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313" r:id="rId2"/>
    <p:sldId id="317" r:id="rId3"/>
    <p:sldId id="318" r:id="rId4"/>
    <p:sldId id="325" r:id="rId5"/>
    <p:sldId id="333" r:id="rId6"/>
    <p:sldId id="319" r:id="rId7"/>
    <p:sldId id="321" r:id="rId8"/>
    <p:sldId id="322" r:id="rId9"/>
    <p:sldId id="323" r:id="rId10"/>
    <p:sldId id="324" r:id="rId11"/>
    <p:sldId id="326" r:id="rId12"/>
    <p:sldId id="327" r:id="rId13"/>
    <p:sldId id="328" r:id="rId14"/>
    <p:sldId id="337" r:id="rId15"/>
    <p:sldId id="331" r:id="rId16"/>
    <p:sldId id="335" r:id="rId17"/>
    <p:sldId id="332" r:id="rId18"/>
    <p:sldId id="334" r:id="rId19"/>
    <p:sldId id="330" r:id="rId20"/>
    <p:sldId id="336" r:id="rId21"/>
    <p:sldId id="320" r:id="rId22"/>
    <p:sldId id="256" r:id="rId23"/>
    <p:sldId id="25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FC2A7-AA01-470F-82F1-E9CA6EB3E116}" type="datetimeFigureOut">
              <a:rPr lang="en-GB" smtClean="0"/>
              <a:t>14/09/2022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09A5B3-3874-48E5-8348-14B04CC10251}" type="slidenum">
              <a:rPr lang="en-GB" smtClean="0"/>
              <a:t>‹#›</a:t>
            </a:fld>
            <a:endParaRPr lang="en-GB"/>
          </a:p>
        </p:txBody>
      </p:sp>
    </p:spTree>
    <p:extLst>
      <p:ext uri="{BB962C8B-B14F-4D97-AF65-F5344CB8AC3E}">
        <p14:creationId xmlns:p14="http://schemas.microsoft.com/office/powerpoint/2010/main" val="3232064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4948C33-6615-4AE3-AB65-0565B2315D7C}"/>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7A3A7E2B-BFC1-B3CD-6F37-8C962ADF59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52C0A04F-2A4A-94C6-232F-1AA1B8702E8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3DA98B9-F95C-4080-A5EC-A9FF01A239DD}"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F86D7CC-2CB3-C93C-D0D1-6F6E53F9AA65}"/>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DE04494D-CFF3-E4E9-5F4F-D0D90DD6D2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6CF85B97-5258-CDC3-BB07-A9A3293E6A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91495DD-9DEF-4FEC-8172-2E6E4E1DE75F}"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C14F056-0F78-C031-EF47-FA55946D94F1}"/>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B8BFF54F-1A31-A9A0-A7FF-D1DDCCC320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DAAA4E7-296D-9826-D3BE-2D947C2D1E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5C7DBB-201E-4978-8EE0-848DECA044CF}"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92F70099-A11E-2DCB-E2D3-E6567F99B01C}"/>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FED5FC67-80E4-F9D6-31AF-781842F07C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828C89D3-1191-1EDB-5675-B9F86B6A88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E2619D0-F931-43DB-A2BC-F3BD55B69BA0}"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7B88990-478C-EE0C-3011-D76D2C336016}"/>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512E8A9A-D28C-1897-F21E-F8075D64A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24580" name="Slide Number Placeholder 3">
            <a:extLst>
              <a:ext uri="{FF2B5EF4-FFF2-40B4-BE49-F238E27FC236}">
                <a16:creationId xmlns:a16="http://schemas.microsoft.com/office/drawing/2014/main" id="{9BA97AA6-5115-11CC-7DCD-A6EAC5098BF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9C8E4-6013-46C2-AAA6-787EBAC95EAF}"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03406A8-396D-9F00-4D98-288899D5E275}"/>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E8A8751C-2D61-B96D-0A3F-36E4C72438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EEFE63B9-B3F9-9B6B-1238-F00E3A0D2BF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E1B2B5-C302-4B36-AD7E-C1FDD4A47C63}"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27D56E3-078C-FD73-078A-80DD482A3DF1}"/>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7852625B-2F78-1AC2-91A7-376C635B53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95B0DDD8-B186-3B55-7072-799FC0AE9B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E79A21D-13CC-479C-8D92-4AE3D8ABBCC8}"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6FEC0A94-F38D-970A-31E2-983302919DD5}"/>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A915B650-9711-9741-7E0D-2DA05499AE8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0724" name="Slide Number Placeholder 3">
            <a:extLst>
              <a:ext uri="{FF2B5EF4-FFF2-40B4-BE49-F238E27FC236}">
                <a16:creationId xmlns:a16="http://schemas.microsoft.com/office/drawing/2014/main" id="{28DC4B59-0D0E-0ACC-2C51-EFA9ECCCA5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C9AB81-E112-4323-BD04-778F92ABC064}"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6200154-B813-F120-FDE2-9805CE02365D}"/>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27E63A7-5BC7-004E-7921-99A38AA676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2772" name="Slide Number Placeholder 3">
            <a:extLst>
              <a:ext uri="{FF2B5EF4-FFF2-40B4-BE49-F238E27FC236}">
                <a16:creationId xmlns:a16="http://schemas.microsoft.com/office/drawing/2014/main" id="{BA42E33D-BE21-1A93-B9EA-B3C71548EE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724C18D-DFFC-4FFD-8D27-5591D7B310C0}"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4A4D376-B265-A082-F8F0-BC367F16B57B}"/>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5B0D8FB5-586B-2A87-3614-EB3E402807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4820" name="Slide Number Placeholder 3">
            <a:extLst>
              <a:ext uri="{FF2B5EF4-FFF2-40B4-BE49-F238E27FC236}">
                <a16:creationId xmlns:a16="http://schemas.microsoft.com/office/drawing/2014/main" id="{DE69DC8E-274B-8672-4E7D-38264A523B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0F139B-A5D4-40C2-87EA-B18F3591198F}"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4E1B4672-8693-DDBB-01F5-718A86C58EBE}"/>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AB3863C3-2AAD-1534-2111-05ACA63506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6868" name="Slide Number Placeholder 3">
            <a:extLst>
              <a:ext uri="{FF2B5EF4-FFF2-40B4-BE49-F238E27FC236}">
                <a16:creationId xmlns:a16="http://schemas.microsoft.com/office/drawing/2014/main" id="{E9868A2C-FECF-2BA1-1017-70A1B8D425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7F25406-629C-4770-9430-C132CB350911}"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3D9366D-4B2B-8E1D-5A09-492AF8C0A117}"/>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15A4A9A2-718D-111E-DFD6-1787E062D6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a:latin typeface="Arial" panose="020B0604020202020204" pitchFamily="34" charset="0"/>
              </a:rPr>
              <a:t>Discuss</a:t>
            </a:r>
          </a:p>
        </p:txBody>
      </p:sp>
      <p:sp>
        <p:nvSpPr>
          <p:cNvPr id="38916" name="Slide Number Placeholder 3">
            <a:extLst>
              <a:ext uri="{FF2B5EF4-FFF2-40B4-BE49-F238E27FC236}">
                <a16:creationId xmlns:a16="http://schemas.microsoft.com/office/drawing/2014/main" id="{41EFB3EF-BC5A-227A-A5E4-9AE200C2483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BD11A4-7205-4CAC-B321-902EB399DE2D}"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71210CF-70DC-145B-D331-34BC4C0C2A64}"/>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E1E7191A-3EFF-543B-F58C-FD7390B4D0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228D642E-9E7E-A203-6328-F1D5AE92A9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E19CCFA-67A0-48B4-98AB-579282A0297B}"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ED88194-C72C-313F-0265-21B64FDA9A28}"/>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F9A2773E-9E28-8113-2F2D-8A24C853A8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an interesting model to illustrate well being. </a:t>
            </a:r>
          </a:p>
          <a:p>
            <a:endParaRPr lang="en-GB" altLang="en-US">
              <a:latin typeface="Arial" panose="020B0604020202020204" pitchFamily="34" charset="0"/>
            </a:endParaRPr>
          </a:p>
          <a:p>
            <a:r>
              <a:rPr lang="en-GB" altLang="en-US">
                <a:latin typeface="Arial" panose="020B0604020202020204" pitchFamily="34" charset="0"/>
              </a:rPr>
              <a:t>Physical wellbeing underpins the model.  (Contextual, environment, deprivation, physical activity, additional needs, sociocultural influences.)</a:t>
            </a:r>
          </a:p>
          <a:p>
            <a:endParaRPr lang="en-GB" altLang="en-US">
              <a:latin typeface="Arial" panose="020B0604020202020204" pitchFamily="34" charset="0"/>
            </a:endParaRPr>
          </a:p>
          <a:p>
            <a:r>
              <a:rPr lang="en-GB" altLang="en-US">
                <a:latin typeface="Arial" panose="020B0604020202020204" pitchFamily="34" charset="0"/>
              </a:rPr>
              <a:t>Communication Frames interaction, perceived and expressed. Communication develops community, relationship, facilitated development and progress) Effective communication enhances well being.  </a:t>
            </a:r>
          </a:p>
          <a:p>
            <a:endParaRPr lang="en-GB" altLang="en-US">
              <a:latin typeface="Arial" panose="020B0604020202020204" pitchFamily="34" charset="0"/>
            </a:endParaRPr>
          </a:p>
          <a:p>
            <a:r>
              <a:rPr lang="en-GB" altLang="en-US">
                <a:latin typeface="Arial" panose="020B0604020202020204" pitchFamily="34" charset="0"/>
              </a:rPr>
              <a:t>Belonging and boundaries. Identity, inclusion, sense of self, values, respect. Rights and responsibilities. Cultural understanding </a:t>
            </a:r>
          </a:p>
          <a:p>
            <a:endParaRPr lang="en-GB" altLang="en-US">
              <a:latin typeface="Arial" panose="020B0604020202020204" pitchFamily="34" charset="0"/>
            </a:endParaRPr>
          </a:p>
          <a:p>
            <a:r>
              <a:rPr lang="en-GB" altLang="en-US">
                <a:latin typeface="Arial" panose="020B0604020202020204" pitchFamily="34" charset="0"/>
              </a:rPr>
              <a:t>Agency sense of self, learning and influencing your world. </a:t>
            </a: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CCA83100-A058-5F53-3FDF-4DD1013EA5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A90AC33-AB4C-4094-A700-7D6AF4343C56}"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6F0D0F4-8993-32FD-C0FB-229B9548B77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0B51FE6B-C9B3-4E5C-BA83-AAF8D58DC0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FF0EFF8E-8791-5F6C-8597-B54D86F075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251655-1B23-4BE5-8641-90C728AAE615}"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4ED0E9F2-0E51-2377-DCFA-C4467CF21FC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6B75796-C0FA-533F-0C50-35B5DE1E0A7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47108" name="Slide Number Placeholder 3">
            <a:extLst>
              <a:ext uri="{FF2B5EF4-FFF2-40B4-BE49-F238E27FC236}">
                <a16:creationId xmlns:a16="http://schemas.microsoft.com/office/drawing/2014/main" id="{F232C410-F22A-7D80-CA7F-EE96165649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27FDD8-3362-4EDD-BEDF-5AC637649158}"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1D4196C-C95A-6822-0CF5-C33A6989BBD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EC5FDB74-CCD6-D19F-5119-E72CC36FC9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Ryff's model of psychological well-being</a:t>
            </a:r>
          </a:p>
        </p:txBody>
      </p:sp>
      <p:sp>
        <p:nvSpPr>
          <p:cNvPr id="49156" name="Slide Number Placeholder 3">
            <a:extLst>
              <a:ext uri="{FF2B5EF4-FFF2-40B4-BE49-F238E27FC236}">
                <a16:creationId xmlns:a16="http://schemas.microsoft.com/office/drawing/2014/main" id="{38949D86-044C-8772-CAAF-284E70A213B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8177522-A6C2-4684-9EBC-660B7231A4FD}"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88266A8A-82DF-C043-45CB-A778B6BF63EC}"/>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A72876D-14BF-48EC-B4BD-34924A23ACE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46C04D6B-4C70-A911-B6E4-32E64B401F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D0FB539-1132-4F28-9E7F-BD4755904FF2}"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EBAD093A-C3D8-8638-8625-4E78AF85D15D}"/>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F3CBA54F-1F1E-FF3E-2F4A-33DA7D9C711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54276" name="Slide Number Placeholder 3">
            <a:extLst>
              <a:ext uri="{FF2B5EF4-FFF2-40B4-BE49-F238E27FC236}">
                <a16:creationId xmlns:a16="http://schemas.microsoft.com/office/drawing/2014/main" id="{A3682597-93C7-851A-C24E-5EBC1405CD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4E9130-328E-41E4-AAF2-700855D48519}"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A4218B9-8BD3-3C4B-61D2-FDB6FF8171B3}"/>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6B83DE05-C46C-100E-6B1A-25146AD435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6324" name="Slide Number Placeholder 3">
            <a:extLst>
              <a:ext uri="{FF2B5EF4-FFF2-40B4-BE49-F238E27FC236}">
                <a16:creationId xmlns:a16="http://schemas.microsoft.com/office/drawing/2014/main" id="{FA8EE28C-F74C-2F32-89EC-1CC00E642F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6ADAB41-383C-4D0E-BF3C-F250DED5363B}"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14/09/2022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14/09/2022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huffingtonpost.com/carol-j-carter/better-understanding-pare_b_3000089.html%20Accessed%2023/06/17"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BEEFD9A-F77C-D1B8-A359-47B303DA55AD}"/>
              </a:ext>
            </a:extLst>
          </p:cNvPr>
          <p:cNvSpPr>
            <a:spLocks noGrp="1"/>
          </p:cNvSpPr>
          <p:nvPr>
            <p:ph type="ctrTitle"/>
          </p:nvPr>
        </p:nvSpPr>
        <p:spPr>
          <a:xfrm>
            <a:off x="2209800" y="2000024"/>
            <a:ext cx="7772400" cy="1470025"/>
          </a:xfrm>
        </p:spPr>
        <p:txBody>
          <a:bodyPr>
            <a:normAutofit fontScale="90000"/>
          </a:bodyPr>
          <a:lstStyle/>
          <a:p>
            <a:br>
              <a:rPr lang="en-GB" altLang="en-US" b="1" noProof="1">
                <a:solidFill>
                  <a:srgbClr val="000000"/>
                </a:solidFill>
              </a:rPr>
            </a:br>
            <a:br>
              <a:rPr lang="en-GB" altLang="en-US" b="1" noProof="1">
                <a:solidFill>
                  <a:srgbClr val="000000"/>
                </a:solidFill>
              </a:rPr>
            </a:br>
            <a:br>
              <a:rPr lang="en-GB" altLang="en-US" b="1" noProof="1">
                <a:solidFill>
                  <a:srgbClr val="000000"/>
                </a:solidFill>
              </a:rPr>
            </a:br>
            <a:br>
              <a:rPr lang="en-GB" altLang="en-US" b="1" noProof="1">
                <a:solidFill>
                  <a:srgbClr val="000000"/>
                </a:solidFill>
              </a:rPr>
            </a:br>
            <a:r>
              <a:rPr lang="en-GB" altLang="en-US" sz="3600" b="1" noProof="1">
                <a:solidFill>
                  <a:schemeClr val="accent6"/>
                </a:solidFill>
              </a:rPr>
              <a:t>LLES, GOFAL A BYW’N IACH</a:t>
            </a:r>
            <a:br>
              <a:rPr lang="en-GB" altLang="en-US" sz="3600" b="1" noProof="1">
                <a:solidFill>
                  <a:schemeClr val="accent6"/>
                </a:solidFill>
              </a:rPr>
            </a:br>
            <a:r>
              <a:rPr lang="en-GB" altLang="en-US" sz="3600" b="1" noProof="1">
                <a:solidFill>
                  <a:schemeClr val="accent6"/>
                </a:solidFill>
              </a:rPr>
              <a:t>WELL-BEING</a:t>
            </a:r>
            <a:r>
              <a:rPr lang="en-GB" altLang="en-US" sz="3600" b="1" noProof="1"/>
              <a:t>, CARE AND HEALTHY LIVING</a:t>
            </a:r>
            <a:br>
              <a:rPr lang="en-GB" altLang="en-US" sz="3600" noProof="1"/>
            </a:br>
            <a:br>
              <a:rPr lang="en-GB" altLang="en-US" sz="3600" noProof="1"/>
            </a:br>
            <a:r>
              <a:rPr lang="en-GB" altLang="en-US" sz="4000" noProof="1">
                <a:solidFill>
                  <a:schemeClr val="accent6"/>
                </a:solidFill>
              </a:rPr>
              <a:t>Darlith 2</a:t>
            </a:r>
            <a:br>
              <a:rPr lang="en-GB" altLang="en-US" sz="4000" noProof="1"/>
            </a:br>
            <a:r>
              <a:rPr lang="en-GB" altLang="en-US" sz="4000" noProof="1"/>
              <a:t>Lecture 2</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BB88931-930B-2A98-16D1-3E2AD7AFB1BE}"/>
              </a:ext>
            </a:extLst>
          </p:cNvPr>
          <p:cNvSpPr>
            <a:spLocks noGrp="1"/>
          </p:cNvSpPr>
          <p:nvPr>
            <p:ph type="title"/>
          </p:nvPr>
        </p:nvSpPr>
        <p:spPr>
          <a:xfrm>
            <a:off x="1524000" y="188913"/>
            <a:ext cx="8229600" cy="1143000"/>
          </a:xfrm>
        </p:spPr>
        <p:txBody>
          <a:bodyPr>
            <a:normAutofit fontScale="90000"/>
          </a:bodyPr>
          <a:lstStyle/>
          <a:p>
            <a:r>
              <a:rPr lang="en-GB" altLang="en-US" noProof="1"/>
              <a:t>Lles</a:t>
            </a:r>
            <a:br>
              <a:rPr lang="en-GB" altLang="en-US" noProof="1"/>
            </a:br>
            <a:r>
              <a:rPr lang="en-GB" altLang="en-US" noProof="1"/>
              <a:t>Wellbeing</a:t>
            </a:r>
          </a:p>
        </p:txBody>
      </p:sp>
      <p:sp>
        <p:nvSpPr>
          <p:cNvPr id="17411" name="Content Placeholder 2">
            <a:extLst>
              <a:ext uri="{FF2B5EF4-FFF2-40B4-BE49-F238E27FC236}">
                <a16:creationId xmlns:a16="http://schemas.microsoft.com/office/drawing/2014/main" id="{F732B155-3268-78C7-75F9-6660FB255D47}"/>
              </a:ext>
            </a:extLst>
          </p:cNvPr>
          <p:cNvSpPr>
            <a:spLocks noGrp="1"/>
          </p:cNvSpPr>
          <p:nvPr>
            <p:ph sz="half" idx="1"/>
          </p:nvPr>
        </p:nvSpPr>
        <p:spPr>
          <a:xfrm>
            <a:off x="1981200" y="1600200"/>
            <a:ext cx="4038600" cy="3989388"/>
          </a:xfrm>
        </p:spPr>
        <p:txBody>
          <a:bodyPr/>
          <a:lstStyle/>
          <a:p>
            <a:r>
              <a:rPr lang="en-GB" altLang="en-US" noProof="1"/>
              <a:t>Fe wnaethon ni drafod Iechyd yn y ddarlith ddiwethaf.</a:t>
            </a:r>
          </a:p>
          <a:p>
            <a:r>
              <a:rPr lang="en-GB" altLang="en-US" noProof="1"/>
              <a:t>Heddiw rydyn ni’n ystyried lles.</a:t>
            </a:r>
          </a:p>
          <a:p>
            <a:endParaRPr lang="en-GB" altLang="en-US" noProof="1"/>
          </a:p>
          <a:p>
            <a:r>
              <a:rPr lang="en-GB" altLang="en-US" noProof="1"/>
              <a:t>Beth sy’n gwneud i chi deimlo’n dda?</a:t>
            </a:r>
          </a:p>
        </p:txBody>
      </p:sp>
      <p:sp>
        <p:nvSpPr>
          <p:cNvPr id="17412" name="Content Placeholder 3">
            <a:extLst>
              <a:ext uri="{FF2B5EF4-FFF2-40B4-BE49-F238E27FC236}">
                <a16:creationId xmlns:a16="http://schemas.microsoft.com/office/drawing/2014/main" id="{DD302096-919B-8978-4DDA-C6325CFFA33D}"/>
              </a:ext>
            </a:extLst>
          </p:cNvPr>
          <p:cNvSpPr>
            <a:spLocks noGrp="1"/>
          </p:cNvSpPr>
          <p:nvPr>
            <p:ph sz="half" idx="2"/>
          </p:nvPr>
        </p:nvSpPr>
        <p:spPr>
          <a:xfrm>
            <a:off x="6172200" y="1600200"/>
            <a:ext cx="4038600" cy="3989388"/>
          </a:xfrm>
        </p:spPr>
        <p:txBody>
          <a:bodyPr/>
          <a:lstStyle/>
          <a:p>
            <a:r>
              <a:rPr lang="en-GB" altLang="en-US" noProof="1">
                <a:solidFill>
                  <a:schemeClr val="accent6"/>
                </a:solidFill>
              </a:rPr>
              <a:t>We discussed Health in the last lecture.</a:t>
            </a:r>
          </a:p>
          <a:p>
            <a:r>
              <a:rPr lang="en-GB" altLang="en-US" noProof="1">
                <a:solidFill>
                  <a:schemeClr val="accent6"/>
                </a:solidFill>
              </a:rPr>
              <a:t>Today we are considering wellbeing. </a:t>
            </a:r>
          </a:p>
          <a:p>
            <a:endParaRPr lang="en-GB" altLang="en-US" noProof="1">
              <a:solidFill>
                <a:schemeClr val="accent6"/>
              </a:solidFill>
            </a:endParaRPr>
          </a:p>
          <a:p>
            <a:r>
              <a:rPr lang="en-GB" altLang="en-US" noProof="1">
                <a:solidFill>
                  <a:schemeClr val="accent6"/>
                </a:solidFill>
              </a:rPr>
              <a:t>What makes you feel good?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A43BA0D-94E9-33AC-ABA8-3D80C7B4316A}"/>
              </a:ext>
            </a:extLst>
          </p:cNvPr>
          <p:cNvSpPr>
            <a:spLocks noGrp="1"/>
          </p:cNvSpPr>
          <p:nvPr>
            <p:ph type="title"/>
          </p:nvPr>
        </p:nvSpPr>
        <p:spPr/>
        <p:txBody>
          <a:bodyPr/>
          <a:lstStyle/>
          <a:p>
            <a:r>
              <a:rPr lang="en-GB" altLang="en-US" noProof="1"/>
              <a:t>Lles</a:t>
            </a:r>
            <a:br>
              <a:rPr lang="en-GB" altLang="en-US" noProof="1"/>
            </a:br>
            <a:r>
              <a:rPr lang="en-GB" altLang="en-US" noProof="1"/>
              <a:t>Wellbeing</a:t>
            </a:r>
          </a:p>
        </p:txBody>
      </p:sp>
      <p:sp>
        <p:nvSpPr>
          <p:cNvPr id="19459" name="Content Placeholder 2">
            <a:extLst>
              <a:ext uri="{FF2B5EF4-FFF2-40B4-BE49-F238E27FC236}">
                <a16:creationId xmlns:a16="http://schemas.microsoft.com/office/drawing/2014/main" id="{69290679-1A32-6F1F-9EBD-3BD1B82E5472}"/>
              </a:ext>
            </a:extLst>
          </p:cNvPr>
          <p:cNvSpPr>
            <a:spLocks noGrp="1"/>
          </p:cNvSpPr>
          <p:nvPr>
            <p:ph sz="half" idx="1"/>
          </p:nvPr>
        </p:nvSpPr>
        <p:spPr>
          <a:xfrm>
            <a:off x="1981200" y="1600200"/>
            <a:ext cx="4038600" cy="3989388"/>
          </a:xfrm>
        </p:spPr>
        <p:txBody>
          <a:bodyPr/>
          <a:lstStyle/>
          <a:p>
            <a:r>
              <a:rPr lang="en-GB" altLang="en-US" noProof="1"/>
              <a:t>Pan rwy’n teimlo’n dda rwy’n gallu…..</a:t>
            </a:r>
          </a:p>
        </p:txBody>
      </p:sp>
      <p:sp>
        <p:nvSpPr>
          <p:cNvPr id="19460" name="Content Placeholder 3">
            <a:extLst>
              <a:ext uri="{FF2B5EF4-FFF2-40B4-BE49-F238E27FC236}">
                <a16:creationId xmlns:a16="http://schemas.microsoft.com/office/drawing/2014/main" id="{83E764D9-C429-7651-213A-53101CA56A7D}"/>
              </a:ext>
            </a:extLst>
          </p:cNvPr>
          <p:cNvSpPr>
            <a:spLocks noGrp="1"/>
          </p:cNvSpPr>
          <p:nvPr>
            <p:ph sz="half" idx="2"/>
          </p:nvPr>
        </p:nvSpPr>
        <p:spPr>
          <a:xfrm>
            <a:off x="6172200" y="1600200"/>
            <a:ext cx="4038600" cy="3989388"/>
          </a:xfrm>
        </p:spPr>
        <p:txBody>
          <a:bodyPr/>
          <a:lstStyle/>
          <a:p>
            <a:r>
              <a:rPr lang="en-GB" altLang="en-US" noProof="1">
                <a:solidFill>
                  <a:schemeClr val="accent6"/>
                </a:solidFill>
              </a:rPr>
              <a:t>When I feel good I Can……….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5A03DE8-6317-106C-1169-B47AA5B1730F}"/>
              </a:ext>
            </a:extLst>
          </p:cNvPr>
          <p:cNvSpPr>
            <a:spLocks noGrp="1"/>
          </p:cNvSpPr>
          <p:nvPr>
            <p:ph type="title"/>
          </p:nvPr>
        </p:nvSpPr>
        <p:spPr>
          <a:xfrm>
            <a:off x="1774826" y="274638"/>
            <a:ext cx="8785225" cy="1143000"/>
          </a:xfrm>
        </p:spPr>
        <p:txBody>
          <a:bodyPr>
            <a:normAutofit fontScale="90000"/>
          </a:bodyPr>
          <a:lstStyle/>
          <a:p>
            <a:r>
              <a:rPr lang="en-GB" altLang="en-US" noProof="1"/>
              <a:t>Beth sy’n gwneud plant yn hapus?</a:t>
            </a:r>
            <a:br>
              <a:rPr lang="en-GB" altLang="en-US" noProof="1"/>
            </a:br>
            <a:r>
              <a:rPr lang="en-GB" altLang="en-US" noProof="1">
                <a:solidFill>
                  <a:schemeClr val="accent6"/>
                </a:solidFill>
              </a:rPr>
              <a:t>What makes children happy?</a:t>
            </a:r>
          </a:p>
        </p:txBody>
      </p:sp>
      <p:sp>
        <p:nvSpPr>
          <p:cNvPr id="21507" name="Content Placeholder 2">
            <a:extLst>
              <a:ext uri="{FF2B5EF4-FFF2-40B4-BE49-F238E27FC236}">
                <a16:creationId xmlns:a16="http://schemas.microsoft.com/office/drawing/2014/main" id="{90267DE2-C629-8D9D-08C8-7B6341FB1035}"/>
              </a:ext>
            </a:extLst>
          </p:cNvPr>
          <p:cNvSpPr>
            <a:spLocks noGrp="1"/>
          </p:cNvSpPr>
          <p:nvPr>
            <p:ph sz="half" idx="1"/>
          </p:nvPr>
        </p:nvSpPr>
        <p:spPr>
          <a:xfrm>
            <a:off x="1981200" y="1600200"/>
            <a:ext cx="4038600" cy="3989388"/>
          </a:xfrm>
        </p:spPr>
        <p:txBody>
          <a:bodyPr/>
          <a:lstStyle/>
          <a:p>
            <a:r>
              <a:rPr lang="en-GB" altLang="en-US" noProof="1"/>
              <a:t>Mae gwrando ar safbwyntiau a syniadau plant, neu glywed llais plant, yn gallu cynyddu ein dealltwriaeth o’r cwestiwn pwysig hwn.</a:t>
            </a:r>
          </a:p>
        </p:txBody>
      </p:sp>
      <p:sp>
        <p:nvSpPr>
          <p:cNvPr id="21508" name="Content Placeholder 3">
            <a:extLst>
              <a:ext uri="{FF2B5EF4-FFF2-40B4-BE49-F238E27FC236}">
                <a16:creationId xmlns:a16="http://schemas.microsoft.com/office/drawing/2014/main" id="{A9311DF7-2A50-D246-7983-F3A58808DE40}"/>
              </a:ext>
            </a:extLst>
          </p:cNvPr>
          <p:cNvSpPr>
            <a:spLocks noGrp="1"/>
          </p:cNvSpPr>
          <p:nvPr>
            <p:ph sz="half" idx="2"/>
          </p:nvPr>
        </p:nvSpPr>
        <p:spPr>
          <a:xfrm>
            <a:off x="6172200" y="1600200"/>
            <a:ext cx="4038600" cy="3989388"/>
          </a:xfrm>
        </p:spPr>
        <p:txBody>
          <a:bodyPr/>
          <a:lstStyle/>
          <a:p>
            <a:r>
              <a:rPr lang="en-GB" altLang="en-US" noProof="1">
                <a:solidFill>
                  <a:schemeClr val="accent6"/>
                </a:solidFill>
              </a:rPr>
              <a:t>Listening to the child's views and ideas, or hearing the child’s voice can increase our understanding of this important question.</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a:extLst>
              <a:ext uri="{FF2B5EF4-FFF2-40B4-BE49-F238E27FC236}">
                <a16:creationId xmlns:a16="http://schemas.microsoft.com/office/drawing/2014/main" id="{73BA01D9-3701-C9EA-6241-350A900F1CA9}"/>
              </a:ext>
            </a:extLst>
          </p:cNvPr>
          <p:cNvSpPr>
            <a:spLocks noGrp="1"/>
          </p:cNvSpPr>
          <p:nvPr>
            <p:ph type="title"/>
          </p:nvPr>
        </p:nvSpPr>
        <p:spPr>
          <a:xfrm>
            <a:off x="1524000" y="1"/>
            <a:ext cx="9144000" cy="1628775"/>
          </a:xfrm>
        </p:spPr>
        <p:txBody>
          <a:bodyPr/>
          <a:lstStyle/>
          <a:p>
            <a:r>
              <a:rPr lang="en-GB" altLang="cy-GB" sz="3700" noProof="1"/>
              <a:t>Weithiau mae’n anodd trafod emosiynau / </a:t>
            </a:r>
            <a:r>
              <a:rPr lang="en-GB" altLang="cy-GB" sz="3700" noProof="1">
                <a:solidFill>
                  <a:schemeClr val="accent6"/>
                </a:solidFill>
              </a:rPr>
              <a:t>Sometimes its difficult to discuss emotions</a:t>
            </a:r>
          </a:p>
        </p:txBody>
      </p:sp>
      <p:pic>
        <p:nvPicPr>
          <p:cNvPr id="23555" name="Picture 5">
            <a:extLst>
              <a:ext uri="{FF2B5EF4-FFF2-40B4-BE49-F238E27FC236}">
                <a16:creationId xmlns:a16="http://schemas.microsoft.com/office/drawing/2014/main" id="{8044D95B-8D6C-83D4-22AA-DC2E4F14FF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417639"/>
            <a:ext cx="8229600" cy="424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0F81EB2-CEB7-826F-7449-B29F0B84FC6A}"/>
              </a:ext>
            </a:extLst>
          </p:cNvPr>
          <p:cNvSpPr>
            <a:spLocks noGrp="1"/>
          </p:cNvSpPr>
          <p:nvPr>
            <p:ph type="title"/>
          </p:nvPr>
        </p:nvSpPr>
        <p:spPr/>
        <p:txBody>
          <a:bodyPr/>
          <a:lstStyle/>
          <a:p>
            <a:endParaRPr lang="en-GB" altLang="en-US" noProof="1"/>
          </a:p>
        </p:txBody>
      </p:sp>
      <p:sp>
        <p:nvSpPr>
          <p:cNvPr id="25603" name="Content Placeholder 2">
            <a:extLst>
              <a:ext uri="{FF2B5EF4-FFF2-40B4-BE49-F238E27FC236}">
                <a16:creationId xmlns:a16="http://schemas.microsoft.com/office/drawing/2014/main" id="{9BBED1CC-4A0E-5A97-B776-97583929CAE8}"/>
              </a:ext>
            </a:extLst>
          </p:cNvPr>
          <p:cNvSpPr>
            <a:spLocks noGrp="1"/>
          </p:cNvSpPr>
          <p:nvPr>
            <p:ph sz="half" idx="1"/>
          </p:nvPr>
        </p:nvSpPr>
        <p:spPr>
          <a:xfrm>
            <a:off x="1981200" y="1600200"/>
            <a:ext cx="4038600" cy="3989388"/>
          </a:xfrm>
        </p:spPr>
        <p:txBody>
          <a:bodyPr/>
          <a:lstStyle/>
          <a:p>
            <a:pPr>
              <a:buFont typeface="Arial" charset="0"/>
              <a:buChar char="•"/>
              <a:defRPr/>
            </a:pPr>
            <a:r>
              <a:rPr lang="cy-GB" altLang="en-US" sz="2400" noProof="1"/>
              <a:t>Mae’r cysyniad o les yn aml-ddimensiynol, yn cwmpasu lles corfforol, emosiynol a chymdeithasol ac yn canolbwyntio ar fywydau plant ar hyn o bryd ac yn y dyfodol </a:t>
            </a:r>
          </a:p>
          <a:p>
            <a:pPr>
              <a:buFont typeface="Arial" charset="0"/>
              <a:buChar char="•"/>
              <a:defRPr/>
            </a:pPr>
            <a:endParaRPr lang="cy-GB" altLang="en-US" sz="2400" noProof="1"/>
          </a:p>
          <a:p>
            <a:pPr marL="0" indent="0">
              <a:buNone/>
              <a:defRPr/>
            </a:pPr>
            <a:r>
              <a:rPr lang="cy-GB" sz="2400" noProof="1">
                <a:solidFill>
                  <a:prstClr val="black"/>
                </a:solidFill>
              </a:rPr>
              <a:t>Statham and Chase (2010) </a:t>
            </a:r>
          </a:p>
          <a:p>
            <a:pPr>
              <a:buFont typeface="Arial" charset="0"/>
              <a:buChar char="•"/>
              <a:defRPr/>
            </a:pPr>
            <a:endParaRPr lang="cy-GB" altLang="en-US" sz="2400" noProof="1"/>
          </a:p>
        </p:txBody>
      </p:sp>
      <p:sp>
        <p:nvSpPr>
          <p:cNvPr id="4" name="Content Placeholder 3">
            <a:extLst>
              <a:ext uri="{FF2B5EF4-FFF2-40B4-BE49-F238E27FC236}">
                <a16:creationId xmlns:a16="http://schemas.microsoft.com/office/drawing/2014/main" id="{A4E1E53B-5F79-5A58-DC54-F8FBBB04DA20}"/>
              </a:ext>
            </a:extLst>
          </p:cNvPr>
          <p:cNvSpPr>
            <a:spLocks noGrp="1"/>
          </p:cNvSpPr>
          <p:nvPr>
            <p:ph sz="half" idx="2"/>
          </p:nvPr>
        </p:nvSpPr>
        <p:spPr>
          <a:xfrm>
            <a:off x="6172200" y="1600200"/>
            <a:ext cx="4038600" cy="3989388"/>
          </a:xfrm>
        </p:spPr>
        <p:txBody>
          <a:bodyPr/>
          <a:lstStyle/>
          <a:p>
            <a:pPr>
              <a:defRPr/>
            </a:pPr>
            <a:r>
              <a:rPr lang="cy-GB" sz="2400" noProof="1">
                <a:solidFill>
                  <a:schemeClr val="accent6"/>
                </a:solidFill>
              </a:rPr>
              <a:t>The concept of well-being is multi-dimensional, encompassing physical, emotional and social well-being and focusing on children’s immediate as well as their future lives </a:t>
            </a:r>
          </a:p>
          <a:p>
            <a:pPr marL="0" indent="0">
              <a:buNone/>
              <a:defRPr/>
            </a:pPr>
            <a:endParaRPr lang="cy-GB" sz="2400" noProof="1">
              <a:solidFill>
                <a:schemeClr val="accent6"/>
              </a:solidFill>
            </a:endParaRPr>
          </a:p>
          <a:p>
            <a:pPr marL="0" indent="0">
              <a:buNone/>
              <a:defRPr/>
            </a:pPr>
            <a:r>
              <a:rPr lang="cy-GB" sz="2400" noProof="1">
                <a:solidFill>
                  <a:schemeClr val="accent6"/>
                </a:solidFill>
              </a:rPr>
              <a:t>Statham and Chase (2010)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1647489-2ADE-7D64-CA32-2CF416E4BB54}"/>
              </a:ext>
            </a:extLst>
          </p:cNvPr>
          <p:cNvSpPr>
            <a:spLocks noGrp="1"/>
          </p:cNvSpPr>
          <p:nvPr>
            <p:ph type="title"/>
          </p:nvPr>
        </p:nvSpPr>
        <p:spPr/>
        <p:txBody>
          <a:bodyPr>
            <a:normAutofit fontScale="90000"/>
          </a:bodyPr>
          <a:lstStyle/>
          <a:p>
            <a:r>
              <a:rPr lang="en-GB" altLang="en-US" sz="4000" b="1" i="1" noProof="1"/>
              <a:t>Wrth gymryd rhan yn eu Hoff Weithgaredd Chwarae / </a:t>
            </a:r>
            <a:r>
              <a:rPr lang="en-GB" altLang="en-US" sz="4000" b="1" i="1" noProof="1">
                <a:solidFill>
                  <a:schemeClr val="accent6"/>
                </a:solidFill>
              </a:rPr>
              <a:t>When Engaging in Their Favourite Play</a:t>
            </a:r>
            <a:endParaRPr lang="en-GB" altLang="en-US" sz="4000" noProof="1">
              <a:solidFill>
                <a:schemeClr val="accent6"/>
              </a:solidFill>
            </a:endParaRPr>
          </a:p>
        </p:txBody>
      </p:sp>
      <p:sp>
        <p:nvSpPr>
          <p:cNvPr id="27651" name="Content Placeholder 2">
            <a:extLst>
              <a:ext uri="{FF2B5EF4-FFF2-40B4-BE49-F238E27FC236}">
                <a16:creationId xmlns:a16="http://schemas.microsoft.com/office/drawing/2014/main" id="{E507E283-526B-F98A-1E21-DD0936B36BFE}"/>
              </a:ext>
            </a:extLst>
          </p:cNvPr>
          <p:cNvSpPr>
            <a:spLocks noGrp="1"/>
          </p:cNvSpPr>
          <p:nvPr>
            <p:ph sz="half" idx="1"/>
          </p:nvPr>
        </p:nvSpPr>
        <p:spPr>
          <a:xfrm>
            <a:off x="1981200" y="1600200"/>
            <a:ext cx="4038600" cy="3989388"/>
          </a:xfrm>
        </p:spPr>
        <p:txBody>
          <a:bodyPr/>
          <a:lstStyle/>
          <a:p>
            <a:r>
              <a:rPr lang="en-GB" altLang="en-US" noProof="1"/>
              <a:t>Pan rwy’n chwarae rwy’n hapus a chyffrous</a:t>
            </a:r>
          </a:p>
          <a:p>
            <a:r>
              <a:rPr lang="en-GB" altLang="en-US" noProof="1"/>
              <a:t>Rwy’n hoffi chwarae gyda fy ffrindiau yn yr ysgol feithrin</a:t>
            </a:r>
          </a:p>
          <a:p>
            <a:r>
              <a:rPr lang="en-GB" altLang="en-US" noProof="1"/>
              <a:t>Rwy’n hapus pan rwy’n chwarae gyda fy hoff gar bach</a:t>
            </a:r>
          </a:p>
        </p:txBody>
      </p:sp>
      <p:sp>
        <p:nvSpPr>
          <p:cNvPr id="27652" name="Content Placeholder 3">
            <a:extLst>
              <a:ext uri="{FF2B5EF4-FFF2-40B4-BE49-F238E27FC236}">
                <a16:creationId xmlns:a16="http://schemas.microsoft.com/office/drawing/2014/main" id="{17CC3501-6316-3F5A-A958-CCAEB4DEA3C2}"/>
              </a:ext>
            </a:extLst>
          </p:cNvPr>
          <p:cNvSpPr>
            <a:spLocks noGrp="1"/>
          </p:cNvSpPr>
          <p:nvPr>
            <p:ph sz="half" idx="2"/>
          </p:nvPr>
        </p:nvSpPr>
        <p:spPr>
          <a:xfrm>
            <a:off x="6172200" y="1600200"/>
            <a:ext cx="4038600" cy="3989388"/>
          </a:xfrm>
        </p:spPr>
        <p:txBody>
          <a:bodyPr/>
          <a:lstStyle/>
          <a:p>
            <a:r>
              <a:rPr lang="en-GB" altLang="en-US" noProof="1">
                <a:solidFill>
                  <a:schemeClr val="accent6"/>
                </a:solidFill>
              </a:rPr>
              <a:t>When I play I am happy and excited </a:t>
            </a:r>
          </a:p>
          <a:p>
            <a:r>
              <a:rPr lang="en-GB" altLang="en-US" noProof="1">
                <a:solidFill>
                  <a:schemeClr val="accent6"/>
                </a:solidFill>
              </a:rPr>
              <a:t>I like to play with my friends in preschool </a:t>
            </a:r>
          </a:p>
          <a:p>
            <a:r>
              <a:rPr lang="en-GB" altLang="en-US" noProof="1">
                <a:solidFill>
                  <a:schemeClr val="accent6"/>
                </a:solidFill>
              </a:rPr>
              <a:t>I had a thought that I am happy when I play with my favourite car block.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403A96C-9E69-4DD0-E770-18684D1AB298}"/>
              </a:ext>
            </a:extLst>
          </p:cNvPr>
          <p:cNvSpPr>
            <a:spLocks noGrp="1"/>
          </p:cNvSpPr>
          <p:nvPr>
            <p:ph type="title"/>
          </p:nvPr>
        </p:nvSpPr>
        <p:spPr/>
        <p:txBody>
          <a:bodyPr/>
          <a:lstStyle/>
          <a:p>
            <a:r>
              <a:rPr lang="en-GB" altLang="en-US" sz="4000" b="1" i="1" noProof="1"/>
              <a:t>Wrth fod gyda’u Hoff Berson </a:t>
            </a:r>
            <a:r>
              <a:rPr lang="en-GB" altLang="en-US" sz="4000" b="1" i="1" noProof="1">
                <a:solidFill>
                  <a:schemeClr val="accent6"/>
                </a:solidFill>
              </a:rPr>
              <a:t>When Being Together with Their Favourite Person</a:t>
            </a:r>
            <a:endParaRPr lang="en-GB" altLang="en-US" sz="4000" noProof="1">
              <a:solidFill>
                <a:schemeClr val="accent6"/>
              </a:solidFill>
            </a:endParaRPr>
          </a:p>
        </p:txBody>
      </p:sp>
      <p:sp>
        <p:nvSpPr>
          <p:cNvPr id="29699" name="Content Placeholder 2">
            <a:extLst>
              <a:ext uri="{FF2B5EF4-FFF2-40B4-BE49-F238E27FC236}">
                <a16:creationId xmlns:a16="http://schemas.microsoft.com/office/drawing/2014/main" id="{06154BC4-816B-6B01-C90A-DEFB2EA5F35A}"/>
              </a:ext>
            </a:extLst>
          </p:cNvPr>
          <p:cNvSpPr>
            <a:spLocks noGrp="1"/>
          </p:cNvSpPr>
          <p:nvPr>
            <p:ph sz="half" idx="1"/>
          </p:nvPr>
        </p:nvSpPr>
        <p:spPr>
          <a:xfrm>
            <a:off x="1981200" y="1600200"/>
            <a:ext cx="4038600" cy="3989388"/>
          </a:xfrm>
        </p:spPr>
        <p:txBody>
          <a:bodyPr/>
          <a:lstStyle/>
          <a:p>
            <a:r>
              <a:rPr lang="en-GB" altLang="en-US" sz="2400" noProof="1"/>
              <a:t>Rwy’n hapus nawr achos fy mod i gyda fy ffrindiau, felly rwy’n hapus.</a:t>
            </a:r>
          </a:p>
          <a:p>
            <a:r>
              <a:rPr lang="en-GB" altLang="en-US" sz="2400" noProof="1"/>
              <a:t>Rwy’n hapus pan rydw i gyda Mam a Dad.</a:t>
            </a:r>
          </a:p>
          <a:p>
            <a:r>
              <a:rPr lang="en-GB" altLang="en-US" sz="2400" noProof="1"/>
              <a:t>Pan mae ffrind yn gofyn beth yw hapusrwydd, byddwn i’n dweud “ti, achos mae bod gyda ti yn beth hapus”.</a:t>
            </a:r>
          </a:p>
        </p:txBody>
      </p:sp>
      <p:sp>
        <p:nvSpPr>
          <p:cNvPr id="29700" name="Content Placeholder 3">
            <a:extLst>
              <a:ext uri="{FF2B5EF4-FFF2-40B4-BE49-F238E27FC236}">
                <a16:creationId xmlns:a16="http://schemas.microsoft.com/office/drawing/2014/main" id="{480C67EE-DB59-2B29-F508-C4A7F9C99BE7}"/>
              </a:ext>
            </a:extLst>
          </p:cNvPr>
          <p:cNvSpPr>
            <a:spLocks noGrp="1"/>
          </p:cNvSpPr>
          <p:nvPr>
            <p:ph sz="half" idx="2"/>
          </p:nvPr>
        </p:nvSpPr>
        <p:spPr>
          <a:xfrm>
            <a:off x="6172200" y="1600200"/>
            <a:ext cx="4038600" cy="3989388"/>
          </a:xfrm>
        </p:spPr>
        <p:txBody>
          <a:bodyPr/>
          <a:lstStyle/>
          <a:p>
            <a:r>
              <a:rPr lang="en-GB" altLang="en-US" sz="2400" noProof="1">
                <a:solidFill>
                  <a:schemeClr val="accent6"/>
                </a:solidFill>
              </a:rPr>
              <a:t>I am happy now, because I am with my friends, so I am happy. </a:t>
            </a:r>
          </a:p>
          <a:p>
            <a:r>
              <a:rPr lang="en-GB" altLang="en-US" sz="2400" noProof="1">
                <a:solidFill>
                  <a:schemeClr val="accent6"/>
                </a:solidFill>
              </a:rPr>
              <a:t>I’m happy when I am with Mommy and Daddy.</a:t>
            </a:r>
          </a:p>
          <a:p>
            <a:r>
              <a:rPr lang="en-GB" altLang="en-US" sz="2400" noProof="1">
                <a:solidFill>
                  <a:schemeClr val="accent6"/>
                </a:solidFill>
              </a:rPr>
              <a:t>When a friend asks what happiness is, I would say, “it’s you because being with you is happy.”</a:t>
            </a:r>
          </a:p>
          <a:p>
            <a:endParaRPr lang="en-GB" altLang="en-US" sz="2400" noProof="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C67FBA0-9399-C36C-BF54-D993FE41BBE2}"/>
              </a:ext>
            </a:extLst>
          </p:cNvPr>
          <p:cNvSpPr>
            <a:spLocks noGrp="1"/>
          </p:cNvSpPr>
          <p:nvPr>
            <p:ph type="title"/>
          </p:nvPr>
        </p:nvSpPr>
        <p:spPr/>
        <p:txBody>
          <a:bodyPr/>
          <a:lstStyle/>
          <a:p>
            <a:r>
              <a:rPr lang="en-GB" altLang="en-US" sz="4000" b="1" i="1" noProof="1"/>
              <a:t>Wrth gael Cymorth Emosiynol When </a:t>
            </a:r>
            <a:r>
              <a:rPr lang="en-GB" altLang="en-US" sz="4000" b="1" i="1" noProof="1">
                <a:solidFill>
                  <a:schemeClr val="accent6"/>
                </a:solidFill>
              </a:rPr>
              <a:t>Having Emotional Support</a:t>
            </a:r>
            <a:endParaRPr lang="en-GB" altLang="en-US" sz="4000" noProof="1">
              <a:solidFill>
                <a:schemeClr val="accent6"/>
              </a:solidFill>
            </a:endParaRPr>
          </a:p>
        </p:txBody>
      </p:sp>
      <p:sp>
        <p:nvSpPr>
          <p:cNvPr id="31747" name="Content Placeholder 2">
            <a:extLst>
              <a:ext uri="{FF2B5EF4-FFF2-40B4-BE49-F238E27FC236}">
                <a16:creationId xmlns:a16="http://schemas.microsoft.com/office/drawing/2014/main" id="{8E8C73B6-2561-3CCD-E846-4E525BAD3346}"/>
              </a:ext>
            </a:extLst>
          </p:cNvPr>
          <p:cNvSpPr>
            <a:spLocks noGrp="1"/>
          </p:cNvSpPr>
          <p:nvPr>
            <p:ph sz="half" idx="1"/>
          </p:nvPr>
        </p:nvSpPr>
        <p:spPr>
          <a:xfrm>
            <a:off x="1981200" y="1600200"/>
            <a:ext cx="4038600" cy="3989388"/>
          </a:xfrm>
        </p:spPr>
        <p:txBody>
          <a:bodyPr/>
          <a:lstStyle/>
          <a:p>
            <a:r>
              <a:rPr lang="en-GB" altLang="en-US" sz="2400" noProof="1"/>
              <a:t>Pan mae Mam a Dad yn fy nghofleidio i neu’n fy nghario ar eu cefn, ac yn dal fy llaw. Rwy’n teimlo’n grêt pan mae’n nhw’n fy nghofleidio.</a:t>
            </a:r>
          </a:p>
          <a:p>
            <a:r>
              <a:rPr lang="en-GB" altLang="en-US" sz="2400" noProof="1"/>
              <a:t>Pan mae Mam a Dad yn dweud “Rwy’n caru ti” gartref, rwy’n teimlo’n dda ac wrth fy modd.</a:t>
            </a:r>
          </a:p>
        </p:txBody>
      </p:sp>
      <p:sp>
        <p:nvSpPr>
          <p:cNvPr id="31748" name="Content Placeholder 3">
            <a:extLst>
              <a:ext uri="{FF2B5EF4-FFF2-40B4-BE49-F238E27FC236}">
                <a16:creationId xmlns:a16="http://schemas.microsoft.com/office/drawing/2014/main" id="{0E27E726-8B68-3025-451D-BE8866BFA14D}"/>
              </a:ext>
            </a:extLst>
          </p:cNvPr>
          <p:cNvSpPr>
            <a:spLocks noGrp="1"/>
          </p:cNvSpPr>
          <p:nvPr>
            <p:ph sz="half" idx="2"/>
          </p:nvPr>
        </p:nvSpPr>
        <p:spPr>
          <a:xfrm>
            <a:off x="6172200" y="1600200"/>
            <a:ext cx="4038600" cy="3989388"/>
          </a:xfrm>
        </p:spPr>
        <p:txBody>
          <a:bodyPr/>
          <a:lstStyle/>
          <a:p>
            <a:r>
              <a:rPr lang="en-GB" altLang="en-US" sz="2400" noProof="1">
                <a:solidFill>
                  <a:schemeClr val="accent6"/>
                </a:solidFill>
              </a:rPr>
              <a:t>When Mommy and Daddy cuddle or give me a piggyback ride, and hold my hands. I feel great when they hug me. </a:t>
            </a:r>
          </a:p>
          <a:p>
            <a:r>
              <a:rPr lang="en-GB" altLang="en-US" sz="2400" noProof="1">
                <a:solidFill>
                  <a:schemeClr val="accent6"/>
                </a:solidFill>
              </a:rPr>
              <a:t>When Mom and Dad says “I love you” at home, I feel good and delighted.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AEE4975-A31F-95A1-2117-5330DBEBFA4E}"/>
              </a:ext>
            </a:extLst>
          </p:cNvPr>
          <p:cNvSpPr>
            <a:spLocks noGrp="1"/>
          </p:cNvSpPr>
          <p:nvPr>
            <p:ph type="title"/>
          </p:nvPr>
        </p:nvSpPr>
        <p:spPr/>
        <p:txBody>
          <a:bodyPr>
            <a:normAutofit fontScale="90000"/>
          </a:bodyPr>
          <a:lstStyle/>
          <a:p>
            <a:r>
              <a:rPr lang="en-GB" altLang="en-US" sz="3600" b="1" i="1" noProof="1"/>
              <a:t>Pan mae’u Corff a’u Meddwl yn Teimlo’n Gysurus / </a:t>
            </a:r>
            <a:r>
              <a:rPr lang="en-GB" altLang="en-US" sz="3600" b="1" i="1" noProof="1">
                <a:solidFill>
                  <a:schemeClr val="accent6"/>
                </a:solidFill>
              </a:rPr>
              <a:t>When Their Body and Mind Feel Comfortable</a:t>
            </a:r>
            <a:endParaRPr lang="en-GB" altLang="en-US" sz="3600" noProof="1">
              <a:solidFill>
                <a:schemeClr val="accent6"/>
              </a:solidFill>
            </a:endParaRPr>
          </a:p>
        </p:txBody>
      </p:sp>
      <p:sp>
        <p:nvSpPr>
          <p:cNvPr id="33795" name="Content Placeholder 2">
            <a:extLst>
              <a:ext uri="{FF2B5EF4-FFF2-40B4-BE49-F238E27FC236}">
                <a16:creationId xmlns:a16="http://schemas.microsoft.com/office/drawing/2014/main" id="{806E40D2-BA11-36A6-CFAF-0D539E8247E0}"/>
              </a:ext>
            </a:extLst>
          </p:cNvPr>
          <p:cNvSpPr>
            <a:spLocks noGrp="1"/>
          </p:cNvSpPr>
          <p:nvPr>
            <p:ph sz="half" idx="1"/>
          </p:nvPr>
        </p:nvSpPr>
        <p:spPr>
          <a:xfrm>
            <a:off x="1981200" y="1600200"/>
            <a:ext cx="4038600" cy="3989388"/>
          </a:xfrm>
        </p:spPr>
        <p:txBody>
          <a:bodyPr/>
          <a:lstStyle/>
          <a:p>
            <a:r>
              <a:rPr lang="en-GB" altLang="en-US" sz="2400" noProof="1"/>
              <a:t>Pan rwy’n cysgu. Cysgu yw’r peth mwyaf neis a chyfforddus</a:t>
            </a:r>
          </a:p>
          <a:p>
            <a:r>
              <a:rPr lang="en-GB" altLang="en-US" sz="2400" noProof="1"/>
              <a:t>Pan rwy’n gorwedd, rwy’n teimlo fy mod i’n hapus.</a:t>
            </a:r>
          </a:p>
          <a:p>
            <a:r>
              <a:rPr lang="en-GB" altLang="en-US" sz="2400" noProof="1"/>
              <a:t>Rwy’n hapus pan rwy’n teimlo’n dwymgalon </a:t>
            </a:r>
          </a:p>
        </p:txBody>
      </p:sp>
      <p:sp>
        <p:nvSpPr>
          <p:cNvPr id="33796" name="Content Placeholder 3">
            <a:extLst>
              <a:ext uri="{FF2B5EF4-FFF2-40B4-BE49-F238E27FC236}">
                <a16:creationId xmlns:a16="http://schemas.microsoft.com/office/drawing/2014/main" id="{D067ADEE-C6C5-1BC0-29AB-E867A0A4D32E}"/>
              </a:ext>
            </a:extLst>
          </p:cNvPr>
          <p:cNvSpPr>
            <a:spLocks noGrp="1"/>
          </p:cNvSpPr>
          <p:nvPr>
            <p:ph sz="half" idx="2"/>
          </p:nvPr>
        </p:nvSpPr>
        <p:spPr>
          <a:xfrm>
            <a:off x="6172200" y="1600200"/>
            <a:ext cx="4038600" cy="3989388"/>
          </a:xfrm>
        </p:spPr>
        <p:txBody>
          <a:bodyPr/>
          <a:lstStyle/>
          <a:p>
            <a:r>
              <a:rPr lang="en-GB" altLang="en-US" sz="2400" noProof="1">
                <a:solidFill>
                  <a:schemeClr val="accent6"/>
                </a:solidFill>
              </a:rPr>
              <a:t>When I sleep. Sleeping is the most comfortable and nice.</a:t>
            </a:r>
          </a:p>
          <a:p>
            <a:r>
              <a:rPr lang="en-GB" altLang="en-US" sz="2400" noProof="1">
                <a:solidFill>
                  <a:schemeClr val="accent6"/>
                </a:solidFill>
              </a:rPr>
              <a:t>When I lie down, I feel like I am happy.</a:t>
            </a:r>
          </a:p>
          <a:p>
            <a:r>
              <a:rPr lang="en-GB" altLang="en-US" sz="2400" noProof="1">
                <a:solidFill>
                  <a:schemeClr val="accent6"/>
                </a:solidFill>
              </a:rPr>
              <a:t>I am happy, when I feel heart-warming.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04B6949-69C6-837A-F156-3F0AB5F986EE}"/>
              </a:ext>
            </a:extLst>
          </p:cNvPr>
          <p:cNvSpPr>
            <a:spLocks noGrp="1"/>
          </p:cNvSpPr>
          <p:nvPr>
            <p:ph type="title"/>
          </p:nvPr>
        </p:nvSpPr>
        <p:spPr/>
        <p:txBody>
          <a:bodyPr/>
          <a:lstStyle/>
          <a:p>
            <a:r>
              <a:rPr lang="en-GB" altLang="en-US" noProof="1"/>
              <a:t>Hapusrwydd </a:t>
            </a:r>
            <a:br>
              <a:rPr lang="en-GB" altLang="en-US" noProof="1"/>
            </a:br>
            <a:r>
              <a:rPr lang="en-GB" altLang="en-US" noProof="1">
                <a:solidFill>
                  <a:schemeClr val="accent6"/>
                </a:solidFill>
              </a:rPr>
              <a:t>Happiness</a:t>
            </a:r>
          </a:p>
        </p:txBody>
      </p:sp>
      <p:sp>
        <p:nvSpPr>
          <p:cNvPr id="35843" name="Content Placeholder 2">
            <a:extLst>
              <a:ext uri="{FF2B5EF4-FFF2-40B4-BE49-F238E27FC236}">
                <a16:creationId xmlns:a16="http://schemas.microsoft.com/office/drawing/2014/main" id="{E474D2A1-1054-3982-73D1-8AE81AE22284}"/>
              </a:ext>
            </a:extLst>
          </p:cNvPr>
          <p:cNvSpPr>
            <a:spLocks noGrp="1"/>
          </p:cNvSpPr>
          <p:nvPr>
            <p:ph sz="half" idx="1"/>
          </p:nvPr>
        </p:nvSpPr>
        <p:spPr>
          <a:xfrm>
            <a:off x="1981200" y="1600200"/>
            <a:ext cx="4038600" cy="3989388"/>
          </a:xfrm>
        </p:spPr>
        <p:txBody>
          <a:bodyPr/>
          <a:lstStyle/>
          <a:p>
            <a:r>
              <a:rPr lang="en-GB" altLang="en-US" noProof="1"/>
              <a:t>“Pan fydda i wedi tyfu fyny bydda i’n hapus oherwydd rwy’n mynd i gael swydd dda ac rwy’n mynd i fynd i nifer o bartïon, wel, o leiaf tan daw’r amser i mi setlo lawr”.</a:t>
            </a:r>
          </a:p>
        </p:txBody>
      </p:sp>
      <p:sp>
        <p:nvSpPr>
          <p:cNvPr id="35844" name="Content Placeholder 3">
            <a:extLst>
              <a:ext uri="{FF2B5EF4-FFF2-40B4-BE49-F238E27FC236}">
                <a16:creationId xmlns:a16="http://schemas.microsoft.com/office/drawing/2014/main" id="{25307904-A2E6-68E5-9A4B-E865224788F5}"/>
              </a:ext>
            </a:extLst>
          </p:cNvPr>
          <p:cNvSpPr>
            <a:spLocks noGrp="1"/>
          </p:cNvSpPr>
          <p:nvPr>
            <p:ph sz="half" idx="2"/>
          </p:nvPr>
        </p:nvSpPr>
        <p:spPr>
          <a:xfrm>
            <a:off x="6172200" y="1600200"/>
            <a:ext cx="4038600" cy="3989388"/>
          </a:xfrm>
        </p:spPr>
        <p:txBody>
          <a:bodyPr/>
          <a:lstStyle/>
          <a:p>
            <a:r>
              <a:rPr lang="en-GB" altLang="en-US" noProof="1"/>
              <a:t>“</a:t>
            </a:r>
            <a:r>
              <a:rPr lang="en-GB" altLang="en-US" noProof="1">
                <a:solidFill>
                  <a:schemeClr val="accent6"/>
                </a:solidFill>
              </a:rPr>
              <a:t>When I grow up I’m going to be happy because I’m going to have a good job and I’m always going to be going out to parties, well at least until it’s time to settle down”.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7C64F24-F2FA-AAB0-4EBA-C37FA26C96A6}"/>
              </a:ext>
            </a:extLst>
          </p:cNvPr>
          <p:cNvSpPr>
            <a:spLocks noGrp="1"/>
          </p:cNvSpPr>
          <p:nvPr>
            <p:ph type="title"/>
          </p:nvPr>
        </p:nvSpPr>
        <p:spPr/>
        <p:txBody>
          <a:bodyPr/>
          <a:lstStyle/>
          <a:p>
            <a:endParaRPr lang="en-GB" altLang="en-US" noProof="1"/>
          </a:p>
        </p:txBody>
      </p:sp>
      <p:sp>
        <p:nvSpPr>
          <p:cNvPr id="37891" name="Content Placeholder 3">
            <a:extLst>
              <a:ext uri="{FF2B5EF4-FFF2-40B4-BE49-F238E27FC236}">
                <a16:creationId xmlns:a16="http://schemas.microsoft.com/office/drawing/2014/main" id="{38884CF4-487B-77E4-F49D-48CE1DD0D1CA}"/>
              </a:ext>
            </a:extLst>
          </p:cNvPr>
          <p:cNvSpPr>
            <a:spLocks noGrp="1"/>
          </p:cNvSpPr>
          <p:nvPr>
            <p:ph idx="1"/>
          </p:nvPr>
        </p:nvSpPr>
        <p:spPr>
          <a:xfrm>
            <a:off x="1981200" y="1600201"/>
            <a:ext cx="8229600" cy="3916363"/>
          </a:xfrm>
        </p:spPr>
        <p:txBody>
          <a:bodyPr/>
          <a:lstStyle/>
          <a:p>
            <a:r>
              <a:rPr lang="en-GB" altLang="en-US" sz="2000" noProof="1"/>
              <a:t>“The voices of all the children who participated in this study have made it clear that the natural habitat of happiness is in human relationships. Thus, children experience their happiness with others and from others. To them happiness is an intersubjective space” </a:t>
            </a:r>
          </a:p>
          <a:p>
            <a:endParaRPr lang="en-GB" altLang="en-US" sz="2000" noProof="1"/>
          </a:p>
          <a:p>
            <a:r>
              <a:rPr lang="en-GB" altLang="en-US" sz="2000" noProof="1"/>
              <a:t>Thoilliez (2011)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E13D7CC4-F520-DB71-EE04-D11A8C1DC0ED}"/>
              </a:ext>
            </a:extLst>
          </p:cNvPr>
          <p:cNvSpPr>
            <a:spLocks noGrp="1"/>
          </p:cNvSpPr>
          <p:nvPr>
            <p:ph type="title"/>
          </p:nvPr>
        </p:nvSpPr>
        <p:spPr>
          <a:xfrm>
            <a:off x="1631951" y="274638"/>
            <a:ext cx="8856663" cy="1143000"/>
          </a:xfrm>
        </p:spPr>
        <p:txBody>
          <a:bodyPr>
            <a:normAutofit fontScale="90000"/>
          </a:bodyPr>
          <a:lstStyle/>
          <a:p>
            <a:r>
              <a:rPr lang="en-GB" altLang="en-US" sz="4000" noProof="1"/>
              <a:t>A oes mwy i les na theimlo’n hapus? </a:t>
            </a:r>
            <a:r>
              <a:rPr lang="en-GB" altLang="en-US" sz="4000" noProof="1">
                <a:solidFill>
                  <a:schemeClr val="accent6"/>
                </a:solidFill>
              </a:rPr>
              <a:t>Is wellbeing more than feeling happy?</a:t>
            </a:r>
          </a:p>
        </p:txBody>
      </p:sp>
      <p:sp>
        <p:nvSpPr>
          <p:cNvPr id="39939" name="Content Placeholder 2">
            <a:extLst>
              <a:ext uri="{FF2B5EF4-FFF2-40B4-BE49-F238E27FC236}">
                <a16:creationId xmlns:a16="http://schemas.microsoft.com/office/drawing/2014/main" id="{D443B7E2-3241-A163-2C84-A4C397EDF52F}"/>
              </a:ext>
            </a:extLst>
          </p:cNvPr>
          <p:cNvSpPr>
            <a:spLocks noGrp="1"/>
          </p:cNvSpPr>
          <p:nvPr>
            <p:ph sz="half" idx="1"/>
          </p:nvPr>
        </p:nvSpPr>
        <p:spPr>
          <a:xfrm>
            <a:off x="1981200" y="1600200"/>
            <a:ext cx="4038600" cy="3989388"/>
          </a:xfrm>
        </p:spPr>
        <p:txBody>
          <a:bodyPr/>
          <a:lstStyle/>
          <a:p>
            <a:r>
              <a:rPr lang="en-GB" altLang="en-US" noProof="1"/>
              <a:t>Themâu cynnar</a:t>
            </a:r>
          </a:p>
          <a:p>
            <a:endParaRPr lang="en-GB" altLang="en-US" noProof="1"/>
          </a:p>
          <a:p>
            <a:r>
              <a:rPr lang="en-GB" altLang="en-US" noProof="1">
                <a:solidFill>
                  <a:srgbClr val="000000"/>
                </a:solidFill>
              </a:rPr>
              <a:t>Eudaimonig</a:t>
            </a:r>
          </a:p>
          <a:p>
            <a:endParaRPr lang="en-GB" altLang="en-US" noProof="1">
              <a:solidFill>
                <a:srgbClr val="000000"/>
              </a:solidFill>
            </a:endParaRPr>
          </a:p>
          <a:p>
            <a:r>
              <a:rPr lang="en-GB" altLang="en-US" noProof="1">
                <a:solidFill>
                  <a:srgbClr val="000000"/>
                </a:solidFill>
              </a:rPr>
              <a:t>Hedonig</a:t>
            </a:r>
            <a:endParaRPr lang="en-GB" altLang="en-US" noProof="1"/>
          </a:p>
        </p:txBody>
      </p:sp>
      <p:sp>
        <p:nvSpPr>
          <p:cNvPr id="39940" name="Content Placeholder 3">
            <a:extLst>
              <a:ext uri="{FF2B5EF4-FFF2-40B4-BE49-F238E27FC236}">
                <a16:creationId xmlns:a16="http://schemas.microsoft.com/office/drawing/2014/main" id="{3A798196-6EE9-4F50-37C8-D672EC70C3EB}"/>
              </a:ext>
            </a:extLst>
          </p:cNvPr>
          <p:cNvSpPr>
            <a:spLocks noGrp="1"/>
          </p:cNvSpPr>
          <p:nvPr>
            <p:ph sz="half" idx="2"/>
          </p:nvPr>
        </p:nvSpPr>
        <p:spPr>
          <a:xfrm>
            <a:off x="6172200" y="1600200"/>
            <a:ext cx="4038600" cy="3989388"/>
          </a:xfrm>
        </p:spPr>
        <p:txBody>
          <a:bodyPr/>
          <a:lstStyle/>
          <a:p>
            <a:r>
              <a:rPr lang="en-GB" altLang="en-US" noProof="1">
                <a:solidFill>
                  <a:schemeClr val="accent6"/>
                </a:solidFill>
              </a:rPr>
              <a:t>Early themes</a:t>
            </a:r>
          </a:p>
          <a:p>
            <a:endParaRPr lang="en-GB" altLang="en-US" noProof="1">
              <a:solidFill>
                <a:schemeClr val="accent6"/>
              </a:solidFill>
            </a:endParaRPr>
          </a:p>
          <a:p>
            <a:r>
              <a:rPr lang="en-GB" altLang="en-US" noProof="1">
                <a:solidFill>
                  <a:schemeClr val="accent6"/>
                </a:solidFill>
              </a:rPr>
              <a:t>Eudaimonic</a:t>
            </a:r>
          </a:p>
          <a:p>
            <a:endParaRPr lang="en-GB" altLang="en-US" noProof="1">
              <a:solidFill>
                <a:schemeClr val="accent6"/>
              </a:solidFill>
            </a:endParaRPr>
          </a:p>
          <a:p>
            <a:r>
              <a:rPr lang="en-GB" altLang="en-US" noProof="1">
                <a:solidFill>
                  <a:schemeClr val="accent6"/>
                </a:solidFill>
              </a:rPr>
              <a:t>Hedonic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a:extLst>
              <a:ext uri="{FF2B5EF4-FFF2-40B4-BE49-F238E27FC236}">
                <a16:creationId xmlns:a16="http://schemas.microsoft.com/office/drawing/2014/main" id="{0A9F9A0C-B5D5-3730-9292-4FE496E23BDF}"/>
              </a:ext>
            </a:extLst>
          </p:cNvPr>
          <p:cNvSpPr>
            <a:spLocks noGrp="1"/>
          </p:cNvSpPr>
          <p:nvPr>
            <p:ph type="title"/>
          </p:nvPr>
        </p:nvSpPr>
        <p:spPr>
          <a:xfrm>
            <a:off x="1981200" y="115889"/>
            <a:ext cx="8229600" cy="1081087"/>
          </a:xfrm>
        </p:spPr>
        <p:txBody>
          <a:bodyPr/>
          <a:lstStyle/>
          <a:p>
            <a:r>
              <a:rPr lang="en-GB" altLang="en-US" sz="1600"/>
              <a:t>ABC Model of Well-being </a:t>
            </a:r>
            <a:br>
              <a:rPr lang="en-GB" altLang="en-US" sz="1600"/>
            </a:br>
            <a:r>
              <a:rPr lang="en-GB" altLang="en-US" sz="1600"/>
              <a:t>Roberts (2010)</a:t>
            </a:r>
          </a:p>
        </p:txBody>
      </p:sp>
      <p:pic>
        <p:nvPicPr>
          <p:cNvPr id="41987" name="Content Placeholder 6">
            <a:extLst>
              <a:ext uri="{FF2B5EF4-FFF2-40B4-BE49-F238E27FC236}">
                <a16:creationId xmlns:a16="http://schemas.microsoft.com/office/drawing/2014/main" id="{3EE8F37E-5666-669D-E34C-E0F7828F6A6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71814" y="1268413"/>
            <a:ext cx="5976937" cy="424815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50BA630-B82D-7DB2-F90B-6CE2055DB8FF}"/>
              </a:ext>
            </a:extLst>
          </p:cNvPr>
          <p:cNvSpPr>
            <a:spLocks noGrp="1"/>
          </p:cNvSpPr>
          <p:nvPr>
            <p:ph type="title"/>
          </p:nvPr>
        </p:nvSpPr>
        <p:spPr/>
        <p:txBody>
          <a:bodyPr/>
          <a:lstStyle/>
          <a:p>
            <a:r>
              <a:rPr lang="en-GB" altLang="en-US" sz="4000" b="1" noProof="1"/>
              <a:t>Lles cymdeithasol ac emosiynol / </a:t>
            </a:r>
            <a:r>
              <a:rPr lang="en-GB" altLang="en-US" sz="4000" b="1" noProof="1">
                <a:solidFill>
                  <a:schemeClr val="accent6"/>
                </a:solidFill>
              </a:rPr>
              <a:t>Social and emotional wellbeing</a:t>
            </a:r>
            <a:endParaRPr lang="en-GB" altLang="en-US" sz="4000" noProof="1">
              <a:solidFill>
                <a:schemeClr val="accent6"/>
              </a:solidFill>
            </a:endParaRPr>
          </a:p>
        </p:txBody>
      </p:sp>
      <p:sp>
        <p:nvSpPr>
          <p:cNvPr id="44035" name="Content Placeholder 2">
            <a:extLst>
              <a:ext uri="{FF2B5EF4-FFF2-40B4-BE49-F238E27FC236}">
                <a16:creationId xmlns:a16="http://schemas.microsoft.com/office/drawing/2014/main" id="{7929A78D-A4ED-3ABD-6149-B7B371DFF52B}"/>
              </a:ext>
            </a:extLst>
          </p:cNvPr>
          <p:cNvSpPr>
            <a:spLocks noGrp="1"/>
          </p:cNvSpPr>
          <p:nvPr>
            <p:ph sz="half" idx="1"/>
          </p:nvPr>
        </p:nvSpPr>
        <p:spPr>
          <a:xfrm>
            <a:off x="1981200" y="1600200"/>
            <a:ext cx="4038600" cy="3989388"/>
          </a:xfrm>
        </p:spPr>
        <p:txBody>
          <a:bodyPr/>
          <a:lstStyle/>
          <a:p>
            <a:r>
              <a:rPr lang="en-GB" altLang="en-US" sz="1800" noProof="1"/>
              <a:t>lles emosiynol – mae hyn yn cynnwys bod yn hapus a hyderus a ddim yn bryderus neu’n isel</a:t>
            </a:r>
          </a:p>
          <a:p>
            <a:r>
              <a:rPr lang="en-GB" altLang="en-US" sz="1800" noProof="1"/>
              <a:t>lles seicolegol – mae hyn yn cynnwys y gallu i fod yn ymreolaethol, datrys problemau, rheoli emosiynau, profi empathi, bod yn wydn a sylwgar</a:t>
            </a:r>
          </a:p>
          <a:p>
            <a:r>
              <a:rPr lang="en-GB" altLang="en-US" sz="1800" noProof="1"/>
              <a:t>lles cymdeithasol – mae ganddynt berthynas dda â phobl eraill ac nid oes ganddynt broblemau ymddygiad, hynny yw, nid ydynt yn aflonyddgar, yn dreisgar nac yn fwlis.</a:t>
            </a:r>
          </a:p>
        </p:txBody>
      </p:sp>
      <p:sp>
        <p:nvSpPr>
          <p:cNvPr id="44036" name="Content Placeholder 3">
            <a:extLst>
              <a:ext uri="{FF2B5EF4-FFF2-40B4-BE49-F238E27FC236}">
                <a16:creationId xmlns:a16="http://schemas.microsoft.com/office/drawing/2014/main" id="{0835F8FA-E39B-5CD4-E0B0-2BD2E8D88865}"/>
              </a:ext>
            </a:extLst>
          </p:cNvPr>
          <p:cNvSpPr>
            <a:spLocks noGrp="1"/>
          </p:cNvSpPr>
          <p:nvPr>
            <p:ph sz="half" idx="2"/>
          </p:nvPr>
        </p:nvSpPr>
        <p:spPr>
          <a:xfrm>
            <a:off x="6172200" y="1600200"/>
            <a:ext cx="4038600" cy="3989388"/>
          </a:xfrm>
        </p:spPr>
        <p:txBody>
          <a:bodyPr/>
          <a:lstStyle/>
          <a:p>
            <a:r>
              <a:rPr lang="en-GB" altLang="en-US" sz="1800" noProof="1">
                <a:solidFill>
                  <a:schemeClr val="accent6"/>
                </a:solidFill>
              </a:rPr>
              <a:t>emotional wellbeing – this includes being happy and confident and not anxious or depressed </a:t>
            </a:r>
          </a:p>
          <a:p>
            <a:r>
              <a:rPr lang="en-GB" altLang="en-US" sz="1800" noProof="1">
                <a:solidFill>
                  <a:schemeClr val="accent6"/>
                </a:solidFill>
              </a:rPr>
              <a:t>psychological wellbeing – this includes the ability to be autonomous, problem-solve, manage emotions, experience empathy, be resilient and attentive </a:t>
            </a:r>
          </a:p>
          <a:p>
            <a:r>
              <a:rPr lang="en-GB" altLang="en-US" sz="1800" noProof="1">
                <a:solidFill>
                  <a:schemeClr val="accent6"/>
                </a:solidFill>
              </a:rPr>
              <a:t>social wellbeing – has good relationships with others and does not have behavioural problems, that is, they are not disruptive, violent or a bully.</a:t>
            </a:r>
          </a:p>
          <a:p>
            <a:endParaRPr lang="en-GB" altLang="en-US" noProof="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a:extLst>
              <a:ext uri="{FF2B5EF4-FFF2-40B4-BE49-F238E27FC236}">
                <a16:creationId xmlns:a16="http://schemas.microsoft.com/office/drawing/2014/main" id="{4DBDC7D7-B13C-601B-4A69-00D2DA6BC5B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Ryff's model of psychological well-being">
            <a:extLst>
              <a:ext uri="{FF2B5EF4-FFF2-40B4-BE49-F238E27FC236}">
                <a16:creationId xmlns:a16="http://schemas.microsoft.com/office/drawing/2014/main" id="{91CCFBA1-AF0A-F3C0-A9BC-C3023EF13F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0" y="188913"/>
            <a:ext cx="911225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2">
            <a:extLst>
              <a:ext uri="{FF2B5EF4-FFF2-40B4-BE49-F238E27FC236}">
                <a16:creationId xmlns:a16="http://schemas.microsoft.com/office/drawing/2014/main" id="{772400C4-D34F-8D0E-685C-61F3BDE21691}"/>
              </a:ext>
            </a:extLst>
          </p:cNvPr>
          <p:cNvSpPr>
            <a:spLocks noGrp="1"/>
          </p:cNvSpPr>
          <p:nvPr>
            <p:ph type="title"/>
          </p:nvPr>
        </p:nvSpPr>
        <p:spPr>
          <a:xfrm>
            <a:off x="2424114" y="1052514"/>
            <a:ext cx="7786687" cy="365125"/>
          </a:xfrm>
        </p:spPr>
        <p:txBody>
          <a:bodyPr>
            <a:normAutofit fontScale="90000"/>
          </a:bodyPr>
          <a:lstStyle/>
          <a:p>
            <a:r>
              <a:rPr lang="en-GB" altLang="cy-GB" noProof="1"/>
              <a:t>https://www.ted.com/talks/rita_pierson_every_kid_needs_a_champion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
            <a:extLst>
              <a:ext uri="{FF2B5EF4-FFF2-40B4-BE49-F238E27FC236}">
                <a16:creationId xmlns:a16="http://schemas.microsoft.com/office/drawing/2014/main" id="{92CCC851-880C-4557-CC65-0746D3EA6526}"/>
              </a:ext>
            </a:extLst>
          </p:cNvPr>
          <p:cNvSpPr>
            <a:spLocks noChangeArrowheads="1"/>
          </p:cNvSpPr>
          <p:nvPr/>
        </p:nvSpPr>
        <p:spPr bwMode="auto">
          <a:xfrm>
            <a:off x="2135189" y="796926"/>
            <a:ext cx="7921625"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2400">
              <a:latin typeface="Times" panose="02020603050405020304" pitchFamily="18" charset="0"/>
            </a:endParaRPr>
          </a:p>
          <a:p>
            <a:pPr>
              <a:spcBef>
                <a:spcPct val="0"/>
              </a:spcBef>
              <a:buFontTx/>
              <a:buNone/>
            </a:pPr>
            <a:r>
              <a:rPr lang="en-GB" altLang="en-US" sz="2400">
                <a:latin typeface="Times" panose="02020603050405020304" pitchFamily="18" charset="0"/>
              </a:rPr>
              <a:t>Resilience</a:t>
            </a:r>
          </a:p>
          <a:p>
            <a:pPr>
              <a:spcBef>
                <a:spcPct val="0"/>
              </a:spcBef>
              <a:buFontTx/>
              <a:buNone/>
            </a:pPr>
            <a:endParaRPr lang="en-GB" altLang="en-US" sz="2400">
              <a:latin typeface="Times" panose="02020603050405020304" pitchFamily="18" charset="0"/>
            </a:endParaRPr>
          </a:p>
          <a:p>
            <a:pPr>
              <a:spcBef>
                <a:spcPct val="0"/>
              </a:spcBef>
              <a:buFontTx/>
              <a:buNone/>
            </a:pPr>
            <a:r>
              <a:rPr lang="en-GB" altLang="en-US" sz="2400">
                <a:latin typeface="Times" panose="02020603050405020304" pitchFamily="18" charset="0"/>
              </a:rPr>
              <a:t>Dr. Ben Carson was raised by a single, illiterate African American mother. When she learned of her son’s declining grades, she required him to read two books a week, though she could not even read the words off a cereal box. With the expectation his mother instilled in him, Carson went from being a failing student to a pioneering neurosurgeon, best known for separating conjoined cranial twins at Johns Hopkins for the first time in medical history. </a:t>
            </a:r>
          </a:p>
          <a:p>
            <a:pPr>
              <a:spcBef>
                <a:spcPct val="0"/>
              </a:spcBef>
              <a:buFontTx/>
              <a:buNone/>
            </a:pPr>
            <a:endParaRPr lang="en-GB" altLang="en-US" sz="2400">
              <a:latin typeface="Times" panose="02020603050405020304" pitchFamily="18" charset="0"/>
            </a:endParaRPr>
          </a:p>
          <a:p>
            <a:pPr>
              <a:spcBef>
                <a:spcPct val="0"/>
              </a:spcBef>
              <a:buFontTx/>
              <a:buNone/>
            </a:pPr>
            <a:r>
              <a:rPr lang="en-GB" altLang="en-US" sz="2400">
                <a:latin typeface="Times" panose="02020603050405020304" pitchFamily="18" charset="0"/>
              </a:rPr>
              <a:t>Huffington Post (2013)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48C69175-89DB-A7B7-4542-EE3668804E5C}"/>
              </a:ext>
            </a:extLst>
          </p:cNvPr>
          <p:cNvSpPr>
            <a:spLocks noGrp="1"/>
          </p:cNvSpPr>
          <p:nvPr>
            <p:ph type="title"/>
          </p:nvPr>
        </p:nvSpPr>
        <p:spPr/>
        <p:txBody>
          <a:bodyPr/>
          <a:lstStyle/>
          <a:p>
            <a:r>
              <a:rPr lang="en-GB" altLang="cy-GB" noProof="1"/>
              <a:t>Crynodeb</a:t>
            </a:r>
            <a:br>
              <a:rPr lang="en-GB" altLang="cy-GB" noProof="1"/>
            </a:br>
            <a:r>
              <a:rPr lang="en-GB" altLang="cy-GB" noProof="1">
                <a:solidFill>
                  <a:schemeClr val="accent6"/>
                </a:solidFill>
              </a:rPr>
              <a:t>Summary</a:t>
            </a:r>
          </a:p>
        </p:txBody>
      </p:sp>
      <p:sp>
        <p:nvSpPr>
          <p:cNvPr id="53251" name="Content Placeholder 2">
            <a:extLst>
              <a:ext uri="{FF2B5EF4-FFF2-40B4-BE49-F238E27FC236}">
                <a16:creationId xmlns:a16="http://schemas.microsoft.com/office/drawing/2014/main" id="{0EDFA1C9-8176-B088-AAD9-53D3C0316BC6}"/>
              </a:ext>
            </a:extLst>
          </p:cNvPr>
          <p:cNvSpPr>
            <a:spLocks noGrp="1"/>
          </p:cNvSpPr>
          <p:nvPr>
            <p:ph sz="half" idx="1"/>
          </p:nvPr>
        </p:nvSpPr>
        <p:spPr>
          <a:xfrm>
            <a:off x="1631950" y="1600200"/>
            <a:ext cx="4535488" cy="3989388"/>
          </a:xfrm>
        </p:spPr>
        <p:txBody>
          <a:bodyPr/>
          <a:lstStyle/>
          <a:p>
            <a:r>
              <a:rPr lang="en-GB" altLang="cy-GB" sz="2600" noProof="1"/>
              <a:t>Mae cysylltiad rhwng lles ac iechyd.</a:t>
            </a:r>
          </a:p>
          <a:p>
            <a:r>
              <a:rPr lang="en-GB" altLang="cy-GB" sz="2600" noProof="1"/>
              <a:t>Mae’n gysyniad amlweddog.</a:t>
            </a:r>
          </a:p>
          <a:p>
            <a:r>
              <a:rPr lang="en-GB" altLang="cy-GB" sz="2600" noProof="1"/>
              <a:t>Gall fod yn oddrychol iawn.</a:t>
            </a:r>
          </a:p>
          <a:p>
            <a:r>
              <a:rPr lang="en-GB" altLang="cy-GB" sz="2600" noProof="1"/>
              <a:t>Gall ymarferwyr blynyddoedd cynnar ddylanwadu ar y deilliannau o ran lles plant.</a:t>
            </a:r>
          </a:p>
        </p:txBody>
      </p:sp>
      <p:sp>
        <p:nvSpPr>
          <p:cNvPr id="53252" name="Content Placeholder 3">
            <a:extLst>
              <a:ext uri="{FF2B5EF4-FFF2-40B4-BE49-F238E27FC236}">
                <a16:creationId xmlns:a16="http://schemas.microsoft.com/office/drawing/2014/main" id="{DF04B26A-1B67-BAD5-1C4B-12A09B403F44}"/>
              </a:ext>
            </a:extLst>
          </p:cNvPr>
          <p:cNvSpPr>
            <a:spLocks noGrp="1"/>
          </p:cNvSpPr>
          <p:nvPr>
            <p:ph sz="half" idx="2"/>
          </p:nvPr>
        </p:nvSpPr>
        <p:spPr>
          <a:xfrm>
            <a:off x="6172200" y="1600200"/>
            <a:ext cx="4038600" cy="3989388"/>
          </a:xfrm>
        </p:spPr>
        <p:txBody>
          <a:bodyPr/>
          <a:lstStyle/>
          <a:p>
            <a:r>
              <a:rPr lang="en-GB" altLang="cy-GB" noProof="1">
                <a:solidFill>
                  <a:schemeClr val="accent6"/>
                </a:solidFill>
              </a:rPr>
              <a:t>Well-being has a link to health.</a:t>
            </a:r>
          </a:p>
          <a:p>
            <a:r>
              <a:rPr lang="en-GB" altLang="cy-GB" noProof="1">
                <a:solidFill>
                  <a:schemeClr val="accent6"/>
                </a:solidFill>
              </a:rPr>
              <a:t>It is a multifaceted concept</a:t>
            </a:r>
          </a:p>
          <a:p>
            <a:r>
              <a:rPr lang="en-GB" altLang="cy-GB" noProof="1">
                <a:solidFill>
                  <a:schemeClr val="accent6"/>
                </a:solidFill>
              </a:rPr>
              <a:t>It can be highly subjective.</a:t>
            </a:r>
          </a:p>
          <a:p>
            <a:r>
              <a:rPr lang="en-GB" altLang="cy-GB" noProof="1">
                <a:solidFill>
                  <a:schemeClr val="accent6"/>
                </a:solidFill>
              </a:rPr>
              <a:t>EYP’S can influence out comes for children's well-being.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4">
            <a:extLst>
              <a:ext uri="{FF2B5EF4-FFF2-40B4-BE49-F238E27FC236}">
                <a16:creationId xmlns:a16="http://schemas.microsoft.com/office/drawing/2014/main" id="{0B5FBC73-A61C-9755-31CA-8C641A9C1B40}"/>
              </a:ext>
            </a:extLst>
          </p:cNvPr>
          <p:cNvSpPr>
            <a:spLocks noGrp="1"/>
          </p:cNvSpPr>
          <p:nvPr>
            <p:ph type="title"/>
          </p:nvPr>
        </p:nvSpPr>
        <p:spPr/>
        <p:txBody>
          <a:bodyPr/>
          <a:lstStyle/>
          <a:p>
            <a:r>
              <a:rPr lang="en-GB" altLang="en-US" noProof="1"/>
              <a:t>Cyfeiriadau</a:t>
            </a:r>
            <a:br>
              <a:rPr lang="en-GB" altLang="en-US" noProof="1"/>
            </a:br>
            <a:r>
              <a:rPr lang="en-GB" altLang="en-US" noProof="1"/>
              <a:t>References</a:t>
            </a:r>
          </a:p>
        </p:txBody>
      </p:sp>
      <p:sp>
        <p:nvSpPr>
          <p:cNvPr id="55299" name="Content Placeholder 5">
            <a:extLst>
              <a:ext uri="{FF2B5EF4-FFF2-40B4-BE49-F238E27FC236}">
                <a16:creationId xmlns:a16="http://schemas.microsoft.com/office/drawing/2014/main" id="{F2D654FC-5683-9644-F65C-491C08498BF0}"/>
              </a:ext>
            </a:extLst>
          </p:cNvPr>
          <p:cNvSpPr>
            <a:spLocks noGrp="1"/>
          </p:cNvSpPr>
          <p:nvPr>
            <p:ph idx="1"/>
          </p:nvPr>
        </p:nvSpPr>
        <p:spPr>
          <a:xfrm>
            <a:off x="1981200" y="1600201"/>
            <a:ext cx="8229600" cy="3916363"/>
          </a:xfrm>
        </p:spPr>
        <p:txBody>
          <a:bodyPr>
            <a:normAutofit fontScale="85000" lnSpcReduction="10000"/>
          </a:bodyPr>
          <a:lstStyle/>
          <a:p>
            <a:pPr>
              <a:defRPr/>
            </a:pPr>
            <a:endParaRPr lang="en-GB" altLang="en-US" sz="1600" noProof="1"/>
          </a:p>
          <a:p>
            <a:pPr>
              <a:defRPr/>
            </a:pPr>
            <a:r>
              <a:rPr lang="en-GB" altLang="en-US" sz="1200" noProof="1">
                <a:hlinkClick r:id="rId3"/>
              </a:rPr>
              <a:t>http://www.huffingtonpost.com/carol-j-carter/better-understanding-pare_b_3000089.html Accessed 23/06/17</a:t>
            </a:r>
            <a:r>
              <a:rPr lang="en-GB" altLang="en-US" sz="1200" noProof="1"/>
              <a:t>.</a:t>
            </a:r>
          </a:p>
          <a:p>
            <a:pPr>
              <a:defRPr/>
            </a:pPr>
            <a:endParaRPr lang="en-GB" altLang="en-US" sz="1200" noProof="1"/>
          </a:p>
          <a:p>
            <a:pPr>
              <a:defRPr/>
            </a:pPr>
            <a:r>
              <a:rPr lang="en-GB" altLang="en-US" sz="1200" noProof="1"/>
              <a:t>NICE (2012) Social and emotional wellbeing: early years London </a:t>
            </a:r>
          </a:p>
          <a:p>
            <a:pPr>
              <a:defRPr/>
            </a:pPr>
            <a:endParaRPr lang="en-GB" altLang="en-US" sz="1200" b="1" noProof="1"/>
          </a:p>
          <a:p>
            <a:pPr>
              <a:defRPr/>
            </a:pPr>
            <a:r>
              <a:rPr lang="en-GB" altLang="en-US" sz="1200" noProof="1"/>
              <a:t>Roberts, R. (2010) </a:t>
            </a:r>
            <a:r>
              <a:rPr lang="en-GB" altLang="en-US" sz="1200" i="1" noProof="1"/>
              <a:t>Wellbeing from Birth</a:t>
            </a:r>
            <a:r>
              <a:rPr lang="en-GB" altLang="en-US" sz="1200" noProof="1"/>
              <a:t>. London: Sage Publishing</a:t>
            </a:r>
          </a:p>
          <a:p>
            <a:pPr marL="0" indent="0">
              <a:buNone/>
              <a:defRPr/>
            </a:pPr>
            <a:endParaRPr lang="en-GB" altLang="en-US" sz="1200" b="1" noProof="1"/>
          </a:p>
          <a:p>
            <a:pPr>
              <a:defRPr/>
            </a:pPr>
            <a:r>
              <a:rPr lang="en-GB" altLang="cy-GB" sz="1200" noProof="1"/>
              <a:t>Ryff, C. (2016) Eudaimonic well-being and education: probing the connections. In: Harward D (ed) Well-being and higher education: a strategy for change and the realization of education’s greater purposes. Bringing Theory to Practice, Washington, DC,</a:t>
            </a:r>
            <a:endParaRPr lang="en-GB" altLang="en-US" sz="1200" noProof="1"/>
          </a:p>
          <a:p>
            <a:pPr>
              <a:defRPr/>
            </a:pPr>
            <a:endParaRPr lang="en-GB" altLang="en-US" sz="1200" noProof="1"/>
          </a:p>
          <a:p>
            <a:pPr>
              <a:defRPr/>
            </a:pPr>
            <a:r>
              <a:rPr lang="en-GB" altLang="en-US" sz="1200" noProof="1"/>
              <a:t>Statham, J and Chase, E (2010) Childhood Wellbeing: A brief overview. Loughborough: Childhood Wellbeing Research Centre.</a:t>
            </a:r>
          </a:p>
          <a:p>
            <a:pPr>
              <a:defRPr/>
            </a:pPr>
            <a:endParaRPr lang="en-GB" altLang="en-US" sz="1200" noProof="1"/>
          </a:p>
          <a:p>
            <a:pPr>
              <a:defRPr/>
            </a:pPr>
            <a:r>
              <a:rPr lang="en-GB" altLang="en-US" sz="1200" noProof="1"/>
              <a:t> Thoilliez, B. (2011) How to Grow up Happy: An Exploratory Study on the Meaning of Happiness from Children’s Voices. </a:t>
            </a:r>
            <a:r>
              <a:rPr lang="en-GB" altLang="en-US" sz="1200" i="1" noProof="1"/>
              <a:t>Child Ind Res:</a:t>
            </a:r>
            <a:r>
              <a:rPr lang="en-GB" altLang="en-US" sz="1200" noProof="1"/>
              <a:t> 4:323–351</a:t>
            </a:r>
          </a:p>
          <a:p>
            <a:pPr>
              <a:defRPr/>
            </a:pPr>
            <a:endParaRPr lang="en-GB" altLang="en-US" sz="1200" noProof="1"/>
          </a:p>
          <a:p>
            <a:pPr>
              <a:defRPr/>
            </a:pPr>
            <a:r>
              <a:rPr lang="en-GB" altLang="en-US" sz="1200" noProof="1"/>
              <a:t>Yonghee,H., Younge, R., and Hyunjin, J. (2015) A Study on Young Children’s Perceptions and Experiences of Happiness</a:t>
            </a:r>
            <a:r>
              <a:rPr lang="en-GB" altLang="en-US" sz="1200" b="1" noProof="1"/>
              <a:t>. </a:t>
            </a:r>
            <a:r>
              <a:rPr lang="en-GB" altLang="en-US" sz="1200" i="1" noProof="1"/>
              <a:t>Asia Pacific Journal of Research in Early Childhood Education. </a:t>
            </a:r>
            <a:r>
              <a:rPr lang="en-GB" altLang="en-US" sz="1200" noProof="1"/>
              <a:t>Vol.9, No.1, January 2015, pp.39-64</a:t>
            </a:r>
            <a:endParaRPr lang="en-GB" altLang="en-US" sz="1200" i="1" noProof="1"/>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BC4DB15-F31E-CA9B-AE87-97BF54FB462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00009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928347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34</TotalTime>
  <Words>1405</Words>
  <Application>Microsoft Office PowerPoint</Application>
  <PresentationFormat>Widescreen</PresentationFormat>
  <Paragraphs>136</Paragraphs>
  <Slides>23</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vt:lpstr>
      <vt:lpstr>Office Theme</vt:lpstr>
      <vt:lpstr>    LLES, GOFAL A BYW’N IACH WELL-BEING, CARE AND HEALTHY LIVING  Darlith 2 Lecture 2</vt:lpstr>
      <vt:lpstr>Lles Wellbeing</vt:lpstr>
      <vt:lpstr>Lles Wellbeing</vt:lpstr>
      <vt:lpstr>Beth sy’n gwneud plant yn hapus? What makes children happy?</vt:lpstr>
      <vt:lpstr>Weithiau mae’n anodd trafod emosiynau / Sometimes its difficult to discuss emotions</vt:lpstr>
      <vt:lpstr>PowerPoint Presentation</vt:lpstr>
      <vt:lpstr>Wrth gymryd rhan yn eu Hoff Weithgaredd Chwarae / When Engaging in Their Favourite Play</vt:lpstr>
      <vt:lpstr>Wrth fod gyda’u Hoff Berson When Being Together with Their Favourite Person</vt:lpstr>
      <vt:lpstr>Wrth gael Cymorth Emosiynol When Having Emotional Support</vt:lpstr>
      <vt:lpstr>Pan mae’u Corff a’u Meddwl yn Teimlo’n Gysurus / When Their Body and Mind Feel Comfortable</vt:lpstr>
      <vt:lpstr>Hapusrwydd  Happiness</vt:lpstr>
      <vt:lpstr>PowerPoint Presentation</vt:lpstr>
      <vt:lpstr>A oes mwy i les na theimlo’n hapus? Is wellbeing more than feeling happy?</vt:lpstr>
      <vt:lpstr>ABC Model of Well-being  Roberts (2010)</vt:lpstr>
      <vt:lpstr>Lles cymdeithasol ac emosiynol / Social and emotional wellbeing</vt:lpstr>
      <vt:lpstr>PowerPoint Presentation</vt:lpstr>
      <vt:lpstr>PowerPoint Presentation</vt:lpstr>
      <vt:lpstr>https://www.ted.com/talks/rita_pierson_every_kid_needs_a_champion</vt:lpstr>
      <vt:lpstr>PowerPoint Presentation</vt:lpstr>
      <vt:lpstr>Crynodeb Summary</vt:lpstr>
      <vt:lpstr>Cyfeiriadau 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Paul Darby</cp:lastModifiedBy>
  <cp:revision>4</cp:revision>
  <dcterms:created xsi:type="dcterms:W3CDTF">2022-07-11T13:19:46Z</dcterms:created>
  <dcterms:modified xsi:type="dcterms:W3CDTF">2022-09-14T13:05:52Z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