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GB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7955B50-FC65-48AF-8679-782CEE0CC3B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1433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kumimoji="1" lang="en-US" sz="2400">
                <a:latin typeface="Times New Roman" pitchFamily="18" charset="0"/>
              </a:endParaRPr>
            </a:p>
          </p:txBody>
        </p:sp>
        <p:sp>
          <p:nvSpPr>
            <p:cNvPr id="14340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kumimoji="1" lang="en-US" sz="2400">
                <a:latin typeface="Times New Roman" pitchFamily="18" charset="0"/>
              </a:endParaRPr>
            </a:p>
          </p:txBody>
        </p:sp>
      </p:grpSp>
      <p:grpSp>
        <p:nvGrpSpPr>
          <p:cNvPr id="14341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14342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3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344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4345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4346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4347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fld id="{72F60FA5-0BA9-44B1-B396-FA1A28CFC623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4348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CA3BEA-0754-4FBA-8A35-914394E629B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3346FB-DA2E-4573-9416-1BD73FEC050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0109D9-CF3B-4506-BF06-11F568B8B60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532DFA-9EFE-4CD0-9C41-237603B1233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BC585F-4405-4D76-8F19-D676C806244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3D7D7-2CB2-4CE9-8B59-9815B78694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987F52-797F-4149-BF2E-0517BA0C14C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521EFB-65A3-4A75-B7C9-7BB30B9690A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69185-52E2-40DA-AFEA-EC29197031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8DA846-61C6-4C0E-BF60-50752B603B3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762000" y="762000"/>
            <a:ext cx="7924800" cy="53244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2438400" y="6248400"/>
            <a:ext cx="2130425" cy="474663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791200" y="6248400"/>
            <a:ext cx="2897188" cy="474663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138" y="6242050"/>
            <a:ext cx="587375" cy="488950"/>
          </a:xfrm>
        </p:spPr>
        <p:txBody>
          <a:bodyPr/>
          <a:lstStyle>
            <a:lvl1pPr>
              <a:defRPr/>
            </a:lvl1pPr>
          </a:lstStyle>
          <a:p>
            <a:fld id="{693104A7-9186-4CA6-87FB-107F0612004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3315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331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1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13318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3319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0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3321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33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33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en-GB"/>
          </a:p>
        </p:txBody>
      </p:sp>
      <p:sp>
        <p:nvSpPr>
          <p:cNvPr id="133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33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l">
              <a:defRPr sz="2600" b="1">
                <a:solidFill>
                  <a:schemeClr val="bg1"/>
                </a:solidFill>
              </a:defRPr>
            </a:lvl1pPr>
          </a:lstStyle>
          <a:p>
            <a:fld id="{77EEA59B-AD34-44F3-B077-382A62A81A2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/>
              <a:t>Carta Caritatis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/>
              <a:t>‘The Charter of Love’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Written evidence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/>
              <a:t>Exordium Cistercii </a:t>
            </a:r>
            <a:r>
              <a:rPr lang="en-GB" b="1"/>
              <a:t>– according to Waddell’s hypothesis this was composed by Raynard du Bar early in this abbacy (1134/5-1150)</a:t>
            </a:r>
          </a:p>
          <a:p>
            <a:endParaRPr lang="en-GB" b="1"/>
          </a:p>
          <a:p>
            <a:r>
              <a:rPr lang="en-GB" b="1"/>
              <a:t>No mention in </a:t>
            </a:r>
            <a:r>
              <a:rPr lang="en-GB" b="1" i="1"/>
              <a:t>Exordium Parvum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Papal confirmation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/>
              <a:t>Carta Caritatis (CC) </a:t>
            </a:r>
            <a:r>
              <a:rPr lang="en-GB" b="1"/>
              <a:t>confirmed in 1119 by Pope Calixtus II</a:t>
            </a:r>
          </a:p>
          <a:p>
            <a:endParaRPr lang="en-GB" b="1"/>
          </a:p>
          <a:p>
            <a:r>
              <a:rPr lang="en-GB" b="1" i="1"/>
              <a:t>CC1 / CCP </a:t>
            </a:r>
            <a:r>
              <a:rPr lang="en-GB" b="1"/>
              <a:t>is the earliest recoverable version and nearest to the version confirmed in 1119</a:t>
            </a:r>
            <a:endParaRPr lang="en-GB" b="1" i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Later versions of </a:t>
            </a:r>
            <a:r>
              <a:rPr lang="en-GB" i="1"/>
              <a:t>CC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i="1"/>
              <a:t>SCC		Summa Carte Caritatis 				</a:t>
            </a:r>
            <a:r>
              <a:rPr lang="en-GB"/>
              <a:t>(summary, 1130s; in MS Trento 			with </a:t>
            </a:r>
            <a:r>
              <a:rPr lang="en-GB" i="1"/>
              <a:t>EC</a:t>
            </a:r>
            <a:r>
              <a:rPr lang="en-GB"/>
              <a:t> and Institutes)</a:t>
            </a:r>
          </a:p>
          <a:p>
            <a:pPr>
              <a:lnSpc>
                <a:spcPct val="90000"/>
              </a:lnSpc>
            </a:pPr>
            <a:endParaRPr lang="en-GB" i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i="1"/>
              <a:t>CC2		Carta Caritatis Posterior </a:t>
            </a:r>
            <a:r>
              <a:rPr lang="en-GB"/>
              <a:t>(later 			expanded version, confirmed by 			Eugenius III in 1152; earliest 			surviving version that confirmed 			by Alexander III in 1165</a:t>
            </a:r>
            <a:endParaRPr lang="en-GB" i="1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 idx="4294967295"/>
          </p:nvPr>
        </p:nvSpPr>
        <p:spPr>
          <a:xfrm>
            <a:off x="1219200" y="762000"/>
            <a:ext cx="7924800" cy="1143000"/>
          </a:xfrm>
        </p:spPr>
        <p:txBody>
          <a:bodyPr/>
          <a:lstStyle/>
          <a:p>
            <a:r>
              <a:rPr lang="en-GB"/>
              <a:t>Why 1119?</a:t>
            </a:r>
          </a:p>
        </p:txBody>
      </p:sp>
      <p:pic>
        <p:nvPicPr>
          <p:cNvPr id="9221" name="Picture 5" descr="monks chopping wood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54550" y="2438400"/>
            <a:ext cx="3922713" cy="4114800"/>
          </a:xfrm>
          <a:noFill/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Third-generation houses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Trois Fontaines (1118)</a:t>
            </a:r>
          </a:p>
          <a:p>
            <a:r>
              <a:rPr lang="en-GB" b="1"/>
              <a:t>Fontenay (1119)</a:t>
            </a:r>
          </a:p>
          <a:p>
            <a:endParaRPr lang="en-GB" b="1"/>
          </a:p>
          <a:p>
            <a:pPr>
              <a:buFont typeface="Wingdings" pitchFamily="2" charset="2"/>
              <a:buNone/>
            </a:pPr>
            <a:r>
              <a:rPr lang="en-GB" b="1"/>
              <a:t>Daughter houses of Clairvaux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Themes in </a:t>
            </a:r>
            <a:r>
              <a:rPr lang="en-GB" i="1"/>
              <a:t>CCP</a:t>
            </a:r>
            <a:endParaRPr lang="en-GB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Love (</a:t>
            </a:r>
            <a:r>
              <a:rPr lang="en-GB" b="1" i="1"/>
              <a:t>caritas</a:t>
            </a:r>
            <a:r>
              <a:rPr lang="en-GB" b="1"/>
              <a:t>)</a:t>
            </a:r>
          </a:p>
          <a:p>
            <a:r>
              <a:rPr lang="en-GB" b="1"/>
              <a:t>Uniformity</a:t>
            </a:r>
          </a:p>
          <a:p>
            <a:r>
              <a:rPr lang="en-GB" b="1"/>
              <a:t>Relationship among houses</a:t>
            </a:r>
          </a:p>
          <a:p>
            <a:r>
              <a:rPr lang="en-GB" b="1"/>
              <a:t>Machinery of government</a:t>
            </a:r>
          </a:p>
          <a:p>
            <a:pPr lvl="1"/>
            <a:r>
              <a:rPr lang="en-GB" b="1"/>
              <a:t>General Chapter</a:t>
            </a:r>
          </a:p>
          <a:p>
            <a:pPr lvl="1"/>
            <a:r>
              <a:rPr lang="en-GB" b="1"/>
              <a:t>Visitation</a:t>
            </a:r>
          </a:p>
          <a:p>
            <a:pPr lvl="1"/>
            <a:r>
              <a:rPr lang="en-GB" b="1"/>
              <a:t>Election of abbots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apsules">
  <a:themeElements>
    <a:clrScheme name="Capsules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apsules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21</TotalTime>
  <Words>109</Words>
  <Application>Microsoft Office PowerPoint</Application>
  <PresentationFormat>On-screen Show (4:3)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Wingdings</vt:lpstr>
      <vt:lpstr>Times New Roman</vt:lpstr>
      <vt:lpstr>Capsules</vt:lpstr>
      <vt:lpstr>Carta Caritatis</vt:lpstr>
      <vt:lpstr>Written evidence </vt:lpstr>
      <vt:lpstr>Papal confirmation</vt:lpstr>
      <vt:lpstr>Later versions of CC</vt:lpstr>
      <vt:lpstr>Why 1119?</vt:lpstr>
      <vt:lpstr>Third-generation houses</vt:lpstr>
      <vt:lpstr>Themes in CCP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5</cp:revision>
  <cp:lastPrinted>1601-01-01T00:00:00Z</cp:lastPrinted>
  <dcterms:created xsi:type="dcterms:W3CDTF">1601-01-01T00:00:00Z</dcterms:created>
  <dcterms:modified xsi:type="dcterms:W3CDTF">2012-02-20T11:10:28Z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