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1" r:id="rId4"/>
    <p:sldId id="258" r:id="rId5"/>
    <p:sldId id="259" r:id="rId6"/>
    <p:sldId id="262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9B15DC-8EEC-854C-B4D0-5D5268E874DB}" type="doc">
      <dgm:prSet loTypeId="urn:microsoft.com/office/officeart/2008/layout/AlternatingPictureCircles" loCatId="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21C40A59-6B3A-6149-B216-137BEE7799AE}">
      <dgm:prSet phldrT="[Text]"/>
      <dgm:spPr/>
      <dgm:t>
        <a:bodyPr/>
        <a:lstStyle/>
        <a:p>
          <a:r>
            <a:rPr lang="en-US" dirty="0" smtClean="0"/>
            <a:t>Year 1 – clear and plant;  Years 1-3 – Yams, Taro, Cassava,      Year four - leave</a:t>
          </a:r>
          <a:endParaRPr lang="en-US" dirty="0"/>
        </a:p>
      </dgm:t>
    </dgm:pt>
    <dgm:pt modelId="{5E775380-4979-7745-950B-B5F4B49F75A2}" type="parTrans" cxnId="{BAA429FC-CC1A-C642-852B-1235352D219C}">
      <dgm:prSet/>
      <dgm:spPr/>
      <dgm:t>
        <a:bodyPr/>
        <a:lstStyle/>
        <a:p>
          <a:endParaRPr lang="en-US"/>
        </a:p>
      </dgm:t>
    </dgm:pt>
    <dgm:pt modelId="{B7E0FD6E-8483-A840-9F3F-C03E54E6C88B}" type="sibTrans" cxnId="{BAA429FC-CC1A-C642-852B-1235352D219C}">
      <dgm:prSet/>
      <dgm:spPr/>
      <dgm:t>
        <a:bodyPr/>
        <a:lstStyle/>
        <a:p>
          <a:endParaRPr lang="en-US"/>
        </a:p>
      </dgm:t>
    </dgm:pt>
    <dgm:pt modelId="{39D2875F-E5B3-424D-B56A-1887E9D20ACE}">
      <dgm:prSet phldrT="[Text]"/>
      <dgm:spPr/>
      <dgm:t>
        <a:bodyPr/>
        <a:lstStyle/>
        <a:p>
          <a:r>
            <a:rPr lang="en-US" dirty="0" smtClean="0"/>
            <a:t>Year 3 clear for garden, Year 4 – 7 use as garden, Year 8 move on</a:t>
          </a:r>
          <a:endParaRPr lang="en-US" dirty="0"/>
        </a:p>
      </dgm:t>
    </dgm:pt>
    <dgm:pt modelId="{2299C827-299E-C444-8009-7468E5130D99}" type="parTrans" cxnId="{2789890C-E7FA-174C-85FF-E9B6BC129BA3}">
      <dgm:prSet/>
      <dgm:spPr/>
      <dgm:t>
        <a:bodyPr/>
        <a:lstStyle/>
        <a:p>
          <a:endParaRPr lang="en-US"/>
        </a:p>
      </dgm:t>
    </dgm:pt>
    <dgm:pt modelId="{4F1E4180-7FD5-3B48-B874-8B5454424E08}" type="sibTrans" cxnId="{2789890C-E7FA-174C-85FF-E9B6BC129BA3}">
      <dgm:prSet/>
      <dgm:spPr/>
      <dgm:t>
        <a:bodyPr/>
        <a:lstStyle/>
        <a:p>
          <a:endParaRPr lang="en-US"/>
        </a:p>
      </dgm:t>
    </dgm:pt>
    <dgm:pt modelId="{9FD6CD22-E252-C547-9DED-9BA2AA4E4208}" type="pres">
      <dgm:prSet presAssocID="{D19B15DC-8EEC-854C-B4D0-5D5268E874DB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en-GB"/>
        </a:p>
      </dgm:t>
    </dgm:pt>
    <dgm:pt modelId="{2742F43A-3537-584E-97B8-B664A54A86B3}" type="pres">
      <dgm:prSet presAssocID="{21C40A59-6B3A-6149-B216-137BEE7799AE}" presName="composite" presStyleCnt="0"/>
      <dgm:spPr/>
    </dgm:pt>
    <dgm:pt modelId="{98E6DEC9-DF3A-0149-A90E-6E15A9CB55F1}" type="pres">
      <dgm:prSet presAssocID="{21C40A59-6B3A-6149-B216-137BEE7799AE}" presName="Accent" presStyleLbl="alignNode1" presStyleIdx="0" presStyleCnt="3">
        <dgm:presLayoutVars>
          <dgm:chMax val="0"/>
          <dgm:chPref val="0"/>
        </dgm:presLayoutVars>
      </dgm:prSet>
      <dgm:spPr/>
    </dgm:pt>
    <dgm:pt modelId="{7DDB2EB2-DDE2-1F40-8318-D5EF5B1C0136}" type="pres">
      <dgm:prSet presAssocID="{21C40A59-6B3A-6149-B216-137BEE7799AE}" presName="Image" presStyleLbl="bgImgPlace1" presStyleIdx="0" presStyleCnt="2" custScaleX="141494" custScaleY="180866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  <dgm:pt modelId="{9E7CB655-91D7-8A42-AE30-7C84436BD4D1}" type="pres">
      <dgm:prSet presAssocID="{21C40A59-6B3A-6149-B216-137BEE7799AE}" presName="Parent" presStyleLbl="fgAccFollow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7F31DEF-9C51-4241-86C1-9918B7147915}" type="pres">
      <dgm:prSet presAssocID="{21C40A59-6B3A-6149-B216-137BEE7799AE}" presName="Space" presStyleCnt="0">
        <dgm:presLayoutVars>
          <dgm:chMax val="0"/>
          <dgm:chPref val="0"/>
        </dgm:presLayoutVars>
      </dgm:prSet>
      <dgm:spPr/>
    </dgm:pt>
    <dgm:pt modelId="{583FC403-9DF7-D449-95AC-D947E8B7BE29}" type="pres">
      <dgm:prSet presAssocID="{B7E0FD6E-8483-A840-9F3F-C03E54E6C88B}" presName="ConnectorComposite" presStyleCnt="0"/>
      <dgm:spPr/>
    </dgm:pt>
    <dgm:pt modelId="{F786F30E-FCCD-D746-97D3-B4633DCED468}" type="pres">
      <dgm:prSet presAssocID="{B7E0FD6E-8483-A840-9F3F-C03E54E6C88B}" presName="TopSpacing" presStyleCnt="0"/>
      <dgm:spPr/>
    </dgm:pt>
    <dgm:pt modelId="{ECA86DE4-3226-A140-97DC-32B3E49BDF95}" type="pres">
      <dgm:prSet presAssocID="{B7E0FD6E-8483-A840-9F3F-C03E54E6C88B}" presName="Connector" presStyleLbl="alignNode1" presStyleIdx="1" presStyleCnt="3"/>
      <dgm:spPr/>
    </dgm:pt>
    <dgm:pt modelId="{1C955A54-9FE5-3B4E-B571-88BB2901C1DF}" type="pres">
      <dgm:prSet presAssocID="{B7E0FD6E-8483-A840-9F3F-C03E54E6C88B}" presName="BottomSpacing" presStyleCnt="0"/>
      <dgm:spPr/>
    </dgm:pt>
    <dgm:pt modelId="{3AD8E65C-BF25-8049-B193-4CDCCA55B82F}" type="pres">
      <dgm:prSet presAssocID="{39D2875F-E5B3-424D-B56A-1887E9D20ACE}" presName="composite" presStyleCnt="0"/>
      <dgm:spPr/>
    </dgm:pt>
    <dgm:pt modelId="{357BD76F-CC83-194C-976B-F86F2EA9B117}" type="pres">
      <dgm:prSet presAssocID="{39D2875F-E5B3-424D-B56A-1887E9D20ACE}" presName="Accent" presStyleLbl="alignNode1" presStyleIdx="2" presStyleCnt="3">
        <dgm:presLayoutVars>
          <dgm:chMax val="0"/>
          <dgm:chPref val="0"/>
        </dgm:presLayoutVars>
      </dgm:prSet>
      <dgm:spPr/>
    </dgm:pt>
    <dgm:pt modelId="{581DFA00-9C01-F04C-82B5-13597845B47E}" type="pres">
      <dgm:prSet presAssocID="{39D2875F-E5B3-424D-B56A-1887E9D20ACE}" presName="Image" presStyleLbl="bgImgPlace1" presStyleIdx="1" presStyleCnt="2" custScaleX="150754" custScaleY="173355" custLinFactNeighborX="69" custLinFactNeighborY="-5439">
        <dgm:presLayoutVars>
          <dgm:chMax val="0"/>
          <dgm:chPref val="0"/>
          <dgm:bulletEnabled val="1"/>
        </dgm:presLayoutVars>
      </dgm:prSet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a:blipFill>
      </dgm:spPr>
    </dgm:pt>
    <dgm:pt modelId="{C2EFCDD2-0030-B54A-8523-94A08FE919FF}" type="pres">
      <dgm:prSet presAssocID="{39D2875F-E5B3-424D-B56A-1887E9D20ACE}" presName="Parent" presStyleLbl="fgAccFollow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EC2D3A-60D9-DE46-95C4-9548B6D23271}" type="pres">
      <dgm:prSet presAssocID="{39D2875F-E5B3-424D-B56A-1887E9D20ACE}" presName="Space" presStyleCnt="0">
        <dgm:presLayoutVars>
          <dgm:chMax val="0"/>
          <dgm:chPref val="0"/>
        </dgm:presLayoutVars>
      </dgm:prSet>
      <dgm:spPr/>
    </dgm:pt>
  </dgm:ptLst>
  <dgm:cxnLst>
    <dgm:cxn modelId="{51048B68-204F-5547-8DFF-D980BDDDF1A2}" type="presOf" srcId="{21C40A59-6B3A-6149-B216-137BEE7799AE}" destId="{9E7CB655-91D7-8A42-AE30-7C84436BD4D1}" srcOrd="0" destOrd="0" presId="urn:microsoft.com/office/officeart/2008/layout/AlternatingPictureCircles"/>
    <dgm:cxn modelId="{6241BFCF-7FA9-E04B-8E20-2B122E69F705}" type="presOf" srcId="{D19B15DC-8EEC-854C-B4D0-5D5268E874DB}" destId="{9FD6CD22-E252-C547-9DED-9BA2AA4E4208}" srcOrd="0" destOrd="0" presId="urn:microsoft.com/office/officeart/2008/layout/AlternatingPictureCircles"/>
    <dgm:cxn modelId="{2789890C-E7FA-174C-85FF-E9B6BC129BA3}" srcId="{D19B15DC-8EEC-854C-B4D0-5D5268E874DB}" destId="{39D2875F-E5B3-424D-B56A-1887E9D20ACE}" srcOrd="1" destOrd="0" parTransId="{2299C827-299E-C444-8009-7468E5130D99}" sibTransId="{4F1E4180-7FD5-3B48-B874-8B5454424E08}"/>
    <dgm:cxn modelId="{BAA429FC-CC1A-C642-852B-1235352D219C}" srcId="{D19B15DC-8EEC-854C-B4D0-5D5268E874DB}" destId="{21C40A59-6B3A-6149-B216-137BEE7799AE}" srcOrd="0" destOrd="0" parTransId="{5E775380-4979-7745-950B-B5F4B49F75A2}" sibTransId="{B7E0FD6E-8483-A840-9F3F-C03E54E6C88B}"/>
    <dgm:cxn modelId="{21AE431D-6F7C-6D45-B148-9478412BBF80}" type="presOf" srcId="{39D2875F-E5B3-424D-B56A-1887E9D20ACE}" destId="{C2EFCDD2-0030-B54A-8523-94A08FE919FF}" srcOrd="0" destOrd="0" presId="urn:microsoft.com/office/officeart/2008/layout/AlternatingPictureCircles"/>
    <dgm:cxn modelId="{6E60EEA8-E547-7C4D-A386-057C1FB97774}" type="presParOf" srcId="{9FD6CD22-E252-C547-9DED-9BA2AA4E4208}" destId="{2742F43A-3537-584E-97B8-B664A54A86B3}" srcOrd="0" destOrd="0" presId="urn:microsoft.com/office/officeart/2008/layout/AlternatingPictureCircles"/>
    <dgm:cxn modelId="{19544A97-28D8-004E-88DE-C5FAF2A37B86}" type="presParOf" srcId="{2742F43A-3537-584E-97B8-B664A54A86B3}" destId="{98E6DEC9-DF3A-0149-A90E-6E15A9CB55F1}" srcOrd="0" destOrd="0" presId="urn:microsoft.com/office/officeart/2008/layout/AlternatingPictureCircles"/>
    <dgm:cxn modelId="{1E1896FB-EDFC-E44F-BA61-C8F2207E7876}" type="presParOf" srcId="{2742F43A-3537-584E-97B8-B664A54A86B3}" destId="{7DDB2EB2-DDE2-1F40-8318-D5EF5B1C0136}" srcOrd="1" destOrd="0" presId="urn:microsoft.com/office/officeart/2008/layout/AlternatingPictureCircles"/>
    <dgm:cxn modelId="{B1B91BC2-2603-564F-A9E3-13A935F16889}" type="presParOf" srcId="{2742F43A-3537-584E-97B8-B664A54A86B3}" destId="{9E7CB655-91D7-8A42-AE30-7C84436BD4D1}" srcOrd="2" destOrd="0" presId="urn:microsoft.com/office/officeart/2008/layout/AlternatingPictureCircles"/>
    <dgm:cxn modelId="{B25B32AF-7317-6B43-BFC4-4BD63876DA2A}" type="presParOf" srcId="{2742F43A-3537-584E-97B8-B664A54A86B3}" destId="{A7F31DEF-9C51-4241-86C1-9918B7147915}" srcOrd="3" destOrd="0" presId="urn:microsoft.com/office/officeart/2008/layout/AlternatingPictureCircles"/>
    <dgm:cxn modelId="{7B5D3259-B84C-0541-A1DD-5BE205CFFD7A}" type="presParOf" srcId="{9FD6CD22-E252-C547-9DED-9BA2AA4E4208}" destId="{583FC403-9DF7-D449-95AC-D947E8B7BE29}" srcOrd="1" destOrd="0" presId="urn:microsoft.com/office/officeart/2008/layout/AlternatingPictureCircles"/>
    <dgm:cxn modelId="{4ECFFC6A-D38B-054A-AC5A-61098C4EE12E}" type="presParOf" srcId="{583FC403-9DF7-D449-95AC-D947E8B7BE29}" destId="{F786F30E-FCCD-D746-97D3-B4633DCED468}" srcOrd="0" destOrd="0" presId="urn:microsoft.com/office/officeart/2008/layout/AlternatingPictureCircles"/>
    <dgm:cxn modelId="{67C9494E-EEBD-B145-9F99-41C0FB22AD29}" type="presParOf" srcId="{583FC403-9DF7-D449-95AC-D947E8B7BE29}" destId="{ECA86DE4-3226-A140-97DC-32B3E49BDF95}" srcOrd="1" destOrd="0" presId="urn:microsoft.com/office/officeart/2008/layout/AlternatingPictureCircles"/>
    <dgm:cxn modelId="{B3050639-808C-994D-9F5D-66D8C507D22A}" type="presParOf" srcId="{583FC403-9DF7-D449-95AC-D947E8B7BE29}" destId="{1C955A54-9FE5-3B4E-B571-88BB2901C1DF}" srcOrd="2" destOrd="0" presId="urn:microsoft.com/office/officeart/2008/layout/AlternatingPictureCircles"/>
    <dgm:cxn modelId="{797B52F0-B150-BD43-812B-97281765EC8B}" type="presParOf" srcId="{9FD6CD22-E252-C547-9DED-9BA2AA4E4208}" destId="{3AD8E65C-BF25-8049-B193-4CDCCA55B82F}" srcOrd="2" destOrd="0" presId="urn:microsoft.com/office/officeart/2008/layout/AlternatingPictureCircles"/>
    <dgm:cxn modelId="{C68B6132-F99A-D94D-A469-7B453B654F9E}" type="presParOf" srcId="{3AD8E65C-BF25-8049-B193-4CDCCA55B82F}" destId="{357BD76F-CC83-194C-976B-F86F2EA9B117}" srcOrd="0" destOrd="0" presId="urn:microsoft.com/office/officeart/2008/layout/AlternatingPictureCircles"/>
    <dgm:cxn modelId="{F9A35A3E-F7EE-444B-9E1D-69933BD91AD2}" type="presParOf" srcId="{3AD8E65C-BF25-8049-B193-4CDCCA55B82F}" destId="{581DFA00-9C01-F04C-82B5-13597845B47E}" srcOrd="1" destOrd="0" presId="urn:microsoft.com/office/officeart/2008/layout/AlternatingPictureCircles"/>
    <dgm:cxn modelId="{C7ED36E1-78AB-224B-95AB-19BA1D83A612}" type="presParOf" srcId="{3AD8E65C-BF25-8049-B193-4CDCCA55B82F}" destId="{C2EFCDD2-0030-B54A-8523-94A08FE919FF}" srcOrd="2" destOrd="0" presId="urn:microsoft.com/office/officeart/2008/layout/AlternatingPictureCircles"/>
    <dgm:cxn modelId="{1F216D5E-E54F-5440-8987-DC028A1FC800}" type="presParOf" srcId="{3AD8E65C-BF25-8049-B193-4CDCCA55B82F}" destId="{70EC2D3A-60D9-DE46-95C4-9548B6D23271}" srcOrd="3" destOrd="0" presId="urn:microsoft.com/office/officeart/2008/layout/AlternatingPictureCircle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8E6DEC9-DF3A-0149-A90E-6E15A9CB55F1}">
      <dsp:nvSpPr>
        <dsp:cNvPr id="0" name=""/>
        <dsp:cNvSpPr/>
      </dsp:nvSpPr>
      <dsp:spPr>
        <a:xfrm>
          <a:off x="1673652" y="434599"/>
          <a:ext cx="1271942" cy="1271922"/>
        </a:xfrm>
        <a:prstGeom prst="donut">
          <a:avLst>
            <a:gd name="adj" fmla="val 110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DB2EB2-DDE2-1F40-8318-D5EF5B1C0136}">
      <dsp:nvSpPr>
        <dsp:cNvPr id="0" name=""/>
        <dsp:cNvSpPr/>
      </dsp:nvSpPr>
      <dsp:spPr>
        <a:xfrm>
          <a:off x="109071" y="847"/>
          <a:ext cx="2213287" cy="2139407"/>
        </a:xfrm>
        <a:prstGeom prst="rect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E7CB655-91D7-8A42-AE30-7C84436BD4D1}">
      <dsp:nvSpPr>
        <dsp:cNvPr id="0" name=""/>
        <dsp:cNvSpPr/>
      </dsp:nvSpPr>
      <dsp:spPr>
        <a:xfrm>
          <a:off x="1813603" y="574548"/>
          <a:ext cx="992040" cy="992024"/>
        </a:xfrm>
        <a:prstGeom prst="ellipse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kern="1200" dirty="0" smtClean="0"/>
            <a:t>Year 1 – clear and plant;  Years 1-3 – Yams, Taro, Cassava,      Year four - leave</a:t>
          </a:r>
          <a:endParaRPr lang="en-US" sz="800" kern="1200" dirty="0"/>
        </a:p>
      </dsp:txBody>
      <dsp:txXfrm>
        <a:off x="1813603" y="574548"/>
        <a:ext cx="992040" cy="992024"/>
      </dsp:txXfrm>
    </dsp:sp>
    <dsp:sp modelId="{ECA86DE4-3226-A140-97DC-32B3E49BDF95}">
      <dsp:nvSpPr>
        <dsp:cNvPr id="0" name=""/>
        <dsp:cNvSpPr/>
      </dsp:nvSpPr>
      <dsp:spPr>
        <a:xfrm>
          <a:off x="2020914" y="2329920"/>
          <a:ext cx="252887" cy="252887"/>
        </a:xfrm>
        <a:prstGeom prst="flowChartConnector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7BD76F-CC83-194C-976B-F86F2EA9B117}">
      <dsp:nvSpPr>
        <dsp:cNvPr id="0" name=""/>
        <dsp:cNvSpPr/>
      </dsp:nvSpPr>
      <dsp:spPr>
        <a:xfrm>
          <a:off x="1312910" y="3161803"/>
          <a:ext cx="1271942" cy="1271922"/>
        </a:xfrm>
        <a:prstGeom prst="donut">
          <a:avLst>
            <a:gd name="adj" fmla="val 110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1DFA00-9C01-F04C-82B5-13597845B47E}">
      <dsp:nvSpPr>
        <dsp:cNvPr id="0" name=""/>
        <dsp:cNvSpPr/>
      </dsp:nvSpPr>
      <dsp:spPr>
        <a:xfrm>
          <a:off x="1864801" y="2708137"/>
          <a:ext cx="2358134" cy="205056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2EFCDD2-0030-B54A-8523-94A08FE919FF}">
      <dsp:nvSpPr>
        <dsp:cNvPr id="0" name=""/>
        <dsp:cNvSpPr/>
      </dsp:nvSpPr>
      <dsp:spPr>
        <a:xfrm>
          <a:off x="1452861" y="3301752"/>
          <a:ext cx="992040" cy="992024"/>
        </a:xfrm>
        <a:prstGeom prst="ellipse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kern="1200" dirty="0" smtClean="0"/>
            <a:t>Year 3 clear for garden, Year 4 – 7 use as garden, Year 8 move on</a:t>
          </a:r>
          <a:endParaRPr lang="en-US" sz="800" kern="1200" dirty="0"/>
        </a:p>
      </dsp:txBody>
      <dsp:txXfrm>
        <a:off x="1452861" y="3301752"/>
        <a:ext cx="992040" cy="9920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PictureCircles">
  <dgm:title val=""/>
  <dgm:desc val=""/>
  <dgm:catLst>
    <dgm:cat type="picture" pri="17000"/>
    <dgm:cat type="pictureconvert" pri="17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3" destOrd="0"/>
      </dgm:cxnLst>
      <dgm:bg/>
      <dgm:whole/>
    </dgm:dataModel>
  </dgm:clrData>
  <dgm:layoutNode name="Name0">
    <dgm:varLst>
      <dgm:chMax/>
      <dgm:chPref/>
      <dgm:dir/>
    </dgm:varLst>
    <dgm:alg type="lin">
      <dgm:param type="linDir" val="fromT"/>
      <dgm:param type="fallback" val="2D"/>
      <dgm:param type="horzAlign" val="ctr"/>
      <dgm:param type="nodeVertAlign" val="t"/>
    </dgm:alg>
    <dgm:shape xmlns:r="http://schemas.openxmlformats.org/officeDocument/2006/relationships" r:blip="">
      <dgm:adjLst/>
    </dgm:shape>
    <dgm:choose name="Name1">
      <dgm:if name="Name2" axis="ch" ptType="node" func="cnt" op="gte" val="2">
        <dgm:constrLst>
          <dgm:constr type="primFontSz" for="des" ptType="node" op="equ" val="65"/>
          <dgm:constr type="w" for="ch" forName="composite" refType="h" refFor="ch" refForName="composite" fact="2.9499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if>
      <dgm:else name="Name3">
        <dgm:constrLst>
          <dgm:constr type="primFontSz" for="des" ptType="node" op="equ" val="65"/>
          <dgm:constr type="w" for="ch" forName="composite" refType="h" refFor="ch" refForName="composite" fact="1.9752"/>
          <dgm:constr type="h" for="ch" forName="composite" refType="h"/>
          <dgm:constr type="h" for="ch" forName="ConnectorComposite" refType="w" refFor="ch" refForName="composite" op="equ" fact="0.1685"/>
          <dgm:constr type="w" for="ch" forName="ConnectorComposite" refType="h" refFor="ch" refForName="ConnectorComposite" op="equ"/>
        </dgm:constrLst>
      </dgm:else>
    </dgm:choose>
    <dgm:forEach name="nodesForEach" axis="ch" ptType="node">
      <dgm:layoutNode name="composite">
        <dgm:alg type="composite"/>
        <dgm:shape xmlns:r="http://schemas.openxmlformats.org/officeDocument/2006/relationships" r:blip="">
          <dgm:adjLst/>
        </dgm:shape>
        <dgm:choose name="Name4">
          <dgm:if name="Name5" axis="precedSib" ptType="sibTrans" func="cnt" op="lte" val="0">
            <dgm:choose name="Name6">
              <dgm:if name="Name7" axis="followSib" ptType="sibTrans" func="cnt" op="lte" val="0">
                <dgm:choose name="Name8">
                  <dgm:if name="Name9" func="var" arg="dir" op="equ" val="norm">
                    <dgm:constrLst>
                      <dgm:constr type="l" for="ch" forName="Accent" refType="w" fact="0.4937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5494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if>
                  <dgm:else name="Name10">
                    <dgm:constrLst>
                      <dgm:constr type="l" for="ch" forName="Accent" refType="w" fact="0"/>
                      <dgm:constr type="t" for="ch" forName="Accent" refType="h" fact="0"/>
                      <dgm:constr type="h" for="ch" forName="Accent" refType="w" refFor="ch" refForName="Accent"/>
                      <dgm:constr type="w" for="ch" forName="Accent" refType="w" fact="0.5063"/>
                      <dgm:constr type="l" for="ch" forName="Parent" refType="w" fact="0.0557"/>
                      <dgm:constr type="t" for="ch" forName="Parent" refType="h" fact="0.11"/>
                      <dgm:constr type="h" for="ch" forName="Parent" refType="w" refFor="ch" refForName="Parent"/>
                      <dgm:constr type="w" for="ch" forName="Parent" refType="w" fact="0.3949"/>
                      <dgm:constr type="l" for="ch" forName="Image" refType="w" fact="0.3773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6227"/>
                    </dgm:constrLst>
                  </dgm:else>
                </dgm:choose>
              </dgm:if>
              <dgm:else name="Name11">
                <dgm:choose name="Name12">
                  <dgm:if name="Name13" func="var" arg="dir" op="equ" val="norm">
                    <dgm:choose name="Name14">
                      <dgm:if name="Name15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16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if>
                  <dgm:else name="Name17">
                    <dgm:choose name="Name18">
                      <dgm:if name="Name19" axis="self" ptType="node" func="posOdd" op="equ" val="1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r" for="ch" forName="Image" refType="w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l" for="ch" forName="Space" refType="w" fact="0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if>
                      <dgm:else name="Name20">
                        <dgm:constrLst>
                          <dgm:constr type="l" for="ch" forName="Accent" refType="w" fact="0.3305"/>
                          <dgm:constr type="t" for="ch" forName="Accent" refType="w" fact="0"/>
                          <dgm:constr type="h" for="ch" forName="Accent" refType="w" refFor="ch" refForName="Accent"/>
                          <dgm:constr type="w" for="ch" forName="Accent" refType="w" fact="0.339"/>
                          <dgm:constr type="l" for="ch" forName="Parent" refType="w" fact="0.3678"/>
                          <dgm:constr type="t" for="ch" forName="Parent" refType="w" fact="0.0373"/>
                          <dgm:constr type="h" for="ch" forName="Parent" refType="w" refFor="ch" refForName="Parent"/>
                          <dgm:constr type="w" for="ch" forName="Parent" refType="w" fact="0.2644"/>
                          <dgm:constr type="l" for="ch" forName="Image" refType="w" fact="0"/>
                          <dgm:constr type="t" for="ch" forName="Image" refType="h" fact="0.035"/>
                          <dgm:constr type="h" for="ch" forName="Image" refType="h" fact="0.93"/>
                          <dgm:constr type="w" for="ch" forName="Image" refType="w" fact="0.4169"/>
                          <dgm:constr type="r" for="ch" forName="Space" refType="w"/>
                          <dgm:constr type="t" for="ch" forName="Space" refType="h" fact="0"/>
                          <dgm:constr type="h" for="ch" forName="Space" refType="h"/>
                          <dgm:constr type="w" for="ch" forName="Space" refType="w" fact="0.3305"/>
                        </dgm:constrLst>
                      </dgm:else>
                    </dgm:choose>
                  </dgm:else>
                </dgm:choose>
              </dgm:else>
            </dgm:choose>
          </dgm:if>
          <dgm:else name="Name21">
            <dgm:choose name="Name22">
              <dgm:if name="Name23" func="var" arg="dir" op="equ" val="norm">
                <dgm:choose name="Name24">
                  <dgm:if name="Name25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26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if>
              <dgm:else name="Name27">
                <dgm:choose name="Name28">
                  <dgm:if name="Name29" axis="self" ptType="node" func="posOdd" op="equ" val="1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r" for="ch" forName="Image" refType="w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l" for="ch" forName="Space" refType="w" fact="0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if>
                  <dgm:else name="Name30">
                    <dgm:constrLst>
                      <dgm:constr type="l" for="ch" forName="Accent" refType="w" fact="0.3305"/>
                      <dgm:constr type="t" for="ch" forName="Accent" refType="w" fact="0"/>
                      <dgm:constr type="h" for="ch" forName="Accent" refType="w" refFor="ch" refForName="Accent"/>
                      <dgm:constr type="w" for="ch" forName="Accent" refType="w" fact="0.339"/>
                      <dgm:constr type="l" for="ch" forName="Parent" refType="w" fact="0.3678"/>
                      <dgm:constr type="t" for="ch" forName="Parent" refType="w" fact="0.0373"/>
                      <dgm:constr type="h" for="ch" forName="Parent" refType="w" refFor="ch" refForName="Parent"/>
                      <dgm:constr type="w" for="ch" forName="Parent" refType="w" fact="0.2644"/>
                      <dgm:constr type="l" for="ch" forName="Image" refType="w" fact="0"/>
                      <dgm:constr type="t" for="ch" forName="Image" refType="h" fact="0.035"/>
                      <dgm:constr type="h" for="ch" forName="Image" refType="h" fact="0.93"/>
                      <dgm:constr type="w" for="ch" forName="Image" refType="w" fact="0.4169"/>
                      <dgm:constr type="r" for="ch" forName="Space" refType="w"/>
                      <dgm:constr type="t" for="ch" forName="Space" refType="h" fact="0"/>
                      <dgm:constr type="h" for="ch" forName="Space" refType="h"/>
                      <dgm:constr type="w" for="ch" forName="Space" refType="w" fact="0.3305"/>
                    </dgm:constrLst>
                  </dgm:else>
                </dgm:choose>
              </dgm:else>
            </dgm:choose>
          </dgm:else>
        </dgm:choose>
        <dgm:layoutNode name="Accent" styleLbl="alignNode1">
          <dgm:varLst>
            <dgm:chMax val="0"/>
            <dgm:chPref val="0"/>
          </dgm:varLst>
          <dgm:alg type="sp"/>
          <dgm:shape xmlns:r="http://schemas.openxmlformats.org/officeDocument/2006/relationships" type="donut" r:blip="">
            <dgm:adjLst>
              <dgm:adj idx="1" val="0.1101"/>
            </dgm:adjLst>
          </dgm:shape>
          <dgm:presOf/>
        </dgm:layoutNode>
        <dgm:layoutNode name="Image" styleLbl="bgImgPlace1">
          <dgm:varLst>
            <dgm:chMax val="0"/>
            <dgm:chPref val="0"/>
            <dgm:bulletEnabled val="1"/>
          </dgm:varLst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fgAccFollowNode1">
          <dgm:varLst>
            <dgm:chMax val="0"/>
            <dgm:chPref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Space">
          <dgm:varLst>
            <dgm:chMax val="0"/>
            <dgm:chPref val="0"/>
          </dgm:varLst>
          <dgm:alg type="sp"/>
          <dgm:shape xmlns:r="http://schemas.openxmlformats.org/officeDocument/2006/relationships" r:blip="">
            <dgm:adjLst/>
          </dgm:shape>
          <dgm:presOf/>
        </dgm:layoutNode>
      </dgm:layoutNode>
      <dgm:forEach name="Name31" axis="followSib" ptType="sibTrans" cnt="1">
        <dgm:layoutNode name="ConnectorComposite">
          <dgm:alg type="composite">
            <dgm:param type="ar" val=".4"/>
          </dgm:alg>
          <dgm:shape xmlns:r="http://schemas.openxmlformats.org/officeDocument/2006/relationships" r:blip="">
            <dgm:adjLst/>
          </dgm:shape>
          <dgm:constrLst>
            <dgm:constr type="l" for="ch" forName="TopSpacing" refType="w" fact="0"/>
            <dgm:constr type="t" for="ch" forName="TopSpacing" refType="h" fact="0"/>
            <dgm:constr type="h" for="ch" forName="TopSpacing" refType="h" fact="0.3"/>
            <dgm:constr type="w" for="ch" forName="TopSpacing" refType="w"/>
            <dgm:constr type="l" for="ch" forName="Connector" refType="w" fact="0"/>
            <dgm:constr type="t" for="ch" forName="Connector" refType="h" fact="0.3"/>
            <dgm:constr type="h" for="ch" forName="Connector" refType="h" fact="0.4"/>
            <dgm:constr type="w" for="ch" forName="Connector" refType="h" refFor="ch" refForName="Connector"/>
            <dgm:constr type="l" for="ch" forName="BottomSpacing" refType="w" fact="0"/>
            <dgm:constr type="t" for="ch" forName="BottomSpacing" refType="h" fact="0.7"/>
            <dgm:constr type="h" for="ch" forName="BottomSpacing" refType="h" fact="0.3"/>
            <dgm:constr type="w" for="ch" forName="BottomSpacing" refType="w"/>
          </dgm:constrLst>
          <dgm:layoutNode name="TopSpacing">
            <dgm:alg type="sp"/>
            <dgm:shape xmlns:r="http://schemas.openxmlformats.org/officeDocument/2006/relationships" r:blip="">
              <dgm:adjLst/>
            </dgm:shape>
          </dgm:layoutNode>
          <dgm:layoutNode name="Connector" styleLbl="alignNode1">
            <dgm:alg type="sp"/>
            <dgm:shape xmlns:r="http://schemas.openxmlformats.org/officeDocument/2006/relationships" type="flowChartConnector" r:blip="">
              <dgm:adjLst/>
            </dgm:shape>
            <dgm:presOf/>
          </dgm:layoutNode>
          <dgm:layoutNode name="BottomSpacing">
            <dgm:alg type="sp"/>
            <dgm:shape xmlns:r="http://schemas.openxmlformats.org/officeDocument/2006/relationships" r:blip="">
              <dgm:adjLst/>
            </dgm:shape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A3AD5-FD10-BC4E-A314-44C9FE890DD5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1FC00C-C896-8842-A981-A7C444D3E5E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773972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Note: horticulture means gardening – farming</a:t>
            </a:r>
            <a:r>
              <a:rPr lang="en-US" baseline="0" dirty="0" smtClean="0"/>
              <a:t> without a plough or other major tools and technology such as </a:t>
            </a:r>
            <a:r>
              <a:rPr lang="en-US" baseline="0" dirty="0" err="1" smtClean="0"/>
              <a:t>fertilisers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1FC00C-C896-8842-A981-A7C444D3E5E8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65369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pPr/>
              <a:t>10/18/2012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05908"/>
            <a:ext cx="7772400" cy="1470025"/>
          </a:xfrm>
        </p:spPr>
        <p:txBody>
          <a:bodyPr/>
          <a:lstStyle/>
          <a:p>
            <a:r>
              <a:rPr lang="en-US" dirty="0" smtClean="0"/>
              <a:t>Slash and burn</a:t>
            </a:r>
            <a:endParaRPr lang="en-US" dirty="0"/>
          </a:p>
        </p:txBody>
      </p:sp>
      <p:pic>
        <p:nvPicPr>
          <p:cNvPr id="4" name="Picture 3" descr="slash_burn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29316" y="3014133"/>
            <a:ext cx="5397500" cy="35814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896534"/>
            <a:ext cx="6400800" cy="1752600"/>
          </a:xfrm>
        </p:spPr>
        <p:txBody>
          <a:bodyPr/>
          <a:lstStyle/>
          <a:p>
            <a:r>
              <a:rPr lang="en-US" dirty="0" err="1" smtClean="0"/>
              <a:t>Swidden</a:t>
            </a:r>
            <a:r>
              <a:rPr lang="en-US" dirty="0" smtClean="0"/>
              <a:t> agriculture</a:t>
            </a:r>
          </a:p>
          <a:p>
            <a:r>
              <a:rPr lang="en-US" dirty="0" smtClean="0"/>
              <a:t>(nomadic horticulture)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391863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Planted fields are rotated </a:t>
            </a:r>
          </a:p>
          <a:p>
            <a:r>
              <a:rPr lang="en-US" dirty="0" smtClean="0"/>
              <a:t>Fallow fields are cut and burned to liberate space</a:t>
            </a:r>
          </a:p>
          <a:p>
            <a:r>
              <a:rPr lang="en-US" dirty="0" smtClean="0"/>
              <a:t>Planting with stick </a:t>
            </a:r>
          </a:p>
          <a:p>
            <a:r>
              <a:rPr lang="en-US" dirty="0" smtClean="0"/>
              <a:t>No </a:t>
            </a:r>
            <a:r>
              <a:rPr lang="en-US" dirty="0" err="1" smtClean="0"/>
              <a:t>fertilisers</a:t>
            </a:r>
            <a:endParaRPr lang="en-US" dirty="0" smtClean="0"/>
          </a:p>
          <a:p>
            <a:r>
              <a:rPr lang="en-US" dirty="0" smtClean="0"/>
              <a:t>No water system</a:t>
            </a:r>
          </a:p>
          <a:p>
            <a:r>
              <a:rPr lang="en-US" dirty="0" smtClean="0"/>
              <a:t>Human </a:t>
            </a:r>
            <a:r>
              <a:rPr lang="en-US" dirty="0" err="1" smtClean="0"/>
              <a:t>labour</a:t>
            </a:r>
            <a:endParaRPr lang="en-US" dirty="0" smtClean="0"/>
          </a:p>
          <a:p>
            <a:endParaRPr lang="en-US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="" xmlns:p14="http://schemas.microsoft.com/office/powerpoint/2010/main" val="2528072693"/>
              </p:ext>
            </p:extLst>
          </p:nvPr>
        </p:nvGraphicFramePr>
        <p:xfrm>
          <a:off x="4648199" y="1600200"/>
          <a:ext cx="4294717" cy="4823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78974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Rationale for method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Tropical soils surprisingly lacking; nutrients in trees</a:t>
            </a:r>
          </a:p>
          <a:p>
            <a:r>
              <a:rPr lang="en-US" dirty="0" smtClean="0"/>
              <a:t>Yield declines dramatically</a:t>
            </a:r>
          </a:p>
          <a:p>
            <a:r>
              <a:rPr lang="en-US" dirty="0" smtClean="0"/>
              <a:t>Fallow time allows regeneration</a:t>
            </a:r>
          </a:p>
          <a:p>
            <a:r>
              <a:rPr lang="en-US" dirty="0" smtClean="0"/>
              <a:t>Burning easily adds absorbable nutrients into soil and kills pests</a:t>
            </a:r>
          </a:p>
          <a:p>
            <a:r>
              <a:rPr lang="en-US" dirty="0"/>
              <a:t>Shifting cultivation good for biodiversity</a:t>
            </a:r>
          </a:p>
          <a:p>
            <a:endParaRPr lang="en-US" dirty="0" smtClean="0"/>
          </a:p>
        </p:txBody>
      </p:sp>
      <p:pic>
        <p:nvPicPr>
          <p:cNvPr id="6" name="Content Placeholder 5" descr="milpa_swidden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70552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Effects and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Only possible if you </a:t>
            </a:r>
            <a:r>
              <a:rPr lang="en-US" i="1" dirty="0" smtClean="0"/>
              <a:t>have land </a:t>
            </a:r>
            <a:r>
              <a:rPr lang="en-US" dirty="0" smtClean="0"/>
              <a:t>to lay fallow</a:t>
            </a:r>
          </a:p>
          <a:p>
            <a:pPr lvl="1"/>
            <a:r>
              <a:rPr lang="en-US" dirty="0" smtClean="0"/>
              <a:t>Demands large land to human ratio</a:t>
            </a:r>
          </a:p>
          <a:p>
            <a:r>
              <a:rPr lang="en-US" dirty="0" smtClean="0"/>
              <a:t>Opinion varies about whether the method’s destructive or not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Issues to consider </a:t>
            </a:r>
          </a:p>
          <a:p>
            <a:pPr lvl="1"/>
            <a:r>
              <a:rPr lang="en-US" dirty="0" smtClean="0"/>
              <a:t>scale of area</a:t>
            </a:r>
          </a:p>
          <a:p>
            <a:pPr lvl="1"/>
            <a:r>
              <a:rPr lang="en-US" dirty="0" smtClean="0"/>
              <a:t>rotation – frequency </a:t>
            </a:r>
          </a:p>
          <a:p>
            <a:pPr lvl="1"/>
            <a:r>
              <a:rPr lang="en-US" dirty="0" smtClean="0"/>
              <a:t>fallow period  - 4 years or 20?</a:t>
            </a:r>
          </a:p>
          <a:p>
            <a:endParaRPr lang="en-US" dirty="0"/>
          </a:p>
        </p:txBody>
      </p:sp>
      <p:pic>
        <p:nvPicPr>
          <p:cNvPr id="4" name="Picture 3" descr="ariel swidden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79972" y="3279406"/>
            <a:ext cx="2836232" cy="221580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2982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Adaptation, knowledge and techno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Assumption</a:t>
            </a:r>
          </a:p>
          <a:p>
            <a:pPr lvl="1"/>
            <a:r>
              <a:rPr lang="en-US" dirty="0" smtClean="0"/>
              <a:t> that ‘working’ = progress (but is it?)</a:t>
            </a:r>
          </a:p>
          <a:p>
            <a:r>
              <a:rPr lang="en-US" dirty="0" smtClean="0"/>
              <a:t>Knowledge of plants</a:t>
            </a:r>
          </a:p>
          <a:p>
            <a:r>
              <a:rPr lang="en-US" dirty="0" smtClean="0"/>
              <a:t>Tools for tasks</a:t>
            </a:r>
          </a:p>
          <a:p>
            <a:r>
              <a:rPr lang="en-US" dirty="0" smtClean="0"/>
              <a:t>Suggestion that </a:t>
            </a:r>
            <a:r>
              <a:rPr lang="en-US" dirty="0" err="1" smtClean="0"/>
              <a:t>swidden</a:t>
            </a:r>
            <a:r>
              <a:rPr lang="en-US" dirty="0" smtClean="0"/>
              <a:t> method might help with carbon concerns</a:t>
            </a:r>
          </a:p>
          <a:p>
            <a:endParaRPr lang="en-US" dirty="0"/>
          </a:p>
        </p:txBody>
      </p:sp>
      <p:pic>
        <p:nvPicPr>
          <p:cNvPr id="5" name="Content Placeholder 4" descr="waiwai_8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409689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Associated life-style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Relatively sedentary; move with garden</a:t>
            </a:r>
          </a:p>
          <a:p>
            <a:r>
              <a:rPr lang="en-US" dirty="0" smtClean="0"/>
              <a:t>Homes near gardens</a:t>
            </a:r>
          </a:p>
          <a:p>
            <a:r>
              <a:rPr lang="en-US" dirty="0" smtClean="0"/>
              <a:t>Village formations need distances to allow for gardens</a:t>
            </a:r>
          </a:p>
          <a:p>
            <a:r>
              <a:rPr lang="en-US" dirty="0" smtClean="0"/>
              <a:t>Alliances needed</a:t>
            </a:r>
          </a:p>
          <a:p>
            <a:pPr lvl="1"/>
            <a:r>
              <a:rPr lang="en-US" dirty="0" smtClean="0"/>
              <a:t>Crops can be stolen</a:t>
            </a:r>
          </a:p>
          <a:p>
            <a:pPr lvl="1"/>
            <a:r>
              <a:rPr lang="en-US" dirty="0" smtClean="0"/>
              <a:t>Excess swapped</a:t>
            </a:r>
            <a:endParaRPr lang="en-US" dirty="0"/>
          </a:p>
        </p:txBody>
      </p:sp>
      <p:pic>
        <p:nvPicPr>
          <p:cNvPr id="5" name="Content Placeholder 4" descr="feast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221474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Yanomami</a:t>
            </a:r>
            <a:r>
              <a:rPr lang="en-US" dirty="0" smtClean="0"/>
              <a:t> harvest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Plentiful</a:t>
            </a:r>
          </a:p>
          <a:p>
            <a:r>
              <a:rPr lang="en-US" dirty="0" smtClean="0"/>
              <a:t>Varied </a:t>
            </a:r>
          </a:p>
          <a:p>
            <a:r>
              <a:rPr lang="en-US" dirty="0" smtClean="0"/>
              <a:t>Fresh </a:t>
            </a:r>
          </a:p>
          <a:p>
            <a:r>
              <a:rPr lang="en-US" dirty="0" smtClean="0"/>
              <a:t>Surplus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Content Placeholder 4" descr="YanomamiCassava.gif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 l="19636" r="19636"/>
          <a:stretch>
            <a:fillRect/>
          </a:stretch>
        </p:blipFill>
        <p:spPr>
          <a:xfrm>
            <a:off x="4648200" y="1625104"/>
            <a:ext cx="4038600" cy="4525963"/>
          </a:xfrm>
        </p:spPr>
      </p:pic>
    </p:spTree>
    <p:extLst>
      <p:ext uri="{BB962C8B-B14F-4D97-AF65-F5344CB8AC3E}">
        <p14:creationId xmlns="" xmlns:p14="http://schemas.microsoft.com/office/powerpoint/2010/main" val="3531743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 roles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Variable</a:t>
            </a:r>
          </a:p>
          <a:p>
            <a:r>
              <a:rPr lang="en-US" dirty="0" err="1" smtClean="0"/>
              <a:t>Dani</a:t>
            </a:r>
            <a:r>
              <a:rPr lang="en-US" dirty="0" smtClean="0"/>
              <a:t> of New Guinea</a:t>
            </a:r>
          </a:p>
          <a:p>
            <a:pPr lvl="1"/>
            <a:r>
              <a:rPr lang="en-US" dirty="0" smtClean="0"/>
              <a:t>Men clear, women plant</a:t>
            </a:r>
          </a:p>
          <a:p>
            <a:r>
              <a:rPr lang="en-US" dirty="0" err="1" smtClean="0"/>
              <a:t>Semai</a:t>
            </a:r>
            <a:r>
              <a:rPr lang="en-US" dirty="0" smtClean="0"/>
              <a:t> of Malaysia</a:t>
            </a:r>
          </a:p>
          <a:p>
            <a:pPr lvl="1"/>
            <a:r>
              <a:rPr lang="en-US" dirty="0" smtClean="0"/>
              <a:t>Women slash trees, men clear and plant</a:t>
            </a:r>
          </a:p>
          <a:p>
            <a:pPr marL="342900" lvl="1" indent="-342900">
              <a:buFont typeface="Arial" pitchFamily="34" charset="0"/>
              <a:buChar char="•"/>
            </a:pPr>
            <a:r>
              <a:rPr lang="en-US" dirty="0" err="1" smtClean="0"/>
              <a:t>Yanomamo</a:t>
            </a:r>
            <a:r>
              <a:rPr lang="en-US" dirty="0" smtClean="0"/>
              <a:t> of Amazon</a:t>
            </a:r>
          </a:p>
          <a:p>
            <a:pPr marL="742950" lvl="2" indent="-342900"/>
            <a:r>
              <a:rPr lang="en-US" dirty="0" smtClean="0"/>
              <a:t>Clearing </a:t>
            </a:r>
            <a:r>
              <a:rPr lang="en-US" dirty="0"/>
              <a:t>and planting done by </a:t>
            </a:r>
            <a:r>
              <a:rPr lang="en-US" dirty="0" smtClean="0"/>
              <a:t>men</a:t>
            </a:r>
          </a:p>
          <a:p>
            <a:r>
              <a:rPr lang="en-US" dirty="0" err="1" smtClean="0"/>
              <a:t>Nagas</a:t>
            </a:r>
            <a:r>
              <a:rPr lang="en-US" dirty="0" smtClean="0"/>
              <a:t> of India</a:t>
            </a:r>
          </a:p>
          <a:p>
            <a:pPr lvl="1"/>
            <a:r>
              <a:rPr lang="en-US" dirty="0" smtClean="0"/>
              <a:t>Old clear, young slash</a:t>
            </a:r>
          </a:p>
          <a:p>
            <a:pPr lvl="1"/>
            <a:endParaRPr lang="en-US" dirty="0" smtClean="0"/>
          </a:p>
        </p:txBody>
      </p:sp>
      <p:pic>
        <p:nvPicPr>
          <p:cNvPr id="12" name="Content Placeholder 11" descr="india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0470" r="20470"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410921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20226" r="20226"/>
          <a:stretch>
            <a:fillRect/>
          </a:stretch>
        </p:blipFill>
        <p:spPr>
          <a:xfrm>
            <a:off x="457200" y="1575296"/>
            <a:ext cx="4038600" cy="4525963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20113" r="20113"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638800211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1410</TotalTime>
  <Words>274</Words>
  <Application>Microsoft Office PowerPoint</Application>
  <PresentationFormat>On-screen Show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 Black </vt:lpstr>
      <vt:lpstr>Slash and burn</vt:lpstr>
      <vt:lpstr>Method </vt:lpstr>
      <vt:lpstr>Rationale for method </vt:lpstr>
      <vt:lpstr>Effects and issues</vt:lpstr>
      <vt:lpstr>Adaptation, knowledge and techno</vt:lpstr>
      <vt:lpstr>Associated life-style</vt:lpstr>
      <vt:lpstr>Yanomami harvest</vt:lpstr>
      <vt:lpstr>Gender roles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Slash and burn</dc:title>
  <dc:creator>Luci Attala</dc:creator>
  <cp:lastModifiedBy>Sa025</cp:lastModifiedBy>
  <cp:revision>26</cp:revision>
  <dcterms:created xsi:type="dcterms:W3CDTF">2012-09-17T14:01:44Z</dcterms:created>
  <dcterms:modified xsi:type="dcterms:W3CDTF">2012-10-18T09:12:23Z</dcterms:modified>
</cp:coreProperties>
</file>