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0"/>
  </p:notesMasterIdLst>
  <p:handoutMasterIdLst>
    <p:handoutMasterId r:id="rId41"/>
  </p:handoutMasterIdLst>
  <p:sldIdLst>
    <p:sldId id="281" r:id="rId2"/>
    <p:sldId id="268" r:id="rId3"/>
    <p:sldId id="285" r:id="rId4"/>
    <p:sldId id="289" r:id="rId5"/>
    <p:sldId id="288" r:id="rId6"/>
    <p:sldId id="287" r:id="rId7"/>
    <p:sldId id="290" r:id="rId8"/>
    <p:sldId id="292" r:id="rId9"/>
    <p:sldId id="294" r:id="rId10"/>
    <p:sldId id="320" r:id="rId11"/>
    <p:sldId id="286" r:id="rId12"/>
    <p:sldId id="293" r:id="rId13"/>
    <p:sldId id="291" r:id="rId14"/>
    <p:sldId id="301" r:id="rId15"/>
    <p:sldId id="295" r:id="rId16"/>
    <p:sldId id="321" r:id="rId17"/>
    <p:sldId id="298" r:id="rId18"/>
    <p:sldId id="296" r:id="rId19"/>
    <p:sldId id="300" r:id="rId20"/>
    <p:sldId id="302" r:id="rId21"/>
    <p:sldId id="299" r:id="rId22"/>
    <p:sldId id="312" r:id="rId23"/>
    <p:sldId id="304" r:id="rId24"/>
    <p:sldId id="303" r:id="rId25"/>
    <p:sldId id="305" r:id="rId26"/>
    <p:sldId id="308" r:id="rId27"/>
    <p:sldId id="309" r:id="rId28"/>
    <p:sldId id="314" r:id="rId29"/>
    <p:sldId id="306" r:id="rId30"/>
    <p:sldId id="318" r:id="rId31"/>
    <p:sldId id="315" r:id="rId32"/>
    <p:sldId id="311" r:id="rId33"/>
    <p:sldId id="316" r:id="rId34"/>
    <p:sldId id="317" r:id="rId35"/>
    <p:sldId id="322" r:id="rId36"/>
    <p:sldId id="307" r:id="rId37"/>
    <p:sldId id="310" r:id="rId38"/>
    <p:sldId id="319"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unZ3UYQembgWVYHtdJocJg==" hashData="mmuCPj9Pk+kiMDcwGHGbAN4kndP0wqk32SBmeovlfjByCW0+E4K3FYj5eHn0qVpqszYXQopS8CnyQzrJ1sBqBA=="/>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7" autoAdjust="0"/>
    <p:restoredTop sz="53067" autoAdjust="0"/>
  </p:normalViewPr>
  <p:slideViewPr>
    <p:cSldViewPr snapToGrid="0">
      <p:cViewPr varScale="1">
        <p:scale>
          <a:sx n="41" d="100"/>
          <a:sy n="41" d="100"/>
        </p:scale>
        <p:origin x="1628" y="36"/>
      </p:cViewPr>
      <p:guideLst/>
    </p:cSldViewPr>
  </p:slideViewPr>
  <p:outlineViewPr>
    <p:cViewPr>
      <p:scale>
        <a:sx n="33" d="100"/>
        <a:sy n="33" d="100"/>
      </p:scale>
      <p:origin x="0" y="-62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26/02/2019</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26/02/2019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en.wikipedia.org/wiki/Hindi-Urdu" TargetMode="External"/><Relationship Id="rId2" Type="http://schemas.openxmlformats.org/officeDocument/2006/relationships/slide" Target="../slides/slide4.xml"/><Relationship Id="rId1" Type="http://schemas.openxmlformats.org/officeDocument/2006/relationships/notesMaster" Target="../notesMasters/notesMaster1.xml"/><Relationship Id="rId4" Type="http://schemas.openxmlformats.org/officeDocument/2006/relationships/hyperlink" Target="http://en.wikipedia.org/wiki/Honor"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8" Type="http://schemas.openxmlformats.org/officeDocument/2006/relationships/hyperlink" Target="http://en.wikipedia.org/wiki/Iraq" TargetMode="External"/><Relationship Id="rId3" Type="http://schemas.openxmlformats.org/officeDocument/2006/relationships/hyperlink" Target="http://en.wikipedia.org/wiki/Deeyah_Khan" TargetMode="External"/><Relationship Id="rId7" Type="http://schemas.openxmlformats.org/officeDocument/2006/relationships/hyperlink" Target="http://en.wikipedia.org/wiki/Raindance_Film_Festival" TargetMode="External"/><Relationship Id="rId2" Type="http://schemas.openxmlformats.org/officeDocument/2006/relationships/slide" Target="../slides/slide6.xml"/><Relationship Id="rId1" Type="http://schemas.openxmlformats.org/officeDocument/2006/relationships/notesMaster" Target="../notesMasters/notesMaster1.xml"/><Relationship Id="rId6" Type="http://schemas.openxmlformats.org/officeDocument/2006/relationships/hyperlink" Target="http://en.wikipedia.org/wiki/Honour_killing" TargetMode="External"/><Relationship Id="rId5" Type="http://schemas.openxmlformats.org/officeDocument/2006/relationships/hyperlink" Target="http://en.wikipedia.org/wiki/Kurdish_people" TargetMode="External"/><Relationship Id="rId10" Type="http://schemas.openxmlformats.org/officeDocument/2006/relationships/hyperlink" Target="http://en.wikipedia.org/wiki/Metropolitan_Police" TargetMode="External"/><Relationship Id="rId4" Type="http://schemas.openxmlformats.org/officeDocument/2006/relationships/hyperlink" Target="http://en.wikipedia.org/wiki/Banaz_Mahmod" TargetMode="External"/><Relationship Id="rId9" Type="http://schemas.openxmlformats.org/officeDocument/2006/relationships/hyperlink" Target="http://en.wikipedia.org/wiki/England"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contact-ukba.homeoffice.gov.uk/visas-immigration/while-in-uk/domesticviolence/"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mailto:fmu@fco.gov.uk"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3" Type="http://schemas.openxmlformats.org/officeDocument/2006/relationships/hyperlink" Target="https://www.app.college.police.uk/app-content/major-investigation-and-public-protection/female-genital-mutilation/#the-law" TargetMode="External"/><Relationship Id="rId2" Type="http://schemas.openxmlformats.org/officeDocument/2006/relationships/slide" Target="../slides/slide35.xml"/><Relationship Id="rId1" Type="http://schemas.openxmlformats.org/officeDocument/2006/relationships/notesMaster" Target="../notesMasters/notesMaster1.xml"/><Relationship Id="rId6" Type="http://schemas.openxmlformats.org/officeDocument/2006/relationships/hyperlink" Target="http://www.legislation.gov.uk/ukpga/1989/41/section/44" TargetMode="External"/><Relationship Id="rId5" Type="http://schemas.openxmlformats.org/officeDocument/2006/relationships/hyperlink" Target="https://www.app.college.police.uk/app-content/major-investigation-and-public-protection/child-abuse/concern-for-a-child/?s=abduction&amp;amp;police-protectio" TargetMode="External"/><Relationship Id="rId4" Type="http://schemas.openxmlformats.org/officeDocument/2006/relationships/hyperlink" Target="http://www.legislation.gov.uk/ukpga/1989/41/section/46" TargetMode="Externa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kern="1200" dirty="0" smtClean="0">
                <a:solidFill>
                  <a:schemeClr val="tx1"/>
                </a:solidFill>
                <a:effectLst/>
                <a:latin typeface="Arial" panose="020B0604020202020204" pitchFamily="34" charset="0"/>
                <a:ea typeface="+mn-ea"/>
                <a:cs typeface="Arial" panose="020B0604020202020204" pitchFamily="34" charset="0"/>
              </a:rPr>
              <a:t>On successful completion of this module, learners will be able to:</a:t>
            </a:r>
          </a:p>
          <a:p>
            <a:endParaRPr lang="en-GB" sz="1100" b="0" kern="1200" dirty="0" smtClean="0">
              <a:solidFill>
                <a:schemeClr val="tx1"/>
              </a:solidFill>
              <a:effectLst/>
              <a:latin typeface="Arial" panose="020B0604020202020204" pitchFamily="34" charset="0"/>
              <a:ea typeface="+mn-ea"/>
              <a:cs typeface="Arial" panose="020B0604020202020204" pitchFamily="34" charset="0"/>
            </a:endParaRP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Define the term, ‘Honour Based Abuse.’</a:t>
            </a: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Outline some of the catalysts for Honour Based Abuse</a:t>
            </a:r>
          </a:p>
          <a:p>
            <a:pPr marL="22860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Explain </a:t>
            </a:r>
            <a:r>
              <a:rPr lang="en-GB" sz="1100" b="0" kern="1200" dirty="0" smtClean="0">
                <a:solidFill>
                  <a:schemeClr val="tx1"/>
                </a:solidFill>
                <a:effectLst/>
                <a:latin typeface="Arial" panose="020B0604020202020204" pitchFamily="34" charset="0"/>
                <a:ea typeface="+mn-ea"/>
                <a:cs typeface="Arial" panose="020B0604020202020204" pitchFamily="34" charset="0"/>
              </a:rPr>
              <a:t>initial responding officer actions in cases where Honour Based Abuse is evident.</a:t>
            </a: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State the differences between Arranged and Forced Marriage.</a:t>
            </a: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Outline the legislation in relation to Forced Marriage.</a:t>
            </a: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Explain some of the barriers to reporting Honour Based Abuse and Forced Marriage.</a:t>
            </a: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Describe how to identify and manage cases of Female Genital Mutilation</a:t>
            </a: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Summarise the legislation in relation to Female Genital Mutilation.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13046199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rPr>
              <a:t>Trainer to reveal photographs.  </a:t>
            </a:r>
          </a:p>
          <a:p>
            <a:endParaRPr lang="en-GB" altLang="en-US" sz="1100" dirty="0" smtClean="0">
              <a:latin typeface="Arial" panose="020B0604020202020204" pitchFamily="34" charset="0"/>
            </a:endParaRPr>
          </a:p>
          <a:p>
            <a:r>
              <a:rPr lang="en-GB" altLang="en-US" sz="1100" dirty="0" smtClean="0">
                <a:latin typeface="Arial" panose="020B0604020202020204" pitchFamily="34" charset="0"/>
              </a:rPr>
              <a:t>Explain that these victims all have one thing in common - they lost their lives because they were perceived to have brought shame on the family.  There are many others in recent years who have suffered “honour” based violence ultimately resulting in loss of their lives.  </a:t>
            </a:r>
          </a:p>
          <a:p>
            <a:r>
              <a:rPr lang="en-GB" altLang="en-US" sz="1100" dirty="0" smtClean="0">
                <a:latin typeface="Arial" panose="020B0604020202020204" pitchFamily="34" charset="0"/>
              </a:rPr>
              <a:t>Do not expand on the circumstances of each victim at this stage because we are going to look in detail at the life of one victim, </a:t>
            </a:r>
            <a:r>
              <a:rPr lang="en-GB" altLang="en-US" sz="1100" dirty="0" err="1" smtClean="0">
                <a:latin typeface="Arial" panose="020B0604020202020204" pitchFamily="34" charset="0"/>
              </a:rPr>
              <a:t>Banaz</a:t>
            </a:r>
            <a:r>
              <a:rPr lang="en-GB" altLang="en-US" sz="1100" dirty="0" smtClean="0">
                <a:latin typeface="Arial" panose="020B0604020202020204" pitchFamily="34" charset="0"/>
              </a:rPr>
              <a:t> </a:t>
            </a:r>
            <a:r>
              <a:rPr lang="en-GB" altLang="en-US" sz="1100" dirty="0" err="1" smtClean="0">
                <a:latin typeface="Arial" panose="020B0604020202020204" pitchFamily="34" charset="0"/>
              </a:rPr>
              <a:t>Mahmod</a:t>
            </a:r>
            <a:r>
              <a:rPr lang="en-GB" altLang="en-US" sz="1100" dirty="0" smtClean="0">
                <a:latin typeface="Arial" panose="020B0604020202020204" pitchFamily="34" charset="0"/>
              </a:rPr>
              <a:t> later in the session.  Pictures of these victims, and others, appear at the end of the video about </a:t>
            </a:r>
            <a:r>
              <a:rPr lang="en-GB" altLang="en-US" sz="1100" dirty="0" err="1" smtClean="0">
                <a:latin typeface="Arial" panose="020B0604020202020204" pitchFamily="34" charset="0"/>
              </a:rPr>
              <a:t>Banaz</a:t>
            </a:r>
            <a:r>
              <a:rPr lang="en-GB" altLang="en-US" sz="1100" dirty="0" smtClean="0">
                <a:latin typeface="Arial" panose="020B0604020202020204" pitchFamily="34" charset="0"/>
              </a:rPr>
              <a:t>’ life.</a:t>
            </a:r>
          </a:p>
          <a:p>
            <a:endParaRPr lang="en-GB" altLang="en-US" sz="1100" b="1" dirty="0" smtClean="0">
              <a:latin typeface="Arial" panose="020B0604020202020204" pitchFamily="34" charset="0"/>
            </a:endParaRPr>
          </a:p>
          <a:p>
            <a:r>
              <a:rPr lang="en-GB" altLang="en-US" sz="1100" b="1" dirty="0" smtClean="0">
                <a:latin typeface="Arial" panose="020B0604020202020204" pitchFamily="34" charset="0"/>
              </a:rPr>
              <a:t>Background reading for trainer:</a:t>
            </a:r>
          </a:p>
          <a:p>
            <a:r>
              <a:rPr lang="en-GB" altLang="en-US" sz="1100" b="1" dirty="0" err="1" smtClean="0">
                <a:latin typeface="Arial" panose="020B0604020202020204" pitchFamily="34" charset="0"/>
              </a:rPr>
              <a:t>Heshu</a:t>
            </a:r>
            <a:r>
              <a:rPr lang="en-GB" altLang="en-US" sz="1100" b="1" dirty="0" smtClean="0">
                <a:latin typeface="Arial" panose="020B0604020202020204" pitchFamily="34" charset="0"/>
              </a:rPr>
              <a:t> </a:t>
            </a:r>
            <a:r>
              <a:rPr lang="en-GB" altLang="en-US" sz="1100" b="1" dirty="0" err="1" smtClean="0">
                <a:latin typeface="Arial" panose="020B0604020202020204" pitchFamily="34" charset="0"/>
              </a:rPr>
              <a:t>Yones</a:t>
            </a:r>
            <a:r>
              <a:rPr lang="en-GB" altLang="en-US" sz="1100" dirty="0" smtClean="0">
                <a:latin typeface="Arial" panose="020B0604020202020204" pitchFamily="34" charset="0"/>
              </a:rPr>
              <a:t>  Age 17 at time of murder.  Grade A student.  Wanted to be “Western” like her fiends.  She started truanting to meet a boyfriend – an 18 </a:t>
            </a:r>
            <a:r>
              <a:rPr lang="en-GB" altLang="en-US" sz="1100" dirty="0" err="1" smtClean="0">
                <a:latin typeface="Arial" panose="020B0604020202020204" pitchFamily="34" charset="0"/>
              </a:rPr>
              <a:t>yr</a:t>
            </a:r>
            <a:r>
              <a:rPr lang="en-GB" altLang="en-US" sz="1100" dirty="0" smtClean="0">
                <a:latin typeface="Arial" panose="020B0604020202020204" pitchFamily="34" charset="0"/>
              </a:rPr>
              <a:t> old Lebanese man.  This was discovered by family who took her back to Kurdistan (after having her examined to confirm she was still a virgin) to have her married.  She refused.  Family including brother who was a lawyer, then planned her murder.  Brutally attacked at home by father with a knife. She was stabbed 11 times and had her throat slit by her father in the bathroom of her family home. Her father then attempted suicide by using the knife and jumped from a 3</a:t>
            </a:r>
            <a:r>
              <a:rPr lang="en-GB" altLang="en-US" sz="1100" baseline="30000" dirty="0" smtClean="0">
                <a:latin typeface="Arial" panose="020B0604020202020204" pitchFamily="34" charset="0"/>
              </a:rPr>
              <a:t>rd</a:t>
            </a:r>
            <a:r>
              <a:rPr lang="en-GB" altLang="en-US" sz="1100" dirty="0" smtClean="0">
                <a:latin typeface="Arial" panose="020B0604020202020204" pitchFamily="34" charset="0"/>
              </a:rPr>
              <a:t> floor balcony</a:t>
            </a:r>
            <a:r>
              <a:rPr lang="en-GB" altLang="en-US" sz="1100" baseline="0" dirty="0" smtClean="0">
                <a:latin typeface="Arial" panose="020B0604020202020204" pitchFamily="34" charset="0"/>
              </a:rPr>
              <a:t> – he survived</a:t>
            </a:r>
            <a:r>
              <a:rPr lang="en-GB" altLang="en-US" sz="1100" dirty="0" smtClean="0">
                <a:latin typeface="Arial" panose="020B0604020202020204" pitchFamily="34" charset="0"/>
              </a:rPr>
              <a:t>.  Later alleged to police that he was an informant for the PKK and Al-</a:t>
            </a:r>
            <a:r>
              <a:rPr lang="en-GB" altLang="en-US" sz="1100" dirty="0" err="1" smtClean="0">
                <a:latin typeface="Arial" panose="020B0604020202020204" pitchFamily="34" charset="0"/>
              </a:rPr>
              <a:t>Quieda</a:t>
            </a:r>
            <a:r>
              <a:rPr lang="en-GB" altLang="en-US" sz="1100" dirty="0" smtClean="0">
                <a:latin typeface="Arial" panose="020B0604020202020204" pitchFamily="34" charset="0"/>
              </a:rPr>
              <a:t>, representatives</a:t>
            </a:r>
            <a:r>
              <a:rPr lang="en-GB" altLang="en-US" sz="1100" baseline="0" dirty="0" smtClean="0">
                <a:latin typeface="Arial" panose="020B0604020202020204" pitchFamily="34" charset="0"/>
              </a:rPr>
              <a:t> from which</a:t>
            </a:r>
            <a:r>
              <a:rPr lang="en-GB" altLang="en-US" sz="1100" dirty="0" smtClean="0">
                <a:latin typeface="Arial" panose="020B0604020202020204" pitchFamily="34" charset="0"/>
              </a:rPr>
              <a:t> had forced their way in and tried to kill him and his daughter.</a:t>
            </a:r>
          </a:p>
          <a:p>
            <a:endParaRPr lang="en-GB" altLang="en-US" sz="1100" dirty="0" smtClean="0">
              <a:latin typeface="Arial" panose="020B0604020202020204" pitchFamily="34" charset="0"/>
            </a:endParaRPr>
          </a:p>
          <a:p>
            <a:r>
              <a:rPr lang="en-GB" altLang="en-US" sz="1100" b="1" dirty="0" err="1" smtClean="0">
                <a:latin typeface="Arial" panose="020B0604020202020204" pitchFamily="34" charset="0"/>
              </a:rPr>
              <a:t>Shafilea</a:t>
            </a:r>
            <a:r>
              <a:rPr lang="en-GB" altLang="en-US" sz="1100" b="1" dirty="0" smtClean="0">
                <a:latin typeface="Arial" panose="020B0604020202020204" pitchFamily="34" charset="0"/>
              </a:rPr>
              <a:t> Ahmed. </a:t>
            </a:r>
            <a:r>
              <a:rPr lang="en-GB" altLang="en-US" sz="1100" dirty="0" smtClean="0">
                <a:latin typeface="Arial" panose="020B0604020202020204" pitchFamily="34" charset="0"/>
              </a:rPr>
              <a:t>Suffocated at</a:t>
            </a:r>
            <a:r>
              <a:rPr lang="en-GB" altLang="en-US" sz="1100" baseline="0" dirty="0" smtClean="0">
                <a:latin typeface="Arial" panose="020B0604020202020204" pitchFamily="34" charset="0"/>
              </a:rPr>
              <a:t> age 17</a:t>
            </a:r>
            <a:r>
              <a:rPr lang="en-GB" altLang="en-US" sz="1100" dirty="0" smtClean="0">
                <a:latin typeface="Arial" panose="020B0604020202020204" pitchFamily="34" charset="0"/>
              </a:rPr>
              <a:t> by parents in Bradford in front of siblings for being too westernised, hanging out with white people and refusing to marry an older man in Pakistan.</a:t>
            </a:r>
            <a:r>
              <a:rPr lang="en-GB" altLang="en-US" sz="1100" baseline="0" dirty="0" smtClean="0">
                <a:latin typeface="Arial" panose="020B0604020202020204" pitchFamily="34" charset="0"/>
              </a:rPr>
              <a:t> In Pakistan she drank bleach in an attempt to kill herself, but was unsuccessful. She was brought back to the UK where her throat injuries were explained by saying she had been reaching for fruit juice in a power cut and had drunk it by mistake. She had run away from home at least twice before.</a:t>
            </a:r>
            <a:r>
              <a:rPr lang="en-GB" altLang="en-US" sz="1100" dirty="0" smtClean="0">
                <a:latin typeface="Arial" panose="020B0604020202020204" pitchFamily="34" charset="0"/>
              </a:rPr>
              <a:t> Parents denied murder for years but were eventually convicted and sentenced to 25 </a:t>
            </a:r>
            <a:r>
              <a:rPr lang="en-GB" altLang="en-US" sz="1100" dirty="0" err="1" smtClean="0">
                <a:latin typeface="Arial" panose="020B0604020202020204" pitchFamily="34" charset="0"/>
              </a:rPr>
              <a:t>yrs</a:t>
            </a:r>
            <a:r>
              <a:rPr lang="en-GB" altLang="en-US" sz="1100" dirty="0" smtClean="0">
                <a:latin typeface="Arial" panose="020B0604020202020204" pitchFamily="34" charset="0"/>
              </a:rPr>
              <a:t> imprisonment. It took surveillance microphones in the parents’ home to catch them. They were overheard telling their other children not to speak at school about it. They suffocated </a:t>
            </a:r>
            <a:r>
              <a:rPr lang="en-GB" altLang="en-US" sz="1100" dirty="0" err="1" smtClean="0">
                <a:latin typeface="Arial" panose="020B0604020202020204" pitchFamily="34" charset="0"/>
              </a:rPr>
              <a:t>Shafilea</a:t>
            </a:r>
            <a:r>
              <a:rPr lang="en-GB" altLang="en-US" sz="1100" dirty="0" smtClean="0">
                <a:latin typeface="Arial" panose="020B0604020202020204" pitchFamily="34" charset="0"/>
              </a:rPr>
              <a:t> using a plastic bag over her head.</a:t>
            </a:r>
          </a:p>
          <a:p>
            <a:endParaRPr lang="en-GB" altLang="en-US" sz="1100" dirty="0" smtClean="0">
              <a:latin typeface="Arial" panose="020B0604020202020204" pitchFamily="34" charset="0"/>
            </a:endParaRPr>
          </a:p>
          <a:p>
            <a:r>
              <a:rPr lang="en-GB" altLang="en-US" sz="1100" b="1" dirty="0" err="1" smtClean="0">
                <a:latin typeface="Arial" panose="020B0604020202020204" pitchFamily="34" charset="0"/>
              </a:rPr>
              <a:t>Arash</a:t>
            </a:r>
            <a:r>
              <a:rPr lang="en-GB" altLang="en-US" sz="1100" b="1" dirty="0" smtClean="0">
                <a:latin typeface="Arial" panose="020B0604020202020204" pitchFamily="34" charset="0"/>
              </a:rPr>
              <a:t> </a:t>
            </a:r>
            <a:r>
              <a:rPr lang="en-GB" altLang="en-US" sz="1100" b="1" dirty="0" err="1" smtClean="0">
                <a:latin typeface="Arial" panose="020B0604020202020204" pitchFamily="34" charset="0"/>
              </a:rPr>
              <a:t>Ghorbani-Zarin</a:t>
            </a:r>
            <a:r>
              <a:rPr lang="en-GB" altLang="en-US" sz="1100" dirty="0" smtClean="0">
                <a:latin typeface="Arial" panose="020B0604020202020204" pitchFamily="34" charset="0"/>
              </a:rPr>
              <a:t>  Murdered by the family of his pregnant girlfriend because they disapproved of the relationship. The father of the girlfriend</a:t>
            </a:r>
            <a:r>
              <a:rPr lang="en-GB" altLang="en-US" sz="1100" baseline="0" dirty="0" smtClean="0">
                <a:latin typeface="Arial" panose="020B0604020202020204" pitchFamily="34" charset="0"/>
              </a:rPr>
              <a:t> ordered his two sons to carry out the murder as the girl was already promised in an arranged marriage. </a:t>
            </a:r>
            <a:r>
              <a:rPr lang="en-GB" altLang="en-US" sz="1100" baseline="0" dirty="0" err="1" smtClean="0">
                <a:latin typeface="Arial" panose="020B0604020202020204" pitchFamily="34" charset="0"/>
              </a:rPr>
              <a:t>Arash</a:t>
            </a:r>
            <a:r>
              <a:rPr lang="en-GB" altLang="en-US" sz="1100" baseline="0" dirty="0" smtClean="0">
                <a:latin typeface="Arial" panose="020B0604020202020204" pitchFamily="34" charset="0"/>
              </a:rPr>
              <a:t> was stabbed 46 times in the assault.</a:t>
            </a:r>
          </a:p>
          <a:p>
            <a:endParaRPr lang="en-GB" altLang="en-US" sz="1100" dirty="0" smtClean="0">
              <a:latin typeface="Arial" panose="020B0604020202020204" pitchFamily="34" charset="0"/>
            </a:endParaRPr>
          </a:p>
          <a:p>
            <a:r>
              <a:rPr lang="en-GB" altLang="en-US" sz="1100" b="1" dirty="0" err="1" smtClean="0">
                <a:latin typeface="Arial" panose="020B0604020202020204" pitchFamily="34" charset="0"/>
              </a:rPr>
              <a:t>Samaira</a:t>
            </a:r>
            <a:r>
              <a:rPr lang="en-GB" altLang="en-US" sz="1100" b="1" dirty="0" smtClean="0">
                <a:latin typeface="Arial" panose="020B0604020202020204" pitchFamily="34" charset="0"/>
              </a:rPr>
              <a:t> </a:t>
            </a:r>
            <a:r>
              <a:rPr lang="en-GB" altLang="en-US" sz="1100" b="1" dirty="0" err="1" smtClean="0">
                <a:latin typeface="Arial" panose="020B0604020202020204" pitchFamily="34" charset="0"/>
              </a:rPr>
              <a:t>Nazir</a:t>
            </a:r>
            <a:r>
              <a:rPr lang="en-GB" altLang="en-US" sz="1100" dirty="0" smtClean="0">
                <a:latin typeface="Arial" panose="020B0604020202020204" pitchFamily="34" charset="0"/>
              </a:rPr>
              <a:t>  Stabbed to death by her brother and cousin because she asked to marry her boyfriend of 5 </a:t>
            </a:r>
            <a:r>
              <a:rPr lang="en-GB" altLang="en-US" sz="1100" dirty="0" err="1" smtClean="0">
                <a:latin typeface="Arial" panose="020B0604020202020204" pitchFamily="34" charset="0"/>
              </a:rPr>
              <a:t>yrs</a:t>
            </a:r>
            <a:r>
              <a:rPr lang="en-GB" altLang="en-US" sz="1100" dirty="0" smtClean="0">
                <a:latin typeface="Arial" panose="020B0604020202020204" pitchFamily="34" charset="0"/>
              </a:rPr>
              <a:t> and they didn’t approve of him.</a:t>
            </a:r>
          </a:p>
          <a:p>
            <a:r>
              <a:rPr lang="en-GB" altLang="en-US" sz="1100" dirty="0" err="1" smtClean="0">
                <a:latin typeface="Arial" panose="020B0604020202020204" pitchFamily="34" charset="0"/>
              </a:rPr>
              <a:t>Samaira</a:t>
            </a:r>
            <a:r>
              <a:rPr lang="en-GB" altLang="en-US" sz="1100" baseline="0" dirty="0" smtClean="0">
                <a:latin typeface="Arial" panose="020B0604020202020204" pitchFamily="34" charset="0"/>
              </a:rPr>
              <a:t> fell in love with a male who sold phones on a market stall (introduced to him by her brother)and her parents didn’t approve. When they revealed their plans to wed, her brother – a grocer – planned the killing. The killing involved </a:t>
            </a:r>
            <a:r>
              <a:rPr lang="en-GB" altLang="en-US" sz="1100" baseline="0" dirty="0" err="1" smtClean="0">
                <a:latin typeface="Arial" panose="020B0604020202020204" pitchFamily="34" charset="0"/>
              </a:rPr>
              <a:t>Samaira</a:t>
            </a:r>
            <a:r>
              <a:rPr lang="en-GB" altLang="en-US" sz="1100" baseline="0" dirty="0" smtClean="0">
                <a:latin typeface="Arial" panose="020B0604020202020204" pitchFamily="34" charset="0"/>
              </a:rPr>
              <a:t> being stabbed 18 times and her throat was slashed in 3 places.</a:t>
            </a:r>
          </a:p>
          <a:p>
            <a:r>
              <a:rPr lang="en-GB" altLang="en-US" sz="1100" baseline="0" dirty="0" smtClean="0">
                <a:latin typeface="Arial" panose="020B0604020202020204" pitchFamily="34" charset="0"/>
              </a:rPr>
              <a:t> </a:t>
            </a:r>
            <a:endParaRPr lang="en-GB" altLang="en-US" sz="1100" dirty="0" smtClean="0">
              <a:latin typeface="Arial" panose="020B0604020202020204" pitchFamily="34" charset="0"/>
            </a:endParaRPr>
          </a:p>
          <a:p>
            <a:r>
              <a:rPr lang="en-GB" altLang="en-US" sz="1100" dirty="0" smtClean="0">
                <a:latin typeface="Arial" panose="020B0604020202020204" pitchFamily="34" charset="0"/>
              </a:rPr>
              <a:t>(A Handout of news cuttings in relation to each victim is available to be given at end of session if considered necessary)</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37355067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cs typeface="Arial" panose="020B0604020202020204" pitchFamily="34" charset="0"/>
              </a:rPr>
              <a:t>The CPS and ACPO have a common definition of honour based violence as above.  This definition is supported by further explanatory text: "Honour Based Violence" is a fundamental abuse of Human Rights. There is no honour in the commission of murder, rape, kidnap and the many other acts, behaviour and conduct which make up "violence in the name of so-called honour".  </a:t>
            </a:r>
          </a:p>
          <a:p>
            <a:r>
              <a:rPr lang="en-GB" altLang="en-US" sz="1100" dirty="0" smtClean="0">
                <a:latin typeface="Arial" panose="020B0604020202020204" pitchFamily="34" charset="0"/>
                <a:cs typeface="Arial" panose="020B0604020202020204" pitchFamily="34" charset="0"/>
              </a:rPr>
              <a:t>The simplicity of the above definition is not intended in any way to minimise the levels of violence, harm and hurt caused by the perpetration of such acts.  </a:t>
            </a:r>
          </a:p>
          <a:p>
            <a:r>
              <a:rPr lang="en-GB" altLang="en-US" sz="1100" dirty="0" smtClean="0">
                <a:latin typeface="Arial" panose="020B0604020202020204" pitchFamily="34" charset="0"/>
                <a:cs typeface="Arial" panose="020B0604020202020204" pitchFamily="34" charset="0"/>
              </a:rPr>
              <a:t> It is a collection of practices, which are used to control behaviour within families or other social groups to protect perceived cultural and religious beliefs and/or honour. </a:t>
            </a:r>
          </a:p>
          <a:p>
            <a:r>
              <a:rPr lang="en-GB" altLang="en-US" sz="1100" dirty="0" smtClean="0">
                <a:latin typeface="Arial" panose="020B0604020202020204" pitchFamily="34" charset="0"/>
                <a:cs typeface="Arial" panose="020B0604020202020204" pitchFamily="34" charset="0"/>
              </a:rPr>
              <a:t>Such violence can occur when perpetrators perceive that a relative has shamed the family and / or community by breaking their honour code. Women are predominantly (but not exclusively) the victims of 'so called honour based violence', which is used to assert male power in order to control female autonomy and sexuality. </a:t>
            </a:r>
          </a:p>
          <a:p>
            <a:endParaRPr lang="en-GB" sz="1100" b="1"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The Honour and Shame Mentality</a:t>
            </a:r>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Honour is not a physical object that can be broken by certain behaviours, rather an absorbed code of conduct or a conditioning that certain communities carry out sub-consciously.    There is less concern initially for the act of killings and far more concern about preventing others from knowing about it.</a:t>
            </a:r>
          </a:p>
          <a:p>
            <a:r>
              <a:rPr lang="en-GB" sz="1100" dirty="0" smtClean="0">
                <a:latin typeface="Arial" panose="020B0604020202020204" pitchFamily="34" charset="0"/>
                <a:cs typeface="Arial" panose="020B0604020202020204" pitchFamily="34" charset="0"/>
              </a:rPr>
              <a:t>The </a:t>
            </a:r>
            <a:r>
              <a:rPr lang="en-GB" sz="1100" i="1" dirty="0" smtClean="0">
                <a:latin typeface="Arial" panose="020B0604020202020204" pitchFamily="34" charset="0"/>
                <a:cs typeface="Arial" panose="020B0604020202020204" pitchFamily="34" charset="0"/>
              </a:rPr>
              <a:t>honour</a:t>
            </a:r>
            <a:r>
              <a:rPr lang="en-GB" sz="1100" dirty="0" smtClean="0">
                <a:latin typeface="Arial" panose="020B0604020202020204" pitchFamily="34" charset="0"/>
                <a:cs typeface="Arial" panose="020B0604020202020204" pitchFamily="34" charset="0"/>
              </a:rPr>
              <a:t> mentality tends to be a feature of what is sometimes called the </a:t>
            </a:r>
            <a:r>
              <a:rPr lang="en-GB" sz="1100" i="1" dirty="0" smtClean="0">
                <a:latin typeface="Arial" panose="020B0604020202020204" pitchFamily="34" charset="0"/>
                <a:cs typeface="Arial" panose="020B0604020202020204" pitchFamily="34" charset="0"/>
              </a:rPr>
              <a:t>shame</a:t>
            </a:r>
            <a:r>
              <a:rPr lang="en-GB" sz="1100" dirty="0" smtClean="0">
                <a:latin typeface="Arial" panose="020B0604020202020204" pitchFamily="34" charset="0"/>
                <a:cs typeface="Arial" panose="020B0604020202020204" pitchFamily="34" charset="0"/>
              </a:rPr>
              <a:t> culture.  Shame is not really an accurate term, but there is no specific term in English to describe this value.    </a:t>
            </a:r>
          </a:p>
          <a:p>
            <a:r>
              <a:rPr lang="en-GB" sz="1100" dirty="0" smtClean="0">
                <a:latin typeface="Arial" panose="020B0604020202020204" pitchFamily="34" charset="0"/>
                <a:cs typeface="Arial" panose="020B0604020202020204" pitchFamily="34" charset="0"/>
              </a:rPr>
              <a:t>The concept is particularly prevalent in Arabic speaking countries, but is also found in Croatia, China, the Czech Republic, Iran, Spain, France and South Asia. </a:t>
            </a:r>
          </a:p>
          <a:p>
            <a:r>
              <a:rPr lang="en-GB" sz="1100" dirty="0" smtClean="0">
                <a:latin typeface="Arial" panose="020B0604020202020204" pitchFamily="34" charset="0"/>
                <a:cs typeface="Arial" panose="020B0604020202020204" pitchFamily="34" charset="0"/>
              </a:rPr>
              <a:t> It is therefore also found in other countries which have immigrants from those areas and particularly those from the Turkish, Kurdish, Afghani, South Asian, African, Middle Eastern, South and Eastern European communities.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29881349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err="1" smtClean="0">
                <a:latin typeface="Arial" panose="020B0604020202020204" pitchFamily="34" charset="0"/>
                <a:cs typeface="Arial" panose="020B0604020202020204" pitchFamily="34" charset="0"/>
              </a:rPr>
              <a:t>Izzat</a:t>
            </a:r>
            <a:r>
              <a:rPr lang="en-GB" altLang="en-US" sz="1100" dirty="0" smtClean="0">
                <a:latin typeface="Arial" panose="020B0604020202020204" pitchFamily="34" charset="0"/>
                <a:cs typeface="Arial" panose="020B0604020202020204" pitchFamily="34" charset="0"/>
              </a:rPr>
              <a:t> (</a:t>
            </a:r>
            <a:r>
              <a:rPr lang="en-GB" altLang="en-US" sz="1100" dirty="0" smtClean="0">
                <a:latin typeface="Arial" panose="020B0604020202020204" pitchFamily="34" charset="0"/>
                <a:cs typeface="Arial" panose="020B0604020202020204" pitchFamily="34" charset="0"/>
                <a:hlinkClick r:id="rId3" tooltip="Hindi-Urdu"/>
              </a:rPr>
              <a:t>Hindi-Urdu</a:t>
            </a:r>
            <a:r>
              <a:rPr lang="en-GB" altLang="en-US" sz="1100" dirty="0" smtClean="0">
                <a:latin typeface="Arial" panose="020B0604020202020204" pitchFamily="34" charset="0"/>
                <a:cs typeface="Arial" panose="020B0604020202020204" pitchFamily="34" charset="0"/>
              </a:rPr>
              <a:t>) word refers to the concept of </a:t>
            </a:r>
            <a:r>
              <a:rPr lang="en-GB" altLang="en-US" sz="1100" dirty="0" smtClean="0">
                <a:latin typeface="Arial" panose="020B0604020202020204" pitchFamily="34" charset="0"/>
                <a:cs typeface="Arial" panose="020B0604020202020204" pitchFamily="34" charset="0"/>
                <a:hlinkClick r:id="rId4" tooltip="Honor"/>
              </a:rPr>
              <a:t>honour</a:t>
            </a:r>
            <a:r>
              <a:rPr lang="en-GB" altLang="en-US" sz="1100" dirty="0" smtClean="0">
                <a:latin typeface="Arial" panose="020B0604020202020204" pitchFamily="34" charset="0"/>
                <a:cs typeface="Arial" panose="020B0604020202020204" pitchFamily="34" charset="0"/>
              </a:rPr>
              <a:t>.  You may come across this word “</a:t>
            </a:r>
            <a:r>
              <a:rPr lang="en-GB" altLang="en-US" sz="1100" dirty="0" err="1" smtClean="0">
                <a:latin typeface="Arial" panose="020B0604020202020204" pitchFamily="34" charset="0"/>
                <a:cs typeface="Arial" panose="020B0604020202020204" pitchFamily="34" charset="0"/>
              </a:rPr>
              <a:t>Izzat</a:t>
            </a:r>
            <a:r>
              <a:rPr lang="en-GB" altLang="en-US" sz="1100" dirty="0" smtClean="0">
                <a:latin typeface="Arial" panose="020B0604020202020204" pitchFamily="34" charset="0"/>
                <a:cs typeface="Arial" panose="020B0604020202020204" pitchFamily="34" charset="0"/>
              </a:rPr>
              <a:t>” in discussions within the community when talking about family/community issues.    </a:t>
            </a:r>
          </a:p>
          <a:p>
            <a:r>
              <a:rPr lang="en-GB" altLang="en-US" sz="1100" dirty="0" smtClean="0">
                <a:latin typeface="Arial" panose="020B0604020202020204" pitchFamily="34" charset="0"/>
                <a:cs typeface="Arial" panose="020B0604020202020204" pitchFamily="34" charset="0"/>
              </a:rPr>
              <a:t>Facilitate discussion around what this means to men and women within cultural communities.</a:t>
            </a:r>
          </a:p>
          <a:p>
            <a:endParaRPr lang="en-GB" altLang="en-US"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Honour, reputation, or prestige: the </a:t>
            </a:r>
            <a:r>
              <a:rPr lang="en-GB" sz="1100" i="1" dirty="0" err="1" smtClean="0">
                <a:latin typeface="Arial" panose="020B0604020202020204" pitchFamily="34" charset="0"/>
                <a:cs typeface="Arial" panose="020B0604020202020204" pitchFamily="34" charset="0"/>
              </a:rPr>
              <a:t>izzat</a:t>
            </a:r>
            <a:r>
              <a:rPr lang="en-GB" sz="1100" dirty="0" smtClean="0">
                <a:latin typeface="Arial" panose="020B0604020202020204" pitchFamily="34" charset="0"/>
                <a:cs typeface="Arial" panose="020B0604020202020204" pitchFamily="34" charset="0"/>
              </a:rPr>
              <a:t> of the household was at stake. The concept of dowry is so deeply rooted that even young women and men who seek to rebel against society by opposing dowry cannot do it wholeheartedly because there are issues of family honour (</a:t>
            </a:r>
            <a:r>
              <a:rPr lang="en-GB" sz="1100" dirty="0" err="1" smtClean="0">
                <a:latin typeface="Arial" panose="020B0604020202020204" pitchFamily="34" charset="0"/>
                <a:cs typeface="Arial" panose="020B0604020202020204" pitchFamily="34" charset="0"/>
              </a:rPr>
              <a:t>maanam</a:t>
            </a:r>
            <a:r>
              <a:rPr lang="en-GB" sz="1100" dirty="0" smtClean="0">
                <a:latin typeface="Arial" panose="020B0604020202020204" pitchFamily="34" charset="0"/>
                <a:cs typeface="Arial" panose="020B0604020202020204" pitchFamily="34" charset="0"/>
              </a:rPr>
              <a:t>, </a:t>
            </a:r>
            <a:r>
              <a:rPr lang="en-GB" sz="1100" i="1" dirty="0" err="1" smtClean="0">
                <a:latin typeface="Arial" panose="020B0604020202020204" pitchFamily="34" charset="0"/>
                <a:cs typeface="Arial" panose="020B0604020202020204" pitchFamily="34" charset="0"/>
              </a:rPr>
              <a:t>izzat</a:t>
            </a:r>
            <a:r>
              <a:rPr lang="en-GB" sz="1100" dirty="0" smtClean="0">
                <a:latin typeface="Arial" panose="020B0604020202020204" pitchFamily="34" charset="0"/>
                <a:cs typeface="Arial" panose="020B0604020202020204" pitchFamily="34" charset="0"/>
              </a:rPr>
              <a:t>, </a:t>
            </a:r>
            <a:r>
              <a:rPr lang="en-GB" sz="1100" dirty="0" err="1" smtClean="0">
                <a:latin typeface="Arial" panose="020B0604020202020204" pitchFamily="34" charset="0"/>
                <a:cs typeface="Arial" panose="020B0604020202020204" pitchFamily="34" charset="0"/>
              </a:rPr>
              <a:t>maan</a:t>
            </a:r>
            <a:r>
              <a:rPr lang="en-GB" sz="1100" dirty="0" smtClean="0">
                <a:latin typeface="Arial" panose="020B0604020202020204" pitchFamily="34" charset="0"/>
                <a:cs typeface="Arial" panose="020B0604020202020204" pitchFamily="34" charset="0"/>
              </a:rPr>
              <a:t> etc.) at stake.</a:t>
            </a:r>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Trainer to use quote and visual slide above to explain how Honour (</a:t>
            </a:r>
            <a:r>
              <a:rPr lang="en-GB" altLang="en-US" sz="1100" dirty="0" err="1" smtClean="0">
                <a:latin typeface="Arial" panose="020B0604020202020204" pitchFamily="34" charset="0"/>
                <a:cs typeface="Arial" panose="020B0604020202020204" pitchFamily="34" charset="0"/>
              </a:rPr>
              <a:t>Izzat</a:t>
            </a:r>
            <a:r>
              <a:rPr lang="en-GB" altLang="en-US" sz="1100" dirty="0" smtClean="0">
                <a:latin typeface="Arial" panose="020B0604020202020204" pitchFamily="34" charset="0"/>
                <a:cs typeface="Arial" panose="020B0604020202020204" pitchFamily="34" charset="0"/>
              </a:rPr>
              <a:t>) can be perceived and why, whilst males do have to conform to community values, the burden lies more heavily on women.</a:t>
            </a:r>
          </a:p>
          <a:p>
            <a:endParaRPr lang="en-GB" altLang="en-US" sz="1100" dirty="0" smtClean="0">
              <a:latin typeface="Arial" panose="020B0604020202020204" pitchFamily="34" charset="0"/>
              <a:cs typeface="Arial" panose="020B0604020202020204" pitchFamily="34" charset="0"/>
            </a:endParaRPr>
          </a:p>
          <a:p>
            <a:r>
              <a:rPr lang="en-GB" altLang="en-US" sz="1100" i="1" dirty="0" smtClean="0">
                <a:latin typeface="Arial" panose="020B0604020202020204" pitchFamily="34" charset="0"/>
                <a:cs typeface="Arial" panose="020B0604020202020204" pitchFamily="34" charset="0"/>
              </a:rPr>
              <a:t>“I spoke to one young man, I think he was 21, and he said ‘Man is a piece of gold, </a:t>
            </a:r>
            <a:r>
              <a:rPr lang="en-GB" altLang="en-US" sz="1100" i="1" dirty="0" err="1" smtClean="0">
                <a:latin typeface="Arial" panose="020B0604020202020204" pitchFamily="34" charset="0"/>
                <a:cs typeface="Arial" panose="020B0604020202020204" pitchFamily="34" charset="0"/>
              </a:rPr>
              <a:t>Nazir</a:t>
            </a:r>
            <a:r>
              <a:rPr lang="en-GB" altLang="en-US" sz="1100" i="1" dirty="0" smtClean="0">
                <a:latin typeface="Arial" panose="020B0604020202020204" pitchFamily="34" charset="0"/>
                <a:cs typeface="Arial" panose="020B0604020202020204" pitchFamily="34" charset="0"/>
              </a:rPr>
              <a:t>, a woman is a piece of silk’. Now that sounds quite nice. Then he went further. He said, ‘If you drop a piece of gold in mud you can wipe it clean but if you drop a piece of silk in mud it stains forever.’ </a:t>
            </a:r>
            <a:br>
              <a:rPr lang="en-GB" altLang="en-US" sz="1100" i="1" dirty="0" smtClean="0">
                <a:latin typeface="Arial" panose="020B0604020202020204" pitchFamily="34" charset="0"/>
                <a:cs typeface="Arial" panose="020B0604020202020204" pitchFamily="34" charset="0"/>
              </a:rPr>
            </a:br>
            <a:r>
              <a:rPr lang="en-GB" altLang="en-US" sz="1100" i="1" dirty="0" smtClean="0">
                <a:latin typeface="Arial" panose="020B0604020202020204" pitchFamily="34" charset="0"/>
                <a:cs typeface="Arial" panose="020B0604020202020204" pitchFamily="34" charset="0"/>
              </a:rPr>
              <a:t/>
            </a:r>
            <a:br>
              <a:rPr lang="en-GB" altLang="en-US" sz="1100" i="1" dirty="0" smtClean="0">
                <a:latin typeface="Arial" panose="020B0604020202020204" pitchFamily="34" charset="0"/>
                <a:cs typeface="Arial" panose="020B0604020202020204" pitchFamily="34" charset="0"/>
              </a:rPr>
            </a:br>
            <a:r>
              <a:rPr lang="en-GB" altLang="en-US" sz="1100" b="1" dirty="0" smtClean="0">
                <a:latin typeface="Arial" panose="020B0604020202020204" pitchFamily="34" charset="0"/>
                <a:cs typeface="Arial" panose="020B0604020202020204" pitchFamily="34" charset="0"/>
              </a:rPr>
              <a:t>Background reading for trainer:</a:t>
            </a:r>
          </a:p>
          <a:p>
            <a:r>
              <a:rPr lang="en-GB" altLang="en-US" sz="1100" dirty="0" err="1" smtClean="0">
                <a:latin typeface="Arial" panose="020B0604020202020204" pitchFamily="34" charset="0"/>
                <a:cs typeface="Arial" panose="020B0604020202020204" pitchFamily="34" charset="0"/>
              </a:rPr>
              <a:t>Izzat</a:t>
            </a:r>
            <a:r>
              <a:rPr lang="en-GB" altLang="en-US" sz="1100" dirty="0" smtClean="0">
                <a:latin typeface="Arial" panose="020B0604020202020204" pitchFamily="34" charset="0"/>
                <a:cs typeface="Arial" panose="020B0604020202020204" pitchFamily="34" charset="0"/>
              </a:rPr>
              <a:t> is powerful and persuasive. </a:t>
            </a:r>
            <a:r>
              <a:rPr lang="en-GB" altLang="en-US" sz="1100" dirty="0" err="1" smtClean="0">
                <a:latin typeface="Arial" panose="020B0604020202020204" pitchFamily="34" charset="0"/>
                <a:cs typeface="Arial" panose="020B0604020202020204" pitchFamily="34" charset="0"/>
              </a:rPr>
              <a:t>Izzat</a:t>
            </a:r>
            <a:r>
              <a:rPr lang="en-GB" altLang="en-US" sz="1100" dirty="0" smtClean="0">
                <a:latin typeface="Arial" panose="020B0604020202020204" pitchFamily="34" charset="0"/>
                <a:cs typeface="Arial" panose="020B0604020202020204" pitchFamily="34" charset="0"/>
              </a:rPr>
              <a:t> can be more important than a person’s human rights -Right to life, personal liberty, security &amp; equality Consists of a learnt complex set of rules that have to be followed in order to protect the family ‘name’ and maintain family position</a:t>
            </a:r>
          </a:p>
          <a:p>
            <a:r>
              <a:rPr lang="en-GB" altLang="en-US" sz="1100" dirty="0" smtClean="0">
                <a:latin typeface="Arial" panose="020B0604020202020204" pitchFamily="34" charset="0"/>
                <a:cs typeface="Arial" panose="020B0604020202020204" pitchFamily="34" charset="0"/>
              </a:rPr>
              <a:t>Quotes from Karma Nirvana (Support organisation) http://www.karmanirvana.org.uk/</a:t>
            </a:r>
          </a:p>
          <a:p>
            <a:r>
              <a:rPr lang="en-GB" altLang="en-US" sz="1100" dirty="0" smtClean="0">
                <a:latin typeface="Arial" panose="020B0604020202020204" pitchFamily="34" charset="0"/>
                <a:cs typeface="Arial" panose="020B0604020202020204" pitchFamily="34" charset="0"/>
              </a:rPr>
              <a:t>:“It’s like the weather, you can’t question it, </a:t>
            </a:r>
            <a:r>
              <a:rPr lang="en-GB" altLang="en-US" sz="1100" dirty="0" err="1" smtClean="0">
                <a:latin typeface="Arial" panose="020B0604020202020204" pitchFamily="34" charset="0"/>
                <a:cs typeface="Arial" panose="020B0604020202020204" pitchFamily="34" charset="0"/>
              </a:rPr>
              <a:t>izzat</a:t>
            </a:r>
            <a:r>
              <a:rPr lang="en-GB" altLang="en-US" sz="1100" dirty="0" smtClean="0">
                <a:latin typeface="Arial" panose="020B0604020202020204" pitchFamily="34" charset="0"/>
                <a:cs typeface="Arial" panose="020B0604020202020204" pitchFamily="34" charset="0"/>
              </a:rPr>
              <a:t> is there, it’s always been around”</a:t>
            </a:r>
          </a:p>
          <a:p>
            <a:r>
              <a:rPr lang="en-GB" altLang="en-US" sz="1100" dirty="0" smtClean="0">
                <a:latin typeface="Arial" panose="020B0604020202020204" pitchFamily="34" charset="0"/>
                <a:cs typeface="Arial" panose="020B0604020202020204" pitchFamily="34" charset="0"/>
              </a:rPr>
              <a:t> “It has more impact on the woman woman’s life than the man s man’s. It affects </a:t>
            </a:r>
            <a:r>
              <a:rPr lang="en-GB" altLang="en-US" sz="1100" dirty="0" err="1" smtClean="0">
                <a:latin typeface="Arial" panose="020B0604020202020204" pitchFamily="34" charset="0"/>
                <a:cs typeface="Arial" panose="020B0604020202020204" pitchFamily="34" charset="0"/>
              </a:rPr>
              <a:t>hows</a:t>
            </a:r>
            <a:r>
              <a:rPr lang="en-GB" altLang="en-US" sz="1100" dirty="0" smtClean="0">
                <a:latin typeface="Arial" panose="020B0604020202020204" pitchFamily="34" charset="0"/>
                <a:cs typeface="Arial" panose="020B0604020202020204" pitchFamily="34" charset="0"/>
              </a:rPr>
              <a:t>. she dresses, behaves inside and outside the house, who she can t talk to, marry, and have as friends </a:t>
            </a:r>
            <a:r>
              <a:rPr lang="en-GB" altLang="en-US" sz="1100" dirty="0" err="1" smtClean="0">
                <a:latin typeface="Arial" panose="020B0604020202020204" pitchFamily="34" charset="0"/>
                <a:cs typeface="Arial" panose="020B0604020202020204" pitchFamily="34" charset="0"/>
              </a:rPr>
              <a:t>friends</a:t>
            </a:r>
            <a:r>
              <a:rPr lang="en-GB" altLang="en-US" sz="1100" dirty="0" smtClean="0">
                <a:latin typeface="Arial" panose="020B0604020202020204" pitchFamily="34" charset="0"/>
                <a:cs typeface="Arial" panose="020B0604020202020204" pitchFamily="34" charset="0"/>
              </a:rPr>
              <a:t>” </a:t>
            </a:r>
          </a:p>
          <a:p>
            <a:r>
              <a:rPr lang="en-GB" altLang="en-US" sz="1100" dirty="0" smtClean="0">
                <a:latin typeface="Arial" panose="020B0604020202020204" pitchFamily="34" charset="0"/>
                <a:cs typeface="Arial" panose="020B0604020202020204" pitchFamily="34" charset="0"/>
              </a:rPr>
              <a:t>“With every bad word a reputation can die </a:t>
            </a:r>
            <a:r>
              <a:rPr lang="en-GB" altLang="en-US" sz="1100" dirty="0" err="1" smtClean="0">
                <a:latin typeface="Arial" panose="020B0604020202020204" pitchFamily="34" charset="0"/>
                <a:cs typeface="Arial" panose="020B0604020202020204" pitchFamily="34" charset="0"/>
              </a:rPr>
              <a:t>die</a:t>
            </a:r>
            <a:r>
              <a:rPr lang="en-GB" altLang="en-US" sz="1100" dirty="0" smtClean="0">
                <a:latin typeface="Arial" panose="020B0604020202020204" pitchFamily="34" charset="0"/>
                <a:cs typeface="Arial" panose="020B0604020202020204" pitchFamily="34" charset="0"/>
              </a:rPr>
              <a:t>” </a:t>
            </a:r>
          </a:p>
          <a:p>
            <a:r>
              <a:rPr lang="en-GB" altLang="en-US" sz="1100" dirty="0" smtClean="0">
                <a:latin typeface="Arial" panose="020B0604020202020204" pitchFamily="34" charset="0"/>
                <a:cs typeface="Arial" panose="020B0604020202020204" pitchFamily="34" charset="0"/>
              </a:rPr>
              <a:t> ‘Handing down </a:t>
            </a:r>
            <a:r>
              <a:rPr lang="en-GB" altLang="en-US" sz="1100" dirty="0" err="1" smtClean="0">
                <a:latin typeface="Arial" panose="020B0604020202020204" pitchFamily="34" charset="0"/>
                <a:cs typeface="Arial" panose="020B0604020202020204" pitchFamily="34" charset="0"/>
              </a:rPr>
              <a:t>down</a:t>
            </a:r>
            <a:r>
              <a:rPr lang="en-GB" altLang="en-US" sz="1100" dirty="0" smtClean="0">
                <a:latin typeface="Arial" panose="020B0604020202020204" pitchFamily="34" charset="0"/>
                <a:cs typeface="Arial" panose="020B0604020202020204" pitchFamily="34" charset="0"/>
              </a:rPr>
              <a:t>’ of attitudes through generations”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36077884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Aft>
                <a:spcPts val="1200"/>
              </a:spcAft>
            </a:pPr>
            <a:r>
              <a:rPr lang="en-GB" altLang="en-US" sz="1100" dirty="0" smtClean="0">
                <a:latin typeface="Arial" panose="020B0604020202020204" pitchFamily="34" charset="0"/>
              </a:rPr>
              <a:t>Ask students what motivates families &amp; communities to treat someone in this way?  Expected responses:</a:t>
            </a:r>
          </a:p>
          <a:p>
            <a:pPr>
              <a:spcAft>
                <a:spcPts val="1200"/>
              </a:spcAft>
            </a:pPr>
            <a:endParaRPr lang="en-GB" altLang="en-US" sz="1100" dirty="0" smtClean="0">
              <a:latin typeface="Arial" panose="020B0604020202020204" pitchFamily="34" charset="0"/>
            </a:endParaRPr>
          </a:p>
          <a:p>
            <a:pPr>
              <a:spcAft>
                <a:spcPts val="1200"/>
              </a:spcAft>
              <a:buFontTx/>
              <a:buChar char="•"/>
            </a:pPr>
            <a:r>
              <a:rPr lang="en-GB" altLang="en-US" sz="1100" dirty="0" smtClean="0">
                <a:latin typeface="Arial" panose="020B0604020202020204" pitchFamily="34" charset="0"/>
              </a:rPr>
              <a:t>Controlling unwanted behaviour and sexuality (including perceived promiscuity, pre-marital relationships or being gay, lesbian, bisexual or transgender) particularly the behaviour and sexuality of women.</a:t>
            </a:r>
          </a:p>
          <a:p>
            <a:pPr>
              <a:spcAft>
                <a:spcPts val="1200"/>
              </a:spcAft>
              <a:buFontTx/>
              <a:buChar char="•"/>
            </a:pPr>
            <a:r>
              <a:rPr lang="en-GB" altLang="en-US" sz="1100" dirty="0" smtClean="0">
                <a:latin typeface="Arial" panose="020B0604020202020204" pitchFamily="34" charset="0"/>
              </a:rPr>
              <a:t>Protecting Family Honour Responding to peer group or family pressure</a:t>
            </a:r>
          </a:p>
          <a:p>
            <a:pPr>
              <a:spcAft>
                <a:spcPts val="1200"/>
              </a:spcAft>
              <a:buFontTx/>
              <a:buChar char="•"/>
            </a:pPr>
            <a:r>
              <a:rPr lang="en-GB" altLang="en-US" sz="1100" dirty="0" smtClean="0">
                <a:latin typeface="Arial" panose="020B0604020202020204" pitchFamily="34" charset="0"/>
              </a:rPr>
              <a:t>Attempting to strengthen family links</a:t>
            </a:r>
          </a:p>
          <a:p>
            <a:pPr>
              <a:spcAft>
                <a:spcPts val="1200"/>
              </a:spcAft>
              <a:buFontTx/>
              <a:buChar char="•"/>
            </a:pPr>
            <a:r>
              <a:rPr lang="en-GB" altLang="en-US" sz="1100" dirty="0" smtClean="0">
                <a:latin typeface="Arial" panose="020B0604020202020204" pitchFamily="34" charset="0"/>
              </a:rPr>
              <a:t>Ensuring land, property and wealth remain within the family</a:t>
            </a:r>
          </a:p>
          <a:p>
            <a:pPr>
              <a:spcAft>
                <a:spcPts val="1200"/>
              </a:spcAft>
              <a:buFontTx/>
              <a:buChar char="•"/>
            </a:pPr>
            <a:r>
              <a:rPr lang="en-GB" altLang="en-US" sz="1100" dirty="0" smtClean="0">
                <a:latin typeface="Arial" panose="020B0604020202020204" pitchFamily="34" charset="0"/>
              </a:rPr>
              <a:t>Protecting perceived cultural ideals (which can often be misguided or out of date)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18969892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i="0" dirty="0" smtClean="0">
                <a:latin typeface="Arial" panose="020B0604020202020204" pitchFamily="34" charset="0"/>
              </a:rPr>
              <a:t>As</a:t>
            </a:r>
            <a:r>
              <a:rPr lang="en-GB" altLang="en-US" sz="1100" b="1" i="0" dirty="0" smtClean="0">
                <a:solidFill>
                  <a:schemeClr val="tx1"/>
                </a:solidFill>
                <a:latin typeface="Arial" panose="020B0604020202020204" pitchFamily="34" charset="0"/>
              </a:rPr>
              <a:t>k students if they have any knowledge of </a:t>
            </a:r>
            <a:r>
              <a:rPr lang="en-GB" altLang="en-US" sz="1100" b="1" i="0" dirty="0" err="1" smtClean="0">
                <a:solidFill>
                  <a:schemeClr val="tx1"/>
                </a:solidFill>
                <a:latin typeface="Arial" panose="020B0604020202020204" pitchFamily="34" charset="0"/>
              </a:rPr>
              <a:t>Banaz</a:t>
            </a:r>
            <a:r>
              <a:rPr lang="en-GB" altLang="en-US" sz="1100" b="1" i="0" dirty="0" smtClean="0">
                <a:solidFill>
                  <a:schemeClr val="tx1"/>
                </a:solidFill>
                <a:latin typeface="Arial" panose="020B0604020202020204" pitchFamily="34" charset="0"/>
              </a:rPr>
              <a:t> </a:t>
            </a:r>
            <a:r>
              <a:rPr lang="en-GB" altLang="en-US" sz="1100" b="1" i="0" dirty="0" err="1" smtClean="0">
                <a:solidFill>
                  <a:schemeClr val="tx1"/>
                </a:solidFill>
                <a:latin typeface="Arial" panose="020B0604020202020204" pitchFamily="34" charset="0"/>
              </a:rPr>
              <a:t>Mahmod</a:t>
            </a:r>
            <a:r>
              <a:rPr lang="en-GB" altLang="en-US" sz="1100" b="1" i="0" dirty="0" smtClean="0">
                <a:solidFill>
                  <a:schemeClr val="tx1"/>
                </a:solidFill>
                <a:latin typeface="Arial" panose="020B0604020202020204" pitchFamily="34" charset="0"/>
              </a:rPr>
              <a:t>?  (Those who undertook DASH training may recall the circumstances surrounding her death)  Background information for Trainer:  </a:t>
            </a:r>
            <a:r>
              <a:rPr lang="en-GB" altLang="en-US" sz="1100" b="1" i="0" dirty="0" err="1" smtClean="0">
                <a:solidFill>
                  <a:schemeClr val="tx1"/>
                </a:solidFill>
                <a:latin typeface="Arial" panose="020B0604020202020204" pitchFamily="34" charset="0"/>
              </a:rPr>
              <a:t>Banaz</a:t>
            </a:r>
            <a:r>
              <a:rPr lang="en-GB" altLang="en-US" sz="1100" b="1" i="0" dirty="0" smtClean="0">
                <a:solidFill>
                  <a:schemeClr val="tx1"/>
                </a:solidFill>
                <a:latin typeface="Arial" panose="020B0604020202020204" pitchFamily="34" charset="0"/>
              </a:rPr>
              <a:t> A Love Story</a:t>
            </a:r>
            <a:r>
              <a:rPr lang="en-GB" altLang="en-US" sz="1100" i="0" dirty="0" smtClean="0">
                <a:solidFill>
                  <a:schemeClr val="tx1"/>
                </a:solidFill>
                <a:latin typeface="Arial" panose="020B0604020202020204" pitchFamily="34" charset="0"/>
              </a:rPr>
              <a:t> 2012 documentary film directed &amp; produced by </a:t>
            </a:r>
            <a:r>
              <a:rPr lang="en-GB" altLang="en-US" sz="1100" i="0" dirty="0" err="1" smtClean="0">
                <a:solidFill>
                  <a:schemeClr val="tx1"/>
                </a:solidFill>
                <a:latin typeface="Arial" panose="020B0604020202020204" pitchFamily="34" charset="0"/>
                <a:hlinkClick r:id="rId3" tooltip="Deeyah Khan"/>
              </a:rPr>
              <a:t>Deeyah</a:t>
            </a:r>
            <a:r>
              <a:rPr lang="en-GB" altLang="en-US" sz="1100" i="0" dirty="0" smtClean="0">
                <a:solidFill>
                  <a:schemeClr val="tx1"/>
                </a:solidFill>
                <a:latin typeface="Arial" panose="020B0604020202020204" pitchFamily="34" charset="0"/>
                <a:hlinkClick r:id="rId3" tooltip="Deeyah Khan"/>
              </a:rPr>
              <a:t> Khan</a:t>
            </a:r>
            <a:r>
              <a:rPr lang="en-GB" altLang="en-US" sz="1100" i="0" dirty="0" smtClean="0">
                <a:solidFill>
                  <a:schemeClr val="tx1"/>
                </a:solidFill>
                <a:latin typeface="Arial" panose="020B0604020202020204" pitchFamily="34" charset="0"/>
              </a:rPr>
              <a:t>. Chronicles the life and death of </a:t>
            </a:r>
            <a:r>
              <a:rPr lang="en-GB" altLang="en-US" sz="1100" i="0" dirty="0" err="1" smtClean="0">
                <a:solidFill>
                  <a:schemeClr val="tx1"/>
                </a:solidFill>
                <a:latin typeface="Arial" panose="020B0604020202020204" pitchFamily="34" charset="0"/>
                <a:hlinkClick r:id="rId4" tooltip="Banaz Mahmod"/>
              </a:rPr>
              <a:t>Banaz</a:t>
            </a:r>
            <a:r>
              <a:rPr lang="en-GB" altLang="en-US" sz="1100" i="0" dirty="0" smtClean="0">
                <a:solidFill>
                  <a:schemeClr val="tx1"/>
                </a:solidFill>
                <a:latin typeface="Arial" panose="020B0604020202020204" pitchFamily="34" charset="0"/>
                <a:hlinkClick r:id="rId4" tooltip="Banaz Mahmod"/>
              </a:rPr>
              <a:t> </a:t>
            </a:r>
            <a:r>
              <a:rPr lang="en-GB" altLang="en-US" sz="1100" i="0" dirty="0" err="1" smtClean="0">
                <a:solidFill>
                  <a:schemeClr val="tx1"/>
                </a:solidFill>
                <a:latin typeface="Arial" panose="020B0604020202020204" pitchFamily="34" charset="0"/>
                <a:hlinkClick r:id="rId4" tooltip="Banaz Mahmod"/>
              </a:rPr>
              <a:t>Mahmod</a:t>
            </a:r>
            <a:r>
              <a:rPr lang="en-GB" altLang="en-US" sz="1100" i="0" dirty="0" smtClean="0">
                <a:solidFill>
                  <a:schemeClr val="tx1"/>
                </a:solidFill>
                <a:latin typeface="Arial" panose="020B0604020202020204" pitchFamily="34" charset="0"/>
              </a:rPr>
              <a:t>, a young British </a:t>
            </a:r>
            <a:r>
              <a:rPr lang="en-GB" altLang="en-US" sz="1100" i="0" dirty="0" smtClean="0">
                <a:solidFill>
                  <a:schemeClr val="tx1"/>
                </a:solidFill>
                <a:latin typeface="Arial" panose="020B0604020202020204" pitchFamily="34" charset="0"/>
                <a:hlinkClick r:id="rId5" tooltip="Kurdish people"/>
              </a:rPr>
              <a:t>Kurdish</a:t>
            </a:r>
            <a:r>
              <a:rPr lang="en-GB" altLang="en-US" sz="1100" i="0" dirty="0" smtClean="0">
                <a:solidFill>
                  <a:schemeClr val="tx1"/>
                </a:solidFill>
                <a:latin typeface="Arial" panose="020B0604020202020204" pitchFamily="34" charset="0"/>
              </a:rPr>
              <a:t> woman killed in 2006 in South London on the orders of her family in a so-called </a:t>
            </a:r>
            <a:r>
              <a:rPr lang="en-GB" altLang="en-US" sz="1100" i="0" dirty="0" smtClean="0">
                <a:solidFill>
                  <a:schemeClr val="tx1"/>
                </a:solidFill>
                <a:latin typeface="Arial" panose="020B0604020202020204" pitchFamily="34" charset="0"/>
                <a:hlinkClick r:id="rId6" tooltip="Honour killing"/>
              </a:rPr>
              <a:t>honour killing</a:t>
            </a:r>
            <a:r>
              <a:rPr lang="en-GB" altLang="en-US" sz="1100" i="0" dirty="0" smtClean="0">
                <a:solidFill>
                  <a:schemeClr val="tx1"/>
                </a:solidFill>
                <a:latin typeface="Arial" panose="020B0604020202020204" pitchFamily="34" charset="0"/>
              </a:rPr>
              <a:t>.  The film received its UK premiere at the </a:t>
            </a:r>
            <a:r>
              <a:rPr lang="en-GB" altLang="en-US" sz="1100" i="0" dirty="0" err="1" smtClean="0">
                <a:solidFill>
                  <a:schemeClr val="tx1"/>
                </a:solidFill>
                <a:latin typeface="Arial" panose="020B0604020202020204" pitchFamily="34" charset="0"/>
                <a:hlinkClick r:id="rId7" tooltip="Raindance Film Festival"/>
              </a:rPr>
              <a:t>Raindance</a:t>
            </a:r>
            <a:r>
              <a:rPr lang="en-GB" altLang="en-US" sz="1100" i="0" dirty="0" smtClean="0">
                <a:solidFill>
                  <a:schemeClr val="tx1"/>
                </a:solidFill>
                <a:latin typeface="Arial" panose="020B0604020202020204" pitchFamily="34" charset="0"/>
                <a:hlinkClick r:id="rId7" tooltip="Raindance Film Festival"/>
              </a:rPr>
              <a:t> Film Festival</a:t>
            </a:r>
            <a:r>
              <a:rPr lang="en-GB" altLang="en-US" sz="1100" i="0" dirty="0" smtClean="0">
                <a:solidFill>
                  <a:schemeClr val="tx1"/>
                </a:solidFill>
                <a:latin typeface="Arial" panose="020B0604020202020204" pitchFamily="34" charset="0"/>
              </a:rPr>
              <a:t> in London September 2012.   The film was </a:t>
            </a:r>
            <a:r>
              <a:rPr lang="en-GB" altLang="en-US" sz="1100" i="0" dirty="0" err="1" smtClean="0">
                <a:solidFill>
                  <a:schemeClr val="tx1"/>
                </a:solidFill>
                <a:latin typeface="Arial" panose="020B0604020202020204" pitchFamily="34" charset="0"/>
              </a:rPr>
              <a:t>Emmy</a:t>
            </a:r>
            <a:r>
              <a:rPr lang="en-GB" altLang="en-US" sz="1100" i="0" dirty="0" smtClean="0">
                <a:solidFill>
                  <a:schemeClr val="tx1"/>
                </a:solidFill>
                <a:latin typeface="Arial" panose="020B0604020202020204" pitchFamily="34" charset="0"/>
              </a:rPr>
              <a:t> Award Winner 2013 -- Best International Current Affairs Film.  Peabody Award Winner 2013 and British Royal Television Society Awards 2013 - Best Documentary, Current Affairs (nomination)  </a:t>
            </a:r>
            <a:r>
              <a:rPr lang="en-GB" altLang="en-US" sz="1100" b="1" i="0" dirty="0" smtClean="0">
                <a:solidFill>
                  <a:schemeClr val="tx1"/>
                </a:solidFill>
                <a:latin typeface="Arial" panose="020B0604020202020204" pitchFamily="34" charset="0"/>
              </a:rPr>
              <a:t>Synopsis  </a:t>
            </a:r>
            <a:r>
              <a:rPr lang="en-GB" altLang="en-US" sz="1100" i="0" dirty="0" err="1" smtClean="0">
                <a:solidFill>
                  <a:schemeClr val="tx1"/>
                </a:solidFill>
                <a:latin typeface="Arial" panose="020B0604020202020204" pitchFamily="34" charset="0"/>
              </a:rPr>
              <a:t>Banaz</a:t>
            </a:r>
            <a:r>
              <a:rPr lang="en-GB" altLang="en-US" sz="1100" i="0" dirty="0" smtClean="0">
                <a:solidFill>
                  <a:schemeClr val="tx1"/>
                </a:solidFill>
                <a:latin typeface="Arial" panose="020B0604020202020204" pitchFamily="34" charset="0"/>
              </a:rPr>
              <a:t> was born in </a:t>
            </a:r>
            <a:r>
              <a:rPr lang="en-GB" altLang="en-US" sz="1100" i="0" dirty="0" smtClean="0">
                <a:solidFill>
                  <a:schemeClr val="tx1"/>
                </a:solidFill>
                <a:latin typeface="Arial" panose="020B0604020202020204" pitchFamily="34" charset="0"/>
                <a:hlinkClick r:id="rId8" tooltip="Iraq"/>
              </a:rPr>
              <a:t>Iraq</a:t>
            </a:r>
            <a:r>
              <a:rPr lang="en-GB" altLang="en-US" sz="1100" i="0" dirty="0" smtClean="0">
                <a:solidFill>
                  <a:schemeClr val="tx1"/>
                </a:solidFill>
                <a:latin typeface="Arial" panose="020B0604020202020204" pitchFamily="34" charset="0"/>
              </a:rPr>
              <a:t> and moved to </a:t>
            </a:r>
            <a:r>
              <a:rPr lang="en-GB" altLang="en-US" sz="1100" i="0" dirty="0" smtClean="0">
                <a:solidFill>
                  <a:schemeClr val="tx1"/>
                </a:solidFill>
                <a:latin typeface="Arial" panose="020B0604020202020204" pitchFamily="34" charset="0"/>
                <a:hlinkClick r:id="rId9" tooltip="England"/>
              </a:rPr>
              <a:t>England</a:t>
            </a:r>
            <a:r>
              <a:rPr lang="en-GB" altLang="en-US" sz="1100" i="0" dirty="0" smtClean="0">
                <a:solidFill>
                  <a:schemeClr val="tx1"/>
                </a:solidFill>
                <a:latin typeface="Arial" panose="020B0604020202020204" pitchFamily="34" charset="0"/>
              </a:rPr>
              <a:t> with her family when she was 10 years old. She was married at age 17 with a man 10 years older than her in an arranged marriage. Within months the marriage turned violent. </a:t>
            </a:r>
            <a:r>
              <a:rPr lang="en-GB" altLang="en-US" sz="1100" i="0" dirty="0" err="1" smtClean="0">
                <a:solidFill>
                  <a:schemeClr val="tx1"/>
                </a:solidFill>
                <a:latin typeface="Arial" panose="020B0604020202020204" pitchFamily="34" charset="0"/>
              </a:rPr>
              <a:t>Banaz</a:t>
            </a:r>
            <a:r>
              <a:rPr lang="en-GB" altLang="en-US" sz="1100" i="0" dirty="0" smtClean="0">
                <a:solidFill>
                  <a:schemeClr val="tx1"/>
                </a:solidFill>
                <a:latin typeface="Arial" panose="020B0604020202020204" pitchFamily="34" charset="0"/>
              </a:rPr>
              <a:t> wanted a divorce and fell in love with someone of her own choosing, this behaviour was found to be shameful by her family leading to her death in January 2006. </a:t>
            </a:r>
            <a:r>
              <a:rPr lang="en-GB" altLang="en-US" sz="1100" i="0" dirty="0" err="1" smtClean="0">
                <a:solidFill>
                  <a:schemeClr val="tx1"/>
                </a:solidFill>
                <a:latin typeface="Arial" panose="020B0604020202020204" pitchFamily="34" charset="0"/>
              </a:rPr>
              <a:t>Banaz</a:t>
            </a:r>
            <a:r>
              <a:rPr lang="en-GB" altLang="en-US" sz="1100" i="0" dirty="0" smtClean="0">
                <a:solidFill>
                  <a:schemeClr val="tx1"/>
                </a:solidFill>
                <a:latin typeface="Arial" panose="020B0604020202020204" pitchFamily="34" charset="0"/>
              </a:rPr>
              <a:t> went to the police 5 times before her death. Detective Chief Inspector Caroline Goode of the </a:t>
            </a:r>
            <a:r>
              <a:rPr lang="en-GB" altLang="en-US" sz="1100" i="0" dirty="0" smtClean="0">
                <a:solidFill>
                  <a:schemeClr val="tx1"/>
                </a:solidFill>
                <a:latin typeface="Arial" panose="020B0604020202020204" pitchFamily="34" charset="0"/>
                <a:hlinkClick r:id="rId10" tooltip="Metropolitan Police"/>
              </a:rPr>
              <a:t>Metropolitan Police</a:t>
            </a:r>
            <a:r>
              <a:rPr lang="en-GB" altLang="en-US" sz="1100" i="0" dirty="0" smtClean="0">
                <a:solidFill>
                  <a:schemeClr val="tx1"/>
                </a:solidFill>
                <a:latin typeface="Arial" panose="020B0604020202020204" pitchFamily="34" charset="0"/>
              </a:rPr>
              <a:t> led the investigation to recover the body of </a:t>
            </a:r>
            <a:r>
              <a:rPr lang="en-GB" altLang="en-US" sz="1100" i="0" dirty="0" err="1" smtClean="0">
                <a:solidFill>
                  <a:schemeClr val="tx1"/>
                </a:solidFill>
                <a:latin typeface="Arial" panose="020B0604020202020204" pitchFamily="34" charset="0"/>
              </a:rPr>
              <a:t>Banaz</a:t>
            </a:r>
            <a:r>
              <a:rPr lang="en-GB" altLang="en-US" sz="1100" i="0" dirty="0" smtClean="0">
                <a:solidFill>
                  <a:schemeClr val="tx1"/>
                </a:solidFill>
                <a:latin typeface="Arial" panose="020B0604020202020204" pitchFamily="34" charset="0"/>
              </a:rPr>
              <a:t> and her killers, securing the first ever extradition from Iraq to Britain.  Link to full version of film on You Tube:</a:t>
            </a:r>
          </a:p>
          <a:p>
            <a:endParaRPr lang="en-GB" altLang="en-US" sz="1100" b="1" i="0" dirty="0" smtClean="0">
              <a:solidFill>
                <a:schemeClr val="tx1"/>
              </a:solidFill>
              <a:latin typeface="Arial" panose="020B0604020202020204" pitchFamily="34" charset="0"/>
            </a:endParaRPr>
          </a:p>
          <a:p>
            <a:r>
              <a:rPr lang="en-GB" altLang="en-US" sz="1100" b="1" i="0" dirty="0" smtClean="0">
                <a:solidFill>
                  <a:schemeClr val="tx1"/>
                </a:solidFill>
                <a:latin typeface="Arial" panose="020B0604020202020204" pitchFamily="34" charset="0"/>
              </a:rPr>
              <a:t>http://www.youtube.com/watch?v=VepuyvhHYdM</a:t>
            </a:r>
          </a:p>
          <a:p>
            <a:endParaRPr lang="en-GB" altLang="en-US" sz="1100" b="1" i="0" dirty="0" smtClean="0">
              <a:solidFill>
                <a:schemeClr val="tx1"/>
              </a:solidFill>
              <a:latin typeface="Arial" panose="020B0604020202020204" pitchFamily="34" charset="0"/>
            </a:endParaRPr>
          </a:p>
          <a:p>
            <a:r>
              <a:rPr lang="en-GB" altLang="en-US" sz="1100" b="1" i="0" dirty="0" smtClean="0">
                <a:solidFill>
                  <a:schemeClr val="tx1"/>
                </a:solidFill>
                <a:latin typeface="Arial" panose="020B0604020202020204" pitchFamily="34" charset="0"/>
              </a:rPr>
              <a:t>We have an edited version of the film to be viewed by the class.  Explain that the film includes a police interview that took place with </a:t>
            </a:r>
            <a:r>
              <a:rPr lang="en-GB" altLang="en-US" sz="1100" b="1" i="0" dirty="0" err="1" smtClean="0">
                <a:solidFill>
                  <a:schemeClr val="tx1"/>
                </a:solidFill>
                <a:latin typeface="Arial" panose="020B0604020202020204" pitchFamily="34" charset="0"/>
              </a:rPr>
              <a:t>Banaz</a:t>
            </a:r>
            <a:r>
              <a:rPr lang="en-GB" altLang="en-US" sz="1100" b="1" i="0" dirty="0" smtClean="0">
                <a:solidFill>
                  <a:schemeClr val="tx1"/>
                </a:solidFill>
                <a:latin typeface="Arial" panose="020B0604020202020204" pitchFamily="34" charset="0"/>
              </a:rPr>
              <a:t> as well as significant information from DCI Caroline Goode and others within the team investigating this case.  Show film to the students and facilitate discussion.  Suggested questions:</a:t>
            </a:r>
          </a:p>
          <a:p>
            <a:pPr>
              <a:buFontTx/>
              <a:buChar char="•"/>
            </a:pPr>
            <a:r>
              <a:rPr lang="en-GB" altLang="en-US" sz="1100" b="1" i="0" dirty="0" smtClean="0">
                <a:solidFill>
                  <a:schemeClr val="tx1"/>
                </a:solidFill>
                <a:latin typeface="Arial" panose="020B0604020202020204" pitchFamily="34" charset="0"/>
              </a:rPr>
              <a:t>What are your thoughts in relation to what you have just seen?</a:t>
            </a:r>
          </a:p>
          <a:p>
            <a:pPr>
              <a:buFontTx/>
              <a:buChar char="•"/>
            </a:pPr>
            <a:r>
              <a:rPr lang="en-GB" altLang="en-US" sz="1100" b="1" i="0" dirty="0" smtClean="0">
                <a:solidFill>
                  <a:schemeClr val="tx1"/>
                </a:solidFill>
                <a:latin typeface="Arial" panose="020B0604020202020204" pitchFamily="34" charset="0"/>
              </a:rPr>
              <a:t>What are your thoughts from a policing perspective?</a:t>
            </a:r>
          </a:p>
          <a:p>
            <a:pPr>
              <a:buFontTx/>
              <a:buChar char="•"/>
            </a:pPr>
            <a:r>
              <a:rPr lang="en-GB" altLang="en-US" sz="1100" b="1" i="0" dirty="0" smtClean="0">
                <a:solidFill>
                  <a:schemeClr val="tx1"/>
                </a:solidFill>
                <a:latin typeface="Arial" panose="020B0604020202020204" pitchFamily="34" charset="0"/>
              </a:rPr>
              <a:t>Why are Honour Based Crimes so difficult for us to investigate?</a:t>
            </a:r>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13011824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dirty="0" smtClean="0">
                <a:latin typeface="Arial" panose="020B0604020202020204" pitchFamily="34" charset="0"/>
                <a:ea typeface="ＭＳ Ｐゴシック" panose="020B0600070205080204" pitchFamily="34" charset="-128"/>
              </a:rPr>
              <a:t>The main point of BANAZ it was all about honour and bringing  shame on the family after leaving her arranged marriage. </a:t>
            </a:r>
          </a:p>
          <a:p>
            <a:pPr eaLnBrk="1" hangingPunct="1"/>
            <a:endParaRPr lang="en-GB" altLang="en-US" sz="1100" dirty="0" smtClean="0">
              <a:latin typeface="Arial" panose="020B0604020202020204" pitchFamily="34" charset="0"/>
              <a:ea typeface="ＭＳ Ｐゴシック" panose="020B0600070205080204" pitchFamily="34" charset="-128"/>
            </a:endParaRPr>
          </a:p>
          <a:p>
            <a:pPr eaLnBrk="1" hangingPunct="1"/>
            <a:r>
              <a:rPr lang="en-GB" altLang="en-US" sz="1100" dirty="0" smtClean="0">
                <a:latin typeface="Arial" panose="020B0604020202020204" pitchFamily="34" charset="0"/>
                <a:ea typeface="ＭＳ Ｐゴシック" panose="020B0600070205080204" pitchFamily="34" charset="-128"/>
              </a:rPr>
              <a:t>BANAZ dishonour was to choose her own boyfriend from a different Kurdish clan.  Her punishment was decided at a family of war meeting and it was decided to kill BANAZ for this. This decision was taken by several members of the family.</a:t>
            </a:r>
          </a:p>
          <a:p>
            <a:pPr eaLnBrk="1" hangingPunct="1"/>
            <a:endParaRPr lang="en-GB" altLang="en-US" sz="1100" dirty="0" smtClean="0">
              <a:latin typeface="Arial" panose="020B0604020202020204" pitchFamily="34" charset="0"/>
              <a:ea typeface="ＭＳ Ｐゴシック" panose="020B0600070205080204" pitchFamily="34" charset="-128"/>
            </a:endParaRPr>
          </a:p>
          <a:p>
            <a:pPr eaLnBrk="1" hangingPunct="1"/>
            <a:r>
              <a:rPr lang="en-GB" altLang="en-US" sz="1100" dirty="0" smtClean="0">
                <a:latin typeface="Arial" panose="020B0604020202020204" pitchFamily="34" charset="0"/>
                <a:ea typeface="ＭＳ Ｐゴシック" panose="020B0600070205080204" pitchFamily="34" charset="-128"/>
              </a:rPr>
              <a:t>BANAZ had contacted the police on four different occasions and met with indifference </a:t>
            </a:r>
          </a:p>
          <a:p>
            <a:endParaRPr lang="en-US" altLang="en-US" sz="1100" dirty="0" smtClean="0">
              <a:latin typeface="Arial" panose="020B0604020202020204" pitchFamily="34" charset="0"/>
              <a:ea typeface="ＭＳ Ｐゴシック" panose="020B0600070205080204" pitchFamily="34" charset="-128"/>
            </a:endParaRPr>
          </a:p>
          <a:p>
            <a:pPr eaLnBrk="1" hangingPunct="1"/>
            <a:r>
              <a:rPr lang="en-GB" altLang="en-US" sz="1100" dirty="0" smtClean="0">
                <a:latin typeface="Arial" panose="020B0604020202020204" pitchFamily="34" charset="0"/>
                <a:ea typeface="ＭＳ Ｐゴシック" panose="020B0600070205080204" pitchFamily="34" charset="-128"/>
              </a:rPr>
              <a:t>Physical violence – she was regularly chained under the stairs</a:t>
            </a:r>
          </a:p>
          <a:p>
            <a:pPr eaLnBrk="1" hangingPunct="1"/>
            <a:endParaRPr lang="en-GB" altLang="en-US" sz="1100" dirty="0" smtClean="0">
              <a:latin typeface="Arial" panose="020B0604020202020204" pitchFamily="34" charset="0"/>
              <a:ea typeface="ＭＳ Ｐゴシック" panose="020B0600070205080204" pitchFamily="34" charset="-128"/>
            </a:endParaRPr>
          </a:p>
          <a:p>
            <a:pPr eaLnBrk="1" hangingPunct="1"/>
            <a:r>
              <a:rPr lang="en-GB" altLang="en-US" sz="1100" b="1" u="sng" dirty="0" smtClean="0">
                <a:latin typeface="Arial" panose="020B0604020202020204" pitchFamily="34" charset="0"/>
                <a:ea typeface="ＭＳ Ｐゴシック" panose="020B0600070205080204" pitchFamily="34" charset="-128"/>
              </a:rPr>
              <a:t>IPCC Investigation</a:t>
            </a:r>
            <a:endParaRPr lang="en-US" altLang="en-US" sz="1100" b="1" u="sng" dirty="0" smtClean="0">
              <a:latin typeface="Arial" panose="020B0604020202020204" pitchFamily="34" charset="0"/>
              <a:ea typeface="ＭＳ Ｐゴシック" panose="020B0600070205080204" pitchFamily="34" charset="-128"/>
            </a:endParaRPr>
          </a:p>
          <a:p>
            <a:pPr eaLnBrk="1" hangingPunct="1"/>
            <a:r>
              <a:rPr lang="en-US" altLang="en-US" sz="1100" dirty="0" smtClean="0">
                <a:latin typeface="Arial" panose="020B0604020202020204" pitchFamily="34" charset="0"/>
                <a:ea typeface="ＭＳ Ｐゴシック" panose="020B0600070205080204" pitchFamily="34" charset="-128"/>
              </a:rPr>
              <a:t>The Independent Police Complaints Commission investigated how the Met and West Midlands Police handled complaints from </a:t>
            </a:r>
            <a:r>
              <a:rPr lang="en-US" altLang="en-US" sz="1100" dirty="0" err="1" smtClean="0">
                <a:latin typeface="Arial" panose="020B0604020202020204" pitchFamily="34" charset="0"/>
                <a:ea typeface="ＭＳ Ｐゴシック" panose="020B0600070205080204" pitchFamily="34" charset="-128"/>
              </a:rPr>
              <a:t>Banaz</a:t>
            </a:r>
            <a:r>
              <a:rPr lang="en-US" altLang="en-US" sz="1100" dirty="0" smtClean="0">
                <a:latin typeface="Arial" panose="020B0604020202020204" pitchFamily="34" charset="0"/>
                <a:ea typeface="ＭＳ Ｐゴシック" panose="020B0600070205080204" pitchFamily="34" charset="-128"/>
              </a:rPr>
              <a:t> </a:t>
            </a:r>
            <a:r>
              <a:rPr lang="en-US" altLang="en-US" sz="1100" dirty="0" err="1" smtClean="0">
                <a:latin typeface="Arial" panose="020B0604020202020204" pitchFamily="34" charset="0"/>
                <a:ea typeface="ＭＳ Ｐゴシック" panose="020B0600070205080204" pitchFamily="34" charset="-128"/>
              </a:rPr>
              <a:t>Mahmod</a:t>
            </a:r>
            <a:r>
              <a:rPr lang="en-US" altLang="en-US" sz="1100" dirty="0" smtClean="0">
                <a:latin typeface="Arial" panose="020B0604020202020204" pitchFamily="34" charset="0"/>
                <a:ea typeface="ＭＳ Ｐゴシック" panose="020B0600070205080204" pitchFamily="34" charset="-128"/>
              </a:rPr>
              <a:t> before her death. </a:t>
            </a:r>
          </a:p>
          <a:p>
            <a:pPr eaLnBrk="1" hangingPunct="1"/>
            <a:r>
              <a:rPr lang="en-US" altLang="en-US" sz="1100" dirty="0" smtClean="0">
                <a:latin typeface="Arial" panose="020B0604020202020204" pitchFamily="34" charset="0"/>
                <a:ea typeface="ＭＳ Ｐゴシック" panose="020B0600070205080204" pitchFamily="34" charset="-128"/>
              </a:rPr>
              <a:t>The IPCC said Miss </a:t>
            </a:r>
            <a:r>
              <a:rPr lang="en-US" altLang="en-US" sz="1100" dirty="0" err="1" smtClean="0">
                <a:latin typeface="Arial" panose="020B0604020202020204" pitchFamily="34" charset="0"/>
                <a:ea typeface="ＭＳ Ｐゴシック" panose="020B0600070205080204" pitchFamily="34" charset="-128"/>
              </a:rPr>
              <a:t>Mahmod</a:t>
            </a:r>
            <a:r>
              <a:rPr lang="en-US" altLang="en-US" sz="1100" dirty="0" smtClean="0">
                <a:latin typeface="Arial" panose="020B0604020202020204" pitchFamily="34" charset="0"/>
                <a:ea typeface="ＭＳ Ｐゴシック" panose="020B0600070205080204" pitchFamily="34" charset="-128"/>
              </a:rPr>
              <a:t>, 20, had been "let down" by police in some instances. In two specific incidents Miss </a:t>
            </a:r>
            <a:r>
              <a:rPr lang="en-US" altLang="en-US" sz="1100" dirty="0" err="1" smtClean="0">
                <a:latin typeface="Arial" panose="020B0604020202020204" pitchFamily="34" charset="0"/>
                <a:ea typeface="ＭＳ Ｐゴシック" panose="020B0600070205080204" pitchFamily="34" charset="-128"/>
              </a:rPr>
              <a:t>Mahmod's</a:t>
            </a:r>
            <a:r>
              <a:rPr lang="en-US" altLang="en-US" sz="1100" dirty="0" smtClean="0">
                <a:latin typeface="Arial" panose="020B0604020202020204" pitchFamily="34" charset="0"/>
                <a:ea typeface="ＭＳ Ｐゴシック" panose="020B0600070205080204" pitchFamily="34" charset="-128"/>
              </a:rPr>
              <a:t> case suffered from delays, poor supervision, "a lack of understanding and insensitivity", the IPCC concluded. </a:t>
            </a:r>
          </a:p>
          <a:p>
            <a:pPr eaLnBrk="1" hangingPunct="1"/>
            <a:r>
              <a:rPr lang="en-US" altLang="en-US" sz="1100" dirty="0" smtClean="0">
                <a:latin typeface="Arial" panose="020B0604020202020204" pitchFamily="34" charset="0"/>
                <a:ea typeface="ＭＳ Ｐゴシック" panose="020B0600070205080204" pitchFamily="34" charset="-128"/>
              </a:rPr>
              <a:t>Six other detectives from the Met and West Midlands received written warnings, and one Met constable received "words of advice" over some of their dealings with the victim. </a:t>
            </a:r>
          </a:p>
          <a:p>
            <a:pPr eaLnBrk="1" hangingPunct="1"/>
            <a:r>
              <a:rPr lang="en-US" altLang="en-US" sz="1100" dirty="0" smtClean="0">
                <a:latin typeface="Arial" panose="020B0604020202020204" pitchFamily="34" charset="0"/>
                <a:ea typeface="ＭＳ Ｐゴシック" panose="020B0600070205080204" pitchFamily="34" charset="-128"/>
              </a:rPr>
              <a:t>Miss </a:t>
            </a:r>
            <a:r>
              <a:rPr lang="en-US" altLang="en-US" sz="1100" dirty="0" err="1" smtClean="0">
                <a:latin typeface="Arial" panose="020B0604020202020204" pitchFamily="34" charset="0"/>
                <a:ea typeface="ＭＳ Ｐゴシック" panose="020B0600070205080204" pitchFamily="34" charset="-128"/>
              </a:rPr>
              <a:t>Mahmod</a:t>
            </a:r>
            <a:r>
              <a:rPr lang="en-US" altLang="en-US" sz="1100" dirty="0" smtClean="0">
                <a:latin typeface="Arial" panose="020B0604020202020204" pitchFamily="34" charset="0"/>
                <a:ea typeface="ＭＳ Ｐゴシック" panose="020B0600070205080204" pitchFamily="34" charset="-128"/>
              </a:rPr>
              <a:t>, from south London, had made several attempts to warn police that her life was in danger, even naming those she thought would kill her. </a:t>
            </a:r>
          </a:p>
          <a:p>
            <a:pPr eaLnBrk="1" hangingPunct="1"/>
            <a:endParaRPr lang="en-US" altLang="en-US" sz="1100" b="1" dirty="0" smtClean="0">
              <a:latin typeface="Arial" panose="020B0604020202020204" pitchFamily="34" charset="0"/>
              <a:ea typeface="ＭＳ Ｐゴシック" panose="020B0600070205080204" pitchFamily="34" charset="-128"/>
            </a:endParaRPr>
          </a:p>
          <a:p>
            <a:pPr eaLnBrk="1" hangingPunct="1"/>
            <a:r>
              <a:rPr lang="en-US" altLang="en-US" sz="1100" b="1" dirty="0" smtClean="0">
                <a:latin typeface="Arial" panose="020B0604020202020204" pitchFamily="34" charset="0"/>
                <a:ea typeface="ＭＳ Ｐゴシック" panose="020B0600070205080204" pitchFamily="34" charset="-128"/>
              </a:rPr>
              <a:t>'Worst failings'</a:t>
            </a:r>
            <a:r>
              <a:rPr lang="en-US" altLang="en-US" sz="1100" dirty="0" smtClean="0">
                <a:latin typeface="Arial" panose="020B0604020202020204" pitchFamily="34" charset="0"/>
                <a:ea typeface="ＭＳ Ｐゴシック" panose="020B0600070205080204" pitchFamily="34" charset="-128"/>
              </a:rPr>
              <a:t> </a:t>
            </a:r>
          </a:p>
          <a:p>
            <a:pPr eaLnBrk="1" hangingPunct="1"/>
            <a:r>
              <a:rPr lang="en-US" altLang="en-US" sz="1100" dirty="0" smtClean="0">
                <a:latin typeface="Arial" panose="020B0604020202020204" pitchFamily="34" charset="0"/>
                <a:ea typeface="ＭＳ Ｐゴシック" panose="020B0600070205080204" pitchFamily="34" charset="-128"/>
              </a:rPr>
              <a:t>In three of the incidents investigated, the IPCC found the police force involved - the Metropolitan Police Service - had dealt with it "appropriately and sensitively". </a:t>
            </a:r>
          </a:p>
          <a:p>
            <a:pPr eaLnBrk="1" hangingPunct="1"/>
            <a:r>
              <a:rPr lang="en-US" altLang="en-US" sz="1100" dirty="0" smtClean="0">
                <a:latin typeface="Arial" panose="020B0604020202020204" pitchFamily="34" charset="0"/>
                <a:ea typeface="ＭＳ Ｐゴシック" panose="020B0600070205080204" pitchFamily="34" charset="-128"/>
              </a:rPr>
              <a:t>But in two other instances they found Miss </a:t>
            </a:r>
            <a:r>
              <a:rPr lang="en-US" altLang="en-US" sz="1100" dirty="0" err="1" smtClean="0">
                <a:latin typeface="Arial" panose="020B0604020202020204" pitchFamily="34" charset="0"/>
                <a:ea typeface="ＭＳ Ｐゴシック" panose="020B0600070205080204" pitchFamily="34" charset="-128"/>
              </a:rPr>
              <a:t>Mahmod</a:t>
            </a:r>
            <a:r>
              <a:rPr lang="en-US" altLang="en-US" sz="1100" dirty="0" smtClean="0">
                <a:latin typeface="Arial" panose="020B0604020202020204" pitchFamily="34" charset="0"/>
                <a:ea typeface="ＭＳ Ｐゴシック" panose="020B0600070205080204" pitchFamily="34" charset="-128"/>
              </a:rPr>
              <a:t> was "let down by the service she received. There were delays in investigations, poor supervision, a lack of understanding and insensitivity".  </a:t>
            </a:r>
          </a:p>
          <a:p>
            <a:pPr eaLnBrk="1" hangingPunct="1"/>
            <a:r>
              <a:rPr lang="en-US" altLang="en-US" sz="1100" dirty="0" smtClean="0">
                <a:latin typeface="Arial" panose="020B0604020202020204" pitchFamily="34" charset="0"/>
                <a:ea typeface="ＭＳ Ｐゴシック" panose="020B0600070205080204" pitchFamily="34" charset="-128"/>
              </a:rPr>
              <a:t>Miss </a:t>
            </a:r>
            <a:r>
              <a:rPr lang="en-US" altLang="en-US" sz="1100" dirty="0" err="1" smtClean="0">
                <a:latin typeface="Arial" panose="020B0604020202020204" pitchFamily="34" charset="0"/>
                <a:ea typeface="ＭＳ Ｐゴシック" panose="020B0600070205080204" pitchFamily="34" charset="-128"/>
              </a:rPr>
              <a:t>Mahmod</a:t>
            </a:r>
            <a:r>
              <a:rPr lang="en-US" altLang="en-US" sz="1100" dirty="0" smtClean="0">
                <a:latin typeface="Arial" panose="020B0604020202020204" pitchFamily="34" charset="0"/>
                <a:ea typeface="ＭＳ Ｐゴシック" panose="020B0600070205080204" pitchFamily="34" charset="-128"/>
              </a:rPr>
              <a:t> had on several occasions made allegations of threats to kill her, of other threats to her and her boyfriend, and had reported "historic" physical and sexual assaults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2031803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rPr>
              <a:t>Karma Nirvana is a UK registered Charity that supports victims and survivors of Forced Marriage and Honour Based Abuse. It was named in the hope that the work it seeks to undertake would make a positive impact on the lives of individuals who would by our involvement achieve a sense of peace and ultimately enlightenment. </a:t>
            </a:r>
          </a:p>
          <a:p>
            <a:endParaRPr lang="en-GB" altLang="en-US" sz="1100" dirty="0" smtClean="0">
              <a:latin typeface="Arial" panose="020B0604020202020204" pitchFamily="34" charset="0"/>
            </a:endParaRPr>
          </a:p>
          <a:p>
            <a:r>
              <a:rPr lang="en-GB" altLang="en-US" sz="1100" dirty="0" smtClean="0">
                <a:latin typeface="Arial" panose="020B0604020202020204" pitchFamily="34" charset="0"/>
              </a:rPr>
              <a:t>82% of Karma Nirvana clients are female and 18% are men.  They receive 820 calls per month to the Helpline.  Age profile of victims – 13 to 18 years.  The helpline is open to everyone, victims and professionals.  It can offer advice and has a facility to speak to survivors of honour based violence and forced marriage.</a:t>
            </a:r>
          </a:p>
          <a:p>
            <a:endParaRPr lang="en-GB" altLang="en-US" sz="1100" dirty="0" smtClean="0">
              <a:latin typeface="Arial" panose="020B0604020202020204" pitchFamily="34" charset="0"/>
            </a:endParaRPr>
          </a:p>
          <a:p>
            <a:r>
              <a:rPr lang="en-GB" altLang="en-US" sz="1100" dirty="0" smtClean="0">
                <a:latin typeface="Arial" panose="020B0604020202020204" pitchFamily="34" charset="0"/>
              </a:rPr>
              <a:t>There are 12 ‘honour killings’ in the UK each year.  This is an underestimation as we have to real idea of the true extent of the problem.  Available figures are very inaccurate as there is no statuary requirement to record murders associated with HBV separately.  However HMIC will be inspecting according to this criteria from September onwards.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4979977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600"/>
              </a:spcAft>
            </a:pPr>
            <a:r>
              <a:rPr lang="en-GB" altLang="en-US" sz="1100" dirty="0" smtClean="0">
                <a:latin typeface="Arial" panose="020B0604020202020204" pitchFamily="34" charset="0"/>
              </a:rPr>
              <a:t>Then put the word “Triggers” on the board.  Pass a number of pens around the group and ask students to write on board behaviours that could result in HBV/Forced Marriage.  </a:t>
            </a:r>
          </a:p>
          <a:p>
            <a:pPr>
              <a:spcBef>
                <a:spcPts val="0"/>
              </a:spcBef>
              <a:spcAft>
                <a:spcPts val="600"/>
              </a:spcAft>
            </a:pPr>
            <a:endParaRPr lang="en-GB" altLang="en-US" sz="1100" dirty="0" smtClean="0">
              <a:latin typeface="Arial" panose="020B0604020202020204" pitchFamily="34" charset="0"/>
            </a:endParaRPr>
          </a:p>
          <a:p>
            <a:pPr>
              <a:spcBef>
                <a:spcPts val="0"/>
              </a:spcBef>
              <a:spcAft>
                <a:spcPts val="600"/>
              </a:spcAft>
            </a:pPr>
            <a:r>
              <a:rPr lang="en-GB" altLang="en-US" sz="1100" dirty="0" smtClean="0">
                <a:latin typeface="Arial" panose="020B0604020202020204" pitchFamily="34" charset="0"/>
              </a:rPr>
              <a:t>Answers should include:</a:t>
            </a:r>
          </a:p>
          <a:p>
            <a:pPr>
              <a:spcBef>
                <a:spcPts val="0"/>
              </a:spcBef>
              <a:spcAft>
                <a:spcPts val="600"/>
              </a:spcAft>
              <a:buFontTx/>
              <a:buChar char="•"/>
            </a:pPr>
            <a:r>
              <a:rPr lang="en-GB" altLang="en-US" sz="1100" dirty="0" smtClean="0">
                <a:latin typeface="Arial" panose="020B0604020202020204" pitchFamily="34" charset="0"/>
              </a:rPr>
              <a:t>Smoking in public</a:t>
            </a:r>
          </a:p>
          <a:p>
            <a:pPr>
              <a:spcBef>
                <a:spcPts val="0"/>
              </a:spcBef>
              <a:spcAft>
                <a:spcPts val="600"/>
              </a:spcAft>
              <a:buFontTx/>
              <a:buChar char="•"/>
            </a:pPr>
            <a:r>
              <a:rPr lang="en-GB" altLang="en-US" sz="1100" dirty="0" smtClean="0">
                <a:latin typeface="Arial" panose="020B0604020202020204" pitchFamily="34" charset="0"/>
              </a:rPr>
              <a:t>Inappropriate makeup or dress</a:t>
            </a:r>
          </a:p>
          <a:p>
            <a:pPr>
              <a:spcBef>
                <a:spcPts val="0"/>
              </a:spcBef>
              <a:spcAft>
                <a:spcPts val="600"/>
              </a:spcAft>
              <a:buFontTx/>
              <a:buChar char="•"/>
            </a:pPr>
            <a:r>
              <a:rPr lang="en-GB" altLang="en-US" sz="1100" dirty="0" smtClean="0">
                <a:latin typeface="Arial" panose="020B0604020202020204" pitchFamily="34" charset="0"/>
              </a:rPr>
              <a:t>Objection to being removed from education</a:t>
            </a:r>
          </a:p>
          <a:p>
            <a:pPr>
              <a:spcBef>
                <a:spcPts val="0"/>
              </a:spcBef>
              <a:spcAft>
                <a:spcPts val="600"/>
              </a:spcAft>
              <a:buFontTx/>
              <a:buChar char="•"/>
            </a:pPr>
            <a:r>
              <a:rPr lang="en-GB" altLang="en-US" sz="1100" dirty="0" smtClean="0">
                <a:latin typeface="Arial" panose="020B0604020202020204" pitchFamily="34" charset="0"/>
              </a:rPr>
              <a:t>Truanting</a:t>
            </a:r>
          </a:p>
          <a:p>
            <a:pPr>
              <a:spcBef>
                <a:spcPts val="0"/>
              </a:spcBef>
              <a:spcAft>
                <a:spcPts val="600"/>
              </a:spcAft>
              <a:buFontTx/>
              <a:buChar char="•"/>
            </a:pPr>
            <a:r>
              <a:rPr lang="en-GB" altLang="en-US" sz="1100" dirty="0" smtClean="0">
                <a:latin typeface="Arial" panose="020B0604020202020204" pitchFamily="34" charset="0"/>
              </a:rPr>
              <a:t>A relationship not approved of</a:t>
            </a:r>
          </a:p>
          <a:p>
            <a:pPr>
              <a:spcBef>
                <a:spcPts val="0"/>
              </a:spcBef>
              <a:spcAft>
                <a:spcPts val="600"/>
              </a:spcAft>
              <a:buFontTx/>
              <a:buChar char="•"/>
            </a:pPr>
            <a:r>
              <a:rPr lang="en-GB" altLang="en-US" sz="1100" dirty="0" smtClean="0">
                <a:latin typeface="Arial" panose="020B0604020202020204" pitchFamily="34" charset="0"/>
              </a:rPr>
              <a:t>Interfaith relationships</a:t>
            </a:r>
          </a:p>
          <a:p>
            <a:pPr>
              <a:spcBef>
                <a:spcPts val="0"/>
              </a:spcBef>
              <a:spcAft>
                <a:spcPts val="600"/>
              </a:spcAft>
              <a:buFontTx/>
              <a:buChar char="•"/>
            </a:pPr>
            <a:r>
              <a:rPr lang="en-GB" altLang="en-US" sz="1100" dirty="0" smtClean="0">
                <a:latin typeface="Arial" panose="020B0604020202020204" pitchFamily="34" charset="0"/>
              </a:rPr>
              <a:t>Rejection of Religion or religious instruction</a:t>
            </a:r>
          </a:p>
          <a:p>
            <a:pPr>
              <a:spcBef>
                <a:spcPts val="0"/>
              </a:spcBef>
              <a:spcAft>
                <a:spcPts val="600"/>
              </a:spcAft>
              <a:buFontTx/>
              <a:buChar char="•"/>
            </a:pPr>
            <a:r>
              <a:rPr lang="en-GB" altLang="en-US" sz="1100" dirty="0" smtClean="0">
                <a:latin typeface="Arial" panose="020B0604020202020204" pitchFamily="34" charset="0"/>
              </a:rPr>
              <a:t>Rejection of an arranged marriage</a:t>
            </a:r>
          </a:p>
          <a:p>
            <a:pPr>
              <a:spcBef>
                <a:spcPts val="0"/>
              </a:spcBef>
              <a:spcAft>
                <a:spcPts val="600"/>
              </a:spcAft>
              <a:buFontTx/>
              <a:buChar char="•"/>
            </a:pPr>
            <a:r>
              <a:rPr lang="en-GB" altLang="en-US" sz="1100" dirty="0" smtClean="0">
                <a:latin typeface="Arial" panose="020B0604020202020204" pitchFamily="34" charset="0"/>
              </a:rPr>
              <a:t>Pre-marital conflict or Pre-marital or extra-marital affair</a:t>
            </a:r>
          </a:p>
          <a:p>
            <a:pPr>
              <a:spcBef>
                <a:spcPts val="0"/>
              </a:spcBef>
              <a:spcAft>
                <a:spcPts val="600"/>
              </a:spcAft>
              <a:buFontTx/>
              <a:buChar char="•"/>
            </a:pPr>
            <a:r>
              <a:rPr lang="en-GB" altLang="en-US" sz="1100" dirty="0" smtClean="0">
                <a:latin typeface="Arial" panose="020B0604020202020204" pitchFamily="34" charset="0"/>
              </a:rPr>
              <a:t>Reporting domestic abuse</a:t>
            </a:r>
          </a:p>
          <a:p>
            <a:pPr>
              <a:spcBef>
                <a:spcPts val="0"/>
              </a:spcBef>
              <a:spcAft>
                <a:spcPts val="600"/>
              </a:spcAft>
            </a:pPr>
            <a:endParaRPr lang="en-GB" altLang="en-US" sz="1100" dirty="0" smtClean="0">
              <a:latin typeface="Arial" panose="020B0604020202020204" pitchFamily="34" charset="0"/>
            </a:endParaRPr>
          </a:p>
          <a:p>
            <a:pPr>
              <a:spcBef>
                <a:spcPts val="0"/>
              </a:spcBef>
              <a:spcAft>
                <a:spcPts val="600"/>
              </a:spcAft>
            </a:pPr>
            <a:r>
              <a:rPr lang="en-GB" altLang="en-US" sz="1100" dirty="0" smtClean="0">
                <a:latin typeface="Arial" panose="020B0604020202020204" pitchFamily="34" charset="0"/>
              </a:rPr>
              <a:t>Facilitate discussion around the impact upon Victims, such as:</a:t>
            </a:r>
          </a:p>
          <a:p>
            <a:pPr>
              <a:spcBef>
                <a:spcPts val="0"/>
              </a:spcBef>
              <a:spcAft>
                <a:spcPts val="600"/>
              </a:spcAft>
              <a:buFontTx/>
              <a:buChar char="•"/>
            </a:pPr>
            <a:r>
              <a:rPr lang="en-GB" altLang="en-US" sz="1100" dirty="0" smtClean="0">
                <a:latin typeface="Arial" panose="020B0604020202020204" pitchFamily="34" charset="0"/>
              </a:rPr>
              <a:t>Withdrawal from education</a:t>
            </a:r>
          </a:p>
          <a:p>
            <a:pPr>
              <a:spcBef>
                <a:spcPts val="0"/>
              </a:spcBef>
              <a:spcAft>
                <a:spcPts val="600"/>
              </a:spcAft>
              <a:buFontTx/>
              <a:buChar char="•"/>
            </a:pPr>
            <a:r>
              <a:rPr lang="en-GB" altLang="en-US" sz="1100" dirty="0" smtClean="0">
                <a:latin typeface="Arial" panose="020B0604020202020204" pitchFamily="34" charset="0"/>
              </a:rPr>
              <a:t>Economic Dependency and lack of career opportunities</a:t>
            </a:r>
          </a:p>
          <a:p>
            <a:pPr>
              <a:spcBef>
                <a:spcPts val="0"/>
              </a:spcBef>
              <a:spcAft>
                <a:spcPts val="600"/>
              </a:spcAft>
              <a:buFontTx/>
              <a:buChar char="•"/>
            </a:pPr>
            <a:r>
              <a:rPr lang="en-GB" altLang="en-US" sz="1100" dirty="0" smtClean="0">
                <a:latin typeface="Arial" panose="020B0604020202020204" pitchFamily="34" charset="0"/>
              </a:rPr>
              <a:t>Forced pregnancy/Forced child birth</a:t>
            </a:r>
          </a:p>
          <a:p>
            <a:pPr>
              <a:spcBef>
                <a:spcPts val="0"/>
              </a:spcBef>
              <a:spcAft>
                <a:spcPts val="600"/>
              </a:spcAft>
              <a:buFontTx/>
              <a:buChar char="•"/>
            </a:pPr>
            <a:r>
              <a:rPr lang="en-GB" altLang="en-US" sz="1100" dirty="0" smtClean="0">
                <a:latin typeface="Arial" panose="020B0604020202020204" pitchFamily="34" charset="0"/>
              </a:rPr>
              <a:t>Slavery</a:t>
            </a:r>
          </a:p>
          <a:p>
            <a:pPr>
              <a:spcBef>
                <a:spcPts val="0"/>
              </a:spcBef>
              <a:spcAft>
                <a:spcPts val="600"/>
              </a:spcAft>
              <a:buFontTx/>
              <a:buChar char="•"/>
            </a:pPr>
            <a:r>
              <a:rPr lang="en-GB" altLang="en-US" sz="1100" dirty="0" smtClean="0">
                <a:latin typeface="Arial" panose="020B0604020202020204" pitchFamily="34" charset="0"/>
              </a:rPr>
              <a:t>Self-harm</a:t>
            </a:r>
          </a:p>
          <a:p>
            <a:pPr>
              <a:spcBef>
                <a:spcPts val="0"/>
              </a:spcBef>
              <a:spcAft>
                <a:spcPts val="600"/>
              </a:spcAft>
              <a:buFontTx/>
              <a:buChar char="•"/>
            </a:pPr>
            <a:r>
              <a:rPr lang="en-GB" altLang="en-US" sz="1100" dirty="0" smtClean="0">
                <a:latin typeface="Arial" panose="020B0604020202020204" pitchFamily="34" charset="0"/>
              </a:rPr>
              <a:t>Suicide</a:t>
            </a:r>
          </a:p>
          <a:p>
            <a:pPr>
              <a:spcBef>
                <a:spcPts val="0"/>
              </a:spcBef>
              <a:spcAft>
                <a:spcPts val="600"/>
              </a:spcAft>
              <a:buFontTx/>
              <a:buChar char="•"/>
            </a:pPr>
            <a:r>
              <a:rPr lang="en-GB" altLang="en-US" sz="1100" dirty="0" smtClean="0">
                <a:latin typeface="Arial" panose="020B0604020202020204" pitchFamily="34" charset="0"/>
              </a:rPr>
              <a:t>Mental health Issues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15877787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u="sng" kern="1200" dirty="0" smtClean="0">
                <a:solidFill>
                  <a:schemeClr val="tx1"/>
                </a:solidFill>
                <a:effectLst/>
                <a:latin typeface="Arial" panose="020B0604020202020204" pitchFamily="34" charset="0"/>
                <a:ea typeface="+mn-ea"/>
                <a:cs typeface="Arial" panose="020B0604020202020204" pitchFamily="34" charset="0"/>
              </a:rPr>
              <a:t>Initial Responding Officer (also on handout – from HBA policy)</a:t>
            </a:r>
            <a:endParaRPr lang="en-GB" sz="1100" b="0" u="none" kern="1200" dirty="0" smtClean="0">
              <a:solidFill>
                <a:schemeClr val="tx1"/>
              </a:solidFill>
              <a:effectLst/>
              <a:latin typeface="Arial" panose="020B0604020202020204" pitchFamily="34" charset="0"/>
              <a:ea typeface="+mn-ea"/>
              <a:cs typeface="Arial" panose="020B0604020202020204" pitchFamily="34" charset="0"/>
            </a:endParaRPr>
          </a:p>
          <a:p>
            <a:r>
              <a:rPr lang="en-GB" sz="1100" kern="1200" dirty="0" smtClean="0">
                <a:solidFill>
                  <a:schemeClr val="tx1"/>
                </a:solidFill>
                <a:effectLst/>
                <a:latin typeface="Arial" panose="020B0604020202020204" pitchFamily="34" charset="0"/>
                <a:ea typeface="+mn-ea"/>
                <a:cs typeface="Arial" panose="020B0604020202020204" pitchFamily="34" charset="0"/>
              </a:rPr>
              <a:t>Make the immediate safety of the victim and any other persons at risk the overriding concern.</a:t>
            </a:r>
          </a:p>
          <a:p>
            <a:pPr lvl="0"/>
            <a:r>
              <a:rPr lang="en-GB" sz="1100" kern="1200" dirty="0" smtClean="0">
                <a:solidFill>
                  <a:schemeClr val="tx1"/>
                </a:solidFill>
                <a:effectLst/>
                <a:latin typeface="Arial" panose="020B0604020202020204" pitchFamily="34" charset="0"/>
                <a:ea typeface="+mn-ea"/>
                <a:cs typeface="Arial" panose="020B0604020202020204" pitchFamily="34" charset="0"/>
              </a:rPr>
              <a:t>Consider </a:t>
            </a:r>
            <a:r>
              <a:rPr lang="en-GB" sz="1100" b="1" kern="1200" dirty="0" smtClean="0">
                <a:solidFill>
                  <a:schemeClr val="tx1"/>
                </a:solidFill>
                <a:effectLst/>
                <a:latin typeface="Arial" panose="020B0604020202020204" pitchFamily="34" charset="0"/>
                <a:ea typeface="+mn-ea"/>
                <a:cs typeface="Arial" panose="020B0604020202020204" pitchFamily="34" charset="0"/>
              </a:rPr>
              <a:t>Victim/Potential Victim Contact</a:t>
            </a:r>
            <a:r>
              <a:rPr lang="en-GB" sz="1100" kern="1200" dirty="0" smtClean="0">
                <a:solidFill>
                  <a:schemeClr val="tx1"/>
                </a:solidFill>
                <a:effectLst/>
                <a:latin typeface="Arial" panose="020B0604020202020204" pitchFamily="34" charset="0"/>
                <a:ea typeface="+mn-ea"/>
                <a:cs typeface="Arial" panose="020B0604020202020204" pitchFamily="34" charset="0"/>
              </a:rPr>
              <a:t> and the </a:t>
            </a:r>
            <a:r>
              <a:rPr lang="en-GB" sz="1100" b="1" kern="1200" dirty="0" smtClean="0">
                <a:solidFill>
                  <a:schemeClr val="tx1"/>
                </a:solidFill>
                <a:effectLst/>
                <a:latin typeface="Arial" panose="020B0604020202020204" pitchFamily="34" charset="0"/>
                <a:ea typeface="+mn-ea"/>
                <a:cs typeface="Arial" panose="020B0604020202020204" pitchFamily="34" charset="0"/>
              </a:rPr>
              <a:t>One Chance Rule</a:t>
            </a:r>
            <a:r>
              <a:rPr lang="en-GB" sz="1100" kern="1200" dirty="0" smtClean="0">
                <a:solidFill>
                  <a:schemeClr val="tx1"/>
                </a:solidFill>
                <a:effectLst/>
                <a:latin typeface="Arial" panose="020B0604020202020204" pitchFamily="34" charset="0"/>
                <a:ea typeface="+mn-ea"/>
                <a:cs typeface="Arial" panose="020B0604020202020204" pitchFamily="34" charset="0"/>
              </a:rPr>
              <a:t>.</a:t>
            </a:r>
          </a:p>
          <a:p>
            <a:pPr lvl="0"/>
            <a:r>
              <a:rPr lang="en-GB" sz="1100" kern="1200" dirty="0" smtClean="0">
                <a:solidFill>
                  <a:schemeClr val="tx1"/>
                </a:solidFill>
                <a:effectLst/>
                <a:latin typeface="Arial" panose="020B0604020202020204" pitchFamily="34" charset="0"/>
                <a:ea typeface="+mn-ea"/>
                <a:cs typeface="Arial" panose="020B0604020202020204" pitchFamily="34" charset="0"/>
              </a:rPr>
              <a:t>Undertake </a:t>
            </a:r>
            <a:r>
              <a:rPr lang="en-GB" sz="1100" b="1" kern="1200" dirty="0" smtClean="0">
                <a:solidFill>
                  <a:schemeClr val="tx1"/>
                </a:solidFill>
                <a:effectLst/>
                <a:latin typeface="Arial" panose="020B0604020202020204" pitchFamily="34" charset="0"/>
                <a:ea typeface="+mn-ea"/>
                <a:cs typeface="Arial" panose="020B0604020202020204" pitchFamily="34" charset="0"/>
              </a:rPr>
              <a:t>Initial Police Actions</a:t>
            </a:r>
            <a:r>
              <a:rPr lang="en-GB" sz="1100" kern="1200" dirty="0" smtClean="0">
                <a:solidFill>
                  <a:schemeClr val="tx1"/>
                </a:solidFill>
                <a:effectLst/>
                <a:latin typeface="Arial" panose="020B0604020202020204" pitchFamily="34" charset="0"/>
                <a:ea typeface="+mn-ea"/>
                <a:cs typeface="Arial" panose="020B0604020202020204" pitchFamily="34" charset="0"/>
              </a:rPr>
              <a:t> and </a:t>
            </a:r>
            <a:r>
              <a:rPr lang="en-GB" sz="1100" b="1" kern="1200" dirty="0" smtClean="0">
                <a:solidFill>
                  <a:schemeClr val="tx1"/>
                </a:solidFill>
                <a:effectLst/>
                <a:latin typeface="Arial" panose="020B0604020202020204" pitchFamily="34" charset="0"/>
                <a:ea typeface="+mn-ea"/>
                <a:cs typeface="Arial" panose="020B0604020202020204" pitchFamily="34" charset="0"/>
              </a:rPr>
              <a:t>Information to be Obtained in All Cases</a:t>
            </a:r>
            <a:r>
              <a:rPr lang="en-GB" sz="1100" b="1" u="sng" kern="1200" dirty="0" smtClean="0">
                <a:solidFill>
                  <a:schemeClr val="tx1"/>
                </a:solidFill>
                <a:effectLst/>
                <a:latin typeface="Arial" panose="020B0604020202020204" pitchFamily="34" charset="0"/>
                <a:ea typeface="+mn-ea"/>
                <a:cs typeface="Arial" panose="020B0604020202020204" pitchFamily="34" charset="0"/>
              </a:rPr>
              <a:t> </a:t>
            </a:r>
            <a:endParaRPr lang="en-GB" sz="1100" dirty="0" smtClean="0">
              <a:effectLst/>
              <a:latin typeface="Arial" panose="020B0604020202020204" pitchFamily="34" charset="0"/>
              <a:cs typeface="Arial" panose="020B0604020202020204" pitchFamily="34" charset="0"/>
            </a:endParaRPr>
          </a:p>
          <a:p>
            <a:r>
              <a:rPr lang="en-GB" sz="1100" kern="1200" dirty="0" smtClean="0">
                <a:solidFill>
                  <a:schemeClr val="tx1"/>
                </a:solidFill>
                <a:effectLst/>
                <a:latin typeface="Arial" panose="020B0604020202020204" pitchFamily="34" charset="0"/>
                <a:ea typeface="+mn-ea"/>
                <a:cs typeface="Arial" panose="020B0604020202020204" pitchFamily="34" charset="0"/>
              </a:rPr>
              <a:t>(as appropriate).</a:t>
            </a:r>
          </a:p>
          <a:p>
            <a:pPr lvl="0"/>
            <a:r>
              <a:rPr lang="en-GB" sz="1100" kern="1200" dirty="0" smtClean="0">
                <a:solidFill>
                  <a:schemeClr val="tx1"/>
                </a:solidFill>
                <a:effectLst/>
                <a:latin typeface="Arial" panose="020B0604020202020204" pitchFamily="34" charset="0"/>
                <a:ea typeface="+mn-ea"/>
                <a:cs typeface="Arial" panose="020B0604020202020204" pitchFamily="34" charset="0"/>
              </a:rPr>
              <a:t>Consider </a:t>
            </a:r>
            <a:r>
              <a:rPr lang="en-GB" sz="1100" b="1" kern="1200" dirty="0" smtClean="0">
                <a:solidFill>
                  <a:schemeClr val="tx1"/>
                </a:solidFill>
                <a:effectLst/>
                <a:latin typeface="Arial" panose="020B0604020202020204" pitchFamily="34" charset="0"/>
                <a:ea typeface="+mn-ea"/>
                <a:cs typeface="Arial" panose="020B0604020202020204" pitchFamily="34" charset="0"/>
              </a:rPr>
              <a:t>Threats to Life</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lvl="0"/>
            <a:r>
              <a:rPr lang="en-GB" sz="1100" kern="1200" dirty="0" smtClean="0">
                <a:solidFill>
                  <a:schemeClr val="tx1"/>
                </a:solidFill>
                <a:effectLst/>
                <a:latin typeface="Arial" panose="020B0604020202020204" pitchFamily="34" charset="0"/>
                <a:ea typeface="+mn-ea"/>
                <a:cs typeface="Arial" panose="020B0604020202020204" pitchFamily="34" charset="0"/>
              </a:rPr>
              <a:t>Consider </a:t>
            </a:r>
            <a:r>
              <a:rPr lang="en-GB" sz="1100" b="1" kern="1200" dirty="0" smtClean="0">
                <a:solidFill>
                  <a:schemeClr val="tx1"/>
                </a:solidFill>
                <a:effectLst/>
                <a:latin typeface="Arial" panose="020B0604020202020204" pitchFamily="34" charset="0"/>
                <a:ea typeface="+mn-ea"/>
                <a:cs typeface="Arial" panose="020B0604020202020204" pitchFamily="34" charset="0"/>
              </a:rPr>
              <a:t>Community Issues</a:t>
            </a:r>
            <a:r>
              <a:rPr lang="en-GB" sz="1100" kern="1200" dirty="0" smtClean="0">
                <a:solidFill>
                  <a:schemeClr val="tx1"/>
                </a:solidFill>
                <a:effectLst/>
                <a:latin typeface="Arial" panose="020B0604020202020204" pitchFamily="34" charset="0"/>
                <a:ea typeface="+mn-ea"/>
                <a:cs typeface="Arial" panose="020B0604020202020204" pitchFamily="34" charset="0"/>
              </a:rPr>
              <a:t>. </a:t>
            </a:r>
          </a:p>
          <a:p>
            <a:pPr lvl="0"/>
            <a:r>
              <a:rPr lang="en-GB" sz="1100" kern="1200" dirty="0" smtClean="0">
                <a:solidFill>
                  <a:schemeClr val="tx1"/>
                </a:solidFill>
                <a:effectLst/>
                <a:latin typeface="Arial" panose="020B0604020202020204" pitchFamily="34" charset="0"/>
                <a:ea typeface="+mn-ea"/>
                <a:cs typeface="Arial" panose="020B0604020202020204" pitchFamily="34" charset="0"/>
              </a:rPr>
              <a:t>Where necessary, ensure the victim and any others at risk are taken to a place of safety and, if the victim is under 18 years old, adhere to the SWP </a:t>
            </a:r>
            <a:r>
              <a:rPr lang="en-GB" sz="1100" b="1" kern="1200" dirty="0" smtClean="0">
                <a:solidFill>
                  <a:schemeClr val="tx1"/>
                </a:solidFill>
                <a:effectLst/>
                <a:latin typeface="Arial" panose="020B0604020202020204" pitchFamily="34" charset="0"/>
                <a:ea typeface="+mn-ea"/>
                <a:cs typeface="Arial" panose="020B0604020202020204" pitchFamily="34" charset="0"/>
              </a:rPr>
              <a:t>Child Protection and Safeguarding Children and Young People </a:t>
            </a:r>
            <a:r>
              <a:rPr lang="en-GB" sz="1100" kern="1200" dirty="0" smtClean="0">
                <a:solidFill>
                  <a:schemeClr val="tx1"/>
                </a:solidFill>
                <a:effectLst/>
                <a:latin typeface="Arial" panose="020B0604020202020204" pitchFamily="34" charset="0"/>
                <a:ea typeface="+mn-ea"/>
                <a:cs typeface="Arial" panose="020B0604020202020204" pitchFamily="34" charset="0"/>
              </a:rPr>
              <a:t>procedures.</a:t>
            </a:r>
          </a:p>
          <a:p>
            <a:pPr lvl="0"/>
            <a:r>
              <a:rPr lang="en-GB" sz="1100" kern="1200" dirty="0" smtClean="0">
                <a:solidFill>
                  <a:schemeClr val="tx1"/>
                </a:solidFill>
                <a:effectLst/>
                <a:latin typeface="Arial" panose="020B0604020202020204" pitchFamily="34" charset="0"/>
                <a:ea typeface="+mn-ea"/>
                <a:cs typeface="Arial" panose="020B0604020202020204" pitchFamily="34" charset="0"/>
              </a:rPr>
              <a:t>Consider whether or not it is safe to use local refuges, or should a refuge outside of the area be utilised.  </a:t>
            </a:r>
            <a:r>
              <a:rPr lang="en-GB" sz="1100" u="sng" kern="1200" dirty="0" smtClean="0">
                <a:solidFill>
                  <a:schemeClr val="tx1"/>
                </a:solidFill>
                <a:effectLst/>
                <a:latin typeface="Arial" panose="020B0604020202020204" pitchFamily="34" charset="0"/>
                <a:ea typeface="+mn-ea"/>
                <a:cs typeface="Arial" panose="020B0604020202020204" pitchFamily="34" charset="0"/>
              </a:rPr>
              <a:t>If using local refuges this should only be after careful risk management and consultation with the victim/potential victim</a:t>
            </a:r>
            <a:r>
              <a:rPr lang="en-GB" sz="1100" kern="1200" dirty="0" smtClean="0">
                <a:solidFill>
                  <a:schemeClr val="tx1"/>
                </a:solidFill>
                <a:effectLst/>
                <a:latin typeface="Arial" panose="020B0604020202020204" pitchFamily="34" charset="0"/>
                <a:ea typeface="+mn-ea"/>
                <a:cs typeface="Arial" panose="020B0604020202020204" pitchFamily="34" charset="0"/>
              </a:rPr>
              <a:t>.</a:t>
            </a:r>
          </a:p>
          <a:p>
            <a:pPr lvl="0"/>
            <a:r>
              <a:rPr lang="en-GB" sz="1100" kern="1200" dirty="0" smtClean="0">
                <a:solidFill>
                  <a:schemeClr val="tx1"/>
                </a:solidFill>
                <a:effectLst/>
                <a:latin typeface="Arial" panose="020B0604020202020204" pitchFamily="34" charset="0"/>
                <a:ea typeface="+mn-ea"/>
                <a:cs typeface="Arial" panose="020B0604020202020204" pitchFamily="34" charset="0"/>
              </a:rPr>
              <a:t>If the victim is reluctant to be removed to a Place of Safety and there is concern for their continued safety then advice should be sought from the supervisory officer.</a:t>
            </a:r>
          </a:p>
          <a:p>
            <a:pPr lvl="0"/>
            <a:r>
              <a:rPr lang="en-GB" sz="1100" kern="1200" dirty="0" smtClean="0">
                <a:solidFill>
                  <a:schemeClr val="tx1"/>
                </a:solidFill>
                <a:effectLst/>
                <a:latin typeface="Arial" panose="020B0604020202020204" pitchFamily="34" charset="0"/>
                <a:ea typeface="+mn-ea"/>
                <a:cs typeface="Arial" panose="020B0604020202020204" pitchFamily="34" charset="0"/>
              </a:rPr>
              <a:t>Provide a</a:t>
            </a:r>
            <a:r>
              <a:rPr lang="en-GB" sz="1100" b="1" kern="1200" dirty="0" smtClean="0">
                <a:solidFill>
                  <a:schemeClr val="tx1"/>
                </a:solidFill>
                <a:effectLst/>
                <a:latin typeface="Arial" panose="020B0604020202020204" pitchFamily="34" charset="0"/>
                <a:ea typeface="+mn-ea"/>
                <a:cs typeface="Arial" panose="020B0604020202020204" pitchFamily="34" charset="0"/>
              </a:rPr>
              <a:t> </a:t>
            </a:r>
            <a:r>
              <a:rPr lang="en-GB" sz="1100" kern="1200" dirty="0" smtClean="0">
                <a:solidFill>
                  <a:schemeClr val="tx1"/>
                </a:solidFill>
                <a:effectLst/>
                <a:latin typeface="Arial" panose="020B0604020202020204" pitchFamily="34" charset="0"/>
                <a:ea typeface="+mn-ea"/>
                <a:cs typeface="Arial" panose="020B0604020202020204" pitchFamily="34" charset="0"/>
              </a:rPr>
              <a:t>full and comprehensive update</a:t>
            </a:r>
            <a:r>
              <a:rPr lang="en-GB" sz="1100" b="1" kern="1200" dirty="0" smtClean="0">
                <a:solidFill>
                  <a:schemeClr val="tx1"/>
                </a:solidFill>
                <a:effectLst/>
                <a:latin typeface="Arial" panose="020B0604020202020204" pitchFamily="34" charset="0"/>
                <a:ea typeface="+mn-ea"/>
                <a:cs typeface="Arial" panose="020B0604020202020204" pitchFamily="34" charset="0"/>
              </a:rPr>
              <a:t> </a:t>
            </a:r>
            <a:r>
              <a:rPr lang="en-GB" sz="1100" kern="1200" dirty="0" smtClean="0">
                <a:solidFill>
                  <a:schemeClr val="tx1"/>
                </a:solidFill>
                <a:effectLst/>
                <a:latin typeface="Arial" panose="020B0604020202020204" pitchFamily="34" charset="0"/>
                <a:ea typeface="+mn-ea"/>
                <a:cs typeface="Arial" panose="020B0604020202020204" pitchFamily="34" charset="0"/>
              </a:rPr>
              <a:t>to the Supervisory Officer at the earliest opportunity.</a:t>
            </a:r>
          </a:p>
          <a:p>
            <a:pPr lvl="0"/>
            <a:r>
              <a:rPr lang="en-GB" sz="1100" kern="1200" dirty="0" smtClean="0">
                <a:solidFill>
                  <a:schemeClr val="tx1"/>
                </a:solidFill>
                <a:effectLst/>
                <a:latin typeface="Arial" panose="020B0604020202020204" pitchFamily="34" charset="0"/>
                <a:ea typeface="+mn-ea"/>
                <a:cs typeface="Arial" panose="020B0604020202020204" pitchFamily="34" charset="0"/>
              </a:rPr>
              <a:t>Ensure Control Works / Niche markers are created for the victim and Place of Safety address.</a:t>
            </a:r>
          </a:p>
          <a:p>
            <a:pPr lvl="0"/>
            <a:r>
              <a:rPr lang="en-GB" sz="1100" kern="1200" dirty="0" smtClean="0">
                <a:solidFill>
                  <a:schemeClr val="tx1"/>
                </a:solidFill>
                <a:effectLst/>
                <a:latin typeface="Arial" panose="020B0604020202020204" pitchFamily="34" charset="0"/>
                <a:ea typeface="+mn-ea"/>
                <a:cs typeface="Arial" panose="020B0604020202020204" pitchFamily="34" charset="0"/>
              </a:rPr>
              <a:t>Complete and immediately submit a Public Protection Notice (PPN).</a:t>
            </a:r>
          </a:p>
          <a:p>
            <a:pPr lvl="0"/>
            <a:r>
              <a:rPr lang="en-GB" sz="1100" kern="1200" dirty="0" smtClean="0">
                <a:solidFill>
                  <a:schemeClr val="tx1"/>
                </a:solidFill>
                <a:effectLst/>
                <a:latin typeface="Arial" panose="020B0604020202020204" pitchFamily="34" charset="0"/>
                <a:ea typeface="+mn-ea"/>
                <a:cs typeface="Arial" panose="020B0604020202020204" pitchFamily="34" charset="0"/>
              </a:rPr>
              <a:t>Provide the victim with the Control Works incident/ Record of Contact (ROC) and/or Niche occurrence numbers.</a:t>
            </a:r>
          </a:p>
          <a:p>
            <a:pPr lvl="0"/>
            <a:r>
              <a:rPr lang="en-GB" sz="1100" kern="1200" dirty="0" smtClean="0">
                <a:solidFill>
                  <a:schemeClr val="tx1"/>
                </a:solidFill>
                <a:effectLst/>
                <a:latin typeface="Arial" panose="020B0604020202020204" pitchFamily="34" charset="0"/>
                <a:ea typeface="+mn-ea"/>
                <a:cs typeface="Arial" panose="020B0604020202020204" pitchFamily="34" charset="0"/>
              </a:rPr>
              <a:t>Establish if any criminal offences have been committed and crime the matter where applicable under NCRS guidelines.</a:t>
            </a:r>
          </a:p>
          <a:p>
            <a:pPr lvl="0"/>
            <a:r>
              <a:rPr lang="en-GB" sz="1100" kern="1200" dirty="0" smtClean="0">
                <a:solidFill>
                  <a:schemeClr val="tx1"/>
                </a:solidFill>
                <a:effectLst/>
                <a:latin typeface="Arial" panose="020B0604020202020204" pitchFamily="34" charset="0"/>
                <a:ea typeface="+mn-ea"/>
                <a:cs typeface="Arial" panose="020B0604020202020204" pitchFamily="34" charset="0"/>
              </a:rPr>
              <a:t>Secure evidence at all stages as a prosecution may follow.</a:t>
            </a:r>
          </a:p>
          <a:p>
            <a:pPr lvl="0"/>
            <a:r>
              <a:rPr lang="en-GB" sz="1100" kern="1200" dirty="0" smtClean="0">
                <a:solidFill>
                  <a:schemeClr val="tx1"/>
                </a:solidFill>
                <a:effectLst/>
                <a:latin typeface="Arial" panose="020B0604020202020204" pitchFamily="34" charset="0"/>
                <a:ea typeface="+mn-ea"/>
                <a:cs typeface="Arial" panose="020B0604020202020204" pitchFamily="34" charset="0"/>
              </a:rPr>
              <a:t>Identify any potential scenes and be mindful of golden hour principles.</a:t>
            </a:r>
          </a:p>
          <a:p>
            <a:pPr lvl="0"/>
            <a:r>
              <a:rPr lang="en-GB" sz="1100" kern="1200" dirty="0" smtClean="0">
                <a:solidFill>
                  <a:schemeClr val="tx1"/>
                </a:solidFill>
                <a:effectLst/>
                <a:latin typeface="Arial" panose="020B0604020202020204" pitchFamily="34" charset="0"/>
                <a:ea typeface="+mn-ea"/>
                <a:cs typeface="Arial" panose="020B0604020202020204" pitchFamily="34" charset="0"/>
              </a:rPr>
              <a:t>Establish means of passive data recovery (CCTV, voicemail / texts / letters).</a:t>
            </a:r>
          </a:p>
          <a:p>
            <a:pPr lvl="0"/>
            <a:r>
              <a:rPr lang="en-GB" sz="1100" kern="1200" dirty="0" smtClean="0">
                <a:solidFill>
                  <a:schemeClr val="tx1"/>
                </a:solidFill>
                <a:effectLst/>
                <a:latin typeface="Arial" panose="020B0604020202020204" pitchFamily="34" charset="0"/>
                <a:ea typeface="+mn-ea"/>
                <a:cs typeface="Arial" panose="020B0604020202020204" pitchFamily="34" charset="0"/>
              </a:rPr>
              <a:t>Submit intelligence reports as appropriate.</a:t>
            </a:r>
          </a:p>
          <a:p>
            <a:r>
              <a:rPr lang="en-GB" sz="1200" b="1" u="none" strike="noStrike" kern="1200" dirty="0" smtClean="0">
                <a:solidFill>
                  <a:schemeClr val="tx1"/>
                </a:solidFill>
                <a:effectLst/>
                <a:latin typeface="+mn-lt"/>
                <a:ea typeface="+mn-ea"/>
                <a:cs typeface="+mn-cs"/>
              </a:rPr>
              <a:t> </a:t>
            </a:r>
            <a:endParaRPr lang="en-GB" sz="105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14144881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smtClean="0">
                <a:latin typeface="Arial" panose="020B0604020202020204" pitchFamily="34" charset="0"/>
                <a:ea typeface="ＭＳ Ｐゴシック" panose="020B0600070205080204" pitchFamily="34" charset="-128"/>
              </a:rPr>
              <a:t>These are the Key Principles under the NPCC HBV, Forced Marriage and FGM, a Policing Strategy for England, Wales and NI 2015 – 2018 (December 2015)</a:t>
            </a:r>
          </a:p>
          <a:p>
            <a:endParaRPr lang="en-US" altLang="en-US" sz="1100" dirty="0" smtClean="0">
              <a:latin typeface="Arial" panose="020B0604020202020204" pitchFamily="34" charset="0"/>
              <a:ea typeface="ＭＳ Ｐゴシック" panose="020B0600070205080204" pitchFamily="34" charset="-128"/>
            </a:endParaRPr>
          </a:p>
          <a:p>
            <a:r>
              <a:rPr lang="en-US" altLang="en-US" sz="1100" dirty="0" smtClean="0">
                <a:latin typeface="Arial" panose="020B0604020202020204" pitchFamily="34" charset="0"/>
                <a:ea typeface="ＭＳ Ｐゴシック" panose="020B0600070205080204" pitchFamily="34" charset="-128"/>
              </a:rPr>
              <a:t>Unfortunately as you will see these are not always upheld.</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42182397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rPr>
              <a:t>Explain that we have already mentioned “Forced Marriage” a few times during this session.  In fact the video in relation to </a:t>
            </a:r>
            <a:r>
              <a:rPr lang="en-GB" altLang="en-US" sz="1100" dirty="0" err="1" smtClean="0">
                <a:latin typeface="Arial" panose="020B0604020202020204" pitchFamily="34" charset="0"/>
              </a:rPr>
              <a:t>Banaz</a:t>
            </a:r>
            <a:r>
              <a:rPr lang="en-GB" altLang="en-US" sz="1100" dirty="0" smtClean="0">
                <a:latin typeface="Arial" panose="020B0604020202020204" pitchFamily="34" charset="0"/>
              </a:rPr>
              <a:t> referred to her “Arranged” Marriage.  We are going to discuss this in more detail.</a:t>
            </a:r>
          </a:p>
          <a:p>
            <a:endParaRPr lang="en-GB" altLang="en-US" sz="1100" dirty="0" smtClean="0">
              <a:latin typeface="Arial" panose="020B0604020202020204" pitchFamily="34" charset="0"/>
            </a:endParaRPr>
          </a:p>
          <a:p>
            <a:r>
              <a:rPr lang="en-GB" altLang="en-US" sz="1100" dirty="0" smtClean="0">
                <a:latin typeface="Arial" panose="020B0604020202020204" pitchFamily="34" charset="0"/>
              </a:rPr>
              <a:t>Trainer to place two flip charts on walls and split course into two groups.  Provide Pens.</a:t>
            </a:r>
          </a:p>
          <a:p>
            <a:endParaRPr lang="en-GB" altLang="en-US" sz="1100" dirty="0" smtClean="0">
              <a:latin typeface="Arial" panose="020B0604020202020204" pitchFamily="34" charset="0"/>
            </a:endParaRPr>
          </a:p>
          <a:p>
            <a:r>
              <a:rPr lang="en-GB" altLang="en-US" sz="1100" dirty="0" smtClean="0">
                <a:latin typeface="Arial" panose="020B0604020202020204" pitchFamily="34" charset="0"/>
              </a:rPr>
              <a:t>Ask </a:t>
            </a:r>
            <a:r>
              <a:rPr lang="en-GB" altLang="en-US" sz="1100" b="1" dirty="0" smtClean="0">
                <a:latin typeface="Arial" panose="020B0604020202020204" pitchFamily="34" charset="0"/>
              </a:rPr>
              <a:t>Group One</a:t>
            </a:r>
            <a:r>
              <a:rPr lang="en-GB" altLang="en-US" sz="1100" dirty="0" smtClean="0">
                <a:latin typeface="Arial" panose="020B0604020202020204" pitchFamily="34" charset="0"/>
              </a:rPr>
              <a:t> to record words they associate with the term </a:t>
            </a:r>
            <a:r>
              <a:rPr lang="en-GB" altLang="en-US" sz="1100" b="1" dirty="0" smtClean="0">
                <a:latin typeface="Arial" panose="020B0604020202020204" pitchFamily="34" charset="0"/>
              </a:rPr>
              <a:t>“ARRANGED MARRIAGE”</a:t>
            </a:r>
          </a:p>
          <a:p>
            <a:r>
              <a:rPr lang="en-GB" altLang="en-US" sz="1100" dirty="0" smtClean="0">
                <a:latin typeface="Arial" panose="020B0604020202020204" pitchFamily="34" charset="0"/>
              </a:rPr>
              <a:t>Ask </a:t>
            </a:r>
            <a:r>
              <a:rPr lang="en-GB" altLang="en-US" sz="1100" b="1" dirty="0" smtClean="0">
                <a:latin typeface="Arial" panose="020B0604020202020204" pitchFamily="34" charset="0"/>
              </a:rPr>
              <a:t>Group Two</a:t>
            </a:r>
            <a:r>
              <a:rPr lang="en-GB" altLang="en-US" sz="1100" dirty="0" smtClean="0">
                <a:latin typeface="Arial" panose="020B0604020202020204" pitchFamily="34" charset="0"/>
              </a:rPr>
              <a:t> to record words they associate with the term </a:t>
            </a:r>
            <a:r>
              <a:rPr lang="en-GB" altLang="en-US" sz="1100" b="1" dirty="0" smtClean="0">
                <a:latin typeface="Arial" panose="020B0604020202020204" pitchFamily="34" charset="0"/>
              </a:rPr>
              <a:t>“FORCED MARRIAGE”</a:t>
            </a:r>
          </a:p>
          <a:p>
            <a:endParaRPr lang="en-GB" altLang="en-US" sz="1100" dirty="0" smtClean="0">
              <a:latin typeface="Arial" panose="020B0604020202020204" pitchFamily="34" charset="0"/>
            </a:endParaRPr>
          </a:p>
          <a:p>
            <a:r>
              <a:rPr lang="en-GB" altLang="en-US" sz="1100" dirty="0" smtClean="0">
                <a:latin typeface="Arial" panose="020B0604020202020204" pitchFamily="34" charset="0"/>
              </a:rPr>
              <a:t>After appropriate amount of time, ask groups to swap, read words listed and add if they can.</a:t>
            </a:r>
          </a:p>
          <a:p>
            <a:r>
              <a:rPr lang="en-GB" altLang="en-US" sz="1100" dirty="0" smtClean="0">
                <a:latin typeface="Arial" panose="020B0604020202020204" pitchFamily="34" charset="0"/>
              </a:rPr>
              <a:t>Trainer to debrief by picking out words that need to be expanded on.  </a:t>
            </a:r>
          </a:p>
          <a:p>
            <a:r>
              <a:rPr lang="en-GB" altLang="en-US" sz="1100" dirty="0" smtClean="0">
                <a:latin typeface="Arial" panose="020B0604020202020204" pitchFamily="34" charset="0"/>
              </a:rPr>
              <a:t>Trainer to ask… </a:t>
            </a:r>
            <a:r>
              <a:rPr lang="en-GB" altLang="en-US" sz="1100" b="1" dirty="0" smtClean="0">
                <a:latin typeface="Arial" panose="020B0604020202020204" pitchFamily="34" charset="0"/>
              </a:rPr>
              <a:t>“Why does Forced Marriage happen?”</a:t>
            </a:r>
            <a:r>
              <a:rPr lang="en-GB" altLang="en-US" sz="1100" dirty="0" smtClean="0">
                <a:latin typeface="Arial" panose="020B0604020202020204" pitchFamily="34" charset="0"/>
              </a:rPr>
              <a:t>  Expected responses: marriage is seen as a solution for perceived threat to the family honour </a:t>
            </a:r>
            <a:r>
              <a:rPr lang="en-GB" altLang="en-US" sz="1100" dirty="0" err="1" smtClean="0">
                <a:latin typeface="Arial" panose="020B0604020202020204" pitchFamily="34" charset="0"/>
              </a:rPr>
              <a:t>eg</a:t>
            </a:r>
            <a:r>
              <a:rPr lang="en-GB" altLang="en-US" sz="1100" dirty="0" smtClean="0">
                <a:latin typeface="Arial" panose="020B0604020202020204" pitchFamily="34" charset="0"/>
              </a:rPr>
              <a:t> if a daughter is becoming too westernised or wanting to choose a partner outside of the community.  </a:t>
            </a:r>
          </a:p>
          <a:p>
            <a:endParaRPr lang="en-GB" altLang="en-US" sz="1100" b="1" dirty="0" smtClean="0">
              <a:latin typeface="Arial" panose="020B0604020202020204" pitchFamily="34" charset="0"/>
            </a:endParaRPr>
          </a:p>
          <a:p>
            <a:r>
              <a:rPr lang="en-GB" altLang="en-US" sz="1100" b="1" dirty="0" smtClean="0">
                <a:latin typeface="Arial" panose="020B0604020202020204" pitchFamily="34" charset="0"/>
              </a:rPr>
              <a:t>Facilitate types of offences which could be linked to incidents of Force Marriage:</a:t>
            </a:r>
          </a:p>
          <a:p>
            <a:endParaRPr lang="en-GB" altLang="en-US" sz="1100" b="1" dirty="0" smtClean="0">
              <a:latin typeface="Arial" panose="020B0604020202020204" pitchFamily="34" charset="0"/>
            </a:endParaRPr>
          </a:p>
          <a:p>
            <a:r>
              <a:rPr lang="en-GB" altLang="en-US" sz="1100" b="1" dirty="0" smtClean="0">
                <a:latin typeface="Arial" panose="020B0604020202020204" pitchFamily="34" charset="0"/>
              </a:rPr>
              <a:t>Show slide</a:t>
            </a:r>
          </a:p>
          <a:p>
            <a:pPr>
              <a:buFontTx/>
              <a:buChar char="•"/>
            </a:pPr>
            <a:endParaRPr lang="en-GB" altLang="en-US" sz="1100" dirty="0" smtClean="0">
              <a:latin typeface="Arial" panose="020B0604020202020204" pitchFamily="34" charset="0"/>
            </a:endParaRPr>
          </a:p>
          <a:p>
            <a:r>
              <a:rPr lang="en-GB" altLang="en-US" sz="1100" dirty="0" smtClean="0">
                <a:latin typeface="Arial" panose="020B0604020202020204" pitchFamily="34" charset="0"/>
              </a:rPr>
              <a:t>Explain why communities may show loyalty to suspects or perpetrators of forced marriage – so called Honour Based Violence is a fundamental abuse of Human Rights.  There is no honour in the commission of murder, rape, kidnap and the many other acts, behaviour and conduct which make up ‘violence in the name of so-called honour’.  </a:t>
            </a:r>
          </a:p>
          <a:p>
            <a:endParaRPr lang="en-GB" altLang="en-US" sz="1100" dirty="0" smtClean="0">
              <a:latin typeface="Arial" panose="020B0604020202020204" pitchFamily="34" charset="0"/>
            </a:endParaRPr>
          </a:p>
          <a:p>
            <a:r>
              <a:rPr lang="en-GB" altLang="en-US" sz="1100" dirty="0" smtClean="0">
                <a:latin typeface="Arial" panose="020B0604020202020204" pitchFamily="34" charset="0"/>
              </a:rPr>
              <a:t>This task leads into next slide – definition of Forced Marriage.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29629390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35457032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smtClean="0">
                <a:latin typeface="Arial" panose="020B0604020202020204" pitchFamily="34" charset="0"/>
                <a:cs typeface="Arial" panose="020B0604020202020204" pitchFamily="34" charset="0"/>
              </a:rPr>
              <a:t>A forced marriage is a marriage that is performed under duress and without the full and informed consent or free will of both parties. </a:t>
            </a:r>
            <a:br>
              <a:rPr lang="en-US" altLang="en-US" sz="1100" dirty="0" smtClean="0">
                <a:latin typeface="Arial" panose="020B0604020202020204" pitchFamily="34" charset="0"/>
                <a:cs typeface="Arial" panose="020B0604020202020204" pitchFamily="34" charset="0"/>
              </a:rPr>
            </a:br>
            <a:r>
              <a:rPr lang="en-US" altLang="en-US" sz="1100" dirty="0" smtClean="0">
                <a:latin typeface="Arial" panose="020B0604020202020204" pitchFamily="34" charset="0"/>
                <a:cs typeface="Arial" panose="020B0604020202020204" pitchFamily="34" charset="0"/>
              </a:rPr>
              <a:t>Victims of forced marriage may be the subject of physical violence, rape, abduction, false imprisonment, enslavement, emotional abuse, and murder.</a:t>
            </a:r>
            <a:br>
              <a:rPr lang="en-US" altLang="en-US" sz="1100" dirty="0" smtClean="0">
                <a:latin typeface="Arial" panose="020B0604020202020204" pitchFamily="34" charset="0"/>
                <a:cs typeface="Arial" panose="020B0604020202020204" pitchFamily="34" charset="0"/>
              </a:rPr>
            </a:br>
            <a:r>
              <a:rPr lang="en-US" altLang="en-US" sz="1100" dirty="0" smtClean="0">
                <a:latin typeface="Arial" panose="020B0604020202020204" pitchFamily="34" charset="0"/>
                <a:cs typeface="Arial" panose="020B0604020202020204" pitchFamily="34" charset="0"/>
              </a:rPr>
              <a:t>It is important not to confuse ‘forced' marriage with ‘arranged' marriage. In the instance of an ‘arranged' marriage both parties freely consent</a:t>
            </a:r>
          </a:p>
          <a:p>
            <a:endParaRPr 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Definition borne out of working group report “A Choice by Right” 2000 adopted by ACPO in 2008 HBV Strategy.</a:t>
            </a:r>
          </a:p>
          <a:p>
            <a:r>
              <a:rPr lang="en-GB" altLang="en-US" sz="1100" dirty="0" smtClean="0">
                <a:latin typeface="Arial" panose="020B0604020202020204" pitchFamily="34" charset="0"/>
                <a:cs typeface="Arial" panose="020B0604020202020204" pitchFamily="34" charset="0"/>
              </a:rPr>
              <a:t>Excerpt from Forced Marriage Unit website:  </a:t>
            </a:r>
            <a:r>
              <a:rPr lang="en-GB" altLang="en-US" sz="1100" i="1" dirty="0" smtClean="0">
                <a:latin typeface="Arial" panose="020B0604020202020204" pitchFamily="34" charset="0"/>
                <a:cs typeface="Arial" panose="020B0604020202020204" pitchFamily="34" charset="0"/>
              </a:rPr>
              <a:t>“A forced marriage is where one or both people do not (or in cases of people with learning disabilities, cannot) consent to the marriage and pressure or abuse is used. It is an appalling and indefensible practice and is recognised in the UK as a form of violence against women and men, domestic/child abuse and a serious abuse of human rights. </a:t>
            </a:r>
          </a:p>
          <a:p>
            <a:r>
              <a:rPr lang="en-GB" altLang="en-US" sz="1100" i="1" dirty="0" smtClean="0">
                <a:latin typeface="Arial" panose="020B0604020202020204" pitchFamily="34" charset="0"/>
                <a:cs typeface="Arial" panose="020B0604020202020204" pitchFamily="34" charset="0"/>
              </a:rPr>
              <a:t>The pressure put on people to marry against their will can be physical (including threats, actual physical violence and sexual violence) or emotional and psychological (for example, when someone is made to feel like they’re bringing shame on their family). Financial abuse (taking your wages or not giving you any money) can also be a factor.”</a:t>
            </a:r>
          </a:p>
          <a:p>
            <a:endParaRPr lang="en-GB" altLang="en-US" sz="1100" i="1"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Clear distinction between a forced marriage and an arranged marriage.  In arranged marriages, the families of both spouses take a leading role in arranging the marriage but the </a:t>
            </a:r>
            <a:r>
              <a:rPr lang="en-GB" altLang="en-US" sz="1100" b="1" dirty="0" smtClean="0">
                <a:latin typeface="Arial" panose="020B0604020202020204" pitchFamily="34" charset="0"/>
                <a:cs typeface="Arial" panose="020B0604020202020204" pitchFamily="34" charset="0"/>
              </a:rPr>
              <a:t>choice</a:t>
            </a:r>
            <a:r>
              <a:rPr lang="en-GB" altLang="en-US" sz="1100" dirty="0" smtClean="0">
                <a:latin typeface="Arial" panose="020B0604020202020204" pitchFamily="34" charset="0"/>
                <a:cs typeface="Arial" panose="020B0604020202020204" pitchFamily="34" charset="0"/>
              </a:rPr>
              <a:t> whether or not to accept the arrangement remains with the prospective spouses.  In forced marriage, one or both spouses do not (or, in the case of some adults with </a:t>
            </a:r>
            <a:r>
              <a:rPr lang="en-GB" altLang="en-US" sz="1100" dirty="0" err="1" smtClean="0">
                <a:latin typeface="Arial" panose="020B0604020202020204" pitchFamily="34" charset="0"/>
                <a:cs typeface="Arial" panose="020B0604020202020204" pitchFamily="34" charset="0"/>
              </a:rPr>
              <a:t>disabilites</a:t>
            </a:r>
            <a:r>
              <a:rPr lang="en-GB" altLang="en-US" sz="1100" dirty="0" smtClean="0">
                <a:latin typeface="Arial" panose="020B0604020202020204" pitchFamily="34" charset="0"/>
                <a:cs typeface="Arial" panose="020B0604020202020204" pitchFamily="34" charset="0"/>
              </a:rPr>
              <a:t>, cannot) consent to the marriage and duress is involved.</a:t>
            </a:r>
          </a:p>
          <a:p>
            <a:endParaRPr lang="en-GB" altLang="en-US" sz="1100" dirty="0" smtClean="0">
              <a:latin typeface="Arial" panose="020B0604020202020204" pitchFamily="34" charset="0"/>
              <a:cs typeface="Arial" panose="020B0604020202020204" pitchFamily="34" charset="0"/>
            </a:endParaRPr>
          </a:p>
          <a:p>
            <a:r>
              <a:rPr lang="en-GB" altLang="en-US" sz="1100" b="1" dirty="0" smtClean="0">
                <a:latin typeface="Arial" panose="020B0604020202020204" pitchFamily="34" charset="0"/>
                <a:cs typeface="Arial" panose="020B0604020202020204" pitchFamily="34" charset="0"/>
              </a:rPr>
              <a:t>The Court of Appeal clarified that </a:t>
            </a:r>
            <a:r>
              <a:rPr lang="en-GB" altLang="en-US" sz="1100" b="1" dirty="0" err="1" smtClean="0">
                <a:latin typeface="Arial" panose="020B0604020202020204" pitchFamily="34" charset="0"/>
                <a:cs typeface="Arial" panose="020B0604020202020204" pitchFamily="34" charset="0"/>
              </a:rPr>
              <a:t>durress</a:t>
            </a:r>
            <a:r>
              <a:rPr lang="en-GB" altLang="en-US" sz="1100" b="1" dirty="0" smtClean="0">
                <a:latin typeface="Arial" panose="020B0604020202020204" pitchFamily="34" charset="0"/>
                <a:cs typeface="Arial" panose="020B0604020202020204" pitchFamily="34" charset="0"/>
              </a:rPr>
              <a:t> is: “…when the mind of the applicant has been overborne, howsoever that was caused”.</a:t>
            </a:r>
          </a:p>
          <a:p>
            <a:r>
              <a:rPr lang="en-GB" altLang="en-US" sz="1100" b="1" dirty="0" smtClean="0">
                <a:latin typeface="Arial" panose="020B0604020202020204" pitchFamily="34" charset="0"/>
                <a:cs typeface="Arial" panose="020B0604020202020204" pitchFamily="34" charset="0"/>
              </a:rPr>
              <a:t>“Howsoever it was caused” links back to domestic violence definition.</a:t>
            </a:r>
          </a:p>
          <a:p>
            <a:endParaRPr lang="en-GB" altLang="en-US" sz="1100" b="1"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If families have to resort to violence or emotional pressure to make someone marry, that person’s consent has not been given freely and therefore it is a forced marriage.</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The majority of cases of forced marriage reported to date in the UK involve South Asian families.  This is partly a reflection of the fact that there is a large, established South Asian population in the UK.  However, it is clear that forced marriage is not solely a South Asian problem and there have been cases involving families from East Asia, in the middle East, Europe and Africa.  Some forced marriages take place in the UK with no overseas element, while others involve a partner coming from overseas or a British National being sent abroad.  </a:t>
            </a:r>
            <a:endParaRPr lang="en-GB" altLang="en-US" sz="1100" b="1"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326252279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cs typeface="Arial" panose="020B0604020202020204" pitchFamily="34" charset="0"/>
              </a:rPr>
              <a:t>Until recently, under Forced Marriage (Civil Protection) Act 2007, an individual could apply for Forced Marriage Civil Protection Order, or it could be done on their behalf.   </a:t>
            </a:r>
          </a:p>
          <a:p>
            <a:r>
              <a:rPr lang="en-GB" sz="1100" dirty="0" smtClean="0">
                <a:latin typeface="Arial" panose="020B0604020202020204" pitchFamily="34" charset="0"/>
                <a:cs typeface="Arial" panose="020B0604020202020204" pitchFamily="34" charset="0"/>
              </a:rPr>
              <a:t>It made provision for the family courts to make a Forced Marriage Protection Order to prevent a forced marriage from occurring or to offer protective measures when a forced marriage has already taken place. The court’s powers are quite wide and orders may contain prohibitions, restrictions or requirements or such other terms as the court thinks appropriate to stop or change the behaviour or conduct of those who would force the victim into marriage.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However, it was not considered to be a criminal offence and there was no automatic power of arrest for a breach of the order and police could only act where violence was threatened or used or where there is a risk of significant harm, either to the intended victim or to someone else in connection with the intended marriage.</a:t>
            </a:r>
            <a:endParaRPr lang="en-GB" altLang="en-US" sz="1100" dirty="0" smtClean="0">
              <a:latin typeface="Arial" panose="020B0604020202020204" pitchFamily="34" charset="0"/>
              <a:cs typeface="Arial" panose="020B0604020202020204" pitchFamily="34" charset="0"/>
            </a:endParaRPr>
          </a:p>
          <a:p>
            <a:endParaRPr lang="en-GB"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Section</a:t>
            </a:r>
            <a:r>
              <a:rPr lang="en-GB" altLang="en-US" sz="1100" baseline="0" dirty="0" smtClean="0">
                <a:latin typeface="Arial" panose="020B0604020202020204" pitchFamily="34" charset="0"/>
                <a:cs typeface="Arial" panose="020B0604020202020204" pitchFamily="34" charset="0"/>
              </a:rPr>
              <a:t> 121 </a:t>
            </a:r>
            <a:r>
              <a:rPr lang="en-GB" altLang="en-US" sz="1100" dirty="0" smtClean="0">
                <a:latin typeface="Arial" panose="020B0604020202020204" pitchFamily="34" charset="0"/>
                <a:cs typeface="Arial" panose="020B0604020202020204" pitchFamily="34" charset="0"/>
              </a:rPr>
              <a:t>Anti-social Behaviour, Crime and Policing Act 2014 came into effect on 16 June 2014.  </a:t>
            </a:r>
          </a:p>
          <a:p>
            <a:pPr>
              <a:spcBef>
                <a:spcPct val="0"/>
              </a:spcBef>
              <a:buFontTx/>
              <a:buNone/>
            </a:pPr>
            <a:endParaRPr lang="en-US" altLang="en-US" sz="1100" b="0" dirty="0" smtClean="0">
              <a:solidFill>
                <a:srgbClr val="FFFF00"/>
              </a:solidFill>
              <a:latin typeface="Arial" panose="020B0604020202020204" pitchFamily="34" charset="0"/>
              <a:cs typeface="Arial" panose="020B0604020202020204" pitchFamily="34" charset="0"/>
            </a:endParaRPr>
          </a:p>
          <a:p>
            <a:pPr>
              <a:spcBef>
                <a:spcPct val="0"/>
              </a:spcBef>
              <a:buFontTx/>
              <a:buNone/>
            </a:pPr>
            <a:r>
              <a:rPr lang="en-US" altLang="en-US" sz="1100" b="0" dirty="0" smtClean="0">
                <a:solidFill>
                  <a:srgbClr val="FFFF00"/>
                </a:solidFill>
                <a:latin typeface="Arial" panose="020B0604020202020204" pitchFamily="34" charset="0"/>
                <a:cs typeface="Arial" panose="020B0604020202020204" pitchFamily="34" charset="0"/>
              </a:rPr>
              <a:t>A person commits an offence under the law of England and Wales if he or she -</a:t>
            </a:r>
          </a:p>
          <a:p>
            <a:pPr>
              <a:spcBef>
                <a:spcPct val="0"/>
              </a:spcBef>
              <a:buFontTx/>
              <a:buNone/>
            </a:pPr>
            <a:r>
              <a:rPr lang="en-US" altLang="en-US" sz="1100" b="0" dirty="0" smtClean="0">
                <a:solidFill>
                  <a:srgbClr val="FFFF00"/>
                </a:solidFill>
                <a:latin typeface="Arial" panose="020B0604020202020204" pitchFamily="34" charset="0"/>
                <a:cs typeface="Arial" panose="020B0604020202020204" pitchFamily="34" charset="0"/>
              </a:rPr>
              <a:t>(a) uses violence, threats or any other form of coercion for the purpose of causing another person to enter into a marriage, and</a:t>
            </a:r>
            <a:br>
              <a:rPr lang="en-US" altLang="en-US" sz="1100" b="0" dirty="0" smtClean="0">
                <a:solidFill>
                  <a:srgbClr val="FFFF00"/>
                </a:solidFill>
                <a:latin typeface="Arial" panose="020B0604020202020204" pitchFamily="34" charset="0"/>
                <a:cs typeface="Arial" panose="020B0604020202020204" pitchFamily="34" charset="0"/>
              </a:rPr>
            </a:br>
            <a:r>
              <a:rPr lang="en-US" altLang="en-US" sz="1100" b="0" dirty="0" smtClean="0">
                <a:solidFill>
                  <a:srgbClr val="FFFF00"/>
                </a:solidFill>
                <a:latin typeface="Arial" panose="020B0604020202020204" pitchFamily="34" charset="0"/>
                <a:cs typeface="Arial" panose="020B0604020202020204" pitchFamily="34" charset="0"/>
              </a:rPr>
              <a:t>(b) believes, or ought reasonably to believe, that the conduct may cause the other person to enter into the marriage without free and full consent.</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It is this Act that criminalises forcing someone to marry. </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Breaching a Forced Marriage Protection Order is also being criminalised. </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The civil remedy of obtaining a Forced Marriage Protection Order through the family courts will continue to exist alongside the new criminal offence, so victims can choose how they wish to be assisted. </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Maximum penalty of seven years for committing a forced marriage offence and a maximum penalty of five years for breach of a forced marriage protection order</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3092248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cs typeface="Arial" panose="020B0604020202020204" pitchFamily="34" charset="0"/>
              </a:rPr>
              <a:t>Until recently, under Forced Marriage (Civil Protection) Act 2007, an individual could apply for Forced Marriage Civil Protection Order, or it could be done on their behalf.   </a:t>
            </a:r>
          </a:p>
          <a:p>
            <a:r>
              <a:rPr lang="en-GB" sz="1100" dirty="0" smtClean="0">
                <a:latin typeface="Arial" panose="020B0604020202020204" pitchFamily="34" charset="0"/>
                <a:cs typeface="Arial" panose="020B0604020202020204" pitchFamily="34" charset="0"/>
              </a:rPr>
              <a:t>It made provision for the family courts to make a Forced Marriage Protection Order to prevent a forced marriage from occurring or to offer protective measures when a forced marriage has already taken place. The court’s powers are quite wide and orders may contain prohibitions, restrictions or requirements or such other terms as the court thinks appropriate to stop or change the behaviour or conduct of those who would force the victim into marriage.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However, it was not considered to be a criminal offence and there was no automatic power of arrest for a breach of the order and police could only act where violence was threatened or used or where there is a risk of significant harm, either to the intended victim or to someone else in connection with the intended marriage.</a:t>
            </a:r>
            <a:endParaRPr lang="en-GB" altLang="en-US" sz="1100" dirty="0" smtClean="0">
              <a:latin typeface="Arial" panose="020B0604020202020204" pitchFamily="34" charset="0"/>
              <a:cs typeface="Arial" panose="020B0604020202020204" pitchFamily="34" charset="0"/>
            </a:endParaRPr>
          </a:p>
          <a:p>
            <a:endParaRPr lang="en-GB"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Section</a:t>
            </a:r>
            <a:r>
              <a:rPr lang="en-GB" altLang="en-US" sz="1100" baseline="0" dirty="0" smtClean="0">
                <a:latin typeface="Arial" panose="020B0604020202020204" pitchFamily="34" charset="0"/>
                <a:cs typeface="Arial" panose="020B0604020202020204" pitchFamily="34" charset="0"/>
              </a:rPr>
              <a:t> 121 </a:t>
            </a:r>
            <a:r>
              <a:rPr lang="en-GB" altLang="en-US" sz="1100" dirty="0" smtClean="0">
                <a:latin typeface="Arial" panose="020B0604020202020204" pitchFamily="34" charset="0"/>
                <a:cs typeface="Arial" panose="020B0604020202020204" pitchFamily="34" charset="0"/>
              </a:rPr>
              <a:t>Anti-social Behaviour, Crime and Policing Act 2014 came into effect on 16 June 2014.  </a:t>
            </a:r>
          </a:p>
          <a:p>
            <a:pPr>
              <a:spcBef>
                <a:spcPct val="0"/>
              </a:spcBef>
              <a:buFontTx/>
              <a:buNone/>
            </a:pPr>
            <a:endParaRPr lang="en-US" altLang="en-US" sz="1100" b="0" dirty="0" smtClean="0">
              <a:solidFill>
                <a:srgbClr val="FFFF00"/>
              </a:solidFill>
              <a:latin typeface="Arial" panose="020B0604020202020204" pitchFamily="34" charset="0"/>
              <a:cs typeface="Arial" panose="020B0604020202020204" pitchFamily="34" charset="0"/>
            </a:endParaRPr>
          </a:p>
          <a:p>
            <a:pPr>
              <a:spcBef>
                <a:spcPct val="0"/>
              </a:spcBef>
              <a:buFontTx/>
              <a:buNone/>
            </a:pPr>
            <a:r>
              <a:rPr lang="en-US" altLang="en-US" sz="1100" b="0" dirty="0" smtClean="0">
                <a:solidFill>
                  <a:srgbClr val="FFFF00"/>
                </a:solidFill>
                <a:latin typeface="Arial" panose="020B0604020202020204" pitchFamily="34" charset="0"/>
                <a:cs typeface="Arial" panose="020B0604020202020204" pitchFamily="34" charset="0"/>
              </a:rPr>
              <a:t>A person commits an offence under the law of England and Wales if he or she -</a:t>
            </a:r>
          </a:p>
          <a:p>
            <a:pPr>
              <a:spcBef>
                <a:spcPct val="0"/>
              </a:spcBef>
              <a:buFontTx/>
              <a:buNone/>
            </a:pPr>
            <a:r>
              <a:rPr lang="en-US" altLang="en-US" sz="1100" b="0" dirty="0" smtClean="0">
                <a:solidFill>
                  <a:srgbClr val="FFFF00"/>
                </a:solidFill>
                <a:latin typeface="Arial" panose="020B0604020202020204" pitchFamily="34" charset="0"/>
                <a:cs typeface="Arial" panose="020B0604020202020204" pitchFamily="34" charset="0"/>
              </a:rPr>
              <a:t>(a) uses violence, threats or any other form of coercion for the purpose of causing another person to enter into a marriage, and</a:t>
            </a:r>
            <a:br>
              <a:rPr lang="en-US" altLang="en-US" sz="1100" b="0" dirty="0" smtClean="0">
                <a:solidFill>
                  <a:srgbClr val="FFFF00"/>
                </a:solidFill>
                <a:latin typeface="Arial" panose="020B0604020202020204" pitchFamily="34" charset="0"/>
                <a:cs typeface="Arial" panose="020B0604020202020204" pitchFamily="34" charset="0"/>
              </a:rPr>
            </a:br>
            <a:r>
              <a:rPr lang="en-US" altLang="en-US" sz="1100" b="0" dirty="0" smtClean="0">
                <a:solidFill>
                  <a:srgbClr val="FFFF00"/>
                </a:solidFill>
                <a:latin typeface="Arial" panose="020B0604020202020204" pitchFamily="34" charset="0"/>
                <a:cs typeface="Arial" panose="020B0604020202020204" pitchFamily="34" charset="0"/>
              </a:rPr>
              <a:t>(b) believes, or ought reasonably to believe, that the conduct may cause the other person to enter into the marriage without free and full consent.</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It is this Act that criminalises forcing someone to marry. </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Breaching a Forced Marriage Protection Order is also being criminalised. </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The civil remedy of obtaining a Forced Marriage Protection Order through the family courts will continue to exist alongside the new criminal offence, so victims can choose how they wish to be assisted. </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Maximum penalty of seven years for committing a forced marriage offence and a maximum penalty of five years for breach of a forced marriage protection order</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207934775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altLang="en-US" sz="1100" b="0" dirty="0" smtClean="0">
                <a:latin typeface="Arial" panose="020B0604020202020204" pitchFamily="34" charset="0"/>
              </a:rPr>
              <a:t>In pairs, discuss and record the barriers in relation to HBV/Forced Marriage.  Expected responses:</a:t>
            </a:r>
          </a:p>
          <a:p>
            <a:pPr>
              <a:lnSpc>
                <a:spcPct val="100000"/>
              </a:lnSpc>
            </a:pPr>
            <a:endParaRPr lang="en-GB" altLang="en-US" sz="1100" b="0" dirty="0" smtClean="0">
              <a:latin typeface="Arial" panose="020B0604020202020204" pitchFamily="34" charset="0"/>
            </a:endParaRPr>
          </a:p>
          <a:p>
            <a:pPr>
              <a:lnSpc>
                <a:spcPct val="100000"/>
              </a:lnSpc>
              <a:buFontTx/>
              <a:buChar char="•"/>
            </a:pPr>
            <a:r>
              <a:rPr lang="en-GB" altLang="en-US" sz="1100" b="0" dirty="0" smtClean="0">
                <a:latin typeface="Arial" panose="020B0604020202020204" pitchFamily="34" charset="0"/>
              </a:rPr>
              <a:t>Loyalties to abusers.  Victims may love their parents and relatives and not want to see them prosecuted – need to consider the risk</a:t>
            </a:r>
          </a:p>
          <a:p>
            <a:pPr>
              <a:lnSpc>
                <a:spcPct val="100000"/>
              </a:lnSpc>
              <a:buFontTx/>
              <a:buChar char="•"/>
            </a:pPr>
            <a:r>
              <a:rPr lang="en-GB" altLang="en-US" sz="1100" b="0" dirty="0" smtClean="0">
                <a:latin typeface="Arial" panose="020B0604020202020204" pitchFamily="34" charset="0"/>
              </a:rPr>
              <a:t>Communication with family and the community</a:t>
            </a:r>
          </a:p>
          <a:p>
            <a:pPr>
              <a:lnSpc>
                <a:spcPct val="100000"/>
              </a:lnSpc>
              <a:buFontTx/>
              <a:buChar char="•"/>
            </a:pPr>
            <a:r>
              <a:rPr lang="en-GB" altLang="en-US" sz="1100" b="0" dirty="0" smtClean="0">
                <a:latin typeface="Arial" panose="020B0604020202020204" pitchFamily="34" charset="0"/>
              </a:rPr>
              <a:t>Culture &amp; religion may be used as an excuse for violence, victims will have no support and malicious allegations may be made against them – do not make assumptions, consider the evidence</a:t>
            </a:r>
          </a:p>
          <a:p>
            <a:pPr>
              <a:lnSpc>
                <a:spcPct val="100000"/>
              </a:lnSpc>
              <a:buFontTx/>
              <a:buChar char="•"/>
            </a:pPr>
            <a:r>
              <a:rPr lang="en-GB" altLang="en-US" sz="1100" b="0" dirty="0" smtClean="0">
                <a:latin typeface="Arial" panose="020B0604020202020204" pitchFamily="34" charset="0"/>
              </a:rPr>
              <a:t>Issues of Perception of shame and dishonour</a:t>
            </a:r>
          </a:p>
          <a:p>
            <a:pPr>
              <a:lnSpc>
                <a:spcPct val="100000"/>
              </a:lnSpc>
              <a:buFontTx/>
              <a:buChar char="•"/>
            </a:pPr>
            <a:r>
              <a:rPr lang="en-GB" altLang="en-US" sz="1100" b="0" dirty="0" smtClean="0">
                <a:latin typeface="Arial" panose="020B0604020202020204" pitchFamily="34" charset="0"/>
              </a:rPr>
              <a:t>Victim/Witness Protection Scheme</a:t>
            </a:r>
          </a:p>
          <a:p>
            <a:pPr>
              <a:lnSpc>
                <a:spcPct val="100000"/>
              </a:lnSpc>
              <a:buFontTx/>
              <a:buChar char="•"/>
            </a:pPr>
            <a:r>
              <a:rPr lang="en-GB" altLang="en-US" sz="1100" b="0" dirty="0" smtClean="0">
                <a:latin typeface="Arial" panose="020B0604020202020204" pitchFamily="34" charset="0"/>
              </a:rPr>
              <a:t>Immigration status Do not allow this to impede police enquiries into an offence that may have been committed action the victim or their children.  </a:t>
            </a:r>
          </a:p>
          <a:p>
            <a:pPr>
              <a:lnSpc>
                <a:spcPct val="100000"/>
              </a:lnSpc>
              <a:buFontTx/>
              <a:buChar char="•"/>
            </a:pPr>
            <a:r>
              <a:rPr lang="en-US" altLang="en-US" sz="1100" b="0" dirty="0" smtClean="0">
                <a:latin typeface="Arial" panose="020B0604020202020204" pitchFamily="34" charset="0"/>
              </a:rPr>
              <a:t>Victims with no recourse to Public Funds – see below Extract</a:t>
            </a:r>
          </a:p>
          <a:p>
            <a:pPr>
              <a:lnSpc>
                <a:spcPct val="100000"/>
              </a:lnSpc>
            </a:pPr>
            <a:endParaRPr lang="en-US" altLang="en-US" sz="1100" b="0" dirty="0" smtClean="0">
              <a:latin typeface="Arial" panose="020B0604020202020204" pitchFamily="34" charset="0"/>
              <a:hlinkClick r:id="rId3"/>
            </a:endParaRPr>
          </a:p>
          <a:p>
            <a:pPr>
              <a:lnSpc>
                <a:spcPct val="100000"/>
              </a:lnSpc>
            </a:pPr>
            <a:r>
              <a:rPr lang="en-US" altLang="en-US" sz="1100" b="0" dirty="0" smtClean="0">
                <a:latin typeface="Arial" panose="020B0604020202020204" pitchFamily="34" charset="0"/>
                <a:hlinkClick r:id="rId3"/>
              </a:rPr>
              <a:t>https</a:t>
            </a:r>
            <a:r>
              <a:rPr lang="en-US" altLang="en-US" sz="1100" b="0" dirty="0" smtClean="0">
                <a:latin typeface="Arial" panose="020B0604020202020204" pitchFamily="34" charset="0"/>
                <a:hlinkClick r:id="rId3"/>
              </a:rPr>
              <a:t>://contact-ukba.homeoffice.gov.uk/visas-immigration/while-in-uk/domesticviolence/</a:t>
            </a:r>
            <a:endParaRPr lang="en-GB" altLang="en-US" sz="1100" b="0" dirty="0" smtClean="0">
              <a:latin typeface="Arial" panose="020B0604020202020204" pitchFamily="34" charset="0"/>
            </a:endParaRPr>
          </a:p>
          <a:p>
            <a:pPr>
              <a:lnSpc>
                <a:spcPct val="100000"/>
              </a:lnSpc>
            </a:pPr>
            <a:endParaRPr lang="en-US" altLang="en-US" sz="1100" b="0" dirty="0" smtClean="0">
              <a:latin typeface="Arial" panose="020B0604020202020204" pitchFamily="34" charset="0"/>
            </a:endParaRPr>
          </a:p>
          <a:p>
            <a:pPr>
              <a:lnSpc>
                <a:spcPct val="100000"/>
              </a:lnSpc>
            </a:pPr>
            <a:r>
              <a:rPr lang="en-US" altLang="en-US" sz="1100" b="0" dirty="0" smtClean="0">
                <a:latin typeface="Arial" panose="020B0604020202020204" pitchFamily="34" charset="0"/>
              </a:rPr>
              <a:t>Applying </a:t>
            </a:r>
            <a:r>
              <a:rPr lang="en-US" altLang="en-US" sz="1100" b="0" dirty="0" smtClean="0">
                <a:latin typeface="Arial" panose="020B0604020202020204" pitchFamily="34" charset="0"/>
              </a:rPr>
              <a:t>for permission to settle here as a victim of domestic violence (Settlement DV)</a:t>
            </a:r>
            <a:endParaRPr lang="en-GB" altLang="en-US" sz="1100" b="0" dirty="0" smtClean="0">
              <a:latin typeface="Arial" panose="020B0604020202020204" pitchFamily="34" charset="0"/>
            </a:endParaRPr>
          </a:p>
          <a:p>
            <a:pPr>
              <a:lnSpc>
                <a:spcPct val="100000"/>
              </a:lnSpc>
            </a:pPr>
            <a:r>
              <a:rPr lang="en-US" altLang="en-US" sz="1100" b="0" dirty="0" smtClean="0">
                <a:latin typeface="Arial" panose="020B0604020202020204" pitchFamily="34" charset="0"/>
              </a:rPr>
              <a:t>If your relationship with a British citizen or a person settled in the UK has broken down as a result of domestic violence, you may be able to apply for indefinite leave to remain here. This is also referred to as permission to settle here permanently.</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171526730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altLang="en-US" sz="1100" dirty="0" smtClean="0">
                <a:latin typeface="Arial" panose="020B0604020202020204" pitchFamily="34" charset="0"/>
              </a:rPr>
              <a:t>The Forced Marriage Unit (FMU) is a joint Foreign and Commonwealth Office and Home Office unit was which set up in January 2005 to lead on the Government’s forced marriage policy, outreach and casework. It operates both inside the UK, where support is provided to any individual, and overseas, where consular assistance is provided to British nationals, including dual nationals.</a:t>
            </a:r>
          </a:p>
          <a:p>
            <a:pPr>
              <a:lnSpc>
                <a:spcPct val="100000"/>
              </a:lnSpc>
            </a:pPr>
            <a:endParaRPr lang="en-GB" altLang="en-US" sz="1100" dirty="0" smtClean="0">
              <a:latin typeface="Arial" panose="020B0604020202020204" pitchFamily="34" charset="0"/>
            </a:endParaRPr>
          </a:p>
          <a:p>
            <a:pPr>
              <a:lnSpc>
                <a:spcPct val="100000"/>
              </a:lnSpc>
            </a:pPr>
            <a:r>
              <a:rPr lang="en-GB" altLang="en-US" sz="1100" dirty="0" smtClean="0">
                <a:latin typeface="Arial" panose="020B0604020202020204" pitchFamily="34" charset="0"/>
              </a:rPr>
              <a:t>The FMU operates a public helpline to provide advice and support to victims of forced marriage as well as to professionals dealing with cases. The assistance provided ranges from simple safety advice, through to aiding a victim to prevent their unwanted spouse moving to the UK (‘reluctant sponsor’ cases), and, in extreme circumstances, to rescues of victims held against their will overseas.</a:t>
            </a:r>
          </a:p>
          <a:p>
            <a:pPr>
              <a:lnSpc>
                <a:spcPct val="100000"/>
              </a:lnSpc>
            </a:pPr>
            <a:endParaRPr lang="en-GB" altLang="en-US" sz="1100" dirty="0" smtClean="0">
              <a:latin typeface="Arial" panose="020B0604020202020204" pitchFamily="34" charset="0"/>
            </a:endParaRPr>
          </a:p>
          <a:p>
            <a:pPr>
              <a:lnSpc>
                <a:spcPct val="100000"/>
              </a:lnSpc>
            </a:pPr>
            <a:r>
              <a:rPr lang="en-GB" altLang="en-US" sz="1100" dirty="0" smtClean="0">
                <a:latin typeface="Arial" panose="020B0604020202020204" pitchFamily="34" charset="0"/>
              </a:rPr>
              <a:t>The FMU undertake an extensive outreach and training programme of around 100 events a year, targeting both professionals and potential victims. The FMU also carry out media campaigns, such as 2012’s ‘right to choose’ summer campaign, where the FMU commissioned three short films to raise awareness amongst young people at risk of being taken overseas for forced marriage.</a:t>
            </a:r>
            <a:endParaRPr lang="en-GB" altLang="en-US" sz="1100" b="1" dirty="0" smtClean="0">
              <a:latin typeface="Arial" panose="020B0604020202020204" pitchFamily="34" charset="0"/>
            </a:endParaRPr>
          </a:p>
          <a:p>
            <a:pPr>
              <a:lnSpc>
                <a:spcPct val="100000"/>
              </a:lnSpc>
            </a:pPr>
            <a:endParaRPr lang="en-GB" altLang="en-US" sz="1100" b="1" dirty="0" smtClean="0">
              <a:latin typeface="Arial" panose="020B0604020202020204" pitchFamily="34" charset="0"/>
            </a:endParaRPr>
          </a:p>
          <a:p>
            <a:pPr>
              <a:lnSpc>
                <a:spcPct val="100000"/>
              </a:lnSpc>
            </a:pPr>
            <a:r>
              <a:rPr lang="en-GB" altLang="en-US" sz="1100" b="1" dirty="0" smtClean="0">
                <a:latin typeface="Arial" panose="020B0604020202020204" pitchFamily="34" charset="0"/>
              </a:rPr>
              <a:t>Contact</a:t>
            </a:r>
          </a:p>
          <a:p>
            <a:pPr>
              <a:lnSpc>
                <a:spcPct val="100000"/>
              </a:lnSpc>
            </a:pPr>
            <a:r>
              <a:rPr lang="en-GB" altLang="en-US" sz="1100" dirty="0" smtClean="0">
                <a:latin typeface="Arial" panose="020B0604020202020204" pitchFamily="34" charset="0"/>
              </a:rPr>
              <a:t>Telephone: +44 (0) 20 7008 0151 </a:t>
            </a:r>
          </a:p>
          <a:p>
            <a:pPr>
              <a:lnSpc>
                <a:spcPct val="100000"/>
              </a:lnSpc>
            </a:pPr>
            <a:r>
              <a:rPr lang="en-GB" altLang="en-US" sz="1100" dirty="0" smtClean="0">
                <a:latin typeface="Arial" panose="020B0604020202020204" pitchFamily="34" charset="0"/>
              </a:rPr>
              <a:t>Email: </a:t>
            </a:r>
            <a:r>
              <a:rPr lang="en-GB" altLang="en-US" sz="1100" dirty="0" smtClean="0">
                <a:latin typeface="Arial" panose="020B0604020202020204" pitchFamily="34" charset="0"/>
                <a:hlinkClick r:id="rId3"/>
              </a:rPr>
              <a:t>fmu@fco.gov.uk</a:t>
            </a:r>
            <a:r>
              <a:rPr lang="en-GB" altLang="en-US" sz="1100" dirty="0" smtClean="0">
                <a:latin typeface="Arial" panose="020B0604020202020204" pitchFamily="34" charset="0"/>
              </a:rPr>
              <a:t> </a:t>
            </a:r>
          </a:p>
          <a:p>
            <a:pPr>
              <a:lnSpc>
                <a:spcPct val="100000"/>
              </a:lnSpc>
            </a:pPr>
            <a:endParaRPr lang="en-GB" altLang="en-US" sz="1100" dirty="0" smtClean="0">
              <a:latin typeface="Arial" panose="020B0604020202020204" pitchFamily="34" charset="0"/>
            </a:endParaRPr>
          </a:p>
          <a:p>
            <a:pPr>
              <a:lnSpc>
                <a:spcPct val="100000"/>
              </a:lnSpc>
            </a:pPr>
            <a:r>
              <a:rPr lang="en-GB" altLang="en-US" sz="1100" dirty="0" smtClean="0">
                <a:latin typeface="Arial" panose="020B0604020202020204" pitchFamily="34" charset="0"/>
              </a:rPr>
              <a:t>The link to their website above includes access to Multi-Agency Practice Guidelines.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Tree>
    <p:extLst>
      <p:ext uri="{BB962C8B-B14F-4D97-AF65-F5344CB8AC3E}">
        <p14:creationId xmlns:p14="http://schemas.microsoft.com/office/powerpoint/2010/main" val="293585708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19</a:t>
            </a:fld>
            <a:endParaRPr lang="en-GB"/>
          </a:p>
        </p:txBody>
      </p:sp>
    </p:spTree>
    <p:extLst>
      <p:ext uri="{BB962C8B-B14F-4D97-AF65-F5344CB8AC3E}">
        <p14:creationId xmlns:p14="http://schemas.microsoft.com/office/powerpoint/2010/main" val="264492513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smtClean="0">
                <a:latin typeface="Arial" panose="020B0604020202020204" pitchFamily="34" charset="0"/>
                <a:cs typeface="Arial" panose="020B0604020202020204" pitchFamily="34" charset="0"/>
              </a:rPr>
              <a:t>Reveal heading only and ask students what their understanding is of FGM.  Ask whether it is a religious or cultural practise.  Expected response – cultural.  Explain this links to previous discussions.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smtClean="0">
                <a:latin typeface="Arial" panose="020B0604020202020204" pitchFamily="34" charset="0"/>
                <a:cs typeface="Arial" panose="020B0604020202020204" pitchFamily="34" charset="0"/>
              </a:rPr>
              <a:t>This is a cultural practise where ignorance of religion is sometimes be used to pressurise families into conforming with community values.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smtClean="0">
                <a:latin typeface="Arial" panose="020B0604020202020204" pitchFamily="34" charset="0"/>
                <a:cs typeface="Arial" panose="020B0604020202020204" pitchFamily="34" charset="0"/>
              </a:rPr>
              <a:t>As with our previous discussions, sometimes communities hang onto practises in order to protect their identity and the values they hold.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smtClean="0">
                <a:latin typeface="Arial" panose="020B0604020202020204" pitchFamily="34" charset="0"/>
                <a:cs typeface="Arial" panose="020B0604020202020204" pitchFamily="34" charset="0"/>
              </a:rPr>
              <a:t>Communities may know that the practises are illegal but the need to conform within the community means that the pressure is immense – link to discussions regarding “Honour”.  </a:t>
            </a:r>
          </a:p>
          <a:p>
            <a:pPr>
              <a:lnSpc>
                <a:spcPct val="100000"/>
              </a:lnSpc>
            </a:pPr>
            <a:endParaRPr lang="en-GB" sz="1100" dirty="0" smtClean="0">
              <a:latin typeface="Arial" panose="020B0604020202020204" pitchFamily="34" charset="0"/>
              <a:cs typeface="Arial" panose="020B0604020202020204" pitchFamily="34" charset="0"/>
            </a:endParaRPr>
          </a:p>
          <a:p>
            <a:pPr eaLnBrk="1" hangingPunct="1">
              <a:lnSpc>
                <a:spcPct val="100000"/>
              </a:lnSpc>
              <a:spcBef>
                <a:spcPts val="450"/>
              </a:spcBef>
              <a:buClr>
                <a:srgbClr val="FFFF00"/>
              </a:buClr>
              <a:buFont typeface="Arial Black" panose="020B0A04020102020204" pitchFamily="34" charset="0"/>
              <a:buNone/>
            </a:pPr>
            <a:r>
              <a:rPr lang="en-GB" altLang="en-US" sz="1100" dirty="0" smtClean="0">
                <a:solidFill>
                  <a:srgbClr val="FFFF00"/>
                </a:solidFill>
                <a:latin typeface="Arial" panose="020B0604020202020204" pitchFamily="34" charset="0"/>
                <a:cs typeface="Arial" panose="020B0604020202020204" pitchFamily="34" charset="0"/>
              </a:rPr>
              <a:t>FGM constitutes a form of child abuse and violence against women and girls</a:t>
            </a:r>
          </a:p>
          <a:p>
            <a:pPr eaLnBrk="1" hangingPunct="1">
              <a:lnSpc>
                <a:spcPct val="100000"/>
              </a:lnSpc>
              <a:spcBef>
                <a:spcPts val="450"/>
              </a:spcBef>
              <a:buClr>
                <a:srgbClr val="FFFF00"/>
              </a:buClr>
              <a:buFont typeface="Arial Black" panose="020B0A04020102020204" pitchFamily="34" charset="0"/>
              <a:buNone/>
            </a:pPr>
            <a:endParaRPr lang="en-GB" altLang="en-US" sz="1100" dirty="0" smtClean="0">
              <a:solidFill>
                <a:srgbClr val="FFFF00"/>
              </a:solidFill>
              <a:latin typeface="Arial" panose="020B0604020202020204" pitchFamily="34" charset="0"/>
              <a:cs typeface="Arial" panose="020B0604020202020204" pitchFamily="34" charset="0"/>
            </a:endParaRPr>
          </a:p>
          <a:p>
            <a:pPr eaLnBrk="1" hangingPunct="1">
              <a:lnSpc>
                <a:spcPct val="100000"/>
              </a:lnSpc>
              <a:spcBef>
                <a:spcPts val="450"/>
              </a:spcBef>
              <a:buClr>
                <a:srgbClr val="FFFF00"/>
              </a:buClr>
              <a:buFont typeface="Arial Black" panose="020B0A04020102020204" pitchFamily="34" charset="0"/>
              <a:buNone/>
            </a:pPr>
            <a:r>
              <a:rPr lang="en-GB" altLang="en-US" sz="1100" dirty="0" smtClean="0">
                <a:solidFill>
                  <a:srgbClr val="FFFF00"/>
                </a:solidFill>
                <a:latin typeface="Arial" panose="020B0604020202020204" pitchFamily="34" charset="0"/>
                <a:cs typeface="Arial" panose="020B0604020202020204" pitchFamily="34" charset="0"/>
              </a:rPr>
              <a:t>FGM is illegal and must never be carried out either here or abroad</a:t>
            </a:r>
          </a:p>
          <a:p>
            <a:pPr eaLnBrk="1" hangingPunct="1">
              <a:lnSpc>
                <a:spcPct val="100000"/>
              </a:lnSpc>
              <a:spcBef>
                <a:spcPts val="450"/>
              </a:spcBef>
              <a:buClr>
                <a:srgbClr val="FFFF00"/>
              </a:buClr>
              <a:buFont typeface="Arial Black" panose="020B0A04020102020204" pitchFamily="34" charset="0"/>
              <a:buNone/>
            </a:pPr>
            <a:endParaRPr lang="en-GB" altLang="en-US" sz="1100" dirty="0" smtClean="0">
              <a:solidFill>
                <a:srgbClr val="FFFF00"/>
              </a:solidFill>
              <a:latin typeface="Arial" panose="020B0604020202020204" pitchFamily="34" charset="0"/>
              <a:cs typeface="Arial" panose="020B0604020202020204" pitchFamily="34" charset="0"/>
            </a:endParaRPr>
          </a:p>
          <a:p>
            <a:pPr eaLnBrk="1" hangingPunct="1">
              <a:lnSpc>
                <a:spcPct val="100000"/>
              </a:lnSpc>
              <a:spcBef>
                <a:spcPts val="450"/>
              </a:spcBef>
              <a:buClr>
                <a:srgbClr val="FFFF00"/>
              </a:buClr>
              <a:buFont typeface="Arial Black" panose="020B0A04020102020204" pitchFamily="34" charset="0"/>
              <a:buNone/>
            </a:pPr>
            <a:r>
              <a:rPr lang="en-GB" altLang="en-US" sz="1100" dirty="0" smtClean="0">
                <a:solidFill>
                  <a:srgbClr val="FFFF00"/>
                </a:solidFill>
                <a:latin typeface="Arial" panose="020B0604020202020204" pitchFamily="34" charset="0"/>
                <a:cs typeface="Arial" panose="020B0604020202020204" pitchFamily="34" charset="0"/>
              </a:rPr>
              <a:t>It is also illegal to help someone to carry out FGM in any way</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20</a:t>
            </a:fld>
            <a:endParaRPr lang="en-GB"/>
          </a:p>
        </p:txBody>
      </p:sp>
    </p:spTree>
    <p:extLst>
      <p:ext uri="{BB962C8B-B14F-4D97-AF65-F5344CB8AC3E}">
        <p14:creationId xmlns:p14="http://schemas.microsoft.com/office/powerpoint/2010/main" val="316005548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FGM is practised by families for a variety of complex reasons but often in the belief that it is beneficial for the girl or woman</a:t>
            </a:r>
          </a:p>
          <a:p>
            <a:pPr>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It is usually a girl’s parents or extended family who arrange for her to have FGM. Reasons for doing it include – READ LIST</a:t>
            </a:r>
          </a:p>
          <a:p>
            <a:pPr>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Some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women and girls may be subjected to FGM when a perpetrator believes they must take action to uphold their family honour. For example, if the perpetrator perceives the girl or women’s actions as promiscuous they may want her to undergo FGM to preserve her virginity and control her sexual activity. </a:t>
            </a:r>
          </a:p>
          <a:p>
            <a:pPr>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FGM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is often viewed by those who support it as a natural and beneficial practice which is in the girl’s or woman’s best interests. This is one of the reasons a victim may be reluctant to report. FGM is normalised within the practising community and therefore it is considered part of their ‘cultural identity’. Women who have undergone FGM often believe they are more attractive than women who have not. There is no religious justification for carrying out FGM, every major religion condemns it. </a:t>
            </a: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Women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who have reported attempting to shield their daughters from FGM have stated that they and their families have felt ostracised by their community, and that nobody wanted to marry their daughters.</a:t>
            </a:r>
          </a:p>
          <a:p>
            <a:pPr>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Any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information or concern that a child is at immediate risk of, or has undergone FGM must result in a child protection referral. FGM places a child at risk of significant harm, and will, therefore be investigated under Section 47 of the Children Act (1989) by Social Services and the Police Child Protection Team(PVPU).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21</a:t>
            </a:fld>
            <a:endParaRPr lang="en-GB"/>
          </a:p>
        </p:txBody>
      </p:sp>
    </p:spTree>
    <p:extLst>
      <p:ext uri="{BB962C8B-B14F-4D97-AF65-F5344CB8AC3E}">
        <p14:creationId xmlns:p14="http://schemas.microsoft.com/office/powerpoint/2010/main" val="279263267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rPr>
              <a:t>Leyla Hussein is an anti-FGM activist, psychotherapist, a member of the FGM Special Initiative and co-founder of Daughters of Eve, a charity dedicated to ending gender-based violence including female genital mutilation.  She presented the Channel 4 documentary “The Cruel Cut” an extract of which we are about to show you… (Full programme should be viewed by the trainer prior to delivering this session)</a:t>
            </a:r>
          </a:p>
          <a:p>
            <a:endParaRPr lang="en-GB" altLang="en-US" sz="1100" dirty="0" smtClean="0">
              <a:latin typeface="Arial" panose="020B0604020202020204" pitchFamily="34" charset="0"/>
            </a:endParaRPr>
          </a:p>
          <a:p>
            <a:r>
              <a:rPr lang="en-GB" altLang="en-US" sz="1100" dirty="0" smtClean="0">
                <a:latin typeface="Arial" panose="020B0604020202020204" pitchFamily="34" charset="0"/>
              </a:rPr>
              <a:t>Facilitate discussion in relation to the issues raised within the </a:t>
            </a:r>
            <a:r>
              <a:rPr lang="en-GB" altLang="en-US" sz="1100" dirty="0" err="1" smtClean="0">
                <a:latin typeface="Arial" panose="020B0604020202020204" pitchFamily="34" charset="0"/>
              </a:rPr>
              <a:t>dvd</a:t>
            </a:r>
            <a:r>
              <a:rPr lang="en-GB" altLang="en-US" sz="1100" dirty="0" smtClean="0">
                <a:latin typeface="Arial" panose="020B0604020202020204" pitchFamily="34" charset="0"/>
              </a:rPr>
              <a:t>.  Suggested questions:</a:t>
            </a:r>
          </a:p>
          <a:p>
            <a:endParaRPr lang="en-GB" altLang="en-US" sz="1100" dirty="0" smtClean="0">
              <a:latin typeface="Arial" panose="020B0604020202020204" pitchFamily="34" charset="0"/>
            </a:endParaRPr>
          </a:p>
          <a:p>
            <a:r>
              <a:rPr lang="en-GB" altLang="en-US" sz="1100" dirty="0" smtClean="0">
                <a:latin typeface="Arial" panose="020B0604020202020204" pitchFamily="34" charset="0"/>
              </a:rPr>
              <a:t>What are your thoughts on why the UK has such a low prosecution rate?</a:t>
            </a:r>
          </a:p>
          <a:p>
            <a:r>
              <a:rPr lang="en-GB" altLang="en-US" sz="1100" dirty="0" smtClean="0">
                <a:latin typeface="Arial" panose="020B0604020202020204" pitchFamily="34" charset="0"/>
              </a:rPr>
              <a:t>What cultural issues will you as Investigators have to deal with in collecting evidence?</a:t>
            </a:r>
          </a:p>
          <a:p>
            <a:r>
              <a:rPr lang="en-GB" altLang="en-US" sz="1100" dirty="0" smtClean="0">
                <a:latin typeface="Arial" panose="020B0604020202020204" pitchFamily="34" charset="0"/>
              </a:rPr>
              <a:t>Why do you think this practise is still continuing within the UK despite it being illegal for the past 28 years?</a:t>
            </a:r>
          </a:p>
          <a:p>
            <a:r>
              <a:rPr lang="en-GB" altLang="en-US" sz="1100" dirty="0" smtClean="0">
                <a:latin typeface="Arial" panose="020B0604020202020204" pitchFamily="34" charset="0"/>
              </a:rPr>
              <a:t>What do you think should be done to eradicate this practise within our communities?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22</a:t>
            </a:fld>
            <a:endParaRPr lang="en-GB"/>
          </a:p>
        </p:txBody>
      </p:sp>
    </p:spTree>
    <p:extLst>
      <p:ext uri="{BB962C8B-B14F-4D97-AF65-F5344CB8AC3E}">
        <p14:creationId xmlns:p14="http://schemas.microsoft.com/office/powerpoint/2010/main" val="239041772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rPr>
              <a:t>The </a:t>
            </a:r>
            <a:r>
              <a:rPr lang="en-GB" altLang="en-US" sz="1100" dirty="0" err="1" smtClean="0">
                <a:latin typeface="Arial" panose="020B0604020202020204" pitchFamily="34" charset="0"/>
              </a:rPr>
              <a:t>dvd</a:t>
            </a:r>
            <a:r>
              <a:rPr lang="en-GB" altLang="en-US" sz="1100" dirty="0" smtClean="0">
                <a:latin typeface="Arial" panose="020B0604020202020204" pitchFamily="34" charset="0"/>
              </a:rPr>
              <a:t> utilises </a:t>
            </a:r>
            <a:r>
              <a:rPr lang="en-GB" altLang="en-US" sz="1100" dirty="0" err="1" smtClean="0">
                <a:latin typeface="Arial" panose="020B0604020202020204" pitchFamily="34" charset="0"/>
              </a:rPr>
              <a:t>plastacine</a:t>
            </a:r>
            <a:r>
              <a:rPr lang="en-GB" altLang="en-US" sz="1100" dirty="0" smtClean="0">
                <a:latin typeface="Arial" panose="020B0604020202020204" pitchFamily="34" charset="0"/>
              </a:rPr>
              <a:t> vaginas to explain different types of FGM:</a:t>
            </a:r>
          </a:p>
          <a:p>
            <a:endParaRPr lang="en-GB" altLang="en-US" sz="1100" b="1" dirty="0" smtClean="0">
              <a:latin typeface="Arial" panose="020B0604020202020204" pitchFamily="34" charset="0"/>
            </a:endParaRPr>
          </a:p>
          <a:p>
            <a:r>
              <a:rPr lang="en-GB" altLang="en-US" sz="1100" b="1" dirty="0" err="1" smtClean="0">
                <a:latin typeface="Arial" panose="020B0604020202020204" pitchFamily="34" charset="0"/>
              </a:rPr>
              <a:t>Clitoridectomy</a:t>
            </a:r>
            <a:r>
              <a:rPr lang="en-GB" altLang="en-US" sz="1100" b="1" dirty="0" smtClean="0">
                <a:latin typeface="Arial" panose="020B0604020202020204" pitchFamily="34" charset="0"/>
              </a:rPr>
              <a:t>:</a:t>
            </a:r>
            <a:r>
              <a:rPr lang="en-GB" altLang="en-US" sz="1100" dirty="0" smtClean="0">
                <a:latin typeface="Arial" panose="020B0604020202020204" pitchFamily="34" charset="0"/>
              </a:rPr>
              <a:t> partial or total removal of the clitoris (a small, sensitive and erectile part of the female genitals) and, in very rare cases, only the prepuce (the fold of skin surrounding the clitoris). </a:t>
            </a:r>
          </a:p>
          <a:p>
            <a:r>
              <a:rPr lang="en-GB" altLang="en-US" sz="1100" b="1" dirty="0" smtClean="0">
                <a:latin typeface="Arial" panose="020B0604020202020204" pitchFamily="34" charset="0"/>
              </a:rPr>
              <a:t>Excision:</a:t>
            </a:r>
            <a:r>
              <a:rPr lang="en-GB" altLang="en-US" sz="1100" dirty="0" smtClean="0">
                <a:latin typeface="Arial" panose="020B0604020202020204" pitchFamily="34" charset="0"/>
              </a:rPr>
              <a:t> partial or total removal of the clitoris and the labia </a:t>
            </a:r>
            <a:r>
              <a:rPr lang="en-GB" altLang="en-US" sz="1100" dirty="0" err="1" smtClean="0">
                <a:latin typeface="Arial" panose="020B0604020202020204" pitchFamily="34" charset="0"/>
              </a:rPr>
              <a:t>minora</a:t>
            </a:r>
            <a:r>
              <a:rPr lang="en-GB" altLang="en-US" sz="1100" dirty="0" smtClean="0">
                <a:latin typeface="Arial" panose="020B0604020202020204" pitchFamily="34" charset="0"/>
              </a:rPr>
              <a:t>, with or without excision of the labia </a:t>
            </a:r>
            <a:r>
              <a:rPr lang="en-GB" altLang="en-US" sz="1100" dirty="0" err="1" smtClean="0">
                <a:latin typeface="Arial" panose="020B0604020202020204" pitchFamily="34" charset="0"/>
              </a:rPr>
              <a:t>majora</a:t>
            </a:r>
            <a:r>
              <a:rPr lang="en-GB" altLang="en-US" sz="1100" dirty="0" smtClean="0">
                <a:latin typeface="Arial" panose="020B0604020202020204" pitchFamily="34" charset="0"/>
              </a:rPr>
              <a:t> (the labia are "the lips" that surround the vagina). </a:t>
            </a:r>
          </a:p>
          <a:p>
            <a:r>
              <a:rPr lang="en-GB" altLang="en-US" sz="1100" b="1" dirty="0" smtClean="0">
                <a:latin typeface="Arial" panose="020B0604020202020204" pitchFamily="34" charset="0"/>
              </a:rPr>
              <a:t>Infibulation:</a:t>
            </a:r>
            <a:r>
              <a:rPr lang="en-GB" altLang="en-US" sz="1100" dirty="0" smtClean="0">
                <a:latin typeface="Arial" panose="020B0604020202020204" pitchFamily="34" charset="0"/>
              </a:rPr>
              <a:t> narrowing of the vaginal opening through the creation of a covering seal. The seal is formed by cutting and repositioning the inner, or outer, labia, with or without removal of the clitoris. </a:t>
            </a:r>
          </a:p>
          <a:p>
            <a:r>
              <a:rPr lang="en-GB" altLang="en-US" sz="1100" b="1" dirty="0" smtClean="0">
                <a:latin typeface="Arial" panose="020B0604020202020204" pitchFamily="34" charset="0"/>
              </a:rPr>
              <a:t>Other:</a:t>
            </a:r>
            <a:r>
              <a:rPr lang="en-GB" altLang="en-US" sz="1100" dirty="0" smtClean="0">
                <a:latin typeface="Arial" panose="020B0604020202020204" pitchFamily="34" charset="0"/>
              </a:rPr>
              <a:t> all other harmful procedures to the female genitalia for non-medical purposes, e.g. pricking, piercing, incising, scraping and cauterizing the genital area. </a:t>
            </a:r>
          </a:p>
          <a:p>
            <a:endParaRPr lang="en-GB" altLang="en-US" sz="1100" dirty="0" smtClean="0">
              <a:latin typeface="Arial" panose="020B0604020202020204" pitchFamily="34" charset="0"/>
            </a:endParaRPr>
          </a:p>
          <a:p>
            <a:r>
              <a:rPr lang="en-GB" altLang="en-US" sz="1100" dirty="0" smtClean="0">
                <a:latin typeface="Arial" panose="020B0604020202020204" pitchFamily="34" charset="0"/>
              </a:rPr>
              <a:t>Why was this exercise so </a:t>
            </a:r>
            <a:r>
              <a:rPr lang="en-GB" altLang="en-US" sz="1100" dirty="0" err="1" smtClean="0">
                <a:latin typeface="Arial" panose="020B0604020202020204" pitchFamily="34" charset="0"/>
              </a:rPr>
              <a:t>impactive</a:t>
            </a:r>
            <a:r>
              <a:rPr lang="en-GB" altLang="en-US" sz="1100" dirty="0" smtClean="0">
                <a:latin typeface="Arial" panose="020B0604020202020204" pitchFamily="34" charset="0"/>
              </a:rPr>
              <a:t> upon the group of youths when they were well aware of this practise?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23</a:t>
            </a:fld>
            <a:endParaRPr lang="en-GB"/>
          </a:p>
        </p:txBody>
      </p:sp>
    </p:spTree>
    <p:extLst>
      <p:ext uri="{BB962C8B-B14F-4D97-AF65-F5344CB8AC3E}">
        <p14:creationId xmlns:p14="http://schemas.microsoft.com/office/powerpoint/2010/main" val="4999948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rPr>
              <a:t>FGM in varying degrees has appeared in all the continents of the world. Practiced in more than 28 countries in Africa, parts of Middle East, South East Asia, Europe, America &amp; other countries where immigrants from FGM-affected communities live.</a:t>
            </a:r>
          </a:p>
          <a:p>
            <a:r>
              <a:rPr lang="en-GB" altLang="en-US" sz="1100" dirty="0" smtClean="0">
                <a:latin typeface="Arial" panose="020B0604020202020204" pitchFamily="34" charset="0"/>
              </a:rPr>
              <a:t>Countries with high numbers of incidents include:</a:t>
            </a:r>
          </a:p>
          <a:p>
            <a:pPr>
              <a:buFontTx/>
              <a:buChar char="•"/>
            </a:pPr>
            <a:r>
              <a:rPr lang="en-GB" altLang="en-US" sz="1100" dirty="0" smtClean="0">
                <a:latin typeface="Arial" panose="020B0604020202020204" pitchFamily="34" charset="0"/>
              </a:rPr>
              <a:t>Burkina Faso     Djibouti     Egypt     Eritrea     Ethiopia     Gambia</a:t>
            </a:r>
          </a:p>
          <a:p>
            <a:pPr>
              <a:buFontTx/>
              <a:buChar char="•"/>
            </a:pPr>
            <a:r>
              <a:rPr lang="en-GB" altLang="en-US" sz="1100" dirty="0" smtClean="0">
                <a:latin typeface="Arial" panose="020B0604020202020204" pitchFamily="34" charset="0"/>
              </a:rPr>
              <a:t>Guinea     Mali     Sierra Leone     Somalia     Sudan</a:t>
            </a:r>
          </a:p>
          <a:p>
            <a:r>
              <a:rPr lang="en-GB" altLang="en-US" sz="1100" dirty="0" smtClean="0">
                <a:latin typeface="Arial" panose="020B0604020202020204" pitchFamily="34" charset="0"/>
              </a:rPr>
              <a:t>Democratic Republic of Congo (DRC), Ghana, Niger, Tanzania, Togo &amp; Uganda have low occurrence of FGM.  However, within each of these countries there are specific communities in which the incidence is high.  Also documented in communities in Iraq, Israel, Oman, Yemen, United Arab Emirates, Occupied Palestinian Territories, India, Indonesia, Malaysia and Pakistan.</a:t>
            </a:r>
          </a:p>
          <a:p>
            <a:r>
              <a:rPr lang="en-GB" altLang="en-US" sz="1100" dirty="0" smtClean="0">
                <a:latin typeface="Arial" panose="020B0604020202020204" pitchFamily="34" charset="0"/>
              </a:rPr>
              <a:t/>
            </a:r>
            <a:br>
              <a:rPr lang="en-GB" altLang="en-US" sz="1100" dirty="0" smtClean="0">
                <a:latin typeface="Arial" panose="020B0604020202020204" pitchFamily="34" charset="0"/>
              </a:rPr>
            </a:br>
            <a:r>
              <a:rPr lang="en-GB" altLang="en-US" sz="1100" dirty="0" smtClean="0">
                <a:latin typeface="Arial" panose="020B0604020202020204" pitchFamily="34" charset="0"/>
              </a:rPr>
              <a:t>Ages when girls experience FGM/Cutting varies across countries. At least 80 % of cut girls in Somalia, Egypt, Chad &amp; the Central African Republic had procedure when they were between the ages of 5 and 14, while in countries such as</a:t>
            </a:r>
          </a:p>
          <a:p>
            <a:r>
              <a:rPr lang="en-GB" altLang="en-US" sz="1100" dirty="0" smtClean="0">
                <a:latin typeface="Arial" panose="020B0604020202020204" pitchFamily="34" charset="0"/>
              </a:rPr>
              <a:t>Nigeria, Mali, Eritrea, Ghana &amp; Mauritania, more than 80 % of girls experienced FGM before their fifth birthday.  </a:t>
            </a:r>
          </a:p>
          <a:p>
            <a:r>
              <a:rPr lang="en-GB" altLang="en-US" sz="1100" dirty="0" smtClean="0">
                <a:latin typeface="Arial" panose="020B0604020202020204" pitchFamily="34" charset="0"/>
              </a:rPr>
              <a:t>In Guinea-Bissau, about 18 % of underwent FGM after age 15, while in Kenya, 46 per cent were not cut until after age 9.</a:t>
            </a:r>
          </a:p>
          <a:p>
            <a:endParaRPr lang="en-GB" altLang="en-US" sz="1100" dirty="0" smtClean="0">
              <a:latin typeface="Arial" panose="020B0604020202020204" pitchFamily="34" charset="0"/>
            </a:endParaRPr>
          </a:p>
          <a:p>
            <a:r>
              <a:rPr lang="en-GB" altLang="en-US" sz="1100" dirty="0" smtClean="0">
                <a:latin typeface="Arial" panose="020B0604020202020204" pitchFamily="34" charset="0"/>
              </a:rPr>
              <a:t>Example of ongoing work from BAWSO on training day…. It has been recognised that economy has not previously been considered.  “Cutters” earn money which can support their families.  Training is being provided for cutters to allow them to earn money in different capacities so that they are less likely to promote the process.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24</a:t>
            </a:fld>
            <a:endParaRPr lang="en-GB"/>
          </a:p>
        </p:txBody>
      </p:sp>
    </p:spTree>
    <p:extLst>
      <p:ext uri="{BB962C8B-B14F-4D97-AF65-F5344CB8AC3E}">
        <p14:creationId xmlns:p14="http://schemas.microsoft.com/office/powerpoint/2010/main" val="266011834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smtClean="0">
                <a:latin typeface="Arial" panose="020B0604020202020204" pitchFamily="34" charset="0"/>
              </a:rPr>
              <a:t>This photograph</a:t>
            </a:r>
            <a:r>
              <a:rPr lang="en-GB" altLang="en-US" sz="1100" baseline="0" dirty="0" smtClean="0">
                <a:latin typeface="Arial" panose="020B0604020202020204" pitchFamily="34" charset="0"/>
              </a:rPr>
              <a:t> has</a:t>
            </a:r>
            <a:r>
              <a:rPr lang="en-GB" altLang="en-US" sz="1100" dirty="0" smtClean="0">
                <a:latin typeface="Arial" panose="020B0604020202020204" pitchFamily="34" charset="0"/>
              </a:rPr>
              <a:t> been chosen to depict one</a:t>
            </a:r>
            <a:r>
              <a:rPr lang="en-GB" altLang="en-US" sz="1100" baseline="0" dirty="0" smtClean="0">
                <a:latin typeface="Arial" panose="020B0604020202020204" pitchFamily="34" charset="0"/>
              </a:rPr>
              <a:t> </a:t>
            </a:r>
            <a:r>
              <a:rPr lang="en-GB" altLang="en-US" sz="1100" dirty="0" smtClean="0">
                <a:latin typeface="Arial" panose="020B0604020202020204" pitchFamily="34" charset="0"/>
              </a:rPr>
              <a:t>circumstances in which FGM is performed from illegal clinics to primitive conditions with primitive tools.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25</a:t>
            </a:fld>
            <a:endParaRPr lang="en-GB"/>
          </a:p>
        </p:txBody>
      </p:sp>
    </p:spTree>
    <p:extLst>
      <p:ext uri="{BB962C8B-B14F-4D97-AF65-F5344CB8AC3E}">
        <p14:creationId xmlns:p14="http://schemas.microsoft.com/office/powerpoint/2010/main" val="419668481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rPr>
              <a:t>Information obtained from BAWSO information pack.</a:t>
            </a:r>
          </a:p>
          <a:p>
            <a:endParaRPr lang="en-GB" altLang="en-US" sz="1100" dirty="0" smtClean="0">
              <a:latin typeface="Arial" panose="020B0604020202020204" pitchFamily="34" charset="0"/>
            </a:endParaRPr>
          </a:p>
          <a:p>
            <a:r>
              <a:rPr lang="en-GB" altLang="en-US" sz="1100" dirty="0" smtClean="0">
                <a:latin typeface="Arial" panose="020B0604020202020204" pitchFamily="34" charset="0"/>
              </a:rPr>
              <a:t>It is likely that there are more cases occurring in areas of the UK with large communities from practicing countries such as London, Cardiff, Manchester, Sheffield, Northampton, Birmingham, Oxford, Crawley, Reading, Slough and Milton Keynes.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26</a:t>
            </a:fld>
            <a:endParaRPr lang="en-GB"/>
          </a:p>
        </p:txBody>
      </p:sp>
    </p:spTree>
    <p:extLst>
      <p:ext uri="{BB962C8B-B14F-4D97-AF65-F5344CB8AC3E}">
        <p14:creationId xmlns:p14="http://schemas.microsoft.com/office/powerpoint/2010/main" val="425702716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rPr>
              <a:t>The Act was brought into force on 3 March 2004 by the Female Genital Mutilation Act 2003 (Commencement) Order 2004. The provisions of the Act only apply to offences committed on or after the date of commencement. For offences committed before 3 March 2004 the Prohibition of Female Circumcision 1985, as re-enacted in the Female Genital Mutilation Act 2003, continues to apply.</a:t>
            </a:r>
          </a:p>
          <a:p>
            <a:r>
              <a:rPr lang="en-GB" altLang="en-US" sz="1100" dirty="0" smtClean="0">
                <a:latin typeface="Arial" panose="020B0604020202020204" pitchFamily="34" charset="0"/>
              </a:rPr>
              <a:t>The Act affirms that it is illegal for FGM to be performed, and that it is also an offence for UK nationals or permanent UK residents to carry out, or aid, abet, counsel or procure the carrying out of FGM abroad on a UK national or permanent UK resident, even in countries where the practice is legal.</a:t>
            </a:r>
            <a:endParaRPr lang="en-GB" altLang="en-US" sz="1100" b="1" dirty="0" smtClean="0">
              <a:latin typeface="Arial" panose="020B0604020202020204" pitchFamily="34" charset="0"/>
            </a:endParaRPr>
          </a:p>
          <a:p>
            <a:pPr>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smtClean="0">
                <a:latin typeface="Arial" panose="020B0604020202020204" pitchFamily="34" charset="0"/>
                <a:ea typeface="ＭＳ Ｐゴシック" panose="020B0600070205080204" pitchFamily="34" charset="-128"/>
              </a:rPr>
              <a:t/>
            </a:r>
            <a:br>
              <a:rPr lang="en-GB" altLang="en-US" dirty="0" smtClean="0">
                <a:latin typeface="Arial" panose="020B0604020202020204" pitchFamily="34" charset="0"/>
                <a:ea typeface="ＭＳ Ｐゴシック" panose="020B0600070205080204" pitchFamily="34" charset="-128"/>
              </a:rPr>
            </a:b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27</a:t>
            </a:fld>
            <a:endParaRPr lang="en-GB"/>
          </a:p>
        </p:txBody>
      </p:sp>
    </p:spTree>
    <p:extLst>
      <p:ext uri="{BB962C8B-B14F-4D97-AF65-F5344CB8AC3E}">
        <p14:creationId xmlns:p14="http://schemas.microsoft.com/office/powerpoint/2010/main" val="44881432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b="1" dirty="0" smtClean="0">
                <a:latin typeface="Arial" panose="020B0604020202020204" pitchFamily="34" charset="0"/>
                <a:ea typeface="ＭＳ Ｐゴシック" panose="020B0600070205080204" pitchFamily="34" charset="-128"/>
              </a:rPr>
              <a:t>EXEMPTIONS</a:t>
            </a:r>
          </a:p>
          <a:p>
            <a:pPr>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smtClean="0">
                <a:latin typeface="Arial" panose="020B0604020202020204" pitchFamily="34" charset="0"/>
                <a:ea typeface="ＭＳ Ｐゴシック" panose="020B0600070205080204" pitchFamily="34" charset="-128"/>
              </a:rPr>
              <a:t>The operations must be performed by approved persons which are: </a:t>
            </a:r>
          </a:p>
          <a:p>
            <a:pPr>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smtClean="0">
                <a:latin typeface="Arial" panose="020B0604020202020204" pitchFamily="34" charset="0"/>
                <a:ea typeface="ＭＳ Ｐゴシック" panose="020B0600070205080204" pitchFamily="34" charset="-128"/>
              </a:rPr>
              <a:t>In relation to an operation falling within subsection (a) above, a registered medical practitioner, </a:t>
            </a:r>
          </a:p>
          <a:p>
            <a:pPr>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smtClean="0">
                <a:latin typeface="Arial" panose="020B0604020202020204" pitchFamily="34" charset="0"/>
                <a:ea typeface="ＭＳ Ｐゴシック" panose="020B0600070205080204" pitchFamily="34" charset="-128"/>
              </a:rPr>
              <a:t>In relation to an operation falling within subsection (b) above, a registered medical practitioner, a registered midwife or a person undergoing a course of training with a view to becoming such a practitioner or midwife. </a:t>
            </a:r>
          </a:p>
          <a:p>
            <a:pPr>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kumimoji="0" lang="en-GB" altLang="en-US" sz="1100" b="1" i="0" u="none" strike="noStrike" kern="0" cap="none" spc="0" normalizeH="0" baseline="0" noProof="0" dirty="0" smtClean="0">
              <a:ln>
                <a:noFill/>
              </a:ln>
              <a:solidFill>
                <a:srgbClr val="000000"/>
              </a:solidFill>
              <a:effectLst/>
              <a:uLnTx/>
              <a:uFillTx/>
              <a:latin typeface="Arial"/>
              <a:ea typeface="+mn-ea"/>
              <a:cs typeface="+mn-cs"/>
            </a:endParaRPr>
          </a:p>
          <a:p>
            <a:pPr>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kumimoji="0" lang="en-GB" altLang="en-US" sz="1100" b="0" i="0" u="none" strike="noStrike" kern="0" cap="none" spc="0" normalizeH="0" baseline="0" noProof="0" dirty="0" smtClean="0">
                <a:ln>
                  <a:noFill/>
                </a:ln>
                <a:solidFill>
                  <a:srgbClr val="000000"/>
                </a:solidFill>
                <a:effectLst/>
                <a:uLnTx/>
                <a:uFillTx/>
                <a:latin typeface="Arial"/>
                <a:ea typeface="+mn-ea"/>
                <a:cs typeface="+mn-cs"/>
              </a:rPr>
              <a:t>Any person found guilty of an offence under the Act will be liable to a maximum penalty of a fine or imprisonment of up to 14 years, or both.</a:t>
            </a:r>
          </a:p>
          <a:p>
            <a:pPr algn="l"/>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28</a:t>
            </a:fld>
            <a:endParaRPr lang="en-GB"/>
          </a:p>
        </p:txBody>
      </p:sp>
    </p:spTree>
    <p:extLst>
      <p:ext uri="{BB962C8B-B14F-4D97-AF65-F5344CB8AC3E}">
        <p14:creationId xmlns:p14="http://schemas.microsoft.com/office/powerpoint/2010/main" val="87237045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1200"/>
              </a:spcAft>
              <a:defRPr/>
            </a:pPr>
            <a:r>
              <a:rPr lang="en-GB" sz="1100" dirty="0" smtClean="0">
                <a:latin typeface="Arial" panose="020B0604020202020204" pitchFamily="34" charset="0"/>
                <a:cs typeface="Arial" panose="020B0604020202020204" pitchFamily="34" charset="0"/>
              </a:rPr>
              <a:t>This new piece of legislation came in on 3</a:t>
            </a:r>
            <a:r>
              <a:rPr lang="en-GB" sz="1100" baseline="30000" dirty="0" smtClean="0">
                <a:latin typeface="Arial" panose="020B0604020202020204" pitchFamily="34" charset="0"/>
                <a:cs typeface="Arial" panose="020B0604020202020204" pitchFamily="34" charset="0"/>
              </a:rPr>
              <a:t>rd</a:t>
            </a:r>
            <a:r>
              <a:rPr lang="en-GB" sz="1100" dirty="0" smtClean="0">
                <a:latin typeface="Arial" panose="020B0604020202020204" pitchFamily="34" charset="0"/>
                <a:cs typeface="Arial" panose="020B0604020202020204" pitchFamily="34" charset="0"/>
              </a:rPr>
              <a:t> May 2015. Depending on the circumstances any officer who has concerns regarding a victim or potential victim of FGM should inform the Child Abuse Investigation Unit as soon as possible.</a:t>
            </a:r>
          </a:p>
          <a:p>
            <a:pPr>
              <a:spcBef>
                <a:spcPts val="0"/>
              </a:spcBef>
              <a:spcAft>
                <a:spcPts val="1200"/>
              </a:spcAft>
              <a:defRPr/>
            </a:pPr>
            <a:r>
              <a:rPr lang="en-GB" sz="1100" dirty="0" smtClean="0">
                <a:latin typeface="Arial" panose="020B0604020202020204" pitchFamily="34" charset="0"/>
                <a:cs typeface="Arial" panose="020B0604020202020204" pitchFamily="34" charset="0"/>
              </a:rPr>
              <a:t>Consideration should also be given for the need to consider placing that child or any other children at risk under police protection.</a:t>
            </a:r>
          </a:p>
          <a:p>
            <a:pPr>
              <a:spcBef>
                <a:spcPts val="0"/>
              </a:spcBef>
              <a:spcAft>
                <a:spcPts val="1200"/>
              </a:spcAft>
              <a:defRPr/>
            </a:pPr>
            <a:r>
              <a:rPr lang="en-GB" sz="1100" dirty="0" smtClean="0">
                <a:latin typeface="Arial" panose="020B0604020202020204" pitchFamily="34" charset="0"/>
                <a:cs typeface="Arial" panose="020B0604020202020204" pitchFamily="34" charset="0"/>
              </a:rPr>
              <a:t>5) It is a defence for the defendant  to show that:</a:t>
            </a:r>
          </a:p>
          <a:p>
            <a:pPr marL="228600" indent="-228600">
              <a:spcBef>
                <a:spcPts val="0"/>
              </a:spcBef>
              <a:spcAft>
                <a:spcPts val="1200"/>
              </a:spcAft>
              <a:buFontTx/>
              <a:buAutoNum type="alphaLcParenBoth"/>
              <a:defRPr/>
            </a:pPr>
            <a:r>
              <a:rPr lang="en-GB" sz="1100" dirty="0" smtClean="0">
                <a:latin typeface="Arial" panose="020B0604020202020204" pitchFamily="34" charset="0"/>
                <a:cs typeface="Arial" panose="020B0604020202020204" pitchFamily="34" charset="0"/>
              </a:rPr>
              <a:t>At the relevant time, the defendant did not think that there was a significant risk of FGM being committed against the girl, and could not reasonably have been expected to be aware that there was any such risk, or</a:t>
            </a:r>
          </a:p>
          <a:p>
            <a:pPr marL="228600" indent="-228600">
              <a:spcBef>
                <a:spcPts val="0"/>
              </a:spcBef>
              <a:spcAft>
                <a:spcPts val="1200"/>
              </a:spcAft>
              <a:buFontTx/>
              <a:buAutoNum type="alphaLcParenBoth"/>
              <a:defRPr/>
            </a:pPr>
            <a:r>
              <a:rPr lang="en-GB" sz="1100" dirty="0" smtClean="0">
                <a:latin typeface="Arial" panose="020B0604020202020204" pitchFamily="34" charset="0"/>
                <a:cs typeface="Arial" panose="020B0604020202020204" pitchFamily="34" charset="0"/>
              </a:rPr>
              <a:t>The defendant took such steps as he or she could reasonably have been expected to take to protect the girl from being the victim of a genital mutilation offence.</a:t>
            </a:r>
          </a:p>
          <a:p>
            <a:pPr>
              <a:spcBef>
                <a:spcPts val="0"/>
              </a:spcBef>
              <a:spcAft>
                <a:spcPts val="1200"/>
              </a:spcAft>
            </a:pPr>
            <a:r>
              <a:rPr lang="en-GB" sz="1100" dirty="0" smtClean="0">
                <a:effectLst/>
                <a:latin typeface="Arial" panose="020B0604020202020204" pitchFamily="34" charset="0"/>
                <a:cs typeface="Arial" panose="020B0604020202020204" pitchFamily="34" charset="0"/>
              </a:rPr>
              <a:t>To date there have been no prosecutions although one NHS doctor has recently been cleared of performing female genital mutilation in the first British case of its kind amid claims that he was used as a “scapegoat”.</a:t>
            </a:r>
          </a:p>
          <a:p>
            <a:pPr>
              <a:spcBef>
                <a:spcPts val="0"/>
              </a:spcBef>
              <a:spcAft>
                <a:spcPts val="1200"/>
              </a:spcAft>
            </a:pPr>
            <a:r>
              <a:rPr lang="en-GB" sz="1100" dirty="0" smtClean="0">
                <a:effectLst/>
                <a:latin typeface="Arial" panose="020B0604020202020204" pitchFamily="34" charset="0"/>
                <a:cs typeface="Arial" panose="020B0604020202020204" pitchFamily="34" charset="0"/>
              </a:rPr>
              <a:t>His acquittal will prompt questions about why the Crown Prosecution Service (CPS) chose such a marginal case for the UK’s first prosecution.</a:t>
            </a:r>
          </a:p>
          <a:p>
            <a:pPr>
              <a:spcBef>
                <a:spcPts val="0"/>
              </a:spcBef>
              <a:spcAft>
                <a:spcPts val="1200"/>
              </a:spcAft>
            </a:pPr>
            <a:r>
              <a:rPr lang="en-GB" sz="1100" dirty="0" smtClean="0">
                <a:effectLst/>
                <a:latin typeface="Arial" panose="020B0604020202020204" pitchFamily="34" charset="0"/>
                <a:cs typeface="Arial" panose="020B0604020202020204" pitchFamily="34" charset="0"/>
              </a:rPr>
              <a:t>Police have blamed a lack of evidence for the failure to convict a single person in Britain for FGM.</a:t>
            </a:r>
          </a:p>
          <a:p>
            <a:pPr>
              <a:spcBef>
                <a:spcPts val="0"/>
              </a:spcBef>
              <a:spcAft>
                <a:spcPts val="1200"/>
              </a:spcAft>
            </a:pPr>
            <a:r>
              <a:rPr lang="en-GB" sz="1100" dirty="0" smtClean="0">
                <a:effectLst/>
                <a:latin typeface="Arial" panose="020B0604020202020204" pitchFamily="34" charset="0"/>
                <a:cs typeface="Arial" panose="020B0604020202020204" pitchFamily="34" charset="0"/>
              </a:rPr>
              <a:t>Officers are currently carrying out searches at airports in the last days of the school holidays during what is graphically known as the “cutting season,” when girls are taken abroad to be mutilated, often to countries in Africa.</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29</a:t>
            </a:fld>
            <a:endParaRPr lang="en-GB"/>
          </a:p>
        </p:txBody>
      </p:sp>
    </p:spTree>
    <p:extLst>
      <p:ext uri="{BB962C8B-B14F-4D97-AF65-F5344CB8AC3E}">
        <p14:creationId xmlns:p14="http://schemas.microsoft.com/office/powerpoint/2010/main" val="190186902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587" indent="0" algn="l" eaLnBrk="0" fontAlgn="base" hangingPunct="0">
              <a:spcBef>
                <a:spcPts val="500"/>
              </a:spcBef>
              <a:spcAft>
                <a:spcPct val="0"/>
              </a:spcAft>
              <a:defRPr/>
            </a:pPr>
            <a:r>
              <a:rPr lang="en-GB" altLang="en-US" sz="1100" i="0" dirty="0" smtClean="0">
                <a:solidFill>
                  <a:schemeClr val="tx1"/>
                </a:solidFill>
                <a:latin typeface="Arial" panose="020B0604020202020204" pitchFamily="34" charset="0"/>
                <a:cs typeface="Arial" panose="020B0604020202020204" pitchFamily="34" charset="0"/>
              </a:rPr>
              <a:t>The</a:t>
            </a:r>
            <a:r>
              <a:rPr lang="en-GB" altLang="en-US" sz="1100" i="0" baseline="0" dirty="0" smtClean="0">
                <a:solidFill>
                  <a:schemeClr val="tx1"/>
                </a:solidFill>
                <a:latin typeface="Arial" panose="020B0604020202020204" pitchFamily="34" charset="0"/>
                <a:cs typeface="Arial" panose="020B0604020202020204" pitchFamily="34" charset="0"/>
              </a:rPr>
              <a:t> Act e</a:t>
            </a:r>
            <a:r>
              <a:rPr lang="en-GB" altLang="en-US" sz="1100" i="0" dirty="0" smtClean="0">
                <a:solidFill>
                  <a:schemeClr val="tx1"/>
                </a:solidFill>
                <a:latin typeface="Arial" panose="020B0604020202020204" pitchFamily="34" charset="0"/>
                <a:cs typeface="Arial" panose="020B0604020202020204" pitchFamily="34" charset="0"/>
              </a:rPr>
              <a:t>mpowers the Courts to make Protection Orders for the purpose of:</a:t>
            </a:r>
          </a:p>
          <a:p>
            <a:pPr marL="1587" indent="0" algn="l" eaLnBrk="0" fontAlgn="base" hangingPunct="0">
              <a:spcBef>
                <a:spcPts val="500"/>
              </a:spcBef>
              <a:spcAft>
                <a:spcPct val="0"/>
              </a:spcAft>
              <a:defRPr/>
            </a:pPr>
            <a:endParaRPr lang="en-GB" altLang="en-US" sz="1100" i="0" dirty="0" smtClean="0">
              <a:solidFill>
                <a:schemeClr val="tx1"/>
              </a:solidFill>
              <a:latin typeface="Arial" panose="020B0604020202020204" pitchFamily="34" charset="0"/>
              <a:cs typeface="Arial" panose="020B0604020202020204" pitchFamily="34" charset="0"/>
            </a:endParaRPr>
          </a:p>
          <a:p>
            <a:pPr marL="287337" indent="-285750" algn="l" eaLnBrk="0" fontAlgn="base" hangingPunct="0">
              <a:spcBef>
                <a:spcPts val="500"/>
              </a:spcBef>
              <a:spcAft>
                <a:spcPct val="0"/>
              </a:spcAft>
              <a:buFont typeface="Arial" panose="020B0604020202020204" pitchFamily="34" charset="0"/>
              <a:buChar char="•"/>
              <a:defRPr/>
            </a:pPr>
            <a:r>
              <a:rPr lang="en-GB" altLang="en-US" sz="1100" i="0" dirty="0" smtClean="0">
                <a:solidFill>
                  <a:schemeClr val="tx1"/>
                </a:solidFill>
                <a:latin typeface="Arial" panose="020B0604020202020204" pitchFamily="34" charset="0"/>
                <a:cs typeface="Arial" panose="020B0604020202020204" pitchFamily="34" charset="0"/>
              </a:rPr>
              <a:t>Protecting a girl against the commission of a genital mutilation offence     AND</a:t>
            </a:r>
          </a:p>
          <a:p>
            <a:pPr marL="287337" indent="-285750" algn="l" eaLnBrk="0" fontAlgn="base" hangingPunct="0">
              <a:spcBef>
                <a:spcPts val="500"/>
              </a:spcBef>
              <a:spcAft>
                <a:spcPct val="0"/>
              </a:spcAft>
              <a:buFont typeface="Arial" panose="020B0604020202020204" pitchFamily="34" charset="0"/>
              <a:buChar char="•"/>
              <a:defRPr/>
            </a:pPr>
            <a:r>
              <a:rPr lang="en-GB" altLang="en-US" sz="1100" i="0" dirty="0" smtClean="0">
                <a:solidFill>
                  <a:schemeClr val="tx1"/>
                </a:solidFill>
                <a:latin typeface="Arial" panose="020B0604020202020204" pitchFamily="34" charset="0"/>
                <a:cs typeface="Arial" panose="020B0604020202020204" pitchFamily="34" charset="0"/>
              </a:rPr>
              <a:t>Protecting a girl against whom any such offence has been committed.</a:t>
            </a:r>
          </a:p>
          <a:p>
            <a:pPr marL="287337" indent="-285750" algn="l" eaLnBrk="0" fontAlgn="base" hangingPunct="0">
              <a:spcBef>
                <a:spcPts val="500"/>
              </a:spcBef>
              <a:spcAft>
                <a:spcPct val="0"/>
              </a:spcAft>
              <a:buFont typeface="Arial" panose="020B0604020202020204" pitchFamily="34" charset="0"/>
              <a:buChar char="•"/>
              <a:defRPr/>
            </a:pPr>
            <a:endParaRPr lang="en-GB" altLang="en-US" sz="1100" i="0" dirty="0" smtClean="0">
              <a:solidFill>
                <a:schemeClr val="tx1"/>
              </a:solidFill>
              <a:latin typeface="Arial" panose="020B0604020202020204" pitchFamily="34" charset="0"/>
              <a:cs typeface="Arial" panose="020B0604020202020204" pitchFamily="34" charset="0"/>
            </a:endParaRPr>
          </a:p>
          <a:p>
            <a:pPr marL="1587" indent="0" algn="l" eaLnBrk="0" fontAlgn="base" hangingPunct="0">
              <a:spcBef>
                <a:spcPts val="500"/>
              </a:spcBef>
              <a:spcAft>
                <a:spcPct val="0"/>
              </a:spcAft>
              <a:defRPr/>
            </a:pPr>
            <a:r>
              <a:rPr lang="en-GB" altLang="en-US" sz="1100" i="0" dirty="0" smtClean="0">
                <a:solidFill>
                  <a:schemeClr val="tx1"/>
                </a:solidFill>
                <a:latin typeface="Arial" panose="020B0604020202020204" pitchFamily="34" charset="0"/>
                <a:cs typeface="Arial" panose="020B0604020202020204" pitchFamily="34" charset="0"/>
              </a:rPr>
              <a:t>Covers Conduct such as:</a:t>
            </a:r>
          </a:p>
          <a:p>
            <a:pPr marL="1587" indent="0" algn="l" eaLnBrk="0" fontAlgn="base" hangingPunct="0">
              <a:spcBef>
                <a:spcPts val="500"/>
              </a:spcBef>
              <a:spcAft>
                <a:spcPct val="0"/>
              </a:spcAft>
              <a:defRPr/>
            </a:pPr>
            <a:endParaRPr lang="en-GB" altLang="en-US" sz="1100" i="0" dirty="0" smtClean="0">
              <a:solidFill>
                <a:schemeClr val="tx1"/>
              </a:solidFill>
              <a:latin typeface="Arial" panose="020B0604020202020204" pitchFamily="34" charset="0"/>
              <a:cs typeface="Arial" panose="020B0604020202020204" pitchFamily="34" charset="0"/>
            </a:endParaRPr>
          </a:p>
          <a:p>
            <a:pPr marL="287337" indent="-285750" algn="l" eaLnBrk="0" fontAlgn="base" hangingPunct="0">
              <a:spcBef>
                <a:spcPts val="500"/>
              </a:spcBef>
              <a:spcAft>
                <a:spcPct val="0"/>
              </a:spcAft>
              <a:buFont typeface="Arial" panose="020B0604020202020204" pitchFamily="34" charset="0"/>
              <a:buChar char="•"/>
              <a:defRPr/>
            </a:pPr>
            <a:r>
              <a:rPr lang="en-GB" altLang="en-US" sz="1100" i="0" dirty="0" smtClean="0">
                <a:solidFill>
                  <a:schemeClr val="tx1"/>
                </a:solidFill>
                <a:latin typeface="Arial" panose="020B0604020202020204" pitchFamily="34" charset="0"/>
                <a:cs typeface="Arial" panose="020B0604020202020204" pitchFamily="34" charset="0"/>
              </a:rPr>
              <a:t>Aiding, abetting, counselling, procuring, encouraging/ assisting another person to commit or attempt to commit </a:t>
            </a:r>
          </a:p>
          <a:p>
            <a:pPr marL="287337" indent="-285750" algn="l" eaLnBrk="0" fontAlgn="base" hangingPunct="0">
              <a:spcBef>
                <a:spcPts val="500"/>
              </a:spcBef>
              <a:spcAft>
                <a:spcPct val="0"/>
              </a:spcAft>
              <a:buFont typeface="Arial" panose="020B0604020202020204" pitchFamily="34" charset="0"/>
              <a:buChar char="•"/>
              <a:defRPr/>
            </a:pPr>
            <a:r>
              <a:rPr lang="en-GB" altLang="en-US" sz="1100" i="0" dirty="0" smtClean="0">
                <a:solidFill>
                  <a:schemeClr val="tx1"/>
                </a:solidFill>
                <a:latin typeface="Arial" panose="020B0604020202020204" pitchFamily="34" charset="0"/>
                <a:cs typeface="Arial" panose="020B0604020202020204" pitchFamily="34" charset="0"/>
              </a:rPr>
              <a:t>Conspiring to commit or attempt to commit</a:t>
            </a:r>
          </a:p>
          <a:p>
            <a:endParaRPr lang="en-GB" sz="1100" dirty="0" smtClean="0">
              <a:latin typeface="Arial" panose="020B0604020202020204" pitchFamily="34" charset="0"/>
              <a:cs typeface="Arial" panose="020B0604020202020204" pitchFamily="34" charset="0"/>
            </a:endParaRPr>
          </a:p>
          <a:p>
            <a:pPr>
              <a:spcBef>
                <a:spcPts val="500"/>
              </a:spcBef>
              <a:spcAft>
                <a:spcPts val="50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An application for a protection order can be made by the girl herself, a ‘relevant’ third party e.g. the police, or any other third party with the leave of the court. The court may also make the protection order without application under certain circumstances if it believes it is in the girl’s best interest. In making these orders the court has to take into account the need to secure the health, safety and well-being of the girl to be protected. </a:t>
            </a:r>
          </a:p>
          <a:p>
            <a:pPr>
              <a:spcBef>
                <a:spcPts val="500"/>
              </a:spcBef>
              <a:spcAft>
                <a:spcPts val="50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a:spcBef>
                <a:spcPts val="500"/>
              </a:spcBef>
              <a:spcAft>
                <a:spcPts val="50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Covers conduct such as…..</a:t>
            </a:r>
          </a:p>
          <a:p>
            <a:pPr>
              <a:spcBef>
                <a:spcPts val="500"/>
              </a:spcBef>
              <a:spcAft>
                <a:spcPts val="50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Importantly, it also covers such acts whether they are to take place inside or outside of England and Wales </a:t>
            </a:r>
          </a:p>
          <a:p>
            <a:pP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An FGM protection order may contain such prohibitions, restrictions or requirements, and such other terms as the court considers appropriate for the purposes of the order and may be made for a specified period or until varied or discharged by the court. </a:t>
            </a:r>
          </a:p>
          <a:p>
            <a:pPr>
              <a:spcBef>
                <a:spcPts val="600"/>
              </a:spcBef>
              <a:buClr>
                <a:srgbClr val="FFE701"/>
              </a:buClr>
              <a:buFont typeface="Arial Black" pitchFamily="32" charset="0"/>
              <a:buNone/>
              <a:defRPr/>
            </a:pPr>
            <a:endParaRPr lang="en-GB" altLang="en-US" sz="1100" b="0" dirty="0" smtClean="0">
              <a:solidFill>
                <a:srgbClr val="FFE701"/>
              </a:solidFill>
              <a:latin typeface="Arial" panose="020B0604020202020204" pitchFamily="34" charset="0"/>
              <a:cs typeface="Arial" panose="020B0604020202020204" pitchFamily="34" charset="0"/>
            </a:endParaRPr>
          </a:p>
          <a:p>
            <a:pPr>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Equalities and justice minister Caroline </a:t>
            </a:r>
            <a:r>
              <a:rPr lang="en-GB" altLang="en-US" sz="1100" dirty="0" err="1" smtClean="0">
                <a:latin typeface="Arial" panose="020B0604020202020204" pitchFamily="34" charset="0"/>
                <a:ea typeface="ＭＳ Ｐゴシック" panose="020B0600070205080204" pitchFamily="34" charset="-128"/>
                <a:cs typeface="Arial" panose="020B0604020202020204" pitchFamily="34" charset="0"/>
              </a:rPr>
              <a:t>Dinenage</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said: “We have fast-tracked these protection orders to make sure women and girls facing the awful threat of FGM can be kept safe..... and authorities are acting so quickly to use the powers. These orders mean girls and the communities around them now know they will have somewhere to turn, that the law is on their side and help is out there</a:t>
            </a:r>
          </a:p>
          <a:p>
            <a:pPr>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a:t>
            </a:r>
          </a:p>
          <a:p>
            <a:pPr>
              <a:spcBef>
                <a:spcPts val="500"/>
              </a:spcBef>
              <a:spcAft>
                <a:spcPts val="50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In July 2015 – Bedfordshire police have secured the UK’s first ever female genital mutilation protection order. They seized passports from 2 school girls who they thought could be taken to Africa to be mutilated. The order prevented the 2 young girls, they thought to be act risk, from being taken out of the country.</a:t>
            </a:r>
          </a:p>
          <a:p>
            <a:pPr>
              <a:spcBef>
                <a:spcPts val="500"/>
              </a:spcBef>
              <a:spcAft>
                <a:spcPts val="50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In March this year,  the High Court make a </a:t>
            </a:r>
            <a:r>
              <a:rPr lang="en-GB" altLang="en-US" sz="1100" dirty="0" err="1" smtClean="0">
                <a:latin typeface="Arial" panose="020B0604020202020204" pitchFamily="34" charset="0"/>
                <a:ea typeface="ＭＳ Ｐゴシック" panose="020B0600070205080204" pitchFamily="34" charset="-128"/>
                <a:cs typeface="Arial" panose="020B0604020202020204" pitchFamily="34" charset="0"/>
              </a:rPr>
              <a:t>a</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baby girl the subject of an FGM Protection order. The baby girls mother had approached medics and asked how she could get her daughter circumcised. When informed that FGM was illegal in England, the mother asked for examples of people being caught! </a:t>
            </a:r>
            <a:r>
              <a:rPr lang="en-GB" altLang="en-US" sz="1100" dirty="0" err="1" smtClean="0">
                <a:latin typeface="Arial" panose="020B0604020202020204" pitchFamily="34" charset="0"/>
                <a:ea typeface="ＭＳ Ｐゴシック" panose="020B0600070205080204" pitchFamily="34" charset="-128"/>
                <a:cs typeface="Arial" panose="020B0604020202020204" pitchFamily="34" charset="0"/>
              </a:rPr>
              <a:t>Ifor</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the safety of the baby girl, it was ruled necessary to put a protection order in place.</a:t>
            </a:r>
          </a:p>
          <a:p>
            <a:pPr>
              <a:spcBef>
                <a:spcPts val="500"/>
              </a:spcBef>
              <a:spcAft>
                <a:spcPts val="50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a:spcBef>
                <a:spcPts val="500"/>
              </a:spcBef>
              <a:spcAft>
                <a:spcPts val="50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BREACHING A PROTECTION ORDER IS A CRIMINAL OFFENCE.</a:t>
            </a:r>
          </a:p>
          <a:p>
            <a:pPr>
              <a:spcBef>
                <a:spcPts val="600"/>
              </a:spcBef>
              <a:buClr>
                <a:srgbClr val="FFE701"/>
              </a:buClr>
              <a:buFont typeface="Arial Black" pitchFamily="32" charset="0"/>
              <a:buNone/>
              <a:defRPr/>
            </a:pPr>
            <a:endParaRPr lang="en-GB" altLang="en-US" sz="1200" b="0" dirty="0" smtClean="0">
              <a:solidFill>
                <a:srgbClr val="FFE701"/>
              </a:solidFill>
              <a:latin typeface="Arial Black" pitchFamily="32"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30</a:t>
            </a:fld>
            <a:endParaRPr lang="en-GB"/>
          </a:p>
        </p:txBody>
      </p:sp>
    </p:spTree>
    <p:extLst>
      <p:ext uri="{BB962C8B-B14F-4D97-AF65-F5344CB8AC3E}">
        <p14:creationId xmlns:p14="http://schemas.microsoft.com/office/powerpoint/2010/main" val="58072650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500"/>
              </a:spcBef>
              <a:spcAft>
                <a:spcPts val="50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err="1" smtClean="0">
                <a:latin typeface="Arial" panose="020B0604020202020204" pitchFamily="34" charset="0"/>
                <a:ea typeface="ＭＳ Ｐゴシック" panose="020B0600070205080204" pitchFamily="34" charset="-128"/>
                <a:cs typeface="Times New Roman" panose="02020603050405020304" pitchFamily="18" charset="0"/>
              </a:rPr>
              <a:t>Dhanuson</a:t>
            </a:r>
            <a:r>
              <a:rPr lang="en-GB" altLang="en-US" sz="1100" dirty="0" smtClean="0">
                <a:latin typeface="Arial" panose="020B0604020202020204" pitchFamily="34" charset="0"/>
                <a:ea typeface="ＭＳ Ｐゴシック" panose="020B0600070205080204" pitchFamily="34" charset="-128"/>
                <a:cs typeface="Times New Roman" panose="02020603050405020304" pitchFamily="18" charset="0"/>
              </a:rPr>
              <a:t> </a:t>
            </a:r>
            <a:r>
              <a:rPr lang="en-GB" altLang="en-US" sz="1100" dirty="0" err="1" smtClean="0">
                <a:latin typeface="Arial" panose="020B0604020202020204" pitchFamily="34" charset="0"/>
                <a:ea typeface="ＭＳ Ｐゴシック" panose="020B0600070205080204" pitchFamily="34" charset="-128"/>
                <a:cs typeface="Times New Roman" panose="02020603050405020304" pitchFamily="18" charset="0"/>
              </a:rPr>
              <a:t>Dharmasena</a:t>
            </a:r>
            <a:r>
              <a:rPr lang="en-GB" altLang="en-US" sz="1100" dirty="0" smtClean="0">
                <a:latin typeface="Arial" panose="020B0604020202020204" pitchFamily="34" charset="0"/>
                <a:ea typeface="ＭＳ Ｐゴシック" panose="020B0600070205080204" pitchFamily="34" charset="-128"/>
                <a:cs typeface="Times New Roman" panose="02020603050405020304" pitchFamily="18" charset="0"/>
              </a:rPr>
              <a:t>, 32, had been accused of illegally stitching a young mother back up after she gave birth to her first child in Whittington hospital London in November 2012, The doctor made 2 cuts to her vaginal opening in an emergency delivery to ensure the safe delivery of the baby. His prosecution was the first of its kind in Britain and had been hailed as a landmark in the campaign to stamp out the illegal practice. </a:t>
            </a:r>
          </a:p>
          <a:p>
            <a:pPr>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1100" dirty="0" smtClean="0">
              <a:latin typeface="Arial" panose="020B0604020202020204" pitchFamily="34" charset="0"/>
              <a:ea typeface="ＭＳ Ｐゴシック" panose="020B0600070205080204" pitchFamily="34" charset="-128"/>
              <a:cs typeface="Times New Roman" panose="02020603050405020304" pitchFamily="18" charset="0"/>
            </a:endParaRPr>
          </a:p>
          <a:p>
            <a:pPr>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smtClean="0">
                <a:latin typeface="Arial" panose="020B0604020202020204" pitchFamily="34" charset="0"/>
                <a:ea typeface="ＭＳ Ｐゴシック" panose="020B0600070205080204" pitchFamily="34" charset="-128"/>
                <a:cs typeface="Times New Roman" panose="02020603050405020304" pitchFamily="18" charset="0"/>
              </a:rPr>
              <a:t>But </a:t>
            </a:r>
            <a:r>
              <a:rPr lang="en-GB" altLang="en-US" sz="1100" dirty="0" smtClean="0">
                <a:latin typeface="Arial" panose="020B0604020202020204" pitchFamily="34" charset="0"/>
                <a:ea typeface="ＭＳ Ｐゴシック" panose="020B0600070205080204" pitchFamily="34" charset="-128"/>
                <a:cs typeface="Times New Roman" panose="02020603050405020304" pitchFamily="18" charset="0"/>
              </a:rPr>
              <a:t>his defence barrister said that Dr </a:t>
            </a:r>
            <a:r>
              <a:rPr lang="en-GB" altLang="en-US" sz="1100" dirty="0" err="1" smtClean="0">
                <a:latin typeface="Arial" panose="020B0604020202020204" pitchFamily="34" charset="0"/>
                <a:ea typeface="ＭＳ Ｐゴシック" panose="020B0600070205080204" pitchFamily="34" charset="-128"/>
                <a:cs typeface="Times New Roman" panose="02020603050405020304" pitchFamily="18" charset="0"/>
              </a:rPr>
              <a:t>Dharmasena</a:t>
            </a:r>
            <a:r>
              <a:rPr lang="en-GB" altLang="en-US" sz="1100" dirty="0" smtClean="0">
                <a:latin typeface="Arial" panose="020B0604020202020204" pitchFamily="34" charset="0"/>
                <a:ea typeface="ＭＳ Ｐゴシック" panose="020B0600070205080204" pitchFamily="34" charset="-128"/>
                <a:cs typeface="Times New Roman" panose="02020603050405020304" pitchFamily="18" charset="0"/>
              </a:rPr>
              <a:t> had been "hung out to dry and made a scapegoat" for hospital failings. He claimed that the women had been let down too by the hospital , which should have picked up her condition as someone who had suffered FGM much earlier. Crown heard that the women had undergone FGM when she was six and living in Somalia and that the Dr had sutured her with a single stitch to stop her from bleeding from an incision required for childbirth, because she HAD previously been subjected to FGM.</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31</a:t>
            </a:fld>
            <a:endParaRPr lang="en-GB"/>
          </a:p>
        </p:txBody>
      </p:sp>
    </p:spTree>
    <p:extLst>
      <p:ext uri="{BB962C8B-B14F-4D97-AF65-F5344CB8AC3E}">
        <p14:creationId xmlns:p14="http://schemas.microsoft.com/office/powerpoint/2010/main" val="212167159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smtClean="0">
                <a:latin typeface="Arial" panose="020B0604020202020204" pitchFamily="34" charset="0"/>
                <a:ea typeface="ＭＳ Ｐゴシック" panose="020B0600070205080204" pitchFamily="34" charset="-128"/>
                <a:cs typeface="Times New Roman" panose="02020603050405020304" pitchFamily="18" charset="0"/>
              </a:rPr>
              <a:t>There are a number of potential indicators that a child or young person may be at risk of FGM. Individually these may not indicate risk but if two or more indicators are present this could signal a risk. Signs that a person may be at risk of undergoing FGM are as follows: </a:t>
            </a:r>
          </a:p>
          <a:p>
            <a:pPr marL="171450" indent="-171450">
              <a:spcBef>
                <a:spcPts val="4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smtClean="0">
                <a:solidFill>
                  <a:srgbClr val="FFE701"/>
                </a:solidFill>
                <a:latin typeface="Arial" panose="020B0604020202020204" pitchFamily="34" charset="0"/>
                <a:ea typeface="ＭＳ Ｐゴシック" panose="020B0600070205080204" pitchFamily="34" charset="-128"/>
                <a:cs typeface="Times New Roman" panose="02020603050405020304" pitchFamily="18" charset="0"/>
              </a:rPr>
              <a:t>The position of the family within their community and the level of integration into UK society</a:t>
            </a:r>
          </a:p>
          <a:p>
            <a:pPr marL="171450" indent="-171450">
              <a:spcBef>
                <a:spcPts val="600"/>
              </a:spcBef>
              <a:buClr>
                <a:srgbClr val="FFE701"/>
              </a:buClr>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smtClean="0">
                <a:solidFill>
                  <a:srgbClr val="FFE701"/>
                </a:solidFill>
                <a:latin typeface="Arial" panose="020B0604020202020204" pitchFamily="34" charset="0"/>
                <a:ea typeface="ＭＳ Ｐゴシック" panose="020B0600070205080204" pitchFamily="34" charset="-128"/>
                <a:cs typeface="Times New Roman" panose="02020603050405020304" pitchFamily="18" charset="0"/>
              </a:rPr>
              <a:t>Any girl born to a woman who has been subjected to FGM</a:t>
            </a:r>
          </a:p>
          <a:p>
            <a:pPr marL="171450" indent="-171450">
              <a:spcBef>
                <a:spcPts val="600"/>
              </a:spcBef>
              <a:buClr>
                <a:srgbClr val="FFE701"/>
              </a:buClr>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smtClean="0">
                <a:solidFill>
                  <a:srgbClr val="FFE701"/>
                </a:solidFill>
                <a:latin typeface="Arial" panose="020B0604020202020204" pitchFamily="34" charset="0"/>
                <a:ea typeface="ＭＳ Ｐゴシック" panose="020B0600070205080204" pitchFamily="34" charset="-128"/>
                <a:cs typeface="Times New Roman" panose="02020603050405020304" pitchFamily="18" charset="0"/>
              </a:rPr>
              <a:t>When a family elder visits the country</a:t>
            </a:r>
          </a:p>
          <a:p>
            <a:pPr marL="171450" indent="-171450">
              <a:spcBef>
                <a:spcPts val="600"/>
              </a:spcBef>
              <a:buClr>
                <a:srgbClr val="FFE701"/>
              </a:buClr>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smtClean="0">
                <a:solidFill>
                  <a:srgbClr val="FFE701"/>
                </a:solidFill>
                <a:latin typeface="Arial" panose="020B0604020202020204" pitchFamily="34" charset="0"/>
                <a:ea typeface="ＭＳ Ｐゴシック" panose="020B0600070205080204" pitchFamily="34" charset="-128"/>
                <a:cs typeface="Times New Roman" panose="02020603050405020304" pitchFamily="18" charset="0"/>
              </a:rPr>
              <a:t>Any girl who has a sister who has already undergone FGM.</a:t>
            </a:r>
          </a:p>
          <a:p>
            <a:pPr marL="171450" indent="-171450">
              <a:spcBef>
                <a:spcPts val="600"/>
              </a:spcBef>
              <a:buClr>
                <a:srgbClr val="FFE701"/>
              </a:buClr>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smtClean="0">
                <a:solidFill>
                  <a:srgbClr val="FFE701"/>
                </a:solidFill>
                <a:latin typeface="Arial" panose="020B0604020202020204" pitchFamily="34" charset="0"/>
                <a:ea typeface="ＭＳ Ｐゴシック" panose="020B0600070205080204" pitchFamily="34" charset="-128"/>
                <a:cs typeface="Times New Roman" panose="02020603050405020304" pitchFamily="18" charset="0"/>
              </a:rPr>
              <a:t>Any girl who is withdrawn from Personal, Social and Health Education (PSHE)</a:t>
            </a:r>
            <a:r>
              <a:rPr lang="en-GB" altLang="en-US" sz="1100" dirty="0" smtClean="0">
                <a:latin typeface="Arial" panose="020B0604020202020204" pitchFamily="34" charset="0"/>
                <a:ea typeface="ＭＳ Ｐゴシック" panose="020B0600070205080204" pitchFamily="34" charset="-128"/>
                <a:cs typeface="Times New Roman" panose="02020603050405020304" pitchFamily="18" charset="0"/>
              </a:rPr>
              <a:t>less integrated communities are more likely to practise FGM.</a:t>
            </a:r>
          </a:p>
          <a:p>
            <a:pPr marL="171450" indent="-171450">
              <a:spcBef>
                <a:spcPts val="4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smtClean="0">
                <a:latin typeface="Arial" panose="020B0604020202020204" pitchFamily="34" charset="0"/>
                <a:ea typeface="ＭＳ Ｐゴシック" panose="020B0600070205080204" pitchFamily="34" charset="-128"/>
                <a:cs typeface="Times New Roman" panose="02020603050405020304" pitchFamily="18" charset="0"/>
              </a:rPr>
              <a:t>Any girl born to a women who has been subjected to FGM includes those in extended families!</a:t>
            </a:r>
          </a:p>
          <a:p>
            <a:pPr marL="171450" indent="-171450">
              <a:spcBef>
                <a:spcPts val="4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smtClean="0">
                <a:latin typeface="Arial" panose="020B0604020202020204" pitchFamily="34" charset="0"/>
                <a:ea typeface="ＭＳ Ｐゴシック" panose="020B0600070205080204" pitchFamily="34" charset="-128"/>
                <a:cs typeface="Times New Roman" panose="02020603050405020304" pitchFamily="18" charset="0"/>
              </a:rPr>
              <a:t>Where there are siblings there is risk. Any child who has a sister who has undergone FGM is also at risk themselves</a:t>
            </a:r>
          </a:p>
          <a:p>
            <a:pPr marL="171450" indent="-171450">
              <a:spcBef>
                <a:spcPts val="4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smtClean="0">
                <a:latin typeface="Arial" panose="020B0604020202020204" pitchFamily="34" charset="0"/>
                <a:ea typeface="ＭＳ Ｐゴシック" panose="020B0600070205080204" pitchFamily="34" charset="-128"/>
                <a:cs typeface="Times New Roman" panose="02020603050405020304" pitchFamily="18" charset="0"/>
              </a:rPr>
              <a:t>Any girl who is withdrawn from Personal, Social and Health Education (PSHE) could be at risk as a result of her parent’s wishes to keep her uninformed about her body and her rights.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32</a:t>
            </a:fld>
            <a:endParaRPr lang="en-GB"/>
          </a:p>
        </p:txBody>
      </p:sp>
    </p:spTree>
    <p:extLst>
      <p:ext uri="{BB962C8B-B14F-4D97-AF65-F5344CB8AC3E}">
        <p14:creationId xmlns:p14="http://schemas.microsoft.com/office/powerpoint/2010/main" val="9787203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As well as identifying risk it is important to look out for signs that FGM has already taken place. This will ensure the victim can be offered help to deal with the consequences of FGM </a:t>
            </a:r>
          </a:p>
          <a:p>
            <a:pPr>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Health problems including bladder and menstrual issues and complaints about pain between their legs are signs.</a:t>
            </a:r>
          </a:p>
          <a:p>
            <a:pPr>
              <a:spcBef>
                <a:spcPts val="500"/>
              </a:spcBef>
              <a:spcAft>
                <a:spcPts val="50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Also be aware of potential victims who mention something that has happened to them which they are not allowed to talk about.</a:t>
            </a:r>
          </a:p>
          <a:p>
            <a:pPr>
              <a:spcBef>
                <a:spcPts val="500"/>
              </a:spcBef>
              <a:spcAft>
                <a:spcPts val="50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sz="1100" kern="1200" dirty="0" smtClean="0">
                <a:solidFill>
                  <a:schemeClr val="tx1"/>
                </a:solidFill>
                <a:effectLst/>
                <a:latin typeface="Arial" panose="020B0604020202020204" pitchFamily="34" charset="0"/>
                <a:ea typeface="+mn-ea"/>
                <a:cs typeface="Arial" panose="020B0604020202020204" pitchFamily="34" charset="0"/>
              </a:rPr>
              <a:t>A girl or woman who has undergone FGM may:</a:t>
            </a:r>
          </a:p>
          <a:p>
            <a:r>
              <a:rPr lang="en-GB" sz="1100" kern="1200" dirty="0" smtClean="0">
                <a:solidFill>
                  <a:schemeClr val="tx1"/>
                </a:solidFill>
                <a:effectLst/>
                <a:latin typeface="Arial" panose="020B0604020202020204" pitchFamily="34" charset="0"/>
                <a:ea typeface="+mn-ea"/>
                <a:cs typeface="Arial" panose="020B0604020202020204" pitchFamily="34" charset="0"/>
              </a:rPr>
              <a:t> </a:t>
            </a:r>
          </a:p>
          <a:p>
            <a:pPr lvl="0"/>
            <a:r>
              <a:rPr lang="en-GB" sz="1100" kern="1200" dirty="0" smtClean="0">
                <a:solidFill>
                  <a:schemeClr val="tx1"/>
                </a:solidFill>
                <a:effectLst/>
                <a:latin typeface="Arial" panose="020B0604020202020204" pitchFamily="34" charset="0"/>
                <a:ea typeface="+mn-ea"/>
                <a:cs typeface="Arial" panose="020B0604020202020204" pitchFamily="34" charset="0"/>
              </a:rPr>
              <a:t>have difficulty walking, sitting or standing</a:t>
            </a:r>
          </a:p>
          <a:p>
            <a:pPr lvl="0"/>
            <a:r>
              <a:rPr lang="en-GB" sz="1100" kern="1200" dirty="0" smtClean="0">
                <a:solidFill>
                  <a:schemeClr val="tx1"/>
                </a:solidFill>
                <a:effectLst/>
                <a:latin typeface="Arial" panose="020B0604020202020204" pitchFamily="34" charset="0"/>
                <a:ea typeface="+mn-ea"/>
                <a:cs typeface="Arial" panose="020B0604020202020204" pitchFamily="34" charset="0"/>
              </a:rPr>
              <a:t>spend longer than normal in the bathroom or toilet</a:t>
            </a:r>
          </a:p>
          <a:p>
            <a:pPr lvl="0"/>
            <a:r>
              <a:rPr lang="en-GB" sz="1100" kern="1200" dirty="0" smtClean="0">
                <a:solidFill>
                  <a:schemeClr val="tx1"/>
                </a:solidFill>
                <a:effectLst/>
                <a:latin typeface="Arial" panose="020B0604020202020204" pitchFamily="34" charset="0"/>
                <a:ea typeface="+mn-ea"/>
                <a:cs typeface="Arial" panose="020B0604020202020204" pitchFamily="34" charset="0"/>
              </a:rPr>
              <a:t>complain about pain between her legs</a:t>
            </a:r>
          </a:p>
          <a:p>
            <a:pPr lvl="0"/>
            <a:r>
              <a:rPr lang="en-GB" sz="1100" kern="1200" dirty="0" smtClean="0">
                <a:solidFill>
                  <a:schemeClr val="tx1"/>
                </a:solidFill>
                <a:effectLst/>
                <a:latin typeface="Arial" panose="020B0604020202020204" pitchFamily="34" charset="0"/>
                <a:ea typeface="+mn-ea"/>
                <a:cs typeface="Arial" panose="020B0604020202020204" pitchFamily="34" charset="0"/>
              </a:rPr>
              <a:t>display unusual behaviour after an absence from school or college</a:t>
            </a:r>
          </a:p>
          <a:p>
            <a:pPr lvl="0"/>
            <a:r>
              <a:rPr lang="en-GB" sz="1100" kern="1200" dirty="0" smtClean="0">
                <a:solidFill>
                  <a:schemeClr val="tx1"/>
                </a:solidFill>
                <a:effectLst/>
                <a:latin typeface="Arial" panose="020B0604020202020204" pitchFamily="34" charset="0"/>
                <a:ea typeface="+mn-ea"/>
                <a:cs typeface="Arial" panose="020B0604020202020204" pitchFamily="34" charset="0"/>
              </a:rPr>
              <a:t>be particularly reluctant to undergo normal medical examinations</a:t>
            </a:r>
          </a:p>
          <a:p>
            <a:pPr lvl="0"/>
            <a:r>
              <a:rPr lang="en-GB" sz="1100" kern="1200" dirty="0" smtClean="0">
                <a:solidFill>
                  <a:schemeClr val="tx1"/>
                </a:solidFill>
                <a:effectLst/>
                <a:latin typeface="Arial" panose="020B0604020202020204" pitchFamily="34" charset="0"/>
                <a:ea typeface="+mn-ea"/>
                <a:cs typeface="Arial" panose="020B0604020202020204" pitchFamily="34" charset="0"/>
              </a:rPr>
              <a:t>ask for help but not explain the problem explicitly due to embarrassment or fear</a:t>
            </a:r>
          </a:p>
          <a:p>
            <a:pPr lvl="0"/>
            <a:r>
              <a:rPr lang="en-GB" sz="1100" kern="1200" dirty="0" smtClean="0">
                <a:solidFill>
                  <a:schemeClr val="tx1"/>
                </a:solidFill>
                <a:effectLst/>
                <a:latin typeface="Arial" panose="020B0604020202020204" pitchFamily="34" charset="0"/>
                <a:ea typeface="+mn-ea"/>
                <a:cs typeface="Arial" panose="020B0604020202020204" pitchFamily="34" charset="0"/>
              </a:rPr>
              <a:t>talk of something somebody did to her that she is not allowed to talk about.</a:t>
            </a:r>
          </a:p>
          <a:p>
            <a:r>
              <a:rPr lang="en-GB" sz="1100" kern="1200" dirty="0" smtClean="0">
                <a:solidFill>
                  <a:schemeClr val="tx1"/>
                </a:solidFill>
                <a:effectLst/>
                <a:latin typeface="Arial" panose="020B0604020202020204" pitchFamily="34" charset="0"/>
                <a:ea typeface="+mn-ea"/>
                <a:cs typeface="Arial" panose="020B0604020202020204" pitchFamily="34" charset="0"/>
              </a:rPr>
              <a:t> </a:t>
            </a:r>
          </a:p>
          <a:p>
            <a:r>
              <a:rPr lang="en-GB" sz="1100" kern="1200" dirty="0" smtClean="0">
                <a:solidFill>
                  <a:schemeClr val="tx1"/>
                </a:solidFill>
                <a:effectLst/>
                <a:latin typeface="Arial" panose="020B0604020202020204" pitchFamily="34" charset="0"/>
                <a:ea typeface="+mn-ea"/>
                <a:cs typeface="Arial" panose="020B0604020202020204" pitchFamily="34" charset="0"/>
              </a:rPr>
              <a:t>Historically, children have been taken abroad at the start of the British school summer holidays for the procedure to take place and give them time to heal before returning to school. They normally return in September when school restarts.</a:t>
            </a:r>
          </a:p>
          <a:p>
            <a:r>
              <a:rPr lang="en-GB" sz="1100" kern="1200" dirty="0" smtClean="0">
                <a:solidFill>
                  <a:schemeClr val="tx1"/>
                </a:solidFill>
                <a:effectLst/>
                <a:latin typeface="Arial" panose="020B0604020202020204" pitchFamily="34" charset="0"/>
                <a:ea typeface="+mn-ea"/>
                <a:cs typeface="Arial" panose="020B0604020202020204" pitchFamily="34" charset="0"/>
              </a:rPr>
              <a:t> </a:t>
            </a:r>
          </a:p>
          <a:p>
            <a:r>
              <a:rPr lang="en-GB" sz="1100" kern="1200" dirty="0" smtClean="0">
                <a:solidFill>
                  <a:schemeClr val="tx1"/>
                </a:solidFill>
                <a:effectLst/>
                <a:latin typeface="Arial" panose="020B0604020202020204" pitchFamily="34" charset="0"/>
                <a:ea typeface="+mn-ea"/>
                <a:cs typeface="Arial" panose="020B0604020202020204" pitchFamily="34" charset="0"/>
              </a:rPr>
              <a:t>Although many referrals may be circumstantial in the first instance, a thorough investigation should take place. Parents are unlikely to admit that they are in favour of FGM when asked, so officers should look for other indications that a child may be at risk.</a:t>
            </a:r>
          </a:p>
          <a:p>
            <a:pPr>
              <a:spcBef>
                <a:spcPts val="500"/>
              </a:spcBef>
              <a:spcAft>
                <a:spcPts val="50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33</a:t>
            </a:fld>
            <a:endParaRPr lang="en-GB"/>
          </a:p>
        </p:txBody>
      </p:sp>
    </p:spTree>
    <p:extLst>
      <p:ext uri="{BB962C8B-B14F-4D97-AF65-F5344CB8AC3E}">
        <p14:creationId xmlns:p14="http://schemas.microsoft.com/office/powerpoint/2010/main" val="86402226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500"/>
              </a:spcBef>
              <a:spcAft>
                <a:spcPts val="50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smtClean="0">
                <a:latin typeface="Arial" panose="020B0604020202020204" pitchFamily="34" charset="0"/>
                <a:ea typeface="ＭＳ Ｐゴシック" panose="020B0600070205080204" pitchFamily="34" charset="-128"/>
                <a:cs typeface="Times New Roman" panose="02020603050405020304" pitchFamily="18" charset="0"/>
              </a:rPr>
              <a:t>It is estimated that more than 20,000 girls younger than 15 in the UK were at risk of FGM each year, but very few cases are reported.</a:t>
            </a:r>
          </a:p>
          <a:p>
            <a:pPr>
              <a:spcBef>
                <a:spcPts val="500"/>
              </a:spcBef>
              <a:spcAft>
                <a:spcPts val="50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smtClean="0">
                <a:latin typeface="Arial" panose="020B0604020202020204" pitchFamily="34" charset="0"/>
                <a:ea typeface="ＭＳ Ｐゴシック" panose="020B0600070205080204" pitchFamily="34" charset="-128"/>
                <a:cs typeface="Times New Roman" panose="02020603050405020304" pitchFamily="18" charset="0"/>
              </a:rPr>
              <a:t>The HSCIC found that, in 75% of newly recorded cases, women and girls themselves reported that they had suffered FGM, rather than it being reported by someone else. Among those who went to the NHS, 43 had undergone deinfibulation, or “reversal”, where the vagina is reopened after a large part of it has been sewn shut, in the most extreme form of mutilation.</a:t>
            </a:r>
          </a:p>
          <a:p>
            <a:pPr>
              <a:spcBef>
                <a:spcPts val="500"/>
              </a:spcBef>
              <a:spcAft>
                <a:spcPts val="50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1100" dirty="0" smtClean="0">
              <a:latin typeface="Arial" panose="020B0604020202020204" pitchFamily="34" charset="0"/>
              <a:ea typeface="ＭＳ Ｐゴシック" panose="020B0600070205080204" pitchFamily="34" charset="-128"/>
              <a:cs typeface="Times New Roman" panose="02020603050405020304" pitchFamily="18" charset="0"/>
            </a:endParaRPr>
          </a:p>
          <a:p>
            <a:pPr>
              <a:spcBef>
                <a:spcPts val="500"/>
              </a:spcBef>
              <a:spcAft>
                <a:spcPts val="50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smtClean="0">
                <a:latin typeface="Arial" panose="020B0604020202020204" pitchFamily="34" charset="0"/>
                <a:ea typeface="ＭＳ Ｐゴシック" panose="020B0600070205080204" pitchFamily="34" charset="-128"/>
                <a:cs typeface="Times New Roman" panose="02020603050405020304" pitchFamily="18" charset="0"/>
              </a:rPr>
              <a:t>Since the HSCIC started to record FGM data in September 2014, there have been 4,989 cases reported nationally with more than 1000 receiving NHS treatment.</a:t>
            </a:r>
          </a:p>
          <a:p>
            <a:pPr>
              <a:spcBef>
                <a:spcPts val="500"/>
              </a:spcBef>
              <a:spcAft>
                <a:spcPts val="50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1100" dirty="0" smtClean="0">
              <a:latin typeface="Arial" panose="020B0604020202020204" pitchFamily="34" charset="0"/>
              <a:ea typeface="ＭＳ Ｐゴシック" panose="020B0600070205080204" pitchFamily="34" charset="-128"/>
              <a:cs typeface="Times New Roman" panose="02020603050405020304" pitchFamily="18" charset="0"/>
            </a:endParaRPr>
          </a:p>
          <a:p>
            <a:pPr>
              <a:spcBef>
                <a:spcPts val="500"/>
              </a:spcBef>
              <a:spcAft>
                <a:spcPts val="50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smtClean="0">
                <a:latin typeface="Arial" panose="020B0604020202020204" pitchFamily="34" charset="0"/>
                <a:ea typeface="ＭＳ Ｐゴシック" panose="020B0600070205080204" pitchFamily="34" charset="-128"/>
                <a:cs typeface="Times New Roman" panose="02020603050405020304" pitchFamily="18" charset="0"/>
              </a:rPr>
              <a:t>Tackling </a:t>
            </a:r>
            <a:r>
              <a:rPr lang="en-GB" altLang="en-US" sz="1100" dirty="0" smtClean="0">
                <a:latin typeface="Arial" panose="020B0604020202020204" pitchFamily="34" charset="0"/>
                <a:ea typeface="ＭＳ Ｐゴシック" panose="020B0600070205080204" pitchFamily="34" charset="-128"/>
                <a:cs typeface="Times New Roman" panose="02020603050405020304" pitchFamily="18" charset="0"/>
              </a:rPr>
              <a:t>FGM has risen up the political agenda since last year, after high-profile campaigns and international gatherings attracted public support, schools have been written to about the dangers and steps have been taken to ensure that cases are recorded and support available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34</a:t>
            </a:fld>
            <a:endParaRPr lang="en-GB"/>
          </a:p>
        </p:txBody>
      </p:sp>
    </p:spTree>
    <p:extLst>
      <p:ext uri="{BB962C8B-B14F-4D97-AF65-F5344CB8AC3E}">
        <p14:creationId xmlns:p14="http://schemas.microsoft.com/office/powerpoint/2010/main" val="78051996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kern="1200" dirty="0" smtClean="0">
                <a:solidFill>
                  <a:schemeClr val="tx1"/>
                </a:solidFill>
                <a:effectLst/>
                <a:latin typeface="Arial" panose="020B0604020202020204" pitchFamily="34" charset="0"/>
                <a:ea typeface="+mn-ea"/>
                <a:cs typeface="Arial" panose="020B0604020202020204" pitchFamily="34" charset="0"/>
              </a:rPr>
              <a:t>If an officer becomes aware of a girl or woman at risk of FGM, they should:</a:t>
            </a:r>
          </a:p>
          <a:p>
            <a:r>
              <a:rPr lang="en-GB" sz="1100" kern="1200" dirty="0" smtClean="0">
                <a:solidFill>
                  <a:schemeClr val="tx1"/>
                </a:solidFill>
                <a:effectLst/>
                <a:latin typeface="Arial" panose="020B0604020202020204" pitchFamily="34" charset="0"/>
                <a:ea typeface="+mn-ea"/>
                <a:cs typeface="Arial" panose="020B0604020202020204" pitchFamily="34" charset="0"/>
              </a:rPr>
              <a:t> </a:t>
            </a:r>
          </a:p>
          <a:p>
            <a:pPr lvl="0"/>
            <a:r>
              <a:rPr lang="en-GB" sz="1100" kern="1200" dirty="0" smtClean="0">
                <a:solidFill>
                  <a:schemeClr val="tx1"/>
                </a:solidFill>
                <a:effectLst/>
                <a:latin typeface="Arial" panose="020B0604020202020204" pitchFamily="34" charset="0"/>
                <a:ea typeface="+mn-ea"/>
                <a:cs typeface="Arial" panose="020B0604020202020204" pitchFamily="34" charset="0"/>
              </a:rPr>
              <a:t>take immediate steps to make that person safe – safeguarding action may be appropriate, including taking a child into emergency protection</a:t>
            </a:r>
          </a:p>
          <a:p>
            <a:pPr lvl="0"/>
            <a:r>
              <a:rPr lang="en-GB" sz="1100" kern="1200" dirty="0" smtClean="0">
                <a:solidFill>
                  <a:schemeClr val="tx1"/>
                </a:solidFill>
                <a:effectLst/>
                <a:latin typeface="Arial" panose="020B0604020202020204" pitchFamily="34" charset="0"/>
                <a:ea typeface="+mn-ea"/>
                <a:cs typeface="Arial" panose="020B0604020202020204" pitchFamily="34" charset="0"/>
              </a:rPr>
              <a:t>take immediate steps to secure evidence of an </a:t>
            </a:r>
            <a:r>
              <a:rPr lang="en-GB" sz="1100" u="sng" kern="1200" dirty="0" smtClean="0">
                <a:solidFill>
                  <a:schemeClr val="tx1"/>
                </a:solidFill>
                <a:effectLst/>
                <a:latin typeface="Arial" panose="020B0604020202020204" pitchFamily="34" charset="0"/>
                <a:ea typeface="+mn-ea"/>
                <a:cs typeface="Arial" panose="020B0604020202020204" pitchFamily="34" charset="0"/>
                <a:hlinkClick r:id="rId3"/>
              </a:rPr>
              <a:t>offence</a:t>
            </a:r>
            <a:r>
              <a:rPr lang="en-GB" sz="1100" kern="1200" dirty="0" smtClean="0">
                <a:solidFill>
                  <a:schemeClr val="tx1"/>
                </a:solidFill>
                <a:effectLst/>
                <a:latin typeface="Arial" panose="020B0604020202020204" pitchFamily="34" charset="0"/>
                <a:ea typeface="+mn-ea"/>
                <a:cs typeface="Arial" panose="020B0604020202020204" pitchFamily="34" charset="0"/>
              </a:rPr>
              <a:t>, including a preparatory offence under sections 44–46 of the Serious Crime Act 2007</a:t>
            </a:r>
          </a:p>
          <a:p>
            <a:pPr lvl="0"/>
            <a:r>
              <a:rPr lang="en-GB" sz="1100" kern="1200" dirty="0" smtClean="0">
                <a:solidFill>
                  <a:schemeClr val="tx1"/>
                </a:solidFill>
                <a:effectLst/>
                <a:latin typeface="Arial" panose="020B0604020202020204" pitchFamily="34" charset="0"/>
                <a:ea typeface="+mn-ea"/>
                <a:cs typeface="Arial" panose="020B0604020202020204" pitchFamily="34" charset="0"/>
              </a:rPr>
              <a:t>consider arresting suspects</a:t>
            </a:r>
          </a:p>
          <a:p>
            <a:pPr lvl="0"/>
            <a:r>
              <a:rPr lang="en-GB" sz="1100" kern="1200" dirty="0" smtClean="0">
                <a:solidFill>
                  <a:schemeClr val="tx1"/>
                </a:solidFill>
                <a:effectLst/>
                <a:latin typeface="Arial" panose="020B0604020202020204" pitchFamily="34" charset="0"/>
                <a:ea typeface="+mn-ea"/>
                <a:cs typeface="Arial" panose="020B0604020202020204" pitchFamily="34" charset="0"/>
              </a:rPr>
              <a:t>seek advice of a supervisor</a:t>
            </a:r>
          </a:p>
          <a:p>
            <a:r>
              <a:rPr lang="en-GB" sz="1100" kern="1200" dirty="0" smtClean="0">
                <a:solidFill>
                  <a:schemeClr val="tx1"/>
                </a:solidFill>
                <a:effectLst/>
                <a:latin typeface="Arial" panose="020B0604020202020204" pitchFamily="34" charset="0"/>
                <a:ea typeface="+mn-ea"/>
                <a:cs typeface="Arial" panose="020B0604020202020204" pitchFamily="34" charset="0"/>
              </a:rPr>
              <a:t> </a:t>
            </a:r>
          </a:p>
          <a:p>
            <a:r>
              <a:rPr lang="en-GB" sz="1100" kern="1200" dirty="0" smtClean="0">
                <a:solidFill>
                  <a:schemeClr val="tx1"/>
                </a:solidFill>
                <a:effectLst/>
                <a:latin typeface="Arial" panose="020B0604020202020204" pitchFamily="34" charset="0"/>
                <a:ea typeface="+mn-ea"/>
                <a:cs typeface="Arial" panose="020B0604020202020204" pitchFamily="34" charset="0"/>
              </a:rPr>
              <a:t>Emergency protection powers can be used when children are at risk of FGM. The relevant powers are:</a:t>
            </a:r>
          </a:p>
          <a:p>
            <a:r>
              <a:rPr lang="en-GB" sz="1100" kern="1200" dirty="0" smtClean="0">
                <a:solidFill>
                  <a:schemeClr val="tx1"/>
                </a:solidFill>
                <a:effectLst/>
                <a:latin typeface="Arial" panose="020B0604020202020204" pitchFamily="34" charset="0"/>
                <a:ea typeface="+mn-ea"/>
                <a:cs typeface="Arial" panose="020B0604020202020204" pitchFamily="34" charset="0"/>
              </a:rPr>
              <a:t> </a:t>
            </a:r>
          </a:p>
          <a:p>
            <a:pPr lvl="0"/>
            <a:r>
              <a:rPr lang="en-GB" sz="1100" kern="1200" dirty="0" smtClean="0">
                <a:solidFill>
                  <a:schemeClr val="tx1"/>
                </a:solidFill>
                <a:effectLst/>
                <a:latin typeface="Arial" panose="020B0604020202020204" pitchFamily="34" charset="0"/>
                <a:ea typeface="+mn-ea"/>
                <a:cs typeface="Arial" panose="020B0604020202020204" pitchFamily="34" charset="0"/>
              </a:rPr>
              <a:t>Police protection powers under </a:t>
            </a:r>
            <a:r>
              <a:rPr lang="en-GB" sz="1100" u="sng" kern="1200" dirty="0" smtClean="0">
                <a:solidFill>
                  <a:schemeClr val="tx1"/>
                </a:solidFill>
                <a:effectLst/>
                <a:latin typeface="Arial" panose="020B0604020202020204" pitchFamily="34" charset="0"/>
                <a:ea typeface="+mn-ea"/>
                <a:cs typeface="Arial" panose="020B0604020202020204" pitchFamily="34" charset="0"/>
                <a:hlinkClick r:id="rId4"/>
              </a:rPr>
              <a:t>section 46 of the Children Act 1989</a:t>
            </a:r>
            <a:r>
              <a:rPr lang="en-GB" sz="1100" kern="1200" dirty="0" smtClean="0">
                <a:solidFill>
                  <a:schemeClr val="tx1"/>
                </a:solidFill>
                <a:effectLst/>
                <a:latin typeface="Arial" panose="020B0604020202020204" pitchFamily="34" charset="0"/>
                <a:ea typeface="+mn-ea"/>
                <a:cs typeface="Arial" panose="020B0604020202020204" pitchFamily="34" charset="0"/>
              </a:rPr>
              <a:t>, see </a:t>
            </a:r>
            <a:r>
              <a:rPr lang="en-GB" sz="1100" u="sng" kern="1200" dirty="0" smtClean="0">
                <a:solidFill>
                  <a:schemeClr val="tx1"/>
                </a:solidFill>
                <a:effectLst/>
                <a:latin typeface="Arial" panose="020B0604020202020204" pitchFamily="34" charset="0"/>
                <a:ea typeface="+mn-ea"/>
                <a:cs typeface="Arial" panose="020B0604020202020204" pitchFamily="34" charset="0"/>
                <a:hlinkClick r:id="rId5"/>
              </a:rPr>
              <a:t>APP on child abuse, police protection.</a:t>
            </a:r>
            <a:r>
              <a:rPr lang="en-GB" sz="1100" kern="1200" dirty="0" smtClean="0">
                <a:solidFill>
                  <a:schemeClr val="tx1"/>
                </a:solidFill>
                <a:effectLst/>
                <a:latin typeface="Arial" panose="020B0604020202020204" pitchFamily="34" charset="0"/>
                <a:ea typeface="+mn-ea"/>
                <a:cs typeface="Arial" panose="020B0604020202020204" pitchFamily="34" charset="0"/>
              </a:rPr>
              <a:t> This allows a child at risk of ‘significant harm’ to be removed to a place of safety for up to 72 hours and is a police decision.</a:t>
            </a:r>
          </a:p>
          <a:p>
            <a:r>
              <a:rPr lang="en-GB" sz="1100" kern="1200" dirty="0" smtClean="0">
                <a:solidFill>
                  <a:schemeClr val="tx1"/>
                </a:solidFill>
                <a:effectLst/>
                <a:latin typeface="Arial" panose="020B0604020202020204" pitchFamily="34" charset="0"/>
                <a:ea typeface="+mn-ea"/>
                <a:cs typeface="Arial" panose="020B0604020202020204" pitchFamily="34" charset="0"/>
              </a:rPr>
              <a:t> </a:t>
            </a:r>
          </a:p>
          <a:p>
            <a:pPr lvl="0"/>
            <a:r>
              <a:rPr lang="en-GB" sz="1100" kern="1200" dirty="0" smtClean="0">
                <a:solidFill>
                  <a:schemeClr val="tx1"/>
                </a:solidFill>
                <a:effectLst/>
                <a:latin typeface="Arial" panose="020B0604020202020204" pitchFamily="34" charset="0"/>
                <a:ea typeface="+mn-ea"/>
                <a:cs typeface="Arial" panose="020B0604020202020204" pitchFamily="34" charset="0"/>
              </a:rPr>
              <a:t>Emergency protection orders under </a:t>
            </a:r>
            <a:r>
              <a:rPr lang="en-GB" sz="1100" u="sng" kern="1200" dirty="0" smtClean="0">
                <a:solidFill>
                  <a:schemeClr val="tx1"/>
                </a:solidFill>
                <a:effectLst/>
                <a:latin typeface="Arial" panose="020B0604020202020204" pitchFamily="34" charset="0"/>
                <a:ea typeface="+mn-ea"/>
                <a:cs typeface="Arial" panose="020B0604020202020204" pitchFamily="34" charset="0"/>
                <a:hlinkClick r:id="rId6"/>
              </a:rPr>
              <a:t>section 44 of the Children Act 1989</a:t>
            </a:r>
            <a:r>
              <a:rPr lang="en-GB" sz="1100" kern="1200" dirty="0" smtClean="0">
                <a:solidFill>
                  <a:schemeClr val="tx1"/>
                </a:solidFill>
                <a:effectLst/>
                <a:latin typeface="Arial" panose="020B0604020202020204" pitchFamily="34" charset="0"/>
                <a:ea typeface="+mn-ea"/>
                <a:cs typeface="Arial" panose="020B0604020202020204" pitchFamily="34" charset="0"/>
              </a:rPr>
              <a:t>. These are issued by a court where a child is in ‘imminent danger’, usually on application by the local authority, although a designated police officer could also apply.</a:t>
            </a:r>
          </a:p>
          <a:p>
            <a:r>
              <a:rPr lang="en-GB" sz="1100" kern="1200" dirty="0" smtClean="0">
                <a:solidFill>
                  <a:schemeClr val="tx1"/>
                </a:solidFill>
                <a:effectLst/>
                <a:latin typeface="Arial" panose="020B0604020202020204" pitchFamily="34" charset="0"/>
                <a:ea typeface="+mn-ea"/>
                <a:cs typeface="Arial" panose="020B0604020202020204" pitchFamily="34" charset="0"/>
              </a:rPr>
              <a:t> </a:t>
            </a:r>
          </a:p>
          <a:p>
            <a:r>
              <a:rPr lang="en-GB" sz="1100" kern="1200" dirty="0" smtClean="0">
                <a:solidFill>
                  <a:schemeClr val="tx1"/>
                </a:solidFill>
                <a:effectLst/>
                <a:latin typeface="Arial" panose="020B0604020202020204" pitchFamily="34" charset="0"/>
                <a:ea typeface="+mn-ea"/>
                <a:cs typeface="Arial" panose="020B0604020202020204" pitchFamily="34" charset="0"/>
              </a:rPr>
              <a:t>When talking to potential victims about FGM, officers should:</a:t>
            </a:r>
          </a:p>
          <a:p>
            <a:r>
              <a:rPr lang="en-GB" sz="1100" kern="1200" dirty="0" smtClean="0">
                <a:solidFill>
                  <a:schemeClr val="tx1"/>
                </a:solidFill>
                <a:effectLst/>
                <a:latin typeface="Arial" panose="020B0604020202020204" pitchFamily="34" charset="0"/>
                <a:ea typeface="+mn-ea"/>
                <a:cs typeface="Arial" panose="020B0604020202020204" pitchFamily="34" charset="0"/>
              </a:rPr>
              <a:t> </a:t>
            </a:r>
          </a:p>
          <a:p>
            <a:pPr lvl="0"/>
            <a:r>
              <a:rPr lang="en-GB" sz="1100" kern="1200" dirty="0" smtClean="0">
                <a:solidFill>
                  <a:schemeClr val="tx1"/>
                </a:solidFill>
                <a:effectLst/>
                <a:latin typeface="Arial" panose="020B0604020202020204" pitchFamily="34" charset="0"/>
                <a:ea typeface="+mn-ea"/>
                <a:cs typeface="Arial" panose="020B0604020202020204" pitchFamily="34" charset="0"/>
              </a:rPr>
              <a:t>ensure that the person is made safe</a:t>
            </a:r>
          </a:p>
          <a:p>
            <a:pPr lvl="0"/>
            <a:r>
              <a:rPr lang="en-GB" sz="1100" kern="1200" dirty="0" smtClean="0">
                <a:solidFill>
                  <a:schemeClr val="tx1"/>
                </a:solidFill>
                <a:effectLst/>
                <a:latin typeface="Arial" panose="020B0604020202020204" pitchFamily="34" charset="0"/>
                <a:ea typeface="+mn-ea"/>
                <a:cs typeface="Arial" panose="020B0604020202020204" pitchFamily="34" charset="0"/>
              </a:rPr>
              <a:t>ensure that a female officer conducts the interview wherever possible</a:t>
            </a:r>
          </a:p>
          <a:p>
            <a:pPr lvl="0"/>
            <a:r>
              <a:rPr lang="en-GB" sz="1100" kern="1200" dirty="0" smtClean="0">
                <a:solidFill>
                  <a:schemeClr val="tx1"/>
                </a:solidFill>
                <a:effectLst/>
                <a:latin typeface="Arial" panose="020B0604020202020204" pitchFamily="34" charset="0"/>
                <a:ea typeface="+mn-ea"/>
                <a:cs typeface="Arial" panose="020B0604020202020204" pitchFamily="34" charset="0"/>
              </a:rPr>
              <a:t>consider that the person may not wish to see a police officer from their community</a:t>
            </a:r>
          </a:p>
          <a:p>
            <a:pPr lvl="0"/>
            <a:r>
              <a:rPr lang="en-GB" sz="1100" kern="1200" dirty="0" smtClean="0">
                <a:solidFill>
                  <a:schemeClr val="tx1"/>
                </a:solidFill>
                <a:effectLst/>
                <a:latin typeface="Arial" panose="020B0604020202020204" pitchFamily="34" charset="0"/>
                <a:ea typeface="+mn-ea"/>
                <a:cs typeface="Arial" panose="020B0604020202020204" pitchFamily="34" charset="0"/>
              </a:rPr>
              <a:t>create an opportunity for the individual to disclose by speaking to them alone and in private – this may require making arrangements for the person to speak to an officer in a safe setting on a later occasion</a:t>
            </a:r>
          </a:p>
          <a:p>
            <a:pPr lvl="0"/>
            <a:r>
              <a:rPr lang="en-GB" sz="1100" kern="1200" dirty="0" smtClean="0">
                <a:solidFill>
                  <a:schemeClr val="tx1"/>
                </a:solidFill>
                <a:effectLst/>
                <a:latin typeface="Arial" panose="020B0604020202020204" pitchFamily="34" charset="0"/>
                <a:ea typeface="+mn-ea"/>
                <a:cs typeface="Arial" panose="020B0604020202020204" pitchFamily="34" charset="0"/>
              </a:rPr>
              <a:t>ensure no family or community member is present – consider using an appropriate   adult rather than a family member when interviewing a minor</a:t>
            </a:r>
          </a:p>
          <a:p>
            <a:pPr lvl="0"/>
            <a:r>
              <a:rPr lang="en-GB" sz="1100" kern="1200" dirty="0" smtClean="0">
                <a:solidFill>
                  <a:schemeClr val="tx1"/>
                </a:solidFill>
                <a:effectLst/>
                <a:latin typeface="Arial" panose="020B0604020202020204" pitchFamily="34" charset="0"/>
                <a:ea typeface="+mn-ea"/>
                <a:cs typeface="Arial" panose="020B0604020202020204" pitchFamily="34" charset="0"/>
              </a:rPr>
              <a:t>make no assumptions</a:t>
            </a:r>
          </a:p>
          <a:p>
            <a:pPr lvl="0"/>
            <a:r>
              <a:rPr lang="en-GB" sz="1100" kern="1200" dirty="0" smtClean="0">
                <a:solidFill>
                  <a:schemeClr val="tx1"/>
                </a:solidFill>
                <a:effectLst/>
                <a:latin typeface="Arial" panose="020B0604020202020204" pitchFamily="34" charset="0"/>
                <a:ea typeface="+mn-ea"/>
                <a:cs typeface="Arial" panose="020B0604020202020204" pitchFamily="34" charset="0"/>
              </a:rPr>
              <a:t>give the individual time to talk</a:t>
            </a:r>
          </a:p>
          <a:p>
            <a:pPr lvl="0"/>
            <a:r>
              <a:rPr lang="en-GB" sz="1100" kern="1200" dirty="0" smtClean="0">
                <a:solidFill>
                  <a:schemeClr val="tx1"/>
                </a:solidFill>
                <a:effectLst/>
                <a:latin typeface="Arial" panose="020B0604020202020204" pitchFamily="34" charset="0"/>
                <a:ea typeface="+mn-ea"/>
                <a:cs typeface="Arial" panose="020B0604020202020204" pitchFamily="34" charset="0"/>
              </a:rPr>
              <a:t>be sensitive to the intimate nature of the subject</a:t>
            </a:r>
          </a:p>
          <a:p>
            <a:pPr lvl="0"/>
            <a:r>
              <a:rPr lang="en-GB" sz="1100" kern="1200" dirty="0" smtClean="0">
                <a:solidFill>
                  <a:schemeClr val="tx1"/>
                </a:solidFill>
                <a:effectLst/>
                <a:latin typeface="Arial" panose="020B0604020202020204" pitchFamily="34" charset="0"/>
                <a:ea typeface="+mn-ea"/>
                <a:cs typeface="Arial" panose="020B0604020202020204" pitchFamily="34" charset="0"/>
              </a:rPr>
              <a:t>be sensitive to the fact that the individual may be loyal to their parents</a:t>
            </a:r>
          </a:p>
          <a:p>
            <a:pPr lvl="0"/>
            <a:r>
              <a:rPr lang="en-GB" sz="1100" kern="1200" dirty="0" smtClean="0">
                <a:solidFill>
                  <a:schemeClr val="tx1"/>
                </a:solidFill>
                <a:effectLst/>
                <a:latin typeface="Arial" panose="020B0604020202020204" pitchFamily="34" charset="0"/>
                <a:ea typeface="+mn-ea"/>
                <a:cs typeface="Arial" panose="020B0604020202020204" pitchFamily="34" charset="0"/>
              </a:rPr>
              <a:t>be non-judgmental (pointing out the illegality and health risks of the practice but not blaming the girl or woman)</a:t>
            </a:r>
          </a:p>
          <a:p>
            <a:pPr lvl="0"/>
            <a:r>
              <a:rPr lang="en-GB" sz="1100" kern="1200" dirty="0" smtClean="0">
                <a:solidFill>
                  <a:schemeClr val="tx1"/>
                </a:solidFill>
                <a:effectLst/>
                <a:latin typeface="Arial" panose="020B0604020202020204" pitchFamily="34" charset="0"/>
                <a:ea typeface="+mn-ea"/>
                <a:cs typeface="Arial" panose="020B0604020202020204" pitchFamily="34" charset="0"/>
              </a:rPr>
              <a:t>use simple language and ask straightforward questions</a:t>
            </a:r>
          </a:p>
          <a:p>
            <a:pPr lvl="0"/>
            <a:r>
              <a:rPr lang="en-GB" sz="1100" kern="1200" dirty="0" smtClean="0">
                <a:solidFill>
                  <a:schemeClr val="tx1"/>
                </a:solidFill>
                <a:effectLst/>
                <a:latin typeface="Arial" panose="020B0604020202020204" pitchFamily="34" charset="0"/>
                <a:ea typeface="+mn-ea"/>
                <a:cs typeface="Arial" panose="020B0604020202020204" pitchFamily="34" charset="0"/>
              </a:rPr>
              <a:t>avoid loaded or offensive terminology such as ‘mutilation’</a:t>
            </a:r>
          </a:p>
          <a:p>
            <a:pPr lvl="0"/>
            <a:r>
              <a:rPr lang="en-GB" sz="1100" kern="1200" dirty="0" smtClean="0">
                <a:solidFill>
                  <a:schemeClr val="tx1"/>
                </a:solidFill>
                <a:effectLst/>
                <a:latin typeface="Arial" panose="020B0604020202020204" pitchFamily="34" charset="0"/>
                <a:ea typeface="+mn-ea"/>
                <a:cs typeface="Arial" panose="020B0604020202020204" pitchFamily="34" charset="0"/>
              </a:rPr>
              <a:t>adopt a victim-centred approach ‒ offer accurate information about the person’s</a:t>
            </a:r>
          </a:p>
          <a:p>
            <a:pPr lvl="0"/>
            <a:r>
              <a:rPr lang="en-GB" sz="1100" kern="1200" dirty="0" smtClean="0">
                <a:solidFill>
                  <a:schemeClr val="tx1"/>
                </a:solidFill>
                <a:effectLst/>
                <a:latin typeface="Arial" panose="020B0604020202020204" pitchFamily="34" charset="0"/>
                <a:ea typeface="+mn-ea"/>
                <a:cs typeface="Arial" panose="020B0604020202020204" pitchFamily="34" charset="0"/>
              </a:rPr>
              <a:t>choices and rights and respect their wishes where possible.</a:t>
            </a:r>
          </a:p>
          <a:p>
            <a:r>
              <a:rPr lang="en-GB" sz="1100" kern="1200" dirty="0" smtClean="0">
                <a:solidFill>
                  <a:schemeClr val="tx1"/>
                </a:solidFill>
                <a:effectLst/>
                <a:latin typeface="Arial" panose="020B0604020202020204" pitchFamily="34" charset="0"/>
                <a:ea typeface="+mn-ea"/>
                <a:cs typeface="Arial" panose="020B0604020202020204" pitchFamily="34" charset="0"/>
              </a:rPr>
              <a:t> </a:t>
            </a:r>
          </a:p>
          <a:p>
            <a:pPr>
              <a:spcBef>
                <a:spcPts val="500"/>
              </a:spcBef>
              <a:spcAft>
                <a:spcPts val="50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a:spcBef>
                <a:spcPts val="500"/>
              </a:spcBef>
              <a:spcAft>
                <a:spcPts val="50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See handout – initial actions to assist in debrief, also to be handed to students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35</a:t>
            </a:fld>
            <a:endParaRPr lang="en-GB"/>
          </a:p>
        </p:txBody>
      </p:sp>
    </p:spTree>
    <p:extLst>
      <p:ext uri="{BB962C8B-B14F-4D97-AF65-F5344CB8AC3E}">
        <p14:creationId xmlns:p14="http://schemas.microsoft.com/office/powerpoint/2010/main" val="344000342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rPr>
              <a:t>Facilitate discussion around this statement taken from BAWSO’s information pack “Tackling Female Genital Mutilation Together in Wales” Information Resource Pack.</a:t>
            </a:r>
          </a:p>
          <a:p>
            <a:endParaRPr lang="en-GB" altLang="en-US" sz="1100" dirty="0" smtClean="0">
              <a:latin typeface="Arial" panose="020B0604020202020204" pitchFamily="34" charset="0"/>
            </a:endParaRPr>
          </a:p>
          <a:p>
            <a:r>
              <a:rPr lang="en-GB" altLang="en-US" sz="1100" b="1" dirty="0" smtClean="0">
                <a:latin typeface="Arial" panose="020B0604020202020204" pitchFamily="34" charset="0"/>
              </a:rPr>
              <a:t>Cultural acceptance does not mean accepting the unacceptable!</a:t>
            </a:r>
          </a:p>
          <a:p>
            <a:endParaRPr lang="en-GB" altLang="en-US" sz="1100" b="1" dirty="0" smtClean="0">
              <a:latin typeface="Arial" panose="020B0604020202020204" pitchFamily="34" charset="0"/>
            </a:endParaRPr>
          </a:p>
          <a:p>
            <a:r>
              <a:rPr lang="en-GB" altLang="en-US" sz="1100" b="1" dirty="0" smtClean="0">
                <a:latin typeface="Arial" panose="020B0604020202020204" pitchFamily="34" charset="0"/>
              </a:rPr>
              <a:t>BAWSO (Black Association of Women Step Out) </a:t>
            </a:r>
            <a:r>
              <a:rPr lang="en-GB" altLang="en-US" sz="1100" dirty="0" smtClean="0">
                <a:latin typeface="Arial" panose="020B0604020202020204" pitchFamily="34" charset="0"/>
              </a:rPr>
              <a:t>provides specialist services in Wales to people from black and ethnic minority backgrounds who are affected by domestic abuse and human trafficking. </a:t>
            </a:r>
          </a:p>
          <a:p>
            <a:endParaRPr lang="en-GB" altLang="en-US" sz="1100" dirty="0" smtClean="0">
              <a:latin typeface="Arial" panose="020B0604020202020204" pitchFamily="34" charset="0"/>
            </a:endParaRPr>
          </a:p>
          <a:p>
            <a:r>
              <a:rPr lang="en-GB" altLang="en-US" sz="1100" dirty="0" smtClean="0">
                <a:latin typeface="Arial" panose="020B0604020202020204" pitchFamily="34" charset="0"/>
              </a:rPr>
              <a:t>Provide packs where possible.  However, if these are not available, provide a photocopy of the Guidelines for Police Officer contained within the pack.  Allow students the opportunity to read this information and facilitate discussion as appropriate.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36</a:t>
            </a:fld>
            <a:endParaRPr lang="en-GB"/>
          </a:p>
        </p:txBody>
      </p:sp>
    </p:spTree>
    <p:extLst>
      <p:ext uri="{BB962C8B-B14F-4D97-AF65-F5344CB8AC3E}">
        <p14:creationId xmlns:p14="http://schemas.microsoft.com/office/powerpoint/2010/main" val="65265057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r>
              <a:rPr lang="en-GB" altLang="en-US" sz="1100" dirty="0" smtClean="0">
                <a:latin typeface="Arial" panose="020B0604020202020204" pitchFamily="34" charset="0"/>
              </a:rPr>
              <a:t>Information/links provided on slide:</a:t>
            </a:r>
          </a:p>
          <a:p>
            <a:pPr marL="228600" indent="-228600"/>
            <a:endParaRPr lang="en-GB" altLang="en-US" sz="1100" dirty="0" smtClean="0">
              <a:latin typeface="Arial" panose="020B0604020202020204" pitchFamily="34" charset="0"/>
            </a:endParaRPr>
          </a:p>
          <a:p>
            <a:pPr marL="228600" indent="-228600">
              <a:buFontTx/>
              <a:buAutoNum type="arabicPeriod"/>
            </a:pPr>
            <a:r>
              <a:rPr lang="en-GB" altLang="en-US" sz="1100" dirty="0" smtClean="0">
                <a:latin typeface="Arial" panose="020B0604020202020204" pitchFamily="34" charset="0"/>
              </a:rPr>
              <a:t>HM Government Guidelines.</a:t>
            </a:r>
          </a:p>
          <a:p>
            <a:pPr marL="228600" indent="-228600"/>
            <a:r>
              <a:rPr lang="en-GB" altLang="en-US" sz="1100" dirty="0" smtClean="0">
                <a:latin typeface="Arial" panose="020B0604020202020204" pitchFamily="34" charset="0"/>
              </a:rPr>
              <a:t>	Aim:  “This document seeks to provide advice and support to frontline professionals who have responsibilities to safeguard children and protect adults from the abuses associated with FGM.  As it is unlikely that any single agency will be able to meet the multiple needs of someone affected by FG, this document sets out a multi-agency response and strategies to encourage agencies to cooperate and work together”</a:t>
            </a:r>
          </a:p>
          <a:p>
            <a:pPr marL="228600" indent="-228600"/>
            <a:endParaRPr lang="en-GB" altLang="en-US" sz="1100" dirty="0" smtClean="0">
              <a:latin typeface="Arial" panose="020B0604020202020204" pitchFamily="34" charset="0"/>
            </a:endParaRPr>
          </a:p>
          <a:p>
            <a:pPr marL="228600" indent="-228600">
              <a:buFontTx/>
              <a:buAutoNum type="arabicPeriod" startAt="2"/>
            </a:pPr>
            <a:r>
              <a:rPr lang="en-GB" altLang="en-US" sz="1100" dirty="0" smtClean="0">
                <a:latin typeface="Arial" panose="020B0604020202020204" pitchFamily="34" charset="0"/>
              </a:rPr>
              <a:t>BAWSO (Black and Asian Women Step Out) FGM Project Team</a:t>
            </a:r>
          </a:p>
          <a:p>
            <a:pPr marL="228600" indent="-228600"/>
            <a:endParaRPr lang="en-GB" altLang="en-US" sz="1100" dirty="0" smtClean="0">
              <a:latin typeface="Arial" panose="020B0604020202020204" pitchFamily="34" charset="0"/>
            </a:endParaRPr>
          </a:p>
          <a:p>
            <a:pPr marL="228600" indent="-228600"/>
            <a:r>
              <a:rPr lang="en-GB" altLang="en-US" sz="1100" dirty="0" smtClean="0">
                <a:latin typeface="Arial" panose="020B0604020202020204" pitchFamily="34" charset="0"/>
              </a:rPr>
              <a:t>3.  Project Azure – Met.  Specialist Team dealing with FGM.</a:t>
            </a:r>
          </a:p>
          <a:p>
            <a:pPr marL="228600" indent="-228600"/>
            <a:r>
              <a:rPr lang="en-GB" altLang="en-US" sz="1100" b="1" dirty="0" smtClean="0">
                <a:latin typeface="Arial" panose="020B0604020202020204" pitchFamily="34" charset="0"/>
              </a:rPr>
              <a:t>	Metropolitan Police Female Genital Mutilation Prevention Campaign</a:t>
            </a:r>
          </a:p>
          <a:p>
            <a:pPr marL="228600" indent="-228600"/>
            <a:r>
              <a:rPr lang="en-GB" altLang="en-US" sz="1100" dirty="0" smtClean="0">
                <a:latin typeface="Arial" panose="020B0604020202020204" pitchFamily="34" charset="0"/>
              </a:rPr>
              <a:t>	The Summer Holidays have been identified as a time when girls are particularly vulnerable to becoming victims of FGM by being flown out to countries which openly practice FGM, or by having the procedure conducted on them at home, utilising the holiday period as recovery time.    The Metropolitan Police Service (MPS) has developed Project Azure to tackle this issue, and they are working in conjunction with London Safeguarding Children Board, British Medical Association, AFRUCA, FORWARD, Agency for Culture and Change Management and </a:t>
            </a:r>
            <a:r>
              <a:rPr lang="en-GB" altLang="en-US" sz="1100" dirty="0" err="1" smtClean="0">
                <a:latin typeface="Arial" panose="020B0604020202020204" pitchFamily="34" charset="0"/>
              </a:rPr>
              <a:t>Crimestoppers</a:t>
            </a:r>
            <a:r>
              <a:rPr lang="en-GB" altLang="en-US" sz="1100" dirty="0" smtClean="0">
                <a:latin typeface="Arial" panose="020B0604020202020204" pitchFamily="34" charset="0"/>
              </a:rPr>
              <a:t> for this purpose.   Project Azure is aiming to raise awareness about FGM, particularly in relation to the health implications for the victims and the legal implications for anyone arranging or participating in this practice, and has developed an electronic FGM Training and Briefing pack to be widely disseminated to any agency or voluntary organisation whose staff has contact with children.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37</a:t>
            </a:fld>
            <a:endParaRPr lang="en-GB"/>
          </a:p>
        </p:txBody>
      </p:sp>
    </p:spTree>
    <p:extLst>
      <p:ext uri="{BB962C8B-B14F-4D97-AF65-F5344CB8AC3E}">
        <p14:creationId xmlns:p14="http://schemas.microsoft.com/office/powerpoint/2010/main" val="229946186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38</a:t>
            </a:fld>
            <a:endParaRPr lang="en-GB"/>
          </a:p>
        </p:txBody>
      </p:sp>
    </p:spTree>
    <p:extLst>
      <p:ext uri="{BB962C8B-B14F-4D97-AF65-F5344CB8AC3E}">
        <p14:creationId xmlns:p14="http://schemas.microsoft.com/office/powerpoint/2010/main" val="31078530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26/02/2019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26/02/2019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26/02/2019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26/02/2019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26/02/2019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26/02/2019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26/02/2019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par>
    </p:tnLs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3.jpg"/><Relationship Id="rId7"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hyperlink" Target="http://memini.co/memini/wp-content/uploads/2011/03/SamairaNazirL_228x388.jpg" TargetMode="External"/><Relationship Id="rId5" Type="http://schemas.openxmlformats.org/officeDocument/2006/relationships/image" Target="../media/image5.jpe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8.jpg"/></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openxmlformats.org/officeDocument/2006/relationships/hyperlink" Target="file:///\\swp.police.int\data\work\SWPKDIVLDSLIBRARY\Shared\COURSE%20LIBRARY\LIBRARY\IPLU\Lesson%20Plans%20IPLAU%202017%20DO%20NOT%20MOVE\HBA%20FGM\Additional%20resources\PSC%20HBA%20Video%20(edit).wmv" TargetMode="External"/><Relationship Id="rId3" Type="http://schemas.openxmlformats.org/officeDocument/2006/relationships/notesSlide" Target="../notesSlides/notesSlide6.xml"/><Relationship Id="rId7" Type="http://schemas.openxmlformats.org/officeDocument/2006/relationships/image" Target="../media/image10.jpeg"/><Relationship Id="rId2" Type="http://schemas.openxmlformats.org/officeDocument/2006/relationships/slideLayout" Target="../slideLayouts/slideLayout7.xml"/><Relationship Id="rId1" Type="http://schemas.openxmlformats.org/officeDocument/2006/relationships/video" Target="file:///F:\HBV\Julanne%20-%20Honour%20Killing.wmv" TargetMode="External"/><Relationship Id="rId6" Type="http://schemas.openxmlformats.org/officeDocument/2006/relationships/hyperlink" Target="Additional%20resources/PSC%20HBA%20Video%20(edit).wmv" TargetMode="External"/><Relationship Id="rId5" Type="http://schemas.openxmlformats.org/officeDocument/2006/relationships/image" Target="../media/image9.png"/><Relationship Id="rId4" Type="http://schemas.openxmlformats.org/officeDocument/2006/relationships/image" Target="../media/image3.jpg"/></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2.jpeg"/></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3.jpg"/></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13.jpg"/></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hyperlink" Target="https://www.gov.uk/forced-marriage"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0.xml"/><Relationship Id="rId1" Type="http://schemas.openxmlformats.org/officeDocument/2006/relationships/slideLayout" Target="../slideLayouts/slideLayout7.xml"/><Relationship Id="rId5" Type="http://schemas.openxmlformats.org/officeDocument/2006/relationships/image" Target="../media/image18.jpeg"/><Relationship Id="rId4" Type="http://schemas.openxmlformats.org/officeDocument/2006/relationships/hyperlink" Target="https://www.google.co.uk/url?q=https://plus.google.com/%2Bwho/posts/cGQuPjhD1Gi&amp;sa=U&amp;ei=x6syU9zeNoTZ0QWTp4GgAQ&amp;ved=0CDIQ9QEwAg&amp;usg=AFQjCNHLS9XThZ-lhIkYs_3HILRdSxTcWg"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7.xml"/><Relationship Id="rId1" Type="http://schemas.openxmlformats.org/officeDocument/2006/relationships/video" Target="file:///F:\HBV\FGM.wmv" TargetMode="External"/><Relationship Id="rId5" Type="http://schemas.openxmlformats.org/officeDocument/2006/relationships/image" Target="../media/image19.png"/><Relationship Id="rId4" Type="http://schemas.openxmlformats.org/officeDocument/2006/relationships/image" Target="../media/image3.jpg"/></Relationships>
</file>

<file path=ppt/slides/_rels/slide2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20.jpeg"/></Relationships>
</file>

<file path=ppt/slides/_rels/slide2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2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2.xm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3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6.xml"/><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37.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image" Target="../media/image3.jpg"/><Relationship Id="rId7" Type="http://schemas.openxmlformats.org/officeDocument/2006/relationships/hyperlink" Target="http://www.google.co.uk/url?q=http://en.wikipedia.org/wiki/File:HM_Government.png&amp;sa=U&amp;ei=SwE0U5XDGMTY0QXOx4HgDA&amp;ved=0CDQQ9QEwAw&amp;usg=AFQjCNH-jhpN_1BeR3xsUta9mDU60JAeIA" TargetMode="External"/><Relationship Id="rId12" Type="http://schemas.openxmlformats.org/officeDocument/2006/relationships/image" Target="../media/image26.jpeg"/><Relationship Id="rId2" Type="http://schemas.openxmlformats.org/officeDocument/2006/relationships/notesSlide" Target="../notesSlides/notesSlide37.xml"/><Relationship Id="rId1" Type="http://schemas.openxmlformats.org/officeDocument/2006/relationships/slideLayout" Target="../slideLayouts/slideLayout7.xml"/><Relationship Id="rId6" Type="http://schemas.openxmlformats.org/officeDocument/2006/relationships/hyperlink" Target="http://content.met.police.uk/News/CUT--Some-Wounds-Never-Heal/1260269158604/1257246745756" TargetMode="External"/><Relationship Id="rId11" Type="http://schemas.openxmlformats.org/officeDocument/2006/relationships/hyperlink" Target="https://www.google.co.uk/url?q=http://news.bbc.co.uk/2/hi/uk_news/england/london/4152722.stm&amp;sa=U&amp;ei=VCI0U7_fKqqw0AWZlIGoDA&amp;ved=0CDQQ9QEwAw&amp;usg=AFQjCNEpDVyxghfTyZvt1hC2YnLg07nsDg" TargetMode="External"/><Relationship Id="rId5" Type="http://schemas.openxmlformats.org/officeDocument/2006/relationships/hyperlink" Target="http://www.bawso.org.uk/our-services/women/female-genital-mutilation-project/" TargetMode="External"/><Relationship Id="rId10" Type="http://schemas.openxmlformats.org/officeDocument/2006/relationships/image" Target="../media/image25.jpeg"/><Relationship Id="rId4" Type="http://schemas.openxmlformats.org/officeDocument/2006/relationships/hyperlink" Target="https://www.gov.uk/government/uploads/system/uploads/attachment_data/file/216669/dh_124588.pdf" TargetMode="External"/><Relationship Id="rId9" Type="http://schemas.openxmlformats.org/officeDocument/2006/relationships/hyperlink" Target="http://www.bawso.org.uk/"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8.xml"/><Relationship Id="rId1" Type="http://schemas.openxmlformats.org/officeDocument/2006/relationships/slideLayout" Target="../slideLayouts/slideLayout7.xml"/><Relationship Id="rId4" Type="http://schemas.openxmlformats.org/officeDocument/2006/relationships/image" Target="../media/image27.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0" y="974684"/>
            <a:ext cx="4551903" cy="3570208"/>
          </a:xfrm>
          <a:prstGeom prst="rect">
            <a:avLst/>
          </a:prstGeom>
          <a:noFill/>
        </p:spPr>
        <p:txBody>
          <a:bodyPr wrap="square" rtlCol="0">
            <a:spAutoFit/>
          </a:bodyPr>
          <a:lstStyle/>
          <a:p>
            <a:pPr algn="ctr"/>
            <a:r>
              <a:rPr lang="en-GB" sz="30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Honour Based Abuse, Forced Marriage</a:t>
            </a:r>
          </a:p>
          <a:p>
            <a:pPr algn="ctr"/>
            <a:r>
              <a:rPr lang="en-GB" sz="30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&amp;</a:t>
            </a:r>
          </a:p>
          <a:p>
            <a:pPr algn="ctr"/>
            <a:r>
              <a:rPr lang="en-GB" sz="30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Female </a:t>
            </a:r>
            <a:r>
              <a:rPr lang="en-GB" sz="3000" b="1" dirty="0">
                <a:solidFill>
                  <a:srgbClr val="CD1141"/>
                </a:solidFill>
                <a:latin typeface="Tahoma" panose="020B0604030504040204" pitchFamily="34" charset="0"/>
                <a:ea typeface="Tahoma" panose="020B0604030504040204" pitchFamily="34" charset="0"/>
                <a:cs typeface="Tahoma" panose="020B0604030504040204" pitchFamily="34" charset="0"/>
              </a:rPr>
              <a:t>Genital Mutilation</a:t>
            </a:r>
            <a:r>
              <a:rPr lang="en-GB" sz="30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 </a:t>
            </a:r>
          </a:p>
          <a:p>
            <a:r>
              <a:rPr lang="en-GB" sz="2000" dirty="0" smtClean="0">
                <a:solidFill>
                  <a:schemeClr val="bg1"/>
                </a:solidFill>
                <a:latin typeface="Tahoma" panose="020B0604030504040204" pitchFamily="34" charset="0"/>
                <a:ea typeface="Tahoma" panose="020B0604030504040204" pitchFamily="34" charset="0"/>
                <a:cs typeface="Tahoma" panose="020B0604030504040204" pitchFamily="34" charset="0"/>
              </a:rPr>
              <a:t>Subtitle</a:t>
            </a:r>
          </a:p>
          <a:p>
            <a:endParaRPr lang="en-GB" sz="2000" dirty="0">
              <a:solidFill>
                <a:schemeClr val="bg1"/>
              </a:solidFill>
              <a:latin typeface="Tahoma" panose="020B0604030504040204" pitchFamily="34" charset="0"/>
              <a:ea typeface="Tahoma" panose="020B0604030504040204" pitchFamily="34" charset="0"/>
              <a:cs typeface="Tahoma" panose="020B0604030504040204" pitchFamily="34" charset="0"/>
            </a:endParaRPr>
          </a:p>
          <a:p>
            <a:r>
              <a:rPr lang="en-GB" sz="1600" dirty="0" smtClean="0">
                <a:solidFill>
                  <a:schemeClr val="bg1"/>
                </a:solidFill>
                <a:latin typeface="Tahoma" panose="020B0604030504040204" pitchFamily="34" charset="0"/>
                <a:ea typeface="Tahoma" panose="020B0604030504040204" pitchFamily="34" charset="0"/>
                <a:cs typeface="Tahoma" panose="020B0604030504040204" pitchFamily="34" charset="0"/>
              </a:rPr>
              <a:t>Speaker</a:t>
            </a:r>
          </a:p>
          <a:p>
            <a:endParaRPr lang="en-GB" sz="2000"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115933" y="104420"/>
            <a:ext cx="792549" cy="957155"/>
          </a:xfrm>
          <a:prstGeom prst="rect">
            <a:avLst/>
          </a:prstGeom>
        </p:spPr>
      </p:pic>
    </p:spTree>
    <p:extLst>
      <p:ext uri="{BB962C8B-B14F-4D97-AF65-F5344CB8AC3E}">
        <p14:creationId xmlns:p14="http://schemas.microsoft.com/office/powerpoint/2010/main" val="398145845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5" descr="1n_yones0-150x15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52652" y="919003"/>
            <a:ext cx="2489716" cy="2167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10" descr="Shafilea Ahmed was found dead in 2004 (Facebook)"/>
          <p:cNvPicPr>
            <a:picLocks noChangeAspect="1" noChangeArrowheads="1"/>
          </p:cNvPicPr>
          <p:nvPr/>
        </p:nvPicPr>
        <p:blipFill rotWithShape="1">
          <a:blip r:embed="rId5">
            <a:extLst>
              <a:ext uri="{28A0092B-C50C-407E-A947-70E740481C1C}">
                <a14:useLocalDpi xmlns:a14="http://schemas.microsoft.com/office/drawing/2010/main" val="0"/>
              </a:ext>
            </a:extLst>
          </a:blip>
          <a:srcRect l="15560" r="17772"/>
          <a:stretch/>
        </p:blipFill>
        <p:spPr bwMode="auto">
          <a:xfrm>
            <a:off x="6989183" y="919003"/>
            <a:ext cx="2371426" cy="2167664"/>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4" name="Picture 14" descr="SamairaNazirL_228x388">
            <a:hlinkClick r:id="rId6"/>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b="30034"/>
          <a:stretch/>
        </p:blipFill>
        <p:spPr bwMode="auto">
          <a:xfrm>
            <a:off x="6993015" y="3544584"/>
            <a:ext cx="2367594" cy="22779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12" descr="Arash Ghorbani-Zarin "/>
          <p:cNvPicPr>
            <a:picLocks noChangeAspect="1" noChangeArrowheads="1"/>
          </p:cNvPicPr>
          <p:nvPr/>
        </p:nvPicPr>
        <p:blipFill rotWithShape="1">
          <a:blip r:embed="rId8">
            <a:extLst>
              <a:ext uri="{28A0092B-C50C-407E-A947-70E740481C1C}">
                <a14:useLocalDpi xmlns:a14="http://schemas.microsoft.com/office/drawing/2010/main" val="0"/>
              </a:ext>
            </a:extLst>
          </a:blip>
          <a:srcRect l="9440" r="9479"/>
          <a:stretch/>
        </p:blipFill>
        <p:spPr bwMode="auto">
          <a:xfrm>
            <a:off x="1419748" y="3544584"/>
            <a:ext cx="2515255" cy="21238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 Box 17"/>
          <p:cNvSpPr txBox="1">
            <a:spLocks noChangeArrowheads="1"/>
          </p:cNvSpPr>
          <p:nvPr/>
        </p:nvSpPr>
        <p:spPr bwMode="auto">
          <a:xfrm>
            <a:off x="4237893" y="1648892"/>
            <a:ext cx="2160240" cy="707886"/>
          </a:xfrm>
          <a:prstGeom prst="rect">
            <a:avLst/>
          </a:prstGeom>
          <a:noFill/>
          <a:ln>
            <a:noFill/>
          </a:ln>
          <a:effectLst>
            <a:prstShdw prst="shdw17" dist="17961" dir="2700000">
              <a:srgbClr val="BBE0E3">
                <a:gamma/>
                <a:shade val="60000"/>
                <a:invGamma/>
              </a:srgbClr>
            </a:prst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Lst>
        </p:spPr>
        <p:txBody>
          <a:bodyPr wrap="square">
            <a:spAutoFit/>
          </a:bodyP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altLang="en-US" sz="2000" b="1" i="0" u="none" strike="noStrike" kern="0" cap="none" spc="0" normalizeH="0" baseline="0" noProof="0" dirty="0" err="1">
                <a:ln>
                  <a:noFill/>
                </a:ln>
                <a:solidFill>
                  <a:srgbClr val="000000"/>
                </a:solidFill>
                <a:effectLst/>
                <a:uLnTx/>
                <a:uFillTx/>
                <a:latin typeface="Arial" panose="020B0604020202020204" pitchFamily="34" charset="0"/>
              </a:rPr>
              <a:t>Heshu</a:t>
            </a:r>
            <a:r>
              <a:rPr kumimoji="0" lang="en-GB" altLang="en-US" sz="2000" b="1" i="0" u="none" strike="noStrike" kern="0" cap="none" spc="0" normalizeH="0" baseline="0" noProof="0" dirty="0">
                <a:ln>
                  <a:noFill/>
                </a:ln>
                <a:solidFill>
                  <a:srgbClr val="000000"/>
                </a:solidFill>
                <a:effectLst/>
                <a:uLnTx/>
                <a:uFillTx/>
                <a:latin typeface="Arial" panose="020B0604020202020204" pitchFamily="34" charset="0"/>
              </a:rPr>
              <a:t> </a:t>
            </a:r>
            <a:r>
              <a:rPr kumimoji="0" lang="en-GB" altLang="en-US" sz="2000" b="1" i="0" u="none" strike="noStrike" kern="0" cap="none" spc="0" normalizeH="0" baseline="0" noProof="0" dirty="0" err="1">
                <a:ln>
                  <a:noFill/>
                </a:ln>
                <a:solidFill>
                  <a:srgbClr val="000000"/>
                </a:solidFill>
                <a:effectLst/>
                <a:uLnTx/>
                <a:uFillTx/>
                <a:latin typeface="Arial" panose="020B0604020202020204" pitchFamily="34" charset="0"/>
              </a:rPr>
              <a:t>Yones</a:t>
            </a:r>
            <a:r>
              <a:rPr kumimoji="0" lang="en-GB" altLang="en-US" sz="2400" b="1" i="0" u="none" strike="noStrike" kern="0" cap="none" spc="0" normalizeH="0" baseline="0" noProof="0" dirty="0">
                <a:ln>
                  <a:noFill/>
                </a:ln>
                <a:solidFill>
                  <a:srgbClr val="000000"/>
                </a:solidFill>
                <a:effectLst/>
                <a:uLnTx/>
                <a:uFillTx/>
                <a:latin typeface="Arial" panose="020B0604020202020204" pitchFamily="34" charset="0"/>
              </a:rPr>
              <a:t> </a:t>
            </a:r>
          </a:p>
          <a:p>
            <a:pPr marL="0" marR="0" lvl="0" indent="0" algn="ctr" defTabSz="914400" eaLnBrk="0" fontAlgn="base" latinLnBrk="0" hangingPunct="0">
              <a:lnSpc>
                <a:spcPct val="100000"/>
              </a:lnSpc>
              <a:spcBef>
                <a:spcPct val="0"/>
              </a:spcBef>
              <a:spcAft>
                <a:spcPct val="0"/>
              </a:spcAft>
              <a:buClrTx/>
              <a:buSzTx/>
              <a:buFontTx/>
              <a:buNone/>
              <a:tabLst/>
              <a:defRPr/>
            </a:pPr>
            <a:r>
              <a:rPr kumimoji="0" lang="en-GB" altLang="en-US" sz="1600" b="1" i="0" u="none" strike="noStrike" kern="0" cap="none" spc="0" normalizeH="0" baseline="0" noProof="0" dirty="0">
                <a:ln>
                  <a:noFill/>
                </a:ln>
                <a:solidFill>
                  <a:srgbClr val="000000"/>
                </a:solidFill>
                <a:effectLst/>
                <a:uLnTx/>
                <a:uFillTx/>
                <a:latin typeface="Arial" panose="020B0604020202020204" pitchFamily="34" charset="0"/>
              </a:rPr>
              <a:t>16 </a:t>
            </a:r>
            <a:r>
              <a:rPr kumimoji="0" lang="en-GB" altLang="en-US" sz="1600" b="1" i="0" u="none" strike="noStrike" kern="0" cap="none" spc="0" normalizeH="0" baseline="0" noProof="0" dirty="0" err="1">
                <a:ln>
                  <a:noFill/>
                </a:ln>
                <a:solidFill>
                  <a:srgbClr val="000000"/>
                </a:solidFill>
                <a:effectLst/>
                <a:uLnTx/>
                <a:uFillTx/>
                <a:latin typeface="Arial" panose="020B0604020202020204" pitchFamily="34" charset="0"/>
              </a:rPr>
              <a:t>yrs</a:t>
            </a:r>
            <a:r>
              <a:rPr kumimoji="0" lang="en-GB" altLang="en-US" sz="1600" b="1" i="0" u="none" strike="noStrike" kern="0" cap="none" spc="0" normalizeH="0" baseline="0" noProof="0" dirty="0">
                <a:ln>
                  <a:noFill/>
                </a:ln>
                <a:solidFill>
                  <a:srgbClr val="000000"/>
                </a:solidFill>
                <a:effectLst/>
                <a:uLnTx/>
                <a:uFillTx/>
                <a:latin typeface="Arial" panose="020B0604020202020204" pitchFamily="34" charset="0"/>
              </a:rPr>
              <a:t> </a:t>
            </a:r>
            <a:r>
              <a:rPr kumimoji="0" lang="en-GB" altLang="en-US" sz="1600" b="1" i="0" u="none" strike="noStrike" kern="0" cap="none" spc="0" normalizeH="0" baseline="0" noProof="0" dirty="0" smtClean="0">
                <a:ln>
                  <a:noFill/>
                </a:ln>
                <a:solidFill>
                  <a:srgbClr val="000000"/>
                </a:solidFill>
                <a:effectLst/>
                <a:uLnTx/>
                <a:uFillTx/>
                <a:latin typeface="Arial" panose="020B0604020202020204" pitchFamily="34" charset="0"/>
              </a:rPr>
              <a:t>(2003)</a:t>
            </a:r>
            <a:endParaRPr kumimoji="0" lang="en-GB" altLang="en-US" sz="1600" b="1" i="0" u="none" strike="noStrike" kern="0" cap="none" spc="0" normalizeH="0" baseline="0" noProof="0" dirty="0">
              <a:ln>
                <a:noFill/>
              </a:ln>
              <a:solidFill>
                <a:srgbClr val="000000"/>
              </a:solidFill>
              <a:effectLst/>
              <a:uLnTx/>
              <a:uFillTx/>
              <a:latin typeface="Arial" panose="020B0604020202020204" pitchFamily="34" charset="0"/>
            </a:endParaRPr>
          </a:p>
        </p:txBody>
      </p:sp>
      <p:sp>
        <p:nvSpPr>
          <p:cNvPr id="7" name="Text Box 20"/>
          <p:cNvSpPr txBox="1">
            <a:spLocks noChangeArrowheads="1"/>
          </p:cNvSpPr>
          <p:nvPr/>
        </p:nvSpPr>
        <p:spPr bwMode="auto">
          <a:xfrm>
            <a:off x="3843965" y="4344997"/>
            <a:ext cx="3240088" cy="677108"/>
          </a:xfrm>
          <a:prstGeom prst="rect">
            <a:avLst/>
          </a:prstGeom>
          <a:noFill/>
          <a:ln>
            <a:noFill/>
          </a:ln>
          <a:effectLst>
            <a:prstShdw prst="shdw17" dist="17961" dir="2700000">
              <a:srgbClr val="BBE0E3">
                <a:gamma/>
                <a:shade val="60000"/>
                <a:invGamma/>
              </a:srgbClr>
            </a:prst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Lst>
        </p:spPr>
        <p:txBody>
          <a:bodyPr>
            <a:spAutoFit/>
          </a:bodyP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altLang="en-US" sz="2000" b="1" i="0" u="none" strike="noStrike" kern="0" cap="none" spc="0" normalizeH="0" baseline="0" noProof="0" dirty="0" err="1">
                <a:ln>
                  <a:noFill/>
                </a:ln>
                <a:solidFill>
                  <a:srgbClr val="000000"/>
                </a:solidFill>
                <a:effectLst/>
                <a:uLnTx/>
                <a:uFillTx/>
                <a:latin typeface="Arial" panose="020B0604020202020204" pitchFamily="34" charset="0"/>
              </a:rPr>
              <a:t>Arash</a:t>
            </a:r>
            <a:r>
              <a:rPr kumimoji="0" lang="en-GB" altLang="en-US" sz="2000" b="1" i="0" u="none" strike="noStrike" kern="0" cap="none" spc="0" normalizeH="0" baseline="0" noProof="0" dirty="0">
                <a:ln>
                  <a:noFill/>
                </a:ln>
                <a:solidFill>
                  <a:srgbClr val="000000"/>
                </a:solidFill>
                <a:effectLst/>
                <a:uLnTx/>
                <a:uFillTx/>
                <a:latin typeface="Arial" panose="020B0604020202020204" pitchFamily="34" charset="0"/>
              </a:rPr>
              <a:t> </a:t>
            </a:r>
            <a:r>
              <a:rPr kumimoji="0" lang="en-GB" altLang="en-US" sz="2000" b="1" i="0" u="none" strike="noStrike" kern="0" cap="none" spc="0" normalizeH="0" baseline="0" noProof="0" dirty="0" err="1">
                <a:ln>
                  <a:noFill/>
                </a:ln>
                <a:solidFill>
                  <a:srgbClr val="000000"/>
                </a:solidFill>
                <a:effectLst/>
                <a:uLnTx/>
                <a:uFillTx/>
                <a:latin typeface="Arial" panose="020B0604020202020204" pitchFamily="34" charset="0"/>
              </a:rPr>
              <a:t>Ghorbani-Zarin</a:t>
            </a:r>
            <a:endParaRPr kumimoji="0" lang="en-GB" altLang="en-US" sz="2000" b="1" i="0" u="none" strike="noStrike" kern="0" cap="none" spc="0" normalizeH="0" baseline="0" noProof="0" dirty="0">
              <a:ln>
                <a:noFill/>
              </a:ln>
              <a:solidFill>
                <a:srgbClr val="000000"/>
              </a:solidFill>
              <a:effectLst/>
              <a:uLnTx/>
              <a:uFillTx/>
              <a:latin typeface="Arial" panose="020B0604020202020204" pitchFamily="34" charset="0"/>
            </a:endParaRPr>
          </a:p>
          <a:p>
            <a:pPr marL="0" marR="0" lvl="0" indent="0" algn="ctr" defTabSz="914400" eaLnBrk="0" fontAlgn="base" latinLnBrk="0" hangingPunct="0">
              <a:lnSpc>
                <a:spcPct val="100000"/>
              </a:lnSpc>
              <a:spcBef>
                <a:spcPct val="0"/>
              </a:spcBef>
              <a:spcAft>
                <a:spcPct val="0"/>
              </a:spcAft>
              <a:buClrTx/>
              <a:buSzTx/>
              <a:buFontTx/>
              <a:buNone/>
              <a:tabLst/>
              <a:defRPr/>
            </a:pPr>
            <a:r>
              <a:rPr kumimoji="0" lang="en-GB" altLang="en-US" sz="1800" b="1" i="0" u="none" strike="noStrike" kern="0" cap="none" spc="0" normalizeH="0" baseline="0" noProof="0" dirty="0">
                <a:ln>
                  <a:noFill/>
                </a:ln>
                <a:solidFill>
                  <a:srgbClr val="000000"/>
                </a:solidFill>
                <a:effectLst/>
                <a:uLnTx/>
                <a:uFillTx/>
                <a:latin typeface="Arial" panose="020B0604020202020204" pitchFamily="34" charset="0"/>
              </a:rPr>
              <a:t>19 </a:t>
            </a:r>
            <a:r>
              <a:rPr kumimoji="0" lang="en-GB" altLang="en-US" sz="1800" b="1" i="0" u="none" strike="noStrike" kern="0" cap="none" spc="0" normalizeH="0" baseline="0" noProof="0" dirty="0" err="1" smtClean="0">
                <a:ln>
                  <a:noFill/>
                </a:ln>
                <a:solidFill>
                  <a:srgbClr val="000000"/>
                </a:solidFill>
                <a:effectLst/>
                <a:uLnTx/>
                <a:uFillTx/>
                <a:latin typeface="Arial" panose="020B0604020202020204" pitchFamily="34" charset="0"/>
              </a:rPr>
              <a:t>yrs</a:t>
            </a:r>
            <a:r>
              <a:rPr kumimoji="0" lang="en-GB" altLang="en-US" sz="1800" b="1" i="0" u="none" strike="noStrike" kern="0" cap="none" spc="0" normalizeH="0" baseline="0" noProof="0" dirty="0" smtClean="0">
                <a:ln>
                  <a:noFill/>
                </a:ln>
                <a:solidFill>
                  <a:srgbClr val="000000"/>
                </a:solidFill>
                <a:effectLst/>
                <a:uLnTx/>
                <a:uFillTx/>
                <a:latin typeface="Arial" panose="020B0604020202020204" pitchFamily="34" charset="0"/>
              </a:rPr>
              <a:t> (2005)</a:t>
            </a:r>
            <a:endParaRPr kumimoji="0" lang="en-GB" altLang="en-US" sz="1800" b="1" i="0" u="none" strike="noStrike" kern="0" cap="none" spc="0" normalizeH="0" baseline="0" noProof="0" dirty="0">
              <a:ln>
                <a:noFill/>
              </a:ln>
              <a:solidFill>
                <a:srgbClr val="000000"/>
              </a:solidFill>
              <a:effectLst/>
              <a:uLnTx/>
              <a:uFillTx/>
              <a:latin typeface="Arial" panose="020B0604020202020204" pitchFamily="34" charset="0"/>
            </a:endParaRPr>
          </a:p>
        </p:txBody>
      </p:sp>
      <p:sp>
        <p:nvSpPr>
          <p:cNvPr id="8" name="Text Box 21"/>
          <p:cNvSpPr txBox="1">
            <a:spLocks noChangeArrowheads="1"/>
          </p:cNvSpPr>
          <p:nvPr/>
        </p:nvSpPr>
        <p:spPr bwMode="auto">
          <a:xfrm>
            <a:off x="9305905" y="4267941"/>
            <a:ext cx="2178914" cy="677108"/>
          </a:xfrm>
          <a:prstGeom prst="rect">
            <a:avLst/>
          </a:prstGeom>
          <a:noFill/>
          <a:ln>
            <a:noFill/>
          </a:ln>
          <a:effectLst>
            <a:prstShdw prst="shdw17" dist="17961" dir="2700000">
              <a:srgbClr val="BBE0E3">
                <a:gamma/>
                <a:shade val="60000"/>
                <a:invGamma/>
              </a:srgbClr>
            </a:prst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Lst>
        </p:spPr>
        <p:txBody>
          <a:bodyPr wrap="square">
            <a:spAutoFit/>
          </a:bodyP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altLang="en-US" sz="2000" b="1" i="0" u="none" strike="noStrike" kern="0" cap="none" spc="0" normalizeH="0" baseline="0" noProof="0" dirty="0" err="1">
                <a:ln>
                  <a:noFill/>
                </a:ln>
                <a:solidFill>
                  <a:srgbClr val="000000"/>
                </a:solidFill>
                <a:effectLst/>
                <a:uLnTx/>
                <a:uFillTx/>
                <a:latin typeface="Arial" panose="020B0604020202020204" pitchFamily="34" charset="0"/>
              </a:rPr>
              <a:t>Samaira</a:t>
            </a:r>
            <a:r>
              <a:rPr kumimoji="0" lang="en-GB" altLang="en-US" sz="2000" b="1" i="0" u="none" strike="noStrike" kern="0" cap="none" spc="0" normalizeH="0" baseline="0" noProof="0" dirty="0">
                <a:ln>
                  <a:noFill/>
                </a:ln>
                <a:solidFill>
                  <a:srgbClr val="000000"/>
                </a:solidFill>
                <a:effectLst/>
                <a:uLnTx/>
                <a:uFillTx/>
                <a:latin typeface="Arial" panose="020B0604020202020204" pitchFamily="34" charset="0"/>
              </a:rPr>
              <a:t> </a:t>
            </a:r>
            <a:r>
              <a:rPr kumimoji="0" lang="en-GB" altLang="en-US" sz="2000" b="1" i="0" u="none" strike="noStrike" kern="0" cap="none" spc="0" normalizeH="0" baseline="0" noProof="0" dirty="0" err="1">
                <a:ln>
                  <a:noFill/>
                </a:ln>
                <a:solidFill>
                  <a:srgbClr val="000000"/>
                </a:solidFill>
                <a:effectLst/>
                <a:uLnTx/>
                <a:uFillTx/>
                <a:latin typeface="Arial" panose="020B0604020202020204" pitchFamily="34" charset="0"/>
              </a:rPr>
              <a:t>Nazir</a:t>
            </a:r>
            <a:endParaRPr kumimoji="0" lang="en-GB" altLang="en-US" sz="2000" b="1" i="0" u="none" strike="noStrike" kern="0" cap="none" spc="0" normalizeH="0" baseline="0" noProof="0" dirty="0">
              <a:ln>
                <a:noFill/>
              </a:ln>
              <a:solidFill>
                <a:srgbClr val="000000"/>
              </a:solidFill>
              <a:effectLst/>
              <a:uLnTx/>
              <a:uFillTx/>
              <a:latin typeface="Arial" panose="020B0604020202020204" pitchFamily="34" charset="0"/>
            </a:endParaRPr>
          </a:p>
          <a:p>
            <a:pPr marL="0" marR="0" lvl="0" indent="0" algn="ctr" defTabSz="914400" eaLnBrk="0" fontAlgn="base" latinLnBrk="0" hangingPunct="0">
              <a:lnSpc>
                <a:spcPct val="100000"/>
              </a:lnSpc>
              <a:spcBef>
                <a:spcPct val="0"/>
              </a:spcBef>
              <a:spcAft>
                <a:spcPct val="0"/>
              </a:spcAft>
              <a:buClrTx/>
              <a:buSzTx/>
              <a:buFontTx/>
              <a:buNone/>
              <a:tabLst/>
              <a:defRPr/>
            </a:pPr>
            <a:r>
              <a:rPr kumimoji="0" lang="en-GB" altLang="en-US" sz="1800" b="1" i="0" u="none" strike="noStrike" kern="0" cap="none" spc="0" normalizeH="0" baseline="0" noProof="0" dirty="0">
                <a:ln>
                  <a:noFill/>
                </a:ln>
                <a:solidFill>
                  <a:srgbClr val="000000"/>
                </a:solidFill>
                <a:effectLst/>
                <a:uLnTx/>
                <a:uFillTx/>
                <a:latin typeface="Arial" panose="020B0604020202020204" pitchFamily="34" charset="0"/>
              </a:rPr>
              <a:t>25 </a:t>
            </a:r>
            <a:r>
              <a:rPr kumimoji="0" lang="en-GB" altLang="en-US" sz="1800" b="1" i="0" u="none" strike="noStrike" kern="0" cap="none" spc="0" normalizeH="0" baseline="0" noProof="0" dirty="0" err="1" smtClean="0">
                <a:ln>
                  <a:noFill/>
                </a:ln>
                <a:solidFill>
                  <a:srgbClr val="000000"/>
                </a:solidFill>
                <a:effectLst/>
                <a:uLnTx/>
                <a:uFillTx/>
                <a:latin typeface="Arial" panose="020B0604020202020204" pitchFamily="34" charset="0"/>
              </a:rPr>
              <a:t>yrs</a:t>
            </a:r>
            <a:r>
              <a:rPr kumimoji="0" lang="en-GB" altLang="en-US" sz="1800" b="1" i="0" u="none" strike="noStrike" kern="0" cap="none" spc="0" normalizeH="0" baseline="0" noProof="0" dirty="0" smtClean="0">
                <a:ln>
                  <a:noFill/>
                </a:ln>
                <a:solidFill>
                  <a:srgbClr val="000000"/>
                </a:solidFill>
                <a:effectLst/>
                <a:uLnTx/>
                <a:uFillTx/>
                <a:latin typeface="Arial" panose="020B0604020202020204" pitchFamily="34" charset="0"/>
              </a:rPr>
              <a:t> (2006)</a:t>
            </a:r>
            <a:endParaRPr kumimoji="0" lang="en-GB" altLang="en-US" sz="1800" b="1" i="0" u="none" strike="noStrike" kern="0" cap="none" spc="0" normalizeH="0" baseline="0" noProof="0" dirty="0">
              <a:ln>
                <a:noFill/>
              </a:ln>
              <a:solidFill>
                <a:srgbClr val="000000"/>
              </a:solidFill>
              <a:effectLst/>
              <a:uLnTx/>
              <a:uFillTx/>
              <a:latin typeface="Arial" panose="020B0604020202020204" pitchFamily="34" charset="0"/>
            </a:endParaRPr>
          </a:p>
        </p:txBody>
      </p:sp>
      <p:sp>
        <p:nvSpPr>
          <p:cNvPr id="9" name="Text Box 18"/>
          <p:cNvSpPr txBox="1">
            <a:spLocks noChangeArrowheads="1"/>
          </p:cNvSpPr>
          <p:nvPr/>
        </p:nvSpPr>
        <p:spPr bwMode="auto">
          <a:xfrm>
            <a:off x="9360609" y="1664281"/>
            <a:ext cx="2232248" cy="677108"/>
          </a:xfrm>
          <a:prstGeom prst="rect">
            <a:avLst/>
          </a:prstGeom>
          <a:noFill/>
          <a:ln>
            <a:noFill/>
          </a:ln>
          <a:effectLst>
            <a:prstShdw prst="shdw17" dist="17961" dir="2700000">
              <a:srgbClr val="BBE0E3">
                <a:gamma/>
                <a:shade val="60000"/>
                <a:invGamma/>
              </a:srgbClr>
            </a:prst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Lst>
        </p:spPr>
        <p:txBody>
          <a:bodyPr wrap="square">
            <a:spAutoFit/>
          </a:bodyP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altLang="en-US" sz="2000" b="1" i="0" u="none" strike="noStrike" kern="0" cap="none" spc="0" normalizeH="0" baseline="0" noProof="0" dirty="0" err="1">
                <a:ln>
                  <a:noFill/>
                </a:ln>
                <a:solidFill>
                  <a:srgbClr val="000000"/>
                </a:solidFill>
                <a:effectLst/>
                <a:uLnTx/>
                <a:uFillTx/>
                <a:latin typeface="Arial" panose="020B0604020202020204" pitchFamily="34" charset="0"/>
              </a:rPr>
              <a:t>Shafilea</a:t>
            </a:r>
            <a:r>
              <a:rPr kumimoji="0" lang="en-GB" altLang="en-US" sz="2000" b="1" i="0" u="none" strike="noStrike" kern="0" cap="none" spc="0" normalizeH="0" baseline="0" noProof="0" dirty="0">
                <a:ln>
                  <a:noFill/>
                </a:ln>
                <a:solidFill>
                  <a:srgbClr val="000000"/>
                </a:solidFill>
                <a:effectLst/>
                <a:uLnTx/>
                <a:uFillTx/>
                <a:latin typeface="Arial" panose="020B0604020202020204" pitchFamily="34" charset="0"/>
              </a:rPr>
              <a:t> Ahmed</a:t>
            </a:r>
          </a:p>
          <a:p>
            <a:pPr marL="0" marR="0" lvl="0" indent="0" algn="ctr" defTabSz="914400" eaLnBrk="0" fontAlgn="base" latinLnBrk="0" hangingPunct="0">
              <a:lnSpc>
                <a:spcPct val="100000"/>
              </a:lnSpc>
              <a:spcBef>
                <a:spcPct val="0"/>
              </a:spcBef>
              <a:spcAft>
                <a:spcPct val="0"/>
              </a:spcAft>
              <a:buClrTx/>
              <a:buSzTx/>
              <a:buFontTx/>
              <a:buNone/>
              <a:tabLst/>
              <a:defRPr/>
            </a:pPr>
            <a:r>
              <a:rPr kumimoji="0" lang="en-GB" altLang="en-US" sz="1800" b="1" i="0" u="none" strike="noStrike" kern="0" cap="none" spc="0" normalizeH="0" baseline="0" noProof="0" dirty="0">
                <a:ln>
                  <a:noFill/>
                </a:ln>
                <a:solidFill>
                  <a:srgbClr val="000000"/>
                </a:solidFill>
                <a:effectLst/>
                <a:uLnTx/>
                <a:uFillTx/>
                <a:latin typeface="Arial" panose="020B0604020202020204" pitchFamily="34" charset="0"/>
              </a:rPr>
              <a:t>17 </a:t>
            </a:r>
            <a:r>
              <a:rPr kumimoji="0" lang="en-GB" altLang="en-US" sz="1800" b="1" i="0" u="none" strike="noStrike" kern="0" cap="none" spc="0" normalizeH="0" baseline="0" noProof="0" dirty="0" err="1" smtClean="0">
                <a:ln>
                  <a:noFill/>
                </a:ln>
                <a:solidFill>
                  <a:srgbClr val="000000"/>
                </a:solidFill>
                <a:effectLst/>
                <a:uLnTx/>
                <a:uFillTx/>
                <a:latin typeface="Arial" panose="020B0604020202020204" pitchFamily="34" charset="0"/>
              </a:rPr>
              <a:t>yrs</a:t>
            </a:r>
            <a:r>
              <a:rPr kumimoji="0" lang="en-GB" altLang="en-US" sz="1800" b="1" i="0" u="none" strike="noStrike" kern="0" cap="none" spc="0" normalizeH="0" baseline="0" noProof="0" dirty="0" smtClean="0">
                <a:ln>
                  <a:noFill/>
                </a:ln>
                <a:solidFill>
                  <a:srgbClr val="000000"/>
                </a:solidFill>
                <a:effectLst/>
                <a:uLnTx/>
                <a:uFillTx/>
                <a:latin typeface="Arial" panose="020B0604020202020204" pitchFamily="34" charset="0"/>
              </a:rPr>
              <a:t> (2003)</a:t>
            </a:r>
            <a:endParaRPr kumimoji="0" lang="en-GB" altLang="en-US" sz="1800" b="1" i="0" u="none" strike="noStrike" kern="0" cap="none" spc="0" normalizeH="0" baseline="0" noProof="0" dirty="0">
              <a:ln>
                <a:noFill/>
              </a:ln>
              <a:solidFill>
                <a:srgbClr val="000000"/>
              </a:solidFill>
              <a:effectLst/>
              <a:uLnTx/>
              <a:uFillTx/>
              <a:latin typeface="Arial" panose="020B0604020202020204" pitchFamily="34" charset="0"/>
            </a:endParaRPr>
          </a:p>
        </p:txBody>
      </p:sp>
    </p:spTree>
    <p:extLst>
      <p:ext uri="{BB962C8B-B14F-4D97-AF65-F5344CB8AC3E}">
        <p14:creationId xmlns:p14="http://schemas.microsoft.com/office/powerpoint/2010/main" val="1047483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500"/>
                                        <p:tgtEl>
                                          <p:spTgt spid="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
                                        </p:tgtEl>
                                        <p:attrNameLst>
                                          <p:attrName>style.visibility</p:attrName>
                                        </p:attrNameLst>
                                      </p:cBhvr>
                                      <p:to>
                                        <p:strVal val="visible"/>
                                      </p:to>
                                    </p:set>
                                    <p:animEffect transition="in" filter="fade">
                                      <p:cBhvr>
                                        <p:cTn id="37" dur="500"/>
                                        <p:tgtEl>
                                          <p:spTgt spid="4"/>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8"/>
                                        </p:tgtEl>
                                        <p:attrNameLst>
                                          <p:attrName>style.visibility</p:attrName>
                                        </p:attrNameLst>
                                      </p:cBhvr>
                                      <p:to>
                                        <p:strVal val="visible"/>
                                      </p:to>
                                    </p:set>
                                    <p:animEffect transition="in" filter="fade">
                                      <p:cBhvr>
                                        <p:cTn id="4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 Box 7"/>
          <p:cNvSpPr txBox="1">
            <a:spLocks noChangeArrowheads="1"/>
          </p:cNvSpPr>
          <p:nvPr/>
        </p:nvSpPr>
        <p:spPr bwMode="auto">
          <a:xfrm>
            <a:off x="1510300" y="1310473"/>
            <a:ext cx="9144000" cy="3831818"/>
          </a:xfrm>
          <a:prstGeom prst="rect">
            <a:avLst/>
          </a:prstGeom>
          <a:noFill/>
          <a:ln>
            <a:noFill/>
          </a:ln>
          <a:effectLst>
            <a:prstShdw prst="shdw17" dist="17961" dir="2700000">
              <a:srgbClr val="BBE0E3">
                <a:gamma/>
                <a:shade val="60000"/>
                <a:invGamma/>
              </a:srgbClr>
            </a:prst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Lst>
        </p:spPr>
        <p:txBody>
          <a:bodyPr>
            <a:spAutoFit/>
          </a:bodyPr>
          <a:lstStyle/>
          <a:p>
            <a:pPr marL="0" marR="0" lvl="0" indent="0" algn="ctr" defTabSz="914400" eaLnBrk="0" fontAlgn="base" latinLnBrk="0" hangingPunct="0">
              <a:lnSpc>
                <a:spcPct val="100000"/>
              </a:lnSpc>
              <a:spcBef>
                <a:spcPct val="50000"/>
              </a:spcBef>
              <a:spcAft>
                <a:spcPts val="600"/>
              </a:spcAft>
              <a:buClrTx/>
              <a:buSzTx/>
              <a:buFontTx/>
              <a:buNone/>
              <a:tabLst/>
              <a:defRPr/>
            </a:pPr>
            <a:r>
              <a:rPr kumimoji="0" lang="en-GB" altLang="en-US" sz="2800" b="0" i="0" u="none" strike="noStrike" kern="0" cap="none" spc="0" normalizeH="0" baseline="0" noProof="0" dirty="0" smtClean="0">
                <a:ln>
                  <a:noFill/>
                </a:ln>
                <a:solidFill>
                  <a:srgbClr val="000000"/>
                </a:solidFill>
                <a:effectLst/>
                <a:uLnTx/>
                <a:uFillTx/>
                <a:latin typeface="Arial" panose="020B0604020202020204" pitchFamily="34" charset="0"/>
              </a:rPr>
              <a:t>…</a:t>
            </a:r>
            <a:r>
              <a:rPr kumimoji="0" lang="en-GB" altLang="en-US" sz="2800" b="0" i="0" u="none" strike="noStrike" kern="0" cap="none" spc="0" normalizeH="0" baseline="0" noProof="0" dirty="0">
                <a:ln>
                  <a:noFill/>
                </a:ln>
                <a:solidFill>
                  <a:srgbClr val="000000"/>
                </a:solidFill>
                <a:effectLst/>
                <a:uLnTx/>
                <a:uFillTx/>
                <a:latin typeface="Arial" panose="020B0604020202020204" pitchFamily="34" charset="0"/>
              </a:rPr>
              <a:t>an incident or crime involving violence, threats of violence, intimidation, coercion or abuse (including psychological, physical, sexual, financial or emotional abuse), </a:t>
            </a:r>
            <a:endParaRPr kumimoji="0" lang="en-GB" altLang="en-US" sz="2800" b="0" i="0" u="none" strike="noStrike" kern="0" cap="none" spc="0" normalizeH="0" baseline="0" noProof="0" dirty="0" smtClean="0">
              <a:ln>
                <a:noFill/>
              </a:ln>
              <a:solidFill>
                <a:srgbClr val="000000"/>
              </a:solidFill>
              <a:effectLst/>
              <a:uLnTx/>
              <a:uFillTx/>
              <a:latin typeface="Arial" panose="020B0604020202020204" pitchFamily="34" charset="0"/>
            </a:endParaRPr>
          </a:p>
          <a:p>
            <a:pPr marL="0" marR="0" lvl="0" indent="0" algn="ctr" defTabSz="914400" eaLnBrk="0" fontAlgn="base" latinLnBrk="0" hangingPunct="0">
              <a:lnSpc>
                <a:spcPct val="100000"/>
              </a:lnSpc>
              <a:spcBef>
                <a:spcPct val="50000"/>
              </a:spcBef>
              <a:spcAft>
                <a:spcPts val="600"/>
              </a:spcAft>
              <a:buClrTx/>
              <a:buSzTx/>
              <a:buFontTx/>
              <a:buNone/>
              <a:tabLst/>
              <a:defRPr/>
            </a:pPr>
            <a:r>
              <a:rPr kumimoji="0" lang="en-GB" altLang="en-US" sz="2800" b="0" i="0" u="none" strike="noStrike" kern="0" cap="none" spc="0" normalizeH="0" baseline="0" noProof="0" dirty="0" smtClean="0">
                <a:ln>
                  <a:noFill/>
                </a:ln>
                <a:solidFill>
                  <a:srgbClr val="0070C0"/>
                </a:solidFill>
                <a:effectLst/>
                <a:uLnTx/>
                <a:uFillTx/>
                <a:latin typeface="Arial" panose="020B0604020202020204" pitchFamily="34" charset="0"/>
              </a:rPr>
              <a:t>which has or may have been committed to protect or defend the honour of an individual, family and or community for alleged or perceived breaches of the family and/or community’s code of behaviour.</a:t>
            </a:r>
            <a:endParaRPr kumimoji="0" lang="en-GB" altLang="en-US" sz="2800" b="0" i="0" u="none" strike="noStrike" kern="0" cap="none" spc="0" normalizeH="0" baseline="0" noProof="0" dirty="0">
              <a:ln>
                <a:noFill/>
              </a:ln>
              <a:solidFill>
                <a:srgbClr val="0070C0"/>
              </a:solidFill>
              <a:effectLst/>
              <a:uLnTx/>
              <a:uFillTx/>
              <a:latin typeface="Arial" panose="020B0604020202020204" pitchFamily="34" charset="0"/>
            </a:endParaRPr>
          </a:p>
        </p:txBody>
      </p:sp>
      <p:sp>
        <p:nvSpPr>
          <p:cNvPr id="5" name="TextBox 4"/>
          <p:cNvSpPr txBox="1"/>
          <p:nvPr/>
        </p:nvSpPr>
        <p:spPr>
          <a:xfrm>
            <a:off x="1941840" y="20863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NPCC Definition of Honour Based Abuse</a:t>
            </a:r>
            <a:endParaRPr lang="en-GB" sz="3200" b="1" dirty="0">
              <a:solidFill>
                <a:schemeClr val="bg1"/>
              </a:solidFill>
            </a:endParaRPr>
          </a:p>
        </p:txBody>
      </p:sp>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6"/>
          <p:cNvSpPr>
            <a:spLocks noChangeArrowheads="1"/>
          </p:cNvSpPr>
          <p:nvPr/>
        </p:nvSpPr>
        <p:spPr bwMode="auto">
          <a:xfrm>
            <a:off x="1119883" y="589819"/>
            <a:ext cx="9894013" cy="5247590"/>
          </a:xfrm>
          <a:prstGeom prst="rect">
            <a:avLst/>
          </a:prstGeom>
          <a:noFill/>
          <a:ln>
            <a:noFill/>
          </a:ln>
          <a:effectLst>
            <a:prstShdw prst="shdw17" dist="17961" dir="2700000">
              <a:srgbClr val="BBE0E3">
                <a:gamma/>
                <a:shade val="60000"/>
                <a:invGamma/>
              </a:srgbClr>
            </a:prst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cmpd="sng" algn="ctr">
                <a:solidFill>
                  <a:schemeClr val="tx1"/>
                </a:solidFill>
                <a:prstDash val="solid"/>
                <a:miter lim="800000"/>
                <a:headEnd/>
                <a:tailEnd/>
              </a14:hiddenLine>
            </a:ext>
          </a:extLst>
        </p:spPr>
        <p:txBody>
          <a:bodyPr vert="horz" wrap="square" lIns="91440" tIns="45720" rIns="91440" bIns="45720" numCol="1" anchor="ctr" anchorCtr="0" compatLnSpc="1">
            <a:prstTxWarp prst="textNoShape">
              <a:avLst/>
            </a:prstTxWarp>
            <a:spAutoFit/>
          </a:bodyPr>
          <a:lstStyle>
            <a:lvl1pPr>
              <a:defRPr sz="2800" b="1">
                <a:solidFill>
                  <a:schemeClr val="tx1"/>
                </a:solidFill>
                <a:latin typeface="Arial" panose="020B0604020202020204" pitchFamily="34" charset="0"/>
              </a:defRPr>
            </a:lvl1pPr>
            <a:lvl2pPr>
              <a:defRPr sz="2800" b="1">
                <a:solidFill>
                  <a:schemeClr val="tx1"/>
                </a:solidFill>
                <a:latin typeface="Arial" panose="020B0604020202020204" pitchFamily="34" charset="0"/>
              </a:defRPr>
            </a:lvl2pPr>
            <a:lvl3pPr>
              <a:defRPr sz="2800" b="1">
                <a:solidFill>
                  <a:schemeClr val="tx1"/>
                </a:solidFill>
                <a:latin typeface="Arial" panose="020B0604020202020204" pitchFamily="34" charset="0"/>
              </a:defRPr>
            </a:lvl3pPr>
            <a:lvl4pPr>
              <a:defRPr sz="2800" b="1">
                <a:solidFill>
                  <a:schemeClr val="tx1"/>
                </a:solidFill>
                <a:latin typeface="Arial" panose="020B0604020202020204" pitchFamily="34" charset="0"/>
              </a:defRPr>
            </a:lvl4pPr>
            <a:lvl5pPr>
              <a:defRPr sz="2800" b="1">
                <a:solidFill>
                  <a:schemeClr val="tx1"/>
                </a:solidFill>
                <a:latin typeface="Arial" panose="020B0604020202020204" pitchFamily="34" charset="0"/>
              </a:defRPr>
            </a:lvl5pPr>
            <a:lvl6pPr eaLnBrk="0" fontAlgn="base" hangingPunct="0">
              <a:spcBef>
                <a:spcPct val="0"/>
              </a:spcBef>
              <a:spcAft>
                <a:spcPct val="0"/>
              </a:spcAft>
              <a:defRPr sz="2800" b="1">
                <a:solidFill>
                  <a:schemeClr val="tx1"/>
                </a:solidFill>
                <a:latin typeface="Arial" panose="020B0604020202020204" pitchFamily="34" charset="0"/>
              </a:defRPr>
            </a:lvl6pPr>
            <a:lvl7pPr eaLnBrk="0" fontAlgn="base" hangingPunct="0">
              <a:spcBef>
                <a:spcPct val="0"/>
              </a:spcBef>
              <a:spcAft>
                <a:spcPct val="0"/>
              </a:spcAft>
              <a:defRPr sz="2800" b="1">
                <a:solidFill>
                  <a:schemeClr val="tx1"/>
                </a:solidFill>
                <a:latin typeface="Arial" panose="020B0604020202020204" pitchFamily="34" charset="0"/>
              </a:defRPr>
            </a:lvl7pPr>
            <a:lvl8pPr eaLnBrk="0" fontAlgn="base" hangingPunct="0">
              <a:spcBef>
                <a:spcPct val="0"/>
              </a:spcBef>
              <a:spcAft>
                <a:spcPct val="0"/>
              </a:spcAft>
              <a:defRPr sz="2800" b="1">
                <a:solidFill>
                  <a:schemeClr val="tx1"/>
                </a:solidFill>
                <a:latin typeface="Arial" panose="020B0604020202020204" pitchFamily="34" charset="0"/>
              </a:defRPr>
            </a:lvl8pPr>
            <a:lvl9pPr eaLnBrk="0" fontAlgn="base" hangingPunct="0">
              <a:spcBef>
                <a:spcPct val="0"/>
              </a:spcBef>
              <a:spcAft>
                <a:spcPct val="0"/>
              </a:spcAft>
              <a:defRPr sz="2800" b="1">
                <a:solidFill>
                  <a:schemeClr val="tx1"/>
                </a:solidFill>
                <a:latin typeface="Arial" panose="020B0604020202020204" pitchFamily="34" charset="0"/>
              </a:defRPr>
            </a:lvl9pPr>
          </a:lstStyle>
          <a:p>
            <a:pPr marL="0" marR="0" lvl="0" indent="0" algn="ctr" defTabSz="914400" eaLnBrk="0" fontAlgn="base" latinLnBrk="0" hangingPunct="0">
              <a:lnSpc>
                <a:spcPct val="100000"/>
              </a:lnSpc>
              <a:spcBef>
                <a:spcPct val="0"/>
              </a:spcBef>
              <a:spcAft>
                <a:spcPts val="600"/>
              </a:spcAft>
              <a:buClrTx/>
              <a:buSzTx/>
              <a:buFontTx/>
              <a:buNone/>
              <a:tabLst/>
              <a:defRPr/>
            </a:pPr>
            <a:r>
              <a:rPr kumimoji="0" lang="en-GB" altLang="en-US" sz="2000" b="0" i="0" u="none" strike="noStrike" kern="0" cap="none" spc="0" normalizeH="0" baseline="0" noProof="0" dirty="0" smtClean="0">
                <a:ln>
                  <a:noFill/>
                </a:ln>
                <a:solidFill>
                  <a:srgbClr val="000000"/>
                </a:solidFill>
                <a:effectLst/>
                <a:uLnTx/>
                <a:uFillTx/>
                <a:latin typeface="Arial" panose="020B0604020202020204" pitchFamily="34" charset="0"/>
              </a:rPr>
              <a:t>High respect; great esteem.</a:t>
            </a:r>
          </a:p>
          <a:p>
            <a:pPr marL="0" marR="0" lvl="1" indent="0" algn="ctr" defTabSz="914400" eaLnBrk="0" fontAlgn="base" latinLnBrk="0" hangingPunct="0">
              <a:lnSpc>
                <a:spcPct val="100000"/>
              </a:lnSpc>
              <a:spcBef>
                <a:spcPct val="0"/>
              </a:spcBef>
              <a:spcAft>
                <a:spcPts val="600"/>
              </a:spcAft>
              <a:buClrTx/>
              <a:buSzTx/>
              <a:buFontTx/>
              <a:buNone/>
              <a:tabLst/>
              <a:defRPr/>
            </a:pPr>
            <a:r>
              <a:rPr lang="en-GB" altLang="en-US" sz="2000" b="0" kern="0" dirty="0">
                <a:solidFill>
                  <a:srgbClr val="000000"/>
                </a:solidFill>
              </a:rPr>
              <a:t>A</a:t>
            </a:r>
            <a:r>
              <a:rPr kumimoji="0" lang="en-GB" altLang="en-US" sz="2000" b="0" i="0" u="none" strike="noStrike" kern="0" cap="none" spc="0" normalizeH="0" baseline="0" noProof="0" dirty="0" smtClean="0">
                <a:ln>
                  <a:noFill/>
                </a:ln>
                <a:solidFill>
                  <a:srgbClr val="000000"/>
                </a:solidFill>
                <a:effectLst/>
                <a:uLnTx/>
                <a:uFillTx/>
                <a:latin typeface="Arial" panose="020B0604020202020204" pitchFamily="34" charset="0"/>
              </a:rPr>
              <a:t> person or thing that brings esteem.</a:t>
            </a:r>
          </a:p>
          <a:p>
            <a:pPr marL="0" marR="0" lvl="1" indent="0" algn="ctr" defTabSz="914400" eaLnBrk="0" fontAlgn="base" latinLnBrk="0" hangingPunct="0">
              <a:lnSpc>
                <a:spcPct val="100000"/>
              </a:lnSpc>
              <a:spcBef>
                <a:spcPct val="0"/>
              </a:spcBef>
              <a:spcAft>
                <a:spcPts val="600"/>
              </a:spcAft>
              <a:buClrTx/>
              <a:buSzTx/>
              <a:buFontTx/>
              <a:buNone/>
              <a:tabLst/>
              <a:defRPr/>
            </a:pPr>
            <a:r>
              <a:rPr lang="en-GB" altLang="en-US" sz="2000" b="0" kern="0" dirty="0">
                <a:solidFill>
                  <a:srgbClr val="000000"/>
                </a:solidFill>
              </a:rPr>
              <a:t>A</a:t>
            </a:r>
            <a:r>
              <a:rPr kumimoji="0" lang="en-GB" altLang="en-US" sz="2000" b="0" i="0" u="none" strike="noStrike" kern="0" cap="none" spc="0" normalizeH="0" baseline="0" noProof="0" dirty="0" smtClean="0">
                <a:ln>
                  <a:noFill/>
                </a:ln>
                <a:solidFill>
                  <a:srgbClr val="000000"/>
                </a:solidFill>
                <a:effectLst/>
                <a:uLnTx/>
                <a:uFillTx/>
                <a:latin typeface="Arial" panose="020B0604020202020204" pitchFamily="34" charset="0"/>
              </a:rPr>
              <a:t> title of respect or form of address given to a circuit judge, a US mayor, and (in Irish or rustic speech) any person of rank.</a:t>
            </a:r>
          </a:p>
          <a:p>
            <a:pPr marL="0" marR="0" lvl="1" indent="-457200" algn="ctr" defTabSz="914400" eaLnBrk="0" fontAlgn="base" latinLnBrk="0" hangingPunct="0">
              <a:lnSpc>
                <a:spcPct val="100000"/>
              </a:lnSpc>
              <a:spcBef>
                <a:spcPct val="0"/>
              </a:spcBef>
              <a:spcAft>
                <a:spcPts val="600"/>
              </a:spcAft>
              <a:buClrTx/>
              <a:buSzTx/>
              <a:buFontTx/>
              <a:buNone/>
              <a:tabLst/>
              <a:defRPr/>
            </a:pPr>
            <a:r>
              <a:rPr kumimoji="0" lang="en-GB" altLang="en-US" sz="2000" b="0" i="0" u="none" strike="noStrike" kern="0" cap="none" spc="0" normalizeH="0" baseline="0" noProof="0" dirty="0" smtClean="0">
                <a:ln>
                  <a:noFill/>
                </a:ln>
                <a:solidFill>
                  <a:srgbClr val="000000"/>
                </a:solidFill>
                <a:effectLst/>
                <a:uLnTx/>
                <a:uFillTx/>
                <a:latin typeface="Arial" panose="020B0604020202020204" pitchFamily="34" charset="0"/>
              </a:rPr>
              <a:t>The quality of knowing and doing what is morally right.</a:t>
            </a:r>
          </a:p>
          <a:p>
            <a:pPr marL="449263" marR="0" lvl="0" indent="-449263" algn="ctr" defTabSz="914400" eaLnBrk="0" fontAlgn="base" latinLnBrk="0" hangingPunct="0">
              <a:lnSpc>
                <a:spcPct val="100000"/>
              </a:lnSpc>
              <a:spcBef>
                <a:spcPct val="0"/>
              </a:spcBef>
              <a:spcAft>
                <a:spcPts val="600"/>
              </a:spcAft>
              <a:buClrTx/>
              <a:buSzTx/>
              <a:buFontTx/>
              <a:buNone/>
              <a:tabLst/>
              <a:defRPr/>
            </a:pPr>
            <a:r>
              <a:rPr kumimoji="0" lang="en-GB" altLang="en-US" sz="2000" b="0" i="0" u="none" strike="noStrike" kern="0" cap="none" spc="0" normalizeH="0" baseline="0" noProof="0" dirty="0" smtClean="0">
                <a:ln>
                  <a:noFill/>
                </a:ln>
                <a:solidFill>
                  <a:srgbClr val="000000"/>
                </a:solidFill>
                <a:effectLst/>
                <a:uLnTx/>
                <a:uFillTx/>
                <a:latin typeface="Arial" panose="020B0604020202020204" pitchFamily="34" charset="0"/>
              </a:rPr>
              <a:t>	A woman's chastity or her reputation for being chaste.</a:t>
            </a:r>
          </a:p>
          <a:p>
            <a:pPr marL="0" marR="0" lvl="0" indent="0" algn="ctr" defTabSz="914400" eaLnBrk="0" fontAlgn="base" latinLnBrk="0" hangingPunct="0">
              <a:lnSpc>
                <a:spcPct val="100000"/>
              </a:lnSpc>
              <a:spcBef>
                <a:spcPct val="0"/>
              </a:spcBef>
              <a:spcAft>
                <a:spcPts val="600"/>
              </a:spcAft>
              <a:buClrTx/>
              <a:buSzTx/>
              <a:buFontTx/>
              <a:buNone/>
              <a:tabLst/>
              <a:defRPr/>
            </a:pPr>
            <a:r>
              <a:rPr kumimoji="0" lang="en-GB" altLang="en-US" sz="2000" b="0" i="0" u="none" strike="noStrike" kern="0" cap="none" spc="0" normalizeH="0" baseline="0" noProof="0" dirty="0" smtClean="0">
                <a:ln>
                  <a:noFill/>
                </a:ln>
                <a:solidFill>
                  <a:srgbClr val="000000"/>
                </a:solidFill>
                <a:effectLst/>
                <a:uLnTx/>
                <a:uFillTx/>
                <a:latin typeface="Arial" panose="020B0604020202020204" pitchFamily="34" charset="0"/>
              </a:rPr>
              <a:t>Something regarded as a rare opportunity and bringing pride and pleasure; a privilege.</a:t>
            </a:r>
          </a:p>
          <a:p>
            <a:pPr marL="0" marR="0" lvl="1" indent="0" algn="ctr" defTabSz="914400" eaLnBrk="0" fontAlgn="base" latinLnBrk="0" hangingPunct="0">
              <a:lnSpc>
                <a:spcPct val="100000"/>
              </a:lnSpc>
              <a:spcBef>
                <a:spcPct val="0"/>
              </a:spcBef>
              <a:spcAft>
                <a:spcPts val="600"/>
              </a:spcAft>
              <a:buClrTx/>
              <a:buSzTx/>
              <a:buFontTx/>
              <a:buNone/>
              <a:tabLst/>
              <a:defRPr/>
            </a:pPr>
            <a:r>
              <a:rPr lang="en-GB" altLang="en-US" sz="2000" b="0" kern="0" dirty="0">
                <a:solidFill>
                  <a:srgbClr val="000000"/>
                </a:solidFill>
              </a:rPr>
              <a:t>A</a:t>
            </a:r>
            <a:r>
              <a:rPr kumimoji="0" lang="en-GB" altLang="en-US" sz="2000" b="0" i="0" u="none" strike="noStrike" kern="0" cap="none" spc="0" normalizeH="0" baseline="0" noProof="0" dirty="0" smtClean="0">
                <a:ln>
                  <a:noFill/>
                </a:ln>
                <a:solidFill>
                  <a:srgbClr val="000000"/>
                </a:solidFill>
                <a:effectLst/>
                <a:uLnTx/>
                <a:uFillTx/>
                <a:latin typeface="Arial" panose="020B0604020202020204" pitchFamily="34" charset="0"/>
              </a:rPr>
              <a:t> thing conferred as a distinction, especially an official award for bravery or achievement.</a:t>
            </a:r>
          </a:p>
          <a:p>
            <a:pPr marL="0" marR="0" lvl="1" indent="0" algn="ctr" defTabSz="914400" eaLnBrk="0" fontAlgn="base" latinLnBrk="0" hangingPunct="0">
              <a:lnSpc>
                <a:spcPct val="100000"/>
              </a:lnSpc>
              <a:spcBef>
                <a:spcPct val="0"/>
              </a:spcBef>
              <a:spcAft>
                <a:spcPts val="600"/>
              </a:spcAft>
              <a:buClrTx/>
              <a:buSzTx/>
              <a:buFontTx/>
              <a:buNone/>
              <a:tabLst/>
              <a:defRPr/>
            </a:pPr>
            <a:r>
              <a:rPr lang="en-GB" altLang="en-US" sz="2000" b="0" kern="0" dirty="0">
                <a:solidFill>
                  <a:srgbClr val="000000"/>
                </a:solidFill>
              </a:rPr>
              <a:t>A</a:t>
            </a:r>
            <a:r>
              <a:rPr kumimoji="0" lang="en-GB" altLang="en-US" sz="2000" b="0" i="0" u="none" strike="noStrike" kern="0" cap="none" spc="0" normalizeH="0" baseline="0" noProof="0" dirty="0" smtClean="0">
                <a:ln>
                  <a:noFill/>
                </a:ln>
                <a:solidFill>
                  <a:srgbClr val="000000"/>
                </a:solidFill>
                <a:effectLst/>
                <a:uLnTx/>
                <a:uFillTx/>
                <a:latin typeface="Arial" panose="020B0604020202020204" pitchFamily="34" charset="0"/>
              </a:rPr>
              <a:t> special distinction for proficiency in an examination.</a:t>
            </a:r>
          </a:p>
          <a:p>
            <a:pPr marL="0" marR="0" lvl="0" indent="0" algn="ctr" defTabSz="914400" eaLnBrk="0" fontAlgn="base" latinLnBrk="0" hangingPunct="0">
              <a:lnSpc>
                <a:spcPct val="100000"/>
              </a:lnSpc>
              <a:spcBef>
                <a:spcPct val="0"/>
              </a:spcBef>
              <a:spcAft>
                <a:spcPts val="600"/>
              </a:spcAft>
              <a:buClrTx/>
              <a:buSzTx/>
              <a:buFontTx/>
              <a:buNone/>
              <a:tabLst/>
              <a:defRPr/>
            </a:pPr>
            <a:r>
              <a:rPr kumimoji="0" lang="en-GB" altLang="en-US" sz="2000" b="0" i="0" u="none" strike="noStrike" kern="0" cap="none" spc="0" normalizeH="0" baseline="0" noProof="0" dirty="0" smtClean="0">
                <a:ln>
                  <a:noFill/>
                </a:ln>
                <a:solidFill>
                  <a:srgbClr val="000000"/>
                </a:solidFill>
                <a:effectLst/>
                <a:uLnTx/>
                <a:uFillTx/>
                <a:latin typeface="Arial" panose="020B0604020202020204" pitchFamily="34" charset="0"/>
              </a:rPr>
              <a:t>Regard with great respect.</a:t>
            </a:r>
          </a:p>
          <a:p>
            <a:pPr marL="0" marR="0" lvl="1" indent="0" algn="ctr" defTabSz="914400" eaLnBrk="0" fontAlgn="base" latinLnBrk="0" hangingPunct="0">
              <a:lnSpc>
                <a:spcPct val="100000"/>
              </a:lnSpc>
              <a:spcBef>
                <a:spcPct val="0"/>
              </a:spcBef>
              <a:spcAft>
                <a:spcPts val="600"/>
              </a:spcAft>
              <a:buClrTx/>
              <a:buSzTx/>
              <a:buFontTx/>
              <a:buNone/>
              <a:tabLst/>
              <a:defRPr/>
            </a:pPr>
            <a:r>
              <a:rPr lang="en-GB" altLang="en-US" sz="2000" b="0" kern="0" dirty="0">
                <a:solidFill>
                  <a:srgbClr val="000000"/>
                </a:solidFill>
              </a:rPr>
              <a:t>P</a:t>
            </a:r>
            <a:r>
              <a:rPr kumimoji="0" lang="en-GB" altLang="en-US" sz="2000" b="0" i="0" u="none" strike="noStrike" kern="0" cap="none" spc="0" normalizeH="0" baseline="0" noProof="0" dirty="0" smtClean="0">
                <a:ln>
                  <a:noFill/>
                </a:ln>
                <a:solidFill>
                  <a:srgbClr val="000000"/>
                </a:solidFill>
                <a:effectLst/>
                <a:uLnTx/>
                <a:uFillTx/>
                <a:latin typeface="Arial" panose="020B0604020202020204" pitchFamily="34" charset="0"/>
              </a:rPr>
              <a:t>ay public respect to</a:t>
            </a:r>
          </a:p>
          <a:p>
            <a:pPr marL="0" marR="0" lvl="0" indent="0" algn="ctr" defTabSz="914400" eaLnBrk="0" fontAlgn="base" latinLnBrk="0" hangingPunct="0">
              <a:lnSpc>
                <a:spcPct val="100000"/>
              </a:lnSpc>
              <a:spcBef>
                <a:spcPct val="0"/>
              </a:spcBef>
              <a:spcAft>
                <a:spcPts val="600"/>
              </a:spcAft>
              <a:buClrTx/>
              <a:buSzTx/>
              <a:buFontTx/>
              <a:buNone/>
              <a:tabLst/>
              <a:defRPr/>
            </a:pPr>
            <a:r>
              <a:rPr kumimoji="0" lang="en-GB" altLang="en-US" sz="2000" b="0" i="0" u="none" strike="noStrike" kern="0" cap="none" spc="0" normalizeH="0" baseline="0" noProof="0" dirty="0" smtClean="0">
                <a:ln>
                  <a:noFill/>
                </a:ln>
                <a:solidFill>
                  <a:srgbClr val="000000"/>
                </a:solidFill>
                <a:effectLst/>
                <a:uLnTx/>
                <a:uFillTx/>
                <a:latin typeface="Arial" panose="020B0604020202020204" pitchFamily="34" charset="0"/>
              </a:rPr>
              <a:t>To fulfil (an obligation) or keep (an agreement).</a:t>
            </a:r>
          </a:p>
          <a:p>
            <a:pPr marL="0" marR="0" lvl="0" indent="0" defTabSz="914400" eaLnBrk="0" fontAlgn="base" latinLnBrk="0" hangingPunct="0">
              <a:lnSpc>
                <a:spcPct val="100000"/>
              </a:lnSpc>
              <a:spcBef>
                <a:spcPct val="0"/>
              </a:spcBef>
              <a:spcAft>
                <a:spcPts val="600"/>
              </a:spcAft>
              <a:buClrTx/>
              <a:buSzTx/>
              <a:buFontTx/>
              <a:buNone/>
              <a:tabLst/>
              <a:defRPr/>
            </a:pPr>
            <a:endParaRPr kumimoji="0" lang="en-GB" altLang="en-US" sz="2000" b="0" i="0" u="none" strike="noStrike" kern="0" cap="none" spc="0" normalizeH="0" baseline="0" noProof="0" dirty="0" smtClean="0">
              <a:ln>
                <a:noFill/>
              </a:ln>
              <a:solidFill>
                <a:srgbClr val="000000"/>
              </a:solidFill>
              <a:effectLst/>
              <a:uLnTx/>
              <a:uFillTx/>
              <a:latin typeface="Arial" panose="020B0604020202020204" pitchFamily="34" charset="0"/>
            </a:endParaRP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19883" y="589819"/>
            <a:ext cx="9894013" cy="5056099"/>
          </a:xfrm>
          <a:prstGeom prst="rect">
            <a:avLst/>
          </a:prstGeom>
        </p:spPr>
      </p:pic>
    </p:spTree>
    <p:extLst>
      <p:ext uri="{BB962C8B-B14F-4D97-AF65-F5344CB8AC3E}">
        <p14:creationId xmlns:p14="http://schemas.microsoft.com/office/powerpoint/2010/main" val="1946010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bwMode="auto">
          <a:xfrm>
            <a:off x="1345914" y="1072719"/>
            <a:ext cx="9292976" cy="48574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marR="0" lvl="0" indent="0" algn="ctr" defTabSz="914400" rtl="0" eaLnBrk="0" fontAlgn="base" latinLnBrk="0" hangingPunct="0">
              <a:lnSpc>
                <a:spcPct val="100000"/>
              </a:lnSpc>
              <a:spcBef>
                <a:spcPts val="0"/>
              </a:spcBef>
              <a:spcAft>
                <a:spcPts val="3000"/>
              </a:spcAft>
              <a:buClrTx/>
              <a:buSzTx/>
              <a:buFontTx/>
              <a:buNone/>
              <a:tabLst/>
              <a:defRPr/>
            </a:pPr>
            <a:r>
              <a:rPr kumimoji="0" lang="en-GB" altLang="en-US" sz="2800" b="0" i="0" u="none" strike="noStrike" kern="0" cap="none" spc="0" normalizeH="0" baseline="0" noProof="0" dirty="0" smtClean="0">
                <a:ln>
                  <a:noFill/>
                </a:ln>
                <a:solidFill>
                  <a:srgbClr val="000000"/>
                </a:solidFill>
                <a:effectLst/>
                <a:uLnTx/>
                <a:uFillTx/>
                <a:latin typeface="Arial" panose="020B0604020202020204" pitchFamily="34" charset="0"/>
                <a:ea typeface="+mn-ea"/>
                <a:cs typeface="+mn-cs"/>
              </a:rPr>
              <a:t>Controlling unwanted behaviour and sexuality </a:t>
            </a:r>
          </a:p>
          <a:p>
            <a:pPr marL="0" marR="0" lvl="0" indent="0" algn="ctr" defTabSz="914400" rtl="0" eaLnBrk="0" fontAlgn="base" latinLnBrk="0" hangingPunct="0">
              <a:lnSpc>
                <a:spcPct val="100000"/>
              </a:lnSpc>
              <a:spcBef>
                <a:spcPts val="0"/>
              </a:spcBef>
              <a:spcAft>
                <a:spcPts val="3000"/>
              </a:spcAft>
              <a:buClrTx/>
              <a:buSzTx/>
              <a:buFontTx/>
              <a:buNone/>
              <a:tabLst/>
              <a:defRPr/>
            </a:pPr>
            <a:r>
              <a:rPr kumimoji="0" lang="en-GB" altLang="en-US" sz="2800" b="0" i="0" u="none" strike="noStrike" kern="0" cap="none" spc="0" normalizeH="0" baseline="0" noProof="0" dirty="0" smtClean="0">
                <a:ln>
                  <a:noFill/>
                </a:ln>
                <a:solidFill>
                  <a:srgbClr val="000000"/>
                </a:solidFill>
                <a:effectLst/>
                <a:uLnTx/>
                <a:uFillTx/>
                <a:latin typeface="Arial" panose="020B0604020202020204" pitchFamily="34" charset="0"/>
                <a:ea typeface="+mn-ea"/>
                <a:cs typeface="+mn-cs"/>
              </a:rPr>
              <a:t>Protecting Family Honour</a:t>
            </a:r>
          </a:p>
          <a:p>
            <a:pPr marL="0" marR="0" lvl="0" indent="0" algn="ctr" defTabSz="914400" rtl="0" eaLnBrk="0" fontAlgn="base" latinLnBrk="0" hangingPunct="0">
              <a:lnSpc>
                <a:spcPct val="100000"/>
              </a:lnSpc>
              <a:spcBef>
                <a:spcPts val="0"/>
              </a:spcBef>
              <a:spcAft>
                <a:spcPts val="3000"/>
              </a:spcAft>
              <a:buClrTx/>
              <a:buSzTx/>
              <a:buFontTx/>
              <a:buNone/>
              <a:tabLst/>
              <a:defRPr/>
            </a:pPr>
            <a:r>
              <a:rPr kumimoji="0" lang="en-GB" altLang="en-US" sz="2800" b="0" i="0" u="none" strike="noStrike" kern="0" cap="none" spc="0" normalizeH="0" baseline="0" noProof="0" dirty="0" smtClean="0">
                <a:ln>
                  <a:noFill/>
                </a:ln>
                <a:solidFill>
                  <a:srgbClr val="000000"/>
                </a:solidFill>
                <a:effectLst/>
                <a:uLnTx/>
                <a:uFillTx/>
                <a:latin typeface="Arial" panose="020B0604020202020204" pitchFamily="34" charset="0"/>
                <a:ea typeface="+mn-ea"/>
                <a:cs typeface="+mn-cs"/>
              </a:rPr>
              <a:t>Responding to peer group or family pressure</a:t>
            </a:r>
          </a:p>
          <a:p>
            <a:pPr marL="0" marR="0" lvl="0" indent="0" algn="ctr" defTabSz="914400" rtl="0" eaLnBrk="0" fontAlgn="base" latinLnBrk="0" hangingPunct="0">
              <a:lnSpc>
                <a:spcPct val="100000"/>
              </a:lnSpc>
              <a:spcBef>
                <a:spcPts val="0"/>
              </a:spcBef>
              <a:spcAft>
                <a:spcPts val="3000"/>
              </a:spcAft>
              <a:buClrTx/>
              <a:buSzTx/>
              <a:buFontTx/>
              <a:buNone/>
              <a:tabLst/>
              <a:defRPr/>
            </a:pPr>
            <a:r>
              <a:rPr kumimoji="0" lang="en-GB" altLang="en-US" sz="2800" b="0" i="0" u="none" strike="noStrike" kern="0" cap="none" spc="0" normalizeH="0" baseline="0" noProof="0" dirty="0" smtClean="0">
                <a:ln>
                  <a:noFill/>
                </a:ln>
                <a:solidFill>
                  <a:srgbClr val="000000"/>
                </a:solidFill>
                <a:effectLst/>
                <a:uLnTx/>
                <a:uFillTx/>
                <a:latin typeface="Arial" panose="020B0604020202020204" pitchFamily="34" charset="0"/>
                <a:ea typeface="+mn-ea"/>
                <a:cs typeface="+mn-cs"/>
              </a:rPr>
              <a:t>Attempting to strengthen family links</a:t>
            </a:r>
          </a:p>
          <a:p>
            <a:pPr marL="0" marR="0" lvl="0" indent="0" algn="ctr" defTabSz="914400" rtl="0" eaLnBrk="0" fontAlgn="base" latinLnBrk="0" hangingPunct="0">
              <a:lnSpc>
                <a:spcPct val="100000"/>
              </a:lnSpc>
              <a:spcBef>
                <a:spcPts val="0"/>
              </a:spcBef>
              <a:spcAft>
                <a:spcPts val="3000"/>
              </a:spcAft>
              <a:buClrTx/>
              <a:buSzTx/>
              <a:buFontTx/>
              <a:buNone/>
              <a:tabLst/>
              <a:defRPr/>
            </a:pPr>
            <a:r>
              <a:rPr kumimoji="0" lang="en-GB" altLang="en-US" sz="2800" b="0" i="0" u="none" strike="noStrike" kern="0" cap="none" spc="0" normalizeH="0" baseline="0" noProof="0" dirty="0" smtClean="0">
                <a:ln>
                  <a:noFill/>
                </a:ln>
                <a:solidFill>
                  <a:srgbClr val="000000"/>
                </a:solidFill>
                <a:effectLst/>
                <a:uLnTx/>
                <a:uFillTx/>
                <a:latin typeface="Arial" panose="020B0604020202020204" pitchFamily="34" charset="0"/>
                <a:ea typeface="+mn-ea"/>
                <a:cs typeface="+mn-cs"/>
              </a:rPr>
              <a:t>Ensuring land, property and wealth remain within the family</a:t>
            </a:r>
          </a:p>
          <a:p>
            <a:pPr marL="0" marR="0" lvl="0" indent="0" algn="ctr" defTabSz="914400" rtl="0" eaLnBrk="0" fontAlgn="base" latinLnBrk="0" hangingPunct="0">
              <a:lnSpc>
                <a:spcPct val="100000"/>
              </a:lnSpc>
              <a:spcBef>
                <a:spcPts val="0"/>
              </a:spcBef>
              <a:spcAft>
                <a:spcPts val="3000"/>
              </a:spcAft>
              <a:buClrTx/>
              <a:buSzTx/>
              <a:buFontTx/>
              <a:buNone/>
              <a:tabLst/>
              <a:defRPr/>
            </a:pPr>
            <a:r>
              <a:rPr kumimoji="0" lang="en-GB" altLang="en-US" sz="2800" b="0" i="0" u="none" strike="noStrike" kern="0" cap="none" spc="0" normalizeH="0" baseline="0" noProof="0" dirty="0" smtClean="0">
                <a:ln>
                  <a:noFill/>
                </a:ln>
                <a:solidFill>
                  <a:srgbClr val="000000"/>
                </a:solidFill>
                <a:effectLst/>
                <a:uLnTx/>
                <a:uFillTx/>
                <a:latin typeface="Arial" panose="020B0604020202020204" pitchFamily="34" charset="0"/>
                <a:ea typeface="+mn-ea"/>
                <a:cs typeface="+mn-cs"/>
              </a:rPr>
              <a:t>Protecting perceived cultural ideals</a:t>
            </a:r>
            <a:endParaRPr kumimoji="0" lang="en-GB" sz="2800" b="0" i="0" u="none" strike="noStrike" kern="0" cap="none" spc="0" normalizeH="0" baseline="0" noProof="0" dirty="0">
              <a:ln>
                <a:noFill/>
              </a:ln>
              <a:solidFill>
                <a:srgbClr val="000000"/>
              </a:solidFill>
              <a:effectLst/>
              <a:uLnTx/>
              <a:uFillTx/>
              <a:latin typeface="Arial"/>
              <a:ea typeface="+mn-ea"/>
              <a:cs typeface="+mn-cs"/>
            </a:endParaRPr>
          </a:p>
        </p:txBody>
      </p:sp>
      <p:sp>
        <p:nvSpPr>
          <p:cNvPr id="4" name="TextBox 3"/>
          <p:cNvSpPr txBox="1"/>
          <p:nvPr/>
        </p:nvSpPr>
        <p:spPr>
          <a:xfrm>
            <a:off x="1851942" y="404451"/>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Honour Based Violence</a:t>
            </a:r>
            <a:endParaRPr lang="en-GB" sz="3200" b="1" dirty="0">
              <a:solidFill>
                <a:schemeClr val="bg1"/>
              </a:solidFill>
            </a:endParaRPr>
          </a:p>
        </p:txBody>
      </p:sp>
    </p:spTree>
    <p:extLst>
      <p:ext uri="{BB962C8B-B14F-4D97-AF65-F5344CB8AC3E}">
        <p14:creationId xmlns:p14="http://schemas.microsoft.com/office/powerpoint/2010/main" val="2997234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2" name="Julanne - Honour Killing.wmv">
            <a:hlinkClick r:id="" action="ppaction://media"/>
          </p:cNvPr>
          <p:cNvPicPr>
            <a:picLocks noRot="1" noChangeAspect="1" noChangeArrowheads="1"/>
          </p:cNvPicPr>
          <p:nvPr>
            <a:videoFile r:link="rId1"/>
          </p:nvPr>
        </p:nvPicPr>
        <p:blipFill>
          <a:blip r:embed="rId5">
            <a:extLst>
              <a:ext uri="{28A0092B-C50C-407E-A947-70E740481C1C}">
                <a14:useLocalDpi xmlns:a14="http://schemas.microsoft.com/office/drawing/2010/main" val="0"/>
              </a:ext>
            </a:extLst>
          </a:blip>
          <a:srcRect/>
          <a:stretch>
            <a:fillRect/>
          </a:stretch>
        </p:blipFill>
        <p:spPr bwMode="auto">
          <a:xfrm>
            <a:off x="2750770" y="526985"/>
            <a:ext cx="6909458" cy="48836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8" descr="File:Final official poster of Banaz A Love Story.jpg">
            <a:hlinkClick r:id="rId6" action="ppaction://hlinkfile"/>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190961" y="526985"/>
            <a:ext cx="4029075" cy="4824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Action Button: End 3">
            <a:hlinkClick r:id="rId8" action="ppaction://hlinkfile" highlightClick="1"/>
          </p:cNvPr>
          <p:cNvSpPr/>
          <p:nvPr/>
        </p:nvSpPr>
        <p:spPr bwMode="auto">
          <a:xfrm>
            <a:off x="9225615" y="4978586"/>
            <a:ext cx="432048" cy="432048"/>
          </a:xfrm>
          <a:prstGeom prst="actionButtonEnd">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New Roman" pitchFamily="18" charset="0"/>
            </a:endParaRPr>
          </a:p>
        </p:txBody>
      </p:sp>
    </p:spTree>
    <p:extLst>
      <p:ext uri="{BB962C8B-B14F-4D97-AF65-F5344CB8AC3E}">
        <p14:creationId xmlns:p14="http://schemas.microsoft.com/office/powerpoint/2010/main" val="3408419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video>
              <p:cMediaNode>
                <p:cTn id="8" fill="hold" display="0">
                  <p:stCondLst>
                    <p:cond delay="indefinite"/>
                  </p:stCondLst>
                  <p:endCondLst>
                    <p:cond evt="onNext" delay="0">
                      <p:tgtEl>
                        <p:sldTgt/>
                      </p:tgtEl>
                    </p:cond>
                    <p:cond evt="onPrev" delay="0">
                      <p:tgtEl>
                        <p:sldTgt/>
                      </p:tgtEl>
                    </p:cond>
                  </p:endCondLst>
                </p:cTn>
                <p:tgtEl>
                  <p:spTgt spid="2"/>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4"/>
          <p:cNvSpPr txBox="1">
            <a:spLocks noChangeArrowheads="1"/>
          </p:cNvSpPr>
          <p:nvPr/>
        </p:nvSpPr>
        <p:spPr bwMode="auto">
          <a:xfrm>
            <a:off x="1925487" y="1084454"/>
            <a:ext cx="8207375" cy="55707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b="1">
                <a:solidFill>
                  <a:schemeClr val="folHlink"/>
                </a:solidFill>
                <a:latin typeface="Arial Black" panose="020B0A04020102020204" pitchFamily="34" charset="0"/>
                <a:cs typeface="Osaka" pitchFamily="1" charset="0"/>
              </a:defRPr>
            </a:lvl1pPr>
            <a:lvl2pPr marL="742950" indent="-285750">
              <a:spcBef>
                <a:spcPct val="20000"/>
              </a:spcBef>
              <a:buChar char="–"/>
              <a:defRPr sz="2000">
                <a:solidFill>
                  <a:schemeClr val="tx1"/>
                </a:solidFill>
                <a:latin typeface="Arial" panose="020B0604020202020204" pitchFamily="34" charset="0"/>
                <a:cs typeface="Osaka" pitchFamily="1" charset="0"/>
              </a:defRPr>
            </a:lvl2pPr>
            <a:lvl3pPr marL="1143000" indent="-228600">
              <a:spcBef>
                <a:spcPct val="20000"/>
              </a:spcBef>
              <a:buChar char="•"/>
              <a:defRPr sz="2000">
                <a:solidFill>
                  <a:schemeClr val="tx1"/>
                </a:solidFill>
                <a:latin typeface="Arial" panose="020B0604020202020204" pitchFamily="34" charset="0"/>
                <a:cs typeface="Osaka" pitchFamily="1" charset="0"/>
              </a:defRPr>
            </a:lvl3pPr>
            <a:lvl4pPr marL="1600200" indent="-228600">
              <a:spcBef>
                <a:spcPct val="20000"/>
              </a:spcBef>
              <a:buChar char="–"/>
              <a:defRPr sz="2000">
                <a:solidFill>
                  <a:schemeClr val="tx1"/>
                </a:solidFill>
                <a:latin typeface="Arial" panose="020B0604020202020204" pitchFamily="34" charset="0"/>
                <a:cs typeface="Osaka" pitchFamily="1" charset="0"/>
              </a:defRPr>
            </a:lvl4pPr>
            <a:lvl5pPr marL="2057400" indent="-228600">
              <a:spcBef>
                <a:spcPct val="20000"/>
              </a:spcBef>
              <a:buChar char="»"/>
              <a:defRPr sz="2000">
                <a:solidFill>
                  <a:schemeClr val="tx1"/>
                </a:solidFill>
                <a:latin typeface="Arial" panose="020B0604020202020204" pitchFamily="34" charset="0"/>
                <a:cs typeface="Osaka" pitchFamily="1"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Osaka" pitchFamily="1"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Osaka" pitchFamily="1"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Osaka" pitchFamily="1"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Osaka" pitchFamily="1" charset="0"/>
              </a:defRPr>
            </a:lvl9pPr>
          </a:lstStyle>
          <a:p>
            <a:pPr algn="ctr" fontAlgn="base">
              <a:spcBef>
                <a:spcPct val="0"/>
              </a:spcBef>
              <a:spcAft>
                <a:spcPct val="0"/>
              </a:spcAft>
              <a:buFontTx/>
              <a:buNone/>
            </a:pPr>
            <a:r>
              <a:rPr lang="en-GB" altLang="en-US" sz="2800" b="0" dirty="0" err="1" smtClean="0">
                <a:solidFill>
                  <a:schemeClr val="tx1"/>
                </a:solidFill>
                <a:latin typeface="Arial" panose="020B0604020202020204" pitchFamily="34" charset="0"/>
                <a:ea typeface="ＭＳ Ｐゴシック" panose="020B0600070205080204" pitchFamily="34" charset="-128"/>
              </a:rPr>
              <a:t>Banaz</a:t>
            </a:r>
            <a:r>
              <a:rPr lang="en-GB" altLang="en-US" sz="2800" b="0" dirty="0" smtClean="0">
                <a:solidFill>
                  <a:schemeClr val="tx1"/>
                </a:solidFill>
                <a:latin typeface="Arial" panose="020B0604020202020204" pitchFamily="34" charset="0"/>
                <a:ea typeface="ＭＳ Ｐゴシック" panose="020B0600070205080204" pitchFamily="34" charset="-128"/>
              </a:rPr>
              <a:t> reported incidents to the police on more than 4 occasions </a:t>
            </a:r>
          </a:p>
          <a:p>
            <a:pPr algn="ctr" fontAlgn="base">
              <a:spcBef>
                <a:spcPct val="0"/>
              </a:spcBef>
              <a:spcAft>
                <a:spcPct val="0"/>
              </a:spcAft>
              <a:buFontTx/>
              <a:buNone/>
            </a:pPr>
            <a:r>
              <a:rPr lang="en-GB" altLang="en-US" sz="2800" b="0" dirty="0" err="1" smtClean="0">
                <a:solidFill>
                  <a:schemeClr val="tx1"/>
                </a:solidFill>
                <a:latin typeface="Arial" panose="020B0604020202020204" pitchFamily="34" charset="0"/>
                <a:ea typeface="ＭＳ Ｐゴシック" panose="020B0600070205080204" pitchFamily="34" charset="-128"/>
              </a:rPr>
              <a:t>Banaz</a:t>
            </a:r>
            <a:r>
              <a:rPr lang="en-GB" altLang="en-US" sz="2800" b="0" dirty="0" smtClean="0">
                <a:solidFill>
                  <a:schemeClr val="tx1"/>
                </a:solidFill>
                <a:latin typeface="Arial" panose="020B0604020202020204" pitchFamily="34" charset="0"/>
                <a:ea typeface="ＭＳ Ｐゴシック" panose="020B0600070205080204" pitchFamily="34" charset="-128"/>
              </a:rPr>
              <a:t> told police her life was in danger and also that of </a:t>
            </a:r>
            <a:r>
              <a:rPr lang="en-GB" altLang="en-US" sz="2800" b="0" dirty="0" err="1" smtClean="0">
                <a:solidFill>
                  <a:schemeClr val="tx1"/>
                </a:solidFill>
                <a:latin typeface="Arial" panose="020B0604020202020204" pitchFamily="34" charset="0"/>
                <a:ea typeface="ＭＳ Ｐゴシック" panose="020B0600070205080204" pitchFamily="34" charset="-128"/>
              </a:rPr>
              <a:t>Rahmat</a:t>
            </a:r>
            <a:r>
              <a:rPr lang="en-GB" altLang="en-US" sz="2800" b="0" dirty="0" smtClean="0">
                <a:solidFill>
                  <a:schemeClr val="tx1"/>
                </a:solidFill>
                <a:latin typeface="Arial" panose="020B0604020202020204" pitchFamily="34" charset="0"/>
                <a:ea typeface="ＭＳ Ｐゴシック" panose="020B0600070205080204" pitchFamily="34" charset="-128"/>
              </a:rPr>
              <a:t> </a:t>
            </a:r>
            <a:r>
              <a:rPr lang="en-GB" altLang="en-US" sz="2800" b="0" dirty="0" err="1" smtClean="0">
                <a:solidFill>
                  <a:schemeClr val="tx1"/>
                </a:solidFill>
                <a:latin typeface="Arial" panose="020B0604020202020204" pitchFamily="34" charset="0"/>
                <a:ea typeface="ＭＳ Ｐゴシック" panose="020B0600070205080204" pitchFamily="34" charset="-128"/>
              </a:rPr>
              <a:t>Suleimani</a:t>
            </a:r>
            <a:endParaRPr lang="en-GB" altLang="en-US" sz="2800" b="0" dirty="0" smtClean="0">
              <a:solidFill>
                <a:schemeClr val="tx1"/>
              </a:solidFill>
              <a:latin typeface="Arial" panose="020B0604020202020204" pitchFamily="34" charset="0"/>
              <a:ea typeface="ＭＳ Ｐゴシック" panose="020B0600070205080204" pitchFamily="34" charset="-128"/>
            </a:endParaRPr>
          </a:p>
          <a:p>
            <a:pPr algn="ctr" fontAlgn="base">
              <a:spcBef>
                <a:spcPct val="0"/>
              </a:spcBef>
              <a:spcAft>
                <a:spcPct val="0"/>
              </a:spcAft>
              <a:buFontTx/>
              <a:buNone/>
            </a:pPr>
            <a:r>
              <a:rPr lang="en-GB" altLang="en-US" sz="2800" b="0" dirty="0" smtClean="0">
                <a:solidFill>
                  <a:schemeClr val="tx1"/>
                </a:solidFill>
                <a:latin typeface="Arial" panose="020B0604020202020204" pitchFamily="34" charset="0"/>
                <a:ea typeface="ＭＳ Ｐゴシック" panose="020B0600070205080204" pitchFamily="34" charset="-128"/>
              </a:rPr>
              <a:t>Contacted MPS reporting historic allegations of physical and sexual assault.  </a:t>
            </a:r>
          </a:p>
          <a:p>
            <a:pPr algn="ctr" fontAlgn="base">
              <a:spcBef>
                <a:spcPct val="0"/>
              </a:spcBef>
              <a:spcAft>
                <a:spcPct val="0"/>
              </a:spcAft>
              <a:buFontTx/>
              <a:buNone/>
            </a:pPr>
            <a:r>
              <a:rPr lang="en-GB" altLang="en-US" sz="2800" b="0" dirty="0" smtClean="0">
                <a:solidFill>
                  <a:schemeClr val="tx1"/>
                </a:solidFill>
                <a:latin typeface="Arial" panose="020B0604020202020204" pitchFamily="34" charset="0"/>
                <a:ea typeface="ＭＳ Ｐゴシック" panose="020B0600070205080204" pitchFamily="34" charset="-128"/>
              </a:rPr>
              <a:t>Information not passed to West Midlands police</a:t>
            </a:r>
          </a:p>
          <a:p>
            <a:pPr algn="ctr" fontAlgn="base">
              <a:spcBef>
                <a:spcPct val="0"/>
              </a:spcBef>
              <a:spcAft>
                <a:spcPct val="0"/>
              </a:spcAft>
              <a:buFontTx/>
              <a:buNone/>
            </a:pPr>
            <a:r>
              <a:rPr lang="en-GB" altLang="en-US" sz="2800" b="0" dirty="0" smtClean="0">
                <a:solidFill>
                  <a:schemeClr val="tx1"/>
                </a:solidFill>
                <a:latin typeface="Arial" panose="020B0604020202020204" pitchFamily="34" charset="0"/>
                <a:ea typeface="ＭＳ Ｐゴシック" panose="020B0600070205080204" pitchFamily="34" charset="-128"/>
              </a:rPr>
              <a:t>Statement taken but not signed</a:t>
            </a:r>
          </a:p>
          <a:p>
            <a:pPr algn="ctr" fontAlgn="base">
              <a:spcBef>
                <a:spcPct val="0"/>
              </a:spcBef>
              <a:spcAft>
                <a:spcPct val="0"/>
              </a:spcAft>
              <a:buFontTx/>
              <a:buNone/>
            </a:pPr>
            <a:r>
              <a:rPr lang="en-GB" altLang="en-US" sz="2800" b="0" dirty="0" smtClean="0">
                <a:solidFill>
                  <a:schemeClr val="tx1"/>
                </a:solidFill>
                <a:latin typeface="Arial" panose="020B0604020202020204" pitchFamily="34" charset="0"/>
                <a:ea typeface="ＭＳ Ｐゴシック" panose="020B0600070205080204" pitchFamily="34" charset="-128"/>
              </a:rPr>
              <a:t>Incidents poorly supervised</a:t>
            </a:r>
          </a:p>
          <a:p>
            <a:pPr algn="ctr" fontAlgn="base">
              <a:spcBef>
                <a:spcPct val="0"/>
              </a:spcBef>
              <a:spcAft>
                <a:spcPct val="0"/>
              </a:spcAft>
              <a:buFontTx/>
              <a:buNone/>
            </a:pPr>
            <a:endParaRPr lang="en-GB" altLang="en-US" sz="2800" b="0" dirty="0" smtClean="0">
              <a:solidFill>
                <a:schemeClr val="tx1"/>
              </a:solidFill>
              <a:latin typeface="Arial" panose="020B0604020202020204" pitchFamily="34" charset="0"/>
              <a:ea typeface="ＭＳ Ｐゴシック" panose="020B0600070205080204" pitchFamily="34" charset="-128"/>
            </a:endParaRPr>
          </a:p>
          <a:p>
            <a:pPr algn="ctr" fontAlgn="base">
              <a:spcBef>
                <a:spcPct val="0"/>
              </a:spcBef>
              <a:spcAft>
                <a:spcPct val="0"/>
              </a:spcAft>
              <a:buFontTx/>
              <a:buNone/>
            </a:pPr>
            <a:r>
              <a:rPr lang="en-GB" altLang="en-US" sz="2800" b="0" dirty="0" smtClean="0">
                <a:solidFill>
                  <a:schemeClr val="tx1"/>
                </a:solidFill>
                <a:latin typeface="Arial" panose="020B0604020202020204" pitchFamily="34" charset="0"/>
                <a:ea typeface="ＭＳ Ｐゴシック" panose="020B0600070205080204" pitchFamily="34" charset="-128"/>
              </a:rPr>
              <a:t>(IPCC report - 2008)</a:t>
            </a:r>
          </a:p>
          <a:p>
            <a:pPr algn="ctr" fontAlgn="base">
              <a:spcBef>
                <a:spcPct val="0"/>
              </a:spcBef>
              <a:spcAft>
                <a:spcPct val="0"/>
              </a:spcAft>
              <a:buFontTx/>
              <a:buNone/>
            </a:pPr>
            <a:endParaRPr lang="en-GB" altLang="en-US" b="0" dirty="0" smtClean="0">
              <a:solidFill>
                <a:schemeClr val="tx1"/>
              </a:solidFill>
              <a:latin typeface="Arial" panose="020B0604020202020204" pitchFamily="34" charset="0"/>
              <a:ea typeface="ＭＳ Ｐゴシック" panose="020B0600070205080204" pitchFamily="34" charset="-128"/>
            </a:endParaRPr>
          </a:p>
          <a:p>
            <a:pPr algn="ctr" eaLnBrk="0" fontAlgn="base" hangingPunct="0">
              <a:spcBef>
                <a:spcPct val="0"/>
              </a:spcBef>
              <a:spcAft>
                <a:spcPct val="0"/>
              </a:spcAft>
              <a:buFontTx/>
              <a:buNone/>
            </a:pPr>
            <a:endParaRPr lang="en-GB" altLang="en-US" b="0" dirty="0" smtClean="0">
              <a:solidFill>
                <a:schemeClr val="tx1"/>
              </a:solidFill>
              <a:latin typeface="Arial" panose="020B0604020202020204" pitchFamily="34" charset="0"/>
              <a:ea typeface="ＭＳ Ｐゴシック" panose="020B0600070205080204" pitchFamily="34" charset="-128"/>
            </a:endParaRPr>
          </a:p>
        </p:txBody>
      </p:sp>
      <p:sp>
        <p:nvSpPr>
          <p:cNvPr id="4" name="TextBox 3"/>
          <p:cNvSpPr txBox="1"/>
          <p:nvPr/>
        </p:nvSpPr>
        <p:spPr>
          <a:xfrm>
            <a:off x="1851942" y="240064"/>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Missed Opportunities</a:t>
            </a:r>
            <a:endParaRPr lang="en-GB" sz="3200" b="1" dirty="0">
              <a:solidFill>
                <a:schemeClr val="bg1"/>
              </a:solidFill>
            </a:endParaRPr>
          </a:p>
        </p:txBody>
      </p:sp>
    </p:spTree>
    <p:extLst>
      <p:ext uri="{BB962C8B-B14F-4D97-AF65-F5344CB8AC3E}">
        <p14:creationId xmlns:p14="http://schemas.microsoft.com/office/powerpoint/2010/main" val="3760339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 Box 4"/>
          <p:cNvSpPr txBox="1">
            <a:spLocks noChangeArrowheads="1"/>
          </p:cNvSpPr>
          <p:nvPr/>
        </p:nvSpPr>
        <p:spPr bwMode="auto">
          <a:xfrm>
            <a:off x="1267967" y="784958"/>
            <a:ext cx="2951163" cy="641350"/>
          </a:xfrm>
          <a:prstGeom prst="rect">
            <a:avLst/>
          </a:prstGeom>
          <a:noFill/>
          <a:ln>
            <a:noFill/>
          </a:ln>
          <a:effectLst>
            <a:prstShdw prst="shdw17" dist="17961" dir="2700000">
              <a:srgbClr val="BBE0E3">
                <a:gamma/>
                <a:shade val="60000"/>
                <a:invGamma/>
              </a:srgbClr>
            </a:prst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Lst>
        </p:spPr>
        <p:txBody>
          <a:bodyPr>
            <a:spAutoFit/>
          </a:bodyPr>
          <a:lstStyle/>
          <a:p>
            <a:pPr marL="0" marR="0" lvl="0" indent="0" algn="ctr" defTabSz="914400" eaLnBrk="0" fontAlgn="base" latinLnBrk="0" hangingPunct="0">
              <a:lnSpc>
                <a:spcPct val="100000"/>
              </a:lnSpc>
              <a:spcBef>
                <a:spcPct val="50000"/>
              </a:spcBef>
              <a:spcAft>
                <a:spcPct val="0"/>
              </a:spcAft>
              <a:buClrTx/>
              <a:buSzTx/>
              <a:buFontTx/>
              <a:buNone/>
              <a:tabLst/>
              <a:defRPr/>
            </a:pPr>
            <a:r>
              <a:rPr kumimoji="0" lang="en-GB" altLang="en-US" sz="3600" b="1" i="0" u="none" strike="noStrike" kern="0" cap="none" spc="0" normalizeH="0" baseline="0" noProof="0" dirty="0">
                <a:ln>
                  <a:noFill/>
                </a:ln>
                <a:solidFill>
                  <a:srgbClr val="000000"/>
                </a:solidFill>
                <a:effectLst/>
                <a:uLnTx/>
                <a:uFillTx/>
                <a:latin typeface="Arial" panose="020B0604020202020204" pitchFamily="34" charset="0"/>
              </a:rPr>
              <a:t>82% Female</a:t>
            </a:r>
          </a:p>
        </p:txBody>
      </p:sp>
      <p:sp>
        <p:nvSpPr>
          <p:cNvPr id="3" name="Text Box 5"/>
          <p:cNvSpPr txBox="1">
            <a:spLocks noChangeArrowheads="1"/>
          </p:cNvSpPr>
          <p:nvPr/>
        </p:nvSpPr>
        <p:spPr bwMode="auto">
          <a:xfrm>
            <a:off x="7481406" y="793171"/>
            <a:ext cx="2951163" cy="641350"/>
          </a:xfrm>
          <a:prstGeom prst="rect">
            <a:avLst/>
          </a:prstGeom>
          <a:noFill/>
          <a:ln>
            <a:noFill/>
          </a:ln>
          <a:effectLst>
            <a:prstShdw prst="shdw17" dist="17961" dir="2700000">
              <a:srgbClr val="BBE0E3">
                <a:gamma/>
                <a:shade val="60000"/>
                <a:invGamma/>
              </a:srgbClr>
            </a:prst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Lst>
        </p:spPr>
        <p:txBody>
          <a:bodyPr>
            <a:spAutoFit/>
          </a:bodyPr>
          <a:lstStyle/>
          <a:p>
            <a:pPr marL="0" marR="0" lvl="0" indent="0" algn="ctr" defTabSz="914400" eaLnBrk="0" fontAlgn="base" latinLnBrk="0" hangingPunct="0">
              <a:lnSpc>
                <a:spcPct val="100000"/>
              </a:lnSpc>
              <a:spcBef>
                <a:spcPct val="50000"/>
              </a:spcBef>
              <a:spcAft>
                <a:spcPct val="0"/>
              </a:spcAft>
              <a:buClrTx/>
              <a:buSzTx/>
              <a:buFontTx/>
              <a:buNone/>
              <a:tabLst/>
              <a:defRPr/>
            </a:pPr>
            <a:r>
              <a:rPr kumimoji="0" lang="en-GB" altLang="en-US" sz="3600" b="1" i="0" u="none" strike="noStrike" kern="0" cap="none" spc="0" normalizeH="0" baseline="0" noProof="0" dirty="0">
                <a:ln>
                  <a:noFill/>
                </a:ln>
                <a:solidFill>
                  <a:srgbClr val="000000"/>
                </a:solidFill>
                <a:effectLst/>
                <a:uLnTx/>
                <a:uFillTx/>
                <a:latin typeface="Arial" panose="020B0604020202020204" pitchFamily="34" charset="0"/>
              </a:rPr>
              <a:t>18% Male</a:t>
            </a:r>
          </a:p>
        </p:txBody>
      </p:sp>
      <p:sp>
        <p:nvSpPr>
          <p:cNvPr id="4" name="Rectangle 8"/>
          <p:cNvSpPr>
            <a:spLocks noChangeArrowheads="1"/>
          </p:cNvSpPr>
          <p:nvPr/>
        </p:nvSpPr>
        <p:spPr bwMode="auto">
          <a:xfrm>
            <a:off x="595901" y="2153043"/>
            <a:ext cx="10808413" cy="1066800"/>
          </a:xfrm>
          <a:prstGeom prst="rect">
            <a:avLst/>
          </a:prstGeom>
          <a:noFill/>
          <a:ln>
            <a:noFill/>
          </a:ln>
          <a:effectLst>
            <a:prstShdw prst="shdw17" dist="17961" dir="2700000">
              <a:srgbClr val="BBE0E3">
                <a:gamma/>
                <a:shade val="60000"/>
                <a:invGamma/>
              </a:srgbClr>
            </a:prst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Lst>
        </p:spPr>
        <p:txBody>
          <a:bodyPr wrap="square" anchor="ctr">
            <a:spAutoFit/>
          </a:bodyP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altLang="en-US" sz="3200" b="1" i="0" u="none" strike="noStrike" kern="0" cap="none" spc="0" normalizeH="0" baseline="0" noProof="0" dirty="0">
                <a:ln>
                  <a:noFill/>
                </a:ln>
                <a:solidFill>
                  <a:srgbClr val="000000"/>
                </a:solidFill>
                <a:effectLst/>
                <a:uLnTx/>
                <a:uFillTx/>
                <a:latin typeface="Arial" panose="020B0604020202020204" pitchFamily="34" charset="0"/>
              </a:rPr>
              <a:t>69% of young Asians </a:t>
            </a:r>
          </a:p>
          <a:p>
            <a:pPr marL="0" marR="0" lvl="0" indent="0" algn="ctr" defTabSz="914400" eaLnBrk="0" fontAlgn="base" latinLnBrk="0" hangingPunct="0">
              <a:lnSpc>
                <a:spcPct val="100000"/>
              </a:lnSpc>
              <a:spcBef>
                <a:spcPct val="0"/>
              </a:spcBef>
              <a:spcAft>
                <a:spcPct val="0"/>
              </a:spcAft>
              <a:buClrTx/>
              <a:buSzTx/>
              <a:buFontTx/>
              <a:buNone/>
              <a:tabLst/>
              <a:defRPr/>
            </a:pPr>
            <a:r>
              <a:rPr kumimoji="0" lang="en-GB" altLang="en-US" sz="3200" b="1" i="0" u="none" strike="noStrike" kern="0" cap="none" spc="0" normalizeH="0" baseline="0" noProof="0" dirty="0">
                <a:ln>
                  <a:noFill/>
                </a:ln>
                <a:solidFill>
                  <a:srgbClr val="000000"/>
                </a:solidFill>
                <a:effectLst/>
                <a:uLnTx/>
                <a:uFillTx/>
                <a:latin typeface="Arial" panose="020B0604020202020204" pitchFamily="34" charset="0"/>
              </a:rPr>
              <a:t>believe in the honour system</a:t>
            </a:r>
          </a:p>
        </p:txBody>
      </p:sp>
      <p:sp>
        <p:nvSpPr>
          <p:cNvPr id="5" name="Rectangle 6"/>
          <p:cNvSpPr>
            <a:spLocks noChangeArrowheads="1"/>
          </p:cNvSpPr>
          <p:nvPr/>
        </p:nvSpPr>
        <p:spPr bwMode="auto">
          <a:xfrm>
            <a:off x="1058237" y="4015537"/>
            <a:ext cx="9575515" cy="1311275"/>
          </a:xfrm>
          <a:prstGeom prst="rect">
            <a:avLst/>
          </a:prstGeom>
          <a:noFill/>
          <a:ln>
            <a:noFill/>
          </a:ln>
          <a:effectLst>
            <a:prstShdw prst="shdw17" dist="17961" dir="2700000">
              <a:srgbClr val="BBE0E3">
                <a:gamma/>
                <a:shade val="60000"/>
                <a:invGamma/>
              </a:srgbClr>
            </a:prst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Lst>
        </p:spPr>
        <p:txBody>
          <a:bodyPr wrap="square" anchor="ctr">
            <a:spAutoFit/>
          </a:bodyP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altLang="en-US" sz="4000" b="1" i="0" u="none" strike="noStrike" kern="0" cap="none" spc="0" normalizeH="0" baseline="0" noProof="0" dirty="0">
                <a:ln>
                  <a:noFill/>
                </a:ln>
                <a:solidFill>
                  <a:srgbClr val="000000"/>
                </a:solidFill>
                <a:effectLst/>
                <a:uLnTx/>
                <a:uFillTx/>
                <a:latin typeface="Arial" panose="020B0604020202020204" pitchFamily="34" charset="0"/>
              </a:rPr>
              <a:t>12 ‘honour killings’</a:t>
            </a:r>
          </a:p>
          <a:p>
            <a:pPr marL="0" marR="0" lvl="0" indent="0" algn="ctr" defTabSz="914400" eaLnBrk="0" fontAlgn="base" latinLnBrk="0" hangingPunct="0">
              <a:lnSpc>
                <a:spcPct val="100000"/>
              </a:lnSpc>
              <a:spcBef>
                <a:spcPct val="0"/>
              </a:spcBef>
              <a:spcAft>
                <a:spcPct val="0"/>
              </a:spcAft>
              <a:buClrTx/>
              <a:buSzTx/>
              <a:buFontTx/>
              <a:buNone/>
              <a:tabLst/>
              <a:defRPr/>
            </a:pPr>
            <a:r>
              <a:rPr kumimoji="0" lang="en-GB" altLang="en-US" sz="4000" b="1" i="0" u="none" strike="noStrike" kern="0" cap="none" spc="0" normalizeH="0" baseline="0" noProof="0" dirty="0">
                <a:ln>
                  <a:noFill/>
                </a:ln>
                <a:solidFill>
                  <a:srgbClr val="000000"/>
                </a:solidFill>
                <a:effectLst/>
                <a:uLnTx/>
                <a:uFillTx/>
                <a:latin typeface="Arial" panose="020B0604020202020204" pitchFamily="34" charset="0"/>
              </a:rPr>
              <a:t> in the UK each year </a:t>
            </a:r>
          </a:p>
        </p:txBody>
      </p:sp>
    </p:spTree>
    <p:extLst>
      <p:ext uri="{BB962C8B-B14F-4D97-AF65-F5344CB8AC3E}">
        <p14:creationId xmlns:p14="http://schemas.microsoft.com/office/powerpoint/2010/main" val="3344319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5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4">
            <a:lum bright="70000" contrast="-70000"/>
          </a:blip>
          <a:srcRect l="3733" r="4520"/>
          <a:stretch/>
        </p:blipFill>
        <p:spPr>
          <a:xfrm>
            <a:off x="1268396" y="347254"/>
            <a:ext cx="9145016" cy="5548650"/>
          </a:xfrm>
          <a:prstGeom prst="rect">
            <a:avLst/>
          </a:prstGeom>
        </p:spPr>
      </p:pic>
      <p:sp>
        <p:nvSpPr>
          <p:cNvPr id="4" name="Content Placeholder 2"/>
          <p:cNvSpPr txBox="1">
            <a:spLocks/>
          </p:cNvSpPr>
          <p:nvPr/>
        </p:nvSpPr>
        <p:spPr bwMode="auto">
          <a:xfrm>
            <a:off x="1268396" y="1015007"/>
            <a:ext cx="9145016" cy="52894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marR="0" lvl="0" indent="0" algn="ctr" defTabSz="914400" rtl="0" eaLnBrk="0" fontAlgn="base" latinLnBrk="0" hangingPunct="0">
              <a:lnSpc>
                <a:spcPct val="100000"/>
              </a:lnSpc>
              <a:spcBef>
                <a:spcPts val="0"/>
              </a:spcBef>
              <a:spcAft>
                <a:spcPts val="1200"/>
              </a:spcAft>
              <a:buClrTx/>
              <a:buSzTx/>
              <a:buFontTx/>
              <a:buNone/>
              <a:tabLst/>
              <a:defRPr/>
            </a:pPr>
            <a:r>
              <a:rPr kumimoji="0" lang="en-GB" altLang="en-US" sz="2200" i="0" u="none" strike="noStrike" kern="0" cap="none" spc="0" normalizeH="0" baseline="0" noProof="0" dirty="0" smtClean="0">
                <a:ln>
                  <a:noFill/>
                </a:ln>
                <a:solidFill>
                  <a:srgbClr val="000000"/>
                </a:solidFill>
                <a:effectLst/>
                <a:uLnTx/>
                <a:uFillTx/>
                <a:latin typeface="Arial" panose="020B0604020202020204" pitchFamily="34" charset="0"/>
                <a:ea typeface="+mn-ea"/>
                <a:cs typeface="+mn-cs"/>
              </a:rPr>
              <a:t>Smoking in public</a:t>
            </a:r>
          </a:p>
          <a:p>
            <a:pPr marL="0" marR="0" lvl="0" indent="0" algn="ctr" defTabSz="914400" rtl="0" eaLnBrk="0" fontAlgn="base" latinLnBrk="0" hangingPunct="0">
              <a:lnSpc>
                <a:spcPct val="100000"/>
              </a:lnSpc>
              <a:spcBef>
                <a:spcPts val="0"/>
              </a:spcBef>
              <a:spcAft>
                <a:spcPts val="1200"/>
              </a:spcAft>
              <a:buClrTx/>
              <a:buSzTx/>
              <a:buFontTx/>
              <a:buNone/>
              <a:tabLst/>
              <a:defRPr/>
            </a:pPr>
            <a:r>
              <a:rPr kumimoji="0" lang="en-GB" altLang="en-US" sz="2200" i="0" u="none" strike="noStrike" kern="0" cap="none" spc="0" normalizeH="0" baseline="0" noProof="0" dirty="0" smtClean="0">
                <a:ln>
                  <a:noFill/>
                </a:ln>
                <a:solidFill>
                  <a:srgbClr val="000000"/>
                </a:solidFill>
                <a:effectLst/>
                <a:uLnTx/>
                <a:uFillTx/>
                <a:latin typeface="Arial" panose="020B0604020202020204" pitchFamily="34" charset="0"/>
                <a:ea typeface="+mn-ea"/>
                <a:cs typeface="+mn-cs"/>
              </a:rPr>
              <a:t>Inappropriate makeup or dress</a:t>
            </a:r>
          </a:p>
          <a:p>
            <a:pPr marL="0" marR="0" lvl="0" indent="0" algn="ctr" defTabSz="914400" rtl="0" eaLnBrk="0" fontAlgn="base" latinLnBrk="0" hangingPunct="0">
              <a:lnSpc>
                <a:spcPct val="100000"/>
              </a:lnSpc>
              <a:spcBef>
                <a:spcPts val="0"/>
              </a:spcBef>
              <a:spcAft>
                <a:spcPts val="1200"/>
              </a:spcAft>
              <a:buClrTx/>
              <a:buSzTx/>
              <a:buFontTx/>
              <a:buNone/>
              <a:tabLst/>
              <a:defRPr/>
            </a:pPr>
            <a:r>
              <a:rPr kumimoji="0" lang="en-GB" altLang="en-US" sz="2200" i="0" u="none" strike="noStrike" kern="0" cap="none" spc="0" normalizeH="0" baseline="0" noProof="0" dirty="0" smtClean="0">
                <a:ln>
                  <a:noFill/>
                </a:ln>
                <a:solidFill>
                  <a:srgbClr val="000000"/>
                </a:solidFill>
                <a:effectLst/>
                <a:uLnTx/>
                <a:uFillTx/>
                <a:latin typeface="Arial" panose="020B0604020202020204" pitchFamily="34" charset="0"/>
                <a:ea typeface="+mn-ea"/>
                <a:cs typeface="+mn-cs"/>
              </a:rPr>
              <a:t>Objection to being removed from education</a:t>
            </a:r>
          </a:p>
          <a:p>
            <a:pPr marL="0" marR="0" lvl="0" indent="0" algn="ctr" defTabSz="914400" rtl="0" eaLnBrk="0" fontAlgn="base" latinLnBrk="0" hangingPunct="0">
              <a:lnSpc>
                <a:spcPct val="100000"/>
              </a:lnSpc>
              <a:spcBef>
                <a:spcPts val="0"/>
              </a:spcBef>
              <a:spcAft>
                <a:spcPts val="1200"/>
              </a:spcAft>
              <a:buClrTx/>
              <a:buSzTx/>
              <a:buFontTx/>
              <a:buNone/>
              <a:tabLst/>
              <a:defRPr/>
            </a:pPr>
            <a:r>
              <a:rPr kumimoji="0" lang="en-GB" altLang="en-US" sz="2200" i="0" u="none" strike="noStrike" kern="0" cap="none" spc="0" normalizeH="0" baseline="0" noProof="0" dirty="0" smtClean="0">
                <a:ln>
                  <a:noFill/>
                </a:ln>
                <a:solidFill>
                  <a:srgbClr val="000000"/>
                </a:solidFill>
                <a:effectLst/>
                <a:uLnTx/>
                <a:uFillTx/>
                <a:latin typeface="Arial" panose="020B0604020202020204" pitchFamily="34" charset="0"/>
                <a:ea typeface="+mn-ea"/>
                <a:cs typeface="+mn-cs"/>
              </a:rPr>
              <a:t>Truanting</a:t>
            </a:r>
          </a:p>
          <a:p>
            <a:pPr marL="0" marR="0" lvl="0" indent="0" algn="ctr" defTabSz="914400" rtl="0" eaLnBrk="0" fontAlgn="base" latinLnBrk="0" hangingPunct="0">
              <a:lnSpc>
                <a:spcPct val="100000"/>
              </a:lnSpc>
              <a:spcBef>
                <a:spcPts val="0"/>
              </a:spcBef>
              <a:spcAft>
                <a:spcPts val="1200"/>
              </a:spcAft>
              <a:buClrTx/>
              <a:buSzTx/>
              <a:buFontTx/>
              <a:buNone/>
              <a:tabLst/>
              <a:defRPr/>
            </a:pPr>
            <a:r>
              <a:rPr kumimoji="0" lang="en-GB" altLang="en-US" sz="2200" i="0" u="none" strike="noStrike" kern="0" cap="none" spc="0" normalizeH="0" baseline="0" noProof="0" dirty="0" smtClean="0">
                <a:ln>
                  <a:noFill/>
                </a:ln>
                <a:solidFill>
                  <a:srgbClr val="000000"/>
                </a:solidFill>
                <a:effectLst/>
                <a:uLnTx/>
                <a:uFillTx/>
                <a:latin typeface="Arial" panose="020B0604020202020204" pitchFamily="34" charset="0"/>
                <a:ea typeface="+mn-ea"/>
                <a:cs typeface="+mn-cs"/>
              </a:rPr>
              <a:t>A relationship not approved of</a:t>
            </a:r>
          </a:p>
          <a:p>
            <a:pPr marL="0" marR="0" lvl="0" indent="0" algn="ctr" defTabSz="914400" rtl="0" eaLnBrk="0" fontAlgn="base" latinLnBrk="0" hangingPunct="0">
              <a:lnSpc>
                <a:spcPct val="100000"/>
              </a:lnSpc>
              <a:spcBef>
                <a:spcPts val="0"/>
              </a:spcBef>
              <a:spcAft>
                <a:spcPts val="1200"/>
              </a:spcAft>
              <a:buClrTx/>
              <a:buSzTx/>
              <a:buFontTx/>
              <a:buNone/>
              <a:tabLst/>
              <a:defRPr/>
            </a:pPr>
            <a:r>
              <a:rPr kumimoji="0" lang="en-GB" altLang="en-US" sz="2200" i="0" u="none" strike="noStrike" kern="0" cap="none" spc="0" normalizeH="0" baseline="0" noProof="0" dirty="0" smtClean="0">
                <a:ln>
                  <a:noFill/>
                </a:ln>
                <a:solidFill>
                  <a:srgbClr val="000000"/>
                </a:solidFill>
                <a:effectLst/>
                <a:uLnTx/>
                <a:uFillTx/>
                <a:latin typeface="Arial" panose="020B0604020202020204" pitchFamily="34" charset="0"/>
                <a:ea typeface="+mn-ea"/>
                <a:cs typeface="+mn-cs"/>
              </a:rPr>
              <a:t>Interfaith relationships</a:t>
            </a:r>
          </a:p>
          <a:p>
            <a:pPr marL="0" marR="0" lvl="0" indent="0" algn="ctr" defTabSz="914400" rtl="0" eaLnBrk="0" fontAlgn="base" latinLnBrk="0" hangingPunct="0">
              <a:lnSpc>
                <a:spcPct val="100000"/>
              </a:lnSpc>
              <a:spcBef>
                <a:spcPts val="0"/>
              </a:spcBef>
              <a:spcAft>
                <a:spcPts val="1200"/>
              </a:spcAft>
              <a:buClrTx/>
              <a:buSzTx/>
              <a:buFontTx/>
              <a:buNone/>
              <a:tabLst/>
              <a:defRPr/>
            </a:pPr>
            <a:r>
              <a:rPr kumimoji="0" lang="en-GB" altLang="en-US" sz="2200" i="0" u="none" strike="noStrike" kern="0" cap="none" spc="0" normalizeH="0" baseline="0" noProof="0" dirty="0" smtClean="0">
                <a:ln>
                  <a:noFill/>
                </a:ln>
                <a:solidFill>
                  <a:srgbClr val="000000"/>
                </a:solidFill>
                <a:effectLst/>
                <a:uLnTx/>
                <a:uFillTx/>
                <a:latin typeface="Arial" panose="020B0604020202020204" pitchFamily="34" charset="0"/>
                <a:ea typeface="+mn-ea"/>
                <a:cs typeface="+mn-cs"/>
              </a:rPr>
              <a:t>Rejection of Religion or religious instruction</a:t>
            </a:r>
          </a:p>
          <a:p>
            <a:pPr marL="0" marR="0" lvl="0" indent="0" algn="ctr" defTabSz="914400" rtl="0" eaLnBrk="0" fontAlgn="base" latinLnBrk="0" hangingPunct="0">
              <a:lnSpc>
                <a:spcPct val="100000"/>
              </a:lnSpc>
              <a:spcBef>
                <a:spcPts val="0"/>
              </a:spcBef>
              <a:spcAft>
                <a:spcPts val="1200"/>
              </a:spcAft>
              <a:buClrTx/>
              <a:buSzTx/>
              <a:buFontTx/>
              <a:buNone/>
              <a:tabLst/>
              <a:defRPr/>
            </a:pPr>
            <a:r>
              <a:rPr kumimoji="0" lang="en-GB" altLang="en-US" sz="2200" i="0" u="none" strike="noStrike" kern="0" cap="none" spc="0" normalizeH="0" baseline="0" noProof="0" dirty="0" smtClean="0">
                <a:ln>
                  <a:noFill/>
                </a:ln>
                <a:solidFill>
                  <a:srgbClr val="000000"/>
                </a:solidFill>
                <a:effectLst/>
                <a:uLnTx/>
                <a:uFillTx/>
                <a:latin typeface="Arial" panose="020B0604020202020204" pitchFamily="34" charset="0"/>
                <a:ea typeface="+mn-ea"/>
                <a:cs typeface="+mn-cs"/>
              </a:rPr>
              <a:t>Rejection of an arranged marriage</a:t>
            </a:r>
          </a:p>
          <a:p>
            <a:pPr marL="0" marR="0" lvl="0" indent="0" algn="ctr" defTabSz="914400" rtl="0" eaLnBrk="0" fontAlgn="base" latinLnBrk="0" hangingPunct="0">
              <a:lnSpc>
                <a:spcPct val="100000"/>
              </a:lnSpc>
              <a:spcBef>
                <a:spcPts val="0"/>
              </a:spcBef>
              <a:spcAft>
                <a:spcPts val="1200"/>
              </a:spcAft>
              <a:buClrTx/>
              <a:buSzTx/>
              <a:buFontTx/>
              <a:buNone/>
              <a:tabLst/>
              <a:defRPr/>
            </a:pPr>
            <a:r>
              <a:rPr kumimoji="0" lang="en-GB" altLang="en-US" sz="2200" i="0" u="none" strike="noStrike" kern="0" cap="none" spc="0" normalizeH="0" baseline="0" noProof="0" dirty="0" smtClean="0">
                <a:ln>
                  <a:noFill/>
                </a:ln>
                <a:solidFill>
                  <a:srgbClr val="000000"/>
                </a:solidFill>
                <a:effectLst/>
                <a:uLnTx/>
                <a:uFillTx/>
                <a:latin typeface="Arial" panose="020B0604020202020204" pitchFamily="34" charset="0"/>
                <a:ea typeface="+mn-ea"/>
                <a:cs typeface="+mn-cs"/>
              </a:rPr>
              <a:t>Pre-marital or extra-marital affair</a:t>
            </a:r>
          </a:p>
          <a:p>
            <a:pPr marL="0" marR="0" lvl="0" indent="0" algn="ctr" defTabSz="914400" rtl="0" eaLnBrk="0" fontAlgn="base" latinLnBrk="0" hangingPunct="0">
              <a:lnSpc>
                <a:spcPct val="100000"/>
              </a:lnSpc>
              <a:spcBef>
                <a:spcPts val="0"/>
              </a:spcBef>
              <a:spcAft>
                <a:spcPts val="1200"/>
              </a:spcAft>
              <a:buClrTx/>
              <a:buSzTx/>
              <a:buFontTx/>
              <a:buNone/>
              <a:tabLst/>
              <a:defRPr/>
            </a:pPr>
            <a:r>
              <a:rPr kumimoji="0" lang="en-GB" altLang="en-US" sz="2200" i="0" u="none" strike="noStrike" kern="0" cap="none" spc="0" normalizeH="0" baseline="0" noProof="0" dirty="0" smtClean="0">
                <a:ln>
                  <a:noFill/>
                </a:ln>
                <a:solidFill>
                  <a:srgbClr val="000000"/>
                </a:solidFill>
                <a:effectLst/>
                <a:uLnTx/>
                <a:uFillTx/>
                <a:latin typeface="Arial" panose="020B0604020202020204" pitchFamily="34" charset="0"/>
                <a:ea typeface="+mn-ea"/>
                <a:cs typeface="+mn-cs"/>
              </a:rPr>
              <a:t>Reporting domestic abuse</a:t>
            </a:r>
          </a:p>
          <a:p>
            <a:pPr marL="0" marR="0" lvl="0" indent="0" algn="ctr" defTabSz="914400" rtl="0" eaLnBrk="0" fontAlgn="base" latinLnBrk="0" hangingPunct="0">
              <a:lnSpc>
                <a:spcPct val="100000"/>
              </a:lnSpc>
              <a:spcBef>
                <a:spcPts val="0"/>
              </a:spcBef>
              <a:spcAft>
                <a:spcPts val="1200"/>
              </a:spcAft>
              <a:buClrTx/>
              <a:buSzTx/>
              <a:buFontTx/>
              <a:buNone/>
              <a:tabLst/>
              <a:defRPr/>
            </a:pPr>
            <a:endParaRPr kumimoji="0" lang="en-GB" sz="2400" b="0" i="0" u="none" strike="noStrike" kern="0" cap="none" spc="0" normalizeH="0" baseline="0" noProof="0" dirty="0">
              <a:ln>
                <a:noFill/>
              </a:ln>
              <a:solidFill>
                <a:srgbClr val="000000"/>
              </a:solidFill>
              <a:effectLst/>
              <a:uLnTx/>
              <a:uFillTx/>
              <a:latin typeface="Arial"/>
              <a:ea typeface="+mn-ea"/>
              <a:cs typeface="+mn-cs"/>
            </a:endParaRPr>
          </a:p>
        </p:txBody>
      </p:sp>
      <p:sp>
        <p:nvSpPr>
          <p:cNvPr id="5" name="TextBox 4"/>
          <p:cNvSpPr txBox="1"/>
          <p:nvPr/>
        </p:nvSpPr>
        <p:spPr>
          <a:xfrm>
            <a:off x="1851942" y="240064"/>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Triggers</a:t>
            </a:r>
            <a:endParaRPr lang="en-GB" sz="3200" b="1" dirty="0">
              <a:solidFill>
                <a:schemeClr val="bg1"/>
              </a:solidFill>
            </a:endParaRPr>
          </a:p>
        </p:txBody>
      </p:sp>
    </p:spTree>
    <p:extLst>
      <p:ext uri="{BB962C8B-B14F-4D97-AF65-F5344CB8AC3E}">
        <p14:creationId xmlns:p14="http://schemas.microsoft.com/office/powerpoint/2010/main" val="1267499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4">
            <a:lum bright="70000" contrast="-70000"/>
          </a:blip>
          <a:srcRect l="3733" r="4520"/>
          <a:stretch/>
        </p:blipFill>
        <p:spPr>
          <a:xfrm>
            <a:off x="1268396" y="347254"/>
            <a:ext cx="9145016" cy="5548650"/>
          </a:xfrm>
          <a:prstGeom prst="rect">
            <a:avLst/>
          </a:prstGeom>
        </p:spPr>
      </p:pic>
      <p:sp>
        <p:nvSpPr>
          <p:cNvPr id="4" name="Content Placeholder 2"/>
          <p:cNvSpPr txBox="1">
            <a:spLocks/>
          </p:cNvSpPr>
          <p:nvPr/>
        </p:nvSpPr>
        <p:spPr bwMode="auto">
          <a:xfrm>
            <a:off x="1705510" y="1528690"/>
            <a:ext cx="8707902" cy="41942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spcBef>
                <a:spcPts val="0"/>
              </a:spcBef>
              <a:spcAft>
                <a:spcPts val="1200"/>
              </a:spcAft>
              <a:defRPr/>
            </a:pPr>
            <a:r>
              <a:rPr lang="en-GB" sz="2600" kern="0" dirty="0" smtClean="0">
                <a:solidFill>
                  <a:srgbClr val="000000"/>
                </a:solidFill>
                <a:latin typeface="Arial"/>
              </a:rPr>
              <a:t>Safety of victim/any other persons</a:t>
            </a:r>
          </a:p>
          <a:p>
            <a:pPr>
              <a:spcBef>
                <a:spcPts val="0"/>
              </a:spcBef>
              <a:spcAft>
                <a:spcPts val="1200"/>
              </a:spcAft>
              <a:defRPr/>
            </a:pPr>
            <a:r>
              <a:rPr kumimoji="0" lang="en-GB" sz="2600" i="0" u="none" strike="noStrike" kern="0" cap="none" spc="0" normalizeH="0" baseline="0" noProof="0" dirty="0" smtClean="0">
                <a:ln>
                  <a:noFill/>
                </a:ln>
                <a:solidFill>
                  <a:srgbClr val="000000"/>
                </a:solidFill>
                <a:effectLst/>
                <a:uLnTx/>
                <a:uFillTx/>
                <a:latin typeface="Arial"/>
              </a:rPr>
              <a:t>One</a:t>
            </a:r>
            <a:r>
              <a:rPr kumimoji="0" lang="en-GB" sz="2600" i="0" u="none" strike="noStrike" kern="0" cap="none" spc="0" normalizeH="0" noProof="0" dirty="0" smtClean="0">
                <a:ln>
                  <a:noFill/>
                </a:ln>
                <a:solidFill>
                  <a:srgbClr val="000000"/>
                </a:solidFill>
                <a:effectLst/>
                <a:uLnTx/>
                <a:uFillTx/>
                <a:latin typeface="Arial"/>
              </a:rPr>
              <a:t> chance rule</a:t>
            </a:r>
          </a:p>
          <a:p>
            <a:pPr>
              <a:spcBef>
                <a:spcPts val="0"/>
              </a:spcBef>
              <a:spcAft>
                <a:spcPts val="1200"/>
              </a:spcAft>
              <a:defRPr/>
            </a:pPr>
            <a:r>
              <a:rPr lang="en-GB" sz="2600" kern="0" baseline="0" dirty="0" smtClean="0">
                <a:solidFill>
                  <a:srgbClr val="000000"/>
                </a:solidFill>
                <a:latin typeface="Arial"/>
              </a:rPr>
              <a:t>Initial</a:t>
            </a:r>
            <a:r>
              <a:rPr lang="en-GB" sz="2600" kern="0" dirty="0" smtClean="0">
                <a:solidFill>
                  <a:srgbClr val="000000"/>
                </a:solidFill>
                <a:latin typeface="Arial"/>
              </a:rPr>
              <a:t> information to be obtained in all cases</a:t>
            </a:r>
          </a:p>
          <a:p>
            <a:pPr>
              <a:spcBef>
                <a:spcPts val="0"/>
              </a:spcBef>
              <a:spcAft>
                <a:spcPts val="1200"/>
              </a:spcAft>
              <a:defRPr/>
            </a:pPr>
            <a:r>
              <a:rPr kumimoji="0" lang="en-GB" sz="2600" i="0" u="none" strike="noStrike" kern="0" cap="none" spc="0" normalizeH="0" baseline="0" noProof="0" dirty="0" smtClean="0">
                <a:ln>
                  <a:noFill/>
                </a:ln>
                <a:solidFill>
                  <a:srgbClr val="000000"/>
                </a:solidFill>
                <a:effectLst/>
                <a:uLnTx/>
                <a:uFillTx/>
                <a:latin typeface="Arial"/>
              </a:rPr>
              <a:t>Consider threats to life</a:t>
            </a:r>
          </a:p>
          <a:p>
            <a:pPr>
              <a:spcBef>
                <a:spcPts val="0"/>
              </a:spcBef>
              <a:spcAft>
                <a:spcPts val="1200"/>
              </a:spcAft>
              <a:defRPr/>
            </a:pPr>
            <a:r>
              <a:rPr lang="en-GB" sz="2600" kern="0" dirty="0" smtClean="0">
                <a:solidFill>
                  <a:srgbClr val="000000"/>
                </a:solidFill>
                <a:latin typeface="Arial"/>
              </a:rPr>
              <a:t>Community issues</a:t>
            </a:r>
          </a:p>
          <a:p>
            <a:pPr>
              <a:spcBef>
                <a:spcPts val="0"/>
              </a:spcBef>
              <a:spcAft>
                <a:spcPts val="1200"/>
              </a:spcAft>
              <a:defRPr/>
            </a:pPr>
            <a:r>
              <a:rPr kumimoji="0" lang="en-GB" sz="2600" i="0" u="none" strike="noStrike" kern="0" cap="none" spc="0" normalizeH="0" baseline="0" noProof="0" dirty="0" smtClean="0">
                <a:ln>
                  <a:noFill/>
                </a:ln>
                <a:solidFill>
                  <a:srgbClr val="000000"/>
                </a:solidFill>
                <a:effectLst/>
                <a:uLnTx/>
                <a:uFillTx/>
                <a:latin typeface="Arial"/>
              </a:rPr>
              <a:t>If victim less than 18 adhere</a:t>
            </a:r>
            <a:r>
              <a:rPr kumimoji="0" lang="en-GB" sz="2600" i="0" u="none" strike="noStrike" kern="0" cap="none" spc="0" normalizeH="0" noProof="0" dirty="0" smtClean="0">
                <a:ln>
                  <a:noFill/>
                </a:ln>
                <a:solidFill>
                  <a:srgbClr val="000000"/>
                </a:solidFill>
                <a:effectLst/>
                <a:uLnTx/>
                <a:uFillTx/>
                <a:latin typeface="Arial"/>
              </a:rPr>
              <a:t> to child protection and safeguarding children and young people in respective forces</a:t>
            </a:r>
            <a:endParaRPr kumimoji="0" lang="en-GB" sz="2600" i="0" u="none" strike="noStrike" kern="0" cap="none" spc="0" normalizeH="0" baseline="0" noProof="0" dirty="0">
              <a:ln>
                <a:noFill/>
              </a:ln>
              <a:solidFill>
                <a:srgbClr val="000000"/>
              </a:solidFill>
              <a:effectLst/>
              <a:uLnTx/>
              <a:uFillTx/>
              <a:latin typeface="Arial"/>
            </a:endParaRPr>
          </a:p>
        </p:txBody>
      </p:sp>
      <p:sp>
        <p:nvSpPr>
          <p:cNvPr id="5" name="TextBox 4"/>
          <p:cNvSpPr txBox="1"/>
          <p:nvPr/>
        </p:nvSpPr>
        <p:spPr>
          <a:xfrm>
            <a:off x="1851942" y="240064"/>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Initial Responding Officer</a:t>
            </a:r>
            <a:endParaRPr lang="en-GB" sz="3200" b="1" dirty="0">
              <a:solidFill>
                <a:schemeClr val="bg1"/>
              </a:solidFill>
            </a:endParaRPr>
          </a:p>
        </p:txBody>
      </p:sp>
    </p:spTree>
    <p:extLst>
      <p:ext uri="{BB962C8B-B14F-4D97-AF65-F5344CB8AC3E}">
        <p14:creationId xmlns:p14="http://schemas.microsoft.com/office/powerpoint/2010/main" val="29444361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Rectangle 3"/>
          <p:cNvSpPr/>
          <p:nvPr/>
        </p:nvSpPr>
        <p:spPr>
          <a:xfrm>
            <a:off x="1256016" y="886395"/>
            <a:ext cx="9472772" cy="5016758"/>
          </a:xfrm>
          <a:prstGeom prst="rect">
            <a:avLst/>
          </a:prstGeom>
        </p:spPr>
        <p:txBody>
          <a:bodyPr wrap="square">
            <a:spAutoFit/>
          </a:bodyPr>
          <a:lstStyle/>
          <a:p>
            <a:pPr algn="ctr" eaLnBrk="0" fontAlgn="base" hangingPunct="0">
              <a:spcBef>
                <a:spcPct val="0"/>
              </a:spcBef>
              <a:spcAft>
                <a:spcPct val="0"/>
              </a:spcAft>
            </a:pPr>
            <a:r>
              <a:rPr lang="en-GB" altLang="en-US" sz="3200" dirty="0">
                <a:latin typeface="Arial" panose="020B0604020202020204" pitchFamily="34" charset="0"/>
                <a:ea typeface="ＭＳ Ｐゴシック" panose="020B0600070205080204" pitchFamily="34" charset="-128"/>
              </a:rPr>
              <a:t>Victims have got a fundamental right to be believed.</a:t>
            </a:r>
          </a:p>
          <a:p>
            <a:pPr algn="ctr" eaLnBrk="0" fontAlgn="base" hangingPunct="0">
              <a:spcBef>
                <a:spcPct val="0"/>
              </a:spcBef>
              <a:spcAft>
                <a:spcPct val="0"/>
              </a:spcAft>
            </a:pPr>
            <a:endParaRPr lang="en-GB" altLang="en-US" sz="3200" dirty="0" smtClean="0">
              <a:latin typeface="Arial" panose="020B0604020202020204" pitchFamily="34" charset="0"/>
              <a:ea typeface="ＭＳ Ｐゴシック" panose="020B0600070205080204" pitchFamily="34" charset="-128"/>
            </a:endParaRPr>
          </a:p>
          <a:p>
            <a:pPr algn="ctr" eaLnBrk="0" fontAlgn="base" hangingPunct="0">
              <a:spcBef>
                <a:spcPct val="0"/>
              </a:spcBef>
              <a:spcAft>
                <a:spcPct val="0"/>
              </a:spcAft>
            </a:pPr>
            <a:r>
              <a:rPr lang="en-GB" altLang="en-US" sz="3200" dirty="0" smtClean="0">
                <a:latin typeface="Arial" panose="020B0604020202020204" pitchFamily="34" charset="0"/>
                <a:ea typeface="ＭＳ Ｐゴシック" panose="020B0600070205080204" pitchFamily="34" charset="-128"/>
              </a:rPr>
              <a:t>Putting </a:t>
            </a:r>
            <a:r>
              <a:rPr lang="en-GB" altLang="en-US" sz="3200" dirty="0">
                <a:latin typeface="Arial" panose="020B0604020202020204" pitchFamily="34" charset="0"/>
                <a:ea typeface="ＭＳ Ｐゴシック" panose="020B0600070205080204" pitchFamily="34" charset="-128"/>
              </a:rPr>
              <a:t>victims, their safety (safeguarding) and well-being at the heart of our responses and investigations.</a:t>
            </a:r>
          </a:p>
          <a:p>
            <a:pPr algn="ctr" eaLnBrk="0" fontAlgn="base" hangingPunct="0">
              <a:spcBef>
                <a:spcPct val="0"/>
              </a:spcBef>
              <a:spcAft>
                <a:spcPct val="0"/>
              </a:spcAft>
            </a:pPr>
            <a:endParaRPr lang="en-GB" altLang="en-US" sz="3200" dirty="0" smtClean="0">
              <a:latin typeface="Arial" panose="020B0604020202020204" pitchFamily="34" charset="0"/>
              <a:ea typeface="ＭＳ Ｐゴシック" panose="020B0600070205080204" pitchFamily="34" charset="-128"/>
            </a:endParaRPr>
          </a:p>
          <a:p>
            <a:pPr algn="ctr" eaLnBrk="0" fontAlgn="base" hangingPunct="0">
              <a:spcBef>
                <a:spcPct val="0"/>
              </a:spcBef>
              <a:spcAft>
                <a:spcPct val="0"/>
              </a:spcAft>
            </a:pPr>
            <a:r>
              <a:rPr lang="en-GB" altLang="en-US" sz="3200" dirty="0" smtClean="0">
                <a:latin typeface="Arial" panose="020B0604020202020204" pitchFamily="34" charset="0"/>
                <a:ea typeface="ＭＳ Ｐゴシック" panose="020B0600070205080204" pitchFamily="34" charset="-128"/>
              </a:rPr>
              <a:t>That </a:t>
            </a:r>
            <a:r>
              <a:rPr lang="en-GB" altLang="en-US" sz="3200" dirty="0">
                <a:latin typeface="Arial" panose="020B0604020202020204" pitchFamily="34" charset="0"/>
                <a:ea typeface="ＭＳ Ｐゴシック" panose="020B0600070205080204" pitchFamily="34" charset="-128"/>
              </a:rPr>
              <a:t>the victim’s personal details will be stored, managed and handled with integrity and confidentiality</a:t>
            </a:r>
          </a:p>
        </p:txBody>
      </p:sp>
      <p:sp>
        <p:nvSpPr>
          <p:cNvPr id="5" name="TextBox 4"/>
          <p:cNvSpPr txBox="1"/>
          <p:nvPr/>
        </p:nvSpPr>
        <p:spPr>
          <a:xfrm>
            <a:off x="1851942" y="240064"/>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Key Principles</a:t>
            </a:r>
            <a:endParaRPr lang="en-GB" sz="3200" b="1" dirty="0">
              <a:solidFill>
                <a:schemeClr val="bg1"/>
              </a:solidFill>
            </a:endParaRPr>
          </a:p>
        </p:txBody>
      </p:sp>
    </p:spTree>
    <p:extLst>
      <p:ext uri="{BB962C8B-B14F-4D97-AF65-F5344CB8AC3E}">
        <p14:creationId xmlns:p14="http://schemas.microsoft.com/office/powerpoint/2010/main" val="116615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fade">
                                      <p:cBhvr>
                                        <p:cTn id="17"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1" descr="forced_marriage_bill_dppa_06"/>
          <p:cNvPicPr>
            <a:picLocks noChangeAspect="1" noChangeArrowheads="1"/>
          </p:cNvPicPr>
          <p:nvPr/>
        </p:nvPicPr>
        <p:blipFill>
          <a:blip r:embed="rId4" cstate="print">
            <a:lum bright="70000" contrast="-70000"/>
            <a:extLst>
              <a:ext uri="{28A0092B-C50C-407E-A947-70E740481C1C}">
                <a14:useLocalDpi xmlns:a14="http://schemas.microsoft.com/office/drawing/2010/main" val="0"/>
              </a:ext>
            </a:extLst>
          </a:blip>
          <a:srcRect/>
          <a:stretch>
            <a:fillRect/>
          </a:stretch>
        </p:blipFill>
        <p:spPr bwMode="auto">
          <a:xfrm>
            <a:off x="2383604" y="369870"/>
            <a:ext cx="7496709" cy="5622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3"/>
          <p:cNvSpPr txBox="1">
            <a:spLocks noChangeArrowheads="1"/>
          </p:cNvSpPr>
          <p:nvPr/>
        </p:nvSpPr>
        <p:spPr bwMode="auto">
          <a:xfrm>
            <a:off x="2486346" y="1192310"/>
            <a:ext cx="7202183" cy="4800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marR="0" lvl="0" indent="0" algn="ctr" defTabSz="914400" rtl="0" eaLnBrk="0" fontAlgn="base" latinLnBrk="0" hangingPunct="0">
              <a:lnSpc>
                <a:spcPct val="80000"/>
              </a:lnSpc>
              <a:spcBef>
                <a:spcPct val="20000"/>
              </a:spcBef>
              <a:spcAft>
                <a:spcPct val="0"/>
              </a:spcAft>
              <a:buClrTx/>
              <a:buSzTx/>
              <a:buFontTx/>
              <a:buNone/>
              <a:tabLst/>
              <a:defRPr/>
            </a:pPr>
            <a:r>
              <a:rPr kumimoji="0" lang="en-GB" altLang="en-US" sz="2800" i="0" u="none" strike="noStrike" kern="0" cap="none" spc="0" normalizeH="0" baseline="0" noProof="0" dirty="0" smtClean="0">
                <a:ln>
                  <a:noFill/>
                </a:ln>
                <a:solidFill>
                  <a:srgbClr val="000000"/>
                </a:solidFill>
                <a:effectLst/>
                <a:uLnTx/>
                <a:uFillTx/>
                <a:latin typeface="Arial" panose="020B0604020202020204" pitchFamily="34" charset="0"/>
                <a:ea typeface="+mn-ea"/>
                <a:cs typeface="+mn-cs"/>
              </a:rPr>
              <a:t>Stalking and Harassment</a:t>
            </a:r>
          </a:p>
          <a:p>
            <a:pPr marL="0" marR="0" lvl="0" indent="0" algn="ctr" defTabSz="914400" rtl="0" eaLnBrk="0" fontAlgn="base" latinLnBrk="0" hangingPunct="0">
              <a:lnSpc>
                <a:spcPct val="80000"/>
              </a:lnSpc>
              <a:spcBef>
                <a:spcPct val="20000"/>
              </a:spcBef>
              <a:spcAft>
                <a:spcPct val="0"/>
              </a:spcAft>
              <a:buClrTx/>
              <a:buSzTx/>
              <a:buFontTx/>
              <a:buNone/>
              <a:tabLst/>
              <a:defRPr/>
            </a:pPr>
            <a:r>
              <a:rPr kumimoji="0" lang="en-GB" altLang="en-US" sz="2800" i="0" u="none" strike="noStrike" kern="0" cap="none" spc="0" normalizeH="0" baseline="0" noProof="0" dirty="0" smtClean="0">
                <a:ln>
                  <a:noFill/>
                </a:ln>
                <a:solidFill>
                  <a:srgbClr val="000000"/>
                </a:solidFill>
                <a:effectLst/>
                <a:uLnTx/>
                <a:uFillTx/>
                <a:latin typeface="Arial" panose="020B0604020202020204" pitchFamily="34" charset="0"/>
                <a:ea typeface="+mn-ea"/>
                <a:cs typeface="+mn-cs"/>
              </a:rPr>
              <a:t>Kidnap</a:t>
            </a:r>
          </a:p>
          <a:p>
            <a:pPr marL="0" marR="0" lvl="0" indent="0" algn="ctr" defTabSz="914400" rtl="0" eaLnBrk="0" fontAlgn="base" latinLnBrk="0" hangingPunct="0">
              <a:lnSpc>
                <a:spcPct val="80000"/>
              </a:lnSpc>
              <a:spcBef>
                <a:spcPct val="20000"/>
              </a:spcBef>
              <a:spcAft>
                <a:spcPct val="0"/>
              </a:spcAft>
              <a:buClrTx/>
              <a:buSzTx/>
              <a:buFontTx/>
              <a:buNone/>
              <a:tabLst/>
              <a:defRPr/>
            </a:pPr>
            <a:r>
              <a:rPr kumimoji="0" lang="en-GB" altLang="en-US" sz="2800" i="0" u="none" strike="noStrike" kern="0" cap="none" spc="0" normalizeH="0" baseline="0" noProof="0" dirty="0" smtClean="0">
                <a:ln>
                  <a:noFill/>
                </a:ln>
                <a:solidFill>
                  <a:srgbClr val="000000"/>
                </a:solidFill>
                <a:effectLst/>
                <a:uLnTx/>
                <a:uFillTx/>
                <a:latin typeface="Arial" panose="020B0604020202020204" pitchFamily="34" charset="0"/>
                <a:ea typeface="+mn-ea"/>
                <a:cs typeface="+mn-cs"/>
              </a:rPr>
              <a:t>Blackmail</a:t>
            </a:r>
          </a:p>
          <a:p>
            <a:pPr marL="0" marR="0" lvl="0" indent="0" algn="ctr" defTabSz="914400" rtl="0" eaLnBrk="0" fontAlgn="base" latinLnBrk="0" hangingPunct="0">
              <a:lnSpc>
                <a:spcPct val="80000"/>
              </a:lnSpc>
              <a:spcBef>
                <a:spcPct val="20000"/>
              </a:spcBef>
              <a:spcAft>
                <a:spcPct val="0"/>
              </a:spcAft>
              <a:buClrTx/>
              <a:buSzTx/>
              <a:buFontTx/>
              <a:buNone/>
              <a:tabLst/>
              <a:defRPr/>
            </a:pPr>
            <a:r>
              <a:rPr kumimoji="0" lang="en-GB" altLang="en-US" sz="2800" i="0" u="none" strike="noStrike" kern="0" cap="none" spc="0" normalizeH="0" baseline="0" noProof="0" dirty="0" smtClean="0">
                <a:ln>
                  <a:noFill/>
                </a:ln>
                <a:solidFill>
                  <a:srgbClr val="000000"/>
                </a:solidFill>
                <a:effectLst/>
                <a:uLnTx/>
                <a:uFillTx/>
                <a:latin typeface="Arial" panose="020B0604020202020204" pitchFamily="34" charset="0"/>
                <a:ea typeface="+mn-ea"/>
                <a:cs typeface="+mn-cs"/>
              </a:rPr>
              <a:t>False Imprisonment</a:t>
            </a:r>
          </a:p>
          <a:p>
            <a:pPr marL="0" marR="0" lvl="0" indent="0" algn="ctr" defTabSz="914400" rtl="0" eaLnBrk="0" fontAlgn="base" latinLnBrk="0" hangingPunct="0">
              <a:lnSpc>
                <a:spcPct val="80000"/>
              </a:lnSpc>
              <a:spcBef>
                <a:spcPct val="20000"/>
              </a:spcBef>
              <a:spcAft>
                <a:spcPct val="0"/>
              </a:spcAft>
              <a:buClrTx/>
              <a:buSzTx/>
              <a:buFontTx/>
              <a:buNone/>
              <a:tabLst/>
              <a:defRPr/>
            </a:pPr>
            <a:r>
              <a:rPr kumimoji="0" lang="en-GB" altLang="en-US" sz="2800" i="0" u="none" strike="noStrike" kern="0" cap="none" spc="0" normalizeH="0" baseline="0" noProof="0" dirty="0" smtClean="0">
                <a:ln>
                  <a:noFill/>
                </a:ln>
                <a:solidFill>
                  <a:srgbClr val="000000"/>
                </a:solidFill>
                <a:effectLst/>
                <a:uLnTx/>
                <a:uFillTx/>
                <a:latin typeface="Arial" panose="020B0604020202020204" pitchFamily="34" charset="0"/>
                <a:ea typeface="+mn-ea"/>
                <a:cs typeface="+mn-cs"/>
              </a:rPr>
              <a:t>Child abduction</a:t>
            </a:r>
          </a:p>
          <a:p>
            <a:pPr marL="0" marR="0" lvl="0" indent="0" algn="ctr" defTabSz="914400" rtl="0" eaLnBrk="0" fontAlgn="base" latinLnBrk="0" hangingPunct="0">
              <a:lnSpc>
                <a:spcPct val="80000"/>
              </a:lnSpc>
              <a:spcBef>
                <a:spcPct val="20000"/>
              </a:spcBef>
              <a:spcAft>
                <a:spcPct val="0"/>
              </a:spcAft>
              <a:buClrTx/>
              <a:buSzTx/>
              <a:buFontTx/>
              <a:buNone/>
              <a:tabLst/>
              <a:defRPr/>
            </a:pPr>
            <a:r>
              <a:rPr kumimoji="0" lang="en-GB" altLang="en-US" sz="2800" i="0" u="none" strike="noStrike" kern="0" cap="none" spc="0" normalizeH="0" baseline="0" noProof="0" dirty="0" smtClean="0">
                <a:ln>
                  <a:noFill/>
                </a:ln>
                <a:solidFill>
                  <a:srgbClr val="000000"/>
                </a:solidFill>
                <a:effectLst/>
                <a:uLnTx/>
                <a:uFillTx/>
                <a:latin typeface="Arial" panose="020B0604020202020204" pitchFamily="34" charset="0"/>
                <a:ea typeface="+mn-ea"/>
                <a:cs typeface="+mn-cs"/>
              </a:rPr>
              <a:t>Missing Persons</a:t>
            </a:r>
          </a:p>
          <a:p>
            <a:pPr marL="0" marR="0" lvl="0" indent="0" algn="ctr" defTabSz="914400" rtl="0" eaLnBrk="0" fontAlgn="base" latinLnBrk="0" hangingPunct="0">
              <a:lnSpc>
                <a:spcPct val="80000"/>
              </a:lnSpc>
              <a:spcBef>
                <a:spcPct val="20000"/>
              </a:spcBef>
              <a:spcAft>
                <a:spcPct val="0"/>
              </a:spcAft>
              <a:buClrTx/>
              <a:buSzTx/>
              <a:buFontTx/>
              <a:buNone/>
              <a:tabLst/>
              <a:defRPr/>
            </a:pPr>
            <a:r>
              <a:rPr kumimoji="0" lang="en-GB" altLang="en-US" sz="2800" i="0" u="none" strike="noStrike" kern="0" cap="none" spc="0" normalizeH="0" baseline="0" noProof="0" dirty="0" smtClean="0">
                <a:ln>
                  <a:noFill/>
                </a:ln>
                <a:solidFill>
                  <a:srgbClr val="000000"/>
                </a:solidFill>
                <a:effectLst/>
                <a:uLnTx/>
                <a:uFillTx/>
                <a:latin typeface="Arial" panose="020B0604020202020204" pitchFamily="34" charset="0"/>
                <a:ea typeface="+mn-ea"/>
                <a:cs typeface="+mn-cs"/>
              </a:rPr>
              <a:t>Serious sexual offences</a:t>
            </a:r>
          </a:p>
          <a:p>
            <a:pPr marL="0" marR="0" lvl="0" indent="0" algn="ctr" defTabSz="914400" rtl="0" eaLnBrk="0" fontAlgn="base" latinLnBrk="0" hangingPunct="0">
              <a:lnSpc>
                <a:spcPct val="80000"/>
              </a:lnSpc>
              <a:spcBef>
                <a:spcPct val="20000"/>
              </a:spcBef>
              <a:spcAft>
                <a:spcPct val="0"/>
              </a:spcAft>
              <a:buClrTx/>
              <a:buSzTx/>
              <a:buFontTx/>
              <a:buNone/>
              <a:tabLst/>
              <a:defRPr/>
            </a:pPr>
            <a:r>
              <a:rPr kumimoji="0" lang="en-GB" altLang="en-US" sz="2800" i="0" u="none" strike="noStrike" kern="0" cap="none" spc="0" normalizeH="0" baseline="0" noProof="0" dirty="0" smtClean="0">
                <a:ln>
                  <a:noFill/>
                </a:ln>
                <a:solidFill>
                  <a:srgbClr val="000000"/>
                </a:solidFill>
                <a:effectLst/>
                <a:uLnTx/>
                <a:uFillTx/>
                <a:latin typeface="Arial" panose="020B0604020202020204" pitchFamily="34" charset="0"/>
                <a:ea typeface="+mn-ea"/>
                <a:cs typeface="+mn-cs"/>
              </a:rPr>
              <a:t>Fraud</a:t>
            </a:r>
          </a:p>
          <a:p>
            <a:pPr marL="0" marR="0" lvl="0" indent="0" algn="ctr" defTabSz="914400" rtl="0" eaLnBrk="0" fontAlgn="base" latinLnBrk="0" hangingPunct="0">
              <a:lnSpc>
                <a:spcPct val="80000"/>
              </a:lnSpc>
              <a:spcBef>
                <a:spcPct val="20000"/>
              </a:spcBef>
              <a:spcAft>
                <a:spcPct val="0"/>
              </a:spcAft>
              <a:buClrTx/>
              <a:buSzTx/>
              <a:buFontTx/>
              <a:buNone/>
              <a:tabLst/>
              <a:defRPr/>
            </a:pPr>
            <a:r>
              <a:rPr kumimoji="0" lang="en-GB" altLang="en-US" sz="2800" i="0" u="none" strike="noStrike" kern="0" cap="none" spc="0" normalizeH="0" baseline="0" noProof="0" dirty="0" smtClean="0">
                <a:ln>
                  <a:noFill/>
                </a:ln>
                <a:solidFill>
                  <a:srgbClr val="000000"/>
                </a:solidFill>
                <a:effectLst/>
                <a:uLnTx/>
                <a:uFillTx/>
                <a:latin typeface="Arial" panose="020B0604020202020204" pitchFamily="34" charset="0"/>
                <a:ea typeface="+mn-ea"/>
                <a:cs typeface="+mn-cs"/>
              </a:rPr>
              <a:t>Marriage offences</a:t>
            </a:r>
          </a:p>
          <a:p>
            <a:pPr marL="0" marR="0" lvl="0" indent="0" algn="ctr" defTabSz="914400" rtl="0" eaLnBrk="0" fontAlgn="base" latinLnBrk="0" hangingPunct="0">
              <a:lnSpc>
                <a:spcPct val="80000"/>
              </a:lnSpc>
              <a:spcBef>
                <a:spcPct val="20000"/>
              </a:spcBef>
              <a:spcAft>
                <a:spcPct val="0"/>
              </a:spcAft>
              <a:buClrTx/>
              <a:buSzTx/>
              <a:buFontTx/>
              <a:buNone/>
              <a:tabLst/>
              <a:defRPr/>
            </a:pPr>
            <a:r>
              <a:rPr kumimoji="0" lang="en-GB" altLang="en-US" sz="2800" i="0" u="none" strike="noStrike" kern="0" cap="none" spc="0" normalizeH="0" baseline="0" noProof="0" dirty="0" smtClean="0">
                <a:ln>
                  <a:noFill/>
                </a:ln>
                <a:solidFill>
                  <a:srgbClr val="000000"/>
                </a:solidFill>
                <a:effectLst/>
                <a:uLnTx/>
                <a:uFillTx/>
                <a:latin typeface="Arial" panose="020B0604020202020204" pitchFamily="34" charset="0"/>
                <a:ea typeface="+mn-ea"/>
                <a:cs typeface="+mn-cs"/>
              </a:rPr>
              <a:t>Human Trafficking</a:t>
            </a:r>
          </a:p>
          <a:p>
            <a:pPr marL="0" marR="0" lvl="0" indent="0" algn="ctr" defTabSz="914400" rtl="0" eaLnBrk="0" fontAlgn="base" latinLnBrk="0" hangingPunct="0">
              <a:lnSpc>
                <a:spcPct val="80000"/>
              </a:lnSpc>
              <a:spcBef>
                <a:spcPct val="20000"/>
              </a:spcBef>
              <a:spcAft>
                <a:spcPct val="0"/>
              </a:spcAft>
              <a:buClrTx/>
              <a:buSzTx/>
              <a:buFontTx/>
              <a:buNone/>
              <a:tabLst/>
              <a:defRPr/>
            </a:pPr>
            <a:r>
              <a:rPr kumimoji="0" lang="en-GB" altLang="en-US" sz="2800" i="0" u="none" strike="noStrike" kern="0" cap="none" spc="0" normalizeH="0" baseline="0" noProof="0" dirty="0" smtClean="0">
                <a:ln>
                  <a:noFill/>
                </a:ln>
                <a:solidFill>
                  <a:srgbClr val="000000"/>
                </a:solidFill>
                <a:effectLst/>
                <a:uLnTx/>
                <a:uFillTx/>
                <a:latin typeface="Arial" panose="020B0604020202020204" pitchFamily="34" charset="0"/>
                <a:ea typeface="+mn-ea"/>
                <a:cs typeface="+mn-cs"/>
              </a:rPr>
              <a:t>Procuring Prostitution</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US" altLang="en-US" sz="2800" b="0" i="0" u="none" strike="noStrike" kern="0" cap="none" spc="0" normalizeH="0" baseline="0" noProof="0" dirty="0" smtClean="0">
              <a:ln>
                <a:noFill/>
              </a:ln>
              <a:solidFill>
                <a:srgbClr val="000000"/>
              </a:solidFill>
              <a:effectLst/>
              <a:uLnTx/>
              <a:uFillTx/>
              <a:latin typeface="Arial"/>
              <a:ea typeface="+mn-ea"/>
              <a:cs typeface="+mn-cs"/>
            </a:endParaRPr>
          </a:p>
        </p:txBody>
      </p:sp>
      <p:sp>
        <p:nvSpPr>
          <p:cNvPr id="5" name="TextBox 4"/>
          <p:cNvSpPr txBox="1"/>
          <p:nvPr/>
        </p:nvSpPr>
        <p:spPr>
          <a:xfrm>
            <a:off x="1851942" y="240064"/>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Offences</a:t>
            </a:r>
            <a:endParaRPr lang="en-GB" sz="3200" b="1" dirty="0">
              <a:solidFill>
                <a:schemeClr val="bg1"/>
              </a:solidFill>
            </a:endParaRPr>
          </a:p>
        </p:txBody>
      </p:sp>
    </p:spTree>
    <p:extLst>
      <p:ext uri="{BB962C8B-B14F-4D97-AF65-F5344CB8AC3E}">
        <p14:creationId xmlns:p14="http://schemas.microsoft.com/office/powerpoint/2010/main" val="150678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5" end="5"/>
                                            </p:txEl>
                                          </p:spTgt>
                                        </p:tgtEl>
                                        <p:attrNameLst>
                                          <p:attrName>style.visibility</p:attrName>
                                        </p:attrNameLst>
                                      </p:cBhvr>
                                      <p:to>
                                        <p:strVal val="visible"/>
                                      </p:to>
                                    </p:set>
                                    <p:animEffect transition="in" filter="fade">
                                      <p:cBhvr>
                                        <p:cTn id="32" dur="500"/>
                                        <p:tgtEl>
                                          <p:spTgt spid="4">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
                                            <p:txEl>
                                              <p:pRg st="6" end="6"/>
                                            </p:txEl>
                                          </p:spTgt>
                                        </p:tgtEl>
                                        <p:attrNameLst>
                                          <p:attrName>style.visibility</p:attrName>
                                        </p:attrNameLst>
                                      </p:cBhvr>
                                      <p:to>
                                        <p:strVal val="visible"/>
                                      </p:to>
                                    </p:set>
                                    <p:animEffect transition="in" filter="fade">
                                      <p:cBhvr>
                                        <p:cTn id="37" dur="500"/>
                                        <p:tgtEl>
                                          <p:spTgt spid="4">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4">
                                            <p:txEl>
                                              <p:pRg st="7" end="7"/>
                                            </p:txEl>
                                          </p:spTgt>
                                        </p:tgtEl>
                                        <p:attrNameLst>
                                          <p:attrName>style.visibility</p:attrName>
                                        </p:attrNameLst>
                                      </p:cBhvr>
                                      <p:to>
                                        <p:strVal val="visible"/>
                                      </p:to>
                                    </p:set>
                                    <p:animEffect transition="in" filter="fade">
                                      <p:cBhvr>
                                        <p:cTn id="42" dur="500"/>
                                        <p:tgtEl>
                                          <p:spTgt spid="4">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4">
                                            <p:txEl>
                                              <p:pRg st="8" end="8"/>
                                            </p:txEl>
                                          </p:spTgt>
                                        </p:tgtEl>
                                        <p:attrNameLst>
                                          <p:attrName>style.visibility</p:attrName>
                                        </p:attrNameLst>
                                      </p:cBhvr>
                                      <p:to>
                                        <p:strVal val="visible"/>
                                      </p:to>
                                    </p:set>
                                    <p:animEffect transition="in" filter="fade">
                                      <p:cBhvr>
                                        <p:cTn id="47" dur="500"/>
                                        <p:tgtEl>
                                          <p:spTgt spid="4">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4">
                                            <p:txEl>
                                              <p:pRg st="9" end="9"/>
                                            </p:txEl>
                                          </p:spTgt>
                                        </p:tgtEl>
                                        <p:attrNameLst>
                                          <p:attrName>style.visibility</p:attrName>
                                        </p:attrNameLst>
                                      </p:cBhvr>
                                      <p:to>
                                        <p:strVal val="visible"/>
                                      </p:to>
                                    </p:set>
                                    <p:animEffect transition="in" filter="fade">
                                      <p:cBhvr>
                                        <p:cTn id="52" dur="500"/>
                                        <p:tgtEl>
                                          <p:spTgt spid="4">
                                            <p:txEl>
                                              <p:pRg st="9" end="9"/>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4">
                                            <p:txEl>
                                              <p:pRg st="10" end="10"/>
                                            </p:txEl>
                                          </p:spTgt>
                                        </p:tgtEl>
                                        <p:attrNameLst>
                                          <p:attrName>style.visibility</p:attrName>
                                        </p:attrNameLst>
                                      </p:cBhvr>
                                      <p:to>
                                        <p:strVal val="visible"/>
                                      </p:to>
                                    </p:set>
                                    <p:animEffect transition="in" filter="fade">
                                      <p:cBhvr>
                                        <p:cTn id="57" dur="500"/>
                                        <p:tgtEl>
                                          <p:spTgt spid="4">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4">
            <a:lum bright="70000" contrast="-70000"/>
            <a:extLst>
              <a:ext uri="{28A0092B-C50C-407E-A947-70E740481C1C}">
                <a14:useLocalDpi xmlns:a14="http://schemas.microsoft.com/office/drawing/2010/main" val="0"/>
              </a:ext>
            </a:extLst>
          </a:blip>
          <a:srcRect t="5337" b="5337"/>
          <a:stretch/>
        </p:blipFill>
        <p:spPr>
          <a:xfrm>
            <a:off x="1458931" y="394745"/>
            <a:ext cx="9144000" cy="5472608"/>
          </a:xfrm>
          <a:prstGeom prst="rect">
            <a:avLst/>
          </a:prstGeom>
          <a:effectLst>
            <a:softEdge rad="127000"/>
          </a:effectLst>
        </p:spPr>
      </p:pic>
      <p:sp>
        <p:nvSpPr>
          <p:cNvPr id="4" name="TextBox 3"/>
          <p:cNvSpPr txBox="1"/>
          <p:nvPr/>
        </p:nvSpPr>
        <p:spPr>
          <a:xfrm>
            <a:off x="1890471" y="2807883"/>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Forced Marriage</a:t>
            </a:r>
            <a:endParaRPr lang="en-GB" sz="3200" b="1" dirty="0">
              <a:solidFill>
                <a:schemeClr val="bg1"/>
              </a:solidFill>
            </a:endParaRPr>
          </a:p>
        </p:txBody>
      </p:sp>
    </p:spTree>
    <p:extLst>
      <p:ext uri="{BB962C8B-B14F-4D97-AF65-F5344CB8AC3E}">
        <p14:creationId xmlns:p14="http://schemas.microsoft.com/office/powerpoint/2010/main" val="300606358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4">
            <a:lum bright="70000" contrast="-70000"/>
            <a:extLst>
              <a:ext uri="{28A0092B-C50C-407E-A947-70E740481C1C}">
                <a14:useLocalDpi xmlns:a14="http://schemas.microsoft.com/office/drawing/2010/main" val="0"/>
              </a:ext>
            </a:extLst>
          </a:blip>
          <a:srcRect t="5337" b="5337"/>
          <a:stretch/>
        </p:blipFill>
        <p:spPr>
          <a:xfrm>
            <a:off x="1458931" y="394745"/>
            <a:ext cx="9144000" cy="5472608"/>
          </a:xfrm>
          <a:prstGeom prst="rect">
            <a:avLst/>
          </a:prstGeom>
          <a:effectLst>
            <a:softEdge rad="127000"/>
          </a:effectLst>
        </p:spPr>
      </p:pic>
      <p:sp>
        <p:nvSpPr>
          <p:cNvPr id="4" name="Rectangle 3"/>
          <p:cNvSpPr txBox="1">
            <a:spLocks noChangeArrowheads="1"/>
          </p:cNvSpPr>
          <p:nvPr/>
        </p:nvSpPr>
        <p:spPr bwMode="auto">
          <a:xfrm>
            <a:off x="1458931" y="2153847"/>
            <a:ext cx="9030983" cy="3633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marR="0" lvl="0" indent="0" algn="ctr" defTabSz="914400" rtl="0" eaLnBrk="0" fontAlgn="base" latinLnBrk="0" hangingPunct="0">
              <a:lnSpc>
                <a:spcPct val="100000"/>
              </a:lnSpc>
              <a:spcBef>
                <a:spcPts val="0"/>
              </a:spcBef>
              <a:spcAft>
                <a:spcPts val="600"/>
              </a:spcAft>
              <a:buClrTx/>
              <a:buSzTx/>
              <a:buFontTx/>
              <a:buNone/>
              <a:tabLst/>
              <a:defRPr/>
            </a:pPr>
            <a:r>
              <a:rPr kumimoji="0" lang="en-GB" altLang="en-US" sz="3600" b="1" i="0" u="none" strike="noStrike" kern="0" cap="none" spc="0" normalizeH="0" baseline="0" noProof="0" dirty="0" smtClean="0">
                <a:ln>
                  <a:noFill/>
                </a:ln>
                <a:solidFill>
                  <a:srgbClr val="000000"/>
                </a:solidFill>
                <a:effectLst/>
                <a:uLnTx/>
                <a:uFillTx/>
                <a:latin typeface="Arial"/>
                <a:ea typeface="+mn-ea"/>
                <a:cs typeface="+mn-cs"/>
              </a:rPr>
              <a:t>A marriage conducted  without the valid</a:t>
            </a:r>
          </a:p>
          <a:p>
            <a:pPr marL="342900" marR="0" lvl="0" indent="-342900" algn="ctr" defTabSz="914400" rtl="0" eaLnBrk="0" fontAlgn="base" latinLnBrk="0" hangingPunct="0">
              <a:lnSpc>
                <a:spcPct val="100000"/>
              </a:lnSpc>
              <a:spcBef>
                <a:spcPts val="0"/>
              </a:spcBef>
              <a:spcAft>
                <a:spcPts val="600"/>
              </a:spcAft>
              <a:buClrTx/>
              <a:buSzTx/>
              <a:buFontTx/>
              <a:buNone/>
              <a:tabLst/>
              <a:defRPr/>
            </a:pPr>
            <a:r>
              <a:rPr kumimoji="0" lang="en-GB" altLang="en-US" sz="3600" b="1" i="0" u="none" strike="noStrike" kern="0" cap="none" spc="0" normalizeH="0" baseline="0" noProof="0" dirty="0" smtClean="0">
                <a:ln>
                  <a:noFill/>
                </a:ln>
                <a:solidFill>
                  <a:srgbClr val="000000"/>
                </a:solidFill>
                <a:effectLst/>
                <a:uLnTx/>
                <a:uFillTx/>
                <a:latin typeface="Arial"/>
                <a:ea typeface="+mn-ea"/>
                <a:cs typeface="+mn-cs"/>
              </a:rPr>
              <a:t>consent of both parties, where duress is a factor.</a:t>
            </a:r>
          </a:p>
        </p:txBody>
      </p:sp>
    </p:spTree>
    <p:extLst>
      <p:ext uri="{BB962C8B-B14F-4D97-AF65-F5344CB8AC3E}">
        <p14:creationId xmlns:p14="http://schemas.microsoft.com/office/powerpoint/2010/main" val="163288100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Rectangle 9"/>
          <p:cNvSpPr>
            <a:spLocks noChangeArrowheads="1"/>
          </p:cNvSpPr>
          <p:nvPr/>
        </p:nvSpPr>
        <p:spPr bwMode="auto">
          <a:xfrm>
            <a:off x="1285103" y="1329339"/>
            <a:ext cx="6277232" cy="1908215"/>
          </a:xfrm>
          <a:prstGeom prst="rect">
            <a:avLst/>
          </a:prstGeom>
          <a:noFill/>
          <a:ln>
            <a:noFill/>
          </a:ln>
          <a:effectLst>
            <a:prstShdw prst="shdw17" dist="17961" dir="2700000">
              <a:srgbClr val="BBE0E3">
                <a:gamma/>
                <a:shade val="60000"/>
                <a:invGamma/>
              </a:srgbClr>
            </a:prst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Lst>
        </p:spPr>
        <p:txBody>
          <a:bodyPr wrap="square">
            <a:spAutoFit/>
          </a:bodyPr>
          <a:lstStyle/>
          <a:p>
            <a:pPr marL="0" marR="0" lvl="0" indent="0" algn="ctr" defTabSz="914400" eaLnBrk="0" fontAlgn="base" latinLnBrk="0" hangingPunct="0">
              <a:lnSpc>
                <a:spcPct val="100000"/>
              </a:lnSpc>
              <a:spcBef>
                <a:spcPts val="600"/>
              </a:spcBef>
              <a:spcAft>
                <a:spcPct val="0"/>
              </a:spcAft>
              <a:buClrTx/>
              <a:buSzTx/>
              <a:buFontTx/>
              <a:buNone/>
              <a:tabLst/>
              <a:defRPr/>
            </a:pPr>
            <a:r>
              <a:rPr kumimoji="0" lang="en-GB" altLang="en-US" sz="3600" b="0" i="0" u="none" strike="noStrike" kern="0" cap="none" spc="0" normalizeH="0" baseline="0" noProof="0" dirty="0">
                <a:ln>
                  <a:noFill/>
                </a:ln>
                <a:solidFill>
                  <a:srgbClr val="000000"/>
                </a:solidFill>
                <a:effectLst/>
                <a:uLnTx/>
                <a:uFillTx/>
                <a:latin typeface="Arial" panose="020B0604020202020204" pitchFamily="34" charset="0"/>
              </a:rPr>
              <a:t>Forced Marriage </a:t>
            </a:r>
          </a:p>
          <a:p>
            <a:pPr marL="0" marR="0" lvl="0" indent="0" algn="ctr" defTabSz="914400" eaLnBrk="0" fontAlgn="base" latinLnBrk="0" hangingPunct="0">
              <a:lnSpc>
                <a:spcPct val="100000"/>
              </a:lnSpc>
              <a:spcBef>
                <a:spcPts val="600"/>
              </a:spcBef>
              <a:spcAft>
                <a:spcPct val="0"/>
              </a:spcAft>
              <a:buClrTx/>
              <a:buSzTx/>
              <a:buFontTx/>
              <a:buNone/>
              <a:tabLst/>
              <a:defRPr/>
            </a:pPr>
            <a:r>
              <a:rPr kumimoji="0" lang="en-GB" altLang="en-US" sz="3600" b="0" i="0" u="none" strike="noStrike" kern="0" cap="none" spc="0" normalizeH="0" baseline="0" noProof="0" dirty="0">
                <a:ln>
                  <a:noFill/>
                </a:ln>
                <a:solidFill>
                  <a:srgbClr val="000000"/>
                </a:solidFill>
                <a:effectLst/>
                <a:uLnTx/>
                <a:uFillTx/>
                <a:latin typeface="Arial" panose="020B0604020202020204" pitchFamily="34" charset="0"/>
              </a:rPr>
              <a:t>(Civil Protection) Act 2007</a:t>
            </a:r>
          </a:p>
          <a:p>
            <a:pPr marL="0" marR="0" lvl="0" indent="0" algn="ctr" defTabSz="914400" eaLnBrk="0" fontAlgn="base" latinLnBrk="0" hangingPunct="0">
              <a:lnSpc>
                <a:spcPct val="100000"/>
              </a:lnSpc>
              <a:spcBef>
                <a:spcPts val="600"/>
              </a:spcBef>
              <a:spcAft>
                <a:spcPct val="0"/>
              </a:spcAft>
              <a:buClrTx/>
              <a:buSzTx/>
              <a:buFontTx/>
              <a:buNone/>
              <a:tabLst/>
              <a:defRPr/>
            </a:pPr>
            <a:endParaRPr kumimoji="0" lang="en-GB" altLang="en-US" sz="3600" b="0" i="0" u="none" strike="noStrike" kern="0" cap="none" spc="0" normalizeH="0" baseline="0" noProof="0" dirty="0">
              <a:ln>
                <a:noFill/>
              </a:ln>
              <a:solidFill>
                <a:srgbClr val="000000"/>
              </a:solidFill>
              <a:effectLst/>
              <a:uLnTx/>
              <a:uFillTx/>
              <a:latin typeface="Arial" panose="020B0604020202020204" pitchFamily="34" charset="0"/>
            </a:endParaRPr>
          </a:p>
        </p:txBody>
      </p:sp>
      <p:sp>
        <p:nvSpPr>
          <p:cNvPr id="8" name="Rectangle 8"/>
          <p:cNvSpPr>
            <a:spLocks noChangeArrowheads="1"/>
          </p:cNvSpPr>
          <p:nvPr/>
        </p:nvSpPr>
        <p:spPr bwMode="auto">
          <a:xfrm>
            <a:off x="1065285" y="4155724"/>
            <a:ext cx="6716868" cy="1200329"/>
          </a:xfrm>
          <a:prstGeom prst="rect">
            <a:avLst/>
          </a:prstGeom>
          <a:noFill/>
          <a:ln>
            <a:noFill/>
          </a:ln>
          <a:effectLst>
            <a:prstShdw prst="shdw17" dist="17961" dir="2700000">
              <a:srgbClr val="BBE0E3">
                <a:gamma/>
                <a:shade val="60000"/>
                <a:invGamma/>
              </a:srgbClr>
            </a:prst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Lst>
        </p:spPr>
        <p:txBody>
          <a:bodyPr wrap="square" anchor="ctr">
            <a:spAutoFit/>
          </a:bodyP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altLang="en-US" sz="3600" b="0" i="0" u="none" strike="noStrike" kern="0" cap="none" spc="0" normalizeH="0" baseline="0" noProof="0" dirty="0">
                <a:ln>
                  <a:noFill/>
                </a:ln>
                <a:solidFill>
                  <a:srgbClr val="000000"/>
                </a:solidFill>
                <a:effectLst/>
                <a:uLnTx/>
                <a:uFillTx/>
                <a:latin typeface="Arial" panose="020B0604020202020204" pitchFamily="34" charset="0"/>
              </a:rPr>
              <a:t>The Anti-social Behaviour, </a:t>
            </a:r>
          </a:p>
          <a:p>
            <a:pPr marL="0" marR="0" lvl="0" indent="0" algn="ctr" defTabSz="914400" eaLnBrk="0" fontAlgn="base" latinLnBrk="0" hangingPunct="0">
              <a:lnSpc>
                <a:spcPct val="100000"/>
              </a:lnSpc>
              <a:spcBef>
                <a:spcPct val="0"/>
              </a:spcBef>
              <a:spcAft>
                <a:spcPct val="0"/>
              </a:spcAft>
              <a:buClrTx/>
              <a:buSzTx/>
              <a:buFontTx/>
              <a:buNone/>
              <a:tabLst/>
              <a:defRPr/>
            </a:pPr>
            <a:r>
              <a:rPr kumimoji="0" lang="en-GB" altLang="en-US" sz="3600" b="0" i="0" u="none" strike="noStrike" kern="0" cap="none" spc="0" normalizeH="0" baseline="0" noProof="0" dirty="0">
                <a:ln>
                  <a:noFill/>
                </a:ln>
                <a:solidFill>
                  <a:srgbClr val="000000"/>
                </a:solidFill>
                <a:effectLst/>
                <a:uLnTx/>
                <a:uFillTx/>
                <a:latin typeface="Arial" panose="020B0604020202020204" pitchFamily="34" charset="0"/>
              </a:rPr>
              <a:t>Crime and Policing Act </a:t>
            </a:r>
            <a:r>
              <a:rPr kumimoji="0" lang="en-GB" altLang="en-US" sz="3600" b="0" i="0" u="none" strike="noStrike" kern="0" cap="none" spc="0" normalizeH="0" baseline="0" noProof="0" dirty="0" smtClean="0">
                <a:ln>
                  <a:noFill/>
                </a:ln>
                <a:solidFill>
                  <a:srgbClr val="000000"/>
                </a:solidFill>
                <a:effectLst/>
                <a:uLnTx/>
                <a:uFillTx/>
                <a:latin typeface="Arial" panose="020B0604020202020204" pitchFamily="34" charset="0"/>
              </a:rPr>
              <a:t>2014</a:t>
            </a:r>
          </a:p>
        </p:txBody>
      </p:sp>
      <p:sp>
        <p:nvSpPr>
          <p:cNvPr id="5" name="TextBox 4"/>
          <p:cNvSpPr txBox="1"/>
          <p:nvPr/>
        </p:nvSpPr>
        <p:spPr>
          <a:xfrm>
            <a:off x="1851942" y="240064"/>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Forced Marriage and UK Legislation</a:t>
            </a:r>
            <a:endParaRPr lang="en-GB" sz="3200" b="1" dirty="0">
              <a:solidFill>
                <a:schemeClr val="bg1"/>
              </a:solidFill>
            </a:endParaRPr>
          </a:p>
        </p:txBody>
      </p:sp>
      <p:pic>
        <p:nvPicPr>
          <p:cNvPr id="3" name="Picture 2"/>
          <p:cNvPicPr>
            <a:picLocks noChangeAspect="1"/>
          </p:cNvPicPr>
          <p:nvPr/>
        </p:nvPicPr>
        <p:blipFill>
          <a:blip r:embed="rId4"/>
          <a:stretch>
            <a:fillRect/>
          </a:stretch>
        </p:blipFill>
        <p:spPr>
          <a:xfrm rot="2773281">
            <a:off x="7783680" y="2539486"/>
            <a:ext cx="3896011" cy="1666875"/>
          </a:xfrm>
          <a:prstGeom prst="rect">
            <a:avLst/>
          </a:prstGeom>
        </p:spPr>
      </p:pic>
    </p:spTree>
    <p:extLst>
      <p:ext uri="{BB962C8B-B14F-4D97-AF65-F5344CB8AC3E}">
        <p14:creationId xmlns:p14="http://schemas.microsoft.com/office/powerpoint/2010/main" val="2491729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Rectangle 9"/>
          <p:cNvSpPr>
            <a:spLocks noChangeArrowheads="1"/>
          </p:cNvSpPr>
          <p:nvPr/>
        </p:nvSpPr>
        <p:spPr bwMode="auto">
          <a:xfrm>
            <a:off x="1499397" y="1576760"/>
            <a:ext cx="9202960" cy="3770263"/>
          </a:xfrm>
          <a:prstGeom prst="rect">
            <a:avLst/>
          </a:prstGeom>
          <a:noFill/>
          <a:ln>
            <a:noFill/>
          </a:ln>
          <a:effectLst>
            <a:prstShdw prst="shdw17" dist="17961" dir="2700000">
              <a:srgbClr val="BBE0E3">
                <a:gamma/>
                <a:shade val="60000"/>
                <a:invGamma/>
              </a:srgbClr>
            </a:prst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Lst>
        </p:spPr>
        <p:txBody>
          <a:bodyPr wrap="square">
            <a:spAutoFit/>
          </a:bodyPr>
          <a:lstStyle/>
          <a:p>
            <a:pPr marR="0" lvl="0" defTabSz="914400" eaLnBrk="0" fontAlgn="base" latinLnBrk="0" hangingPunct="0">
              <a:lnSpc>
                <a:spcPct val="100000"/>
              </a:lnSpc>
              <a:spcBef>
                <a:spcPts val="600"/>
              </a:spcBef>
              <a:spcAft>
                <a:spcPct val="0"/>
              </a:spcAft>
              <a:buClrTx/>
              <a:buSzTx/>
              <a:tabLst/>
              <a:defRPr/>
            </a:pPr>
            <a:r>
              <a:rPr kumimoji="0" lang="en-GB" altLang="en-US" sz="2800" i="0" u="none" strike="noStrike" kern="0" cap="none" spc="0" normalizeH="0" baseline="0" noProof="0" dirty="0" smtClean="0">
                <a:ln>
                  <a:noFill/>
                </a:ln>
                <a:solidFill>
                  <a:srgbClr val="000000"/>
                </a:solidFill>
                <a:effectLst/>
                <a:uLnTx/>
                <a:uFillTx/>
                <a:latin typeface="Arial" panose="020B0604020202020204" pitchFamily="34" charset="0"/>
              </a:rPr>
              <a:t>A person commits an offence if he or she</a:t>
            </a:r>
            <a:r>
              <a:rPr kumimoji="0" lang="en-GB" altLang="en-US" sz="2800" i="0" u="none" strike="noStrike" kern="0" cap="none" spc="0" normalizeH="0" baseline="0" noProof="0" dirty="0" smtClean="0">
                <a:ln>
                  <a:noFill/>
                </a:ln>
                <a:solidFill>
                  <a:srgbClr val="000000"/>
                </a:solidFill>
                <a:effectLst/>
                <a:uLnTx/>
                <a:uFillTx/>
                <a:latin typeface="Arial" panose="020B0604020202020204" pitchFamily="34" charset="0"/>
              </a:rPr>
              <a:t>:-</a:t>
            </a:r>
          </a:p>
          <a:p>
            <a:pPr marR="0" lvl="0" defTabSz="914400" eaLnBrk="0" fontAlgn="base" latinLnBrk="0" hangingPunct="0">
              <a:lnSpc>
                <a:spcPct val="100000"/>
              </a:lnSpc>
              <a:spcBef>
                <a:spcPts val="600"/>
              </a:spcBef>
              <a:spcAft>
                <a:spcPct val="0"/>
              </a:spcAft>
              <a:buClrTx/>
              <a:buSzTx/>
              <a:tabLst/>
              <a:defRPr/>
            </a:pPr>
            <a:endParaRPr kumimoji="0" lang="en-GB" altLang="en-US" sz="2800" i="0" u="none" strike="noStrike" kern="0" cap="none" spc="0" normalizeH="0" baseline="0" noProof="0" dirty="0" smtClean="0">
              <a:ln>
                <a:noFill/>
              </a:ln>
              <a:solidFill>
                <a:srgbClr val="000000"/>
              </a:solidFill>
              <a:effectLst/>
              <a:uLnTx/>
              <a:uFillTx/>
              <a:latin typeface="Arial" panose="020B0604020202020204" pitchFamily="34" charset="0"/>
            </a:endParaRPr>
          </a:p>
          <a:p>
            <a:pPr marL="457200" marR="0" lvl="0" indent="-457200" defTabSz="914400" eaLnBrk="0" fontAlgn="base" latinLnBrk="0" hangingPunct="0">
              <a:lnSpc>
                <a:spcPct val="100000"/>
              </a:lnSpc>
              <a:spcBef>
                <a:spcPts val="600"/>
              </a:spcBef>
              <a:spcAft>
                <a:spcPct val="0"/>
              </a:spcAft>
              <a:buClrTx/>
              <a:buSzTx/>
              <a:buAutoNum type="alphaLcParenBoth"/>
              <a:tabLst/>
              <a:defRPr/>
            </a:pPr>
            <a:r>
              <a:rPr lang="en-GB" altLang="en-US" sz="2800" kern="0" dirty="0" smtClean="0">
                <a:solidFill>
                  <a:srgbClr val="000000"/>
                </a:solidFill>
                <a:latin typeface="Arial" panose="020B0604020202020204" pitchFamily="34" charset="0"/>
              </a:rPr>
              <a:t>Uses violence, threats or any other form of coercion for the purpose of causing another person to enter into a marriage and,</a:t>
            </a:r>
          </a:p>
          <a:p>
            <a:pPr marL="457200" marR="0" lvl="0" indent="-457200" defTabSz="914400" eaLnBrk="0" fontAlgn="base" latinLnBrk="0" hangingPunct="0">
              <a:lnSpc>
                <a:spcPct val="100000"/>
              </a:lnSpc>
              <a:spcBef>
                <a:spcPts val="600"/>
              </a:spcBef>
              <a:spcAft>
                <a:spcPct val="0"/>
              </a:spcAft>
              <a:buClrTx/>
              <a:buSzTx/>
              <a:buAutoNum type="alphaLcParenBoth"/>
              <a:tabLst/>
              <a:defRPr/>
            </a:pPr>
            <a:r>
              <a:rPr kumimoji="0" lang="en-GB" altLang="en-US" sz="2800" i="0" u="none" strike="noStrike" kern="0" cap="none" spc="0" normalizeH="0" baseline="0" noProof="0" dirty="0" smtClean="0">
                <a:ln>
                  <a:noFill/>
                </a:ln>
                <a:solidFill>
                  <a:srgbClr val="000000"/>
                </a:solidFill>
                <a:effectLst/>
                <a:uLnTx/>
                <a:uFillTx/>
                <a:latin typeface="Arial" panose="020B0604020202020204" pitchFamily="34" charset="0"/>
              </a:rPr>
              <a:t>Believes, or ought to reasonably</a:t>
            </a:r>
            <a:r>
              <a:rPr kumimoji="0" lang="en-GB" altLang="en-US" sz="2800" i="0" u="none" strike="noStrike" kern="0" cap="none" spc="0" normalizeH="0" noProof="0" dirty="0" smtClean="0">
                <a:ln>
                  <a:noFill/>
                </a:ln>
                <a:solidFill>
                  <a:srgbClr val="000000"/>
                </a:solidFill>
                <a:effectLst/>
                <a:uLnTx/>
                <a:uFillTx/>
                <a:latin typeface="Arial" panose="020B0604020202020204" pitchFamily="34" charset="0"/>
              </a:rPr>
              <a:t> believe that the conduct may cause the other person to enter into the marriage without free and full consent.</a:t>
            </a:r>
            <a:endParaRPr kumimoji="0" lang="en-GB" altLang="en-US" sz="2800" i="0" u="none" strike="noStrike" kern="0" cap="none" spc="0" normalizeH="0" baseline="0" noProof="0" dirty="0">
              <a:ln>
                <a:noFill/>
              </a:ln>
              <a:solidFill>
                <a:srgbClr val="000000"/>
              </a:solidFill>
              <a:effectLst/>
              <a:uLnTx/>
              <a:uFillTx/>
              <a:latin typeface="Arial" panose="020B0604020202020204" pitchFamily="34" charset="0"/>
            </a:endParaRPr>
          </a:p>
        </p:txBody>
      </p:sp>
      <p:sp>
        <p:nvSpPr>
          <p:cNvPr id="8" name="Rectangle 8"/>
          <p:cNvSpPr>
            <a:spLocks noChangeArrowheads="1"/>
          </p:cNvSpPr>
          <p:nvPr/>
        </p:nvSpPr>
        <p:spPr bwMode="auto">
          <a:xfrm>
            <a:off x="1931542" y="3957497"/>
            <a:ext cx="9036050" cy="2585323"/>
          </a:xfrm>
          <a:prstGeom prst="rect">
            <a:avLst/>
          </a:prstGeom>
          <a:noFill/>
          <a:ln>
            <a:noFill/>
          </a:ln>
          <a:effectLst>
            <a:prstShdw prst="shdw17" dist="17961" dir="2700000">
              <a:srgbClr val="BBE0E3">
                <a:gamma/>
                <a:shade val="60000"/>
                <a:invGamma/>
              </a:srgbClr>
            </a:prst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Lst>
        </p:spPr>
        <p:txBody>
          <a:bodyPr anchor="ctr">
            <a:spAutoFit/>
          </a:bodyPr>
          <a:lstStyle/>
          <a:p>
            <a:pPr marL="0" marR="0" lvl="0" indent="0" algn="ctr" defTabSz="914400" eaLnBrk="0" fontAlgn="base" latinLnBrk="0" hangingPunct="0">
              <a:lnSpc>
                <a:spcPct val="100000"/>
              </a:lnSpc>
              <a:spcBef>
                <a:spcPct val="0"/>
              </a:spcBef>
              <a:spcAft>
                <a:spcPct val="0"/>
              </a:spcAft>
              <a:buClrTx/>
              <a:buSzTx/>
              <a:buFontTx/>
              <a:buNone/>
              <a:tabLst/>
              <a:defRPr/>
            </a:pPr>
            <a:endParaRPr kumimoji="0" lang="en-GB" altLang="en-US" sz="3600" b="0" i="0" u="none" strike="noStrike" kern="0" cap="none" spc="0" normalizeH="0" baseline="0" noProof="0" dirty="0">
              <a:ln>
                <a:noFill/>
              </a:ln>
              <a:solidFill>
                <a:srgbClr val="000000"/>
              </a:solidFill>
              <a:effectLst/>
              <a:uLnTx/>
              <a:uFillTx/>
              <a:latin typeface="Arial" panose="020B0604020202020204" pitchFamily="34" charset="0"/>
            </a:endParaRPr>
          </a:p>
          <a:p>
            <a:pPr marL="0" marR="0" lvl="0" indent="0" algn="ctr" defTabSz="914400" eaLnBrk="0" fontAlgn="base" latinLnBrk="0" hangingPunct="0">
              <a:lnSpc>
                <a:spcPct val="100000"/>
              </a:lnSpc>
              <a:spcBef>
                <a:spcPct val="50000"/>
              </a:spcBef>
              <a:spcAft>
                <a:spcPct val="0"/>
              </a:spcAft>
              <a:buClrTx/>
              <a:buSzTx/>
              <a:buFontTx/>
              <a:buNone/>
              <a:tabLst/>
              <a:defRPr/>
            </a:pPr>
            <a:endParaRPr kumimoji="0" lang="en-GB" altLang="en-US" sz="3600" b="0" i="0" u="none" strike="noStrike" kern="0" cap="none" spc="0" normalizeH="0" baseline="0" noProof="0" dirty="0">
              <a:ln>
                <a:noFill/>
              </a:ln>
              <a:solidFill>
                <a:srgbClr val="000000"/>
              </a:solidFill>
              <a:effectLst/>
              <a:uLnTx/>
              <a:uFillTx/>
              <a:latin typeface="Arial" panose="020B0604020202020204" pitchFamily="34" charset="0"/>
            </a:endParaRPr>
          </a:p>
          <a:p>
            <a:pPr marL="0" marR="0" lvl="0" indent="0" algn="ctr" defTabSz="914400" eaLnBrk="0" fontAlgn="base" latinLnBrk="0" hangingPunct="0">
              <a:lnSpc>
                <a:spcPct val="100000"/>
              </a:lnSpc>
              <a:spcBef>
                <a:spcPct val="0"/>
              </a:spcBef>
              <a:spcAft>
                <a:spcPct val="0"/>
              </a:spcAft>
              <a:buClrTx/>
              <a:buSzTx/>
              <a:buFontTx/>
              <a:buNone/>
              <a:tabLst/>
              <a:defRPr/>
            </a:pPr>
            <a:endParaRPr kumimoji="0" lang="en-GB" altLang="en-US" sz="3600" b="0" i="0" u="none" strike="noStrike" kern="0" cap="none" spc="0" normalizeH="0" baseline="0" noProof="0" dirty="0">
              <a:ln>
                <a:noFill/>
              </a:ln>
              <a:solidFill>
                <a:srgbClr val="000000"/>
              </a:solidFill>
              <a:effectLst/>
              <a:uLnTx/>
              <a:uFillTx/>
              <a:latin typeface="Arial" panose="020B0604020202020204" pitchFamily="34" charset="0"/>
            </a:endParaRPr>
          </a:p>
          <a:p>
            <a:pPr marL="0" marR="0" lvl="0" indent="0" algn="ctr" defTabSz="914400" eaLnBrk="0" fontAlgn="base" latinLnBrk="0" hangingPunct="0">
              <a:lnSpc>
                <a:spcPct val="100000"/>
              </a:lnSpc>
              <a:spcBef>
                <a:spcPct val="0"/>
              </a:spcBef>
              <a:spcAft>
                <a:spcPct val="0"/>
              </a:spcAft>
              <a:buClrTx/>
              <a:buSzTx/>
              <a:buFontTx/>
              <a:buNone/>
              <a:tabLst/>
              <a:defRPr/>
            </a:pPr>
            <a:endParaRPr kumimoji="0" lang="en-GB" altLang="en-US" sz="3600" b="0" i="0" u="none" strike="noStrike" kern="0" cap="none" spc="0" normalizeH="0" baseline="0" noProof="0" dirty="0">
              <a:ln>
                <a:noFill/>
              </a:ln>
              <a:solidFill>
                <a:srgbClr val="000000"/>
              </a:solidFill>
              <a:effectLst/>
              <a:uLnTx/>
              <a:uFillTx/>
              <a:latin typeface="Arial" panose="020B0604020202020204" pitchFamily="34" charset="0"/>
            </a:endParaRPr>
          </a:p>
        </p:txBody>
      </p:sp>
      <p:sp>
        <p:nvSpPr>
          <p:cNvPr id="5" name="TextBox 4"/>
          <p:cNvSpPr txBox="1"/>
          <p:nvPr/>
        </p:nvSpPr>
        <p:spPr>
          <a:xfrm>
            <a:off x="1150707" y="620208"/>
            <a:ext cx="9900340" cy="584775"/>
          </a:xfrm>
          <a:prstGeom prst="rect">
            <a:avLst/>
          </a:prstGeom>
          <a:solidFill>
            <a:srgbClr val="002060"/>
          </a:solidFill>
        </p:spPr>
        <p:txBody>
          <a:bodyPr wrap="square" rtlCol="0">
            <a:spAutoFit/>
          </a:bodyPr>
          <a:lstStyle/>
          <a:p>
            <a:pPr algn="ctr"/>
            <a:r>
              <a:rPr lang="en-GB" sz="3200" b="1" dirty="0" smtClean="0">
                <a:solidFill>
                  <a:schemeClr val="bg1"/>
                </a:solidFill>
              </a:rPr>
              <a:t>The Anti-Social Behaviour Crime &amp; Policing Act 2014</a:t>
            </a:r>
            <a:endParaRPr lang="en-GB" sz="3200" b="1" dirty="0">
              <a:solidFill>
                <a:schemeClr val="bg1"/>
              </a:solidFill>
            </a:endParaRPr>
          </a:p>
        </p:txBody>
      </p:sp>
    </p:spTree>
    <p:extLst>
      <p:ext uri="{BB962C8B-B14F-4D97-AF65-F5344CB8AC3E}">
        <p14:creationId xmlns:p14="http://schemas.microsoft.com/office/powerpoint/2010/main" val="3772222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nodePh="1">
                                  <p:stCondLst>
                                    <p:cond delay="0"/>
                                  </p:stCondLst>
                                  <p:endCondLst>
                                    <p:cond evt="begin" delay="0">
                                      <p:tn val="9"/>
                                    </p:cond>
                                  </p:end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animEffect transition="in" filter="fade">
                                      <p:cBhvr>
                                        <p:cTn id="15" dur="500"/>
                                        <p:tgtEl>
                                          <p:spTgt spid="7">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7">
                                            <p:txEl>
                                              <p:pRg st="2" end="2"/>
                                            </p:txEl>
                                          </p:spTgt>
                                        </p:tgtEl>
                                        <p:attrNameLst>
                                          <p:attrName>style.visibility</p:attrName>
                                        </p:attrNameLst>
                                      </p:cBhvr>
                                      <p:to>
                                        <p:strVal val="visible"/>
                                      </p:to>
                                    </p:set>
                                    <p:animEffect transition="in" filter="fade">
                                      <p:cBhvr>
                                        <p:cTn id="20" dur="500"/>
                                        <p:tgtEl>
                                          <p:spTgt spid="7">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7">
                                            <p:txEl>
                                              <p:pRg st="3" end="3"/>
                                            </p:txEl>
                                          </p:spTgt>
                                        </p:tgtEl>
                                        <p:attrNameLst>
                                          <p:attrName>style.visibility</p:attrName>
                                        </p:attrNameLst>
                                      </p:cBhvr>
                                      <p:to>
                                        <p:strVal val="visible"/>
                                      </p:to>
                                    </p:set>
                                    <p:animEffect transition="in" filter="fade">
                                      <p:cBhvr>
                                        <p:cTn id="25" dur="500"/>
                                        <p:tgtEl>
                                          <p:spTgt spid="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4">
            <a:duotone>
              <a:srgbClr val="FFFFFF">
                <a:shade val="45000"/>
                <a:satMod val="135000"/>
              </a:srgbClr>
              <a:prstClr val="white"/>
            </a:duotone>
          </a:blip>
          <a:srcRect t="6353" b="4742"/>
          <a:stretch/>
        </p:blipFill>
        <p:spPr>
          <a:xfrm>
            <a:off x="2042233" y="1049321"/>
            <a:ext cx="8026439" cy="4721696"/>
          </a:xfrm>
          <a:prstGeom prst="rect">
            <a:avLst/>
          </a:prstGeom>
        </p:spPr>
      </p:pic>
      <p:sp>
        <p:nvSpPr>
          <p:cNvPr id="4" name="Rectangle 3"/>
          <p:cNvSpPr txBox="1">
            <a:spLocks noChangeArrowheads="1"/>
          </p:cNvSpPr>
          <p:nvPr/>
        </p:nvSpPr>
        <p:spPr bwMode="auto">
          <a:xfrm>
            <a:off x="1940652" y="1776726"/>
            <a:ext cx="8229600" cy="421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GB" altLang="en-US" sz="3200" b="0" i="0" u="none" strike="noStrike" kern="0" cap="none" spc="0" normalizeH="0" baseline="0" noProof="0" dirty="0" smtClean="0">
                <a:ln>
                  <a:noFill/>
                </a:ln>
                <a:solidFill>
                  <a:srgbClr val="000000"/>
                </a:solidFill>
                <a:effectLst/>
                <a:uLnTx/>
                <a:uFillTx/>
                <a:latin typeface="Arial"/>
                <a:ea typeface="+mn-ea"/>
                <a:cs typeface="+mn-cs"/>
              </a:rPr>
              <a:t>	</a:t>
            </a: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GB" altLang="en-US" sz="6600" b="0" i="0" u="none" strike="noStrike" kern="0" cap="none" spc="0" normalizeH="0" baseline="0" noProof="0" dirty="0" smtClean="0">
                <a:ln>
                  <a:noFill/>
                </a:ln>
                <a:solidFill>
                  <a:srgbClr val="000000"/>
                </a:solidFill>
                <a:effectLst/>
                <a:uLnTx/>
                <a:uFillTx/>
                <a:latin typeface="Arial"/>
                <a:ea typeface="+mn-ea"/>
                <a:cs typeface="+mn-cs"/>
              </a:rPr>
              <a:t>What barriers?</a:t>
            </a:r>
          </a:p>
        </p:txBody>
      </p:sp>
      <p:sp>
        <p:nvSpPr>
          <p:cNvPr id="5" name="TextBox 4"/>
          <p:cNvSpPr txBox="1"/>
          <p:nvPr/>
        </p:nvSpPr>
        <p:spPr>
          <a:xfrm>
            <a:off x="1851942" y="240064"/>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The Investigation</a:t>
            </a:r>
            <a:endParaRPr lang="en-GB" sz="3200" b="1" dirty="0">
              <a:solidFill>
                <a:schemeClr val="bg1"/>
              </a:solidFill>
            </a:endParaRPr>
          </a:p>
        </p:txBody>
      </p:sp>
    </p:spTree>
    <p:extLst>
      <p:ext uri="{BB962C8B-B14F-4D97-AF65-F5344CB8AC3E}">
        <p14:creationId xmlns:p14="http://schemas.microsoft.com/office/powerpoint/2010/main" val="391338434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 Box 6"/>
          <p:cNvSpPr txBox="1">
            <a:spLocks noChangeArrowheads="1"/>
          </p:cNvSpPr>
          <p:nvPr/>
        </p:nvSpPr>
        <p:spPr bwMode="auto">
          <a:xfrm>
            <a:off x="3114399" y="1458021"/>
            <a:ext cx="6121400" cy="1219200"/>
          </a:xfrm>
          <a:prstGeom prst="rect">
            <a:avLst/>
          </a:prstGeom>
          <a:noFill/>
          <a:ln>
            <a:noFill/>
          </a:ln>
          <a:effectLst>
            <a:prstShdw prst="shdw17" dist="17961" dir="2700000">
              <a:srgbClr val="BBE0E3">
                <a:gamma/>
                <a:shade val="60000"/>
                <a:invGamma/>
              </a:srgbClr>
            </a:prst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Lst>
        </p:spPr>
        <p:txBody>
          <a:bodyPr>
            <a:spAutoFit/>
          </a:bodyPr>
          <a:lstStyle/>
          <a:p>
            <a:pPr marL="0" marR="0" lvl="0" indent="0" algn="ctr" defTabSz="914400" eaLnBrk="0" fontAlgn="base" latinLnBrk="0" hangingPunct="0">
              <a:lnSpc>
                <a:spcPct val="100000"/>
              </a:lnSpc>
              <a:spcBef>
                <a:spcPct val="50000"/>
              </a:spcBef>
              <a:spcAft>
                <a:spcPct val="0"/>
              </a:spcAft>
              <a:buClrTx/>
              <a:buSzTx/>
              <a:buFontTx/>
              <a:buNone/>
              <a:tabLst/>
              <a:defRPr/>
            </a:pPr>
            <a:r>
              <a:rPr kumimoji="0" lang="en-GB" altLang="en-US" sz="2400" b="1" i="0" u="none" strike="noStrike" kern="0" cap="none" spc="0" normalizeH="0" baseline="0" noProof="0" dirty="0">
                <a:ln>
                  <a:noFill/>
                </a:ln>
                <a:solidFill>
                  <a:srgbClr val="000000"/>
                </a:solidFill>
                <a:effectLst/>
                <a:uLnTx/>
                <a:uFillTx/>
                <a:latin typeface="Arial" panose="020B0604020202020204" pitchFamily="34" charset="0"/>
              </a:rPr>
              <a:t>Forced Marriage Unit</a:t>
            </a:r>
            <a:br>
              <a:rPr kumimoji="0" lang="en-GB" altLang="en-US" sz="2400" b="1" i="0" u="none" strike="noStrike" kern="0" cap="none" spc="0" normalizeH="0" baseline="0" noProof="0" dirty="0">
                <a:ln>
                  <a:noFill/>
                </a:ln>
                <a:solidFill>
                  <a:srgbClr val="000000"/>
                </a:solidFill>
                <a:effectLst/>
                <a:uLnTx/>
                <a:uFillTx/>
                <a:latin typeface="Arial" panose="020B0604020202020204" pitchFamily="34" charset="0"/>
              </a:rPr>
            </a:br>
            <a:r>
              <a:rPr kumimoji="0" lang="en-GB" altLang="en-US" sz="2000" b="1" i="0" u="none" strike="noStrike" kern="0" cap="none" spc="0" normalizeH="0" baseline="0" noProof="0" dirty="0">
                <a:ln>
                  <a:noFill/>
                </a:ln>
                <a:solidFill>
                  <a:srgbClr val="000000"/>
                </a:solidFill>
                <a:effectLst/>
                <a:uLnTx/>
                <a:uFillTx/>
                <a:latin typeface="Arial" panose="020B0604020202020204" pitchFamily="34" charset="0"/>
                <a:hlinkClick r:id="rId4"/>
              </a:rPr>
              <a:t>https://www.gov.uk/forced-marriage</a:t>
            </a:r>
            <a:endParaRPr kumimoji="0" lang="en-GB" altLang="en-US" sz="2000" b="1" i="0" u="none" strike="noStrike" kern="0" cap="none" spc="0" normalizeH="0" baseline="0" noProof="0" dirty="0">
              <a:ln>
                <a:noFill/>
              </a:ln>
              <a:solidFill>
                <a:srgbClr val="000000"/>
              </a:solidFill>
              <a:effectLst/>
              <a:uLnTx/>
              <a:uFillTx/>
              <a:latin typeface="Arial" panose="020B0604020202020204" pitchFamily="34" charset="0"/>
            </a:endParaRPr>
          </a:p>
          <a:p>
            <a:pPr marL="0" marR="0" lvl="0" indent="0" algn="ctr" defTabSz="914400" eaLnBrk="0" fontAlgn="base" latinLnBrk="0" hangingPunct="0">
              <a:lnSpc>
                <a:spcPct val="100000"/>
              </a:lnSpc>
              <a:spcBef>
                <a:spcPct val="50000"/>
              </a:spcBef>
              <a:spcAft>
                <a:spcPct val="0"/>
              </a:spcAft>
              <a:buClrTx/>
              <a:buSzTx/>
              <a:buFontTx/>
              <a:buNone/>
              <a:tabLst/>
              <a:defRPr/>
            </a:pPr>
            <a:endParaRPr kumimoji="0" lang="en-GB" altLang="en-US" sz="2000" b="1" i="0" u="none" strike="noStrike" kern="0" cap="none" spc="0" normalizeH="0" baseline="0" noProof="0" dirty="0">
              <a:ln>
                <a:noFill/>
              </a:ln>
              <a:solidFill>
                <a:srgbClr val="000000"/>
              </a:solidFill>
              <a:effectLst/>
              <a:uLnTx/>
              <a:uFillTx/>
              <a:latin typeface="Arial" panose="020B0604020202020204" pitchFamily="34" charset="0"/>
            </a:endParaRPr>
          </a:p>
        </p:txBody>
      </p:sp>
      <p:pic>
        <p:nvPicPr>
          <p:cNvPr id="5" name="Picture 4"/>
          <p:cNvPicPr>
            <a:picLocks noChangeAspect="1"/>
          </p:cNvPicPr>
          <p:nvPr/>
        </p:nvPicPr>
        <p:blipFill>
          <a:blip r:embed="rId5"/>
          <a:stretch>
            <a:fillRect/>
          </a:stretch>
        </p:blipFill>
        <p:spPr>
          <a:xfrm>
            <a:off x="3114399" y="2882858"/>
            <a:ext cx="2665823" cy="2038571"/>
          </a:xfrm>
          <a:prstGeom prst="rect">
            <a:avLst/>
          </a:prstGeom>
        </p:spPr>
      </p:pic>
      <p:pic>
        <p:nvPicPr>
          <p:cNvPr id="6" name="Picture 5"/>
          <p:cNvPicPr>
            <a:picLocks noChangeAspect="1"/>
          </p:cNvPicPr>
          <p:nvPr/>
        </p:nvPicPr>
        <p:blipFill>
          <a:blip r:embed="rId6"/>
          <a:stretch>
            <a:fillRect/>
          </a:stretch>
        </p:blipFill>
        <p:spPr>
          <a:xfrm>
            <a:off x="6565185" y="2975173"/>
            <a:ext cx="2188395" cy="2242208"/>
          </a:xfrm>
          <a:prstGeom prst="rect">
            <a:avLst/>
          </a:prstGeom>
          <a:ln>
            <a:solidFill>
              <a:schemeClr val="tx1"/>
            </a:solidFill>
          </a:ln>
        </p:spPr>
      </p:pic>
    </p:spTree>
    <p:extLst>
      <p:ext uri="{BB962C8B-B14F-4D97-AF65-F5344CB8AC3E}">
        <p14:creationId xmlns:p14="http://schemas.microsoft.com/office/powerpoint/2010/main" val="3785821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 Box 1"/>
          <p:cNvSpPr txBox="1">
            <a:spLocks noChangeArrowheads="1"/>
          </p:cNvSpPr>
          <p:nvPr/>
        </p:nvSpPr>
        <p:spPr bwMode="auto">
          <a:xfrm>
            <a:off x="2360173" y="2810400"/>
            <a:ext cx="7264455" cy="1458098"/>
          </a:xfrm>
          <a:prstGeom prst="rect">
            <a:avLst/>
          </a:prstGeom>
          <a:solidFill>
            <a:schemeClr val="accent1">
              <a:lumMod val="20000"/>
              <a:lumOff val="80000"/>
            </a:schemeClr>
          </a:solidFill>
          <a:ln>
            <a:noFill/>
          </a:ln>
          <a:effectLst/>
          <a:extLst/>
        </p:spPr>
        <p:txBody>
          <a:bodyPr anchor="ctr"/>
          <a:lstStyle>
            <a:lvl1pPr>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b="1">
                <a:solidFill>
                  <a:schemeClr val="folHlink"/>
                </a:solidFill>
                <a:latin typeface="Arial Black" panose="020B0A04020102020204" pitchFamily="34" charset="0"/>
                <a:cs typeface="Osaka" pitchFamily="1" charset="0"/>
              </a:defRPr>
            </a:lvl1pPr>
            <a:lvl2pPr marL="742950" indent="-28575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cs typeface="Osaka" pitchFamily="1" charset="0"/>
              </a:defRPr>
            </a:lvl2pPr>
            <a:lvl3pPr marL="1143000" indent="-2286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cs typeface="Osaka" pitchFamily="1" charset="0"/>
              </a:defRPr>
            </a:lvl3pPr>
            <a:lvl4pPr marL="1600200" indent="-2286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cs typeface="Osaka" pitchFamily="1" charset="0"/>
              </a:defRPr>
            </a:lvl4pPr>
            <a:lvl5pPr marL="2057400" indent="-2286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cs typeface="Osaka" pitchFamily="1" charset="0"/>
              </a:defRPr>
            </a:lvl5pPr>
            <a:lvl6pPr marL="2514600" indent="-2286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cs typeface="Osaka" pitchFamily="1" charset="0"/>
              </a:defRPr>
            </a:lvl6pPr>
            <a:lvl7pPr marL="2971800" indent="-2286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cs typeface="Osaka" pitchFamily="1" charset="0"/>
              </a:defRPr>
            </a:lvl7pPr>
            <a:lvl8pPr marL="3429000" indent="-2286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cs typeface="Osaka" pitchFamily="1" charset="0"/>
              </a:defRPr>
            </a:lvl8pPr>
            <a:lvl9pPr marL="3886200" indent="-2286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cs typeface="Osaka" pitchFamily="1" charset="0"/>
              </a:defRPr>
            </a:lvl9pPr>
          </a:lstStyle>
          <a:p>
            <a:pPr algn="ctr" fontAlgn="base">
              <a:spcBef>
                <a:spcPct val="0"/>
              </a:spcBef>
              <a:spcAft>
                <a:spcPct val="0"/>
              </a:spcAft>
              <a:buFontTx/>
              <a:buNone/>
            </a:pPr>
            <a:r>
              <a:rPr lang="en-GB" altLang="en-US" sz="3200" dirty="0" smtClean="0">
                <a:solidFill>
                  <a:srgbClr val="002060"/>
                </a:solidFill>
                <a:latin typeface="Arial" panose="020B0604020202020204" pitchFamily="34" charset="0"/>
                <a:ea typeface="ＭＳ Ｐゴシック" panose="020B0600070205080204" pitchFamily="34" charset="-128"/>
                <a:cs typeface="Arial" panose="020B0604020202020204" pitchFamily="34" charset="0"/>
              </a:rPr>
              <a:t>Female Genital Mutilation Act 2003</a:t>
            </a:r>
            <a:r>
              <a:rPr lang="en-GB" altLang="en-US" sz="2000" b="0" dirty="0" smtClean="0">
                <a:solidFill>
                  <a:srgbClr val="FFE701"/>
                </a:solidFill>
                <a:ea typeface="ＭＳ Ｐゴシック" panose="020B0600070205080204" pitchFamily="34" charset="-128"/>
              </a:rPr>
              <a:t/>
            </a:r>
            <a:br>
              <a:rPr lang="en-GB" altLang="en-US" sz="2000" b="0" dirty="0" smtClean="0">
                <a:solidFill>
                  <a:srgbClr val="FFE701"/>
                </a:solidFill>
                <a:ea typeface="ＭＳ Ｐゴシック" panose="020B0600070205080204" pitchFamily="34" charset="-128"/>
              </a:rPr>
            </a:br>
            <a:endParaRPr lang="en-GB" altLang="en-US" sz="2000" b="0" dirty="0" smtClean="0">
              <a:solidFill>
                <a:srgbClr val="FFE701"/>
              </a:solidFill>
              <a:ea typeface="ＭＳ Ｐゴシック" panose="020B0600070205080204" pitchFamily="34" charset="-128"/>
            </a:endParaRPr>
          </a:p>
        </p:txBody>
      </p:sp>
      <p:sp>
        <p:nvSpPr>
          <p:cNvPr id="3" name="TextBox 2"/>
          <p:cNvSpPr txBox="1"/>
          <p:nvPr/>
        </p:nvSpPr>
        <p:spPr>
          <a:xfrm>
            <a:off x="1851941" y="1072271"/>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Female Genital Mutilation (FGM)</a:t>
            </a:r>
            <a:endParaRPr lang="en-GB" sz="3200" b="1" dirty="0">
              <a:solidFill>
                <a:schemeClr val="bg1"/>
              </a:solidFill>
            </a:endParaRPr>
          </a:p>
        </p:txBody>
      </p:sp>
    </p:spTree>
    <p:extLst>
      <p:ext uri="{BB962C8B-B14F-4D97-AF65-F5344CB8AC3E}">
        <p14:creationId xmlns:p14="http://schemas.microsoft.com/office/powerpoint/2010/main" val="2097233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851942" y="1504956"/>
            <a:ext cx="6126034" cy="37095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GB" altLang="en-US" i="0" u="none" strike="noStrike" kern="0" cap="none" spc="0" normalizeH="0" baseline="0" noProof="0" dirty="0" smtClean="0">
                <a:ln>
                  <a:noFill/>
                </a:ln>
                <a:solidFill>
                  <a:srgbClr val="000000"/>
                </a:solidFill>
                <a:effectLst/>
                <a:uLnTx/>
                <a:uFillTx/>
                <a:latin typeface="Arial"/>
                <a:ea typeface="+mn-ea"/>
                <a:cs typeface="+mn-cs"/>
              </a:rPr>
              <a:t>	“…procedures that involve </a:t>
            </a: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GB" altLang="en-US" i="0" u="none" strike="noStrike" kern="0" cap="none" spc="0" normalizeH="0" baseline="0" noProof="0" dirty="0" smtClean="0">
                <a:ln>
                  <a:noFill/>
                </a:ln>
                <a:solidFill>
                  <a:srgbClr val="000000"/>
                </a:solidFill>
                <a:effectLst/>
                <a:uLnTx/>
                <a:uFillTx/>
                <a:latin typeface="Arial"/>
                <a:ea typeface="+mn-ea"/>
                <a:cs typeface="+mn-cs"/>
              </a:rPr>
              <a:t>partial or total removal </a:t>
            </a: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GB" altLang="en-US" i="0" u="none" strike="noStrike" kern="0" cap="none" spc="0" normalizeH="0" baseline="0" noProof="0" dirty="0" smtClean="0">
                <a:ln>
                  <a:noFill/>
                </a:ln>
                <a:solidFill>
                  <a:srgbClr val="000000"/>
                </a:solidFill>
                <a:effectLst/>
                <a:uLnTx/>
                <a:uFillTx/>
                <a:latin typeface="Arial"/>
                <a:ea typeface="+mn-ea"/>
                <a:cs typeface="+mn-cs"/>
              </a:rPr>
              <a:t>of the external female genitalia, </a:t>
            </a: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GB" altLang="en-US" i="0" u="none" strike="noStrike" kern="0" cap="none" spc="0" normalizeH="0" baseline="0" noProof="0" dirty="0" smtClean="0">
                <a:ln>
                  <a:noFill/>
                </a:ln>
                <a:solidFill>
                  <a:srgbClr val="000000"/>
                </a:solidFill>
                <a:effectLst/>
                <a:uLnTx/>
                <a:uFillTx/>
                <a:latin typeface="Arial"/>
                <a:ea typeface="+mn-ea"/>
                <a:cs typeface="+mn-cs"/>
              </a:rPr>
              <a:t>or other injury to the </a:t>
            </a: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GB" altLang="en-US" i="0" u="none" strike="noStrike" kern="0" cap="none" spc="0" normalizeH="0" baseline="0" noProof="0" dirty="0" smtClean="0">
                <a:ln>
                  <a:noFill/>
                </a:ln>
                <a:solidFill>
                  <a:srgbClr val="000000"/>
                </a:solidFill>
                <a:effectLst/>
                <a:uLnTx/>
                <a:uFillTx/>
                <a:latin typeface="Arial"/>
                <a:ea typeface="+mn-ea"/>
                <a:cs typeface="+mn-cs"/>
              </a:rPr>
              <a:t>female genital organs </a:t>
            </a: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GB" altLang="en-US" i="0" u="none" strike="noStrike" kern="0" cap="none" spc="0" normalizeH="0" baseline="0" noProof="0" dirty="0" smtClean="0">
                <a:ln>
                  <a:noFill/>
                </a:ln>
                <a:solidFill>
                  <a:srgbClr val="000000"/>
                </a:solidFill>
                <a:effectLst/>
                <a:uLnTx/>
                <a:uFillTx/>
                <a:latin typeface="Arial"/>
                <a:ea typeface="+mn-ea"/>
                <a:cs typeface="+mn-cs"/>
              </a:rPr>
              <a:t>for non-medical reasons.” </a:t>
            </a:r>
          </a:p>
        </p:txBody>
      </p:sp>
      <p:pic>
        <p:nvPicPr>
          <p:cNvPr id="4" name="Picture 5" descr="ANd9GcSgh2X0k4mq2wjL6opIoSMfwd55HGE4H6eUod9SrQgvVZmJD-h6w0hSEaY">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39322" y="2187203"/>
            <a:ext cx="2404221" cy="234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1851942" y="240064"/>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FGM: What is it?</a:t>
            </a:r>
            <a:endParaRPr lang="en-GB" sz="3200" b="1" dirty="0">
              <a:solidFill>
                <a:schemeClr val="bg1"/>
              </a:solidFill>
            </a:endParaRPr>
          </a:p>
        </p:txBody>
      </p:sp>
    </p:spTree>
    <p:extLst>
      <p:ext uri="{BB962C8B-B14F-4D97-AF65-F5344CB8AC3E}">
        <p14:creationId xmlns:p14="http://schemas.microsoft.com/office/powerpoint/2010/main" val="1646232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4"/>
                                        </p:tgtEl>
                                        <p:attrNameLst>
                                          <p:attrName>style.visibility</p:attrName>
                                        </p:attrNameLst>
                                      </p:cBhvr>
                                      <p:to>
                                        <p:strVal val="visible"/>
                                      </p:to>
                                    </p:set>
                                    <p:animEffect transition="in" filter="fade">
                                      <p:cBhvr>
                                        <p:cTn id="2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 Box 2"/>
          <p:cNvSpPr txBox="1">
            <a:spLocks noChangeArrowheads="1"/>
          </p:cNvSpPr>
          <p:nvPr/>
        </p:nvSpPr>
        <p:spPr bwMode="auto">
          <a:xfrm>
            <a:off x="1119883" y="335627"/>
            <a:ext cx="9883740" cy="5156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215900" indent="-215900">
              <a:tabLst>
                <a:tab pos="785813" algn="l"/>
                <a:tab pos="1700213" algn="l"/>
                <a:tab pos="2614613" algn="l"/>
                <a:tab pos="3529013" algn="l"/>
                <a:tab pos="4443413" algn="l"/>
                <a:tab pos="5357813" algn="l"/>
                <a:tab pos="6272213" algn="l"/>
                <a:tab pos="7186613" algn="l"/>
                <a:tab pos="8101013" algn="l"/>
                <a:tab pos="9015413" algn="l"/>
                <a:tab pos="9929813" algn="l"/>
              </a:tabLst>
              <a:defRPr sz="2400">
                <a:solidFill>
                  <a:srgbClr val="FFFFFF"/>
                </a:solidFill>
                <a:latin typeface="Arial" charset="0"/>
                <a:ea typeface="ＭＳ Ｐゴシック" pitchFamily="1" charset="-128"/>
              </a:defRPr>
            </a:lvl1pPr>
            <a:lvl2pPr>
              <a:tabLst>
                <a:tab pos="785813" algn="l"/>
                <a:tab pos="1700213" algn="l"/>
                <a:tab pos="2614613" algn="l"/>
                <a:tab pos="3529013" algn="l"/>
                <a:tab pos="4443413" algn="l"/>
                <a:tab pos="5357813" algn="l"/>
                <a:tab pos="6272213" algn="l"/>
                <a:tab pos="7186613" algn="l"/>
                <a:tab pos="8101013" algn="l"/>
                <a:tab pos="9015413" algn="l"/>
                <a:tab pos="9929813" algn="l"/>
              </a:tabLst>
              <a:defRPr sz="2400">
                <a:solidFill>
                  <a:srgbClr val="FFFFFF"/>
                </a:solidFill>
                <a:latin typeface="Arial" charset="0"/>
                <a:ea typeface="ＭＳ Ｐゴシック" pitchFamily="1" charset="-128"/>
              </a:defRPr>
            </a:lvl2pPr>
            <a:lvl3pPr>
              <a:tabLst>
                <a:tab pos="785813" algn="l"/>
                <a:tab pos="1700213" algn="l"/>
                <a:tab pos="2614613" algn="l"/>
                <a:tab pos="3529013" algn="l"/>
                <a:tab pos="4443413" algn="l"/>
                <a:tab pos="5357813" algn="l"/>
                <a:tab pos="6272213" algn="l"/>
                <a:tab pos="7186613" algn="l"/>
                <a:tab pos="8101013" algn="l"/>
                <a:tab pos="9015413" algn="l"/>
                <a:tab pos="9929813" algn="l"/>
              </a:tabLst>
              <a:defRPr sz="2400">
                <a:solidFill>
                  <a:srgbClr val="FFFFFF"/>
                </a:solidFill>
                <a:latin typeface="Arial" charset="0"/>
                <a:ea typeface="ＭＳ Ｐゴシック" pitchFamily="1" charset="-128"/>
              </a:defRPr>
            </a:lvl3pPr>
            <a:lvl4pPr>
              <a:tabLst>
                <a:tab pos="785813" algn="l"/>
                <a:tab pos="1700213" algn="l"/>
                <a:tab pos="2614613" algn="l"/>
                <a:tab pos="3529013" algn="l"/>
                <a:tab pos="4443413" algn="l"/>
                <a:tab pos="5357813" algn="l"/>
                <a:tab pos="6272213" algn="l"/>
                <a:tab pos="7186613" algn="l"/>
                <a:tab pos="8101013" algn="l"/>
                <a:tab pos="9015413" algn="l"/>
                <a:tab pos="9929813" algn="l"/>
              </a:tabLst>
              <a:defRPr sz="2400">
                <a:solidFill>
                  <a:srgbClr val="FFFFFF"/>
                </a:solidFill>
                <a:latin typeface="Arial" charset="0"/>
                <a:ea typeface="ＭＳ Ｐゴシック" pitchFamily="1" charset="-128"/>
              </a:defRPr>
            </a:lvl4pPr>
            <a:lvl5pPr>
              <a:tabLst>
                <a:tab pos="785813" algn="l"/>
                <a:tab pos="1700213" algn="l"/>
                <a:tab pos="2614613" algn="l"/>
                <a:tab pos="3529013" algn="l"/>
                <a:tab pos="4443413" algn="l"/>
                <a:tab pos="5357813" algn="l"/>
                <a:tab pos="6272213" algn="l"/>
                <a:tab pos="7186613" algn="l"/>
                <a:tab pos="8101013" algn="l"/>
                <a:tab pos="9015413" algn="l"/>
                <a:tab pos="9929813" algn="l"/>
              </a:tabLst>
              <a:defRPr sz="2400">
                <a:solidFill>
                  <a:srgbClr val="FFFFFF"/>
                </a:solidFill>
                <a:latin typeface="Arial" charset="0"/>
                <a:ea typeface="ＭＳ Ｐゴシック" pitchFamily="1" charset="-128"/>
              </a:defRPr>
            </a:lvl5pPr>
            <a:lvl6pPr marL="2514600" indent="-228600" defTabSz="449263" eaLnBrk="0" fontAlgn="base" hangingPunct="0">
              <a:spcBef>
                <a:spcPct val="0"/>
              </a:spcBef>
              <a:spcAft>
                <a:spcPct val="0"/>
              </a:spcAft>
              <a:buClr>
                <a:srgbClr val="000000"/>
              </a:buClr>
              <a:buSzPct val="100000"/>
              <a:buFont typeface="Times New Roman" pitchFamily="16" charset="0"/>
              <a:tabLst>
                <a:tab pos="785813" algn="l"/>
                <a:tab pos="1700213" algn="l"/>
                <a:tab pos="2614613" algn="l"/>
                <a:tab pos="3529013" algn="l"/>
                <a:tab pos="4443413" algn="l"/>
                <a:tab pos="5357813" algn="l"/>
                <a:tab pos="6272213" algn="l"/>
                <a:tab pos="7186613" algn="l"/>
                <a:tab pos="8101013" algn="l"/>
                <a:tab pos="9015413" algn="l"/>
                <a:tab pos="9929813" algn="l"/>
              </a:tabLst>
              <a:defRPr sz="2400">
                <a:solidFill>
                  <a:srgbClr val="FFFFFF"/>
                </a:solidFill>
                <a:latin typeface="Arial" charset="0"/>
                <a:ea typeface="ＭＳ Ｐゴシック" pitchFamily="1" charset="-128"/>
              </a:defRPr>
            </a:lvl6pPr>
            <a:lvl7pPr marL="2971800" indent="-228600" defTabSz="449263" eaLnBrk="0" fontAlgn="base" hangingPunct="0">
              <a:spcBef>
                <a:spcPct val="0"/>
              </a:spcBef>
              <a:spcAft>
                <a:spcPct val="0"/>
              </a:spcAft>
              <a:buClr>
                <a:srgbClr val="000000"/>
              </a:buClr>
              <a:buSzPct val="100000"/>
              <a:buFont typeface="Times New Roman" pitchFamily="16" charset="0"/>
              <a:tabLst>
                <a:tab pos="785813" algn="l"/>
                <a:tab pos="1700213" algn="l"/>
                <a:tab pos="2614613" algn="l"/>
                <a:tab pos="3529013" algn="l"/>
                <a:tab pos="4443413" algn="l"/>
                <a:tab pos="5357813" algn="l"/>
                <a:tab pos="6272213" algn="l"/>
                <a:tab pos="7186613" algn="l"/>
                <a:tab pos="8101013" algn="l"/>
                <a:tab pos="9015413" algn="l"/>
                <a:tab pos="9929813" algn="l"/>
              </a:tabLst>
              <a:defRPr sz="2400">
                <a:solidFill>
                  <a:srgbClr val="FFFFFF"/>
                </a:solidFill>
                <a:latin typeface="Arial" charset="0"/>
                <a:ea typeface="ＭＳ Ｐゴシック" pitchFamily="1" charset="-128"/>
              </a:defRPr>
            </a:lvl7pPr>
            <a:lvl8pPr marL="3429000" indent="-228600" defTabSz="449263" eaLnBrk="0" fontAlgn="base" hangingPunct="0">
              <a:spcBef>
                <a:spcPct val="0"/>
              </a:spcBef>
              <a:spcAft>
                <a:spcPct val="0"/>
              </a:spcAft>
              <a:buClr>
                <a:srgbClr val="000000"/>
              </a:buClr>
              <a:buSzPct val="100000"/>
              <a:buFont typeface="Times New Roman" pitchFamily="16" charset="0"/>
              <a:tabLst>
                <a:tab pos="785813" algn="l"/>
                <a:tab pos="1700213" algn="l"/>
                <a:tab pos="2614613" algn="l"/>
                <a:tab pos="3529013" algn="l"/>
                <a:tab pos="4443413" algn="l"/>
                <a:tab pos="5357813" algn="l"/>
                <a:tab pos="6272213" algn="l"/>
                <a:tab pos="7186613" algn="l"/>
                <a:tab pos="8101013" algn="l"/>
                <a:tab pos="9015413" algn="l"/>
                <a:tab pos="9929813" algn="l"/>
              </a:tabLst>
              <a:defRPr sz="2400">
                <a:solidFill>
                  <a:srgbClr val="FFFFFF"/>
                </a:solidFill>
                <a:latin typeface="Arial" charset="0"/>
                <a:ea typeface="ＭＳ Ｐゴシック" pitchFamily="1" charset="-128"/>
              </a:defRPr>
            </a:lvl8pPr>
            <a:lvl9pPr marL="3886200" indent="-228600" defTabSz="449263" eaLnBrk="0" fontAlgn="base" hangingPunct="0">
              <a:spcBef>
                <a:spcPct val="0"/>
              </a:spcBef>
              <a:spcAft>
                <a:spcPct val="0"/>
              </a:spcAft>
              <a:buClr>
                <a:srgbClr val="000000"/>
              </a:buClr>
              <a:buSzPct val="100000"/>
              <a:buFont typeface="Times New Roman" pitchFamily="16" charset="0"/>
              <a:tabLst>
                <a:tab pos="785813" algn="l"/>
                <a:tab pos="1700213" algn="l"/>
                <a:tab pos="2614613" algn="l"/>
                <a:tab pos="3529013" algn="l"/>
                <a:tab pos="4443413" algn="l"/>
                <a:tab pos="5357813" algn="l"/>
                <a:tab pos="6272213" algn="l"/>
                <a:tab pos="7186613" algn="l"/>
                <a:tab pos="8101013" algn="l"/>
                <a:tab pos="9015413" algn="l"/>
                <a:tab pos="9929813" algn="l"/>
              </a:tabLst>
              <a:defRPr sz="2400">
                <a:solidFill>
                  <a:srgbClr val="FFFFFF"/>
                </a:solidFill>
                <a:latin typeface="Arial" charset="0"/>
                <a:ea typeface="ＭＳ Ｐゴシック" pitchFamily="1" charset="-128"/>
              </a:defRPr>
            </a:lvl9pPr>
          </a:lstStyle>
          <a:p>
            <a:pPr marL="0" indent="0" algn="ctr" eaLnBrk="0" fontAlgn="base" hangingPunct="0">
              <a:spcBef>
                <a:spcPts val="500"/>
              </a:spcBef>
              <a:spcAft>
                <a:spcPts val="500"/>
              </a:spcAft>
              <a:buClr>
                <a:srgbClr val="FFE701"/>
              </a:buClr>
              <a:defRPr/>
            </a:pPr>
            <a:r>
              <a:rPr lang="en-GB" altLang="en-US" dirty="0" smtClean="0">
                <a:solidFill>
                  <a:schemeClr val="tx1"/>
                </a:solidFill>
                <a:latin typeface="Arial" panose="020B0604020202020204" pitchFamily="34" charset="0"/>
                <a:cs typeface="Arial" panose="020B0604020202020204" pitchFamily="34" charset="0"/>
              </a:rPr>
              <a:t>Religion</a:t>
            </a:r>
          </a:p>
          <a:p>
            <a:pPr marL="0" indent="0" algn="ctr" eaLnBrk="0" fontAlgn="base" hangingPunct="0">
              <a:spcBef>
                <a:spcPts val="500"/>
              </a:spcBef>
              <a:spcAft>
                <a:spcPts val="500"/>
              </a:spcAft>
              <a:buClr>
                <a:srgbClr val="FFE701"/>
              </a:buClr>
              <a:defRPr/>
            </a:pPr>
            <a:r>
              <a:rPr lang="en-GB" altLang="en-US" dirty="0" smtClean="0">
                <a:solidFill>
                  <a:schemeClr val="tx1"/>
                </a:solidFill>
                <a:latin typeface="Arial" panose="020B0604020202020204" pitchFamily="34" charset="0"/>
                <a:cs typeface="Arial" panose="020B0604020202020204" pitchFamily="34" charset="0"/>
              </a:rPr>
              <a:t>Custom</a:t>
            </a:r>
          </a:p>
          <a:p>
            <a:pPr marL="0" indent="0" algn="ctr" eaLnBrk="0" fontAlgn="base" hangingPunct="0">
              <a:spcBef>
                <a:spcPts val="500"/>
              </a:spcBef>
              <a:spcAft>
                <a:spcPts val="500"/>
              </a:spcAft>
              <a:buClr>
                <a:srgbClr val="FFE701"/>
              </a:buClr>
              <a:defRPr/>
            </a:pPr>
            <a:r>
              <a:rPr lang="en-GB" altLang="en-US" dirty="0" smtClean="0">
                <a:solidFill>
                  <a:schemeClr val="tx1"/>
                </a:solidFill>
                <a:latin typeface="Arial" panose="020B0604020202020204" pitchFamily="34" charset="0"/>
                <a:cs typeface="Arial" panose="020B0604020202020204" pitchFamily="34" charset="0"/>
              </a:rPr>
              <a:t>To give a sense of belonging and acceptance</a:t>
            </a:r>
          </a:p>
          <a:p>
            <a:pPr marL="0" indent="0" algn="ctr" eaLnBrk="0" fontAlgn="base" hangingPunct="0">
              <a:spcBef>
                <a:spcPts val="500"/>
              </a:spcBef>
              <a:spcAft>
                <a:spcPts val="500"/>
              </a:spcAft>
              <a:buClr>
                <a:srgbClr val="FFE701"/>
              </a:buClr>
              <a:defRPr/>
            </a:pPr>
            <a:r>
              <a:rPr lang="en-GB" altLang="en-US" dirty="0" smtClean="0">
                <a:solidFill>
                  <a:schemeClr val="tx1"/>
                </a:solidFill>
                <a:latin typeface="Arial" panose="020B0604020202020204" pitchFamily="34" charset="0"/>
                <a:cs typeface="Arial" panose="020B0604020202020204" pitchFamily="34" charset="0"/>
              </a:rPr>
              <a:t>Preserving tradition</a:t>
            </a:r>
          </a:p>
          <a:p>
            <a:pPr marL="0" indent="0" algn="ctr" eaLnBrk="0" fontAlgn="base" hangingPunct="0">
              <a:spcBef>
                <a:spcPts val="500"/>
              </a:spcBef>
              <a:spcAft>
                <a:spcPts val="500"/>
              </a:spcAft>
              <a:buClr>
                <a:srgbClr val="FFE701"/>
              </a:buClr>
              <a:defRPr/>
            </a:pPr>
            <a:r>
              <a:rPr lang="en-GB" altLang="en-US" dirty="0" smtClean="0">
                <a:solidFill>
                  <a:schemeClr val="tx1"/>
                </a:solidFill>
                <a:latin typeface="Arial" panose="020B0604020202020204" pitchFamily="34" charset="0"/>
                <a:cs typeface="Arial" panose="020B0604020202020204" pitchFamily="34" charset="0"/>
              </a:rPr>
              <a:t>Preserving virginity, part of being a women </a:t>
            </a:r>
          </a:p>
          <a:p>
            <a:pPr marL="0" indent="0" algn="ctr" eaLnBrk="0" fontAlgn="base" hangingPunct="0">
              <a:spcBef>
                <a:spcPts val="500"/>
              </a:spcBef>
              <a:spcAft>
                <a:spcPts val="500"/>
              </a:spcAft>
              <a:buClr>
                <a:srgbClr val="FFE701"/>
              </a:buClr>
              <a:defRPr/>
            </a:pPr>
            <a:r>
              <a:rPr lang="en-GB" altLang="en-US" dirty="0" smtClean="0">
                <a:solidFill>
                  <a:schemeClr val="tx1"/>
                </a:solidFill>
                <a:latin typeface="Arial" panose="020B0604020202020204" pitchFamily="34" charset="0"/>
                <a:cs typeface="Arial" panose="020B0604020202020204" pitchFamily="34" charset="0"/>
              </a:rPr>
              <a:t>Cleanses and purifies the girl</a:t>
            </a:r>
          </a:p>
          <a:p>
            <a:pPr marL="0" indent="0" algn="ctr" eaLnBrk="0" fontAlgn="base" hangingPunct="0">
              <a:spcBef>
                <a:spcPts val="500"/>
              </a:spcBef>
              <a:spcAft>
                <a:spcPts val="500"/>
              </a:spcAft>
              <a:buClr>
                <a:srgbClr val="FFE701"/>
              </a:buClr>
              <a:defRPr/>
            </a:pPr>
            <a:r>
              <a:rPr lang="en-GB" altLang="en-US" dirty="0" smtClean="0">
                <a:solidFill>
                  <a:schemeClr val="tx1"/>
                </a:solidFill>
                <a:latin typeface="Arial" panose="020B0604020202020204" pitchFamily="34" charset="0"/>
                <a:cs typeface="Arial" panose="020B0604020202020204" pitchFamily="34" charset="0"/>
              </a:rPr>
              <a:t>Protecting family honour </a:t>
            </a:r>
          </a:p>
          <a:p>
            <a:pPr marL="0" indent="0" algn="ctr" eaLnBrk="0" fontAlgn="base" hangingPunct="0">
              <a:spcBef>
                <a:spcPts val="500"/>
              </a:spcBef>
              <a:spcAft>
                <a:spcPts val="500"/>
              </a:spcAft>
              <a:buClr>
                <a:srgbClr val="FFE701"/>
              </a:buClr>
              <a:defRPr/>
            </a:pPr>
            <a:r>
              <a:rPr lang="en-GB" altLang="en-US" dirty="0" smtClean="0">
                <a:solidFill>
                  <a:schemeClr val="tx1"/>
                </a:solidFill>
                <a:latin typeface="Arial" panose="020B0604020202020204" pitchFamily="34" charset="0"/>
                <a:cs typeface="Arial" panose="020B0604020202020204" pitchFamily="34" charset="0"/>
              </a:rPr>
              <a:t>Social acceptance, especially in relation to marriage</a:t>
            </a:r>
          </a:p>
          <a:p>
            <a:pPr marL="0" indent="0" algn="ctr" eaLnBrk="0" fontAlgn="base" hangingPunct="0">
              <a:spcBef>
                <a:spcPts val="500"/>
              </a:spcBef>
              <a:spcAft>
                <a:spcPts val="500"/>
              </a:spcAft>
              <a:buClr>
                <a:srgbClr val="FFE701"/>
              </a:buClr>
              <a:defRPr/>
            </a:pPr>
            <a:endParaRPr lang="en-GB" altLang="en-US" i="1" dirty="0" smtClean="0">
              <a:solidFill>
                <a:schemeClr val="tx1"/>
              </a:solidFill>
              <a:latin typeface="Arial" panose="020B0604020202020204" pitchFamily="34" charset="0"/>
              <a:cs typeface="Arial" panose="020B0604020202020204" pitchFamily="34" charset="0"/>
            </a:endParaRPr>
          </a:p>
          <a:p>
            <a:pPr marL="0" indent="0" algn="ctr" eaLnBrk="0" fontAlgn="base" hangingPunct="0">
              <a:spcBef>
                <a:spcPts val="500"/>
              </a:spcBef>
              <a:spcAft>
                <a:spcPts val="500"/>
              </a:spcAft>
              <a:buClr>
                <a:srgbClr val="FFE701"/>
              </a:buClr>
              <a:defRPr/>
            </a:pPr>
            <a:r>
              <a:rPr lang="en-GB" altLang="en-US" sz="2000" b="1" i="1" dirty="0" smtClean="0">
                <a:solidFill>
                  <a:schemeClr val="tx1"/>
                </a:solidFill>
                <a:latin typeface="Arial" panose="020B0604020202020204" pitchFamily="34" charset="0"/>
                <a:cs typeface="Arial" panose="020B0604020202020204" pitchFamily="34" charset="0"/>
              </a:rPr>
              <a:t>ANY INFORMATION OR CONCERN THAT A CHILD IS A RISK OR HAS UNDERGONE FGM MUST RESULT IN A CHILD PROTECTION REFERRAL </a:t>
            </a:r>
          </a:p>
          <a:p>
            <a:pPr algn="ctr" fontAlgn="base">
              <a:spcBef>
                <a:spcPts val="600"/>
              </a:spcBef>
              <a:spcAft>
                <a:spcPct val="0"/>
              </a:spcAft>
              <a:defRPr/>
            </a:pPr>
            <a:endParaRPr lang="en-GB" altLang="en-US" b="1" dirty="0" smtClean="0">
              <a:solidFill>
                <a:srgbClr val="FFE701"/>
              </a:solidFill>
              <a:latin typeface="Arial Black" pitchFamily="32" charset="0"/>
            </a:endParaRPr>
          </a:p>
          <a:p>
            <a:pPr fontAlgn="base">
              <a:spcBef>
                <a:spcPts val="600"/>
              </a:spcBef>
              <a:spcAft>
                <a:spcPct val="0"/>
              </a:spcAft>
              <a:defRPr/>
            </a:pPr>
            <a:endParaRPr lang="en-GB" altLang="en-US" b="1" dirty="0" smtClean="0">
              <a:solidFill>
                <a:srgbClr val="FFE701"/>
              </a:solidFill>
              <a:latin typeface="Arial Black" pitchFamily="32" charset="0"/>
            </a:endParaRPr>
          </a:p>
          <a:p>
            <a:pPr algn="ctr" fontAlgn="base">
              <a:spcBef>
                <a:spcPts val="600"/>
              </a:spcBef>
              <a:spcAft>
                <a:spcPct val="0"/>
              </a:spcAft>
              <a:defRPr/>
            </a:pPr>
            <a:endParaRPr lang="en-GB" altLang="en-US" b="1" dirty="0" smtClean="0">
              <a:solidFill>
                <a:srgbClr val="FFE701"/>
              </a:solidFill>
              <a:latin typeface="Arial Black" pitchFamily="32" charset="0"/>
            </a:endParaRPr>
          </a:p>
          <a:p>
            <a:pPr algn="ctr" fontAlgn="base">
              <a:spcBef>
                <a:spcPts val="600"/>
              </a:spcBef>
              <a:spcAft>
                <a:spcPct val="0"/>
              </a:spcAft>
              <a:defRPr/>
            </a:pPr>
            <a:endParaRPr lang="en-GB" altLang="en-US" b="1" dirty="0" smtClean="0">
              <a:solidFill>
                <a:srgbClr val="FFE701"/>
              </a:solidFill>
              <a:latin typeface="Arial Black" pitchFamily="32" charset="0"/>
            </a:endParaRPr>
          </a:p>
          <a:p>
            <a:pPr fontAlgn="base">
              <a:spcBef>
                <a:spcPts val="600"/>
              </a:spcBef>
              <a:spcAft>
                <a:spcPct val="0"/>
              </a:spcAft>
              <a:defRPr/>
            </a:pPr>
            <a:endParaRPr lang="en-GB" altLang="en-US" b="1" dirty="0" smtClean="0">
              <a:solidFill>
                <a:srgbClr val="FFE701"/>
              </a:solidFill>
              <a:latin typeface="Arial Black" pitchFamily="32" charset="0"/>
            </a:endParaRPr>
          </a:p>
          <a:p>
            <a:pPr fontAlgn="base">
              <a:spcBef>
                <a:spcPts val="600"/>
              </a:spcBef>
              <a:spcAft>
                <a:spcPct val="0"/>
              </a:spcAft>
              <a:defRPr/>
            </a:pPr>
            <a:endParaRPr lang="en-GB" altLang="en-US" b="1" dirty="0" smtClean="0">
              <a:solidFill>
                <a:srgbClr val="FFE701"/>
              </a:solidFill>
              <a:latin typeface="Arial Black" pitchFamily="32" charset="0"/>
            </a:endParaRPr>
          </a:p>
        </p:txBody>
      </p:sp>
      <p:sp>
        <p:nvSpPr>
          <p:cNvPr id="5" name="TextBox 4"/>
          <p:cNvSpPr txBox="1"/>
          <p:nvPr/>
        </p:nvSpPr>
        <p:spPr>
          <a:xfrm>
            <a:off x="1851942" y="240064"/>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Why does FGM happen?</a:t>
            </a:r>
            <a:endParaRPr lang="en-GB" sz="3200" b="1" dirty="0">
              <a:solidFill>
                <a:schemeClr val="bg1"/>
              </a:solidFill>
            </a:endParaRPr>
          </a:p>
        </p:txBody>
      </p:sp>
    </p:spTree>
    <p:extLst>
      <p:ext uri="{BB962C8B-B14F-4D97-AF65-F5344CB8AC3E}">
        <p14:creationId xmlns:p14="http://schemas.microsoft.com/office/powerpoint/2010/main" val="42754781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5" end="5"/>
                                            </p:txEl>
                                          </p:spTgt>
                                        </p:tgtEl>
                                        <p:attrNameLst>
                                          <p:attrName>style.visibility</p:attrName>
                                        </p:attrNameLst>
                                      </p:cBhvr>
                                      <p:to>
                                        <p:strVal val="visible"/>
                                      </p:to>
                                    </p:set>
                                    <p:animEffect transition="in" filter="fade">
                                      <p:cBhvr>
                                        <p:cTn id="32" dur="500"/>
                                        <p:tgtEl>
                                          <p:spTgt spid="4">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
                                            <p:txEl>
                                              <p:pRg st="6" end="6"/>
                                            </p:txEl>
                                          </p:spTgt>
                                        </p:tgtEl>
                                        <p:attrNameLst>
                                          <p:attrName>style.visibility</p:attrName>
                                        </p:attrNameLst>
                                      </p:cBhvr>
                                      <p:to>
                                        <p:strVal val="visible"/>
                                      </p:to>
                                    </p:set>
                                    <p:animEffect transition="in" filter="fade">
                                      <p:cBhvr>
                                        <p:cTn id="37" dur="500"/>
                                        <p:tgtEl>
                                          <p:spTgt spid="4">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4">
                                            <p:txEl>
                                              <p:pRg st="7" end="7"/>
                                            </p:txEl>
                                          </p:spTgt>
                                        </p:tgtEl>
                                        <p:attrNameLst>
                                          <p:attrName>style.visibility</p:attrName>
                                        </p:attrNameLst>
                                      </p:cBhvr>
                                      <p:to>
                                        <p:strVal val="visible"/>
                                      </p:to>
                                    </p:set>
                                    <p:animEffect transition="in" filter="fade">
                                      <p:cBhvr>
                                        <p:cTn id="42" dur="500"/>
                                        <p:tgtEl>
                                          <p:spTgt spid="4">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4">
                                            <p:txEl>
                                              <p:pRg st="9" end="9"/>
                                            </p:txEl>
                                          </p:spTgt>
                                        </p:tgtEl>
                                        <p:attrNameLst>
                                          <p:attrName>style.visibility</p:attrName>
                                        </p:attrNameLst>
                                      </p:cBhvr>
                                      <p:to>
                                        <p:strVal val="visible"/>
                                      </p:to>
                                    </p:set>
                                    <p:animEffect transition="in" filter="fade">
                                      <p:cBhvr>
                                        <p:cTn id="47" dur="500"/>
                                        <p:tgtEl>
                                          <p:spTgt spid="4">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049650" y="2241859"/>
            <a:ext cx="8280920" cy="923330"/>
          </a:xfrm>
          <a:prstGeom prst="rect">
            <a:avLst/>
          </a:prstGeom>
          <a:solidFill>
            <a:srgbClr val="002060"/>
          </a:solidFill>
        </p:spPr>
        <p:txBody>
          <a:bodyPr wrap="square" rtlCol="0">
            <a:spAutoFit/>
          </a:bodyPr>
          <a:lstStyle/>
          <a:p>
            <a:pPr algn="ctr"/>
            <a:r>
              <a:rPr lang="en-GB" sz="5400" b="1" dirty="0" smtClean="0">
                <a:solidFill>
                  <a:schemeClr val="bg1"/>
                </a:solidFill>
              </a:rPr>
              <a:t>The Cruel Cut</a:t>
            </a:r>
            <a:endParaRPr lang="en-GB" sz="5400" b="1" dirty="0">
              <a:solidFill>
                <a:schemeClr val="bg1"/>
              </a:solidFill>
            </a:endParaRPr>
          </a:p>
        </p:txBody>
      </p:sp>
    </p:spTree>
    <p:extLst>
      <p:ext uri="{BB962C8B-B14F-4D97-AF65-F5344CB8AC3E}">
        <p14:creationId xmlns:p14="http://schemas.microsoft.com/office/powerpoint/2010/main" val="143354961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2" name="FGM.wmv">
            <a:hlinkClick r:id="" action="ppaction://media"/>
          </p:cNvPr>
          <p:cNvPicPr>
            <a:picLocks noRot="1" noChangeAspect="1" noChangeArrowheads="1"/>
          </p:cNvPicPr>
          <p:nvPr>
            <a:videoFile r:link="rId1"/>
          </p:nvPr>
        </p:nvPicPr>
        <p:blipFill>
          <a:blip r:embed="rId5">
            <a:extLst>
              <a:ext uri="{28A0092B-C50C-407E-A947-70E740481C1C}">
                <a14:useLocalDpi xmlns:a14="http://schemas.microsoft.com/office/drawing/2010/main" val="0"/>
              </a:ext>
            </a:extLst>
          </a:blip>
          <a:srcRect/>
          <a:stretch>
            <a:fillRect/>
          </a:stretch>
        </p:blipFill>
        <p:spPr bwMode="auto">
          <a:xfrm>
            <a:off x="2421278" y="410966"/>
            <a:ext cx="7000125" cy="5250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94711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video>
              <p:cMediaNode>
                <p:cTn id="13" fill="hold" display="0">
                  <p:stCondLst>
                    <p:cond delay="indefinite"/>
                  </p:stCondLst>
                  <p:endCondLst>
                    <p:cond evt="onNext" delay="0">
                      <p:tgtEl>
                        <p:sldTgt/>
                      </p:tgtEl>
                    </p:cond>
                    <p:cond evt="onPrev" delay="0">
                      <p:tgtEl>
                        <p:sldTgt/>
                      </p:tgtEl>
                    </p:cond>
                  </p:endCondLst>
                </p:cTn>
                <p:tgtEl>
                  <p:spTgt spid="2"/>
                </p:tgtEl>
              </p:cMediaNode>
            </p:vide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4" descr="Female genital mutilation occurs primarily in 29 countries in Africa and the Middle East."/>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42507" y="435296"/>
            <a:ext cx="9144000" cy="5545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321274" y="163447"/>
            <a:ext cx="4076065" cy="584775"/>
          </a:xfrm>
          <a:prstGeom prst="rect">
            <a:avLst/>
          </a:prstGeom>
          <a:solidFill>
            <a:srgbClr val="002060"/>
          </a:solidFill>
        </p:spPr>
        <p:txBody>
          <a:bodyPr wrap="square" rtlCol="0">
            <a:spAutoFit/>
          </a:bodyPr>
          <a:lstStyle/>
          <a:p>
            <a:pPr algn="ctr"/>
            <a:r>
              <a:rPr lang="en-GB" sz="3200" b="1" dirty="0" smtClean="0">
                <a:solidFill>
                  <a:schemeClr val="bg1"/>
                </a:solidFill>
              </a:rPr>
              <a:t>Where is it practiced?</a:t>
            </a:r>
            <a:endParaRPr lang="en-GB" sz="3200" b="1" dirty="0">
              <a:solidFill>
                <a:schemeClr val="bg1"/>
              </a:solidFill>
            </a:endParaRPr>
          </a:p>
        </p:txBody>
      </p:sp>
    </p:spTree>
    <p:extLst>
      <p:ext uri="{BB962C8B-B14F-4D97-AF65-F5344CB8AC3E}">
        <p14:creationId xmlns:p14="http://schemas.microsoft.com/office/powerpoint/2010/main" val="58919129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2979397" y="642551"/>
            <a:ext cx="6452386" cy="4544997"/>
          </a:xfrm>
          <a:prstGeom prst="rect">
            <a:avLst/>
          </a:prstGeom>
        </p:spPr>
      </p:pic>
    </p:spTree>
    <p:extLst>
      <p:ext uri="{BB962C8B-B14F-4D97-AF65-F5344CB8AC3E}">
        <p14:creationId xmlns:p14="http://schemas.microsoft.com/office/powerpoint/2010/main" val="85234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389233" y="1788340"/>
            <a:ext cx="956524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GB" altLang="en-US" sz="3200" i="0" u="none" strike="noStrike" kern="0" cap="none" spc="0" normalizeH="0" baseline="0" noProof="0" dirty="0" smtClean="0">
                <a:ln>
                  <a:noFill/>
                </a:ln>
                <a:solidFill>
                  <a:srgbClr val="000000"/>
                </a:solidFill>
                <a:effectLst/>
                <a:uLnTx/>
                <a:uFillTx/>
                <a:latin typeface="Arial"/>
                <a:ea typeface="+mn-ea"/>
                <a:cs typeface="+mn-cs"/>
              </a:rPr>
              <a:t>140 Million affected worldwide</a:t>
            </a:r>
          </a:p>
          <a:p>
            <a:pPr marL="342900" marR="0" lvl="0" indent="-342900" algn="ctr" defTabSz="914400" rtl="0" eaLnBrk="0" fontAlgn="base" latinLnBrk="0" hangingPunct="0">
              <a:lnSpc>
                <a:spcPct val="100000"/>
              </a:lnSpc>
              <a:spcBef>
                <a:spcPct val="20000"/>
              </a:spcBef>
              <a:spcAft>
                <a:spcPct val="0"/>
              </a:spcAft>
              <a:buClrTx/>
              <a:buSzTx/>
              <a:buFontTx/>
              <a:buNone/>
              <a:tabLst/>
              <a:defRPr/>
            </a:pPr>
            <a:endParaRPr kumimoji="0" lang="en-GB" altLang="en-US" sz="3200" i="0" u="none" strike="noStrike" kern="0" cap="none" spc="0" normalizeH="0" baseline="0" noProof="0" dirty="0" smtClean="0">
              <a:ln>
                <a:noFill/>
              </a:ln>
              <a:solidFill>
                <a:srgbClr val="000000"/>
              </a:solidFill>
              <a:effectLst/>
              <a:uLnTx/>
              <a:uFillTx/>
              <a:latin typeface="Arial"/>
              <a:ea typeface="+mn-ea"/>
              <a:cs typeface="+mn-cs"/>
            </a:endParaRP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GB" altLang="en-US" sz="3200" i="0" u="none" strike="noStrike" kern="0" cap="none" spc="0" normalizeH="0" baseline="0" noProof="0" dirty="0" smtClean="0">
                <a:ln>
                  <a:noFill/>
                </a:ln>
                <a:solidFill>
                  <a:srgbClr val="000000"/>
                </a:solidFill>
                <a:effectLst/>
                <a:uLnTx/>
                <a:uFillTx/>
                <a:latin typeface="Arial"/>
                <a:ea typeface="+mn-ea"/>
                <a:cs typeface="+mn-cs"/>
              </a:rPr>
              <a:t>24,000 girls at risk in the UK</a:t>
            </a:r>
          </a:p>
          <a:p>
            <a:pPr marL="342900" marR="0" lvl="0" indent="-342900" algn="ctr" defTabSz="914400" rtl="0" eaLnBrk="0" fontAlgn="base" latinLnBrk="0" hangingPunct="0">
              <a:lnSpc>
                <a:spcPct val="100000"/>
              </a:lnSpc>
              <a:spcBef>
                <a:spcPct val="20000"/>
              </a:spcBef>
              <a:spcAft>
                <a:spcPct val="0"/>
              </a:spcAft>
              <a:buClrTx/>
              <a:buSzTx/>
              <a:buFontTx/>
              <a:buNone/>
              <a:tabLst/>
              <a:defRPr/>
            </a:pPr>
            <a:endParaRPr kumimoji="0" lang="en-GB" altLang="en-US" sz="3200" i="0" u="none" strike="noStrike" kern="0" cap="none" spc="0" normalizeH="0" baseline="0" noProof="0" dirty="0" smtClean="0">
              <a:ln>
                <a:noFill/>
              </a:ln>
              <a:solidFill>
                <a:srgbClr val="000000"/>
              </a:solidFill>
              <a:effectLst/>
              <a:uLnTx/>
              <a:uFillTx/>
              <a:latin typeface="Arial"/>
              <a:ea typeface="+mn-ea"/>
              <a:cs typeface="+mn-cs"/>
            </a:endParaRP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GB" altLang="en-US" sz="3200" i="0" u="none" strike="noStrike" kern="0" cap="none" spc="0" normalizeH="0" baseline="0" noProof="0" dirty="0" smtClean="0">
                <a:ln>
                  <a:noFill/>
                </a:ln>
                <a:solidFill>
                  <a:srgbClr val="000000"/>
                </a:solidFill>
                <a:effectLst/>
                <a:uLnTx/>
                <a:uFillTx/>
                <a:latin typeface="Arial"/>
                <a:ea typeface="+mn-ea"/>
                <a:cs typeface="+mn-cs"/>
              </a:rPr>
              <a:t>66,000 living with consequences in the UK</a:t>
            </a:r>
          </a:p>
        </p:txBody>
      </p:sp>
      <p:sp>
        <p:nvSpPr>
          <p:cNvPr id="4" name="TextBox 3"/>
          <p:cNvSpPr txBox="1"/>
          <p:nvPr/>
        </p:nvSpPr>
        <p:spPr>
          <a:xfrm>
            <a:off x="1954684" y="589386"/>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It is estimated that ……</a:t>
            </a:r>
            <a:endParaRPr lang="en-GB" sz="3200" b="1" dirty="0">
              <a:solidFill>
                <a:schemeClr val="bg1"/>
              </a:solidFill>
            </a:endParaRPr>
          </a:p>
        </p:txBody>
      </p:sp>
    </p:spTree>
    <p:extLst>
      <p:ext uri="{BB962C8B-B14F-4D97-AF65-F5344CB8AC3E}">
        <p14:creationId xmlns:p14="http://schemas.microsoft.com/office/powerpoint/2010/main" val="2299743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 Box 2"/>
          <p:cNvSpPr txBox="1">
            <a:spLocks noChangeArrowheads="1"/>
          </p:cNvSpPr>
          <p:nvPr/>
        </p:nvSpPr>
        <p:spPr bwMode="auto">
          <a:xfrm>
            <a:off x="1029984" y="1261337"/>
            <a:ext cx="9924836" cy="46116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a:spcBef>
                <a:spcPct val="20000"/>
              </a:spcBef>
              <a:buChar char="•"/>
              <a:tabLst>
                <a:tab pos="569913" algn="l"/>
                <a:tab pos="1484313" algn="l"/>
                <a:tab pos="2398713" algn="l"/>
                <a:tab pos="3313113" algn="l"/>
                <a:tab pos="4227513" algn="l"/>
                <a:tab pos="5141913" algn="l"/>
                <a:tab pos="6056313" algn="l"/>
                <a:tab pos="6970713" algn="l"/>
                <a:tab pos="7885113" algn="l"/>
                <a:tab pos="8799513" algn="l"/>
                <a:tab pos="9713913" algn="l"/>
              </a:tabLst>
              <a:defRPr sz="2400" b="1">
                <a:solidFill>
                  <a:schemeClr val="folHlink"/>
                </a:solidFill>
                <a:latin typeface="Arial Black" panose="020B0A04020102020204" pitchFamily="34" charset="0"/>
                <a:cs typeface="Osaka" pitchFamily="1" charset="0"/>
              </a:defRPr>
            </a:lvl1pPr>
            <a:lvl2pPr marL="742950" indent="-285750">
              <a:spcBef>
                <a:spcPct val="20000"/>
              </a:spcBef>
              <a:buChar char="–"/>
              <a:tabLst>
                <a:tab pos="569913" algn="l"/>
                <a:tab pos="1484313" algn="l"/>
                <a:tab pos="2398713" algn="l"/>
                <a:tab pos="3313113" algn="l"/>
                <a:tab pos="4227513" algn="l"/>
                <a:tab pos="5141913" algn="l"/>
                <a:tab pos="6056313" algn="l"/>
                <a:tab pos="6970713" algn="l"/>
                <a:tab pos="7885113" algn="l"/>
                <a:tab pos="8799513" algn="l"/>
                <a:tab pos="9713913" algn="l"/>
              </a:tabLst>
              <a:defRPr sz="2000">
                <a:solidFill>
                  <a:schemeClr val="tx1"/>
                </a:solidFill>
                <a:latin typeface="Arial" panose="020B0604020202020204" pitchFamily="34" charset="0"/>
                <a:cs typeface="Osaka" pitchFamily="1" charset="0"/>
              </a:defRPr>
            </a:lvl2pPr>
            <a:lvl3pPr marL="1143000" indent="-228600">
              <a:spcBef>
                <a:spcPct val="20000"/>
              </a:spcBef>
              <a:buChar char="•"/>
              <a:tabLst>
                <a:tab pos="569913" algn="l"/>
                <a:tab pos="1484313" algn="l"/>
                <a:tab pos="2398713" algn="l"/>
                <a:tab pos="3313113" algn="l"/>
                <a:tab pos="4227513" algn="l"/>
                <a:tab pos="5141913" algn="l"/>
                <a:tab pos="6056313" algn="l"/>
                <a:tab pos="6970713" algn="l"/>
                <a:tab pos="7885113" algn="l"/>
                <a:tab pos="8799513" algn="l"/>
                <a:tab pos="9713913" algn="l"/>
              </a:tabLst>
              <a:defRPr sz="2000">
                <a:solidFill>
                  <a:schemeClr val="tx1"/>
                </a:solidFill>
                <a:latin typeface="Arial" panose="020B0604020202020204" pitchFamily="34" charset="0"/>
                <a:cs typeface="Osaka" pitchFamily="1" charset="0"/>
              </a:defRPr>
            </a:lvl3pPr>
            <a:lvl4pPr marL="1600200" indent="-228600">
              <a:spcBef>
                <a:spcPct val="20000"/>
              </a:spcBef>
              <a:buChar char="–"/>
              <a:tabLst>
                <a:tab pos="569913" algn="l"/>
                <a:tab pos="1484313" algn="l"/>
                <a:tab pos="2398713" algn="l"/>
                <a:tab pos="3313113" algn="l"/>
                <a:tab pos="4227513" algn="l"/>
                <a:tab pos="5141913" algn="l"/>
                <a:tab pos="6056313" algn="l"/>
                <a:tab pos="6970713" algn="l"/>
                <a:tab pos="7885113" algn="l"/>
                <a:tab pos="8799513" algn="l"/>
                <a:tab pos="9713913" algn="l"/>
              </a:tabLst>
              <a:defRPr sz="2000">
                <a:solidFill>
                  <a:schemeClr val="tx1"/>
                </a:solidFill>
                <a:latin typeface="Arial" panose="020B0604020202020204" pitchFamily="34" charset="0"/>
                <a:cs typeface="Osaka" pitchFamily="1" charset="0"/>
              </a:defRPr>
            </a:lvl4pPr>
            <a:lvl5pPr marL="2057400" indent="-228600">
              <a:spcBef>
                <a:spcPct val="20000"/>
              </a:spcBef>
              <a:buChar char="»"/>
              <a:tabLst>
                <a:tab pos="569913" algn="l"/>
                <a:tab pos="1484313" algn="l"/>
                <a:tab pos="2398713" algn="l"/>
                <a:tab pos="3313113" algn="l"/>
                <a:tab pos="4227513" algn="l"/>
                <a:tab pos="5141913" algn="l"/>
                <a:tab pos="6056313" algn="l"/>
                <a:tab pos="6970713" algn="l"/>
                <a:tab pos="7885113" algn="l"/>
                <a:tab pos="8799513" algn="l"/>
                <a:tab pos="9713913" algn="l"/>
              </a:tabLst>
              <a:defRPr sz="2000">
                <a:solidFill>
                  <a:schemeClr val="tx1"/>
                </a:solidFill>
                <a:latin typeface="Arial" panose="020B0604020202020204" pitchFamily="34" charset="0"/>
                <a:cs typeface="Osaka" pitchFamily="1" charset="0"/>
              </a:defRPr>
            </a:lvl5pPr>
            <a:lvl6pPr marL="2514600" indent="-228600" eaLnBrk="0" fontAlgn="base" hangingPunct="0">
              <a:spcBef>
                <a:spcPct val="20000"/>
              </a:spcBef>
              <a:spcAft>
                <a:spcPct val="0"/>
              </a:spcAft>
              <a:buChar char="»"/>
              <a:tabLst>
                <a:tab pos="569913" algn="l"/>
                <a:tab pos="1484313" algn="l"/>
                <a:tab pos="2398713" algn="l"/>
                <a:tab pos="3313113" algn="l"/>
                <a:tab pos="4227513" algn="l"/>
                <a:tab pos="5141913" algn="l"/>
                <a:tab pos="6056313" algn="l"/>
                <a:tab pos="6970713" algn="l"/>
                <a:tab pos="7885113" algn="l"/>
                <a:tab pos="8799513" algn="l"/>
                <a:tab pos="9713913" algn="l"/>
              </a:tabLst>
              <a:defRPr sz="2000">
                <a:solidFill>
                  <a:schemeClr val="tx1"/>
                </a:solidFill>
                <a:latin typeface="Arial" panose="020B0604020202020204" pitchFamily="34" charset="0"/>
                <a:cs typeface="Osaka" pitchFamily="1" charset="0"/>
              </a:defRPr>
            </a:lvl6pPr>
            <a:lvl7pPr marL="2971800" indent="-228600" eaLnBrk="0" fontAlgn="base" hangingPunct="0">
              <a:spcBef>
                <a:spcPct val="20000"/>
              </a:spcBef>
              <a:spcAft>
                <a:spcPct val="0"/>
              </a:spcAft>
              <a:buChar char="»"/>
              <a:tabLst>
                <a:tab pos="569913" algn="l"/>
                <a:tab pos="1484313" algn="l"/>
                <a:tab pos="2398713" algn="l"/>
                <a:tab pos="3313113" algn="l"/>
                <a:tab pos="4227513" algn="l"/>
                <a:tab pos="5141913" algn="l"/>
                <a:tab pos="6056313" algn="l"/>
                <a:tab pos="6970713" algn="l"/>
                <a:tab pos="7885113" algn="l"/>
                <a:tab pos="8799513" algn="l"/>
                <a:tab pos="9713913" algn="l"/>
              </a:tabLst>
              <a:defRPr sz="2000">
                <a:solidFill>
                  <a:schemeClr val="tx1"/>
                </a:solidFill>
                <a:latin typeface="Arial" panose="020B0604020202020204" pitchFamily="34" charset="0"/>
                <a:cs typeface="Osaka" pitchFamily="1" charset="0"/>
              </a:defRPr>
            </a:lvl7pPr>
            <a:lvl8pPr marL="3429000" indent="-228600" eaLnBrk="0" fontAlgn="base" hangingPunct="0">
              <a:spcBef>
                <a:spcPct val="20000"/>
              </a:spcBef>
              <a:spcAft>
                <a:spcPct val="0"/>
              </a:spcAft>
              <a:buChar char="»"/>
              <a:tabLst>
                <a:tab pos="569913" algn="l"/>
                <a:tab pos="1484313" algn="l"/>
                <a:tab pos="2398713" algn="l"/>
                <a:tab pos="3313113" algn="l"/>
                <a:tab pos="4227513" algn="l"/>
                <a:tab pos="5141913" algn="l"/>
                <a:tab pos="6056313" algn="l"/>
                <a:tab pos="6970713" algn="l"/>
                <a:tab pos="7885113" algn="l"/>
                <a:tab pos="8799513" algn="l"/>
                <a:tab pos="9713913" algn="l"/>
              </a:tabLst>
              <a:defRPr sz="2000">
                <a:solidFill>
                  <a:schemeClr val="tx1"/>
                </a:solidFill>
                <a:latin typeface="Arial" panose="020B0604020202020204" pitchFamily="34" charset="0"/>
                <a:cs typeface="Osaka" pitchFamily="1" charset="0"/>
              </a:defRPr>
            </a:lvl8pPr>
            <a:lvl9pPr marL="3886200" indent="-228600" eaLnBrk="0" fontAlgn="base" hangingPunct="0">
              <a:spcBef>
                <a:spcPct val="20000"/>
              </a:spcBef>
              <a:spcAft>
                <a:spcPct val="0"/>
              </a:spcAft>
              <a:buChar char="»"/>
              <a:tabLst>
                <a:tab pos="569913" algn="l"/>
                <a:tab pos="1484313" algn="l"/>
                <a:tab pos="2398713" algn="l"/>
                <a:tab pos="3313113" algn="l"/>
                <a:tab pos="4227513" algn="l"/>
                <a:tab pos="5141913" algn="l"/>
                <a:tab pos="6056313" algn="l"/>
                <a:tab pos="6970713" algn="l"/>
                <a:tab pos="7885113" algn="l"/>
                <a:tab pos="8799513" algn="l"/>
                <a:tab pos="9713913" algn="l"/>
              </a:tabLst>
              <a:defRPr sz="2000">
                <a:solidFill>
                  <a:schemeClr val="tx1"/>
                </a:solidFill>
                <a:latin typeface="Arial" panose="020B0604020202020204" pitchFamily="34" charset="0"/>
                <a:cs typeface="Osaka" pitchFamily="1" charset="0"/>
              </a:defRPr>
            </a:lvl9pPr>
          </a:lstStyle>
          <a:p>
            <a:pPr algn="ctr" eaLnBrk="0" fontAlgn="base" hangingPunct="0">
              <a:spcBef>
                <a:spcPts val="450"/>
              </a:spcBef>
              <a:spcAft>
                <a:spcPct val="0"/>
              </a:spcAft>
              <a:buFontTx/>
              <a:buNone/>
            </a:pPr>
            <a:r>
              <a:rPr lang="en-GB" altLang="en-US" b="0"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rPr>
              <a:t>a person is guilty of an offence if:</a:t>
            </a:r>
          </a:p>
          <a:p>
            <a:pPr algn="ctr" eaLnBrk="0" fontAlgn="base" hangingPunct="0">
              <a:spcBef>
                <a:spcPts val="500"/>
              </a:spcBef>
              <a:spcAft>
                <a:spcPct val="0"/>
              </a:spcAft>
              <a:buFontTx/>
              <a:buNone/>
            </a:pPr>
            <a:endParaRPr lang="en-GB" altLang="en-US" b="0"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algn="ctr" eaLnBrk="0" fontAlgn="base" hangingPunct="0">
              <a:spcBef>
                <a:spcPts val="450"/>
              </a:spcBef>
              <a:spcAft>
                <a:spcPct val="0"/>
              </a:spcAft>
              <a:buClr>
                <a:srgbClr val="FFE701"/>
              </a:buClr>
              <a:buNone/>
            </a:pPr>
            <a:r>
              <a:rPr lang="en-GB" altLang="en-US"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rPr>
              <a:t>Section 1 </a:t>
            </a:r>
          </a:p>
          <a:p>
            <a:pPr algn="ctr" eaLnBrk="0" fontAlgn="base" hangingPunct="0">
              <a:spcBef>
                <a:spcPts val="450"/>
              </a:spcBef>
              <a:spcAft>
                <a:spcPct val="0"/>
              </a:spcAft>
              <a:buClr>
                <a:srgbClr val="FFE701"/>
              </a:buClr>
              <a:buNone/>
            </a:pPr>
            <a:r>
              <a:rPr lang="en-GB" altLang="en-US" b="0"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rPr>
              <a:t>The whole part of a girl’s or woman’s labia </a:t>
            </a:r>
            <a:r>
              <a:rPr lang="en-GB" altLang="en-US" b="0" dirty="0" err="1" smtClean="0">
                <a:solidFill>
                  <a:schemeClr val="tx1"/>
                </a:solidFill>
                <a:latin typeface="Arial" panose="020B0604020202020204" pitchFamily="34" charset="0"/>
                <a:ea typeface="ＭＳ Ｐゴシック" panose="020B0600070205080204" pitchFamily="34" charset="-128"/>
                <a:cs typeface="Arial" panose="020B0604020202020204" pitchFamily="34" charset="0"/>
              </a:rPr>
              <a:t>majora</a:t>
            </a:r>
            <a:r>
              <a:rPr lang="en-GB" altLang="en-US" b="0"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rPr>
              <a:t>, labia </a:t>
            </a:r>
            <a:r>
              <a:rPr lang="en-GB" altLang="en-US" b="0" dirty="0" err="1" smtClean="0">
                <a:solidFill>
                  <a:schemeClr val="tx1"/>
                </a:solidFill>
                <a:latin typeface="Arial" panose="020B0604020202020204" pitchFamily="34" charset="0"/>
                <a:ea typeface="ＭＳ Ｐゴシック" panose="020B0600070205080204" pitchFamily="34" charset="-128"/>
                <a:cs typeface="Arial" panose="020B0604020202020204" pitchFamily="34" charset="0"/>
              </a:rPr>
              <a:t>minora</a:t>
            </a:r>
            <a:r>
              <a:rPr lang="en-GB" altLang="en-US" b="0"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rPr>
              <a:t>, or clitoris is excised, infibulated or otherwise mutilated. </a:t>
            </a:r>
          </a:p>
          <a:p>
            <a:pPr algn="ctr" eaLnBrk="0" fontAlgn="base" hangingPunct="0">
              <a:spcBef>
                <a:spcPts val="450"/>
              </a:spcBef>
              <a:spcAft>
                <a:spcPct val="0"/>
              </a:spcAft>
              <a:buClr>
                <a:srgbClr val="FFE701"/>
              </a:buClr>
              <a:buFont typeface="Arial Black" panose="020B0A04020102020204" pitchFamily="34" charset="0"/>
              <a:buNone/>
            </a:pPr>
            <a:endParaRPr lang="en-GB" altLang="en-US" b="0"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algn="ctr" eaLnBrk="0" fontAlgn="base" hangingPunct="0">
              <a:spcBef>
                <a:spcPts val="450"/>
              </a:spcBef>
              <a:spcAft>
                <a:spcPct val="0"/>
              </a:spcAft>
              <a:buClr>
                <a:srgbClr val="FFE701"/>
              </a:buClr>
              <a:buNone/>
            </a:pPr>
            <a:r>
              <a:rPr lang="en-GB" altLang="en-US"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rPr>
              <a:t>Section 2 </a:t>
            </a:r>
          </a:p>
          <a:p>
            <a:pPr algn="ctr" eaLnBrk="0" fontAlgn="base" hangingPunct="0">
              <a:spcBef>
                <a:spcPts val="450"/>
              </a:spcBef>
              <a:spcAft>
                <a:spcPct val="0"/>
              </a:spcAft>
              <a:buClr>
                <a:srgbClr val="FFE701"/>
              </a:buClr>
              <a:buNone/>
            </a:pPr>
            <a:r>
              <a:rPr lang="en-GB" altLang="en-US" b="0"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rPr>
              <a:t>If a person aids, abets, counsels, or procures a girl to excise, infibulate or otherwise mutilate and part of her own or woman’s labia, labia </a:t>
            </a:r>
            <a:r>
              <a:rPr lang="en-GB" altLang="en-US" b="0" dirty="0" err="1" smtClean="0">
                <a:solidFill>
                  <a:schemeClr val="tx1"/>
                </a:solidFill>
                <a:latin typeface="Arial" panose="020B0604020202020204" pitchFamily="34" charset="0"/>
                <a:ea typeface="ＭＳ Ｐゴシック" panose="020B0600070205080204" pitchFamily="34" charset="-128"/>
                <a:cs typeface="Arial" panose="020B0604020202020204" pitchFamily="34" charset="0"/>
              </a:rPr>
              <a:t>minora</a:t>
            </a:r>
            <a:r>
              <a:rPr lang="en-GB" altLang="en-US" b="0"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rPr>
              <a:t>, or clitoris</a:t>
            </a:r>
            <a:r>
              <a:rPr lang="en-GB" altLang="en-US" sz="2000" b="0"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rPr>
              <a:t>.</a:t>
            </a:r>
          </a:p>
          <a:p>
            <a:pPr eaLnBrk="0" fontAlgn="base" hangingPunct="0">
              <a:spcBef>
                <a:spcPts val="450"/>
              </a:spcBef>
              <a:spcAft>
                <a:spcPct val="0"/>
              </a:spcAft>
              <a:buFontTx/>
              <a:buNone/>
            </a:pPr>
            <a:r>
              <a:rPr lang="en-GB" altLang="en-US" sz="1800" dirty="0" smtClean="0">
                <a:solidFill>
                  <a:srgbClr val="FFE701"/>
                </a:solidFill>
                <a:ea typeface="ＭＳ Ｐゴシック" panose="020B0600070205080204" pitchFamily="34" charset="-128"/>
              </a:rPr>
              <a:t> </a:t>
            </a:r>
          </a:p>
          <a:p>
            <a:pPr eaLnBrk="0" fontAlgn="base" hangingPunct="0">
              <a:spcBef>
                <a:spcPts val="450"/>
              </a:spcBef>
              <a:spcAft>
                <a:spcPct val="0"/>
              </a:spcAft>
              <a:buClr>
                <a:srgbClr val="FFE701"/>
              </a:buClr>
              <a:buFont typeface="Arial Black" panose="020B0A04020102020204" pitchFamily="34" charset="0"/>
              <a:buNone/>
            </a:pPr>
            <a:endParaRPr lang="en-GB" altLang="en-US" sz="1800" dirty="0" smtClean="0">
              <a:solidFill>
                <a:srgbClr val="FFE701"/>
              </a:solidFill>
              <a:ea typeface="ＭＳ Ｐゴシック" panose="020B0600070205080204" pitchFamily="34" charset="-128"/>
            </a:endParaRPr>
          </a:p>
          <a:p>
            <a:pPr eaLnBrk="0" fontAlgn="base" hangingPunct="0">
              <a:spcBef>
                <a:spcPts val="450"/>
              </a:spcBef>
              <a:spcAft>
                <a:spcPct val="0"/>
              </a:spcAft>
              <a:buFontTx/>
              <a:buNone/>
            </a:pPr>
            <a:endParaRPr lang="en-GB" altLang="en-US" sz="1800" dirty="0" smtClean="0">
              <a:solidFill>
                <a:srgbClr val="FFE701"/>
              </a:solidFill>
              <a:ea typeface="ＭＳ Ｐゴシック" panose="020B0600070205080204" pitchFamily="34" charset="-128"/>
            </a:endParaRPr>
          </a:p>
          <a:p>
            <a:pPr eaLnBrk="0" fontAlgn="base" hangingPunct="0">
              <a:spcBef>
                <a:spcPts val="450"/>
              </a:spcBef>
              <a:spcAft>
                <a:spcPct val="0"/>
              </a:spcAft>
              <a:buClr>
                <a:srgbClr val="FFE701"/>
              </a:buClr>
              <a:buFont typeface="Arial Black" panose="020B0A04020102020204" pitchFamily="34" charset="0"/>
              <a:buNone/>
            </a:pPr>
            <a:endParaRPr lang="en-GB" altLang="en-US" sz="1800" dirty="0" smtClean="0">
              <a:solidFill>
                <a:srgbClr val="FFE701"/>
              </a:solidFill>
              <a:ea typeface="ＭＳ Ｐゴシック" panose="020B0600070205080204" pitchFamily="34" charset="-128"/>
            </a:endParaRPr>
          </a:p>
          <a:p>
            <a:pPr eaLnBrk="0" fontAlgn="base" hangingPunct="0">
              <a:spcBef>
                <a:spcPts val="450"/>
              </a:spcBef>
              <a:spcAft>
                <a:spcPct val="0"/>
              </a:spcAft>
              <a:buClr>
                <a:srgbClr val="FFE701"/>
              </a:buClr>
              <a:buFont typeface="Arial Black" panose="020B0A04020102020204" pitchFamily="34" charset="0"/>
              <a:buNone/>
            </a:pPr>
            <a:endParaRPr lang="en-GB" altLang="en-US" sz="1800" dirty="0" smtClean="0">
              <a:solidFill>
                <a:srgbClr val="FFE701"/>
              </a:solidFill>
              <a:ea typeface="ＭＳ Ｐゴシック" panose="020B0600070205080204" pitchFamily="34" charset="-128"/>
            </a:endParaRPr>
          </a:p>
        </p:txBody>
      </p:sp>
      <p:sp>
        <p:nvSpPr>
          <p:cNvPr id="5" name="TextBox 4"/>
          <p:cNvSpPr txBox="1"/>
          <p:nvPr/>
        </p:nvSpPr>
        <p:spPr>
          <a:xfrm>
            <a:off x="1851941" y="240064"/>
            <a:ext cx="8535231" cy="584775"/>
          </a:xfrm>
          <a:prstGeom prst="rect">
            <a:avLst/>
          </a:prstGeom>
          <a:solidFill>
            <a:srgbClr val="002060"/>
          </a:solidFill>
        </p:spPr>
        <p:txBody>
          <a:bodyPr wrap="square" rtlCol="0">
            <a:spAutoFit/>
          </a:bodyPr>
          <a:lstStyle/>
          <a:p>
            <a:pPr algn="ctr"/>
            <a:r>
              <a:rPr lang="en-GB" sz="3200" b="1" dirty="0" smtClean="0">
                <a:solidFill>
                  <a:schemeClr val="bg1"/>
                </a:solidFill>
              </a:rPr>
              <a:t>Female Genital Mutilation Act 2003</a:t>
            </a:r>
            <a:endParaRPr lang="en-GB" sz="3200" b="1" dirty="0">
              <a:solidFill>
                <a:schemeClr val="bg1"/>
              </a:solidFill>
            </a:endParaRPr>
          </a:p>
        </p:txBody>
      </p:sp>
    </p:spTree>
    <p:extLst>
      <p:ext uri="{BB962C8B-B14F-4D97-AF65-F5344CB8AC3E}">
        <p14:creationId xmlns:p14="http://schemas.microsoft.com/office/powerpoint/2010/main" val="3581676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Effect transition="in" filter="fade">
                                      <p:cBhvr>
                                        <p:cTn id="7" dur="500"/>
                                        <p:tgtEl>
                                          <p:spTgt spid="4">
                                            <p:txEl>
                                              <p:pRg st="2" end="2"/>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3" end="3"/>
                                            </p:txEl>
                                          </p:spTgt>
                                        </p:tgtEl>
                                        <p:attrNameLst>
                                          <p:attrName>style.visibility</p:attrName>
                                        </p:attrNameLst>
                                      </p:cBhvr>
                                      <p:to>
                                        <p:strVal val="visible"/>
                                      </p:to>
                                    </p:set>
                                    <p:animEffect transition="in" filter="fade">
                                      <p:cBhvr>
                                        <p:cTn id="10" dur="500"/>
                                        <p:tgtEl>
                                          <p:spTgt spid="4">
                                            <p:txEl>
                                              <p:pRg st="3" end="3"/>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animEffect transition="in" filter="fade">
                                      <p:cBhvr>
                                        <p:cTn id="15" dur="500"/>
                                        <p:tgtEl>
                                          <p:spTgt spid="4">
                                            <p:txEl>
                                              <p:pRg st="5" end="5"/>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4">
                                            <p:txEl>
                                              <p:pRg st="6" end="6"/>
                                            </p:txEl>
                                          </p:spTgt>
                                        </p:tgtEl>
                                        <p:attrNameLst>
                                          <p:attrName>style.visibility</p:attrName>
                                        </p:attrNameLst>
                                      </p:cBhvr>
                                      <p:to>
                                        <p:strVal val="visible"/>
                                      </p:to>
                                    </p:set>
                                    <p:animEffect transition="in" filter="fade">
                                      <p:cBhvr>
                                        <p:cTn id="18" dur="500"/>
                                        <p:tgtEl>
                                          <p:spTgt spid="4">
                                            <p:txEl>
                                              <p:pRg st="6" end="6"/>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4">
                                            <p:txEl>
                                              <p:pRg st="7" end="7"/>
                                            </p:txEl>
                                          </p:spTgt>
                                        </p:tgtEl>
                                        <p:attrNameLst>
                                          <p:attrName>style.visibility</p:attrName>
                                        </p:attrNameLst>
                                      </p:cBhvr>
                                      <p:to>
                                        <p:strVal val="visible"/>
                                      </p:to>
                                    </p:set>
                                    <p:animEffect transition="in" filter="fade">
                                      <p:cBhvr>
                                        <p:cTn id="21"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Text Box 2"/>
          <p:cNvSpPr txBox="1">
            <a:spLocks noChangeArrowheads="1"/>
          </p:cNvSpPr>
          <p:nvPr/>
        </p:nvSpPr>
        <p:spPr bwMode="auto">
          <a:xfrm>
            <a:off x="654283" y="824839"/>
            <a:ext cx="10676238" cy="49672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341313" indent="-341313">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rgbClr val="FFFFFF"/>
                </a:solidFill>
                <a:latin typeface="Arial" charset="0"/>
                <a:ea typeface="ＭＳ Ｐゴシック" pitchFamily="1" charset="-128"/>
              </a:defRPr>
            </a:lvl1pPr>
            <a:lvl2pPr>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rgbClr val="FFFFFF"/>
                </a:solidFill>
                <a:latin typeface="Arial" charset="0"/>
                <a:ea typeface="ＭＳ Ｐゴシック" pitchFamily="1" charset="-128"/>
              </a:defRPr>
            </a:lvl2pPr>
            <a:lvl3pPr>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rgbClr val="FFFFFF"/>
                </a:solidFill>
                <a:latin typeface="Arial" charset="0"/>
                <a:ea typeface="ＭＳ Ｐゴシック" pitchFamily="1" charset="-128"/>
              </a:defRPr>
            </a:lvl3pPr>
            <a:lvl4pPr>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rgbClr val="FFFFFF"/>
                </a:solidFill>
                <a:latin typeface="Arial" charset="0"/>
                <a:ea typeface="ＭＳ Ｐゴシック" pitchFamily="1" charset="-128"/>
              </a:defRPr>
            </a:lvl4pPr>
            <a:lvl5pPr>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rgbClr val="FFFFFF"/>
                </a:solidFill>
                <a:latin typeface="Arial" charset="0"/>
                <a:ea typeface="ＭＳ Ｐゴシック" pitchFamily="1" charset="-128"/>
              </a:defRPr>
            </a:lvl5pPr>
            <a:lvl6pPr marL="2514600" indent="-228600" defTabSz="449263" eaLnBrk="0" fontAlgn="base" hangingPunct="0">
              <a:spcBef>
                <a:spcPct val="0"/>
              </a:spcBef>
              <a:spcAft>
                <a:spcPct val="0"/>
              </a:spcAft>
              <a:buClr>
                <a:srgbClr val="000000"/>
              </a:buClr>
              <a:buSzPct val="100000"/>
              <a:buFont typeface="Times New Roman" pitchFamily="16" charset="0"/>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rgbClr val="FFFFFF"/>
                </a:solidFill>
                <a:latin typeface="Arial" charset="0"/>
                <a:ea typeface="ＭＳ Ｐゴシック" pitchFamily="1" charset="-128"/>
              </a:defRPr>
            </a:lvl6pPr>
            <a:lvl7pPr marL="2971800" indent="-228600" defTabSz="449263" eaLnBrk="0" fontAlgn="base" hangingPunct="0">
              <a:spcBef>
                <a:spcPct val="0"/>
              </a:spcBef>
              <a:spcAft>
                <a:spcPct val="0"/>
              </a:spcAft>
              <a:buClr>
                <a:srgbClr val="000000"/>
              </a:buClr>
              <a:buSzPct val="100000"/>
              <a:buFont typeface="Times New Roman" pitchFamily="16" charset="0"/>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rgbClr val="FFFFFF"/>
                </a:solidFill>
                <a:latin typeface="Arial" charset="0"/>
                <a:ea typeface="ＭＳ Ｐゴシック" pitchFamily="1" charset="-128"/>
              </a:defRPr>
            </a:lvl7pPr>
            <a:lvl8pPr marL="3429000" indent="-228600" defTabSz="449263" eaLnBrk="0" fontAlgn="base" hangingPunct="0">
              <a:spcBef>
                <a:spcPct val="0"/>
              </a:spcBef>
              <a:spcAft>
                <a:spcPct val="0"/>
              </a:spcAft>
              <a:buClr>
                <a:srgbClr val="000000"/>
              </a:buClr>
              <a:buSzPct val="100000"/>
              <a:buFont typeface="Times New Roman" pitchFamily="16" charset="0"/>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rgbClr val="FFFFFF"/>
                </a:solidFill>
                <a:latin typeface="Arial" charset="0"/>
                <a:ea typeface="ＭＳ Ｐゴシック" pitchFamily="1" charset="-128"/>
              </a:defRPr>
            </a:lvl8pPr>
            <a:lvl9pPr marL="3886200" indent="-228600" defTabSz="449263" eaLnBrk="0" fontAlgn="base" hangingPunct="0">
              <a:spcBef>
                <a:spcPct val="0"/>
              </a:spcBef>
              <a:spcAft>
                <a:spcPct val="0"/>
              </a:spcAft>
              <a:buClr>
                <a:srgbClr val="000000"/>
              </a:buClr>
              <a:buSzPct val="100000"/>
              <a:buFont typeface="Times New Roman" pitchFamily="16" charset="0"/>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rgbClr val="FFFFFF"/>
                </a:solidFill>
                <a:latin typeface="Arial" charset="0"/>
                <a:ea typeface="ＭＳ Ｐゴシック" pitchFamily="1" charset="-128"/>
              </a:defRPr>
            </a:lvl9pPr>
          </a:lstStyle>
          <a:p>
            <a:pPr marL="0" indent="0" algn="ctr" eaLnBrk="0" fontAlgn="base" hangingPunct="0">
              <a:spcBef>
                <a:spcPts val="450"/>
              </a:spcBef>
              <a:spcAft>
                <a:spcPct val="0"/>
              </a:spcAft>
              <a:buClr>
                <a:srgbClr val="FFE701"/>
              </a:buClr>
              <a:defRPr/>
            </a:pPr>
            <a:r>
              <a:rPr lang="en-GB" altLang="en-US" sz="2200" b="1" dirty="0" smtClean="0">
                <a:solidFill>
                  <a:schemeClr val="tx1"/>
                </a:solidFill>
                <a:latin typeface="Arial" panose="020B0604020202020204" pitchFamily="34" charset="0"/>
                <a:cs typeface="Arial" panose="020B0604020202020204" pitchFamily="34" charset="0"/>
              </a:rPr>
              <a:t>Section 3</a:t>
            </a:r>
          </a:p>
          <a:p>
            <a:pPr marL="0" indent="0" algn="ctr" eaLnBrk="0" fontAlgn="base" hangingPunct="0">
              <a:spcBef>
                <a:spcPts val="450"/>
              </a:spcBef>
              <a:spcAft>
                <a:spcPct val="0"/>
              </a:spcAft>
              <a:buClr>
                <a:srgbClr val="FFE701"/>
              </a:buClr>
              <a:defRPr/>
            </a:pPr>
            <a:r>
              <a:rPr lang="en-GB" altLang="en-US" sz="2200" dirty="0" smtClean="0">
                <a:solidFill>
                  <a:schemeClr val="tx1"/>
                </a:solidFill>
                <a:latin typeface="Arial" panose="020B0604020202020204" pitchFamily="34" charset="0"/>
                <a:cs typeface="Arial" panose="020B0604020202020204" pitchFamily="34" charset="0"/>
              </a:rPr>
              <a:t>if a person aids, abets, counsels, or procures a girl a person who is not a UK national, or UK resident to perform a relevant FGM operation outside the UK</a:t>
            </a:r>
          </a:p>
          <a:p>
            <a:pPr marL="0" indent="0" algn="ctr" eaLnBrk="0" fontAlgn="base" hangingPunct="0">
              <a:spcBef>
                <a:spcPts val="450"/>
              </a:spcBef>
              <a:spcAft>
                <a:spcPct val="0"/>
              </a:spcAft>
              <a:buClr>
                <a:srgbClr val="FFE701"/>
              </a:buClr>
              <a:defRPr/>
            </a:pPr>
            <a:endParaRPr lang="en-GB" altLang="en-US" sz="2200" dirty="0">
              <a:solidFill>
                <a:schemeClr val="tx1"/>
              </a:solidFill>
              <a:latin typeface="Arial" panose="020B0604020202020204" pitchFamily="34" charset="0"/>
              <a:cs typeface="Arial" panose="020B0604020202020204" pitchFamily="34" charset="0"/>
            </a:endParaRPr>
          </a:p>
          <a:p>
            <a:pPr marL="0" indent="0" algn="ctr" eaLnBrk="0" fontAlgn="base" hangingPunct="0">
              <a:spcBef>
                <a:spcPts val="450"/>
              </a:spcBef>
              <a:spcAft>
                <a:spcPct val="0"/>
              </a:spcAft>
              <a:buClr>
                <a:srgbClr val="FFE701"/>
              </a:buClr>
              <a:defRPr/>
            </a:pPr>
            <a:r>
              <a:rPr lang="en-GB" altLang="en-US" sz="2200" b="1" dirty="0" smtClean="0">
                <a:solidFill>
                  <a:schemeClr val="tx1"/>
                </a:solidFill>
                <a:latin typeface="Arial" panose="020B0604020202020204" pitchFamily="34" charset="0"/>
                <a:cs typeface="Arial" panose="020B0604020202020204" pitchFamily="34" charset="0"/>
              </a:rPr>
              <a:t>Section 4</a:t>
            </a:r>
          </a:p>
          <a:p>
            <a:pPr marL="0" indent="0" algn="ctr" eaLnBrk="0" fontAlgn="base" hangingPunct="0">
              <a:spcBef>
                <a:spcPts val="450"/>
              </a:spcBef>
              <a:spcAft>
                <a:spcPct val="0"/>
              </a:spcAft>
              <a:buClr>
                <a:srgbClr val="FFE701"/>
              </a:buClr>
              <a:defRPr/>
            </a:pPr>
            <a:r>
              <a:rPr lang="en-GB" altLang="en-US" sz="2200" dirty="0" smtClean="0">
                <a:solidFill>
                  <a:schemeClr val="tx1"/>
                </a:solidFill>
                <a:latin typeface="Arial" panose="020B0604020202020204" pitchFamily="34" charset="0"/>
                <a:cs typeface="Arial" panose="020B0604020202020204" pitchFamily="34" charset="0"/>
              </a:rPr>
              <a:t>If the offences outlined in Sections 1-3 are carried out outside of the UK by a UK national or UK resident, even in countries where the practice is legal</a:t>
            </a:r>
          </a:p>
          <a:p>
            <a:pPr algn="ctr" eaLnBrk="0" fontAlgn="base" hangingPunct="0">
              <a:spcBef>
                <a:spcPts val="450"/>
              </a:spcBef>
              <a:spcAft>
                <a:spcPct val="0"/>
              </a:spcAft>
              <a:buClr>
                <a:srgbClr val="FFE701"/>
              </a:buClr>
              <a:buFont typeface="Arial Black" pitchFamily="32" charset="0"/>
              <a:buNone/>
              <a:defRPr/>
            </a:pPr>
            <a:endParaRPr lang="en-GB" altLang="en-US" sz="2200" dirty="0" smtClean="0">
              <a:solidFill>
                <a:schemeClr val="tx1"/>
              </a:solidFill>
              <a:latin typeface="Arial" panose="020B0604020202020204" pitchFamily="34" charset="0"/>
              <a:cs typeface="Arial" panose="020B0604020202020204" pitchFamily="34" charset="0"/>
            </a:endParaRPr>
          </a:p>
          <a:p>
            <a:pPr marL="342900" algn="ctr" eaLnBrk="0" fontAlgn="base" hangingPunct="0">
              <a:spcBef>
                <a:spcPts val="450"/>
              </a:spcBef>
              <a:spcAft>
                <a:spcPct val="0"/>
              </a:spcAft>
              <a:defRPr/>
            </a:pPr>
            <a:r>
              <a:rPr lang="en-GB" altLang="en-US" sz="2200" i="1" u="sng" dirty="0" smtClean="0">
                <a:solidFill>
                  <a:schemeClr val="tx1"/>
                </a:solidFill>
                <a:latin typeface="Arial" panose="020B0604020202020204" pitchFamily="34" charset="0"/>
                <a:cs typeface="Arial" panose="020B0604020202020204" pitchFamily="34" charset="0"/>
              </a:rPr>
              <a:t>EXEMPTIONS</a:t>
            </a:r>
            <a:r>
              <a:rPr lang="en-GB" altLang="en-US" sz="2200" dirty="0" smtClean="0">
                <a:solidFill>
                  <a:schemeClr val="tx1"/>
                </a:solidFill>
                <a:latin typeface="Arial" panose="020B0604020202020204" pitchFamily="34" charset="0"/>
                <a:cs typeface="Arial" panose="020B0604020202020204" pitchFamily="34" charset="0"/>
              </a:rPr>
              <a:t>  under the 2003 Act</a:t>
            </a:r>
          </a:p>
          <a:p>
            <a:pPr marL="0" indent="0" algn="ctr" eaLnBrk="0" fontAlgn="base" hangingPunct="0">
              <a:spcBef>
                <a:spcPts val="450"/>
              </a:spcBef>
              <a:spcAft>
                <a:spcPct val="0"/>
              </a:spcAft>
              <a:buClr>
                <a:srgbClr val="FFE701"/>
              </a:buClr>
              <a:defRPr/>
            </a:pPr>
            <a:r>
              <a:rPr lang="en-GB" altLang="en-US" sz="2200" dirty="0" smtClean="0">
                <a:solidFill>
                  <a:schemeClr val="tx1"/>
                </a:solidFill>
                <a:latin typeface="Arial" panose="020B0604020202020204" pitchFamily="34" charset="0"/>
                <a:cs typeface="Arial" panose="020B0604020202020204" pitchFamily="34" charset="0"/>
              </a:rPr>
              <a:t>A surgical operation on a girl which is necessary for her physical or mental health</a:t>
            </a:r>
          </a:p>
          <a:p>
            <a:pPr marL="0" indent="0" algn="ctr" eaLnBrk="0" fontAlgn="base" hangingPunct="0">
              <a:spcBef>
                <a:spcPts val="450"/>
              </a:spcBef>
              <a:spcAft>
                <a:spcPct val="0"/>
              </a:spcAft>
              <a:buClr>
                <a:srgbClr val="FFE701"/>
              </a:buClr>
              <a:defRPr/>
            </a:pPr>
            <a:endParaRPr lang="en-GB" altLang="en-US" sz="2200" dirty="0">
              <a:solidFill>
                <a:schemeClr val="tx1"/>
              </a:solidFill>
              <a:latin typeface="Arial" panose="020B0604020202020204" pitchFamily="34" charset="0"/>
              <a:cs typeface="Arial" panose="020B0604020202020204" pitchFamily="34" charset="0"/>
            </a:endParaRPr>
          </a:p>
          <a:p>
            <a:pPr marL="0" indent="0" algn="ctr" eaLnBrk="0" fontAlgn="base" hangingPunct="0">
              <a:spcBef>
                <a:spcPts val="450"/>
              </a:spcBef>
              <a:spcAft>
                <a:spcPct val="0"/>
              </a:spcAft>
              <a:buClr>
                <a:srgbClr val="FFE701"/>
              </a:buClr>
              <a:defRPr/>
            </a:pPr>
            <a:r>
              <a:rPr lang="en-GB" altLang="en-US" sz="2200" dirty="0" smtClean="0">
                <a:solidFill>
                  <a:schemeClr val="tx1"/>
                </a:solidFill>
                <a:latin typeface="Arial" panose="020B0604020202020204" pitchFamily="34" charset="0"/>
                <a:cs typeface="Arial" panose="020B0604020202020204" pitchFamily="34" charset="0"/>
              </a:rPr>
              <a:t>A surgical operation on a girl who is in any stage of labour, or has just given birth, for purposes connected with the labour or birth.</a:t>
            </a:r>
          </a:p>
          <a:p>
            <a:pPr marL="342900" eaLnBrk="0" fontAlgn="base" hangingPunct="0">
              <a:spcBef>
                <a:spcPts val="450"/>
              </a:spcBef>
              <a:spcAft>
                <a:spcPct val="0"/>
              </a:spcAft>
              <a:defRPr/>
            </a:pPr>
            <a:endParaRPr lang="en-GB" altLang="en-US" sz="1800" b="1" dirty="0" smtClean="0">
              <a:solidFill>
                <a:srgbClr val="FFE701"/>
              </a:solidFill>
              <a:latin typeface="Arial Black" pitchFamily="32" charset="0"/>
            </a:endParaRPr>
          </a:p>
          <a:p>
            <a:pPr marL="342900" eaLnBrk="0" fontAlgn="base" hangingPunct="0">
              <a:spcBef>
                <a:spcPts val="450"/>
              </a:spcBef>
              <a:spcAft>
                <a:spcPct val="0"/>
              </a:spcAft>
              <a:defRPr/>
            </a:pPr>
            <a:endParaRPr lang="en-GB" altLang="en-US" sz="1800" b="1" dirty="0" smtClean="0">
              <a:solidFill>
                <a:srgbClr val="FFE701"/>
              </a:solidFill>
              <a:latin typeface="Arial Black" pitchFamily="32" charset="0"/>
            </a:endParaRPr>
          </a:p>
          <a:p>
            <a:pPr marL="342900" eaLnBrk="0" fontAlgn="base" hangingPunct="0">
              <a:spcBef>
                <a:spcPts val="450"/>
              </a:spcBef>
              <a:spcAft>
                <a:spcPct val="0"/>
              </a:spcAft>
              <a:defRPr/>
            </a:pPr>
            <a:endParaRPr lang="en-GB" altLang="en-US" sz="1800" b="1" dirty="0" smtClean="0">
              <a:solidFill>
                <a:srgbClr val="FFE701"/>
              </a:solidFill>
              <a:latin typeface="Arial Black" pitchFamily="32" charset="0"/>
            </a:endParaRPr>
          </a:p>
        </p:txBody>
      </p:sp>
      <p:sp>
        <p:nvSpPr>
          <p:cNvPr id="4" name="TextBox 3"/>
          <p:cNvSpPr txBox="1"/>
          <p:nvPr/>
        </p:nvSpPr>
        <p:spPr>
          <a:xfrm>
            <a:off x="1851942" y="240064"/>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Female Genital Mutilation Act 2003</a:t>
            </a:r>
            <a:endParaRPr lang="en-GB" sz="3200" b="1" dirty="0">
              <a:solidFill>
                <a:schemeClr val="bg1"/>
              </a:solidFill>
            </a:endParaRPr>
          </a:p>
        </p:txBody>
      </p:sp>
    </p:spTree>
    <p:extLst>
      <p:ext uri="{BB962C8B-B14F-4D97-AF65-F5344CB8AC3E}">
        <p14:creationId xmlns:p14="http://schemas.microsoft.com/office/powerpoint/2010/main" val="2461517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5">
                                            <p:txEl>
                                              <p:pRg st="1" end="1"/>
                                            </p:txEl>
                                          </p:spTgt>
                                        </p:tgtEl>
                                        <p:attrNameLst>
                                          <p:attrName>style.visibility</p:attrName>
                                        </p:attrNameLst>
                                      </p:cBhvr>
                                      <p:to>
                                        <p:strVal val="visible"/>
                                      </p:to>
                                    </p:set>
                                    <p:animEffect transition="in" filter="fade">
                                      <p:cBhvr>
                                        <p:cTn id="10" dur="500"/>
                                        <p:tgtEl>
                                          <p:spTgt spid="5">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animEffect transition="in" filter="fade">
                                      <p:cBhvr>
                                        <p:cTn id="15" dur="500"/>
                                        <p:tgtEl>
                                          <p:spTgt spid="5">
                                            <p:txEl>
                                              <p:pRg st="3" end="3"/>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5">
                                            <p:txEl>
                                              <p:pRg st="4" end="4"/>
                                            </p:txEl>
                                          </p:spTgt>
                                        </p:tgtEl>
                                        <p:attrNameLst>
                                          <p:attrName>style.visibility</p:attrName>
                                        </p:attrNameLst>
                                      </p:cBhvr>
                                      <p:to>
                                        <p:strVal val="visible"/>
                                      </p:to>
                                    </p:set>
                                    <p:animEffect transition="in" filter="fade">
                                      <p:cBhvr>
                                        <p:cTn id="18" dur="500"/>
                                        <p:tgtEl>
                                          <p:spTgt spid="5">
                                            <p:txEl>
                                              <p:pRg st="4" end="4"/>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5">
                                            <p:txEl>
                                              <p:pRg st="6" end="6"/>
                                            </p:txEl>
                                          </p:spTgt>
                                        </p:tgtEl>
                                        <p:attrNameLst>
                                          <p:attrName>style.visibility</p:attrName>
                                        </p:attrNameLst>
                                      </p:cBhvr>
                                      <p:to>
                                        <p:strVal val="visible"/>
                                      </p:to>
                                    </p:set>
                                    <p:animEffect transition="in" filter="fade">
                                      <p:cBhvr>
                                        <p:cTn id="23" dur="500"/>
                                        <p:tgtEl>
                                          <p:spTgt spid="5">
                                            <p:txEl>
                                              <p:pRg st="6" end="6"/>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5">
                                            <p:txEl>
                                              <p:pRg st="7" end="7"/>
                                            </p:txEl>
                                          </p:spTgt>
                                        </p:tgtEl>
                                        <p:attrNameLst>
                                          <p:attrName>style.visibility</p:attrName>
                                        </p:attrNameLst>
                                      </p:cBhvr>
                                      <p:to>
                                        <p:strVal val="visible"/>
                                      </p:to>
                                    </p:set>
                                    <p:animEffect transition="in" filter="fade">
                                      <p:cBhvr>
                                        <p:cTn id="26" dur="500"/>
                                        <p:tgtEl>
                                          <p:spTgt spid="5">
                                            <p:txEl>
                                              <p:pRg st="7" end="7"/>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5">
                                            <p:txEl>
                                              <p:pRg st="9" end="9"/>
                                            </p:txEl>
                                          </p:spTgt>
                                        </p:tgtEl>
                                        <p:attrNameLst>
                                          <p:attrName>style.visibility</p:attrName>
                                        </p:attrNameLst>
                                      </p:cBhvr>
                                      <p:to>
                                        <p:strVal val="visible"/>
                                      </p:to>
                                    </p:set>
                                    <p:animEffect transition="in" filter="fade">
                                      <p:cBhvr>
                                        <p:cTn id="31" dur="500"/>
                                        <p:tgtEl>
                                          <p:spTgt spid="5">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Content Placeholder 2"/>
          <p:cNvSpPr txBox="1">
            <a:spLocks/>
          </p:cNvSpPr>
          <p:nvPr/>
        </p:nvSpPr>
        <p:spPr bwMode="auto">
          <a:xfrm>
            <a:off x="1243174" y="1422722"/>
            <a:ext cx="10037851"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400" b="0" i="0" u="none" strike="noStrike" kern="0" cap="none" spc="0" normalizeH="0" baseline="0" noProof="0" dirty="0" smtClean="0">
                <a:ln>
                  <a:noFill/>
                </a:ln>
                <a:solidFill>
                  <a:srgbClr val="000000"/>
                </a:solidFill>
                <a:effectLst/>
                <a:uLnTx/>
                <a:uFillTx/>
                <a:latin typeface="Arial"/>
                <a:ea typeface="+mn-ea"/>
                <a:cs typeface="+mn-cs"/>
              </a:rPr>
              <a:t>Creates an offence of failing to protect a girl from risk of FGM</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2400" b="0" i="0" u="none" strike="noStrike" kern="0" cap="none" spc="0" normalizeH="0" baseline="0" noProof="0" dirty="0" smtClean="0">
              <a:ln>
                <a:noFill/>
              </a:ln>
              <a:solidFill>
                <a:srgbClr val="000000"/>
              </a:solidFill>
              <a:effectLst/>
              <a:uLnTx/>
              <a:uFillTx/>
              <a:latin typeface="Arial"/>
              <a:ea typeface="+mn-ea"/>
              <a:cs typeface="+mn-cs"/>
            </a:endParaRPr>
          </a:p>
          <a:p>
            <a:pPr marL="0" marR="0" lvl="0" indent="0" algn="ctr" defTabSz="914400" rtl="0" eaLnBrk="0" fontAlgn="base" latinLnBrk="0" hangingPunct="0">
              <a:lnSpc>
                <a:spcPct val="100000"/>
              </a:lnSpc>
              <a:spcBef>
                <a:spcPct val="20000"/>
              </a:spcBef>
              <a:spcAft>
                <a:spcPct val="0"/>
              </a:spcAft>
              <a:buClrTx/>
              <a:buSzTx/>
              <a:buNone/>
              <a:tabLst/>
              <a:defRPr/>
            </a:pPr>
            <a:r>
              <a:rPr kumimoji="0" lang="en-GB" sz="2400" b="0" i="0" u="none" strike="noStrike" kern="0" cap="none" spc="0" normalizeH="0" baseline="0" noProof="0" dirty="0" smtClean="0">
                <a:ln>
                  <a:noFill/>
                </a:ln>
                <a:solidFill>
                  <a:srgbClr val="000000"/>
                </a:solidFill>
                <a:effectLst/>
                <a:uLnTx/>
                <a:uFillTx/>
                <a:latin typeface="Arial"/>
                <a:ea typeface="+mn-ea"/>
                <a:cs typeface="+mn-cs"/>
              </a:rPr>
              <a:t>If FGM offence is committed against a girl under 16, each person who is responsible for the girl at the relevant time is guilty of an offence.</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400" b="0" i="0" u="none" strike="noStrike" kern="0" cap="none" spc="0" normalizeH="0" baseline="0" noProof="0" dirty="0" smtClean="0">
                <a:ln>
                  <a:noFill/>
                </a:ln>
                <a:solidFill>
                  <a:srgbClr val="000000"/>
                </a:solidFill>
                <a:effectLst/>
                <a:uLnTx/>
                <a:uFillTx/>
                <a:latin typeface="Arial"/>
                <a:ea typeface="+mn-ea"/>
                <a:cs typeface="+mn-cs"/>
              </a:rPr>
              <a:t>For the purpose of this section, a person is ‘responsible’ for a girl in the following two cases:</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2400" b="0" i="0" u="none" strike="noStrike" kern="0" cap="none" spc="0" normalizeH="0" baseline="0" noProof="0" dirty="0" smtClean="0">
              <a:ln>
                <a:noFill/>
              </a:ln>
              <a:solidFill>
                <a:srgbClr val="000000"/>
              </a:solidFill>
              <a:effectLst/>
              <a:uLnTx/>
              <a:uFillTx/>
              <a:latin typeface="Arial"/>
              <a:ea typeface="+mn-ea"/>
              <a:cs typeface="+mn-cs"/>
            </a:endParaRPr>
          </a:p>
          <a:p>
            <a:pPr marL="514350" marR="0" lvl="0" indent="-514350" algn="l" defTabSz="914400" rtl="0" eaLnBrk="0" fontAlgn="base" latinLnBrk="0" hangingPunct="0">
              <a:lnSpc>
                <a:spcPct val="100000"/>
              </a:lnSpc>
              <a:spcBef>
                <a:spcPct val="20000"/>
              </a:spcBef>
              <a:spcAft>
                <a:spcPct val="0"/>
              </a:spcAft>
              <a:buClrTx/>
              <a:buSzTx/>
              <a:buFontTx/>
              <a:buAutoNum type="alphaLcParenBoth"/>
              <a:tabLst/>
              <a:defRPr/>
            </a:pPr>
            <a:r>
              <a:rPr kumimoji="0" lang="en-GB" sz="2400" b="0" i="0" u="none" strike="noStrike" kern="0" cap="none" spc="0" normalizeH="0" baseline="0" noProof="0" dirty="0" smtClean="0">
                <a:ln>
                  <a:noFill/>
                </a:ln>
                <a:solidFill>
                  <a:srgbClr val="000000"/>
                </a:solidFill>
                <a:effectLst/>
                <a:uLnTx/>
                <a:uFillTx/>
                <a:latin typeface="Arial"/>
                <a:ea typeface="+mn-ea"/>
                <a:cs typeface="+mn-cs"/>
              </a:rPr>
              <a:t>Has parental responsibility for the girl and has frequent contact.</a:t>
            </a:r>
          </a:p>
          <a:p>
            <a:pPr marL="514350" marR="0" lvl="0" indent="-514350" algn="l" defTabSz="914400" rtl="0" eaLnBrk="0" fontAlgn="base" latinLnBrk="0" hangingPunct="0">
              <a:lnSpc>
                <a:spcPct val="100000"/>
              </a:lnSpc>
              <a:spcBef>
                <a:spcPct val="20000"/>
              </a:spcBef>
              <a:spcAft>
                <a:spcPct val="0"/>
              </a:spcAft>
              <a:buClrTx/>
              <a:buSzTx/>
              <a:buFontTx/>
              <a:buAutoNum type="alphaLcParenBoth"/>
              <a:tabLst/>
              <a:defRPr/>
            </a:pPr>
            <a:r>
              <a:rPr kumimoji="0" lang="en-GB" sz="2400" b="0" i="0" u="none" strike="noStrike" kern="0" cap="none" spc="0" normalizeH="0" baseline="0" noProof="0" dirty="0" smtClean="0">
                <a:ln>
                  <a:noFill/>
                </a:ln>
                <a:solidFill>
                  <a:srgbClr val="000000"/>
                </a:solidFill>
                <a:effectLst/>
                <a:uLnTx/>
                <a:uFillTx/>
                <a:latin typeface="Arial"/>
                <a:ea typeface="+mn-ea"/>
                <a:cs typeface="+mn-cs"/>
              </a:rPr>
              <a:t>Person over 18 who has assumed responsibility for caring for the girl.</a:t>
            </a:r>
          </a:p>
        </p:txBody>
      </p:sp>
      <p:sp>
        <p:nvSpPr>
          <p:cNvPr id="5" name="TextBox 4"/>
          <p:cNvSpPr txBox="1"/>
          <p:nvPr/>
        </p:nvSpPr>
        <p:spPr>
          <a:xfrm>
            <a:off x="1851942" y="240064"/>
            <a:ext cx="8280920" cy="646331"/>
          </a:xfrm>
          <a:prstGeom prst="rect">
            <a:avLst/>
          </a:prstGeom>
          <a:solidFill>
            <a:srgbClr val="002060"/>
          </a:solidFill>
        </p:spPr>
        <p:txBody>
          <a:bodyPr wrap="square" rtlCol="0">
            <a:spAutoFit/>
          </a:bodyPr>
          <a:lstStyle/>
          <a:p>
            <a:pPr algn="ctr"/>
            <a:r>
              <a:rPr lang="en-GB" sz="3600" b="1" dirty="0" smtClean="0">
                <a:solidFill>
                  <a:schemeClr val="bg1"/>
                </a:solidFill>
              </a:rPr>
              <a:t>Serious Crime Act 2015</a:t>
            </a:r>
            <a:endParaRPr lang="en-GB" sz="3600" b="1" dirty="0">
              <a:solidFill>
                <a:schemeClr val="bg1"/>
              </a:solidFill>
            </a:endParaRPr>
          </a:p>
        </p:txBody>
      </p:sp>
    </p:spTree>
    <p:extLst>
      <p:ext uri="{BB962C8B-B14F-4D97-AF65-F5344CB8AC3E}">
        <p14:creationId xmlns:p14="http://schemas.microsoft.com/office/powerpoint/2010/main" val="3599090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animEffect transition="in" filter="fade">
                                      <p:cBhvr>
                                        <p:cTn id="15" dur="500"/>
                                        <p:tgtEl>
                                          <p:spTgt spid="4">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4">
                                            <p:txEl>
                                              <p:pRg st="5" end="5"/>
                                            </p:txEl>
                                          </p:spTgt>
                                        </p:tgtEl>
                                        <p:attrNameLst>
                                          <p:attrName>style.visibility</p:attrName>
                                        </p:attrNameLst>
                                      </p:cBhvr>
                                      <p:to>
                                        <p:strVal val="visible"/>
                                      </p:to>
                                    </p:set>
                                    <p:animEffect transition="in" filter="fade">
                                      <p:cBhvr>
                                        <p:cTn id="20" dur="500"/>
                                        <p:tgtEl>
                                          <p:spTgt spid="4">
                                            <p:txEl>
                                              <p:pRg st="5" end="5"/>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4">
                                            <p:txEl>
                                              <p:pRg st="6" end="6"/>
                                            </p:txEl>
                                          </p:spTgt>
                                        </p:tgtEl>
                                        <p:attrNameLst>
                                          <p:attrName>style.visibility</p:attrName>
                                        </p:attrNameLst>
                                      </p:cBhvr>
                                      <p:to>
                                        <p:strVal val="visible"/>
                                      </p:to>
                                    </p:set>
                                    <p:animEffect transition="in" filter="fade">
                                      <p:cBhvr>
                                        <p:cTn id="25" dur="5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 Box 2"/>
          <p:cNvSpPr txBox="1">
            <a:spLocks noChangeArrowheads="1"/>
          </p:cNvSpPr>
          <p:nvPr/>
        </p:nvSpPr>
        <p:spPr bwMode="auto">
          <a:xfrm>
            <a:off x="1923003" y="3070274"/>
            <a:ext cx="8138798" cy="929151"/>
          </a:xfrm>
          <a:prstGeom prst="rect">
            <a:avLst/>
          </a:prstGeom>
          <a:solidFill>
            <a:schemeClr val="accent1">
              <a:lumMod val="20000"/>
              <a:lumOff val="80000"/>
            </a:schemeClr>
          </a:solidFill>
          <a:ln>
            <a:noFill/>
          </a:ln>
          <a:effectLst/>
          <a:extLst/>
        </p:spPr>
        <p:txBody>
          <a:bodyPr/>
          <a:lstStyle>
            <a:lvl1pPr marL="341313" indent="-341313">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rgbClr val="FFFFFF"/>
                </a:solidFill>
                <a:latin typeface="Arial" charset="0"/>
                <a:ea typeface="ＭＳ Ｐゴシック" pitchFamily="1" charset="-128"/>
              </a:defRPr>
            </a:lvl1pPr>
            <a:lvl2pPr>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rgbClr val="FFFFFF"/>
                </a:solidFill>
                <a:latin typeface="Arial" charset="0"/>
                <a:ea typeface="ＭＳ Ｐゴシック" pitchFamily="1" charset="-128"/>
              </a:defRPr>
            </a:lvl2pPr>
            <a:lvl3pPr>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rgbClr val="FFFFFF"/>
                </a:solidFill>
                <a:latin typeface="Arial" charset="0"/>
                <a:ea typeface="ＭＳ Ｐゴシック" pitchFamily="1" charset="-128"/>
              </a:defRPr>
            </a:lvl3pPr>
            <a:lvl4pPr>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rgbClr val="FFFFFF"/>
                </a:solidFill>
                <a:latin typeface="Arial" charset="0"/>
                <a:ea typeface="ＭＳ Ｐゴシック" pitchFamily="1" charset="-128"/>
              </a:defRPr>
            </a:lvl4pPr>
            <a:lvl5pPr>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rgbClr val="FFFFFF"/>
                </a:solidFill>
                <a:latin typeface="Arial" charset="0"/>
                <a:ea typeface="ＭＳ Ｐゴシック" pitchFamily="1" charset="-128"/>
              </a:defRPr>
            </a:lvl5pPr>
            <a:lvl6pPr marL="2514600" indent="-228600" defTabSz="449263" eaLnBrk="0" fontAlgn="base" hangingPunct="0">
              <a:spcBef>
                <a:spcPct val="0"/>
              </a:spcBef>
              <a:spcAft>
                <a:spcPct val="0"/>
              </a:spcAft>
              <a:buClr>
                <a:srgbClr val="000000"/>
              </a:buClr>
              <a:buSzPct val="100000"/>
              <a:buFont typeface="Times New Roman" pitchFamily="16" charset="0"/>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rgbClr val="FFFFFF"/>
                </a:solidFill>
                <a:latin typeface="Arial" charset="0"/>
                <a:ea typeface="ＭＳ Ｐゴシック" pitchFamily="1" charset="-128"/>
              </a:defRPr>
            </a:lvl6pPr>
            <a:lvl7pPr marL="2971800" indent="-228600" defTabSz="449263" eaLnBrk="0" fontAlgn="base" hangingPunct="0">
              <a:spcBef>
                <a:spcPct val="0"/>
              </a:spcBef>
              <a:spcAft>
                <a:spcPct val="0"/>
              </a:spcAft>
              <a:buClr>
                <a:srgbClr val="000000"/>
              </a:buClr>
              <a:buSzPct val="100000"/>
              <a:buFont typeface="Times New Roman" pitchFamily="16" charset="0"/>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rgbClr val="FFFFFF"/>
                </a:solidFill>
                <a:latin typeface="Arial" charset="0"/>
                <a:ea typeface="ＭＳ Ｐゴシック" pitchFamily="1" charset="-128"/>
              </a:defRPr>
            </a:lvl7pPr>
            <a:lvl8pPr marL="3429000" indent="-228600" defTabSz="449263" eaLnBrk="0" fontAlgn="base" hangingPunct="0">
              <a:spcBef>
                <a:spcPct val="0"/>
              </a:spcBef>
              <a:spcAft>
                <a:spcPct val="0"/>
              </a:spcAft>
              <a:buClr>
                <a:srgbClr val="000000"/>
              </a:buClr>
              <a:buSzPct val="100000"/>
              <a:buFont typeface="Times New Roman" pitchFamily="16" charset="0"/>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rgbClr val="FFFFFF"/>
                </a:solidFill>
                <a:latin typeface="Arial" charset="0"/>
                <a:ea typeface="ＭＳ Ｐゴシック" pitchFamily="1" charset="-128"/>
              </a:defRPr>
            </a:lvl8pPr>
            <a:lvl9pPr marL="3886200" indent="-228600" defTabSz="449263" eaLnBrk="0" fontAlgn="base" hangingPunct="0">
              <a:spcBef>
                <a:spcPct val="0"/>
              </a:spcBef>
              <a:spcAft>
                <a:spcPct val="0"/>
              </a:spcAft>
              <a:buClr>
                <a:srgbClr val="000000"/>
              </a:buClr>
              <a:buSzPct val="100000"/>
              <a:buFont typeface="Times New Roman" pitchFamily="16" charset="0"/>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rgbClr val="FFFFFF"/>
                </a:solidFill>
                <a:latin typeface="Arial" charset="0"/>
                <a:ea typeface="ＭＳ Ｐゴシック" pitchFamily="1" charset="-128"/>
              </a:defRPr>
            </a:lvl9pPr>
          </a:lstStyle>
          <a:p>
            <a:pPr marL="342900" algn="ctr" eaLnBrk="0" fontAlgn="base" hangingPunct="0">
              <a:spcBef>
                <a:spcPts val="500"/>
              </a:spcBef>
              <a:spcAft>
                <a:spcPct val="0"/>
              </a:spcAft>
              <a:defRPr/>
            </a:pPr>
            <a:r>
              <a:rPr lang="en-GB" altLang="en-US" sz="2800" b="1" dirty="0" smtClean="0">
                <a:solidFill>
                  <a:srgbClr val="002060"/>
                </a:solidFill>
                <a:latin typeface="Arial" panose="020B0604020202020204" pitchFamily="34" charset="0"/>
                <a:cs typeface="Arial" panose="020B0604020202020204" pitchFamily="34" charset="0"/>
              </a:rPr>
              <a:t>The Serious Crime Act 2015 S.5A (Schedule 2) </a:t>
            </a:r>
          </a:p>
          <a:p>
            <a:pPr marL="342900" algn="ctr" eaLnBrk="0" fontAlgn="base" hangingPunct="0">
              <a:spcBef>
                <a:spcPts val="500"/>
              </a:spcBef>
              <a:spcAft>
                <a:spcPct val="0"/>
              </a:spcAft>
              <a:defRPr/>
            </a:pPr>
            <a:r>
              <a:rPr lang="en-GB" altLang="en-US" sz="2800" b="1" dirty="0" smtClean="0">
                <a:solidFill>
                  <a:srgbClr val="002060"/>
                </a:solidFill>
                <a:latin typeface="Arial" panose="020B0604020202020204" pitchFamily="34" charset="0"/>
                <a:cs typeface="Arial" panose="020B0604020202020204" pitchFamily="34" charset="0"/>
              </a:rPr>
              <a:t>of The Female Genital Mutilation Act 2003</a:t>
            </a:r>
          </a:p>
          <a:p>
            <a:pPr marL="342900" algn="ctr" eaLnBrk="0" fontAlgn="base" hangingPunct="0">
              <a:spcBef>
                <a:spcPts val="500"/>
              </a:spcBef>
              <a:spcAft>
                <a:spcPct val="0"/>
              </a:spcAft>
              <a:defRPr/>
            </a:pPr>
            <a:endParaRPr lang="en-GB" altLang="en-US" sz="2000" dirty="0" smtClean="0">
              <a:solidFill>
                <a:schemeClr val="tx1"/>
              </a:solidFill>
              <a:latin typeface="Arial" panose="020B0604020202020204" pitchFamily="34" charset="0"/>
              <a:cs typeface="Arial" panose="020B0604020202020204" pitchFamily="34" charset="0"/>
            </a:endParaRPr>
          </a:p>
          <a:p>
            <a:pPr marL="287337" indent="-285750" eaLnBrk="0" fontAlgn="base" hangingPunct="0">
              <a:spcBef>
                <a:spcPts val="500"/>
              </a:spcBef>
              <a:spcAft>
                <a:spcPct val="0"/>
              </a:spcAft>
              <a:buFont typeface="Arial" panose="020B0604020202020204" pitchFamily="34" charset="0"/>
              <a:buChar char="•"/>
              <a:defRPr/>
            </a:pPr>
            <a:endParaRPr lang="en-GB" altLang="en-US" sz="1800" b="1" dirty="0" smtClean="0">
              <a:solidFill>
                <a:srgbClr val="FFE701"/>
              </a:solidFill>
              <a:latin typeface="Arial Black" pitchFamily="32" charset="0"/>
            </a:endParaRPr>
          </a:p>
          <a:p>
            <a:pPr eaLnBrk="0" fontAlgn="base" hangingPunct="0">
              <a:spcBef>
                <a:spcPts val="600"/>
              </a:spcBef>
              <a:spcAft>
                <a:spcPct val="0"/>
              </a:spcAft>
              <a:buClr>
                <a:srgbClr val="FFE701"/>
              </a:buClr>
              <a:buFont typeface="Arial Black" pitchFamily="32" charset="0"/>
              <a:buNone/>
              <a:defRPr/>
            </a:pPr>
            <a:endParaRPr lang="en-GB" altLang="en-US" sz="1800" b="1" dirty="0" smtClean="0">
              <a:solidFill>
                <a:srgbClr val="FFE701"/>
              </a:solidFill>
              <a:latin typeface="Arial Black" pitchFamily="32" charset="0"/>
            </a:endParaRPr>
          </a:p>
          <a:p>
            <a:pPr marL="342900" eaLnBrk="0" fontAlgn="base" hangingPunct="0">
              <a:spcBef>
                <a:spcPts val="500"/>
              </a:spcBef>
              <a:spcAft>
                <a:spcPct val="0"/>
              </a:spcAft>
              <a:defRPr/>
            </a:pPr>
            <a:endParaRPr lang="en-GB" altLang="en-US" b="1" i="1" dirty="0" smtClean="0">
              <a:solidFill>
                <a:srgbClr val="FFE701"/>
              </a:solidFill>
              <a:latin typeface="Arial Black" pitchFamily="32" charset="0"/>
            </a:endParaRPr>
          </a:p>
          <a:p>
            <a:pPr marL="342900" algn="ctr" eaLnBrk="0" fontAlgn="base" hangingPunct="0">
              <a:spcBef>
                <a:spcPts val="500"/>
              </a:spcBef>
              <a:spcAft>
                <a:spcPct val="0"/>
              </a:spcAft>
              <a:defRPr/>
            </a:pPr>
            <a:endParaRPr lang="en-GB" altLang="en-US" b="1" i="1" dirty="0" smtClean="0">
              <a:solidFill>
                <a:srgbClr val="FFE701"/>
              </a:solidFill>
              <a:latin typeface="Arial Black" pitchFamily="32" charset="0"/>
            </a:endParaRPr>
          </a:p>
          <a:p>
            <a:pPr marL="342900" eaLnBrk="0" fontAlgn="base" hangingPunct="0">
              <a:spcBef>
                <a:spcPts val="500"/>
              </a:spcBef>
              <a:spcAft>
                <a:spcPct val="0"/>
              </a:spcAft>
              <a:defRPr/>
            </a:pPr>
            <a:endParaRPr lang="en-GB" altLang="en-US" sz="2000" b="1" dirty="0" smtClean="0">
              <a:solidFill>
                <a:srgbClr val="FFE701"/>
              </a:solidFill>
              <a:latin typeface="Arial Black" pitchFamily="32" charset="0"/>
            </a:endParaRPr>
          </a:p>
          <a:p>
            <a:pPr marL="342900" eaLnBrk="0" fontAlgn="base" hangingPunct="0">
              <a:spcBef>
                <a:spcPts val="500"/>
              </a:spcBef>
              <a:spcAft>
                <a:spcPct val="0"/>
              </a:spcAft>
              <a:defRPr/>
            </a:pPr>
            <a:endParaRPr lang="en-GB" altLang="en-US" sz="2000" b="1" dirty="0" smtClean="0">
              <a:solidFill>
                <a:srgbClr val="FFE701"/>
              </a:solidFill>
              <a:latin typeface="Arial Black" pitchFamily="32" charset="0"/>
            </a:endParaRPr>
          </a:p>
          <a:p>
            <a:pPr eaLnBrk="0" fontAlgn="base" hangingPunct="0">
              <a:spcBef>
                <a:spcPts val="600"/>
              </a:spcBef>
              <a:spcAft>
                <a:spcPct val="0"/>
              </a:spcAft>
              <a:buClr>
                <a:srgbClr val="FFE701"/>
              </a:buClr>
              <a:buFont typeface="Arial Black" pitchFamily="32" charset="0"/>
              <a:buNone/>
              <a:defRPr/>
            </a:pPr>
            <a:endParaRPr lang="en-GB" altLang="en-US" b="1" dirty="0" smtClean="0">
              <a:solidFill>
                <a:srgbClr val="FFE701"/>
              </a:solidFill>
              <a:latin typeface="Arial Black" pitchFamily="32" charset="0"/>
            </a:endParaRPr>
          </a:p>
          <a:p>
            <a:pPr eaLnBrk="0" fontAlgn="base" hangingPunct="0">
              <a:spcBef>
                <a:spcPts val="600"/>
              </a:spcBef>
              <a:spcAft>
                <a:spcPct val="0"/>
              </a:spcAft>
              <a:buClr>
                <a:srgbClr val="FFE701"/>
              </a:buClr>
              <a:buFont typeface="Arial Black" pitchFamily="32" charset="0"/>
              <a:buNone/>
              <a:defRPr/>
            </a:pPr>
            <a:endParaRPr lang="en-GB" altLang="en-US" b="1" dirty="0" smtClean="0">
              <a:solidFill>
                <a:srgbClr val="FFE701"/>
              </a:solidFill>
              <a:latin typeface="Arial Black" pitchFamily="32" charset="0"/>
            </a:endParaRPr>
          </a:p>
        </p:txBody>
      </p:sp>
      <p:sp>
        <p:nvSpPr>
          <p:cNvPr id="5" name="TextBox 4"/>
          <p:cNvSpPr txBox="1"/>
          <p:nvPr/>
        </p:nvSpPr>
        <p:spPr>
          <a:xfrm>
            <a:off x="1851942" y="979804"/>
            <a:ext cx="8280920" cy="646331"/>
          </a:xfrm>
          <a:prstGeom prst="rect">
            <a:avLst/>
          </a:prstGeom>
          <a:solidFill>
            <a:srgbClr val="002060"/>
          </a:solidFill>
        </p:spPr>
        <p:txBody>
          <a:bodyPr wrap="square" rtlCol="0">
            <a:spAutoFit/>
          </a:bodyPr>
          <a:lstStyle/>
          <a:p>
            <a:pPr algn="ctr"/>
            <a:r>
              <a:rPr lang="en-GB" sz="3600" b="1" dirty="0" smtClean="0">
                <a:solidFill>
                  <a:schemeClr val="bg1"/>
                </a:solidFill>
              </a:rPr>
              <a:t>FGM Protection Orders</a:t>
            </a:r>
            <a:endParaRPr lang="en-GB" sz="3600" b="1" dirty="0">
              <a:solidFill>
                <a:schemeClr val="bg1"/>
              </a:solidFill>
            </a:endParaRPr>
          </a:p>
        </p:txBody>
      </p:sp>
    </p:spTree>
    <p:extLst>
      <p:ext uri="{BB962C8B-B14F-4D97-AF65-F5344CB8AC3E}">
        <p14:creationId xmlns:p14="http://schemas.microsoft.com/office/powerpoint/2010/main" val="2346349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 Box 2"/>
          <p:cNvSpPr txBox="1">
            <a:spLocks noChangeArrowheads="1"/>
          </p:cNvSpPr>
          <p:nvPr/>
        </p:nvSpPr>
        <p:spPr bwMode="auto">
          <a:xfrm>
            <a:off x="1163549" y="1116099"/>
            <a:ext cx="9657706" cy="47291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341313" indent="-341313">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rgbClr val="FFFFFF"/>
                </a:solidFill>
                <a:latin typeface="Arial" charset="0"/>
                <a:ea typeface="ＭＳ Ｐゴシック" pitchFamily="1" charset="-128"/>
              </a:defRPr>
            </a:lvl1pPr>
            <a:lvl2pPr>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rgbClr val="FFFFFF"/>
                </a:solidFill>
                <a:latin typeface="Arial" charset="0"/>
                <a:ea typeface="ＭＳ Ｐゴシック" pitchFamily="1" charset="-128"/>
              </a:defRPr>
            </a:lvl2pPr>
            <a:lvl3pPr>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rgbClr val="FFFFFF"/>
                </a:solidFill>
                <a:latin typeface="Arial" charset="0"/>
                <a:ea typeface="ＭＳ Ｐゴシック" pitchFamily="1" charset="-128"/>
              </a:defRPr>
            </a:lvl3pPr>
            <a:lvl4pPr>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rgbClr val="FFFFFF"/>
                </a:solidFill>
                <a:latin typeface="Arial" charset="0"/>
                <a:ea typeface="ＭＳ Ｐゴシック" pitchFamily="1" charset="-128"/>
              </a:defRPr>
            </a:lvl4pPr>
            <a:lvl5pPr>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rgbClr val="FFFFFF"/>
                </a:solidFill>
                <a:latin typeface="Arial" charset="0"/>
                <a:ea typeface="ＭＳ Ｐゴシック" pitchFamily="1" charset="-128"/>
              </a:defRPr>
            </a:lvl5pPr>
            <a:lvl6pPr marL="2514600" indent="-228600" defTabSz="449263" eaLnBrk="0" fontAlgn="base" hangingPunct="0">
              <a:spcBef>
                <a:spcPct val="0"/>
              </a:spcBef>
              <a:spcAft>
                <a:spcPct val="0"/>
              </a:spcAft>
              <a:buClr>
                <a:srgbClr val="000000"/>
              </a:buClr>
              <a:buSzPct val="100000"/>
              <a:buFont typeface="Times New Roman" pitchFamily="16" charset="0"/>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rgbClr val="FFFFFF"/>
                </a:solidFill>
                <a:latin typeface="Arial" charset="0"/>
                <a:ea typeface="ＭＳ Ｐゴシック" pitchFamily="1" charset="-128"/>
              </a:defRPr>
            </a:lvl6pPr>
            <a:lvl7pPr marL="2971800" indent="-228600" defTabSz="449263" eaLnBrk="0" fontAlgn="base" hangingPunct="0">
              <a:spcBef>
                <a:spcPct val="0"/>
              </a:spcBef>
              <a:spcAft>
                <a:spcPct val="0"/>
              </a:spcAft>
              <a:buClr>
                <a:srgbClr val="000000"/>
              </a:buClr>
              <a:buSzPct val="100000"/>
              <a:buFont typeface="Times New Roman" pitchFamily="16" charset="0"/>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rgbClr val="FFFFFF"/>
                </a:solidFill>
                <a:latin typeface="Arial" charset="0"/>
                <a:ea typeface="ＭＳ Ｐゴシック" pitchFamily="1" charset="-128"/>
              </a:defRPr>
            </a:lvl7pPr>
            <a:lvl8pPr marL="3429000" indent="-228600" defTabSz="449263" eaLnBrk="0" fontAlgn="base" hangingPunct="0">
              <a:spcBef>
                <a:spcPct val="0"/>
              </a:spcBef>
              <a:spcAft>
                <a:spcPct val="0"/>
              </a:spcAft>
              <a:buClr>
                <a:srgbClr val="000000"/>
              </a:buClr>
              <a:buSzPct val="100000"/>
              <a:buFont typeface="Times New Roman" pitchFamily="16" charset="0"/>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rgbClr val="FFFFFF"/>
                </a:solidFill>
                <a:latin typeface="Arial" charset="0"/>
                <a:ea typeface="ＭＳ Ｐゴシック" pitchFamily="1" charset="-128"/>
              </a:defRPr>
            </a:lvl8pPr>
            <a:lvl9pPr marL="3886200" indent="-228600" defTabSz="449263" eaLnBrk="0" fontAlgn="base" hangingPunct="0">
              <a:spcBef>
                <a:spcPct val="0"/>
              </a:spcBef>
              <a:spcAft>
                <a:spcPct val="0"/>
              </a:spcAft>
              <a:buClr>
                <a:srgbClr val="000000"/>
              </a:buClr>
              <a:buSzPct val="100000"/>
              <a:buFont typeface="Times New Roman" pitchFamily="16" charset="0"/>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rgbClr val="FFFFFF"/>
                </a:solidFill>
                <a:latin typeface="Arial" charset="0"/>
                <a:ea typeface="ＭＳ Ｐゴシック" pitchFamily="1" charset="-128"/>
              </a:defRPr>
            </a:lvl9pPr>
          </a:lstStyle>
          <a:p>
            <a:pPr marL="0" indent="0" algn="ctr" eaLnBrk="0" fontAlgn="base" hangingPunct="0">
              <a:spcBef>
                <a:spcPts val="600"/>
              </a:spcBef>
              <a:spcAft>
                <a:spcPct val="0"/>
              </a:spcAft>
              <a:buClr>
                <a:srgbClr val="FFE701"/>
              </a:buClr>
              <a:defRPr/>
            </a:pPr>
            <a:r>
              <a:rPr lang="en-GB" altLang="en-US" dirty="0" smtClean="0">
                <a:solidFill>
                  <a:schemeClr val="tx1"/>
                </a:solidFill>
                <a:latin typeface="Arial" panose="020B0604020202020204" pitchFamily="34" charset="0"/>
                <a:cs typeface="Arial" panose="020B0604020202020204" pitchFamily="34" charset="0"/>
              </a:rPr>
              <a:t>NHS doctor, </a:t>
            </a:r>
            <a:r>
              <a:rPr lang="en-GB" altLang="en-US" dirty="0" err="1" smtClean="0">
                <a:solidFill>
                  <a:schemeClr val="tx1"/>
                </a:solidFill>
                <a:latin typeface="Arial" panose="020B0604020202020204" pitchFamily="34" charset="0"/>
                <a:cs typeface="Arial" panose="020B0604020202020204" pitchFamily="34" charset="0"/>
              </a:rPr>
              <a:t>Dhanuson</a:t>
            </a:r>
            <a:r>
              <a:rPr lang="en-GB" altLang="en-US" dirty="0" smtClean="0">
                <a:solidFill>
                  <a:schemeClr val="tx1"/>
                </a:solidFill>
                <a:latin typeface="Arial" panose="020B0604020202020204" pitchFamily="34" charset="0"/>
                <a:cs typeface="Arial" panose="020B0604020202020204" pitchFamily="34" charset="0"/>
              </a:rPr>
              <a:t> </a:t>
            </a:r>
            <a:r>
              <a:rPr lang="en-GB" altLang="en-US" dirty="0" err="1" smtClean="0">
                <a:solidFill>
                  <a:schemeClr val="tx1"/>
                </a:solidFill>
                <a:latin typeface="Arial" panose="020B0604020202020204" pitchFamily="34" charset="0"/>
                <a:cs typeface="Arial" panose="020B0604020202020204" pitchFamily="34" charset="0"/>
              </a:rPr>
              <a:t>Dharmasena</a:t>
            </a:r>
            <a:r>
              <a:rPr lang="en-GB" altLang="en-US" dirty="0" smtClean="0">
                <a:solidFill>
                  <a:schemeClr val="tx1"/>
                </a:solidFill>
                <a:latin typeface="Arial" panose="020B0604020202020204" pitchFamily="34" charset="0"/>
                <a:cs typeface="Arial" panose="020B0604020202020204" pitchFamily="34" charset="0"/>
              </a:rPr>
              <a:t>, charged with an FGM offence after stitching up a mother following the birth of her first child </a:t>
            </a:r>
          </a:p>
          <a:p>
            <a:pPr marL="0" indent="0" algn="ctr" eaLnBrk="0" fontAlgn="base" hangingPunct="0">
              <a:spcBef>
                <a:spcPts val="600"/>
              </a:spcBef>
              <a:spcAft>
                <a:spcPct val="0"/>
              </a:spcAft>
              <a:buClr>
                <a:srgbClr val="FFE701"/>
              </a:buClr>
              <a:defRPr/>
            </a:pPr>
            <a:endParaRPr lang="en-GB" altLang="en-US" dirty="0" smtClean="0">
              <a:solidFill>
                <a:schemeClr val="tx1"/>
              </a:solidFill>
              <a:latin typeface="Arial" panose="020B0604020202020204" pitchFamily="34" charset="0"/>
              <a:cs typeface="Arial" panose="020B0604020202020204" pitchFamily="34" charset="0"/>
            </a:endParaRPr>
          </a:p>
          <a:p>
            <a:pPr marL="0" indent="0" algn="ctr" eaLnBrk="0" fontAlgn="base" hangingPunct="0">
              <a:spcBef>
                <a:spcPts val="500"/>
              </a:spcBef>
              <a:spcAft>
                <a:spcPts val="500"/>
              </a:spcAft>
              <a:buClr>
                <a:srgbClr val="FFE701"/>
              </a:buClr>
              <a:defRPr/>
            </a:pPr>
            <a:r>
              <a:rPr lang="en-GB" altLang="en-US" dirty="0" smtClean="0">
                <a:solidFill>
                  <a:schemeClr val="tx1"/>
                </a:solidFill>
                <a:latin typeface="Arial" panose="020B0604020202020204" pitchFamily="34" charset="0"/>
                <a:cs typeface="Arial" panose="020B0604020202020204" pitchFamily="34" charset="0"/>
              </a:rPr>
              <a:t>Hasan Mohamed, an on duty consultant at the time was charged with aiding and abetting the doctor</a:t>
            </a:r>
          </a:p>
          <a:p>
            <a:pPr marL="0" indent="0" algn="ctr" eaLnBrk="0" fontAlgn="base" hangingPunct="0">
              <a:spcBef>
                <a:spcPts val="500"/>
              </a:spcBef>
              <a:spcAft>
                <a:spcPts val="500"/>
              </a:spcAft>
              <a:buClr>
                <a:srgbClr val="FFE701"/>
              </a:buClr>
              <a:defRPr/>
            </a:pPr>
            <a:endParaRPr lang="en-GB" altLang="en-US" dirty="0" smtClean="0">
              <a:solidFill>
                <a:schemeClr val="tx1"/>
              </a:solidFill>
              <a:latin typeface="Arial" panose="020B0604020202020204" pitchFamily="34" charset="0"/>
              <a:cs typeface="Arial" panose="020B0604020202020204" pitchFamily="34" charset="0"/>
            </a:endParaRPr>
          </a:p>
          <a:p>
            <a:pPr marL="0" indent="0" algn="ctr" eaLnBrk="0" fontAlgn="base" hangingPunct="0">
              <a:spcBef>
                <a:spcPts val="500"/>
              </a:spcBef>
              <a:spcAft>
                <a:spcPts val="500"/>
              </a:spcAft>
              <a:buClr>
                <a:srgbClr val="FFE701"/>
              </a:buClr>
              <a:defRPr/>
            </a:pPr>
            <a:r>
              <a:rPr lang="en-GB" altLang="en-US" dirty="0" smtClean="0">
                <a:solidFill>
                  <a:schemeClr val="tx1"/>
                </a:solidFill>
                <a:latin typeface="Arial" panose="020B0604020202020204" pitchFamily="34" charset="0"/>
                <a:cs typeface="Arial" panose="020B0604020202020204" pitchFamily="34" charset="0"/>
              </a:rPr>
              <a:t>Defence considered it  a 'SHOW TRIAL' and an effort made by the CPS to regain some confidence after failing to bring a prosecution despite FGM laws being in place since 1985</a:t>
            </a:r>
          </a:p>
          <a:p>
            <a:pPr marL="0" indent="0" algn="ctr" eaLnBrk="0" fontAlgn="base" hangingPunct="0">
              <a:spcBef>
                <a:spcPts val="500"/>
              </a:spcBef>
              <a:spcAft>
                <a:spcPts val="500"/>
              </a:spcAft>
              <a:buClr>
                <a:srgbClr val="FFE701"/>
              </a:buClr>
              <a:defRPr/>
            </a:pPr>
            <a:endParaRPr lang="en-GB" altLang="en-US" dirty="0" smtClean="0">
              <a:solidFill>
                <a:schemeClr val="tx1"/>
              </a:solidFill>
              <a:latin typeface="Arial" panose="020B0604020202020204" pitchFamily="34" charset="0"/>
              <a:cs typeface="Arial" panose="020B0604020202020204" pitchFamily="34" charset="0"/>
            </a:endParaRPr>
          </a:p>
          <a:p>
            <a:pPr marL="0" indent="0" algn="ctr" eaLnBrk="0" fontAlgn="base" hangingPunct="0">
              <a:spcBef>
                <a:spcPts val="500"/>
              </a:spcBef>
              <a:spcAft>
                <a:spcPts val="500"/>
              </a:spcAft>
              <a:buClr>
                <a:srgbClr val="FFE701"/>
              </a:buClr>
              <a:defRPr/>
            </a:pPr>
            <a:r>
              <a:rPr lang="en-GB" altLang="en-US" i="1" dirty="0" smtClean="0">
                <a:solidFill>
                  <a:schemeClr val="tx1"/>
                </a:solidFill>
                <a:latin typeface="Arial" panose="020B0604020202020204" pitchFamily="34" charset="0"/>
                <a:cs typeface="Arial" panose="020B0604020202020204" pitchFamily="34" charset="0"/>
              </a:rPr>
              <a:t>Case acquitted at Crown Court and both men were found not guilty!</a:t>
            </a:r>
          </a:p>
          <a:p>
            <a:pPr marL="0" indent="0" algn="ctr" eaLnBrk="0" fontAlgn="base" hangingPunct="0">
              <a:spcBef>
                <a:spcPts val="500"/>
              </a:spcBef>
              <a:spcAft>
                <a:spcPts val="500"/>
              </a:spcAft>
              <a:defRPr/>
            </a:pPr>
            <a:endParaRPr lang="en-GB" altLang="en-US" sz="2000" b="1" i="1" dirty="0" smtClean="0">
              <a:solidFill>
                <a:srgbClr val="FFE701"/>
              </a:solidFill>
              <a:latin typeface="Arial Black" pitchFamily="32" charset="0"/>
              <a:cs typeface="Times New Roman" pitchFamily="16" charset="0"/>
            </a:endParaRPr>
          </a:p>
          <a:p>
            <a:pPr marL="1587" indent="0" algn="ctr" eaLnBrk="0" fontAlgn="base" hangingPunct="0">
              <a:spcBef>
                <a:spcPts val="500"/>
              </a:spcBef>
              <a:spcAft>
                <a:spcPct val="0"/>
              </a:spcAft>
              <a:defRPr/>
            </a:pPr>
            <a:endParaRPr lang="en-GB" altLang="en-US" sz="2000" b="1" i="1" dirty="0" smtClean="0">
              <a:solidFill>
                <a:srgbClr val="FFE701"/>
              </a:solidFill>
              <a:latin typeface="Arial Black" pitchFamily="32" charset="0"/>
            </a:endParaRPr>
          </a:p>
          <a:p>
            <a:pPr marL="1587" indent="0" eaLnBrk="0" fontAlgn="base" hangingPunct="0">
              <a:spcBef>
                <a:spcPts val="500"/>
              </a:spcBef>
              <a:spcAft>
                <a:spcPct val="0"/>
              </a:spcAft>
              <a:defRPr/>
            </a:pPr>
            <a:endParaRPr lang="en-GB" altLang="en-US" sz="2000" b="1" dirty="0" smtClean="0">
              <a:solidFill>
                <a:srgbClr val="FFE701"/>
              </a:solidFill>
              <a:latin typeface="Arial Black" pitchFamily="32" charset="0"/>
            </a:endParaRPr>
          </a:p>
          <a:p>
            <a:pPr marL="1587" indent="0" eaLnBrk="0" fontAlgn="base" hangingPunct="0">
              <a:spcBef>
                <a:spcPts val="500"/>
              </a:spcBef>
              <a:spcAft>
                <a:spcPct val="0"/>
              </a:spcAft>
              <a:defRPr/>
            </a:pPr>
            <a:endParaRPr lang="en-GB" altLang="en-US" sz="2000" b="1" dirty="0" smtClean="0">
              <a:solidFill>
                <a:srgbClr val="FFE701"/>
              </a:solidFill>
              <a:latin typeface="Arial Black" pitchFamily="32" charset="0"/>
            </a:endParaRPr>
          </a:p>
          <a:p>
            <a:pPr marL="0" indent="0" eaLnBrk="0" fontAlgn="base" hangingPunct="0">
              <a:spcBef>
                <a:spcPts val="600"/>
              </a:spcBef>
              <a:spcAft>
                <a:spcPct val="0"/>
              </a:spcAft>
              <a:buClr>
                <a:srgbClr val="FFE701"/>
              </a:buClr>
              <a:defRPr/>
            </a:pPr>
            <a:endParaRPr lang="en-GB" altLang="en-US" b="1" dirty="0" smtClean="0">
              <a:solidFill>
                <a:srgbClr val="FFE701"/>
              </a:solidFill>
              <a:latin typeface="Arial Black" pitchFamily="32" charset="0"/>
            </a:endParaRPr>
          </a:p>
          <a:p>
            <a:pPr marL="0" indent="0" eaLnBrk="0" fontAlgn="base" hangingPunct="0">
              <a:spcBef>
                <a:spcPts val="600"/>
              </a:spcBef>
              <a:spcAft>
                <a:spcPct val="0"/>
              </a:spcAft>
              <a:buClr>
                <a:srgbClr val="FFE701"/>
              </a:buClr>
              <a:defRPr/>
            </a:pPr>
            <a:endParaRPr lang="en-GB" altLang="en-US" b="1" dirty="0" smtClean="0">
              <a:solidFill>
                <a:srgbClr val="FFE701"/>
              </a:solidFill>
              <a:latin typeface="Arial Black" pitchFamily="32" charset="0"/>
            </a:endParaRPr>
          </a:p>
        </p:txBody>
      </p:sp>
      <p:sp>
        <p:nvSpPr>
          <p:cNvPr id="5" name="TextBox 4"/>
          <p:cNvSpPr txBox="1"/>
          <p:nvPr/>
        </p:nvSpPr>
        <p:spPr>
          <a:xfrm>
            <a:off x="1851942" y="240064"/>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Case Law</a:t>
            </a:r>
            <a:endParaRPr lang="en-GB" sz="3200" b="1" dirty="0">
              <a:solidFill>
                <a:schemeClr val="bg1"/>
              </a:solidFill>
            </a:endParaRPr>
          </a:p>
        </p:txBody>
      </p:sp>
    </p:spTree>
    <p:extLst>
      <p:ext uri="{BB962C8B-B14F-4D97-AF65-F5344CB8AC3E}">
        <p14:creationId xmlns:p14="http://schemas.microsoft.com/office/powerpoint/2010/main" val="4232862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fade">
                                      <p:cBhvr>
                                        <p:cTn id="17" dur="500"/>
                                        <p:tgtEl>
                                          <p:spTgt spid="4">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6" end="6"/>
                                            </p:txEl>
                                          </p:spTgt>
                                        </p:tgtEl>
                                        <p:attrNameLst>
                                          <p:attrName>style.visibility</p:attrName>
                                        </p:attrNameLst>
                                      </p:cBhvr>
                                      <p:to>
                                        <p:strVal val="visible"/>
                                      </p:to>
                                    </p:set>
                                    <p:animEffect transition="in" filter="fade">
                                      <p:cBhvr>
                                        <p:cTn id="22" dur="5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 Box 2"/>
          <p:cNvSpPr txBox="1">
            <a:spLocks noChangeArrowheads="1"/>
          </p:cNvSpPr>
          <p:nvPr/>
        </p:nvSpPr>
        <p:spPr bwMode="auto">
          <a:xfrm>
            <a:off x="999577" y="886395"/>
            <a:ext cx="9985649" cy="45577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341313" indent="-341313">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rgbClr val="FFFFFF"/>
                </a:solidFill>
                <a:latin typeface="Arial" charset="0"/>
                <a:ea typeface="ＭＳ Ｐゴシック" pitchFamily="1" charset="-128"/>
              </a:defRPr>
            </a:lvl1pPr>
            <a:lvl2pPr>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rgbClr val="FFFFFF"/>
                </a:solidFill>
                <a:latin typeface="Arial" charset="0"/>
                <a:ea typeface="ＭＳ Ｐゴシック" pitchFamily="1" charset="-128"/>
              </a:defRPr>
            </a:lvl2pPr>
            <a:lvl3pPr>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rgbClr val="FFFFFF"/>
                </a:solidFill>
                <a:latin typeface="Arial" charset="0"/>
                <a:ea typeface="ＭＳ Ｐゴシック" pitchFamily="1" charset="-128"/>
              </a:defRPr>
            </a:lvl3pPr>
            <a:lvl4pPr>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rgbClr val="FFFFFF"/>
                </a:solidFill>
                <a:latin typeface="Arial" charset="0"/>
                <a:ea typeface="ＭＳ Ｐゴシック" pitchFamily="1" charset="-128"/>
              </a:defRPr>
            </a:lvl4pPr>
            <a:lvl5pPr>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rgbClr val="FFFFFF"/>
                </a:solidFill>
                <a:latin typeface="Arial" charset="0"/>
                <a:ea typeface="ＭＳ Ｐゴシック" pitchFamily="1" charset="-128"/>
              </a:defRPr>
            </a:lvl5pPr>
            <a:lvl6pPr marL="2514600" indent="-228600" defTabSz="449263" eaLnBrk="0" fontAlgn="base" hangingPunct="0">
              <a:spcBef>
                <a:spcPct val="0"/>
              </a:spcBef>
              <a:spcAft>
                <a:spcPct val="0"/>
              </a:spcAft>
              <a:buClr>
                <a:srgbClr val="000000"/>
              </a:buClr>
              <a:buSzPct val="100000"/>
              <a:buFont typeface="Times New Roman" pitchFamily="16" charset="0"/>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rgbClr val="FFFFFF"/>
                </a:solidFill>
                <a:latin typeface="Arial" charset="0"/>
                <a:ea typeface="ＭＳ Ｐゴシック" pitchFamily="1" charset="-128"/>
              </a:defRPr>
            </a:lvl6pPr>
            <a:lvl7pPr marL="2971800" indent="-228600" defTabSz="449263" eaLnBrk="0" fontAlgn="base" hangingPunct="0">
              <a:spcBef>
                <a:spcPct val="0"/>
              </a:spcBef>
              <a:spcAft>
                <a:spcPct val="0"/>
              </a:spcAft>
              <a:buClr>
                <a:srgbClr val="000000"/>
              </a:buClr>
              <a:buSzPct val="100000"/>
              <a:buFont typeface="Times New Roman" pitchFamily="16" charset="0"/>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rgbClr val="FFFFFF"/>
                </a:solidFill>
                <a:latin typeface="Arial" charset="0"/>
                <a:ea typeface="ＭＳ Ｐゴシック" pitchFamily="1" charset="-128"/>
              </a:defRPr>
            </a:lvl7pPr>
            <a:lvl8pPr marL="3429000" indent="-228600" defTabSz="449263" eaLnBrk="0" fontAlgn="base" hangingPunct="0">
              <a:spcBef>
                <a:spcPct val="0"/>
              </a:spcBef>
              <a:spcAft>
                <a:spcPct val="0"/>
              </a:spcAft>
              <a:buClr>
                <a:srgbClr val="000000"/>
              </a:buClr>
              <a:buSzPct val="100000"/>
              <a:buFont typeface="Times New Roman" pitchFamily="16" charset="0"/>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rgbClr val="FFFFFF"/>
                </a:solidFill>
                <a:latin typeface="Arial" charset="0"/>
                <a:ea typeface="ＭＳ Ｐゴシック" pitchFamily="1" charset="-128"/>
              </a:defRPr>
            </a:lvl8pPr>
            <a:lvl9pPr marL="3886200" indent="-228600" defTabSz="449263" eaLnBrk="0" fontAlgn="base" hangingPunct="0">
              <a:spcBef>
                <a:spcPct val="0"/>
              </a:spcBef>
              <a:spcAft>
                <a:spcPct val="0"/>
              </a:spcAft>
              <a:buClr>
                <a:srgbClr val="000000"/>
              </a:buClr>
              <a:buSzPct val="100000"/>
              <a:buFont typeface="Times New Roman" pitchFamily="16" charset="0"/>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rgbClr val="FFFFFF"/>
                </a:solidFill>
                <a:latin typeface="Arial" charset="0"/>
                <a:ea typeface="ＭＳ Ｐゴシック" pitchFamily="1" charset="-128"/>
              </a:defRPr>
            </a:lvl9pPr>
          </a:lstStyle>
          <a:p>
            <a:pPr eaLnBrk="0" fontAlgn="base" hangingPunct="0">
              <a:spcBef>
                <a:spcPts val="600"/>
              </a:spcBef>
              <a:spcAft>
                <a:spcPct val="0"/>
              </a:spcAft>
              <a:buClr>
                <a:srgbClr val="FFE701"/>
              </a:buClr>
              <a:buFont typeface="Arial Black" pitchFamily="32" charset="0"/>
              <a:buNone/>
              <a:defRPr/>
            </a:pPr>
            <a:r>
              <a:rPr lang="en-GB" altLang="en-US" sz="2200" dirty="0" smtClean="0">
                <a:solidFill>
                  <a:schemeClr val="tx1"/>
                </a:solidFill>
                <a:latin typeface="Arial" panose="020B0604020202020204" pitchFamily="34" charset="0"/>
                <a:cs typeface="Arial" panose="020B0604020202020204" pitchFamily="34" charset="0"/>
              </a:rPr>
              <a:t>A Few </a:t>
            </a:r>
            <a:r>
              <a:rPr lang="en-GB" altLang="en-US" sz="2200" i="1" u="sng" dirty="0" smtClean="0">
                <a:solidFill>
                  <a:schemeClr val="tx1"/>
                </a:solidFill>
                <a:latin typeface="Arial" panose="020B0604020202020204" pitchFamily="34" charset="0"/>
                <a:cs typeface="Arial" panose="020B0604020202020204" pitchFamily="34" charset="0"/>
              </a:rPr>
              <a:t>risk indicators </a:t>
            </a:r>
            <a:r>
              <a:rPr lang="en-GB" altLang="en-US" sz="2200" dirty="0" smtClean="0">
                <a:solidFill>
                  <a:schemeClr val="tx1"/>
                </a:solidFill>
                <a:latin typeface="Arial" panose="020B0604020202020204" pitchFamily="34" charset="0"/>
                <a:cs typeface="Arial" panose="020B0604020202020204" pitchFamily="34" charset="0"/>
              </a:rPr>
              <a:t>would include:</a:t>
            </a:r>
          </a:p>
          <a:p>
            <a:pPr eaLnBrk="0" fontAlgn="base" hangingPunct="0">
              <a:spcBef>
                <a:spcPts val="600"/>
              </a:spcBef>
              <a:spcAft>
                <a:spcPct val="0"/>
              </a:spcAft>
              <a:buClr>
                <a:srgbClr val="FFE701"/>
              </a:buClr>
              <a:buFont typeface="Arial Black" pitchFamily="32" charset="0"/>
              <a:buNone/>
              <a:defRPr/>
            </a:pPr>
            <a:endParaRPr lang="en-GB" altLang="en-US" sz="2200" dirty="0" smtClean="0">
              <a:solidFill>
                <a:schemeClr val="tx1"/>
              </a:solidFill>
              <a:latin typeface="Arial" panose="020B0604020202020204" pitchFamily="34" charset="0"/>
              <a:cs typeface="Arial" panose="020B0604020202020204" pitchFamily="34" charset="0"/>
            </a:endParaRPr>
          </a:p>
          <a:p>
            <a:pPr marL="0" indent="0" eaLnBrk="0" fontAlgn="base" hangingPunct="0">
              <a:spcBef>
                <a:spcPts val="600"/>
              </a:spcBef>
              <a:spcAft>
                <a:spcPct val="0"/>
              </a:spcAft>
              <a:buClr>
                <a:srgbClr val="FFE701"/>
              </a:buClr>
              <a:defRPr/>
            </a:pPr>
            <a:r>
              <a:rPr lang="en-GB" altLang="en-US" sz="2200" dirty="0" smtClean="0">
                <a:solidFill>
                  <a:schemeClr val="tx1"/>
                </a:solidFill>
                <a:latin typeface="Arial" panose="020B0604020202020204" pitchFamily="34" charset="0"/>
                <a:cs typeface="Arial" panose="020B0604020202020204" pitchFamily="34" charset="0"/>
              </a:rPr>
              <a:t>The position of the family within their community and the level of integration into UK society</a:t>
            </a:r>
          </a:p>
          <a:p>
            <a:pPr marL="0" indent="0" eaLnBrk="0" fontAlgn="base" hangingPunct="0">
              <a:spcBef>
                <a:spcPts val="600"/>
              </a:spcBef>
              <a:spcAft>
                <a:spcPct val="0"/>
              </a:spcAft>
              <a:defRPr/>
            </a:pPr>
            <a:endParaRPr lang="en-GB" altLang="en-US" sz="2200" dirty="0" smtClean="0">
              <a:solidFill>
                <a:schemeClr val="tx1"/>
              </a:solidFill>
              <a:latin typeface="Arial" panose="020B0604020202020204" pitchFamily="34" charset="0"/>
              <a:cs typeface="Arial" panose="020B0604020202020204" pitchFamily="34" charset="0"/>
            </a:endParaRPr>
          </a:p>
          <a:p>
            <a:pPr marL="0" indent="0" eaLnBrk="0" fontAlgn="base" hangingPunct="0">
              <a:spcBef>
                <a:spcPts val="600"/>
              </a:spcBef>
              <a:spcAft>
                <a:spcPct val="0"/>
              </a:spcAft>
              <a:buClr>
                <a:srgbClr val="FFE701"/>
              </a:buClr>
              <a:defRPr/>
            </a:pPr>
            <a:r>
              <a:rPr lang="en-GB" altLang="en-US" sz="2200" dirty="0" smtClean="0">
                <a:solidFill>
                  <a:schemeClr val="tx1"/>
                </a:solidFill>
                <a:latin typeface="Arial" panose="020B0604020202020204" pitchFamily="34" charset="0"/>
                <a:cs typeface="Arial" panose="020B0604020202020204" pitchFamily="34" charset="0"/>
              </a:rPr>
              <a:t>Any girl born to a woman who has been subjected to FGM</a:t>
            </a:r>
          </a:p>
          <a:p>
            <a:pPr marL="0" indent="0" eaLnBrk="0" fontAlgn="base" hangingPunct="0">
              <a:spcBef>
                <a:spcPts val="600"/>
              </a:spcBef>
              <a:spcAft>
                <a:spcPct val="0"/>
              </a:spcAft>
              <a:defRPr/>
            </a:pPr>
            <a:endParaRPr lang="en-GB" altLang="en-US" sz="2200" dirty="0" smtClean="0">
              <a:solidFill>
                <a:schemeClr val="tx1"/>
              </a:solidFill>
              <a:latin typeface="Arial" panose="020B0604020202020204" pitchFamily="34" charset="0"/>
              <a:cs typeface="Arial" panose="020B0604020202020204" pitchFamily="34" charset="0"/>
            </a:endParaRPr>
          </a:p>
          <a:p>
            <a:pPr marL="0" indent="0" eaLnBrk="0" fontAlgn="base" hangingPunct="0">
              <a:spcBef>
                <a:spcPts val="600"/>
              </a:spcBef>
              <a:spcAft>
                <a:spcPct val="0"/>
              </a:spcAft>
              <a:buClr>
                <a:srgbClr val="FFE701"/>
              </a:buClr>
              <a:defRPr/>
            </a:pPr>
            <a:r>
              <a:rPr lang="en-GB" altLang="en-US" sz="2200" dirty="0" smtClean="0">
                <a:solidFill>
                  <a:schemeClr val="tx1"/>
                </a:solidFill>
                <a:latin typeface="Arial" panose="020B0604020202020204" pitchFamily="34" charset="0"/>
                <a:cs typeface="Arial" panose="020B0604020202020204" pitchFamily="34" charset="0"/>
              </a:rPr>
              <a:t>When a family elder visits the country</a:t>
            </a:r>
          </a:p>
          <a:p>
            <a:pPr marL="0" indent="0" eaLnBrk="0" fontAlgn="base" hangingPunct="0">
              <a:spcBef>
                <a:spcPts val="600"/>
              </a:spcBef>
              <a:spcAft>
                <a:spcPct val="0"/>
              </a:spcAft>
              <a:defRPr/>
            </a:pPr>
            <a:endParaRPr lang="en-GB" altLang="en-US" sz="2200" dirty="0" smtClean="0">
              <a:solidFill>
                <a:schemeClr val="tx1"/>
              </a:solidFill>
              <a:latin typeface="Arial" panose="020B0604020202020204" pitchFamily="34" charset="0"/>
              <a:cs typeface="Arial" panose="020B0604020202020204" pitchFamily="34" charset="0"/>
            </a:endParaRPr>
          </a:p>
          <a:p>
            <a:pPr marL="0" indent="0" eaLnBrk="0" fontAlgn="base" hangingPunct="0">
              <a:spcBef>
                <a:spcPts val="600"/>
              </a:spcBef>
              <a:spcAft>
                <a:spcPct val="0"/>
              </a:spcAft>
              <a:buClr>
                <a:srgbClr val="FFE701"/>
              </a:buClr>
              <a:defRPr/>
            </a:pPr>
            <a:r>
              <a:rPr lang="en-GB" altLang="en-US" sz="2200" dirty="0" smtClean="0">
                <a:solidFill>
                  <a:schemeClr val="tx1"/>
                </a:solidFill>
                <a:latin typeface="Arial" panose="020B0604020202020204" pitchFamily="34" charset="0"/>
                <a:cs typeface="Arial" panose="020B0604020202020204" pitchFamily="34" charset="0"/>
              </a:rPr>
              <a:t>Any girl who has a sister who has already undergone FGM.</a:t>
            </a:r>
          </a:p>
          <a:p>
            <a:pPr marL="0" indent="0" eaLnBrk="0" fontAlgn="base" hangingPunct="0">
              <a:spcBef>
                <a:spcPts val="600"/>
              </a:spcBef>
              <a:spcAft>
                <a:spcPct val="0"/>
              </a:spcAft>
              <a:defRPr/>
            </a:pPr>
            <a:endParaRPr lang="en-GB" altLang="en-US" sz="2200" dirty="0" smtClean="0">
              <a:solidFill>
                <a:schemeClr val="tx1"/>
              </a:solidFill>
              <a:latin typeface="Arial" panose="020B0604020202020204" pitchFamily="34" charset="0"/>
              <a:cs typeface="Arial" panose="020B0604020202020204" pitchFamily="34" charset="0"/>
            </a:endParaRPr>
          </a:p>
          <a:p>
            <a:pPr marL="0" indent="0" eaLnBrk="0" fontAlgn="base" hangingPunct="0">
              <a:spcBef>
                <a:spcPts val="600"/>
              </a:spcBef>
              <a:spcAft>
                <a:spcPct val="0"/>
              </a:spcAft>
              <a:buClr>
                <a:srgbClr val="FFE701"/>
              </a:buClr>
              <a:defRPr/>
            </a:pPr>
            <a:r>
              <a:rPr lang="en-GB" altLang="en-US" sz="2200" dirty="0" smtClean="0">
                <a:solidFill>
                  <a:schemeClr val="tx1"/>
                </a:solidFill>
                <a:latin typeface="Arial" panose="020B0604020202020204" pitchFamily="34" charset="0"/>
                <a:cs typeface="Arial" panose="020B0604020202020204" pitchFamily="34" charset="0"/>
              </a:rPr>
              <a:t>Any girl who is withdrawn from Personal, Social and Health Education (PSHE)</a:t>
            </a:r>
          </a:p>
          <a:p>
            <a:pPr eaLnBrk="0" fontAlgn="base" hangingPunct="0">
              <a:spcBef>
                <a:spcPts val="500"/>
              </a:spcBef>
              <a:spcAft>
                <a:spcPct val="0"/>
              </a:spcAft>
              <a:buClr>
                <a:srgbClr val="FFE701"/>
              </a:buClr>
              <a:buFont typeface="Arial Black" pitchFamily="32" charset="0"/>
              <a:buNone/>
              <a:defRPr/>
            </a:pPr>
            <a:r>
              <a:rPr lang="en-GB" altLang="en-US" sz="1800" b="1" dirty="0" smtClean="0">
                <a:solidFill>
                  <a:srgbClr val="FFE701"/>
                </a:solidFill>
                <a:latin typeface="Arial Black"/>
              </a:rPr>
              <a:t> </a:t>
            </a:r>
          </a:p>
          <a:p>
            <a:pPr marL="342900" eaLnBrk="0" fontAlgn="base" hangingPunct="0">
              <a:spcBef>
                <a:spcPts val="500"/>
              </a:spcBef>
              <a:spcAft>
                <a:spcPct val="0"/>
              </a:spcAft>
              <a:defRPr/>
            </a:pPr>
            <a:endParaRPr lang="en-GB" altLang="en-US" sz="2000" b="1" dirty="0" smtClean="0">
              <a:solidFill>
                <a:srgbClr val="FFE701"/>
              </a:solidFill>
              <a:latin typeface="Arial Black" pitchFamily="32" charset="0"/>
            </a:endParaRPr>
          </a:p>
          <a:p>
            <a:pPr marL="342900" algn="ctr" eaLnBrk="0" fontAlgn="base" hangingPunct="0">
              <a:spcBef>
                <a:spcPts val="500"/>
              </a:spcBef>
              <a:spcAft>
                <a:spcPct val="0"/>
              </a:spcAft>
              <a:defRPr/>
            </a:pPr>
            <a:endParaRPr lang="en-GB" altLang="en-US" b="1" i="1" dirty="0" smtClean="0">
              <a:solidFill>
                <a:srgbClr val="FFE701"/>
              </a:solidFill>
              <a:latin typeface="Arial Black" pitchFamily="32" charset="0"/>
            </a:endParaRPr>
          </a:p>
          <a:p>
            <a:pPr marL="342900" algn="ctr" eaLnBrk="0" fontAlgn="base" hangingPunct="0">
              <a:spcBef>
                <a:spcPts val="500"/>
              </a:spcBef>
              <a:spcAft>
                <a:spcPct val="0"/>
              </a:spcAft>
              <a:defRPr/>
            </a:pPr>
            <a:endParaRPr lang="en-GB" altLang="en-US" b="1" i="1" dirty="0" smtClean="0">
              <a:solidFill>
                <a:srgbClr val="FFE701"/>
              </a:solidFill>
              <a:latin typeface="Arial Black" pitchFamily="32" charset="0"/>
            </a:endParaRPr>
          </a:p>
          <a:p>
            <a:pPr marL="342900" eaLnBrk="0" fontAlgn="base" hangingPunct="0">
              <a:spcBef>
                <a:spcPts val="500"/>
              </a:spcBef>
              <a:spcAft>
                <a:spcPct val="0"/>
              </a:spcAft>
              <a:defRPr/>
            </a:pPr>
            <a:endParaRPr lang="en-GB" altLang="en-US" sz="2000" b="1" dirty="0" smtClean="0">
              <a:solidFill>
                <a:srgbClr val="FFE701"/>
              </a:solidFill>
              <a:latin typeface="Arial Black" pitchFamily="32" charset="0"/>
            </a:endParaRPr>
          </a:p>
          <a:p>
            <a:pPr marL="342900" eaLnBrk="0" fontAlgn="base" hangingPunct="0">
              <a:spcBef>
                <a:spcPts val="500"/>
              </a:spcBef>
              <a:spcAft>
                <a:spcPct val="0"/>
              </a:spcAft>
              <a:defRPr/>
            </a:pPr>
            <a:endParaRPr lang="en-GB" altLang="en-US" sz="2000" b="1" dirty="0" smtClean="0">
              <a:solidFill>
                <a:srgbClr val="FFE701"/>
              </a:solidFill>
              <a:latin typeface="Arial Black" pitchFamily="32" charset="0"/>
            </a:endParaRPr>
          </a:p>
          <a:p>
            <a:pPr eaLnBrk="0" fontAlgn="base" hangingPunct="0">
              <a:spcBef>
                <a:spcPts val="600"/>
              </a:spcBef>
              <a:spcAft>
                <a:spcPct val="0"/>
              </a:spcAft>
              <a:buClr>
                <a:srgbClr val="FFE701"/>
              </a:buClr>
              <a:buFont typeface="Arial Black" pitchFamily="32" charset="0"/>
              <a:buNone/>
              <a:defRPr/>
            </a:pPr>
            <a:endParaRPr lang="en-GB" altLang="en-US" b="1" dirty="0" smtClean="0">
              <a:solidFill>
                <a:srgbClr val="FFE701"/>
              </a:solidFill>
              <a:latin typeface="Arial Black" pitchFamily="32" charset="0"/>
            </a:endParaRPr>
          </a:p>
          <a:p>
            <a:pPr eaLnBrk="0" fontAlgn="base" hangingPunct="0">
              <a:spcBef>
                <a:spcPts val="600"/>
              </a:spcBef>
              <a:spcAft>
                <a:spcPct val="0"/>
              </a:spcAft>
              <a:buClr>
                <a:srgbClr val="FFE701"/>
              </a:buClr>
              <a:buFont typeface="Arial Black" pitchFamily="32" charset="0"/>
              <a:buNone/>
              <a:defRPr/>
            </a:pPr>
            <a:endParaRPr lang="en-GB" altLang="en-US" b="1" dirty="0" smtClean="0">
              <a:solidFill>
                <a:srgbClr val="FFE701"/>
              </a:solidFill>
              <a:latin typeface="Arial Black" pitchFamily="32" charset="0"/>
            </a:endParaRPr>
          </a:p>
        </p:txBody>
      </p:sp>
      <p:sp>
        <p:nvSpPr>
          <p:cNvPr id="5" name="TextBox 4"/>
          <p:cNvSpPr txBox="1"/>
          <p:nvPr/>
        </p:nvSpPr>
        <p:spPr>
          <a:xfrm>
            <a:off x="1851941" y="12704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Risk Indicators</a:t>
            </a:r>
            <a:endParaRPr lang="en-GB" sz="3200" b="1" dirty="0">
              <a:solidFill>
                <a:schemeClr val="bg1"/>
              </a:solidFill>
            </a:endParaRPr>
          </a:p>
        </p:txBody>
      </p:sp>
      <p:pic>
        <p:nvPicPr>
          <p:cNvPr id="2" name="Picture 1"/>
          <p:cNvPicPr>
            <a:picLocks noChangeAspect="1"/>
          </p:cNvPicPr>
          <p:nvPr/>
        </p:nvPicPr>
        <p:blipFill>
          <a:blip r:embed="rId4"/>
          <a:stretch>
            <a:fillRect/>
          </a:stretch>
        </p:blipFill>
        <p:spPr>
          <a:xfrm>
            <a:off x="9169742" y="2617499"/>
            <a:ext cx="3002005" cy="1688628"/>
          </a:xfrm>
          <a:prstGeom prst="rect">
            <a:avLst/>
          </a:prstGeom>
        </p:spPr>
      </p:pic>
    </p:spTree>
    <p:extLst>
      <p:ext uri="{BB962C8B-B14F-4D97-AF65-F5344CB8AC3E}">
        <p14:creationId xmlns:p14="http://schemas.microsoft.com/office/powerpoint/2010/main" val="152484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Effect transition="in" filter="fade">
                                      <p:cBhvr>
                                        <p:cTn id="7" dur="500"/>
                                        <p:tgtEl>
                                          <p:spTgt spid="4">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4" end="4"/>
                                            </p:txEl>
                                          </p:spTgt>
                                        </p:tgtEl>
                                        <p:attrNameLst>
                                          <p:attrName>style.visibility</p:attrName>
                                        </p:attrNameLst>
                                      </p:cBhvr>
                                      <p:to>
                                        <p:strVal val="visible"/>
                                      </p:to>
                                    </p:set>
                                    <p:animEffect transition="in" filter="fade">
                                      <p:cBhvr>
                                        <p:cTn id="12" dur="500"/>
                                        <p:tgtEl>
                                          <p:spTgt spid="4">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6" end="6"/>
                                            </p:txEl>
                                          </p:spTgt>
                                        </p:tgtEl>
                                        <p:attrNameLst>
                                          <p:attrName>style.visibility</p:attrName>
                                        </p:attrNameLst>
                                      </p:cBhvr>
                                      <p:to>
                                        <p:strVal val="visible"/>
                                      </p:to>
                                    </p:set>
                                    <p:animEffect transition="in" filter="fade">
                                      <p:cBhvr>
                                        <p:cTn id="17" dur="500"/>
                                        <p:tgtEl>
                                          <p:spTgt spid="4">
                                            <p:txEl>
                                              <p:pRg st="6" end="6"/>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8" end="8"/>
                                            </p:txEl>
                                          </p:spTgt>
                                        </p:tgtEl>
                                        <p:attrNameLst>
                                          <p:attrName>style.visibility</p:attrName>
                                        </p:attrNameLst>
                                      </p:cBhvr>
                                      <p:to>
                                        <p:strVal val="visible"/>
                                      </p:to>
                                    </p:set>
                                    <p:animEffect transition="in" filter="fade">
                                      <p:cBhvr>
                                        <p:cTn id="22" dur="500"/>
                                        <p:tgtEl>
                                          <p:spTgt spid="4">
                                            <p:txEl>
                                              <p:pRg st="8" end="8"/>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10" end="10"/>
                                            </p:txEl>
                                          </p:spTgt>
                                        </p:tgtEl>
                                        <p:attrNameLst>
                                          <p:attrName>style.visibility</p:attrName>
                                        </p:attrNameLst>
                                      </p:cBhvr>
                                      <p:to>
                                        <p:strVal val="visible"/>
                                      </p:to>
                                    </p:set>
                                    <p:animEffect transition="in" filter="fade">
                                      <p:cBhvr>
                                        <p:cTn id="27" dur="500"/>
                                        <p:tgtEl>
                                          <p:spTgt spid="4">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 Box 3"/>
          <p:cNvSpPr txBox="1">
            <a:spLocks noChangeArrowheads="1"/>
          </p:cNvSpPr>
          <p:nvPr/>
        </p:nvSpPr>
        <p:spPr bwMode="auto">
          <a:xfrm>
            <a:off x="1235676" y="971374"/>
            <a:ext cx="4790117" cy="49323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341313" indent="-341313">
              <a:tabLst>
                <a:tab pos="569913" algn="l"/>
                <a:tab pos="1484313" algn="l"/>
                <a:tab pos="2398713" algn="l"/>
                <a:tab pos="3313113" algn="l"/>
                <a:tab pos="4227513" algn="l"/>
                <a:tab pos="5141913" algn="l"/>
                <a:tab pos="6056313" algn="l"/>
                <a:tab pos="6970713" algn="l"/>
                <a:tab pos="7885113" algn="l"/>
                <a:tab pos="8799513" algn="l"/>
                <a:tab pos="9713913" algn="l"/>
              </a:tabLst>
              <a:defRPr sz="2400">
                <a:solidFill>
                  <a:schemeClr val="bg1"/>
                </a:solidFill>
                <a:latin typeface="Arial" charset="0"/>
                <a:ea typeface="ＭＳ Ｐゴシック" pitchFamily="1" charset="-128"/>
              </a:defRPr>
            </a:lvl1pPr>
            <a:lvl2pPr>
              <a:tabLst>
                <a:tab pos="569913" algn="l"/>
                <a:tab pos="1484313" algn="l"/>
                <a:tab pos="2398713" algn="l"/>
                <a:tab pos="3313113" algn="l"/>
                <a:tab pos="4227513" algn="l"/>
                <a:tab pos="5141913" algn="l"/>
                <a:tab pos="6056313" algn="l"/>
                <a:tab pos="6970713" algn="l"/>
                <a:tab pos="7885113" algn="l"/>
                <a:tab pos="8799513" algn="l"/>
                <a:tab pos="9713913" algn="l"/>
              </a:tabLst>
              <a:defRPr sz="2400">
                <a:solidFill>
                  <a:schemeClr val="bg1"/>
                </a:solidFill>
                <a:latin typeface="Arial" charset="0"/>
                <a:ea typeface="ＭＳ Ｐゴシック" pitchFamily="1" charset="-128"/>
              </a:defRPr>
            </a:lvl2pPr>
            <a:lvl3pPr>
              <a:tabLst>
                <a:tab pos="569913" algn="l"/>
                <a:tab pos="1484313" algn="l"/>
                <a:tab pos="2398713" algn="l"/>
                <a:tab pos="3313113" algn="l"/>
                <a:tab pos="4227513" algn="l"/>
                <a:tab pos="5141913" algn="l"/>
                <a:tab pos="6056313" algn="l"/>
                <a:tab pos="6970713" algn="l"/>
                <a:tab pos="7885113" algn="l"/>
                <a:tab pos="8799513" algn="l"/>
                <a:tab pos="9713913" algn="l"/>
              </a:tabLst>
              <a:defRPr sz="2400">
                <a:solidFill>
                  <a:schemeClr val="bg1"/>
                </a:solidFill>
                <a:latin typeface="Arial" charset="0"/>
                <a:ea typeface="ＭＳ Ｐゴシック" pitchFamily="1" charset="-128"/>
              </a:defRPr>
            </a:lvl3pPr>
            <a:lvl4pPr>
              <a:tabLst>
                <a:tab pos="569913" algn="l"/>
                <a:tab pos="1484313" algn="l"/>
                <a:tab pos="2398713" algn="l"/>
                <a:tab pos="3313113" algn="l"/>
                <a:tab pos="4227513" algn="l"/>
                <a:tab pos="5141913" algn="l"/>
                <a:tab pos="6056313" algn="l"/>
                <a:tab pos="6970713" algn="l"/>
                <a:tab pos="7885113" algn="l"/>
                <a:tab pos="8799513" algn="l"/>
                <a:tab pos="9713913" algn="l"/>
              </a:tabLst>
              <a:defRPr sz="2400">
                <a:solidFill>
                  <a:schemeClr val="bg1"/>
                </a:solidFill>
                <a:latin typeface="Arial" charset="0"/>
                <a:ea typeface="ＭＳ Ｐゴシック" pitchFamily="1" charset="-128"/>
              </a:defRPr>
            </a:lvl4pPr>
            <a:lvl5pPr>
              <a:tabLst>
                <a:tab pos="569913" algn="l"/>
                <a:tab pos="1484313" algn="l"/>
                <a:tab pos="2398713" algn="l"/>
                <a:tab pos="3313113" algn="l"/>
                <a:tab pos="4227513" algn="l"/>
                <a:tab pos="5141913" algn="l"/>
                <a:tab pos="6056313" algn="l"/>
                <a:tab pos="6970713" algn="l"/>
                <a:tab pos="7885113" algn="l"/>
                <a:tab pos="8799513" algn="l"/>
                <a:tab pos="9713913" algn="l"/>
              </a:tabLst>
              <a:defRPr sz="2400">
                <a:solidFill>
                  <a:schemeClr val="bg1"/>
                </a:solidFill>
                <a:latin typeface="Arial" charset="0"/>
                <a:ea typeface="ＭＳ Ｐゴシック" pitchFamily="1" charset="-128"/>
              </a:defRPr>
            </a:lvl5pPr>
            <a:lvl6pPr marL="2514600" indent="-228600" defTabSz="449263" eaLnBrk="0" fontAlgn="base" hangingPunct="0">
              <a:spcBef>
                <a:spcPct val="0"/>
              </a:spcBef>
              <a:spcAft>
                <a:spcPct val="0"/>
              </a:spcAft>
              <a:buClr>
                <a:srgbClr val="000000"/>
              </a:buClr>
              <a:buSzPct val="100000"/>
              <a:buFont typeface="Times New Roman" pitchFamily="16" charset="0"/>
              <a:tabLst>
                <a:tab pos="569913" algn="l"/>
                <a:tab pos="1484313" algn="l"/>
                <a:tab pos="2398713" algn="l"/>
                <a:tab pos="3313113" algn="l"/>
                <a:tab pos="4227513" algn="l"/>
                <a:tab pos="5141913" algn="l"/>
                <a:tab pos="6056313" algn="l"/>
                <a:tab pos="6970713" algn="l"/>
                <a:tab pos="7885113" algn="l"/>
                <a:tab pos="8799513" algn="l"/>
                <a:tab pos="9713913" algn="l"/>
              </a:tabLst>
              <a:defRPr sz="2400">
                <a:solidFill>
                  <a:schemeClr val="bg1"/>
                </a:solidFill>
                <a:latin typeface="Arial" charset="0"/>
                <a:ea typeface="ＭＳ Ｐゴシック" pitchFamily="1" charset="-128"/>
              </a:defRPr>
            </a:lvl6pPr>
            <a:lvl7pPr marL="2971800" indent="-228600" defTabSz="449263" eaLnBrk="0" fontAlgn="base" hangingPunct="0">
              <a:spcBef>
                <a:spcPct val="0"/>
              </a:spcBef>
              <a:spcAft>
                <a:spcPct val="0"/>
              </a:spcAft>
              <a:buClr>
                <a:srgbClr val="000000"/>
              </a:buClr>
              <a:buSzPct val="100000"/>
              <a:buFont typeface="Times New Roman" pitchFamily="16" charset="0"/>
              <a:tabLst>
                <a:tab pos="569913" algn="l"/>
                <a:tab pos="1484313" algn="l"/>
                <a:tab pos="2398713" algn="l"/>
                <a:tab pos="3313113" algn="l"/>
                <a:tab pos="4227513" algn="l"/>
                <a:tab pos="5141913" algn="l"/>
                <a:tab pos="6056313" algn="l"/>
                <a:tab pos="6970713" algn="l"/>
                <a:tab pos="7885113" algn="l"/>
                <a:tab pos="8799513" algn="l"/>
                <a:tab pos="9713913" algn="l"/>
              </a:tabLst>
              <a:defRPr sz="2400">
                <a:solidFill>
                  <a:schemeClr val="bg1"/>
                </a:solidFill>
                <a:latin typeface="Arial" charset="0"/>
                <a:ea typeface="ＭＳ Ｐゴシック" pitchFamily="1" charset="-128"/>
              </a:defRPr>
            </a:lvl7pPr>
            <a:lvl8pPr marL="3429000" indent="-228600" defTabSz="449263" eaLnBrk="0" fontAlgn="base" hangingPunct="0">
              <a:spcBef>
                <a:spcPct val="0"/>
              </a:spcBef>
              <a:spcAft>
                <a:spcPct val="0"/>
              </a:spcAft>
              <a:buClr>
                <a:srgbClr val="000000"/>
              </a:buClr>
              <a:buSzPct val="100000"/>
              <a:buFont typeface="Times New Roman" pitchFamily="16" charset="0"/>
              <a:tabLst>
                <a:tab pos="569913" algn="l"/>
                <a:tab pos="1484313" algn="l"/>
                <a:tab pos="2398713" algn="l"/>
                <a:tab pos="3313113" algn="l"/>
                <a:tab pos="4227513" algn="l"/>
                <a:tab pos="5141913" algn="l"/>
                <a:tab pos="6056313" algn="l"/>
                <a:tab pos="6970713" algn="l"/>
                <a:tab pos="7885113" algn="l"/>
                <a:tab pos="8799513" algn="l"/>
                <a:tab pos="9713913" algn="l"/>
              </a:tabLst>
              <a:defRPr sz="2400">
                <a:solidFill>
                  <a:schemeClr val="bg1"/>
                </a:solidFill>
                <a:latin typeface="Arial" charset="0"/>
                <a:ea typeface="ＭＳ Ｐゴシック" pitchFamily="1" charset="-128"/>
              </a:defRPr>
            </a:lvl8pPr>
            <a:lvl9pPr marL="3886200" indent="-228600" defTabSz="449263" eaLnBrk="0" fontAlgn="base" hangingPunct="0">
              <a:spcBef>
                <a:spcPct val="0"/>
              </a:spcBef>
              <a:spcAft>
                <a:spcPct val="0"/>
              </a:spcAft>
              <a:buClr>
                <a:srgbClr val="000000"/>
              </a:buClr>
              <a:buSzPct val="100000"/>
              <a:buFont typeface="Times New Roman" pitchFamily="16" charset="0"/>
              <a:tabLst>
                <a:tab pos="569913" algn="l"/>
                <a:tab pos="1484313" algn="l"/>
                <a:tab pos="2398713" algn="l"/>
                <a:tab pos="3313113" algn="l"/>
                <a:tab pos="4227513" algn="l"/>
                <a:tab pos="5141913" algn="l"/>
                <a:tab pos="6056313" algn="l"/>
                <a:tab pos="6970713" algn="l"/>
                <a:tab pos="7885113" algn="l"/>
                <a:tab pos="8799513" algn="l"/>
                <a:tab pos="9713913" algn="l"/>
              </a:tabLst>
              <a:defRPr sz="2400">
                <a:solidFill>
                  <a:schemeClr val="bg1"/>
                </a:solidFill>
                <a:latin typeface="Arial" charset="0"/>
                <a:ea typeface="ＭＳ Ｐゴシック" pitchFamily="1" charset="-128"/>
              </a:defRPr>
            </a:lvl9pPr>
          </a:lstStyle>
          <a:p>
            <a:pPr eaLnBrk="0" fontAlgn="base" hangingPunct="0">
              <a:spcBef>
                <a:spcPts val="600"/>
              </a:spcBef>
              <a:spcAft>
                <a:spcPct val="0"/>
              </a:spcAft>
              <a:defRPr/>
            </a:pPr>
            <a:r>
              <a:rPr lang="en-GB" altLang="en-US" sz="2000" b="1" i="1" u="sng" dirty="0" smtClean="0">
                <a:solidFill>
                  <a:schemeClr val="tx1"/>
                </a:solidFill>
                <a:latin typeface="Arial" panose="020B0604020202020204" pitchFamily="34" charset="0"/>
                <a:cs typeface="Arial" panose="020B0604020202020204" pitchFamily="34" charset="0"/>
              </a:rPr>
              <a:t>Suspicions</a:t>
            </a:r>
            <a:r>
              <a:rPr lang="en-GB" altLang="en-US" sz="2000" b="1" i="1" dirty="0" smtClean="0">
                <a:solidFill>
                  <a:schemeClr val="tx1"/>
                </a:solidFill>
                <a:latin typeface="Arial" panose="020B0604020202020204" pitchFamily="34" charset="0"/>
                <a:cs typeface="Arial" panose="020B0604020202020204" pitchFamily="34" charset="0"/>
              </a:rPr>
              <a:t> </a:t>
            </a:r>
            <a:r>
              <a:rPr lang="en-GB" altLang="en-US" sz="2000" b="1" dirty="0" smtClean="0">
                <a:solidFill>
                  <a:schemeClr val="tx1"/>
                </a:solidFill>
                <a:latin typeface="Arial" panose="020B0604020202020204" pitchFamily="34" charset="0"/>
                <a:cs typeface="Arial" panose="020B0604020202020204" pitchFamily="34" charset="0"/>
              </a:rPr>
              <a:t>may arise in a number of</a:t>
            </a:r>
          </a:p>
          <a:p>
            <a:pPr eaLnBrk="0" fontAlgn="base" hangingPunct="0">
              <a:spcBef>
                <a:spcPts val="600"/>
              </a:spcBef>
              <a:spcAft>
                <a:spcPct val="0"/>
              </a:spcAft>
              <a:defRPr/>
            </a:pPr>
            <a:r>
              <a:rPr lang="en-GB" altLang="en-US" sz="2000" b="1" dirty="0" smtClean="0">
                <a:solidFill>
                  <a:schemeClr val="tx1"/>
                </a:solidFill>
                <a:latin typeface="Arial" panose="020B0604020202020204" pitchFamily="34" charset="0"/>
                <a:cs typeface="Arial" panose="020B0604020202020204" pitchFamily="34" charset="0"/>
              </a:rPr>
              <a:t>ways:</a:t>
            </a:r>
          </a:p>
          <a:p>
            <a:pPr eaLnBrk="0" fontAlgn="base" hangingPunct="0">
              <a:spcBef>
                <a:spcPts val="600"/>
              </a:spcBef>
              <a:spcAft>
                <a:spcPct val="0"/>
              </a:spcAft>
              <a:defRPr/>
            </a:pPr>
            <a:endParaRPr lang="en-GB" altLang="en-US" sz="2000" dirty="0" smtClean="0">
              <a:solidFill>
                <a:schemeClr val="tx1"/>
              </a:solidFill>
              <a:latin typeface="Arial" panose="020B0604020202020204" pitchFamily="34" charset="0"/>
              <a:cs typeface="Arial" panose="020B0604020202020204" pitchFamily="34" charset="0"/>
            </a:endParaRPr>
          </a:p>
          <a:p>
            <a:pPr eaLnBrk="0" fontAlgn="base" hangingPunct="0">
              <a:spcBef>
                <a:spcPts val="500"/>
              </a:spcBef>
              <a:spcAft>
                <a:spcPts val="500"/>
              </a:spcAft>
              <a:buClr>
                <a:srgbClr val="FF0000"/>
              </a:buClr>
              <a:buFont typeface="Arial Black" pitchFamily="32" charset="0"/>
              <a:buChar char="•"/>
              <a:defRPr/>
            </a:pPr>
            <a:r>
              <a:rPr lang="en-GB" altLang="en-US" sz="2000" dirty="0" smtClean="0">
                <a:solidFill>
                  <a:schemeClr val="tx1"/>
                </a:solidFill>
                <a:latin typeface="Arial" panose="020B0604020202020204" pitchFamily="34" charset="0"/>
                <a:cs typeface="Arial" panose="020B0604020202020204" pitchFamily="34" charset="0"/>
              </a:rPr>
              <a:t>Preparations to take the child abroad </a:t>
            </a:r>
          </a:p>
          <a:p>
            <a:pPr eaLnBrk="0" fontAlgn="base" hangingPunct="0">
              <a:spcBef>
                <a:spcPts val="500"/>
              </a:spcBef>
              <a:spcAft>
                <a:spcPts val="500"/>
              </a:spcAft>
              <a:buClr>
                <a:srgbClr val="FF0000"/>
              </a:buClr>
              <a:buFont typeface="Arial Black" pitchFamily="32" charset="0"/>
              <a:buChar char="•"/>
              <a:defRPr/>
            </a:pPr>
            <a:r>
              <a:rPr lang="en-GB" altLang="en-US" sz="2000" dirty="0" smtClean="0">
                <a:solidFill>
                  <a:schemeClr val="tx1"/>
                </a:solidFill>
                <a:latin typeface="Arial" panose="020B0604020202020204" pitchFamily="34" charset="0"/>
                <a:cs typeface="Arial" panose="020B0604020202020204" pitchFamily="34" charset="0"/>
              </a:rPr>
              <a:t>Planning medium to long term absence from school. </a:t>
            </a:r>
          </a:p>
          <a:p>
            <a:pPr eaLnBrk="0" fontAlgn="base" hangingPunct="0">
              <a:spcBef>
                <a:spcPts val="500"/>
              </a:spcBef>
              <a:spcAft>
                <a:spcPts val="500"/>
              </a:spcAft>
              <a:buClr>
                <a:srgbClr val="FF0000"/>
              </a:buClr>
              <a:buFont typeface="Arial Black" pitchFamily="32" charset="0"/>
              <a:buChar char="•"/>
              <a:defRPr/>
            </a:pPr>
            <a:r>
              <a:rPr lang="en-GB" altLang="en-US" sz="2000" dirty="0" smtClean="0">
                <a:solidFill>
                  <a:schemeClr val="tx1"/>
                </a:solidFill>
                <a:latin typeface="Arial" panose="020B0604020202020204" pitchFamily="34" charset="0"/>
                <a:cs typeface="Arial" panose="020B0604020202020204" pitchFamily="34" charset="0"/>
              </a:rPr>
              <a:t>The child may also talk about a special procedure/ceremony that is going to take place. </a:t>
            </a:r>
          </a:p>
          <a:p>
            <a:pPr eaLnBrk="0" fontAlgn="base" hangingPunct="0">
              <a:spcBef>
                <a:spcPts val="500"/>
              </a:spcBef>
              <a:spcAft>
                <a:spcPts val="500"/>
              </a:spcAft>
              <a:buClr>
                <a:srgbClr val="FF0000"/>
              </a:buClr>
              <a:buFont typeface="Arial Black" pitchFamily="32" charset="0"/>
              <a:buChar char="•"/>
              <a:defRPr/>
            </a:pPr>
            <a:r>
              <a:rPr lang="en-GB" altLang="en-US" sz="2000" dirty="0" smtClean="0">
                <a:solidFill>
                  <a:schemeClr val="tx1"/>
                </a:solidFill>
                <a:latin typeface="Arial" panose="020B0604020202020204" pitchFamily="34" charset="0"/>
                <a:cs typeface="Arial" panose="020B0604020202020204" pitchFamily="34" charset="0"/>
              </a:rPr>
              <a:t>Other family members having undergone the procedure. </a:t>
            </a:r>
          </a:p>
          <a:p>
            <a:pPr eaLnBrk="0" fontAlgn="base" hangingPunct="0">
              <a:spcBef>
                <a:spcPts val="500"/>
              </a:spcBef>
              <a:spcAft>
                <a:spcPts val="500"/>
              </a:spcAft>
              <a:buClr>
                <a:srgbClr val="FF0000"/>
              </a:buClr>
              <a:buFont typeface="Arial Black" pitchFamily="32" charset="0"/>
              <a:buChar char="•"/>
              <a:defRPr/>
            </a:pPr>
            <a:r>
              <a:rPr lang="en-GB" altLang="en-US" sz="2000" dirty="0" smtClean="0">
                <a:solidFill>
                  <a:schemeClr val="tx1"/>
                </a:solidFill>
                <a:latin typeface="Arial" panose="020B0604020202020204" pitchFamily="34" charset="0"/>
                <a:cs typeface="Arial" panose="020B0604020202020204" pitchFamily="34" charset="0"/>
              </a:rPr>
              <a:t>The arrival of family members from countries that have traditionally practised FGM. </a:t>
            </a:r>
            <a:r>
              <a:rPr lang="en-GB" altLang="en-US" sz="2000" b="1" dirty="0" smtClean="0">
                <a:solidFill>
                  <a:srgbClr val="FFE701"/>
                </a:solidFill>
                <a:latin typeface="Arial Black"/>
                <a:cs typeface="Arial" charset="0"/>
              </a:rPr>
              <a:t> </a:t>
            </a:r>
          </a:p>
        </p:txBody>
      </p:sp>
      <p:sp>
        <p:nvSpPr>
          <p:cNvPr id="4" name="Text Box 4"/>
          <p:cNvSpPr txBox="1">
            <a:spLocks noChangeArrowheads="1"/>
          </p:cNvSpPr>
          <p:nvPr/>
        </p:nvSpPr>
        <p:spPr bwMode="auto">
          <a:xfrm>
            <a:off x="6565187" y="966703"/>
            <a:ext cx="4753602" cy="49370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341313" indent="-341313">
              <a:tabLst>
                <a:tab pos="569913" algn="l"/>
                <a:tab pos="1484313" algn="l"/>
                <a:tab pos="2398713" algn="l"/>
                <a:tab pos="3313113" algn="l"/>
                <a:tab pos="4227513" algn="l"/>
                <a:tab pos="5141913" algn="l"/>
                <a:tab pos="6056313" algn="l"/>
                <a:tab pos="6970713" algn="l"/>
                <a:tab pos="7885113" algn="l"/>
                <a:tab pos="8799513" algn="l"/>
                <a:tab pos="9713913" algn="l"/>
              </a:tabLst>
              <a:defRPr sz="2400">
                <a:solidFill>
                  <a:schemeClr val="bg1"/>
                </a:solidFill>
                <a:latin typeface="Arial" charset="0"/>
                <a:ea typeface="ＭＳ Ｐゴシック" pitchFamily="1" charset="-128"/>
              </a:defRPr>
            </a:lvl1pPr>
            <a:lvl2pPr>
              <a:tabLst>
                <a:tab pos="569913" algn="l"/>
                <a:tab pos="1484313" algn="l"/>
                <a:tab pos="2398713" algn="l"/>
                <a:tab pos="3313113" algn="l"/>
                <a:tab pos="4227513" algn="l"/>
                <a:tab pos="5141913" algn="l"/>
                <a:tab pos="6056313" algn="l"/>
                <a:tab pos="6970713" algn="l"/>
                <a:tab pos="7885113" algn="l"/>
                <a:tab pos="8799513" algn="l"/>
                <a:tab pos="9713913" algn="l"/>
              </a:tabLst>
              <a:defRPr sz="2400">
                <a:solidFill>
                  <a:schemeClr val="bg1"/>
                </a:solidFill>
                <a:latin typeface="Arial" charset="0"/>
                <a:ea typeface="ＭＳ Ｐゴシック" pitchFamily="1" charset="-128"/>
              </a:defRPr>
            </a:lvl2pPr>
            <a:lvl3pPr>
              <a:tabLst>
                <a:tab pos="569913" algn="l"/>
                <a:tab pos="1484313" algn="l"/>
                <a:tab pos="2398713" algn="l"/>
                <a:tab pos="3313113" algn="l"/>
                <a:tab pos="4227513" algn="l"/>
                <a:tab pos="5141913" algn="l"/>
                <a:tab pos="6056313" algn="l"/>
                <a:tab pos="6970713" algn="l"/>
                <a:tab pos="7885113" algn="l"/>
                <a:tab pos="8799513" algn="l"/>
                <a:tab pos="9713913" algn="l"/>
              </a:tabLst>
              <a:defRPr sz="2400">
                <a:solidFill>
                  <a:schemeClr val="bg1"/>
                </a:solidFill>
                <a:latin typeface="Arial" charset="0"/>
                <a:ea typeface="ＭＳ Ｐゴシック" pitchFamily="1" charset="-128"/>
              </a:defRPr>
            </a:lvl3pPr>
            <a:lvl4pPr>
              <a:tabLst>
                <a:tab pos="569913" algn="l"/>
                <a:tab pos="1484313" algn="l"/>
                <a:tab pos="2398713" algn="l"/>
                <a:tab pos="3313113" algn="l"/>
                <a:tab pos="4227513" algn="l"/>
                <a:tab pos="5141913" algn="l"/>
                <a:tab pos="6056313" algn="l"/>
                <a:tab pos="6970713" algn="l"/>
                <a:tab pos="7885113" algn="l"/>
                <a:tab pos="8799513" algn="l"/>
                <a:tab pos="9713913" algn="l"/>
              </a:tabLst>
              <a:defRPr sz="2400">
                <a:solidFill>
                  <a:schemeClr val="bg1"/>
                </a:solidFill>
                <a:latin typeface="Arial" charset="0"/>
                <a:ea typeface="ＭＳ Ｐゴシック" pitchFamily="1" charset="-128"/>
              </a:defRPr>
            </a:lvl4pPr>
            <a:lvl5pPr>
              <a:tabLst>
                <a:tab pos="569913" algn="l"/>
                <a:tab pos="1484313" algn="l"/>
                <a:tab pos="2398713" algn="l"/>
                <a:tab pos="3313113" algn="l"/>
                <a:tab pos="4227513" algn="l"/>
                <a:tab pos="5141913" algn="l"/>
                <a:tab pos="6056313" algn="l"/>
                <a:tab pos="6970713" algn="l"/>
                <a:tab pos="7885113" algn="l"/>
                <a:tab pos="8799513" algn="l"/>
                <a:tab pos="9713913" algn="l"/>
              </a:tabLst>
              <a:defRPr sz="2400">
                <a:solidFill>
                  <a:schemeClr val="bg1"/>
                </a:solidFill>
                <a:latin typeface="Arial" charset="0"/>
                <a:ea typeface="ＭＳ Ｐゴシック" pitchFamily="1" charset="-128"/>
              </a:defRPr>
            </a:lvl5pPr>
            <a:lvl6pPr marL="2514600" indent="-228600" defTabSz="449263" eaLnBrk="0" fontAlgn="base" hangingPunct="0">
              <a:spcBef>
                <a:spcPct val="0"/>
              </a:spcBef>
              <a:spcAft>
                <a:spcPct val="0"/>
              </a:spcAft>
              <a:buClr>
                <a:srgbClr val="000000"/>
              </a:buClr>
              <a:buSzPct val="100000"/>
              <a:buFont typeface="Times New Roman" pitchFamily="16" charset="0"/>
              <a:tabLst>
                <a:tab pos="569913" algn="l"/>
                <a:tab pos="1484313" algn="l"/>
                <a:tab pos="2398713" algn="l"/>
                <a:tab pos="3313113" algn="l"/>
                <a:tab pos="4227513" algn="l"/>
                <a:tab pos="5141913" algn="l"/>
                <a:tab pos="6056313" algn="l"/>
                <a:tab pos="6970713" algn="l"/>
                <a:tab pos="7885113" algn="l"/>
                <a:tab pos="8799513" algn="l"/>
                <a:tab pos="9713913" algn="l"/>
              </a:tabLst>
              <a:defRPr sz="2400">
                <a:solidFill>
                  <a:schemeClr val="bg1"/>
                </a:solidFill>
                <a:latin typeface="Arial" charset="0"/>
                <a:ea typeface="ＭＳ Ｐゴシック" pitchFamily="1" charset="-128"/>
              </a:defRPr>
            </a:lvl6pPr>
            <a:lvl7pPr marL="2971800" indent="-228600" defTabSz="449263" eaLnBrk="0" fontAlgn="base" hangingPunct="0">
              <a:spcBef>
                <a:spcPct val="0"/>
              </a:spcBef>
              <a:spcAft>
                <a:spcPct val="0"/>
              </a:spcAft>
              <a:buClr>
                <a:srgbClr val="000000"/>
              </a:buClr>
              <a:buSzPct val="100000"/>
              <a:buFont typeface="Times New Roman" pitchFamily="16" charset="0"/>
              <a:tabLst>
                <a:tab pos="569913" algn="l"/>
                <a:tab pos="1484313" algn="l"/>
                <a:tab pos="2398713" algn="l"/>
                <a:tab pos="3313113" algn="l"/>
                <a:tab pos="4227513" algn="l"/>
                <a:tab pos="5141913" algn="l"/>
                <a:tab pos="6056313" algn="l"/>
                <a:tab pos="6970713" algn="l"/>
                <a:tab pos="7885113" algn="l"/>
                <a:tab pos="8799513" algn="l"/>
                <a:tab pos="9713913" algn="l"/>
              </a:tabLst>
              <a:defRPr sz="2400">
                <a:solidFill>
                  <a:schemeClr val="bg1"/>
                </a:solidFill>
                <a:latin typeface="Arial" charset="0"/>
                <a:ea typeface="ＭＳ Ｐゴシック" pitchFamily="1" charset="-128"/>
              </a:defRPr>
            </a:lvl7pPr>
            <a:lvl8pPr marL="3429000" indent="-228600" defTabSz="449263" eaLnBrk="0" fontAlgn="base" hangingPunct="0">
              <a:spcBef>
                <a:spcPct val="0"/>
              </a:spcBef>
              <a:spcAft>
                <a:spcPct val="0"/>
              </a:spcAft>
              <a:buClr>
                <a:srgbClr val="000000"/>
              </a:buClr>
              <a:buSzPct val="100000"/>
              <a:buFont typeface="Times New Roman" pitchFamily="16" charset="0"/>
              <a:tabLst>
                <a:tab pos="569913" algn="l"/>
                <a:tab pos="1484313" algn="l"/>
                <a:tab pos="2398713" algn="l"/>
                <a:tab pos="3313113" algn="l"/>
                <a:tab pos="4227513" algn="l"/>
                <a:tab pos="5141913" algn="l"/>
                <a:tab pos="6056313" algn="l"/>
                <a:tab pos="6970713" algn="l"/>
                <a:tab pos="7885113" algn="l"/>
                <a:tab pos="8799513" algn="l"/>
                <a:tab pos="9713913" algn="l"/>
              </a:tabLst>
              <a:defRPr sz="2400">
                <a:solidFill>
                  <a:schemeClr val="bg1"/>
                </a:solidFill>
                <a:latin typeface="Arial" charset="0"/>
                <a:ea typeface="ＭＳ Ｐゴシック" pitchFamily="1" charset="-128"/>
              </a:defRPr>
            </a:lvl8pPr>
            <a:lvl9pPr marL="3886200" indent="-228600" defTabSz="449263" eaLnBrk="0" fontAlgn="base" hangingPunct="0">
              <a:spcBef>
                <a:spcPct val="0"/>
              </a:spcBef>
              <a:spcAft>
                <a:spcPct val="0"/>
              </a:spcAft>
              <a:buClr>
                <a:srgbClr val="000000"/>
              </a:buClr>
              <a:buSzPct val="100000"/>
              <a:buFont typeface="Times New Roman" pitchFamily="16" charset="0"/>
              <a:tabLst>
                <a:tab pos="569913" algn="l"/>
                <a:tab pos="1484313" algn="l"/>
                <a:tab pos="2398713" algn="l"/>
                <a:tab pos="3313113" algn="l"/>
                <a:tab pos="4227513" algn="l"/>
                <a:tab pos="5141913" algn="l"/>
                <a:tab pos="6056313" algn="l"/>
                <a:tab pos="6970713" algn="l"/>
                <a:tab pos="7885113" algn="l"/>
                <a:tab pos="8799513" algn="l"/>
                <a:tab pos="9713913" algn="l"/>
              </a:tabLst>
              <a:defRPr sz="2400">
                <a:solidFill>
                  <a:schemeClr val="bg1"/>
                </a:solidFill>
                <a:latin typeface="Arial" charset="0"/>
                <a:ea typeface="ＭＳ Ｐゴシック" pitchFamily="1" charset="-128"/>
              </a:defRPr>
            </a:lvl9pPr>
          </a:lstStyle>
          <a:p>
            <a:pPr eaLnBrk="0" fontAlgn="base" hangingPunct="0">
              <a:spcBef>
                <a:spcPts val="600"/>
              </a:spcBef>
              <a:spcAft>
                <a:spcPct val="0"/>
              </a:spcAft>
              <a:defRPr/>
            </a:pPr>
            <a:r>
              <a:rPr lang="en-GB" altLang="en-US" sz="2000" b="1" i="1" u="sng" dirty="0" smtClean="0">
                <a:solidFill>
                  <a:schemeClr val="tx1"/>
                </a:solidFill>
                <a:latin typeface="Arial" panose="020B0604020202020204" pitchFamily="34" charset="0"/>
                <a:cs typeface="Arial" panose="020B0604020202020204" pitchFamily="34" charset="0"/>
              </a:rPr>
              <a:t>Warning signs</a:t>
            </a:r>
            <a:r>
              <a:rPr lang="en-GB" altLang="en-US" sz="2000" b="1" i="1" dirty="0" smtClean="0">
                <a:solidFill>
                  <a:schemeClr val="tx1"/>
                </a:solidFill>
                <a:latin typeface="Arial" panose="020B0604020202020204" pitchFamily="34" charset="0"/>
                <a:cs typeface="Arial" panose="020B0604020202020204" pitchFamily="34" charset="0"/>
              </a:rPr>
              <a:t> </a:t>
            </a:r>
            <a:r>
              <a:rPr lang="en-GB" altLang="en-US" sz="2000" b="1" dirty="0" smtClean="0">
                <a:solidFill>
                  <a:schemeClr val="tx1"/>
                </a:solidFill>
                <a:latin typeface="Arial" panose="020B0604020202020204" pitchFamily="34" charset="0"/>
                <a:cs typeface="Arial" panose="020B0604020202020204" pitchFamily="34" charset="0"/>
              </a:rPr>
              <a:t>that FGM may</a:t>
            </a:r>
          </a:p>
          <a:p>
            <a:pPr eaLnBrk="0" fontAlgn="base" hangingPunct="0">
              <a:spcBef>
                <a:spcPts val="600"/>
              </a:spcBef>
              <a:spcAft>
                <a:spcPct val="0"/>
              </a:spcAft>
              <a:defRPr/>
            </a:pPr>
            <a:r>
              <a:rPr lang="en-GB" altLang="en-US" sz="2000" b="1" dirty="0" smtClean="0">
                <a:solidFill>
                  <a:schemeClr val="tx1"/>
                </a:solidFill>
                <a:latin typeface="Arial" panose="020B0604020202020204" pitchFamily="34" charset="0"/>
                <a:cs typeface="Arial" panose="020B0604020202020204" pitchFamily="34" charset="0"/>
              </a:rPr>
              <a:t>have taken place:</a:t>
            </a:r>
          </a:p>
          <a:p>
            <a:pPr eaLnBrk="0" fontAlgn="base" hangingPunct="0">
              <a:spcBef>
                <a:spcPts val="600"/>
              </a:spcBef>
              <a:spcAft>
                <a:spcPct val="0"/>
              </a:spcAft>
              <a:defRPr/>
            </a:pPr>
            <a:endParaRPr lang="en-GB" altLang="en-US" sz="2000" dirty="0" smtClean="0">
              <a:solidFill>
                <a:schemeClr val="tx1"/>
              </a:solidFill>
              <a:latin typeface="Arial" panose="020B0604020202020204" pitchFamily="34" charset="0"/>
              <a:cs typeface="Arial" panose="020B0604020202020204" pitchFamily="34" charset="0"/>
            </a:endParaRPr>
          </a:p>
          <a:p>
            <a:pPr eaLnBrk="0" fontAlgn="base" hangingPunct="0">
              <a:spcBef>
                <a:spcPts val="600"/>
              </a:spcBef>
              <a:spcAft>
                <a:spcPct val="0"/>
              </a:spcAft>
              <a:buClr>
                <a:srgbClr val="FF0000"/>
              </a:buClr>
              <a:buFont typeface="Arial Black" pitchFamily="32" charset="0"/>
              <a:buChar char="•"/>
              <a:defRPr/>
            </a:pPr>
            <a:r>
              <a:rPr lang="en-GB" altLang="en-US" sz="2000" dirty="0" smtClean="0">
                <a:solidFill>
                  <a:schemeClr val="tx1"/>
                </a:solidFill>
                <a:latin typeface="Arial" panose="020B0604020202020204" pitchFamily="34" charset="0"/>
                <a:cs typeface="Arial" panose="020B0604020202020204" pitchFamily="34" charset="0"/>
              </a:rPr>
              <a:t>Behavioural changes (e.g. withdrawn from friends/ social groups)</a:t>
            </a:r>
          </a:p>
          <a:p>
            <a:pPr eaLnBrk="0" fontAlgn="base" hangingPunct="0">
              <a:spcBef>
                <a:spcPts val="600"/>
              </a:spcBef>
              <a:spcAft>
                <a:spcPct val="0"/>
              </a:spcAft>
              <a:buClr>
                <a:srgbClr val="FF0000"/>
              </a:buClr>
              <a:buFont typeface="Arial Black" pitchFamily="32" charset="0"/>
              <a:buChar char="•"/>
              <a:defRPr/>
            </a:pPr>
            <a:r>
              <a:rPr lang="en-GB" altLang="en-US" sz="2000" dirty="0" smtClean="0">
                <a:solidFill>
                  <a:schemeClr val="tx1"/>
                </a:solidFill>
                <a:latin typeface="Arial" panose="020B0604020202020204" pitchFamily="34" charset="0"/>
                <a:cs typeface="Arial" panose="020B0604020202020204" pitchFamily="34" charset="0"/>
              </a:rPr>
              <a:t>Health problems</a:t>
            </a:r>
          </a:p>
          <a:p>
            <a:pPr eaLnBrk="0" fontAlgn="base" hangingPunct="0">
              <a:spcBef>
                <a:spcPts val="600"/>
              </a:spcBef>
              <a:spcAft>
                <a:spcPct val="0"/>
              </a:spcAft>
              <a:buClr>
                <a:srgbClr val="FF0000"/>
              </a:buClr>
              <a:buFont typeface="Arial Black" pitchFamily="32" charset="0"/>
              <a:buChar char="•"/>
              <a:defRPr/>
            </a:pPr>
            <a:r>
              <a:rPr lang="en-GB" altLang="en-US" sz="2000" dirty="0" smtClean="0">
                <a:solidFill>
                  <a:schemeClr val="tx1"/>
                </a:solidFill>
                <a:latin typeface="Arial" panose="020B0604020202020204" pitchFamily="34" charset="0"/>
                <a:cs typeface="Arial" panose="020B0604020202020204" pitchFamily="34" charset="0"/>
              </a:rPr>
              <a:t>A lengthy absence from school</a:t>
            </a:r>
          </a:p>
          <a:p>
            <a:pPr eaLnBrk="0" fontAlgn="base" hangingPunct="0">
              <a:spcBef>
                <a:spcPts val="600"/>
              </a:spcBef>
              <a:spcAft>
                <a:spcPct val="0"/>
              </a:spcAft>
              <a:buClr>
                <a:srgbClr val="FF0000"/>
              </a:buClr>
              <a:buFont typeface="Arial Black" pitchFamily="32" charset="0"/>
              <a:buChar char="•"/>
              <a:defRPr/>
            </a:pPr>
            <a:r>
              <a:rPr lang="en-GB" altLang="en-US" sz="2000" dirty="0" smtClean="0">
                <a:solidFill>
                  <a:schemeClr val="tx1"/>
                </a:solidFill>
                <a:latin typeface="Arial" panose="020B0604020202020204" pitchFamily="34" charset="0"/>
                <a:cs typeface="Arial" panose="020B0604020202020204" pitchFamily="34" charset="0"/>
              </a:rPr>
              <a:t>Having difficulty walking, sitting or standing </a:t>
            </a:r>
          </a:p>
          <a:p>
            <a:pPr eaLnBrk="0" fontAlgn="base" hangingPunct="0">
              <a:spcBef>
                <a:spcPts val="600"/>
              </a:spcBef>
              <a:spcAft>
                <a:spcPct val="0"/>
              </a:spcAft>
              <a:buClr>
                <a:srgbClr val="FF0000"/>
              </a:buClr>
              <a:buFont typeface="Arial Black" pitchFamily="32" charset="0"/>
              <a:buChar char="•"/>
              <a:defRPr/>
            </a:pPr>
            <a:r>
              <a:rPr lang="en-GB" altLang="en-US" sz="2000" dirty="0" smtClean="0">
                <a:solidFill>
                  <a:schemeClr val="tx1"/>
                </a:solidFill>
                <a:latin typeface="Arial" panose="020B0604020202020204" pitchFamily="34" charset="0"/>
                <a:cs typeface="Arial" panose="020B0604020202020204" pitchFamily="34" charset="0"/>
              </a:rPr>
              <a:t>Spending longer than normal in the bathroom or toilet</a:t>
            </a:r>
          </a:p>
          <a:p>
            <a:pPr eaLnBrk="0" fontAlgn="base" hangingPunct="0">
              <a:spcBef>
                <a:spcPts val="600"/>
              </a:spcBef>
              <a:spcAft>
                <a:spcPct val="0"/>
              </a:spcAft>
              <a:buClr>
                <a:srgbClr val="FF0000"/>
              </a:buClr>
              <a:buFont typeface="Arial Black" pitchFamily="32" charset="0"/>
              <a:buChar char="•"/>
              <a:defRPr/>
            </a:pPr>
            <a:r>
              <a:rPr lang="en-GB" altLang="en-US" sz="2000" dirty="0" smtClean="0">
                <a:solidFill>
                  <a:schemeClr val="tx1"/>
                </a:solidFill>
                <a:latin typeface="Arial" panose="020B0604020202020204" pitchFamily="34" charset="0"/>
                <a:cs typeface="Arial" panose="020B0604020202020204" pitchFamily="34" charset="0"/>
              </a:rPr>
              <a:t>If the professional (e.g. teacher) has heard the girl making reference to other children about it.</a:t>
            </a:r>
          </a:p>
          <a:p>
            <a:pPr eaLnBrk="0" fontAlgn="base" hangingPunct="0">
              <a:spcBef>
                <a:spcPts val="600"/>
              </a:spcBef>
              <a:spcAft>
                <a:spcPct val="0"/>
              </a:spcAft>
              <a:defRPr/>
            </a:pPr>
            <a:endParaRPr lang="en-GB" altLang="en-US" sz="1800" b="1" dirty="0" smtClean="0">
              <a:solidFill>
                <a:srgbClr val="FFE701"/>
              </a:solidFill>
              <a:latin typeface="Arial Black"/>
            </a:endParaRPr>
          </a:p>
          <a:p>
            <a:pPr eaLnBrk="0" fontAlgn="base" hangingPunct="0">
              <a:spcBef>
                <a:spcPts val="500"/>
              </a:spcBef>
              <a:spcAft>
                <a:spcPct val="0"/>
              </a:spcAft>
              <a:defRPr/>
            </a:pPr>
            <a:endParaRPr lang="en-GB" altLang="en-US" sz="1800" b="1" dirty="0" smtClean="0">
              <a:solidFill>
                <a:srgbClr val="FFE701"/>
              </a:solidFill>
              <a:latin typeface="Arial Black"/>
            </a:endParaRPr>
          </a:p>
          <a:p>
            <a:pPr eaLnBrk="0" fontAlgn="base" hangingPunct="0">
              <a:spcBef>
                <a:spcPts val="500"/>
              </a:spcBef>
              <a:spcAft>
                <a:spcPct val="0"/>
              </a:spcAft>
              <a:defRPr/>
            </a:pPr>
            <a:r>
              <a:rPr lang="en-GB" altLang="en-US" sz="1800" b="1" dirty="0" smtClean="0">
                <a:solidFill>
                  <a:srgbClr val="FFE701"/>
                </a:solidFill>
                <a:latin typeface="Arial Black"/>
              </a:rPr>
              <a:t> </a:t>
            </a:r>
          </a:p>
        </p:txBody>
      </p:sp>
      <p:sp>
        <p:nvSpPr>
          <p:cNvPr id="5" name="TextBox 4"/>
          <p:cNvSpPr txBox="1"/>
          <p:nvPr/>
        </p:nvSpPr>
        <p:spPr>
          <a:xfrm>
            <a:off x="1851942" y="240064"/>
            <a:ext cx="8280920" cy="646331"/>
          </a:xfrm>
          <a:prstGeom prst="rect">
            <a:avLst/>
          </a:prstGeom>
          <a:solidFill>
            <a:srgbClr val="002060"/>
          </a:solidFill>
        </p:spPr>
        <p:txBody>
          <a:bodyPr wrap="square" rtlCol="0">
            <a:spAutoFit/>
          </a:bodyPr>
          <a:lstStyle/>
          <a:p>
            <a:pPr algn="ctr"/>
            <a:r>
              <a:rPr lang="en-GB" sz="3600" b="1" dirty="0" smtClean="0">
                <a:solidFill>
                  <a:schemeClr val="bg1"/>
                </a:solidFill>
              </a:rPr>
              <a:t>Suspicions or Signs?</a:t>
            </a:r>
            <a:endParaRPr lang="en-GB" sz="3600" b="1" dirty="0">
              <a:solidFill>
                <a:schemeClr val="bg1"/>
              </a:solidFill>
            </a:endParaRPr>
          </a:p>
        </p:txBody>
      </p:sp>
    </p:spTree>
    <p:extLst>
      <p:ext uri="{BB962C8B-B14F-4D97-AF65-F5344CB8AC3E}">
        <p14:creationId xmlns:p14="http://schemas.microsoft.com/office/powerpoint/2010/main" val="2547201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4">
                                            <p:txEl>
                                              <p:pRg st="0" end="0"/>
                                            </p:txEl>
                                          </p:spTgt>
                                        </p:tgtEl>
                                        <p:attrNameLst>
                                          <p:attrName>style.visibility</p:attrName>
                                        </p:attrNameLst>
                                      </p:cBhvr>
                                      <p:to>
                                        <p:strVal val="visible"/>
                                      </p:to>
                                    </p:set>
                                    <p:animEffect transition="in" filter="fade">
                                      <p:cBhvr>
                                        <p:cTn id="42" dur="500"/>
                                        <p:tgtEl>
                                          <p:spTgt spid="4">
                                            <p:txEl>
                                              <p:pRg st="0" end="0"/>
                                            </p:txEl>
                                          </p:spTgt>
                                        </p:tgtEl>
                                      </p:cBhvr>
                                    </p:animEffect>
                                  </p:childTnLst>
                                </p:cTn>
                              </p:par>
                              <p:par>
                                <p:cTn id="43" presetID="10" presetClass="entr" presetSubtype="0" fill="hold" nodeType="withEffect">
                                  <p:stCondLst>
                                    <p:cond delay="0"/>
                                  </p:stCondLst>
                                  <p:childTnLst>
                                    <p:set>
                                      <p:cBhvr>
                                        <p:cTn id="44" dur="1" fill="hold">
                                          <p:stCondLst>
                                            <p:cond delay="0"/>
                                          </p:stCondLst>
                                        </p:cTn>
                                        <p:tgtEl>
                                          <p:spTgt spid="4">
                                            <p:txEl>
                                              <p:pRg st="1" end="1"/>
                                            </p:txEl>
                                          </p:spTgt>
                                        </p:tgtEl>
                                        <p:attrNameLst>
                                          <p:attrName>style.visibility</p:attrName>
                                        </p:attrNameLst>
                                      </p:cBhvr>
                                      <p:to>
                                        <p:strVal val="visible"/>
                                      </p:to>
                                    </p:set>
                                    <p:animEffect transition="in" filter="fade">
                                      <p:cBhvr>
                                        <p:cTn id="45" dur="500"/>
                                        <p:tgtEl>
                                          <p:spTgt spid="4">
                                            <p:txEl>
                                              <p:pRg st="1" end="1"/>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nodeType="clickEffect">
                                  <p:stCondLst>
                                    <p:cond delay="0"/>
                                  </p:stCondLst>
                                  <p:childTnLst>
                                    <p:set>
                                      <p:cBhvr>
                                        <p:cTn id="49" dur="1" fill="hold">
                                          <p:stCondLst>
                                            <p:cond delay="0"/>
                                          </p:stCondLst>
                                        </p:cTn>
                                        <p:tgtEl>
                                          <p:spTgt spid="4">
                                            <p:txEl>
                                              <p:pRg st="3" end="3"/>
                                            </p:txEl>
                                          </p:spTgt>
                                        </p:tgtEl>
                                        <p:attrNameLst>
                                          <p:attrName>style.visibility</p:attrName>
                                        </p:attrNameLst>
                                      </p:cBhvr>
                                      <p:to>
                                        <p:strVal val="visible"/>
                                      </p:to>
                                    </p:set>
                                    <p:animEffect transition="in" filter="fade">
                                      <p:cBhvr>
                                        <p:cTn id="50" dur="500"/>
                                        <p:tgtEl>
                                          <p:spTgt spid="4">
                                            <p:txEl>
                                              <p:pRg st="3" end="3"/>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nodeType="clickEffect">
                                  <p:stCondLst>
                                    <p:cond delay="0"/>
                                  </p:stCondLst>
                                  <p:childTnLst>
                                    <p:set>
                                      <p:cBhvr>
                                        <p:cTn id="54" dur="1" fill="hold">
                                          <p:stCondLst>
                                            <p:cond delay="0"/>
                                          </p:stCondLst>
                                        </p:cTn>
                                        <p:tgtEl>
                                          <p:spTgt spid="4">
                                            <p:txEl>
                                              <p:pRg st="4" end="4"/>
                                            </p:txEl>
                                          </p:spTgt>
                                        </p:tgtEl>
                                        <p:attrNameLst>
                                          <p:attrName>style.visibility</p:attrName>
                                        </p:attrNameLst>
                                      </p:cBhvr>
                                      <p:to>
                                        <p:strVal val="visible"/>
                                      </p:to>
                                    </p:set>
                                    <p:animEffect transition="in" filter="fade">
                                      <p:cBhvr>
                                        <p:cTn id="55" dur="500"/>
                                        <p:tgtEl>
                                          <p:spTgt spid="4">
                                            <p:txEl>
                                              <p:pRg st="4" end="4"/>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nodeType="clickEffect">
                                  <p:stCondLst>
                                    <p:cond delay="0"/>
                                  </p:stCondLst>
                                  <p:childTnLst>
                                    <p:set>
                                      <p:cBhvr>
                                        <p:cTn id="59" dur="1" fill="hold">
                                          <p:stCondLst>
                                            <p:cond delay="0"/>
                                          </p:stCondLst>
                                        </p:cTn>
                                        <p:tgtEl>
                                          <p:spTgt spid="4">
                                            <p:txEl>
                                              <p:pRg st="5" end="5"/>
                                            </p:txEl>
                                          </p:spTgt>
                                        </p:tgtEl>
                                        <p:attrNameLst>
                                          <p:attrName>style.visibility</p:attrName>
                                        </p:attrNameLst>
                                      </p:cBhvr>
                                      <p:to>
                                        <p:strVal val="visible"/>
                                      </p:to>
                                    </p:set>
                                    <p:animEffect transition="in" filter="fade">
                                      <p:cBhvr>
                                        <p:cTn id="60" dur="500"/>
                                        <p:tgtEl>
                                          <p:spTgt spid="4">
                                            <p:txEl>
                                              <p:pRg st="5" end="5"/>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nodeType="clickEffect">
                                  <p:stCondLst>
                                    <p:cond delay="0"/>
                                  </p:stCondLst>
                                  <p:childTnLst>
                                    <p:set>
                                      <p:cBhvr>
                                        <p:cTn id="64" dur="1" fill="hold">
                                          <p:stCondLst>
                                            <p:cond delay="0"/>
                                          </p:stCondLst>
                                        </p:cTn>
                                        <p:tgtEl>
                                          <p:spTgt spid="4">
                                            <p:txEl>
                                              <p:pRg st="6" end="6"/>
                                            </p:txEl>
                                          </p:spTgt>
                                        </p:tgtEl>
                                        <p:attrNameLst>
                                          <p:attrName>style.visibility</p:attrName>
                                        </p:attrNameLst>
                                      </p:cBhvr>
                                      <p:to>
                                        <p:strVal val="visible"/>
                                      </p:to>
                                    </p:set>
                                    <p:animEffect transition="in" filter="fade">
                                      <p:cBhvr>
                                        <p:cTn id="65" dur="500"/>
                                        <p:tgtEl>
                                          <p:spTgt spid="4">
                                            <p:txEl>
                                              <p:pRg st="6" end="6"/>
                                            </p:txEl>
                                          </p:spTgt>
                                        </p:tgtEl>
                                      </p:cBhvr>
                                    </p:animEffect>
                                  </p:childTnLst>
                                </p:cTn>
                              </p:par>
                            </p:childTnLst>
                          </p:cTn>
                        </p:par>
                      </p:childTnLst>
                    </p:cTn>
                  </p:par>
                  <p:par>
                    <p:cTn id="66" fill="hold">
                      <p:stCondLst>
                        <p:cond delay="indefinite"/>
                      </p:stCondLst>
                      <p:childTnLst>
                        <p:par>
                          <p:cTn id="67" fill="hold">
                            <p:stCondLst>
                              <p:cond delay="0"/>
                            </p:stCondLst>
                            <p:childTnLst>
                              <p:par>
                                <p:cTn id="68" presetID="10" presetClass="entr" presetSubtype="0" fill="hold" nodeType="clickEffect">
                                  <p:stCondLst>
                                    <p:cond delay="0"/>
                                  </p:stCondLst>
                                  <p:childTnLst>
                                    <p:set>
                                      <p:cBhvr>
                                        <p:cTn id="69" dur="1" fill="hold">
                                          <p:stCondLst>
                                            <p:cond delay="0"/>
                                          </p:stCondLst>
                                        </p:cTn>
                                        <p:tgtEl>
                                          <p:spTgt spid="4">
                                            <p:txEl>
                                              <p:pRg st="7" end="7"/>
                                            </p:txEl>
                                          </p:spTgt>
                                        </p:tgtEl>
                                        <p:attrNameLst>
                                          <p:attrName>style.visibility</p:attrName>
                                        </p:attrNameLst>
                                      </p:cBhvr>
                                      <p:to>
                                        <p:strVal val="visible"/>
                                      </p:to>
                                    </p:set>
                                    <p:animEffect transition="in" filter="fade">
                                      <p:cBhvr>
                                        <p:cTn id="70" dur="500"/>
                                        <p:tgtEl>
                                          <p:spTgt spid="4">
                                            <p:txEl>
                                              <p:pRg st="7" end="7"/>
                                            </p:txEl>
                                          </p:spTgt>
                                        </p:tgtEl>
                                      </p:cBhvr>
                                    </p:animEffect>
                                  </p:childTnLst>
                                </p:cTn>
                              </p:par>
                            </p:childTnLst>
                          </p:cTn>
                        </p:par>
                      </p:childTnLst>
                    </p:cTn>
                  </p:par>
                  <p:par>
                    <p:cTn id="71" fill="hold">
                      <p:stCondLst>
                        <p:cond delay="indefinite"/>
                      </p:stCondLst>
                      <p:childTnLst>
                        <p:par>
                          <p:cTn id="72" fill="hold">
                            <p:stCondLst>
                              <p:cond delay="0"/>
                            </p:stCondLst>
                            <p:childTnLst>
                              <p:par>
                                <p:cTn id="73" presetID="10" presetClass="entr" presetSubtype="0" fill="hold" nodeType="clickEffect">
                                  <p:stCondLst>
                                    <p:cond delay="0"/>
                                  </p:stCondLst>
                                  <p:childTnLst>
                                    <p:set>
                                      <p:cBhvr>
                                        <p:cTn id="74" dur="1" fill="hold">
                                          <p:stCondLst>
                                            <p:cond delay="0"/>
                                          </p:stCondLst>
                                        </p:cTn>
                                        <p:tgtEl>
                                          <p:spTgt spid="4">
                                            <p:txEl>
                                              <p:pRg st="8" end="8"/>
                                            </p:txEl>
                                          </p:spTgt>
                                        </p:tgtEl>
                                        <p:attrNameLst>
                                          <p:attrName>style.visibility</p:attrName>
                                        </p:attrNameLst>
                                      </p:cBhvr>
                                      <p:to>
                                        <p:strVal val="visible"/>
                                      </p:to>
                                    </p:set>
                                    <p:animEffect transition="in" filter="fade">
                                      <p:cBhvr>
                                        <p:cTn id="75" dur="500"/>
                                        <p:tgtEl>
                                          <p:spTgt spid="4">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 Box 2"/>
          <p:cNvSpPr txBox="1">
            <a:spLocks noChangeArrowheads="1"/>
          </p:cNvSpPr>
          <p:nvPr/>
        </p:nvSpPr>
        <p:spPr bwMode="auto">
          <a:xfrm>
            <a:off x="1300654" y="627078"/>
            <a:ext cx="9688529" cy="505702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341313" indent="-341313">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rgbClr val="FFFFFF"/>
                </a:solidFill>
                <a:latin typeface="Arial" charset="0"/>
                <a:ea typeface="ＭＳ Ｐゴシック" pitchFamily="1" charset="-128"/>
              </a:defRPr>
            </a:lvl1pPr>
            <a:lvl2pPr>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rgbClr val="FFFFFF"/>
                </a:solidFill>
                <a:latin typeface="Arial" charset="0"/>
                <a:ea typeface="ＭＳ Ｐゴシック" pitchFamily="1" charset="-128"/>
              </a:defRPr>
            </a:lvl2pPr>
            <a:lvl3pPr>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rgbClr val="FFFFFF"/>
                </a:solidFill>
                <a:latin typeface="Arial" charset="0"/>
                <a:ea typeface="ＭＳ Ｐゴシック" pitchFamily="1" charset="-128"/>
              </a:defRPr>
            </a:lvl3pPr>
            <a:lvl4pPr>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rgbClr val="FFFFFF"/>
                </a:solidFill>
                <a:latin typeface="Arial" charset="0"/>
                <a:ea typeface="ＭＳ Ｐゴシック" pitchFamily="1" charset="-128"/>
              </a:defRPr>
            </a:lvl4pPr>
            <a:lvl5pPr>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rgbClr val="FFFFFF"/>
                </a:solidFill>
                <a:latin typeface="Arial" charset="0"/>
                <a:ea typeface="ＭＳ Ｐゴシック" pitchFamily="1" charset="-128"/>
              </a:defRPr>
            </a:lvl5pPr>
            <a:lvl6pPr marL="2514600" indent="-228600" defTabSz="449263" eaLnBrk="0" fontAlgn="base" hangingPunct="0">
              <a:spcBef>
                <a:spcPct val="0"/>
              </a:spcBef>
              <a:spcAft>
                <a:spcPct val="0"/>
              </a:spcAft>
              <a:buClr>
                <a:srgbClr val="000000"/>
              </a:buClr>
              <a:buSzPct val="100000"/>
              <a:buFont typeface="Times New Roman" pitchFamily="16" charset="0"/>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rgbClr val="FFFFFF"/>
                </a:solidFill>
                <a:latin typeface="Arial" charset="0"/>
                <a:ea typeface="ＭＳ Ｐゴシック" pitchFamily="1" charset="-128"/>
              </a:defRPr>
            </a:lvl6pPr>
            <a:lvl7pPr marL="2971800" indent="-228600" defTabSz="449263" eaLnBrk="0" fontAlgn="base" hangingPunct="0">
              <a:spcBef>
                <a:spcPct val="0"/>
              </a:spcBef>
              <a:spcAft>
                <a:spcPct val="0"/>
              </a:spcAft>
              <a:buClr>
                <a:srgbClr val="000000"/>
              </a:buClr>
              <a:buSzPct val="100000"/>
              <a:buFont typeface="Times New Roman" pitchFamily="16" charset="0"/>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rgbClr val="FFFFFF"/>
                </a:solidFill>
                <a:latin typeface="Arial" charset="0"/>
                <a:ea typeface="ＭＳ Ｐゴシック" pitchFamily="1" charset="-128"/>
              </a:defRPr>
            </a:lvl7pPr>
            <a:lvl8pPr marL="3429000" indent="-228600" defTabSz="449263" eaLnBrk="0" fontAlgn="base" hangingPunct="0">
              <a:spcBef>
                <a:spcPct val="0"/>
              </a:spcBef>
              <a:spcAft>
                <a:spcPct val="0"/>
              </a:spcAft>
              <a:buClr>
                <a:srgbClr val="000000"/>
              </a:buClr>
              <a:buSzPct val="100000"/>
              <a:buFont typeface="Times New Roman" pitchFamily="16" charset="0"/>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rgbClr val="FFFFFF"/>
                </a:solidFill>
                <a:latin typeface="Arial" charset="0"/>
                <a:ea typeface="ＭＳ Ｐゴシック" pitchFamily="1" charset="-128"/>
              </a:defRPr>
            </a:lvl8pPr>
            <a:lvl9pPr marL="3886200" indent="-228600" defTabSz="449263" eaLnBrk="0" fontAlgn="base" hangingPunct="0">
              <a:spcBef>
                <a:spcPct val="0"/>
              </a:spcBef>
              <a:spcAft>
                <a:spcPct val="0"/>
              </a:spcAft>
              <a:buClr>
                <a:srgbClr val="000000"/>
              </a:buClr>
              <a:buSzPct val="100000"/>
              <a:buFont typeface="Times New Roman" pitchFamily="16" charset="0"/>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rgbClr val="FFFFFF"/>
                </a:solidFill>
                <a:latin typeface="Arial" charset="0"/>
                <a:ea typeface="ＭＳ Ｐゴシック" pitchFamily="1" charset="-128"/>
              </a:defRPr>
            </a:lvl9pPr>
          </a:lstStyle>
          <a:p>
            <a:pPr marL="0" indent="0" algn="ctr" eaLnBrk="0" fontAlgn="base" hangingPunct="0">
              <a:spcBef>
                <a:spcPts val="500"/>
              </a:spcBef>
              <a:spcAft>
                <a:spcPct val="0"/>
              </a:spcAft>
              <a:buClr>
                <a:srgbClr val="FFE701"/>
              </a:buClr>
              <a:defRPr/>
            </a:pPr>
            <a:r>
              <a:rPr lang="en-GB" altLang="en-US" sz="2600" b="1" dirty="0" smtClean="0">
                <a:solidFill>
                  <a:srgbClr val="0070C0"/>
                </a:solidFill>
                <a:latin typeface="Arial" panose="020B0604020202020204" pitchFamily="34" charset="0"/>
                <a:cs typeface="Arial" panose="020B0604020202020204" pitchFamily="34" charset="0"/>
              </a:rPr>
              <a:t>More than 20,000 are estimated to be at risk in UK</a:t>
            </a:r>
          </a:p>
          <a:p>
            <a:pPr marL="0" indent="0" algn="ctr" eaLnBrk="0" fontAlgn="base" hangingPunct="0">
              <a:spcBef>
                <a:spcPts val="500"/>
              </a:spcBef>
              <a:spcAft>
                <a:spcPct val="0"/>
              </a:spcAft>
              <a:buClr>
                <a:srgbClr val="FFE701"/>
              </a:buClr>
              <a:defRPr/>
            </a:pPr>
            <a:endParaRPr lang="en-GB" altLang="en-US" sz="2600" b="1" dirty="0" smtClean="0">
              <a:solidFill>
                <a:srgbClr val="0070C0"/>
              </a:solidFill>
              <a:latin typeface="Arial" panose="020B0604020202020204" pitchFamily="34" charset="0"/>
              <a:cs typeface="Arial" panose="020B0604020202020204" pitchFamily="34" charset="0"/>
            </a:endParaRPr>
          </a:p>
          <a:p>
            <a:pPr marL="0" indent="0" algn="ctr" eaLnBrk="0" fontAlgn="base" hangingPunct="0">
              <a:spcBef>
                <a:spcPts val="500"/>
              </a:spcBef>
              <a:spcAft>
                <a:spcPct val="0"/>
              </a:spcAft>
              <a:buClr>
                <a:srgbClr val="FFE701"/>
              </a:buClr>
              <a:defRPr/>
            </a:pPr>
            <a:r>
              <a:rPr lang="en-GB" altLang="en-US" sz="2600" b="1" dirty="0" smtClean="0">
                <a:solidFill>
                  <a:srgbClr val="0070C0"/>
                </a:solidFill>
                <a:latin typeface="Arial" panose="020B0604020202020204" pitchFamily="34" charset="0"/>
                <a:cs typeface="Arial" panose="020B0604020202020204" pitchFamily="34" charset="0"/>
              </a:rPr>
              <a:t>75% cases self reported in UK (43 had undergone deinfibulation, or “reversal”)</a:t>
            </a:r>
          </a:p>
          <a:p>
            <a:pPr marL="0" indent="0" algn="ctr" eaLnBrk="0" fontAlgn="base" hangingPunct="0">
              <a:spcBef>
                <a:spcPts val="500"/>
              </a:spcBef>
              <a:spcAft>
                <a:spcPct val="0"/>
              </a:spcAft>
              <a:buClr>
                <a:srgbClr val="FFE701"/>
              </a:buClr>
              <a:defRPr/>
            </a:pPr>
            <a:endParaRPr lang="en-GB" altLang="en-US" sz="2600" b="1" dirty="0" smtClean="0">
              <a:solidFill>
                <a:srgbClr val="0070C0"/>
              </a:solidFill>
              <a:latin typeface="Arial" panose="020B0604020202020204" pitchFamily="34" charset="0"/>
              <a:cs typeface="Arial" panose="020B0604020202020204" pitchFamily="34" charset="0"/>
            </a:endParaRPr>
          </a:p>
          <a:p>
            <a:pPr marL="0" indent="0" algn="ctr" eaLnBrk="0" fontAlgn="base" hangingPunct="0">
              <a:spcBef>
                <a:spcPts val="500"/>
              </a:spcBef>
              <a:spcAft>
                <a:spcPct val="0"/>
              </a:spcAft>
              <a:buClr>
                <a:srgbClr val="FFE701"/>
              </a:buClr>
              <a:defRPr/>
            </a:pPr>
            <a:r>
              <a:rPr lang="en-GB" altLang="en-US" sz="2600" b="1" dirty="0" smtClean="0">
                <a:solidFill>
                  <a:srgbClr val="0070C0"/>
                </a:solidFill>
                <a:latin typeface="Arial" panose="020B0604020202020204" pitchFamily="34" charset="0"/>
                <a:cs typeface="Arial" panose="020B0604020202020204" pitchFamily="34" charset="0"/>
              </a:rPr>
              <a:t>4,989 reported since September 2014</a:t>
            </a:r>
          </a:p>
          <a:p>
            <a:pPr marL="0" indent="0" algn="ctr" eaLnBrk="0" fontAlgn="base" hangingPunct="0">
              <a:spcBef>
                <a:spcPts val="500"/>
              </a:spcBef>
              <a:spcAft>
                <a:spcPct val="0"/>
              </a:spcAft>
              <a:buClr>
                <a:srgbClr val="FFE701"/>
              </a:buClr>
              <a:defRPr/>
            </a:pPr>
            <a:endParaRPr lang="en-GB" altLang="en-US" sz="2600" b="1" dirty="0" smtClean="0">
              <a:solidFill>
                <a:srgbClr val="0070C0"/>
              </a:solidFill>
              <a:latin typeface="Arial" panose="020B0604020202020204" pitchFamily="34" charset="0"/>
              <a:cs typeface="Arial" panose="020B0604020202020204" pitchFamily="34" charset="0"/>
            </a:endParaRPr>
          </a:p>
          <a:p>
            <a:pPr marL="0" indent="0" algn="ctr" eaLnBrk="0" fontAlgn="base" hangingPunct="0">
              <a:spcBef>
                <a:spcPts val="500"/>
              </a:spcBef>
              <a:spcAft>
                <a:spcPct val="0"/>
              </a:spcAft>
              <a:buClr>
                <a:srgbClr val="FFE701"/>
              </a:buClr>
              <a:defRPr/>
            </a:pPr>
            <a:r>
              <a:rPr lang="en-GB" altLang="en-US" sz="2600" b="1" dirty="0" smtClean="0">
                <a:solidFill>
                  <a:srgbClr val="0070C0"/>
                </a:solidFill>
                <a:latin typeface="Arial" panose="020B0604020202020204" pitchFamily="34" charset="0"/>
                <a:cs typeface="Arial" panose="020B0604020202020204" pitchFamily="34" charset="0"/>
              </a:rPr>
              <a:t>More than 1,000 receiving NHS treatment</a:t>
            </a:r>
          </a:p>
          <a:p>
            <a:pPr marL="0" indent="0" algn="ctr" eaLnBrk="0" fontAlgn="base" hangingPunct="0">
              <a:spcBef>
                <a:spcPts val="500"/>
              </a:spcBef>
              <a:spcAft>
                <a:spcPct val="0"/>
              </a:spcAft>
              <a:buClr>
                <a:srgbClr val="FFE701"/>
              </a:buClr>
              <a:defRPr/>
            </a:pPr>
            <a:endParaRPr lang="en-GB" altLang="en-US" sz="2600" b="1" dirty="0" smtClean="0">
              <a:solidFill>
                <a:srgbClr val="0070C0"/>
              </a:solidFill>
              <a:latin typeface="Arial" panose="020B0604020202020204" pitchFamily="34" charset="0"/>
              <a:cs typeface="Arial" panose="020B0604020202020204" pitchFamily="34" charset="0"/>
            </a:endParaRPr>
          </a:p>
          <a:p>
            <a:pPr marL="0" indent="0" algn="ctr" eaLnBrk="0" fontAlgn="base" hangingPunct="0">
              <a:spcBef>
                <a:spcPts val="500"/>
              </a:spcBef>
              <a:spcAft>
                <a:spcPct val="0"/>
              </a:spcAft>
              <a:buClr>
                <a:srgbClr val="FFE701"/>
              </a:buClr>
              <a:defRPr/>
            </a:pPr>
            <a:r>
              <a:rPr lang="en-GB" altLang="en-US" sz="2600" b="1" dirty="0" smtClean="0">
                <a:solidFill>
                  <a:srgbClr val="0070C0"/>
                </a:solidFill>
                <a:latin typeface="Arial" panose="020B0604020202020204" pitchFamily="34" charset="0"/>
                <a:cs typeface="Arial" panose="020B0604020202020204" pitchFamily="34" charset="0"/>
              </a:rPr>
              <a:t>High profile campaigns and international gatherings attract public support</a:t>
            </a:r>
          </a:p>
          <a:p>
            <a:pPr algn="ctr" eaLnBrk="0" fontAlgn="base" hangingPunct="0">
              <a:spcBef>
                <a:spcPts val="500"/>
              </a:spcBef>
              <a:spcAft>
                <a:spcPct val="0"/>
              </a:spcAft>
              <a:buClr>
                <a:srgbClr val="FFE701"/>
              </a:buClr>
              <a:buFont typeface="Arial Black" pitchFamily="32" charset="0"/>
              <a:buNone/>
              <a:defRPr/>
            </a:pPr>
            <a:endParaRPr lang="en-GB" altLang="en-US" sz="1800" b="1" dirty="0" smtClean="0">
              <a:solidFill>
                <a:srgbClr val="FFE701"/>
              </a:solidFill>
              <a:latin typeface="Arial Black" pitchFamily="32" charset="0"/>
            </a:endParaRPr>
          </a:p>
          <a:p>
            <a:pPr algn="ctr" eaLnBrk="0" fontAlgn="base" hangingPunct="0">
              <a:spcBef>
                <a:spcPts val="500"/>
              </a:spcBef>
              <a:spcAft>
                <a:spcPct val="0"/>
              </a:spcAft>
              <a:buClr>
                <a:srgbClr val="FFE701"/>
              </a:buClr>
              <a:buFont typeface="Arial Black" pitchFamily="32" charset="0"/>
              <a:buNone/>
              <a:defRPr/>
            </a:pPr>
            <a:r>
              <a:rPr lang="en-GB" altLang="en-US" sz="1800" b="1" dirty="0" smtClean="0">
                <a:solidFill>
                  <a:srgbClr val="FFE701"/>
                </a:solidFill>
                <a:latin typeface="Arial Black" pitchFamily="32" charset="0"/>
              </a:rPr>
              <a:t> </a:t>
            </a:r>
          </a:p>
          <a:p>
            <a:pPr marL="342900" algn="ctr" eaLnBrk="0" fontAlgn="base" hangingPunct="0">
              <a:spcBef>
                <a:spcPts val="500"/>
              </a:spcBef>
              <a:spcAft>
                <a:spcPct val="0"/>
              </a:spcAft>
              <a:defRPr/>
            </a:pPr>
            <a:endParaRPr lang="en-GB" altLang="en-US" sz="2000" b="1" dirty="0" smtClean="0">
              <a:solidFill>
                <a:srgbClr val="FFE701"/>
              </a:solidFill>
              <a:latin typeface="Arial Black" pitchFamily="32" charset="0"/>
            </a:endParaRPr>
          </a:p>
          <a:p>
            <a:pPr marL="342900" algn="ctr" eaLnBrk="0" fontAlgn="base" hangingPunct="0">
              <a:spcBef>
                <a:spcPts val="500"/>
              </a:spcBef>
              <a:spcAft>
                <a:spcPct val="0"/>
              </a:spcAft>
              <a:defRPr/>
            </a:pPr>
            <a:endParaRPr lang="en-GB" altLang="en-US" b="1" i="1" dirty="0" smtClean="0">
              <a:solidFill>
                <a:srgbClr val="FFE701"/>
              </a:solidFill>
              <a:latin typeface="Arial Black" pitchFamily="32" charset="0"/>
            </a:endParaRPr>
          </a:p>
          <a:p>
            <a:pPr marL="342900" algn="ctr" eaLnBrk="0" fontAlgn="base" hangingPunct="0">
              <a:spcBef>
                <a:spcPts val="500"/>
              </a:spcBef>
              <a:spcAft>
                <a:spcPct val="0"/>
              </a:spcAft>
              <a:defRPr/>
            </a:pPr>
            <a:endParaRPr lang="en-GB" altLang="en-US" b="1" i="1" dirty="0" smtClean="0">
              <a:solidFill>
                <a:srgbClr val="FFE701"/>
              </a:solidFill>
              <a:latin typeface="Arial Black" pitchFamily="32" charset="0"/>
            </a:endParaRPr>
          </a:p>
          <a:p>
            <a:pPr marL="342900" algn="ctr" eaLnBrk="0" fontAlgn="base" hangingPunct="0">
              <a:spcBef>
                <a:spcPts val="500"/>
              </a:spcBef>
              <a:spcAft>
                <a:spcPct val="0"/>
              </a:spcAft>
              <a:defRPr/>
            </a:pPr>
            <a:endParaRPr lang="en-GB" altLang="en-US" sz="2000" b="1" dirty="0" smtClean="0">
              <a:solidFill>
                <a:srgbClr val="FFE701"/>
              </a:solidFill>
              <a:latin typeface="Arial Black" pitchFamily="32" charset="0"/>
            </a:endParaRPr>
          </a:p>
          <a:p>
            <a:pPr marL="342900" algn="ctr" eaLnBrk="0" fontAlgn="base" hangingPunct="0">
              <a:spcBef>
                <a:spcPts val="500"/>
              </a:spcBef>
              <a:spcAft>
                <a:spcPct val="0"/>
              </a:spcAft>
              <a:defRPr/>
            </a:pPr>
            <a:endParaRPr lang="en-GB" altLang="en-US" sz="2000" b="1" dirty="0" smtClean="0">
              <a:solidFill>
                <a:srgbClr val="FFE701"/>
              </a:solidFill>
              <a:latin typeface="Arial Black" pitchFamily="32" charset="0"/>
            </a:endParaRPr>
          </a:p>
          <a:p>
            <a:pPr algn="ctr" eaLnBrk="0" fontAlgn="base" hangingPunct="0">
              <a:spcBef>
                <a:spcPts val="600"/>
              </a:spcBef>
              <a:spcAft>
                <a:spcPct val="0"/>
              </a:spcAft>
              <a:buClr>
                <a:srgbClr val="FFE701"/>
              </a:buClr>
              <a:buFont typeface="Arial Black" pitchFamily="32" charset="0"/>
              <a:buNone/>
              <a:defRPr/>
            </a:pPr>
            <a:endParaRPr lang="en-GB" altLang="en-US" b="1" dirty="0" smtClean="0">
              <a:solidFill>
                <a:srgbClr val="FFE701"/>
              </a:solidFill>
              <a:latin typeface="Arial Black" pitchFamily="32" charset="0"/>
            </a:endParaRPr>
          </a:p>
          <a:p>
            <a:pPr algn="ctr" eaLnBrk="0" fontAlgn="base" hangingPunct="0">
              <a:spcBef>
                <a:spcPts val="600"/>
              </a:spcBef>
              <a:spcAft>
                <a:spcPct val="0"/>
              </a:spcAft>
              <a:buClr>
                <a:srgbClr val="FFE701"/>
              </a:buClr>
              <a:buFont typeface="Arial Black" pitchFamily="32" charset="0"/>
              <a:buNone/>
              <a:defRPr/>
            </a:pPr>
            <a:endParaRPr lang="en-GB" altLang="en-US" b="1" dirty="0" smtClean="0">
              <a:solidFill>
                <a:srgbClr val="FFE701"/>
              </a:solidFill>
              <a:latin typeface="Arial Black" pitchFamily="32" charset="0"/>
            </a:endParaRPr>
          </a:p>
        </p:txBody>
      </p:sp>
    </p:spTree>
    <p:extLst>
      <p:ext uri="{BB962C8B-B14F-4D97-AF65-F5344CB8AC3E}">
        <p14:creationId xmlns:p14="http://schemas.microsoft.com/office/powerpoint/2010/main" val="573607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6" name="Content Placeholder 5"/>
          <p:cNvSpPr>
            <a:spLocks noGrp="1"/>
          </p:cNvSpPr>
          <p:nvPr>
            <p:ph idx="1"/>
          </p:nvPr>
        </p:nvSpPr>
        <p:spPr>
          <a:xfrm>
            <a:off x="1282331" y="1503253"/>
            <a:ext cx="9420141" cy="3701423"/>
          </a:xfrm>
        </p:spPr>
        <p:txBody>
          <a:bodyPr>
            <a:normAutofit/>
          </a:bodyPr>
          <a:lstStyle/>
          <a:p>
            <a:r>
              <a:rPr lang="en-GB" sz="3200" dirty="0" smtClean="0"/>
              <a:t>Immediate action of safeguarding – consider Police Protection Powers</a:t>
            </a:r>
          </a:p>
          <a:p>
            <a:r>
              <a:rPr lang="en-GB" sz="3200" dirty="0" smtClean="0"/>
              <a:t>Secure evidence</a:t>
            </a:r>
          </a:p>
          <a:p>
            <a:r>
              <a:rPr lang="en-GB" sz="3200" dirty="0" smtClean="0"/>
              <a:t>Consider arresting the suspects</a:t>
            </a:r>
          </a:p>
          <a:p>
            <a:r>
              <a:rPr lang="en-GB" sz="3200" dirty="0" smtClean="0"/>
              <a:t>Seek advice of a supervisor</a:t>
            </a:r>
          </a:p>
          <a:p>
            <a:r>
              <a:rPr lang="en-GB" sz="3200" dirty="0" smtClean="0"/>
              <a:t>Consider how/when/where you talk to potential victims</a:t>
            </a:r>
            <a:endParaRPr lang="en-GB" sz="3200" dirty="0"/>
          </a:p>
        </p:txBody>
      </p:sp>
      <p:sp>
        <p:nvSpPr>
          <p:cNvPr id="7" name="TextBox 6"/>
          <p:cNvSpPr txBox="1"/>
          <p:nvPr/>
        </p:nvSpPr>
        <p:spPr>
          <a:xfrm>
            <a:off x="1851942" y="240064"/>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Officer Actions</a:t>
            </a:r>
            <a:endParaRPr lang="en-GB" sz="3200" b="1" dirty="0">
              <a:solidFill>
                <a:schemeClr val="bg1"/>
              </a:solidFill>
            </a:endParaRPr>
          </a:p>
        </p:txBody>
      </p:sp>
    </p:spTree>
    <p:extLst>
      <p:ext uri="{BB962C8B-B14F-4D97-AF65-F5344CB8AC3E}">
        <p14:creationId xmlns:p14="http://schemas.microsoft.com/office/powerpoint/2010/main" val="27909681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 Box 7"/>
          <p:cNvSpPr txBox="1">
            <a:spLocks noChangeArrowheads="1"/>
          </p:cNvSpPr>
          <p:nvPr/>
        </p:nvSpPr>
        <p:spPr bwMode="auto">
          <a:xfrm>
            <a:off x="2059700" y="1270179"/>
            <a:ext cx="8353425" cy="3339376"/>
          </a:xfrm>
          <a:prstGeom prst="rect">
            <a:avLst/>
          </a:prstGeom>
          <a:noFill/>
          <a:ln>
            <a:noFill/>
          </a:ln>
          <a:effectLst>
            <a:prstShdw prst="shdw17" dist="17961" dir="2700000">
              <a:srgbClr val="BBE0E3">
                <a:gamma/>
                <a:shade val="60000"/>
                <a:invGamma/>
              </a:srgbClr>
            </a:prst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Lst>
        </p:spPr>
        <p:txBody>
          <a:bodyPr>
            <a:spAutoFit/>
          </a:bodyPr>
          <a:lstStyle/>
          <a:p>
            <a:pPr marL="0" marR="0" lvl="0" indent="0" algn="ctr" defTabSz="914400" eaLnBrk="0" fontAlgn="base" latinLnBrk="0" hangingPunct="0">
              <a:lnSpc>
                <a:spcPct val="100000"/>
              </a:lnSpc>
              <a:spcBef>
                <a:spcPts val="600"/>
              </a:spcBef>
              <a:spcAft>
                <a:spcPct val="0"/>
              </a:spcAft>
              <a:buClrTx/>
              <a:buSzTx/>
              <a:buFontTx/>
              <a:buNone/>
              <a:tabLst/>
              <a:defRPr/>
            </a:pPr>
            <a:r>
              <a:rPr kumimoji="0" lang="en-GB" altLang="en-US" sz="2800" u="none" strike="noStrike" kern="0" cap="none" spc="0" normalizeH="0" baseline="0" noProof="0" dirty="0">
                <a:ln>
                  <a:noFill/>
                </a:ln>
                <a:solidFill>
                  <a:srgbClr val="000000"/>
                </a:solidFill>
                <a:effectLst/>
                <a:uLnTx/>
                <a:uFillTx/>
                <a:latin typeface="Arial" panose="020B0604020202020204" pitchFamily="34" charset="0"/>
              </a:rPr>
              <a:t>“Although officers should </a:t>
            </a:r>
            <a:r>
              <a:rPr kumimoji="0" lang="en-GB" altLang="en-US" sz="2800" u="none" strike="noStrike" kern="0" cap="none" spc="0" normalizeH="0" baseline="0" noProof="0" dirty="0" smtClean="0">
                <a:ln>
                  <a:noFill/>
                </a:ln>
                <a:solidFill>
                  <a:srgbClr val="000000"/>
                </a:solidFill>
                <a:effectLst/>
                <a:uLnTx/>
                <a:uFillTx/>
                <a:latin typeface="Arial" panose="020B0604020202020204" pitchFamily="34" charset="0"/>
              </a:rPr>
              <a:t>consider  </a:t>
            </a:r>
            <a:r>
              <a:rPr kumimoji="0" lang="en-GB" altLang="en-US" sz="2800" u="none" strike="noStrike" kern="0" cap="none" spc="0" normalizeH="0" baseline="0" noProof="0" dirty="0">
                <a:ln>
                  <a:noFill/>
                </a:ln>
                <a:solidFill>
                  <a:srgbClr val="000000"/>
                </a:solidFill>
                <a:effectLst/>
                <a:uLnTx/>
                <a:uFillTx/>
                <a:latin typeface="Arial" panose="020B0604020202020204" pitchFamily="34" charset="0"/>
              </a:rPr>
              <a:t>and research cultural matters around this issue, </a:t>
            </a:r>
          </a:p>
          <a:p>
            <a:pPr marL="0" marR="0" lvl="0" indent="0" algn="ctr" defTabSz="914400" eaLnBrk="0" fontAlgn="base" latinLnBrk="0" hangingPunct="0">
              <a:lnSpc>
                <a:spcPct val="100000"/>
              </a:lnSpc>
              <a:spcBef>
                <a:spcPts val="600"/>
              </a:spcBef>
              <a:spcAft>
                <a:spcPct val="0"/>
              </a:spcAft>
              <a:buClrTx/>
              <a:buSzTx/>
              <a:buFontTx/>
              <a:buNone/>
              <a:tabLst/>
              <a:defRPr/>
            </a:pPr>
            <a:r>
              <a:rPr kumimoji="0" lang="en-GB" altLang="en-US" sz="2800" u="none" strike="noStrike" kern="0" cap="none" spc="0" normalizeH="0" baseline="0" noProof="0" dirty="0">
                <a:ln>
                  <a:noFill/>
                </a:ln>
                <a:solidFill>
                  <a:srgbClr val="000000"/>
                </a:solidFill>
                <a:effectLst/>
                <a:uLnTx/>
                <a:uFillTx/>
                <a:latin typeface="Arial" panose="020B0604020202020204" pitchFamily="34" charset="0"/>
              </a:rPr>
              <a:t>FGM investigation should be </a:t>
            </a:r>
            <a:r>
              <a:rPr kumimoji="0" lang="en-GB" altLang="en-US" sz="2800" u="none" strike="noStrike" kern="0" cap="none" spc="0" normalizeH="0" baseline="0" noProof="0" dirty="0" smtClean="0">
                <a:ln>
                  <a:noFill/>
                </a:ln>
                <a:solidFill>
                  <a:srgbClr val="000000"/>
                </a:solidFill>
                <a:effectLst/>
                <a:uLnTx/>
                <a:uFillTx/>
                <a:latin typeface="Arial" panose="020B0604020202020204" pitchFamily="34" charset="0"/>
              </a:rPr>
              <a:t>robust  </a:t>
            </a:r>
            <a:r>
              <a:rPr kumimoji="0" lang="en-GB" altLang="en-US" sz="2800" u="none" strike="noStrike" kern="0" cap="none" spc="0" normalizeH="0" baseline="0" noProof="0" dirty="0">
                <a:ln>
                  <a:noFill/>
                </a:ln>
                <a:solidFill>
                  <a:srgbClr val="000000"/>
                </a:solidFill>
                <a:effectLst/>
                <a:uLnTx/>
                <a:uFillTx/>
                <a:latin typeface="Arial" panose="020B0604020202020204" pitchFamily="34" charset="0"/>
              </a:rPr>
              <a:t>and enforce the law.</a:t>
            </a:r>
          </a:p>
          <a:p>
            <a:pPr marL="0" marR="0" lvl="0" indent="0" algn="ctr" defTabSz="914400" eaLnBrk="0" fontAlgn="base" latinLnBrk="0" hangingPunct="0">
              <a:lnSpc>
                <a:spcPct val="100000"/>
              </a:lnSpc>
              <a:spcBef>
                <a:spcPts val="600"/>
              </a:spcBef>
              <a:spcAft>
                <a:spcPct val="0"/>
              </a:spcAft>
              <a:buClrTx/>
              <a:buSzTx/>
              <a:buFontTx/>
              <a:buNone/>
              <a:tabLst/>
              <a:defRPr/>
            </a:pPr>
            <a:r>
              <a:rPr kumimoji="0" lang="en-GB" altLang="en-US" sz="2800" u="none" strike="noStrike" kern="0" cap="none" spc="0" normalizeH="0" baseline="0" noProof="0" dirty="0">
                <a:ln>
                  <a:noFill/>
                </a:ln>
                <a:solidFill>
                  <a:srgbClr val="000000"/>
                </a:solidFill>
                <a:effectLst/>
                <a:uLnTx/>
                <a:uFillTx/>
                <a:latin typeface="Arial" panose="020B0604020202020204" pitchFamily="34" charset="0"/>
              </a:rPr>
              <a:t>  Officers should not let </a:t>
            </a:r>
            <a:r>
              <a:rPr kumimoji="0" lang="en-GB" altLang="en-US" sz="2800" u="none" strike="noStrike" kern="0" cap="none" spc="0" normalizeH="0" baseline="0" noProof="0" dirty="0" smtClean="0">
                <a:ln>
                  <a:noFill/>
                </a:ln>
                <a:solidFill>
                  <a:srgbClr val="000000"/>
                </a:solidFill>
                <a:effectLst/>
                <a:uLnTx/>
                <a:uFillTx/>
                <a:latin typeface="Arial" panose="020B0604020202020204" pitchFamily="34" charset="0"/>
              </a:rPr>
              <a:t>fears  </a:t>
            </a:r>
            <a:r>
              <a:rPr kumimoji="0" lang="en-GB" altLang="en-US" sz="2800" u="none" strike="noStrike" kern="0" cap="none" spc="0" normalizeH="0" baseline="0" noProof="0" dirty="0">
                <a:ln>
                  <a:noFill/>
                </a:ln>
                <a:solidFill>
                  <a:srgbClr val="000000"/>
                </a:solidFill>
                <a:effectLst/>
                <a:uLnTx/>
                <a:uFillTx/>
                <a:latin typeface="Arial" panose="020B0604020202020204" pitchFamily="34" charset="0"/>
              </a:rPr>
              <a:t>of being branded a “racist</a:t>
            </a:r>
            <a:r>
              <a:rPr kumimoji="0" lang="en-GB" altLang="en-US" sz="2800" u="none" strike="noStrike" kern="0" cap="none" spc="0" normalizeH="0" baseline="0" noProof="0" dirty="0" smtClean="0">
                <a:ln>
                  <a:noFill/>
                </a:ln>
                <a:solidFill>
                  <a:srgbClr val="000000"/>
                </a:solidFill>
                <a:effectLst/>
                <a:uLnTx/>
                <a:uFillTx/>
                <a:latin typeface="Arial" panose="020B0604020202020204" pitchFamily="34" charset="0"/>
              </a:rPr>
              <a:t>” or </a:t>
            </a:r>
            <a:r>
              <a:rPr kumimoji="0" lang="en-GB" altLang="en-US" sz="2800" u="none" strike="noStrike" kern="0" cap="none" spc="0" normalizeH="0" baseline="0" noProof="0" dirty="0">
                <a:ln>
                  <a:noFill/>
                </a:ln>
                <a:solidFill>
                  <a:srgbClr val="000000"/>
                </a:solidFill>
                <a:effectLst/>
                <a:uLnTx/>
                <a:uFillTx/>
                <a:latin typeface="Arial" panose="020B0604020202020204" pitchFamily="34" charset="0"/>
              </a:rPr>
              <a:t>insensitive to cultural traditions</a:t>
            </a:r>
          </a:p>
          <a:p>
            <a:pPr marL="0" marR="0" lvl="0" indent="0" algn="ctr" defTabSz="914400" eaLnBrk="0" fontAlgn="base" latinLnBrk="0" hangingPunct="0">
              <a:lnSpc>
                <a:spcPct val="100000"/>
              </a:lnSpc>
              <a:spcBef>
                <a:spcPts val="600"/>
              </a:spcBef>
              <a:spcAft>
                <a:spcPct val="0"/>
              </a:spcAft>
              <a:buClrTx/>
              <a:buSzTx/>
              <a:buFontTx/>
              <a:buNone/>
              <a:tabLst/>
              <a:defRPr/>
            </a:pPr>
            <a:r>
              <a:rPr kumimoji="0" lang="en-GB" altLang="en-US" sz="2800" u="none" strike="noStrike" kern="0" cap="none" spc="0" normalizeH="0" baseline="0" noProof="0" dirty="0">
                <a:ln>
                  <a:noFill/>
                </a:ln>
                <a:solidFill>
                  <a:srgbClr val="000000"/>
                </a:solidFill>
                <a:effectLst/>
                <a:uLnTx/>
                <a:uFillTx/>
                <a:latin typeface="Arial" panose="020B0604020202020204" pitchFamily="34" charset="0"/>
              </a:rPr>
              <a:t> weaken their investigative strategy.”</a:t>
            </a:r>
          </a:p>
        </p:txBody>
      </p:sp>
      <p:pic>
        <p:nvPicPr>
          <p:cNvPr id="4" name="Picture 4" descr="bawso_logo_z_colou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99005" y="4725668"/>
            <a:ext cx="2970883" cy="11296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1851942" y="240064"/>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BAWSO Guidelines for Police Officers</a:t>
            </a:r>
            <a:endParaRPr lang="en-GB" sz="3200" b="1" dirty="0">
              <a:solidFill>
                <a:schemeClr val="bg1"/>
              </a:solidFill>
            </a:endParaRPr>
          </a:p>
        </p:txBody>
      </p:sp>
    </p:spTree>
    <p:extLst>
      <p:ext uri="{BB962C8B-B14F-4D97-AF65-F5344CB8AC3E}">
        <p14:creationId xmlns:p14="http://schemas.microsoft.com/office/powerpoint/2010/main" val="2714423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3"/>
          <p:cNvSpPr txBox="1">
            <a:spLocks noChangeArrowheads="1"/>
          </p:cNvSpPr>
          <p:nvPr/>
        </p:nvSpPr>
        <p:spPr bwMode="auto">
          <a:xfrm>
            <a:off x="1689689" y="642027"/>
            <a:ext cx="9139273" cy="500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342900" marR="0" lvl="0" indent="-342900" defTabSz="914400" rtl="0" eaLnBrk="0" fontAlgn="base" latinLnBrk="0" hangingPunct="0">
              <a:lnSpc>
                <a:spcPct val="100000"/>
              </a:lnSpc>
              <a:spcBef>
                <a:spcPct val="20000"/>
              </a:spcBef>
              <a:spcAft>
                <a:spcPct val="0"/>
              </a:spcAft>
              <a:buClrTx/>
              <a:buSzTx/>
              <a:buFontTx/>
              <a:buNone/>
              <a:tabLst/>
              <a:defRPr/>
            </a:pPr>
            <a:r>
              <a:rPr kumimoji="0" lang="en-GB" altLang="en-US" sz="3200" b="0" i="0" u="none" strike="noStrike" kern="0" cap="none" spc="0" normalizeH="0" baseline="0" noProof="0" dirty="0" smtClean="0">
                <a:ln>
                  <a:noFill/>
                </a:ln>
                <a:solidFill>
                  <a:srgbClr val="000000"/>
                </a:solidFill>
                <a:effectLst/>
                <a:uLnTx/>
                <a:uFillTx/>
                <a:latin typeface="Arial"/>
                <a:ea typeface="+mn-ea"/>
                <a:cs typeface="+mn-cs"/>
              </a:rPr>
              <a:t>			    Female Genital Mutilation</a:t>
            </a:r>
          </a:p>
          <a:p>
            <a:pPr marL="342900" marR="0" lvl="0" indent="-342900" defTabSz="914400" rtl="0" eaLnBrk="0" fontAlgn="base" latinLnBrk="0" hangingPunct="0">
              <a:lnSpc>
                <a:spcPct val="100000"/>
              </a:lnSpc>
              <a:spcBef>
                <a:spcPct val="20000"/>
              </a:spcBef>
              <a:spcAft>
                <a:spcPct val="0"/>
              </a:spcAft>
              <a:buClrTx/>
              <a:buSzTx/>
              <a:buFontTx/>
              <a:buNone/>
              <a:tabLst/>
              <a:defRPr/>
            </a:pPr>
            <a:r>
              <a:rPr kumimoji="0" lang="en-GB" altLang="en-US" sz="2000" b="0" i="0" u="none" strike="noStrike" kern="0" cap="none" spc="0" normalizeH="0" baseline="0" noProof="0" dirty="0" smtClean="0">
                <a:ln>
                  <a:noFill/>
                </a:ln>
                <a:solidFill>
                  <a:srgbClr val="000000"/>
                </a:solidFill>
                <a:effectLst/>
                <a:uLnTx/>
                <a:uFillTx/>
                <a:latin typeface="Arial"/>
                <a:ea typeface="+mn-ea"/>
                <a:cs typeface="+mn-cs"/>
              </a:rPr>
              <a:t>			      Multi-Agency Practice Guidelines</a:t>
            </a:r>
          </a:p>
          <a:p>
            <a:pPr marL="342900" marR="0" lvl="0" indent="-342900" defTabSz="914400" rtl="0" eaLnBrk="0" fontAlgn="base" latinLnBrk="0" hangingPunct="0">
              <a:lnSpc>
                <a:spcPct val="100000"/>
              </a:lnSpc>
              <a:spcBef>
                <a:spcPct val="20000"/>
              </a:spcBef>
              <a:spcAft>
                <a:spcPct val="0"/>
              </a:spcAft>
              <a:buClrTx/>
              <a:buSzTx/>
              <a:buFontTx/>
              <a:buNone/>
              <a:tabLst/>
              <a:defRPr/>
            </a:pPr>
            <a:r>
              <a:rPr kumimoji="0" lang="en-GB" altLang="en-US" sz="1400" b="0" i="0" u="none" strike="noStrike" kern="0" cap="none" spc="0" normalizeH="0" baseline="0" noProof="0" dirty="0" smtClean="0">
                <a:ln>
                  <a:noFill/>
                </a:ln>
                <a:solidFill>
                  <a:srgbClr val="000000"/>
                </a:solidFill>
                <a:effectLst/>
                <a:uLnTx/>
                <a:uFillTx/>
                <a:latin typeface="Arial"/>
                <a:ea typeface="+mn-ea"/>
                <a:cs typeface="+mn-cs"/>
                <a:hlinkClick r:id="rId4"/>
              </a:rPr>
              <a:t>https://www.gov.uk/government/uploads/system/uploads/attachment_data/file/216669/dh_124588.pdf</a:t>
            </a:r>
            <a:endParaRPr kumimoji="0" lang="en-GB" altLang="en-US" sz="1400" b="0" i="0" u="none" strike="noStrike" kern="0" cap="none" spc="0" normalizeH="0" baseline="0" noProof="0" dirty="0" smtClean="0">
              <a:ln>
                <a:noFill/>
              </a:ln>
              <a:solidFill>
                <a:srgbClr val="000000"/>
              </a:solidFill>
              <a:effectLst/>
              <a:uLnTx/>
              <a:uFillTx/>
              <a:latin typeface="Arial"/>
              <a:ea typeface="+mn-ea"/>
              <a:cs typeface="+mn-cs"/>
            </a:endParaRPr>
          </a:p>
          <a:p>
            <a:pPr marL="342900" marR="0" lvl="0" indent="-342900" defTabSz="914400" rtl="0" eaLnBrk="0" fontAlgn="base" latinLnBrk="0" hangingPunct="0">
              <a:lnSpc>
                <a:spcPct val="100000"/>
              </a:lnSpc>
              <a:spcBef>
                <a:spcPct val="20000"/>
              </a:spcBef>
              <a:spcAft>
                <a:spcPct val="0"/>
              </a:spcAft>
              <a:buClrTx/>
              <a:buSzTx/>
              <a:buFontTx/>
              <a:buNone/>
              <a:tabLst/>
              <a:defRPr/>
            </a:pPr>
            <a:endParaRPr kumimoji="0" lang="en-GB" altLang="en-US" sz="1400" b="0" i="0" u="none" strike="noStrike" kern="0" cap="none" spc="0" normalizeH="0" baseline="0" noProof="0" dirty="0" smtClean="0">
              <a:ln>
                <a:noFill/>
              </a:ln>
              <a:solidFill>
                <a:srgbClr val="000000"/>
              </a:solidFill>
              <a:effectLst/>
              <a:uLnTx/>
              <a:uFillTx/>
              <a:latin typeface="Arial"/>
              <a:ea typeface="+mn-ea"/>
              <a:cs typeface="+mn-cs"/>
            </a:endParaRPr>
          </a:p>
          <a:p>
            <a:pPr marL="342900" marR="0" lvl="0" indent="-342900" defTabSz="914400" rtl="0" eaLnBrk="0" fontAlgn="base" latinLnBrk="0" hangingPunct="0">
              <a:lnSpc>
                <a:spcPct val="100000"/>
              </a:lnSpc>
              <a:spcBef>
                <a:spcPct val="20000"/>
              </a:spcBef>
              <a:spcAft>
                <a:spcPct val="0"/>
              </a:spcAft>
              <a:buClrTx/>
              <a:buSzTx/>
              <a:buFontTx/>
              <a:buNone/>
              <a:tabLst/>
              <a:defRPr/>
            </a:pPr>
            <a:endParaRPr kumimoji="0" lang="en-GB" altLang="en-US" sz="1200" b="0" i="0" u="none" strike="noStrike" kern="0" cap="none" spc="0" normalizeH="0" baseline="0" noProof="0" dirty="0" smtClean="0">
              <a:ln>
                <a:noFill/>
              </a:ln>
              <a:solidFill>
                <a:srgbClr val="000000"/>
              </a:solidFill>
              <a:effectLst/>
              <a:uLnTx/>
              <a:uFillTx/>
              <a:latin typeface="Arial"/>
              <a:ea typeface="+mn-ea"/>
              <a:cs typeface="+mn-cs"/>
            </a:endParaRPr>
          </a:p>
          <a:p>
            <a:pPr marL="342900" marR="0" lvl="0" indent="-342900" defTabSz="914400" rtl="0" eaLnBrk="0" fontAlgn="base" latinLnBrk="0" hangingPunct="0">
              <a:lnSpc>
                <a:spcPct val="100000"/>
              </a:lnSpc>
              <a:spcBef>
                <a:spcPct val="20000"/>
              </a:spcBef>
              <a:spcAft>
                <a:spcPct val="0"/>
              </a:spcAft>
              <a:buClrTx/>
              <a:buSzTx/>
              <a:buFontTx/>
              <a:buNone/>
              <a:tabLst/>
              <a:defRPr/>
            </a:pPr>
            <a:endParaRPr kumimoji="0" lang="en-GB" altLang="en-US" sz="1400" b="0" i="0" u="none" strike="noStrike" kern="0" cap="none" spc="0" normalizeH="0" baseline="0" noProof="0" dirty="0" smtClean="0">
              <a:ln>
                <a:noFill/>
              </a:ln>
              <a:solidFill>
                <a:srgbClr val="000000"/>
              </a:solidFill>
              <a:effectLst/>
              <a:uLnTx/>
              <a:uFillTx/>
              <a:latin typeface="Arial"/>
              <a:ea typeface="+mn-ea"/>
              <a:cs typeface="+mn-cs"/>
            </a:endParaRPr>
          </a:p>
          <a:p>
            <a:pPr marL="342900" marR="0" lvl="0" indent="-342900" defTabSz="914400" rtl="0" eaLnBrk="0" fontAlgn="base" latinLnBrk="0" hangingPunct="0">
              <a:lnSpc>
                <a:spcPct val="100000"/>
              </a:lnSpc>
              <a:spcBef>
                <a:spcPct val="20000"/>
              </a:spcBef>
              <a:spcAft>
                <a:spcPct val="0"/>
              </a:spcAft>
              <a:buClrTx/>
              <a:buSzTx/>
              <a:buFontTx/>
              <a:buNone/>
              <a:tabLst/>
              <a:defRPr/>
            </a:pPr>
            <a:r>
              <a:rPr kumimoji="0" lang="en-GB" altLang="en-US" sz="3200" b="0" i="0" u="none" strike="noStrike" kern="0" cap="none" spc="0" normalizeH="0" baseline="0" noProof="0" dirty="0" smtClean="0">
                <a:ln>
                  <a:noFill/>
                </a:ln>
                <a:solidFill>
                  <a:srgbClr val="000000"/>
                </a:solidFill>
                <a:effectLst/>
                <a:uLnTx/>
                <a:uFillTx/>
                <a:latin typeface="Arial"/>
                <a:ea typeface="+mn-ea"/>
                <a:cs typeface="+mn-cs"/>
              </a:rPr>
              <a:t>			    BAWSO FGM Project</a:t>
            </a:r>
          </a:p>
          <a:p>
            <a:pPr marL="342900" marR="0" lvl="0" indent="-342900" defTabSz="914400" rtl="0" eaLnBrk="0" fontAlgn="base" latinLnBrk="0" hangingPunct="0">
              <a:lnSpc>
                <a:spcPct val="100000"/>
              </a:lnSpc>
              <a:spcBef>
                <a:spcPct val="20000"/>
              </a:spcBef>
              <a:spcAft>
                <a:spcPct val="0"/>
              </a:spcAft>
              <a:buClrTx/>
              <a:buSzTx/>
              <a:buFontTx/>
              <a:buNone/>
              <a:tabLst/>
              <a:defRPr/>
            </a:pPr>
            <a:r>
              <a:rPr kumimoji="0" lang="en-GB" altLang="en-US" sz="1400" b="0" i="0" u="none" strike="noStrike" kern="0" cap="none" spc="0" normalizeH="0" baseline="0" noProof="0" dirty="0" smtClean="0">
                <a:ln>
                  <a:noFill/>
                </a:ln>
                <a:solidFill>
                  <a:srgbClr val="000000"/>
                </a:solidFill>
                <a:effectLst/>
                <a:uLnTx/>
                <a:uFillTx/>
                <a:latin typeface="Arial"/>
                <a:ea typeface="+mn-ea"/>
                <a:cs typeface="+mn-cs"/>
                <a:hlinkClick r:id="rId5"/>
              </a:rPr>
              <a:t>http://www.bawso.org.uk/our-services/women/female-genital-mutilation-project/</a:t>
            </a:r>
            <a:endParaRPr kumimoji="0" lang="en-GB" altLang="en-US" sz="1400" b="0" i="0" u="none" strike="noStrike" kern="0" cap="none" spc="0" normalizeH="0" baseline="0" noProof="0" dirty="0" smtClean="0">
              <a:ln>
                <a:noFill/>
              </a:ln>
              <a:solidFill>
                <a:srgbClr val="000000"/>
              </a:solidFill>
              <a:effectLst/>
              <a:uLnTx/>
              <a:uFillTx/>
              <a:latin typeface="Arial"/>
              <a:ea typeface="+mn-ea"/>
              <a:cs typeface="+mn-cs"/>
            </a:endParaRPr>
          </a:p>
          <a:p>
            <a:pPr marL="342900" marR="0" lvl="0" indent="-342900" defTabSz="914400" rtl="0" eaLnBrk="0" fontAlgn="base" latinLnBrk="0" hangingPunct="0">
              <a:lnSpc>
                <a:spcPct val="100000"/>
              </a:lnSpc>
              <a:spcBef>
                <a:spcPct val="20000"/>
              </a:spcBef>
              <a:spcAft>
                <a:spcPct val="0"/>
              </a:spcAft>
              <a:buClrTx/>
              <a:buSzTx/>
              <a:buFontTx/>
              <a:buNone/>
              <a:tabLst/>
              <a:defRPr/>
            </a:pPr>
            <a:endParaRPr kumimoji="0" lang="en-GB" altLang="en-US" sz="1400" b="0" i="0" u="none" strike="noStrike" kern="0" cap="none" spc="0" normalizeH="0" baseline="0" noProof="0" dirty="0" smtClean="0">
              <a:ln>
                <a:noFill/>
              </a:ln>
              <a:solidFill>
                <a:srgbClr val="000000"/>
              </a:solidFill>
              <a:effectLst/>
              <a:uLnTx/>
              <a:uFillTx/>
              <a:latin typeface="Arial"/>
              <a:ea typeface="+mn-ea"/>
              <a:cs typeface="+mn-cs"/>
            </a:endParaRPr>
          </a:p>
          <a:p>
            <a:pPr marL="342900" marR="0" lvl="0" indent="-342900" defTabSz="914400" rtl="0" eaLnBrk="0" fontAlgn="base" latinLnBrk="0" hangingPunct="0">
              <a:lnSpc>
                <a:spcPct val="100000"/>
              </a:lnSpc>
              <a:spcBef>
                <a:spcPct val="20000"/>
              </a:spcBef>
              <a:spcAft>
                <a:spcPct val="0"/>
              </a:spcAft>
              <a:buClrTx/>
              <a:buSzTx/>
              <a:buFontTx/>
              <a:buNone/>
              <a:tabLst/>
              <a:defRPr/>
            </a:pPr>
            <a:endParaRPr kumimoji="0" lang="en-GB" altLang="en-US" sz="1400" b="0" i="0" u="none" strike="noStrike" kern="0" cap="none" spc="0" normalizeH="0" baseline="0" noProof="0" dirty="0" smtClean="0">
              <a:ln>
                <a:noFill/>
              </a:ln>
              <a:solidFill>
                <a:srgbClr val="000000"/>
              </a:solidFill>
              <a:effectLst/>
              <a:uLnTx/>
              <a:uFillTx/>
              <a:latin typeface="Arial"/>
              <a:ea typeface="+mn-ea"/>
              <a:cs typeface="+mn-cs"/>
            </a:endParaRPr>
          </a:p>
          <a:p>
            <a:pPr marL="342900" marR="0" lvl="0" indent="-342900" defTabSz="914400" rtl="0" eaLnBrk="0" fontAlgn="base" latinLnBrk="0" hangingPunct="0">
              <a:lnSpc>
                <a:spcPct val="100000"/>
              </a:lnSpc>
              <a:spcBef>
                <a:spcPct val="20000"/>
              </a:spcBef>
              <a:spcAft>
                <a:spcPct val="0"/>
              </a:spcAft>
              <a:buClrTx/>
              <a:buSzTx/>
              <a:buFontTx/>
              <a:buNone/>
              <a:tabLst/>
              <a:defRPr/>
            </a:pPr>
            <a:r>
              <a:rPr kumimoji="0" lang="en-GB" altLang="en-US" sz="1400" b="0" i="0" u="none" strike="noStrike" kern="0" cap="none" spc="0" normalizeH="0" baseline="0" noProof="0" dirty="0" smtClean="0">
                <a:ln>
                  <a:noFill/>
                </a:ln>
                <a:solidFill>
                  <a:srgbClr val="000000"/>
                </a:solidFill>
                <a:effectLst/>
                <a:uLnTx/>
                <a:uFillTx/>
                <a:latin typeface="Arial"/>
                <a:ea typeface="+mn-ea"/>
                <a:cs typeface="+mn-cs"/>
              </a:rPr>
              <a:t>			        </a:t>
            </a:r>
            <a:r>
              <a:rPr kumimoji="0" lang="en-GB" altLang="en-US" sz="2800" b="0" i="0" u="none" strike="noStrike" kern="0" cap="none" spc="0" normalizeH="0" baseline="0" noProof="0" dirty="0" smtClean="0">
                <a:ln>
                  <a:noFill/>
                </a:ln>
                <a:solidFill>
                  <a:srgbClr val="000000"/>
                </a:solidFill>
                <a:effectLst/>
                <a:uLnTx/>
                <a:uFillTx/>
                <a:latin typeface="Arial"/>
                <a:ea typeface="+mn-ea"/>
                <a:cs typeface="+mn-cs"/>
              </a:rPr>
              <a:t>Metropolitan Police Project Azure Team 		    02071612888</a:t>
            </a:r>
          </a:p>
          <a:p>
            <a:pPr marL="342900" marR="0" lvl="0" indent="-342900" defTabSz="914400" rtl="0" eaLnBrk="0" fontAlgn="base" latinLnBrk="0" hangingPunct="0">
              <a:lnSpc>
                <a:spcPct val="100000"/>
              </a:lnSpc>
              <a:spcBef>
                <a:spcPct val="20000"/>
              </a:spcBef>
              <a:spcAft>
                <a:spcPct val="0"/>
              </a:spcAft>
              <a:buClrTx/>
              <a:buSzTx/>
              <a:buFontTx/>
              <a:buNone/>
              <a:tabLst/>
              <a:defRPr/>
            </a:pPr>
            <a:endParaRPr kumimoji="0" lang="en-GB" altLang="en-US" sz="2800" b="0" i="0" u="none" strike="noStrike" kern="0" cap="none" spc="0" normalizeH="0" baseline="0" noProof="0" dirty="0" smtClean="0">
              <a:ln>
                <a:noFill/>
              </a:ln>
              <a:solidFill>
                <a:srgbClr val="000000"/>
              </a:solidFill>
              <a:effectLst/>
              <a:uLnTx/>
              <a:uFillTx/>
              <a:latin typeface="Arial"/>
              <a:ea typeface="+mn-ea"/>
              <a:cs typeface="+mn-cs"/>
            </a:endParaRPr>
          </a:p>
          <a:p>
            <a:pPr marL="342900" marR="0" lvl="0" indent="-342900" defTabSz="914400" rtl="0" eaLnBrk="0" fontAlgn="base" latinLnBrk="0" hangingPunct="0">
              <a:lnSpc>
                <a:spcPct val="100000"/>
              </a:lnSpc>
              <a:spcBef>
                <a:spcPct val="20000"/>
              </a:spcBef>
              <a:spcAft>
                <a:spcPct val="0"/>
              </a:spcAft>
              <a:buClrTx/>
              <a:buSzTx/>
              <a:buFontTx/>
              <a:buNone/>
              <a:tabLst/>
              <a:defRPr/>
            </a:pPr>
            <a:r>
              <a:rPr kumimoji="0" lang="en-GB" altLang="en-US" sz="1400" b="0" i="0" u="none" strike="noStrike" kern="0" cap="none" spc="0" normalizeH="0" baseline="0" noProof="0" dirty="0" smtClean="0">
                <a:ln>
                  <a:noFill/>
                </a:ln>
                <a:solidFill>
                  <a:srgbClr val="000000"/>
                </a:solidFill>
                <a:effectLst/>
                <a:uLnTx/>
                <a:uFillTx/>
                <a:latin typeface="Arial"/>
                <a:ea typeface="+mn-ea"/>
                <a:cs typeface="+mn-cs"/>
                <a:hlinkClick r:id="rId6"/>
              </a:rPr>
              <a:t>http://content.met.police.uk/News/CUT--Some-Wounds-Never-Heal/1260269158604/1257246745756</a:t>
            </a:r>
            <a:endParaRPr kumimoji="0" lang="en-GB" altLang="en-US" sz="1400" b="0" i="0" u="none" strike="noStrike" kern="0" cap="none" spc="0" normalizeH="0" baseline="0" noProof="0" dirty="0" smtClean="0">
              <a:ln>
                <a:noFill/>
              </a:ln>
              <a:solidFill>
                <a:srgbClr val="000000"/>
              </a:solidFill>
              <a:effectLst/>
              <a:uLnTx/>
              <a:uFillTx/>
              <a:latin typeface="Arial"/>
              <a:ea typeface="+mn-ea"/>
              <a:cs typeface="+mn-cs"/>
            </a:endParaRPr>
          </a:p>
          <a:p>
            <a:pPr marL="342900" marR="0" lvl="0" indent="-342900" defTabSz="914400" rtl="0" eaLnBrk="0" fontAlgn="base" latinLnBrk="0" hangingPunct="0">
              <a:lnSpc>
                <a:spcPct val="100000"/>
              </a:lnSpc>
              <a:spcBef>
                <a:spcPct val="20000"/>
              </a:spcBef>
              <a:spcAft>
                <a:spcPct val="0"/>
              </a:spcAft>
              <a:buClrTx/>
              <a:buSzTx/>
              <a:buFontTx/>
              <a:buNone/>
              <a:tabLst/>
              <a:defRPr/>
            </a:pPr>
            <a:endParaRPr kumimoji="0" lang="en-GB" altLang="en-US" sz="1400" b="0" i="0" u="none" strike="noStrike" kern="0" cap="none" spc="0" normalizeH="0" baseline="0" noProof="0" dirty="0" smtClean="0">
              <a:ln>
                <a:noFill/>
              </a:ln>
              <a:solidFill>
                <a:srgbClr val="000000"/>
              </a:solidFill>
              <a:effectLst/>
              <a:uLnTx/>
              <a:uFillTx/>
              <a:latin typeface="Arial"/>
              <a:ea typeface="+mn-ea"/>
              <a:cs typeface="+mn-cs"/>
            </a:endParaRPr>
          </a:p>
          <a:p>
            <a:pPr marL="342900" marR="0" lvl="0" indent="-342900" defTabSz="914400" rtl="0" eaLnBrk="0" fontAlgn="base" latinLnBrk="0" hangingPunct="0">
              <a:lnSpc>
                <a:spcPct val="100000"/>
              </a:lnSpc>
              <a:spcBef>
                <a:spcPct val="20000"/>
              </a:spcBef>
              <a:spcAft>
                <a:spcPct val="0"/>
              </a:spcAft>
              <a:buClrTx/>
              <a:buSzTx/>
              <a:buFontTx/>
              <a:buNone/>
              <a:tabLst/>
              <a:defRPr/>
            </a:pPr>
            <a:endParaRPr kumimoji="0" lang="en-GB" altLang="en-US" sz="1400" b="0" i="0" u="none" strike="noStrike" kern="0" cap="none" spc="0" normalizeH="0" baseline="0" noProof="0" dirty="0" smtClean="0">
              <a:ln>
                <a:noFill/>
              </a:ln>
              <a:solidFill>
                <a:srgbClr val="000000"/>
              </a:solidFill>
              <a:effectLst/>
              <a:uLnTx/>
              <a:uFillTx/>
              <a:latin typeface="Arial"/>
              <a:ea typeface="+mn-ea"/>
              <a:cs typeface="+mn-cs"/>
            </a:endParaRPr>
          </a:p>
        </p:txBody>
      </p:sp>
      <p:pic>
        <p:nvPicPr>
          <p:cNvPr id="3" name="Picture 7" descr="ANd9GcSLWV-na4QTbH5cYr6h2sf6UDI6VcMcrdD_LBKlojvhaPC7zsyLJGMMdiI">
            <a:hlinkClick r:id="rId7"/>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247901" y="477160"/>
            <a:ext cx="1944687"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9" descr="BAWSO">
            <a:hlinkClick r:id="rId9"/>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176462" y="2134028"/>
            <a:ext cx="2087563"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14" descr="ANd9GcTLJ8DqST5XP3bOAwXO2WhlGD3ch-L2ByiLCMyGkc_ZiuIQlzGYKI2_K0g">
            <a:hlinkClick r:id="rId11"/>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500311" y="3995755"/>
            <a:ext cx="1439863" cy="107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91943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6" end="6"/>
                                            </p:txEl>
                                          </p:spTgt>
                                        </p:tgtEl>
                                        <p:attrNameLst>
                                          <p:attrName>style.visibility</p:attrName>
                                        </p:attrNameLst>
                                      </p:cBhvr>
                                      <p:to>
                                        <p:strVal val="visible"/>
                                      </p:to>
                                    </p:set>
                                    <p:animEffect transition="in" filter="fade">
                                      <p:cBhvr>
                                        <p:cTn id="17" dur="500"/>
                                        <p:tgtEl>
                                          <p:spTgt spid="2">
                                            <p:txEl>
                                              <p:pRg st="6" end="6"/>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2">
                                            <p:txEl>
                                              <p:pRg st="7" end="7"/>
                                            </p:txEl>
                                          </p:spTgt>
                                        </p:tgtEl>
                                        <p:attrNameLst>
                                          <p:attrName>style.visibility</p:attrName>
                                        </p:attrNameLst>
                                      </p:cBhvr>
                                      <p:to>
                                        <p:strVal val="visible"/>
                                      </p:to>
                                    </p:set>
                                    <p:animEffect transition="in" filter="fade">
                                      <p:cBhvr>
                                        <p:cTn id="20" dur="500"/>
                                        <p:tgtEl>
                                          <p:spTgt spid="2">
                                            <p:txEl>
                                              <p:pRg st="7" end="7"/>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2">
                                            <p:txEl>
                                              <p:pRg st="12" end="12"/>
                                            </p:txEl>
                                          </p:spTgt>
                                        </p:tgtEl>
                                        <p:attrNameLst>
                                          <p:attrName>style.visibility</p:attrName>
                                        </p:attrNameLst>
                                      </p:cBhvr>
                                      <p:to>
                                        <p:strVal val="visible"/>
                                      </p:to>
                                    </p:set>
                                    <p:animEffect transition="in" filter="fade">
                                      <p:cBhvr>
                                        <p:cTn id="23" dur="500"/>
                                        <p:tgtEl>
                                          <p:spTgt spid="2">
                                            <p:txEl>
                                              <p:pRg st="12" end="12"/>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2">
                                            <p:txEl>
                                              <p:pRg st="10" end="10"/>
                                            </p:txEl>
                                          </p:spTgt>
                                        </p:tgtEl>
                                        <p:attrNameLst>
                                          <p:attrName>style.visibility</p:attrName>
                                        </p:attrNameLst>
                                      </p:cBhvr>
                                      <p:to>
                                        <p:strVal val="visible"/>
                                      </p:to>
                                    </p:set>
                                    <p:animEffect transition="in" filter="fade">
                                      <p:cBhvr>
                                        <p:cTn id="26" dur="500"/>
                                        <p:tgtEl>
                                          <p:spTgt spid="2">
                                            <p:txEl>
                                              <p:pRg st="10" end="10"/>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3"/>
                                        </p:tgtEl>
                                        <p:attrNameLst>
                                          <p:attrName>style.visibility</p:attrName>
                                        </p:attrNameLst>
                                      </p:cBhvr>
                                      <p:to>
                                        <p:strVal val="visible"/>
                                      </p:to>
                                    </p:set>
                                    <p:animEffect transition="in" filter="fade">
                                      <p:cBhvr>
                                        <p:cTn id="31" dur="500"/>
                                        <p:tgtEl>
                                          <p:spTgt spid="3"/>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4"/>
                                        </p:tgtEl>
                                        <p:attrNameLst>
                                          <p:attrName>style.visibility</p:attrName>
                                        </p:attrNameLst>
                                      </p:cBhvr>
                                      <p:to>
                                        <p:strVal val="visible"/>
                                      </p:to>
                                    </p:set>
                                    <p:animEffect transition="in" filter="fade">
                                      <p:cBhvr>
                                        <p:cTn id="36" dur="500"/>
                                        <p:tgtEl>
                                          <p:spTgt spid="4"/>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5"/>
                                        </p:tgtEl>
                                        <p:attrNameLst>
                                          <p:attrName>style.visibility</p:attrName>
                                        </p:attrNameLst>
                                      </p:cBhvr>
                                      <p:to>
                                        <p:strVal val="visible"/>
                                      </p:to>
                                    </p:set>
                                    <p:animEffect transition="in" filter="fade">
                                      <p:cBhvr>
                                        <p:cTn id="4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4004642" y="1226188"/>
            <a:ext cx="4987054" cy="3633489"/>
          </a:xfrm>
          <a:prstGeom prst="rect">
            <a:avLst/>
          </a:prstGeom>
        </p:spPr>
      </p:pic>
    </p:spTree>
    <p:extLst>
      <p:ext uri="{BB962C8B-B14F-4D97-AF65-F5344CB8AC3E}">
        <p14:creationId xmlns:p14="http://schemas.microsoft.com/office/powerpoint/2010/main" val="268251747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837</TotalTime>
  <Words>7739</Words>
  <Application>Microsoft Office PowerPoint</Application>
  <PresentationFormat>Widescreen</PresentationFormat>
  <Paragraphs>710</Paragraphs>
  <Slides>38</Slides>
  <Notes>38</Notes>
  <HiddenSlides>0</HiddenSlides>
  <MMClips>2</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38</vt:i4>
      </vt:variant>
    </vt:vector>
  </HeadingPairs>
  <TitlesOfParts>
    <vt:vector size="48" baseType="lpstr">
      <vt:lpstr>ＭＳ Ｐゴシック</vt:lpstr>
      <vt:lpstr>Arial</vt:lpstr>
      <vt:lpstr>Arial Black</vt:lpstr>
      <vt:lpstr>Calibri</vt:lpstr>
      <vt:lpstr>Calibri Light</vt:lpstr>
      <vt:lpstr>Microsoft Sans Serif</vt:lpstr>
      <vt:lpstr>Osaka</vt:lpstr>
      <vt:lpstr>Tahoma</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Jones,Sarah swp5354</cp:lastModifiedBy>
  <cp:revision>94</cp:revision>
  <dcterms:created xsi:type="dcterms:W3CDTF">2018-01-30T11:09:50Z</dcterms:created>
  <dcterms:modified xsi:type="dcterms:W3CDTF">2019-02-26T11:24:10Z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40c13af3-d94b-4145-957f-7307985b90f8</vt:lpwstr>
  </property>
  <property fmtid="{D5CDD505-2E9C-101B-9397-08002B2CF9AE}" pid="3" name="Classification">
    <vt:lpwstr>OFFICIAL</vt:lpwstr>
  </property>
  <property fmtid="{D5CDD505-2E9C-101B-9397-08002B2CF9AE}" pid="4" name="Visibility">
    <vt:lpwstr>NOT VISIBLE</vt:lpwstr>
  </property>
</Properties>
</file>