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86" r:id="rId3"/>
    <p:sldId id="287" r:id="rId4"/>
    <p:sldId id="288" r:id="rId5"/>
    <p:sldId id="291" r:id="rId6"/>
    <p:sldId id="292" r:id="rId7"/>
    <p:sldId id="293" r:id="rId8"/>
    <p:sldId id="296" r:id="rId9"/>
    <p:sldId id="294" r:id="rId10"/>
    <p:sldId id="295" r:id="rId11"/>
    <p:sldId id="289" r:id="rId12"/>
    <p:sldId id="290" r:id="rId13"/>
    <p:sldId id="297" r:id="rId14"/>
    <p:sldId id="298" r:id="rId15"/>
    <p:sldId id="299" r:id="rId16"/>
    <p:sldId id="300" r:id="rId17"/>
    <p:sldId id="301" r:id="rId18"/>
    <p:sldId id="303" r:id="rId19"/>
    <p:sldId id="302" r:id="rId20"/>
    <p:sldId id="304" r:id="rId21"/>
    <p:sldId id="305" r:id="rId22"/>
    <p:sldId id="306" r:id="rId23"/>
    <p:sldId id="307" r:id="rId24"/>
    <p:sldId id="308" r:id="rId25"/>
    <p:sldId id="309" r:id="rId26"/>
    <p:sldId id="310" r:id="rId27"/>
    <p:sldId id="311" r:id="rId28"/>
    <p:sldId id="312" r:id="rId29"/>
    <p:sldId id="313" r:id="rId30"/>
    <p:sldId id="314" r:id="rId31"/>
    <p:sldId id="315" r:id="rId32"/>
    <p:sldId id="316" r:id="rId33"/>
    <p:sldId id="317" r:id="rId34"/>
    <p:sldId id="318" r:id="rId35"/>
    <p:sldId id="319" r:id="rId36"/>
    <p:sldId id="320" r:id="rId37"/>
    <p:sldId id="321" r:id="rId38"/>
    <p:sldId id="322" r:id="rId39"/>
    <p:sldId id="323" r:id="rId40"/>
    <p:sldId id="329" r:id="rId41"/>
    <p:sldId id="324" r:id="rId42"/>
    <p:sldId id="325" r:id="rId43"/>
    <p:sldId id="326" r:id="rId44"/>
    <p:sldId id="327" r:id="rId45"/>
    <p:sldId id="328" r:id="rId46"/>
    <p:sldId id="330" r:id="rId47"/>
    <p:sldId id="331" r:id="rId48"/>
    <p:sldId id="332" r:id="rId49"/>
    <p:sldId id="342" r:id="rId50"/>
    <p:sldId id="333" r:id="rId51"/>
    <p:sldId id="334" r:id="rId52"/>
    <p:sldId id="335" r:id="rId53"/>
    <p:sldId id="336" r:id="rId54"/>
    <p:sldId id="337" r:id="rId55"/>
    <p:sldId id="338" r:id="rId56"/>
    <p:sldId id="339" r:id="rId57"/>
    <p:sldId id="340" r:id="rId58"/>
    <p:sldId id="341" r:id="rId59"/>
    <p:sldId id="344" r:id="rId6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04"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C1814D5-7A24-409A-BBFC-6FD8F7E49C4E}" type="datetimeFigureOut">
              <a:rPr lang="en-GB" smtClean="0"/>
              <a:t>12/02/2017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A472B8-D2A2-4810-817E-F5D794875E75}" type="slidenum">
              <a:rPr lang="en-GB" smtClean="0"/>
              <a:t>‹#›</a:t>
            </a:fld>
            <a:endParaRPr lang="en-GB"/>
          </a:p>
        </p:txBody>
      </p:sp>
    </p:spTree>
    <p:extLst>
      <p:ext uri="{BB962C8B-B14F-4D97-AF65-F5344CB8AC3E}">
        <p14:creationId xmlns:p14="http://schemas.microsoft.com/office/powerpoint/2010/main" val="6358290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C1814D5-7A24-409A-BBFC-6FD8F7E49C4E}" type="datetimeFigureOut">
              <a:rPr lang="en-GB" smtClean="0"/>
              <a:t>12/02/2017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A472B8-D2A2-4810-817E-F5D794875E75}" type="slidenum">
              <a:rPr lang="en-GB" smtClean="0"/>
              <a:t>‹#›</a:t>
            </a:fld>
            <a:endParaRPr lang="en-GB"/>
          </a:p>
        </p:txBody>
      </p:sp>
    </p:spTree>
    <p:extLst>
      <p:ext uri="{BB962C8B-B14F-4D97-AF65-F5344CB8AC3E}">
        <p14:creationId xmlns:p14="http://schemas.microsoft.com/office/powerpoint/2010/main" val="2854447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C1814D5-7A24-409A-BBFC-6FD8F7E49C4E}" type="datetimeFigureOut">
              <a:rPr lang="en-GB" smtClean="0"/>
              <a:t>12/02/2017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A472B8-D2A2-4810-817E-F5D794875E75}" type="slidenum">
              <a:rPr lang="en-GB" smtClean="0"/>
              <a:t>‹#›</a:t>
            </a:fld>
            <a:endParaRPr lang="en-GB"/>
          </a:p>
        </p:txBody>
      </p:sp>
    </p:spTree>
    <p:extLst>
      <p:ext uri="{BB962C8B-B14F-4D97-AF65-F5344CB8AC3E}">
        <p14:creationId xmlns:p14="http://schemas.microsoft.com/office/powerpoint/2010/main" val="40197519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C1814D5-7A24-409A-BBFC-6FD8F7E49C4E}" type="datetimeFigureOut">
              <a:rPr lang="en-GB" smtClean="0"/>
              <a:t>12/02/2017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A472B8-D2A2-4810-817E-F5D794875E75}" type="slidenum">
              <a:rPr lang="en-GB" smtClean="0"/>
              <a:t>‹#›</a:t>
            </a:fld>
            <a:endParaRPr lang="en-GB"/>
          </a:p>
        </p:txBody>
      </p:sp>
    </p:spTree>
    <p:extLst>
      <p:ext uri="{BB962C8B-B14F-4D97-AF65-F5344CB8AC3E}">
        <p14:creationId xmlns:p14="http://schemas.microsoft.com/office/powerpoint/2010/main" val="33563810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C1814D5-7A24-409A-BBFC-6FD8F7E49C4E}" type="datetimeFigureOut">
              <a:rPr lang="en-GB" smtClean="0"/>
              <a:t>12/02/2017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0A472B8-D2A2-4810-817E-F5D794875E75}" type="slidenum">
              <a:rPr lang="en-GB" smtClean="0"/>
              <a:t>‹#›</a:t>
            </a:fld>
            <a:endParaRPr lang="en-GB"/>
          </a:p>
        </p:txBody>
      </p:sp>
    </p:spTree>
    <p:extLst>
      <p:ext uri="{BB962C8B-B14F-4D97-AF65-F5344CB8AC3E}">
        <p14:creationId xmlns:p14="http://schemas.microsoft.com/office/powerpoint/2010/main" val="24628213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C1814D5-7A24-409A-BBFC-6FD8F7E49C4E}" type="datetimeFigureOut">
              <a:rPr lang="en-GB" smtClean="0"/>
              <a:t>12/02/2017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0A472B8-D2A2-4810-817E-F5D794875E75}" type="slidenum">
              <a:rPr lang="en-GB" smtClean="0"/>
              <a:t>‹#›</a:t>
            </a:fld>
            <a:endParaRPr lang="en-GB"/>
          </a:p>
        </p:txBody>
      </p:sp>
    </p:spTree>
    <p:extLst>
      <p:ext uri="{BB962C8B-B14F-4D97-AF65-F5344CB8AC3E}">
        <p14:creationId xmlns:p14="http://schemas.microsoft.com/office/powerpoint/2010/main" val="34241612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C1814D5-7A24-409A-BBFC-6FD8F7E49C4E}" type="datetimeFigureOut">
              <a:rPr lang="en-GB" smtClean="0"/>
              <a:t>12/02/2017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0A472B8-D2A2-4810-817E-F5D794875E75}" type="slidenum">
              <a:rPr lang="en-GB" smtClean="0"/>
              <a:t>‹#›</a:t>
            </a:fld>
            <a:endParaRPr lang="en-GB"/>
          </a:p>
        </p:txBody>
      </p:sp>
    </p:spTree>
    <p:extLst>
      <p:ext uri="{BB962C8B-B14F-4D97-AF65-F5344CB8AC3E}">
        <p14:creationId xmlns:p14="http://schemas.microsoft.com/office/powerpoint/2010/main" val="35894514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C1814D5-7A24-409A-BBFC-6FD8F7E49C4E}" type="datetimeFigureOut">
              <a:rPr lang="en-GB" smtClean="0"/>
              <a:t>12/02/2017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A472B8-D2A2-4810-817E-F5D794875E75}" type="slidenum">
              <a:rPr lang="en-GB" smtClean="0"/>
              <a:t>‹#›</a:t>
            </a:fld>
            <a:endParaRPr lang="en-GB"/>
          </a:p>
        </p:txBody>
      </p:sp>
    </p:spTree>
    <p:extLst>
      <p:ext uri="{BB962C8B-B14F-4D97-AF65-F5344CB8AC3E}">
        <p14:creationId xmlns:p14="http://schemas.microsoft.com/office/powerpoint/2010/main" val="20442728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C1814D5-7A24-409A-BBFC-6FD8F7E49C4E}" type="datetimeFigureOut">
              <a:rPr lang="en-GB" smtClean="0"/>
              <a:t>12/02/2017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A472B8-D2A2-4810-817E-F5D794875E75}" type="slidenum">
              <a:rPr lang="en-GB" smtClean="0"/>
              <a:t>‹#›</a:t>
            </a:fld>
            <a:endParaRPr lang="en-GB"/>
          </a:p>
        </p:txBody>
      </p:sp>
    </p:spTree>
    <p:extLst>
      <p:ext uri="{BB962C8B-B14F-4D97-AF65-F5344CB8AC3E}">
        <p14:creationId xmlns:p14="http://schemas.microsoft.com/office/powerpoint/2010/main" val="30223304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C1814D5-7A24-409A-BBFC-6FD8F7E49C4E}" type="datetimeFigureOut">
              <a:rPr lang="en-GB" smtClean="0"/>
              <a:t>12/02/2017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A472B8-D2A2-4810-817E-F5D794875E75}" type="slidenum">
              <a:rPr lang="en-GB" smtClean="0"/>
              <a:t>‹#›</a:t>
            </a:fld>
            <a:endParaRPr lang="en-GB"/>
          </a:p>
        </p:txBody>
      </p:sp>
    </p:spTree>
    <p:extLst>
      <p:ext uri="{BB962C8B-B14F-4D97-AF65-F5344CB8AC3E}">
        <p14:creationId xmlns:p14="http://schemas.microsoft.com/office/powerpoint/2010/main" val="28212238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C1814D5-7A24-409A-BBFC-6FD8F7E49C4E}" type="datetimeFigureOut">
              <a:rPr lang="en-GB" smtClean="0"/>
              <a:t>12/02/2017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A472B8-D2A2-4810-817E-F5D794875E75}" type="slidenum">
              <a:rPr lang="en-GB" smtClean="0"/>
              <a:t>‹#›</a:t>
            </a:fld>
            <a:endParaRPr lang="en-GB"/>
          </a:p>
        </p:txBody>
      </p:sp>
    </p:spTree>
    <p:extLst>
      <p:ext uri="{BB962C8B-B14F-4D97-AF65-F5344CB8AC3E}">
        <p14:creationId xmlns:p14="http://schemas.microsoft.com/office/powerpoint/2010/main" val="9786334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C1814D5-7A24-409A-BBFC-6FD8F7E49C4E}" type="datetimeFigureOut">
              <a:rPr lang="en-GB" smtClean="0"/>
              <a:t>12/02/2017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0A472B8-D2A2-4810-817E-F5D794875E75}" type="slidenum">
              <a:rPr lang="en-GB" smtClean="0"/>
              <a:t>‹#›</a:t>
            </a:fld>
            <a:endParaRPr lang="en-GB"/>
          </a:p>
        </p:txBody>
      </p:sp>
    </p:spTree>
    <p:extLst>
      <p:ext uri="{BB962C8B-B14F-4D97-AF65-F5344CB8AC3E}">
        <p14:creationId xmlns:p14="http://schemas.microsoft.com/office/powerpoint/2010/main" val="42933925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https://www.google.co.uk/?gfe_rd=cr&amp;ei=76WdWMS4KI-zgAaqsbSgBw&amp;gws_rd=ssl#q=Industry+analysis" TargetMode="External"/><Relationship Id="rId2" Type="http://schemas.openxmlformats.org/officeDocument/2006/relationships/hyperlink" Target="http://www.inc.com/encyclopedia/industry-analysis.html" TargetMode="Externa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www.google.co.uk/search?hl=en&amp;site=imghp&amp;tbm=isch&amp;source=hp&amp;biw=1438&amp;bih=619&amp;q=porter's+five+forces+diagram&amp;oq=Porters+five+forces&amp;gs" TargetMode="External"/><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hyperlink" Target="http://www.financewalk.com/2011/4-stages-industrys-life-cycle/" TargetMode="Externa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hyperlink" Target="http://smallbusiness.chron.com/difference-between-strategic-operational-objectives-24572.html" TargetMode="Externa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hyperlink" Target="http://www.cmoe.com/strategic-leadership.htm" TargetMode="Externa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hyperlink" Target="https://cmoe.com/strategy-vs-operations-understanding-the-difference" TargetMode="Externa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hyperlink" Target="https://cmoe.com/strategy-vs-operations-understanding-the-difference/" TargetMode="Externa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hyperlink" Target="http://www.leoisaac.com/operations/top025.htm" TargetMode="External"/><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hyperlink" Target="http://www.leoisaac.com/operations/ops001.htm" TargetMode="External"/><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hyperlink" Target="http://www.reliableplant.com/Read/130/business-strategy-operations" TargetMode="External"/><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hyperlink" Target="http://www.rmdonovan.com/" TargetMode="External"/><Relationship Id="rId2" Type="http://schemas.openxmlformats.org/officeDocument/2006/relationships/hyperlink" Target="mailto:mdonovaninc@msn.com" TargetMode="Externa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hyperlink" Target="http://businessfinancemag.com/business-performance-management/operational-alignment-bridging-gap-between-strategy-and-execution" TargetMode="External"/><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692697"/>
            <a:ext cx="7776864" cy="3539430"/>
          </a:xfrm>
          <a:prstGeom prst="rect">
            <a:avLst/>
          </a:prstGeom>
        </p:spPr>
        <p:txBody>
          <a:bodyPr wrap="square">
            <a:spAutoFit/>
          </a:bodyPr>
          <a:lstStyle/>
          <a:p>
            <a:pPr algn="ctr"/>
            <a:r>
              <a:rPr lang="en-GB" sz="3200" dirty="0" smtClean="0">
                <a:latin typeface="Arial" panose="020B0604020202020204" pitchFamily="34" charset="0"/>
                <a:cs typeface="Arial" panose="020B0604020202020204" pitchFamily="34" charset="0"/>
              </a:rPr>
              <a:t>WAREHOUSE MANAGEMENT</a:t>
            </a:r>
          </a:p>
          <a:p>
            <a:pPr algn="ctr"/>
            <a:endParaRPr lang="en-GB" sz="3200" dirty="0">
              <a:latin typeface="Arial" panose="020B0604020202020204" pitchFamily="34" charset="0"/>
              <a:cs typeface="Arial" panose="020B0604020202020204" pitchFamily="34" charset="0"/>
            </a:endParaRPr>
          </a:p>
          <a:p>
            <a:pPr algn="ctr"/>
            <a:r>
              <a:rPr lang="en-GB" sz="3200" dirty="0" smtClean="0">
                <a:latin typeface="Arial" panose="020B0604020202020204" pitchFamily="34" charset="0"/>
                <a:cs typeface="Arial" panose="020B0604020202020204" pitchFamily="34" charset="0"/>
              </a:rPr>
              <a:t>Year 1</a:t>
            </a:r>
          </a:p>
          <a:p>
            <a:pPr algn="ctr"/>
            <a:endParaRPr lang="en-GB" sz="3200" dirty="0">
              <a:latin typeface="Arial" panose="020B0604020202020204" pitchFamily="34" charset="0"/>
              <a:cs typeface="Arial" panose="020B0604020202020204" pitchFamily="34" charset="0"/>
            </a:endParaRPr>
          </a:p>
          <a:p>
            <a:pPr algn="ctr"/>
            <a:r>
              <a:rPr lang="en-GB" sz="3200" dirty="0" smtClean="0">
                <a:latin typeface="Arial" panose="020B0604020202020204" pitchFamily="34" charset="0"/>
                <a:cs typeface="Arial" panose="020B0604020202020204" pitchFamily="34" charset="0"/>
              </a:rPr>
              <a:t>Industrial Analysis – Meeting Operational &amp; Strategic Challenges</a:t>
            </a:r>
          </a:p>
          <a:p>
            <a:pPr algn="ct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7703603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71600" y="1859340"/>
            <a:ext cx="7056784" cy="1754326"/>
          </a:xfrm>
          <a:prstGeom prst="rect">
            <a:avLst/>
          </a:prstGeom>
        </p:spPr>
        <p:txBody>
          <a:bodyPr wrap="square">
            <a:spAutoFit/>
          </a:bodyPr>
          <a:lstStyle/>
          <a:p>
            <a:r>
              <a:rPr lang="en-GB" b="1" dirty="0"/>
              <a:t>Industry analysis</a:t>
            </a:r>
            <a:r>
              <a:rPr lang="en-GB" dirty="0"/>
              <a:t> is a tool that facilitates a company's understanding of its position relative to other companies that produce similar products or services. Understanding the forces at work in the overall </a:t>
            </a:r>
            <a:r>
              <a:rPr lang="en-GB" b="1" dirty="0"/>
              <a:t>industry</a:t>
            </a:r>
            <a:r>
              <a:rPr lang="en-GB" dirty="0"/>
              <a:t> is an important component of effective strategic planning.</a:t>
            </a:r>
          </a:p>
          <a:p>
            <a:r>
              <a:rPr lang="en-GB" dirty="0">
                <a:hlinkClick r:id="rId2"/>
              </a:rPr>
              <a:t>Industry Analysis - </a:t>
            </a:r>
            <a:r>
              <a:rPr lang="en-GB" dirty="0" err="1">
                <a:hlinkClick r:id="rId2"/>
              </a:rPr>
              <a:t>Encyclopedia</a:t>
            </a:r>
            <a:r>
              <a:rPr lang="en-GB" dirty="0">
                <a:hlinkClick r:id="rId2"/>
              </a:rPr>
              <a:t> - Business Terms | Inc.com</a:t>
            </a:r>
            <a:endParaRPr lang="en-GB" dirty="0"/>
          </a:p>
          <a:p>
            <a:r>
              <a:rPr lang="en-GB" i="1" dirty="0"/>
              <a:t>www.inc.com/encyclopedia/</a:t>
            </a:r>
            <a:r>
              <a:rPr lang="en-GB" b="1" i="1" dirty="0"/>
              <a:t>industry</a:t>
            </a:r>
            <a:r>
              <a:rPr lang="en-GB" i="1" dirty="0"/>
              <a:t>-</a:t>
            </a:r>
            <a:r>
              <a:rPr lang="en-GB" b="1" i="1" dirty="0"/>
              <a:t>analysis</a:t>
            </a:r>
            <a:r>
              <a:rPr lang="en-GB" i="1" dirty="0"/>
              <a:t>.html</a:t>
            </a:r>
            <a:endParaRPr lang="en-GB" dirty="0"/>
          </a:p>
        </p:txBody>
      </p:sp>
      <p:sp>
        <p:nvSpPr>
          <p:cNvPr id="3" name="TextBox 2"/>
          <p:cNvSpPr txBox="1"/>
          <p:nvPr/>
        </p:nvSpPr>
        <p:spPr>
          <a:xfrm>
            <a:off x="755576" y="5589240"/>
            <a:ext cx="7704856" cy="646331"/>
          </a:xfrm>
          <a:prstGeom prst="rect">
            <a:avLst/>
          </a:prstGeom>
          <a:noFill/>
        </p:spPr>
        <p:txBody>
          <a:bodyPr wrap="square" rtlCol="0">
            <a:spAutoFit/>
          </a:bodyPr>
          <a:lstStyle/>
          <a:p>
            <a:r>
              <a:rPr lang="en-GB" dirty="0">
                <a:hlinkClick r:id="rId3"/>
              </a:rPr>
              <a:t>https://www.google.co.uk/?</a:t>
            </a:r>
            <a:r>
              <a:rPr lang="en-GB" dirty="0" smtClean="0">
                <a:hlinkClick r:id="rId3"/>
              </a:rPr>
              <a:t>gfe_rd=cr&amp;ei=76WdWMS4KI-zgAaqsbSgBw&amp;gws_rd=ssl#q=Industry+analysis</a:t>
            </a:r>
            <a:r>
              <a:rPr lang="en-GB" dirty="0" smtClean="0"/>
              <a:t> </a:t>
            </a:r>
            <a:endParaRPr lang="en-GB" dirty="0"/>
          </a:p>
        </p:txBody>
      </p:sp>
    </p:spTree>
    <p:extLst>
      <p:ext uri="{BB962C8B-B14F-4D97-AF65-F5344CB8AC3E}">
        <p14:creationId xmlns:p14="http://schemas.microsoft.com/office/powerpoint/2010/main" val="35396993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76672"/>
            <a:ext cx="8208912" cy="4401205"/>
          </a:xfrm>
          <a:prstGeom prst="rect">
            <a:avLst/>
          </a:prstGeom>
        </p:spPr>
        <p:txBody>
          <a:bodyPr wrap="square">
            <a:spAutoFit/>
          </a:bodyPr>
          <a:lstStyle/>
          <a:p>
            <a:pPr algn="just"/>
            <a:r>
              <a:rPr lang="en-GB" sz="2000" dirty="0" smtClean="0">
                <a:latin typeface="Arial" panose="020B0604020202020204" pitchFamily="34" charset="0"/>
                <a:cs typeface="Arial" panose="020B0604020202020204" pitchFamily="34" charset="0"/>
              </a:rPr>
              <a:t>Industry analysis </a:t>
            </a:r>
            <a:r>
              <a:rPr lang="en-GB" sz="2000" dirty="0">
                <a:latin typeface="Arial" panose="020B0604020202020204" pitchFamily="34" charset="0"/>
                <a:cs typeface="Arial" panose="020B0604020202020204" pitchFamily="34" charset="0"/>
              </a:rPr>
              <a:t>is an essential responsibility for an equity research analyst</a:t>
            </a:r>
            <a:r>
              <a:rPr lang="en-GB" sz="2000" dirty="0" smtClean="0">
                <a:latin typeface="Arial" panose="020B0604020202020204" pitchFamily="34" charset="0"/>
                <a:cs typeface="Arial" panose="020B0604020202020204" pitchFamily="34" charset="0"/>
              </a:rPr>
              <a:t>.</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The industry analysis report sheds light on the economic health of the company, underlining the understanding whether it will be beneficial for the stakeholders to invest in such a company and offering recommendations and/or corrective actions to take in case of any untoward developments in the company</a:t>
            </a:r>
            <a:r>
              <a:rPr lang="en-GB" sz="2000" dirty="0" smtClean="0">
                <a:latin typeface="Arial" panose="020B0604020202020204" pitchFamily="34" charset="0"/>
                <a:cs typeface="Arial" panose="020B0604020202020204" pitchFamily="34" charset="0"/>
              </a:rPr>
              <a:t>.</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An industry analysis is a complicated and time consuming process. If any of the dimensions are missed, the whole analysis becomes faulty. Therefore, in this section, I have highlighted all the necessary steps telling you how to do industry analysis. Use these steps and apply it in your analysis.</a:t>
            </a:r>
          </a:p>
        </p:txBody>
      </p:sp>
    </p:spTree>
    <p:extLst>
      <p:ext uri="{BB962C8B-B14F-4D97-AF65-F5344CB8AC3E}">
        <p14:creationId xmlns:p14="http://schemas.microsoft.com/office/powerpoint/2010/main" val="37400676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476673"/>
            <a:ext cx="8568952" cy="4093428"/>
          </a:xfrm>
          <a:prstGeom prst="rect">
            <a:avLst/>
          </a:prstGeom>
        </p:spPr>
        <p:txBody>
          <a:bodyPr wrap="square">
            <a:spAutoFit/>
          </a:bodyPr>
          <a:lstStyle/>
          <a:p>
            <a:pPr marL="457200" indent="-457200" algn="just">
              <a:buAutoNum type="arabicPeriod"/>
            </a:pPr>
            <a:r>
              <a:rPr lang="en-GB" sz="2000" b="1" dirty="0" smtClean="0">
                <a:latin typeface="Arial" panose="020B0604020202020204" pitchFamily="34" charset="0"/>
                <a:cs typeface="Arial" panose="020B0604020202020204" pitchFamily="34" charset="0"/>
              </a:rPr>
              <a:t>Review </a:t>
            </a:r>
            <a:r>
              <a:rPr lang="en-GB" sz="2000" b="1" dirty="0">
                <a:latin typeface="Arial" panose="020B0604020202020204" pitchFamily="34" charset="0"/>
                <a:cs typeface="Arial" panose="020B0604020202020204" pitchFamily="34" charset="0"/>
              </a:rPr>
              <a:t>available </a:t>
            </a:r>
            <a:r>
              <a:rPr lang="en-GB" sz="2000" b="1" dirty="0" smtClean="0">
                <a:latin typeface="Arial" panose="020B0604020202020204" pitchFamily="34" charset="0"/>
                <a:cs typeface="Arial" panose="020B0604020202020204" pitchFamily="34" charset="0"/>
              </a:rPr>
              <a:t>reports</a:t>
            </a:r>
          </a:p>
          <a:p>
            <a:pPr algn="just"/>
            <a:endParaRPr lang="en-GB" sz="2000" b="1"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Read all the available but relevant industry reports and statistics to see whether it makes sense to dig deeper</a:t>
            </a:r>
            <a:r>
              <a:rPr lang="en-GB" sz="2000" dirty="0" smtClean="0">
                <a:latin typeface="Arial" panose="020B0604020202020204" pitchFamily="34" charset="0"/>
                <a:cs typeface="Arial" panose="020B0604020202020204" pitchFamily="34" charset="0"/>
              </a:rPr>
              <a:t>.</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Some of the reports you will find already contain in-depth information that the need for new industry analysis is eliminated</a:t>
            </a:r>
            <a:r>
              <a:rPr lang="en-GB" sz="2000" dirty="0" smtClean="0">
                <a:latin typeface="Arial" panose="020B0604020202020204" pitchFamily="34" charset="0"/>
                <a:cs typeface="Arial" panose="020B0604020202020204" pitchFamily="34" charset="0"/>
              </a:rPr>
              <a:t>.</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However, it is unwise to depend on existing industry analysis reports as the market is always volatile and industry factors change constantly</a:t>
            </a:r>
            <a:r>
              <a:rPr lang="en-GB" sz="2000" dirty="0" smtClean="0">
                <a:latin typeface="Arial" panose="020B0604020202020204" pitchFamily="34" charset="0"/>
                <a:cs typeface="Arial" panose="020B0604020202020204" pitchFamily="34" charset="0"/>
              </a:rPr>
              <a:t>.</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Therefore, pick up a current report and envisage its relevancy in the current market</a:t>
            </a:r>
            <a:r>
              <a:rPr lang="en-GB" dirty="0"/>
              <a:t>.</a:t>
            </a:r>
          </a:p>
        </p:txBody>
      </p:sp>
    </p:spTree>
    <p:extLst>
      <p:ext uri="{BB962C8B-B14F-4D97-AF65-F5344CB8AC3E}">
        <p14:creationId xmlns:p14="http://schemas.microsoft.com/office/powerpoint/2010/main" val="25720225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404665"/>
            <a:ext cx="8424936" cy="4401205"/>
          </a:xfrm>
          <a:prstGeom prst="rect">
            <a:avLst/>
          </a:prstGeom>
        </p:spPr>
        <p:txBody>
          <a:bodyPr wrap="square">
            <a:spAutoFit/>
          </a:bodyPr>
          <a:lstStyle/>
          <a:p>
            <a:pPr algn="just"/>
            <a:r>
              <a:rPr lang="en-GB" sz="2000" b="1" dirty="0">
                <a:latin typeface="Arial" panose="020B0604020202020204" pitchFamily="34" charset="0"/>
                <a:cs typeface="Arial" panose="020B0604020202020204" pitchFamily="34" charset="0"/>
              </a:rPr>
              <a:t>2. Approach the correct </a:t>
            </a:r>
            <a:r>
              <a:rPr lang="en-GB" sz="2000" b="1" dirty="0" smtClean="0">
                <a:latin typeface="Arial" panose="020B0604020202020204" pitchFamily="34" charset="0"/>
                <a:cs typeface="Arial" panose="020B0604020202020204" pitchFamily="34" charset="0"/>
              </a:rPr>
              <a:t>industry</a:t>
            </a:r>
          </a:p>
          <a:p>
            <a:pPr algn="just"/>
            <a:endParaRPr lang="en-GB" sz="2000" b="1"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An industry has sub-parts. For example, if you look at the chemical industry, you will find sub-industries like Fertilizers, Pesticides, Paints and Varnishes, Organic chemicals</a:t>
            </a:r>
            <a:r>
              <a:rPr lang="en-GB" sz="2000" dirty="0" smtClean="0">
                <a:latin typeface="Arial" panose="020B0604020202020204" pitchFamily="34" charset="0"/>
                <a:cs typeface="Arial" panose="020B0604020202020204" pitchFamily="34" charset="0"/>
              </a:rPr>
              <a:t>.</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Therefore, it is important to focus on the relevant industry. Without this, it will be impossible to draw an accurate industry analysis report</a:t>
            </a:r>
            <a:r>
              <a:rPr lang="en-GB" sz="2000" dirty="0" smtClean="0">
                <a:latin typeface="Arial" panose="020B0604020202020204" pitchFamily="34" charset="0"/>
                <a:cs typeface="Arial" panose="020B0604020202020204" pitchFamily="34" charset="0"/>
              </a:rPr>
              <a:t>.</a:t>
            </a: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So</a:t>
            </a:r>
            <a:r>
              <a:rPr lang="en-GB" sz="2000" dirty="0">
                <a:latin typeface="Arial" panose="020B0604020202020204" pitchFamily="34" charset="0"/>
                <a:cs typeface="Arial" panose="020B0604020202020204" pitchFamily="34" charset="0"/>
              </a:rPr>
              <a:t>, take up an industry and find out the sub-industries. Select the one which suits the company’s purpose.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Moreover</a:t>
            </a:r>
            <a:r>
              <a:rPr lang="en-GB" sz="2000" dirty="0">
                <a:latin typeface="Arial" panose="020B0604020202020204" pitchFamily="34" charset="0"/>
                <a:cs typeface="Arial" panose="020B0604020202020204" pitchFamily="34" charset="0"/>
              </a:rPr>
              <a:t>, it is worthwhile to look at the different market segments in a particular industry</a:t>
            </a:r>
          </a:p>
        </p:txBody>
      </p:sp>
    </p:spTree>
    <p:extLst>
      <p:ext uri="{BB962C8B-B14F-4D97-AF65-F5344CB8AC3E}">
        <p14:creationId xmlns:p14="http://schemas.microsoft.com/office/powerpoint/2010/main" val="9138647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260648"/>
            <a:ext cx="8496944" cy="4708981"/>
          </a:xfrm>
          <a:prstGeom prst="rect">
            <a:avLst/>
          </a:prstGeom>
        </p:spPr>
        <p:txBody>
          <a:bodyPr wrap="square">
            <a:spAutoFit/>
          </a:bodyPr>
          <a:lstStyle/>
          <a:p>
            <a:pPr algn="just"/>
            <a:r>
              <a:rPr lang="en-GB" sz="2000" b="1" dirty="0">
                <a:latin typeface="Arial" panose="020B0604020202020204" pitchFamily="34" charset="0"/>
                <a:cs typeface="Arial" panose="020B0604020202020204" pitchFamily="34" charset="0"/>
              </a:rPr>
              <a:t>3. Demand &amp; supply </a:t>
            </a:r>
            <a:r>
              <a:rPr lang="en-GB" sz="2000" b="1" dirty="0" smtClean="0">
                <a:latin typeface="Arial" panose="020B0604020202020204" pitchFamily="34" charset="0"/>
                <a:cs typeface="Arial" panose="020B0604020202020204" pitchFamily="34" charset="0"/>
              </a:rPr>
              <a:t>scenario</a:t>
            </a:r>
          </a:p>
          <a:p>
            <a:pPr algn="just"/>
            <a:endParaRPr lang="en-GB" sz="2000" b="1"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As any economist will know, demand and supply are the primary factors governing any market.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Hence</a:t>
            </a:r>
            <a:r>
              <a:rPr lang="en-GB" sz="2000" dirty="0">
                <a:latin typeface="Arial" panose="020B0604020202020204" pitchFamily="34" charset="0"/>
                <a:cs typeface="Arial" panose="020B0604020202020204" pitchFamily="34" charset="0"/>
              </a:rPr>
              <a:t>, it becomes relevant to look into the demand-supply scenario for a particular product or industry by studying its past trends and forecasting future outlook</a:t>
            </a:r>
            <a:r>
              <a:rPr lang="en-GB" sz="2000" dirty="0" smtClean="0">
                <a:latin typeface="Arial" panose="020B0604020202020204" pitchFamily="34" charset="0"/>
                <a:cs typeface="Arial" panose="020B0604020202020204" pitchFamily="34" charset="0"/>
              </a:rPr>
              <a:t>.</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You can do comparative analysis with other </a:t>
            </a:r>
            <a:r>
              <a:rPr lang="en-GB" sz="2000" dirty="0" smtClean="0">
                <a:latin typeface="Arial" panose="020B0604020202020204" pitchFamily="34" charset="0"/>
                <a:cs typeface="Arial" panose="020B0604020202020204" pitchFamily="34" charset="0"/>
              </a:rPr>
              <a:t>companies </a:t>
            </a:r>
            <a:r>
              <a:rPr lang="en-GB" sz="2000" dirty="0">
                <a:latin typeface="Arial" panose="020B0604020202020204" pitchFamily="34" charset="0"/>
                <a:cs typeface="Arial" panose="020B0604020202020204" pitchFamily="34" charset="0"/>
              </a:rPr>
              <a:t>competing in the same manner to find out the economic health of the company under consideration</a:t>
            </a:r>
            <a:r>
              <a:rPr lang="en-GB" sz="2000" dirty="0" smtClean="0">
                <a:latin typeface="Arial" panose="020B0604020202020204" pitchFamily="34" charset="0"/>
                <a:cs typeface="Arial" panose="020B0604020202020204" pitchFamily="34" charset="0"/>
              </a:rPr>
              <a:t>.</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Future demand and supply forecasting helps investors understand the viability of future investments in terms of profits and losses.</a:t>
            </a:r>
          </a:p>
        </p:txBody>
      </p:sp>
    </p:spTree>
    <p:extLst>
      <p:ext uri="{BB962C8B-B14F-4D97-AF65-F5344CB8AC3E}">
        <p14:creationId xmlns:p14="http://schemas.microsoft.com/office/powerpoint/2010/main" val="36521168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16632"/>
            <a:ext cx="8784976" cy="6555641"/>
          </a:xfrm>
          <a:prstGeom prst="rect">
            <a:avLst/>
          </a:prstGeom>
        </p:spPr>
        <p:txBody>
          <a:bodyPr wrap="square">
            <a:spAutoFit/>
          </a:bodyPr>
          <a:lstStyle/>
          <a:p>
            <a:pPr algn="just"/>
            <a:r>
              <a:rPr lang="en-GB" sz="2000" b="1" dirty="0">
                <a:latin typeface="Arial" panose="020B0604020202020204" pitchFamily="34" charset="0"/>
                <a:cs typeface="Arial" panose="020B0604020202020204" pitchFamily="34" charset="0"/>
              </a:rPr>
              <a:t>4. Competitive </a:t>
            </a:r>
            <a:r>
              <a:rPr lang="en-GB" sz="2000" b="1" dirty="0" smtClean="0">
                <a:latin typeface="Arial" panose="020B0604020202020204" pitchFamily="34" charset="0"/>
                <a:cs typeface="Arial" panose="020B0604020202020204" pitchFamily="34" charset="0"/>
              </a:rPr>
              <a:t>scenario</a:t>
            </a:r>
          </a:p>
          <a:p>
            <a:pPr algn="just"/>
            <a:r>
              <a:rPr lang="en-GB" sz="2000" dirty="0" smtClean="0">
                <a:latin typeface="Arial" panose="020B0604020202020204" pitchFamily="34" charset="0"/>
                <a:cs typeface="Arial" panose="020B0604020202020204" pitchFamily="34" charset="0"/>
              </a:rPr>
              <a:t>This </a:t>
            </a:r>
            <a:r>
              <a:rPr lang="en-GB" sz="2000" dirty="0">
                <a:latin typeface="Arial" panose="020B0604020202020204" pitchFamily="34" charset="0"/>
                <a:cs typeface="Arial" panose="020B0604020202020204" pitchFamily="34" charset="0"/>
              </a:rPr>
              <a:t>is the most important step of any industry analysis. In this, you need to study the competitive scenario using Porter’s </a:t>
            </a:r>
            <a:r>
              <a:rPr lang="en-GB" sz="2000" i="1" dirty="0">
                <a:latin typeface="Arial" panose="020B0604020202020204" pitchFamily="34" charset="0"/>
                <a:cs typeface="Arial" panose="020B0604020202020204" pitchFamily="34" charset="0"/>
              </a:rPr>
              <a:t>Five Forces Model</a:t>
            </a:r>
            <a:r>
              <a:rPr lang="en-GB" sz="2000" dirty="0" smtClean="0">
                <a:latin typeface="Arial" panose="020B0604020202020204" pitchFamily="34" charset="0"/>
                <a:cs typeface="Arial" panose="020B0604020202020204" pitchFamily="34" charset="0"/>
              </a:rPr>
              <a:t>.</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The model acts as the framework of industry analysis. Michael Porter, a famous strategist and author, first came up with this model. In this model, five parameters are </a:t>
            </a:r>
            <a:r>
              <a:rPr lang="en-GB" sz="2000" dirty="0" smtClean="0">
                <a:latin typeface="Arial" panose="020B0604020202020204" pitchFamily="34" charset="0"/>
                <a:cs typeface="Arial" panose="020B0604020202020204" pitchFamily="34" charset="0"/>
              </a:rPr>
              <a:t>analysed </a:t>
            </a:r>
            <a:r>
              <a:rPr lang="en-GB" sz="2000" dirty="0">
                <a:latin typeface="Arial" panose="020B0604020202020204" pitchFamily="34" charset="0"/>
                <a:cs typeface="Arial" panose="020B0604020202020204" pitchFamily="34" charset="0"/>
              </a:rPr>
              <a:t>to see the competitive landscape</a:t>
            </a:r>
            <a:r>
              <a:rPr lang="en-GB" sz="2000" dirty="0" smtClean="0">
                <a:latin typeface="Arial" panose="020B0604020202020204" pitchFamily="34" charset="0"/>
                <a:cs typeface="Arial" panose="020B0604020202020204" pitchFamily="34" charset="0"/>
              </a:rPr>
              <a:t>.</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They are</a:t>
            </a:r>
            <a:r>
              <a:rPr lang="en-GB" sz="2000" dirty="0" smtClean="0">
                <a:latin typeface="Arial" panose="020B0604020202020204" pitchFamily="34" charset="0"/>
                <a:cs typeface="Arial" panose="020B0604020202020204" pitchFamily="34" charset="0"/>
              </a:rPr>
              <a:t>:</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Barriers to </a:t>
            </a:r>
            <a:r>
              <a:rPr lang="en-GB" sz="2000" dirty="0" smtClean="0">
                <a:latin typeface="Arial" panose="020B0604020202020204" pitchFamily="34" charset="0"/>
                <a:cs typeface="Arial" panose="020B0604020202020204" pitchFamily="34" charset="0"/>
              </a:rPr>
              <a:t>Entry</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Supplier </a:t>
            </a:r>
            <a:r>
              <a:rPr lang="en-GB" sz="2000" dirty="0" smtClean="0">
                <a:latin typeface="Arial" panose="020B0604020202020204" pitchFamily="34" charset="0"/>
                <a:cs typeface="Arial" panose="020B0604020202020204" pitchFamily="34" charset="0"/>
              </a:rPr>
              <a:t>Power</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Threat of </a:t>
            </a:r>
            <a:r>
              <a:rPr lang="en-GB" sz="2000" dirty="0" smtClean="0">
                <a:latin typeface="Arial" panose="020B0604020202020204" pitchFamily="34" charset="0"/>
                <a:cs typeface="Arial" panose="020B0604020202020204" pitchFamily="34" charset="0"/>
              </a:rPr>
              <a:t>Substitutes</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Buyer </a:t>
            </a:r>
            <a:r>
              <a:rPr lang="en-GB" sz="2000" dirty="0" smtClean="0">
                <a:latin typeface="Arial" panose="020B0604020202020204" pitchFamily="34" charset="0"/>
                <a:cs typeface="Arial" panose="020B0604020202020204" pitchFamily="34" charset="0"/>
              </a:rPr>
              <a:t>Power</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Degree of </a:t>
            </a:r>
            <a:r>
              <a:rPr lang="en-GB" sz="2000" dirty="0" smtClean="0">
                <a:latin typeface="Arial" panose="020B0604020202020204" pitchFamily="34" charset="0"/>
                <a:cs typeface="Arial" panose="020B0604020202020204" pitchFamily="34" charset="0"/>
              </a:rPr>
              <a:t>Rivalry</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The Porter’s model is extensively used while </a:t>
            </a:r>
            <a:r>
              <a:rPr lang="en-GB" sz="2000" dirty="0" smtClean="0">
                <a:latin typeface="Arial" panose="020B0604020202020204" pitchFamily="34" charset="0"/>
                <a:cs typeface="Arial" panose="020B0604020202020204" pitchFamily="34" charset="0"/>
              </a:rPr>
              <a:t>analysing </a:t>
            </a:r>
            <a:r>
              <a:rPr lang="en-GB" sz="2000" dirty="0">
                <a:latin typeface="Arial" panose="020B0604020202020204" pitchFamily="34" charset="0"/>
                <a:cs typeface="Arial" panose="020B0604020202020204" pitchFamily="34" charset="0"/>
              </a:rPr>
              <a:t>any industry.</a:t>
            </a:r>
          </a:p>
        </p:txBody>
      </p:sp>
    </p:spTree>
    <p:extLst>
      <p:ext uri="{BB962C8B-B14F-4D97-AF65-F5344CB8AC3E}">
        <p14:creationId xmlns:p14="http://schemas.microsoft.com/office/powerpoint/2010/main" val="7073723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116632"/>
            <a:ext cx="8352928" cy="61206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0" y="6237312"/>
            <a:ext cx="9144000" cy="646331"/>
          </a:xfrm>
          <a:prstGeom prst="rect">
            <a:avLst/>
          </a:prstGeom>
          <a:noFill/>
        </p:spPr>
        <p:txBody>
          <a:bodyPr wrap="square" rtlCol="0">
            <a:spAutoFit/>
          </a:bodyPr>
          <a:lstStyle/>
          <a:p>
            <a:r>
              <a:rPr lang="en-GB" dirty="0">
                <a:hlinkClick r:id="rId3"/>
              </a:rPr>
              <a:t>https://</a:t>
            </a:r>
            <a:r>
              <a:rPr lang="en-GB" dirty="0" smtClean="0">
                <a:hlinkClick r:id="rId3"/>
              </a:rPr>
              <a:t>www.google.co.uk/search?hl=en&amp;site=imghp&amp;tbm=isch&amp;source=hp&amp;biw=1438&amp;bih=619&amp;q=porter%27s+five+forces+diagram&amp;oq=Porters+five+forces&amp;gs</a:t>
            </a:r>
            <a:r>
              <a:rPr lang="en-GB" dirty="0" smtClean="0"/>
              <a:t> </a:t>
            </a:r>
            <a:endParaRPr lang="en-GB" dirty="0"/>
          </a:p>
        </p:txBody>
      </p:sp>
    </p:spTree>
    <p:extLst>
      <p:ext uri="{BB962C8B-B14F-4D97-AF65-F5344CB8AC3E}">
        <p14:creationId xmlns:p14="http://schemas.microsoft.com/office/powerpoint/2010/main" val="11460466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332656"/>
            <a:ext cx="8640960" cy="3170099"/>
          </a:xfrm>
          <a:prstGeom prst="rect">
            <a:avLst/>
          </a:prstGeom>
        </p:spPr>
        <p:txBody>
          <a:bodyPr wrap="square">
            <a:spAutoFit/>
          </a:bodyPr>
          <a:lstStyle/>
          <a:p>
            <a:pPr algn="just"/>
            <a:r>
              <a:rPr lang="en-GB" sz="2000" b="1" dirty="0">
                <a:latin typeface="Arial" panose="020B0604020202020204" pitchFamily="34" charset="0"/>
                <a:cs typeface="Arial" panose="020B0604020202020204" pitchFamily="34" charset="0"/>
              </a:rPr>
              <a:t>5. Recent </a:t>
            </a:r>
            <a:r>
              <a:rPr lang="en-GB" sz="2000" b="1" dirty="0" smtClean="0">
                <a:latin typeface="Arial" panose="020B0604020202020204" pitchFamily="34" charset="0"/>
                <a:cs typeface="Arial" panose="020B0604020202020204" pitchFamily="34" charset="0"/>
              </a:rPr>
              <a:t>developments</a:t>
            </a:r>
          </a:p>
          <a:p>
            <a:pPr algn="just"/>
            <a:endParaRPr lang="en-GB" sz="2000" b="1"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Any industry analysis report isn’t just about studying the particular industry on a micro-level</a:t>
            </a:r>
            <a:r>
              <a:rPr lang="en-GB" sz="2000" dirty="0" smtClean="0">
                <a:latin typeface="Arial" panose="020B0604020202020204" pitchFamily="34" charset="0"/>
                <a:cs typeface="Arial" panose="020B0604020202020204" pitchFamily="34" charset="0"/>
              </a:rPr>
              <a:t>.</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The analyst needs to incorporate influencing factors at the macro-level</a:t>
            </a:r>
            <a:r>
              <a:rPr lang="en-GB" sz="2000" dirty="0" smtClean="0">
                <a:latin typeface="Arial" panose="020B0604020202020204" pitchFamily="34" charset="0"/>
                <a:cs typeface="Arial" panose="020B0604020202020204" pitchFamily="34" charset="0"/>
              </a:rPr>
              <a:t>.</a:t>
            </a: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These </a:t>
            </a:r>
            <a:r>
              <a:rPr lang="en-GB" sz="2000" dirty="0">
                <a:latin typeface="Arial" panose="020B0604020202020204" pitchFamily="34" charset="0"/>
                <a:cs typeface="Arial" panose="020B0604020202020204" pitchFamily="34" charset="0"/>
              </a:rPr>
              <a:t>macro-level factors include recent industrial developments, innovation in your industry analysis report, sector valuations and global comparative valuation.</a:t>
            </a:r>
          </a:p>
        </p:txBody>
      </p:sp>
    </p:spTree>
    <p:extLst>
      <p:ext uri="{BB962C8B-B14F-4D97-AF65-F5344CB8AC3E}">
        <p14:creationId xmlns:p14="http://schemas.microsoft.com/office/powerpoint/2010/main" val="24866280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58847"/>
            <a:ext cx="8784976" cy="6863417"/>
          </a:xfrm>
          <a:prstGeom prst="rect">
            <a:avLst/>
          </a:prstGeom>
        </p:spPr>
        <p:txBody>
          <a:bodyPr wrap="square">
            <a:spAutoFit/>
          </a:bodyPr>
          <a:lstStyle/>
          <a:p>
            <a:pPr algn="just"/>
            <a:r>
              <a:rPr lang="en-GB" sz="2000" b="1" dirty="0">
                <a:latin typeface="Arial" panose="020B0604020202020204" pitchFamily="34" charset="0"/>
                <a:cs typeface="Arial" panose="020B0604020202020204" pitchFamily="34" charset="0"/>
              </a:rPr>
              <a:t>6. Focus on industry dynamics</a:t>
            </a:r>
          </a:p>
          <a:p>
            <a:pPr algn="just"/>
            <a:r>
              <a:rPr lang="en-GB" sz="2000" dirty="0">
                <a:latin typeface="Arial" panose="020B0604020202020204" pitchFamily="34" charset="0"/>
                <a:cs typeface="Arial" panose="020B0604020202020204" pitchFamily="34" charset="0"/>
              </a:rPr>
              <a:t>The industry analysis should be specific to a particular industry and thus, it is important to focus and </a:t>
            </a:r>
            <a:r>
              <a:rPr lang="en-GB" sz="2000" dirty="0">
                <a:latin typeface="Arial" panose="020B0604020202020204" pitchFamily="34" charset="0"/>
                <a:cs typeface="Arial" panose="020B0604020202020204" pitchFamily="34" charset="0"/>
                <a:hlinkClick r:id="rId2"/>
              </a:rPr>
              <a:t>understand the industry dynamics</a:t>
            </a:r>
            <a:r>
              <a:rPr lang="en-GB" sz="2000" dirty="0">
                <a:latin typeface="Arial" panose="020B0604020202020204" pitchFamily="34" charset="0"/>
                <a:cs typeface="Arial" panose="020B0604020202020204" pitchFamily="34" charset="0"/>
              </a:rPr>
              <a:t>. Your industry analysis should be in-depth and to-the-point</a:t>
            </a:r>
            <a:r>
              <a:rPr lang="en-GB" sz="2000" dirty="0" smtClean="0">
                <a:latin typeface="Arial" panose="020B0604020202020204" pitchFamily="34" charset="0"/>
                <a:cs typeface="Arial" panose="020B0604020202020204" pitchFamily="34" charset="0"/>
              </a:rPr>
              <a:t>.</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For example, if you are tracking the </a:t>
            </a:r>
            <a:r>
              <a:rPr lang="en-GB" sz="2000" dirty="0" smtClean="0">
                <a:latin typeface="Arial" panose="020B0604020202020204" pitchFamily="34" charset="0"/>
                <a:cs typeface="Arial" panose="020B0604020202020204" pitchFamily="34" charset="0"/>
              </a:rPr>
              <a:t>aluminium </a:t>
            </a:r>
            <a:r>
              <a:rPr lang="en-GB" sz="2000" dirty="0">
                <a:latin typeface="Arial" panose="020B0604020202020204" pitchFamily="34" charset="0"/>
                <a:cs typeface="Arial" panose="020B0604020202020204" pitchFamily="34" charset="0"/>
              </a:rPr>
              <a:t>industry, you should know the per capita consumption in the country</a:t>
            </a:r>
            <a:r>
              <a:rPr lang="en-GB" sz="2000" dirty="0" smtClean="0">
                <a:latin typeface="Arial" panose="020B0604020202020204" pitchFamily="34" charset="0"/>
                <a:cs typeface="Arial" panose="020B0604020202020204" pitchFamily="34" charset="0"/>
              </a:rPr>
              <a:t>.</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In India, the per capita consumption of </a:t>
            </a:r>
            <a:r>
              <a:rPr lang="en-GB" sz="2000" dirty="0" smtClean="0">
                <a:latin typeface="Arial" panose="020B0604020202020204" pitchFamily="34" charset="0"/>
                <a:cs typeface="Arial" panose="020B0604020202020204" pitchFamily="34" charset="0"/>
              </a:rPr>
              <a:t>aluminium </a:t>
            </a:r>
            <a:r>
              <a:rPr lang="en-GB" sz="2000" dirty="0">
                <a:latin typeface="Arial" panose="020B0604020202020204" pitchFamily="34" charset="0"/>
                <a:cs typeface="Arial" panose="020B0604020202020204" pitchFamily="34" charset="0"/>
              </a:rPr>
              <a:t>is 1 Kg, in USA, it is 25 to 30 Kgs, in Japan,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it </a:t>
            </a:r>
            <a:r>
              <a:rPr lang="en-GB" sz="2000" dirty="0">
                <a:latin typeface="Arial" panose="020B0604020202020204" pitchFamily="34" charset="0"/>
                <a:cs typeface="Arial" panose="020B0604020202020204" pitchFamily="34" charset="0"/>
              </a:rPr>
              <a:t>is 15 Kgs and in Taiwan, it is 10 Kgs. Apart from the consumption, you should also know the production of </a:t>
            </a:r>
            <a:r>
              <a:rPr lang="en-GB" sz="2000" dirty="0" smtClean="0">
                <a:latin typeface="Arial" panose="020B0604020202020204" pitchFamily="34" charset="0"/>
                <a:cs typeface="Arial" panose="020B0604020202020204" pitchFamily="34" charset="0"/>
              </a:rPr>
              <a:t>aluminium </a:t>
            </a:r>
            <a:r>
              <a:rPr lang="en-GB" sz="2000" dirty="0">
                <a:latin typeface="Arial" panose="020B0604020202020204" pitchFamily="34" charset="0"/>
                <a:cs typeface="Arial" panose="020B0604020202020204" pitchFamily="34" charset="0"/>
              </a:rPr>
              <a:t>worldwide</a:t>
            </a:r>
            <a:r>
              <a:rPr lang="en-GB" sz="2000" dirty="0" smtClean="0">
                <a:latin typeface="Arial" panose="020B0604020202020204" pitchFamily="34" charset="0"/>
                <a:cs typeface="Arial" panose="020B0604020202020204" pitchFamily="34" charset="0"/>
              </a:rPr>
              <a:t>.</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The above six steps are important and you, as an analyst, should follow them</a:t>
            </a:r>
            <a:r>
              <a:rPr lang="en-GB" sz="2000" dirty="0" smtClean="0">
                <a:latin typeface="Arial" panose="020B0604020202020204" pitchFamily="34" charset="0"/>
                <a:cs typeface="Arial" panose="020B0604020202020204" pitchFamily="34" charset="0"/>
              </a:rPr>
              <a:t>.</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The analysts in private equity, investments banks, equity research firms, investment research firms need this skill and if you know how to do industry analysis, you are ahead of 80% of the aspirants as this will not only impress your interviewer, but also add immense value to you and the company hiring you.</a:t>
            </a:r>
          </a:p>
        </p:txBody>
      </p:sp>
    </p:spTree>
    <p:extLst>
      <p:ext uri="{BB962C8B-B14F-4D97-AF65-F5344CB8AC3E}">
        <p14:creationId xmlns:p14="http://schemas.microsoft.com/office/powerpoint/2010/main" val="16621189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9552" y="332656"/>
            <a:ext cx="8064896" cy="523220"/>
          </a:xfrm>
          <a:prstGeom prst="rect">
            <a:avLst/>
          </a:prstGeom>
          <a:noFill/>
        </p:spPr>
        <p:txBody>
          <a:bodyPr wrap="square" rtlCol="0">
            <a:spAutoFit/>
          </a:bodyPr>
          <a:lstStyle/>
          <a:p>
            <a:pPr algn="ctr"/>
            <a:r>
              <a:rPr lang="en-GB" sz="2800" dirty="0" smtClean="0">
                <a:latin typeface="Arial" panose="020B0604020202020204" pitchFamily="34" charset="0"/>
                <a:cs typeface="Arial" panose="020B0604020202020204" pitchFamily="34" charset="0"/>
              </a:rPr>
              <a:t>Operational &amp; Strategic Challenges</a:t>
            </a:r>
            <a:endParaRPr lang="en-GB" sz="2800" dirty="0">
              <a:latin typeface="Arial" panose="020B0604020202020204" pitchFamily="34" charset="0"/>
              <a:cs typeface="Arial" panose="020B0604020202020204" pitchFamily="34" charset="0"/>
            </a:endParaRP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9592" y="1196753"/>
            <a:ext cx="7560840" cy="54726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01210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332656"/>
            <a:ext cx="8640960" cy="3170099"/>
          </a:xfrm>
          <a:prstGeom prst="rect">
            <a:avLst/>
          </a:prstGeom>
        </p:spPr>
        <p:txBody>
          <a:bodyPr wrap="square">
            <a:spAutoFit/>
          </a:bodyPr>
          <a:lstStyle/>
          <a:p>
            <a:pPr algn="just"/>
            <a:r>
              <a:rPr lang="en-GB" sz="2000" dirty="0">
                <a:latin typeface="Arial" panose="020B0604020202020204" pitchFamily="34" charset="0"/>
                <a:cs typeface="Arial" panose="020B0604020202020204" pitchFamily="34" charset="0"/>
              </a:rPr>
              <a:t>Well-managed </a:t>
            </a:r>
            <a:r>
              <a:rPr lang="en-GB" sz="2000" dirty="0" smtClean="0">
                <a:latin typeface="Arial" panose="020B0604020202020204" pitchFamily="34" charset="0"/>
                <a:cs typeface="Arial" panose="020B0604020202020204" pitchFamily="34" charset="0"/>
              </a:rPr>
              <a:t>businesses </a:t>
            </a:r>
            <a:r>
              <a:rPr lang="en-GB" sz="2000" dirty="0">
                <a:latin typeface="Arial" panose="020B0604020202020204" pitchFamily="34" charset="0"/>
                <a:cs typeface="Arial" panose="020B0604020202020204" pitchFamily="34" charset="0"/>
              </a:rPr>
              <a:t>usually start their planning process with a broad mission statement or vision.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While </a:t>
            </a:r>
            <a:r>
              <a:rPr lang="en-GB" sz="2000" dirty="0">
                <a:latin typeface="Arial" panose="020B0604020202020204" pitchFamily="34" charset="0"/>
                <a:cs typeface="Arial" panose="020B0604020202020204" pitchFamily="34" charset="0"/>
              </a:rPr>
              <a:t>this starting point is both necessary and admirable, it usually does not become useable by management until the mission is translated into a strategic plan that is then used to guide operations.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Managers </a:t>
            </a:r>
            <a:r>
              <a:rPr lang="en-GB" sz="2000" dirty="0">
                <a:latin typeface="Arial" panose="020B0604020202020204" pitchFamily="34" charset="0"/>
                <a:cs typeface="Arial" panose="020B0604020202020204" pitchFamily="34" charset="0"/>
              </a:rPr>
              <a:t>gain from an understanding of the difference between strategic and operational objectives because this distinction plays a major role in the conversion of an overarching vision into concrete, specific tasks.</a:t>
            </a:r>
          </a:p>
        </p:txBody>
      </p:sp>
      <p:sp>
        <p:nvSpPr>
          <p:cNvPr id="3" name="TextBox 2"/>
          <p:cNvSpPr txBox="1"/>
          <p:nvPr/>
        </p:nvSpPr>
        <p:spPr>
          <a:xfrm>
            <a:off x="323528" y="6021288"/>
            <a:ext cx="8640960" cy="646331"/>
          </a:xfrm>
          <a:prstGeom prst="rect">
            <a:avLst/>
          </a:prstGeom>
          <a:noFill/>
        </p:spPr>
        <p:txBody>
          <a:bodyPr wrap="square" rtlCol="0">
            <a:spAutoFit/>
          </a:bodyPr>
          <a:lstStyle/>
          <a:p>
            <a:r>
              <a:rPr lang="en-GB" dirty="0">
                <a:hlinkClick r:id="rId2"/>
              </a:rPr>
              <a:t>http://</a:t>
            </a:r>
            <a:r>
              <a:rPr lang="en-GB" dirty="0" smtClean="0">
                <a:hlinkClick r:id="rId2"/>
              </a:rPr>
              <a:t>smallbusiness.chron.com/difference-between-strategic-operational-objectives-24572.html</a:t>
            </a:r>
            <a:r>
              <a:rPr lang="en-GB" dirty="0" smtClean="0"/>
              <a:t> </a:t>
            </a:r>
            <a:endParaRPr lang="en-GB" dirty="0"/>
          </a:p>
        </p:txBody>
      </p:sp>
    </p:spTree>
    <p:extLst>
      <p:ext uri="{BB962C8B-B14F-4D97-AF65-F5344CB8AC3E}">
        <p14:creationId xmlns:p14="http://schemas.microsoft.com/office/powerpoint/2010/main" val="35396537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548681"/>
            <a:ext cx="8568952" cy="5016758"/>
          </a:xfrm>
          <a:prstGeom prst="rect">
            <a:avLst/>
          </a:prstGeom>
        </p:spPr>
        <p:txBody>
          <a:bodyPr wrap="square">
            <a:spAutoFit/>
          </a:bodyPr>
          <a:lstStyle/>
          <a:p>
            <a:pPr algn="just"/>
            <a:r>
              <a:rPr lang="en-GB" sz="2000" b="1" dirty="0">
                <a:latin typeface="Arial" panose="020B0604020202020204" pitchFamily="34" charset="0"/>
                <a:cs typeface="Arial" panose="020B0604020202020204" pitchFamily="34" charset="0"/>
              </a:rPr>
              <a:t>Strategic </a:t>
            </a:r>
            <a:r>
              <a:rPr lang="en-GB" sz="2000" b="1" dirty="0" smtClean="0">
                <a:latin typeface="Arial" panose="020B0604020202020204" pitchFamily="34" charset="0"/>
                <a:cs typeface="Arial" panose="020B0604020202020204" pitchFamily="34" charset="0"/>
              </a:rPr>
              <a:t>Objectives</a:t>
            </a:r>
          </a:p>
          <a:p>
            <a:pPr algn="just"/>
            <a:endParaRPr lang="en-GB" sz="2000" b="1"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Strategic objectives are long-term </a:t>
            </a:r>
            <a:r>
              <a:rPr lang="en-GB" sz="2000" dirty="0" smtClean="0">
                <a:latin typeface="Arial" panose="020B0604020202020204" pitchFamily="34" charset="0"/>
                <a:cs typeface="Arial" panose="020B0604020202020204" pitchFamily="34" charset="0"/>
              </a:rPr>
              <a:t>organisational </a:t>
            </a:r>
            <a:r>
              <a:rPr lang="en-GB" sz="2000" dirty="0">
                <a:latin typeface="Arial" panose="020B0604020202020204" pitchFamily="34" charset="0"/>
                <a:cs typeface="Arial" panose="020B0604020202020204" pitchFamily="34" charset="0"/>
              </a:rPr>
              <a:t>goals that help to convert a mission statement from a broad vision into more specific plans and projects.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They </a:t>
            </a:r>
            <a:r>
              <a:rPr lang="en-GB" sz="2000" dirty="0">
                <a:latin typeface="Arial" panose="020B0604020202020204" pitchFamily="34" charset="0"/>
                <a:cs typeface="Arial" panose="020B0604020202020204" pitchFamily="34" charset="0"/>
              </a:rPr>
              <a:t>set the major benchmarks for success and are designed to be measurable, specific and realistic translations of the mission statement that can be used by management to guide decision-making.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Strategic </a:t>
            </a:r>
            <a:r>
              <a:rPr lang="en-GB" sz="2000" dirty="0">
                <a:latin typeface="Arial" panose="020B0604020202020204" pitchFamily="34" charset="0"/>
                <a:cs typeface="Arial" panose="020B0604020202020204" pitchFamily="34" charset="0"/>
              </a:rPr>
              <a:t>objectives are usually developed as a part of a two- to four-year plan that identifies key strengths and weaknesses and sets out the specific expectations that will allow the company or </a:t>
            </a:r>
            <a:r>
              <a:rPr lang="en-GB" sz="2000" dirty="0" smtClean="0">
                <a:latin typeface="Arial" panose="020B0604020202020204" pitchFamily="34" charset="0"/>
                <a:cs typeface="Arial" panose="020B0604020202020204" pitchFamily="34" charset="0"/>
              </a:rPr>
              <a:t>organisation </a:t>
            </a:r>
            <a:r>
              <a:rPr lang="en-GB" sz="2000" dirty="0">
                <a:latin typeface="Arial" panose="020B0604020202020204" pitchFamily="34" charset="0"/>
                <a:cs typeface="Arial" panose="020B0604020202020204" pitchFamily="34" charset="0"/>
              </a:rPr>
              <a:t>to achieve its more broad-based mission or vision statement</a:t>
            </a:r>
            <a:r>
              <a:rPr lang="en-GB" sz="2000" dirty="0" smtClean="0">
                <a:latin typeface="Arial" panose="020B0604020202020204" pitchFamily="34" charset="0"/>
                <a:cs typeface="Arial" panose="020B0604020202020204" pitchFamily="34" charset="0"/>
              </a:rPr>
              <a:t>.</a:t>
            </a:r>
          </a:p>
          <a:p>
            <a:pPr algn="just"/>
            <a:endParaRPr lang="en-GB" sz="2000" dirty="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765766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404664"/>
            <a:ext cx="8640960" cy="5016758"/>
          </a:xfrm>
          <a:prstGeom prst="rect">
            <a:avLst/>
          </a:prstGeom>
        </p:spPr>
        <p:txBody>
          <a:bodyPr wrap="square">
            <a:spAutoFit/>
          </a:bodyPr>
          <a:lstStyle/>
          <a:p>
            <a:pPr algn="just"/>
            <a:r>
              <a:rPr lang="en-GB" sz="2000" b="1" dirty="0">
                <a:latin typeface="Arial" panose="020B0604020202020204" pitchFamily="34" charset="0"/>
                <a:cs typeface="Arial" panose="020B0604020202020204" pitchFamily="34" charset="0"/>
              </a:rPr>
              <a:t>Operational </a:t>
            </a:r>
            <a:r>
              <a:rPr lang="en-GB" sz="2000" b="1" dirty="0" smtClean="0">
                <a:latin typeface="Arial" panose="020B0604020202020204" pitchFamily="34" charset="0"/>
                <a:cs typeface="Arial" panose="020B0604020202020204" pitchFamily="34" charset="0"/>
              </a:rPr>
              <a:t>Objectives</a:t>
            </a:r>
          </a:p>
          <a:p>
            <a:pPr algn="just"/>
            <a:endParaRPr lang="en-GB" sz="2000" b="1"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Operational objectives are daily, weekly or monthly project benchmarks that implement larger strategic objectives.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Operational </a:t>
            </a:r>
            <a:r>
              <a:rPr lang="en-GB" sz="2000" dirty="0">
                <a:latin typeface="Arial" panose="020B0604020202020204" pitchFamily="34" charset="0"/>
                <a:cs typeface="Arial" panose="020B0604020202020204" pitchFamily="34" charset="0"/>
              </a:rPr>
              <a:t>objectives, also called tactical objectives, are set out with strategic objectives in mind and provide a means for management and staff to break down a larger strategic goal into workable tasks.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For </a:t>
            </a:r>
            <a:r>
              <a:rPr lang="en-GB" sz="2000" dirty="0">
                <a:latin typeface="Arial" panose="020B0604020202020204" pitchFamily="34" charset="0"/>
                <a:cs typeface="Arial" panose="020B0604020202020204" pitchFamily="34" charset="0"/>
              </a:rPr>
              <a:t>example, achieving the strategic goal of a 25 percent increase in sales revenue requires the completion of the operational objective to develop and execute an effective advertising strategy along with other operational objectives.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As </a:t>
            </a:r>
            <a:r>
              <a:rPr lang="en-GB" sz="2000" dirty="0">
                <a:latin typeface="Arial" panose="020B0604020202020204" pitchFamily="34" charset="0"/>
                <a:cs typeface="Arial" panose="020B0604020202020204" pitchFamily="34" charset="0"/>
              </a:rPr>
              <a:t>with strategic objectives, operational objectives also should be measurable and specific, though their focus is narrower.</a:t>
            </a:r>
          </a:p>
        </p:txBody>
      </p:sp>
    </p:spTree>
    <p:extLst>
      <p:ext uri="{BB962C8B-B14F-4D97-AF65-F5344CB8AC3E}">
        <p14:creationId xmlns:p14="http://schemas.microsoft.com/office/powerpoint/2010/main" val="27146602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404664"/>
            <a:ext cx="8640960" cy="3785652"/>
          </a:xfrm>
          <a:prstGeom prst="rect">
            <a:avLst/>
          </a:prstGeom>
        </p:spPr>
        <p:txBody>
          <a:bodyPr wrap="square">
            <a:spAutoFit/>
          </a:bodyPr>
          <a:lstStyle/>
          <a:p>
            <a:pPr algn="just"/>
            <a:r>
              <a:rPr lang="en-GB" sz="2000" b="1" dirty="0">
                <a:latin typeface="Arial" panose="020B0604020202020204" pitchFamily="34" charset="0"/>
                <a:cs typeface="Arial" panose="020B0604020202020204" pitchFamily="34" charset="0"/>
              </a:rPr>
              <a:t>Important </a:t>
            </a:r>
            <a:r>
              <a:rPr lang="en-GB" sz="2000" b="1" dirty="0" smtClean="0">
                <a:latin typeface="Arial" panose="020B0604020202020204" pitchFamily="34" charset="0"/>
                <a:cs typeface="Arial" panose="020B0604020202020204" pitchFamily="34" charset="0"/>
              </a:rPr>
              <a:t>Differences</a:t>
            </a:r>
          </a:p>
          <a:p>
            <a:pPr algn="just"/>
            <a:endParaRPr lang="en-GB" sz="2000" b="1"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The most important difference between a strategic and an operational objective is its time frame; operational objectives are short-term goals, while strategic objectives are longer-term goals.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Strategic </a:t>
            </a:r>
            <a:r>
              <a:rPr lang="en-GB" sz="2000" dirty="0">
                <a:latin typeface="Arial" panose="020B0604020202020204" pitchFamily="34" charset="0"/>
                <a:cs typeface="Arial" panose="020B0604020202020204" pitchFamily="34" charset="0"/>
              </a:rPr>
              <a:t>and operational objectives also function differently in practice as strategic objectives are still usually too broad to make sense as a specific set of daily tasks or weekly projects.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Operational </a:t>
            </a:r>
            <a:r>
              <a:rPr lang="en-GB" sz="2000" dirty="0">
                <a:latin typeface="Arial" panose="020B0604020202020204" pitchFamily="34" charset="0"/>
                <a:cs typeface="Arial" panose="020B0604020202020204" pitchFamily="34" charset="0"/>
              </a:rPr>
              <a:t>objectives, on the other hand, are specific and short term enough to be considered usable in everyday time and asset allocation.</a:t>
            </a:r>
          </a:p>
        </p:txBody>
      </p:sp>
    </p:spTree>
    <p:extLst>
      <p:ext uri="{BB962C8B-B14F-4D97-AF65-F5344CB8AC3E}">
        <p14:creationId xmlns:p14="http://schemas.microsoft.com/office/powerpoint/2010/main" val="13194876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260649"/>
            <a:ext cx="8640960" cy="4708981"/>
          </a:xfrm>
          <a:prstGeom prst="rect">
            <a:avLst/>
          </a:prstGeom>
        </p:spPr>
        <p:txBody>
          <a:bodyPr wrap="square">
            <a:spAutoFit/>
          </a:bodyPr>
          <a:lstStyle/>
          <a:p>
            <a:pPr algn="just"/>
            <a:r>
              <a:rPr lang="en-GB" sz="2000" b="1" dirty="0">
                <a:latin typeface="Arial" panose="020B0604020202020204" pitchFamily="34" charset="0"/>
                <a:cs typeface="Arial" panose="020B0604020202020204" pitchFamily="34" charset="0"/>
              </a:rPr>
              <a:t>Relationship Between Strategy and </a:t>
            </a:r>
            <a:r>
              <a:rPr lang="en-GB" sz="2000" b="1" dirty="0" smtClean="0">
                <a:latin typeface="Arial" panose="020B0604020202020204" pitchFamily="34" charset="0"/>
                <a:cs typeface="Arial" panose="020B0604020202020204" pitchFamily="34" charset="0"/>
              </a:rPr>
              <a:t>Operations</a:t>
            </a:r>
          </a:p>
          <a:p>
            <a:pPr algn="just"/>
            <a:endParaRPr lang="en-GB" sz="2000" b="1"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Even though strategic and operational objectives are substantially different, it is important to recognize that they are closely related.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An organisation </a:t>
            </a:r>
            <a:r>
              <a:rPr lang="en-GB" sz="2000" dirty="0">
                <a:latin typeface="Arial" panose="020B0604020202020204" pitchFamily="34" charset="0"/>
                <a:cs typeface="Arial" panose="020B0604020202020204" pitchFamily="34" charset="0"/>
              </a:rPr>
              <a:t>is unlikely to achieve a strategic objective if it fails to effectively translate it into workable operational objectives.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At </a:t>
            </a:r>
            <a:r>
              <a:rPr lang="en-GB" sz="2000" dirty="0">
                <a:latin typeface="Arial" panose="020B0604020202020204" pitchFamily="34" charset="0"/>
                <a:cs typeface="Arial" panose="020B0604020202020204" pitchFamily="34" charset="0"/>
              </a:rPr>
              <a:t>the same time, operational objectives will lack cohesion with each other and with the overall </a:t>
            </a:r>
            <a:r>
              <a:rPr lang="en-GB" sz="2000" dirty="0" smtClean="0">
                <a:latin typeface="Arial" panose="020B0604020202020204" pitchFamily="34" charset="0"/>
                <a:cs typeface="Arial" panose="020B0604020202020204" pitchFamily="34" charset="0"/>
              </a:rPr>
              <a:t>organisational </a:t>
            </a:r>
            <a:r>
              <a:rPr lang="en-GB" sz="2000" dirty="0">
                <a:latin typeface="Arial" panose="020B0604020202020204" pitchFamily="34" charset="0"/>
                <a:cs typeface="Arial" panose="020B0604020202020204" pitchFamily="34" charset="0"/>
              </a:rPr>
              <a:t>mission if they are not designed to affect the achievement of strategic objectives.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Put </a:t>
            </a:r>
            <a:r>
              <a:rPr lang="en-GB" sz="2000" dirty="0">
                <a:latin typeface="Arial" panose="020B0604020202020204" pitchFamily="34" charset="0"/>
                <a:cs typeface="Arial" panose="020B0604020202020204" pitchFamily="34" charset="0"/>
              </a:rPr>
              <a:t>simply, strategic objectives only become useful when translated into operational objectives and operational objectives are only effective when designed to serve a strategic objective</a:t>
            </a:r>
          </a:p>
        </p:txBody>
      </p:sp>
    </p:spTree>
    <p:extLst>
      <p:ext uri="{BB962C8B-B14F-4D97-AF65-F5344CB8AC3E}">
        <p14:creationId xmlns:p14="http://schemas.microsoft.com/office/powerpoint/2010/main" val="6916390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260648"/>
            <a:ext cx="8640960" cy="6247864"/>
          </a:xfrm>
          <a:prstGeom prst="rect">
            <a:avLst/>
          </a:prstGeom>
        </p:spPr>
        <p:txBody>
          <a:bodyPr wrap="square">
            <a:spAutoFit/>
          </a:bodyPr>
          <a:lstStyle/>
          <a:p>
            <a:pPr algn="just"/>
            <a:r>
              <a:rPr lang="en-GB" sz="2000" dirty="0">
                <a:latin typeface="Arial" panose="020B0604020202020204" pitchFamily="34" charset="0"/>
                <a:cs typeface="Arial" panose="020B0604020202020204" pitchFamily="34" charset="0"/>
              </a:rPr>
              <a:t>In today’s competitive business world, effective managers need to understand the difference between the operational side of the business and the strategy side of the business.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Managers </a:t>
            </a:r>
            <a:r>
              <a:rPr lang="en-GB" sz="2000" dirty="0">
                <a:latin typeface="Arial" panose="020B0604020202020204" pitchFamily="34" charset="0"/>
                <a:cs typeface="Arial" panose="020B0604020202020204" pitchFamily="34" charset="0"/>
              </a:rPr>
              <a:t>should become </a:t>
            </a:r>
            <a:r>
              <a:rPr lang="en-GB" sz="2000" dirty="0">
                <a:latin typeface="Arial" panose="020B0604020202020204" pitchFamily="34" charset="0"/>
                <a:cs typeface="Arial" panose="020B0604020202020204" pitchFamily="34" charset="0"/>
                <a:hlinkClick r:id="rId2" tooltip="Strategic Leadership"/>
              </a:rPr>
              <a:t>strategic leaders</a:t>
            </a:r>
            <a:r>
              <a:rPr lang="en-GB" sz="2000" dirty="0">
                <a:latin typeface="Arial" panose="020B0604020202020204" pitchFamily="34" charset="0"/>
                <a:cs typeface="Arial" panose="020B0604020202020204" pitchFamily="34" charset="0"/>
              </a:rPr>
              <a:t> to bring together these different aspects of business</a:t>
            </a:r>
            <a:r>
              <a:rPr lang="en-GB" sz="2000" dirty="0" smtClean="0">
                <a:latin typeface="Arial" panose="020B0604020202020204" pitchFamily="34" charset="0"/>
                <a:cs typeface="Arial" panose="020B0604020202020204" pitchFamily="34" charset="0"/>
              </a:rPr>
              <a:t>.</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Expanded knowledge of how strategy and operations can work in parallel with one another will drive better performance and competitiveness for the </a:t>
            </a:r>
            <a:r>
              <a:rPr lang="en-GB" sz="2000" dirty="0" smtClean="0">
                <a:latin typeface="Arial" panose="020B0604020202020204" pitchFamily="34" charset="0"/>
                <a:cs typeface="Arial" panose="020B0604020202020204" pitchFamily="34" charset="0"/>
              </a:rPr>
              <a:t>organisation.</a:t>
            </a: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Understanding </a:t>
            </a:r>
            <a:r>
              <a:rPr lang="en-GB" sz="2000" dirty="0">
                <a:latin typeface="Arial" panose="020B0604020202020204" pitchFamily="34" charset="0"/>
                <a:cs typeface="Arial" panose="020B0604020202020204" pitchFamily="34" charset="0"/>
              </a:rPr>
              <a:t>the tension that exists between these two business functions will help managers </a:t>
            </a:r>
            <a:r>
              <a:rPr lang="en-GB" sz="2000" dirty="0" smtClean="0">
                <a:latin typeface="Arial" panose="020B0604020202020204" pitchFamily="34" charset="0"/>
                <a:cs typeface="Arial" panose="020B0604020202020204" pitchFamily="34" charset="0"/>
              </a:rPr>
              <a:t>recognise </a:t>
            </a:r>
            <a:r>
              <a:rPr lang="en-GB" sz="2000" dirty="0">
                <a:latin typeface="Arial" panose="020B0604020202020204" pitchFamily="34" charset="0"/>
                <a:cs typeface="Arial" panose="020B0604020202020204" pitchFamily="34" charset="0"/>
              </a:rPr>
              <a:t>ways to reconcile those differences. When that happens, managers will see ways they can play a role in each of these important aspects of the business</a:t>
            </a:r>
            <a:r>
              <a:rPr lang="en-GB" sz="2000" dirty="0" smtClean="0">
                <a:latin typeface="Arial" panose="020B0604020202020204" pitchFamily="34" charset="0"/>
                <a:cs typeface="Arial" panose="020B0604020202020204" pitchFamily="34" charset="0"/>
              </a:rPr>
              <a:t>.</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To provide greater clarity, think of operations and strategy as two separate, but related, engines on a boat. Both engines propel the boat forward. While forward movement can occur with only one engine, the boat moves faster and is more responsive if both engines are running efficiently</a:t>
            </a:r>
            <a:r>
              <a:rPr lang="en-GB" sz="2000" dirty="0" smtClean="0">
                <a:latin typeface="Arial" panose="020B0604020202020204" pitchFamily="34" charset="0"/>
                <a:cs typeface="Arial" panose="020B0604020202020204" pitchFamily="34" charset="0"/>
              </a:rPr>
              <a:t>.</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801691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260648"/>
            <a:ext cx="8784976" cy="5940088"/>
          </a:xfrm>
          <a:prstGeom prst="rect">
            <a:avLst/>
          </a:prstGeom>
        </p:spPr>
        <p:txBody>
          <a:bodyPr wrap="square">
            <a:spAutoFit/>
          </a:bodyPr>
          <a:lstStyle/>
          <a:p>
            <a:pPr algn="just"/>
            <a:r>
              <a:rPr lang="en-GB" sz="2000" dirty="0">
                <a:latin typeface="Arial" panose="020B0604020202020204" pitchFamily="34" charset="0"/>
                <a:cs typeface="Arial" panose="020B0604020202020204" pitchFamily="34" charset="0"/>
              </a:rPr>
              <a:t>Each engine is important, and each engine requires fuel, maintenance, and skilful attention so the boat’s ability to deliver results is </a:t>
            </a:r>
            <a:r>
              <a:rPr lang="en-GB" sz="2000" dirty="0" smtClean="0">
                <a:latin typeface="Arial" panose="020B0604020202020204" pitchFamily="34" charset="0"/>
                <a:cs typeface="Arial" panose="020B0604020202020204" pitchFamily="34" charset="0"/>
              </a:rPr>
              <a:t>optimised.</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Think of the organisation as a big boat. Focus attention on, effort, and resources solely on the operations side of the business, we put the whole organisation at risk. This risk comes from the operational engine running harder</a:t>
            </a:r>
            <a:r>
              <a:rPr lang="en-GB" sz="2000" dirty="0" smtClean="0">
                <a:latin typeface="Arial" panose="020B0604020202020204" pitchFamily="34" charset="0"/>
                <a:cs typeface="Arial" panose="020B0604020202020204" pitchFamily="34" charset="0"/>
              </a:rPr>
              <a:t>.</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Being so focused on operations may seem like the smart thing to </a:t>
            </a:r>
            <a:r>
              <a:rPr lang="en-GB" sz="2000" dirty="0" smtClean="0">
                <a:latin typeface="Arial" panose="020B0604020202020204" pitchFamily="34" charset="0"/>
                <a:cs typeface="Arial" panose="020B0604020202020204" pitchFamily="34" charset="0"/>
              </a:rPr>
              <a:t>do, </a:t>
            </a:r>
            <a:r>
              <a:rPr lang="en-GB" sz="2000" dirty="0">
                <a:latin typeface="Arial" panose="020B0604020202020204" pitchFamily="34" charset="0"/>
                <a:cs typeface="Arial" panose="020B0604020202020204" pitchFamily="34" charset="0"/>
              </a:rPr>
              <a:t>but over the long run, your efficiency </a:t>
            </a:r>
            <a:r>
              <a:rPr lang="en-GB" sz="2000" dirty="0" smtClean="0">
                <a:latin typeface="Arial" panose="020B0604020202020204" pitchFamily="34" charset="0"/>
                <a:cs typeface="Arial" panose="020B0604020202020204" pitchFamily="34" charset="0"/>
              </a:rPr>
              <a:t>will </a:t>
            </a:r>
            <a:r>
              <a:rPr lang="en-GB" sz="2000" dirty="0">
                <a:latin typeface="Arial" panose="020B0604020202020204" pitchFamily="34" charset="0"/>
                <a:cs typeface="Arial" panose="020B0604020202020204" pitchFamily="34" charset="0"/>
              </a:rPr>
              <a:t>suffer.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Running </a:t>
            </a:r>
            <a:r>
              <a:rPr lang="en-GB" sz="2000" dirty="0">
                <a:latin typeface="Arial" panose="020B0604020202020204" pitchFamily="34" charset="0"/>
                <a:cs typeface="Arial" panose="020B0604020202020204" pitchFamily="34" charset="0"/>
              </a:rPr>
              <a:t>one engine hard could quickly move you in a direction that will backfire, taking your future competitive advantage with it.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The </a:t>
            </a:r>
            <a:r>
              <a:rPr lang="en-GB" sz="2000" dirty="0">
                <a:latin typeface="Arial" panose="020B0604020202020204" pitchFamily="34" charset="0"/>
                <a:cs typeface="Arial" panose="020B0604020202020204" pitchFamily="34" charset="0"/>
              </a:rPr>
              <a:t>idea of focusing solely on the strategic engine is equally bad</a:t>
            </a:r>
            <a:r>
              <a:rPr lang="en-GB" sz="2000" dirty="0" smtClean="0">
                <a:latin typeface="Arial" panose="020B0604020202020204" pitchFamily="34" charset="0"/>
                <a:cs typeface="Arial" panose="020B0604020202020204" pitchFamily="34" charset="0"/>
              </a:rPr>
              <a:t>.</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Without the operational capacity to implement or take advantage of our insights about future innovations, processes, or market needs, all of our strategic effort and planning will be for nothing. </a:t>
            </a:r>
            <a:endParaRPr lang="en-GB" sz="2000" dirty="0"/>
          </a:p>
        </p:txBody>
      </p:sp>
    </p:spTree>
    <p:extLst>
      <p:ext uri="{BB962C8B-B14F-4D97-AF65-F5344CB8AC3E}">
        <p14:creationId xmlns:p14="http://schemas.microsoft.com/office/powerpoint/2010/main" val="10524847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260648"/>
            <a:ext cx="8640960" cy="6247864"/>
          </a:xfrm>
          <a:prstGeom prst="rect">
            <a:avLst/>
          </a:prstGeom>
        </p:spPr>
        <p:txBody>
          <a:bodyPr wrap="square">
            <a:spAutoFit/>
          </a:bodyPr>
          <a:lstStyle/>
          <a:p>
            <a:pPr algn="just"/>
            <a:r>
              <a:rPr lang="en-GB" sz="2000" b="1" dirty="0">
                <a:latin typeface="Arial" panose="020B0604020202020204" pitchFamily="34" charset="0"/>
                <a:cs typeface="Arial" panose="020B0604020202020204" pitchFamily="34" charset="0"/>
              </a:rPr>
              <a:t>The Operational Engine of the </a:t>
            </a:r>
            <a:r>
              <a:rPr lang="en-GB" sz="2000" b="1" dirty="0" smtClean="0">
                <a:latin typeface="Arial" panose="020B0604020202020204" pitchFamily="34" charset="0"/>
                <a:cs typeface="Arial" panose="020B0604020202020204" pitchFamily="34" charset="0"/>
              </a:rPr>
              <a:t>Business</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Most individuals can successfully explain what the operational side of the business does.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Because </a:t>
            </a:r>
            <a:r>
              <a:rPr lang="en-GB" sz="2000" dirty="0">
                <a:latin typeface="Arial" panose="020B0604020202020204" pitchFamily="34" charset="0"/>
                <a:cs typeface="Arial" panose="020B0604020202020204" pitchFamily="34" charset="0"/>
              </a:rPr>
              <a:t>many people are directly connected to and support the operational engine in one way or another, “operations” is easy to understand</a:t>
            </a:r>
            <a:r>
              <a:rPr lang="en-GB" sz="2000" dirty="0" smtClean="0">
                <a:latin typeface="Arial" panose="020B0604020202020204" pitchFamily="34" charset="0"/>
                <a:cs typeface="Arial" panose="020B0604020202020204" pitchFamily="34" charset="0"/>
              </a:rPr>
              <a:t>.</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Think of the operational engine as the current value chain of activities that drives the delivery of business objectives. Those core business activities familiar to most people include</a:t>
            </a:r>
            <a:r>
              <a:rPr lang="en-GB" sz="2000" dirty="0" smtClean="0">
                <a:latin typeface="Arial" panose="020B0604020202020204" pitchFamily="34" charset="0"/>
                <a:cs typeface="Arial" panose="020B0604020202020204" pitchFamily="34" charset="0"/>
              </a:rPr>
              <a:t>:</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Production</a:t>
            </a:r>
          </a:p>
          <a:p>
            <a:pPr algn="just"/>
            <a:r>
              <a:rPr lang="en-GB" sz="2000" dirty="0">
                <a:latin typeface="Arial" panose="020B0604020202020204" pitchFamily="34" charset="0"/>
                <a:cs typeface="Arial" panose="020B0604020202020204" pitchFamily="34" charset="0"/>
              </a:rPr>
              <a:t>Logistics</a:t>
            </a:r>
          </a:p>
          <a:p>
            <a:pPr algn="just"/>
            <a:r>
              <a:rPr lang="en-GB" sz="2000" dirty="0">
                <a:latin typeface="Arial" panose="020B0604020202020204" pitchFamily="34" charset="0"/>
                <a:cs typeface="Arial" panose="020B0604020202020204" pitchFamily="34" charset="0"/>
              </a:rPr>
              <a:t>IT</a:t>
            </a:r>
          </a:p>
          <a:p>
            <a:pPr algn="just"/>
            <a:r>
              <a:rPr lang="en-GB" sz="2000" dirty="0">
                <a:latin typeface="Arial" panose="020B0604020202020204" pitchFamily="34" charset="0"/>
                <a:cs typeface="Arial" panose="020B0604020202020204" pitchFamily="34" charset="0"/>
              </a:rPr>
              <a:t>Finance</a:t>
            </a:r>
          </a:p>
          <a:p>
            <a:pPr algn="just"/>
            <a:r>
              <a:rPr lang="en-GB" sz="2000" dirty="0">
                <a:latin typeface="Arial" panose="020B0604020202020204" pitchFamily="34" charset="0"/>
                <a:cs typeface="Arial" panose="020B0604020202020204" pitchFamily="34" charset="0"/>
              </a:rPr>
              <a:t>Marketing</a:t>
            </a:r>
          </a:p>
          <a:p>
            <a:pPr algn="just"/>
            <a:r>
              <a:rPr lang="en-GB" sz="2000" dirty="0">
                <a:latin typeface="Arial" panose="020B0604020202020204" pitchFamily="34" charset="0"/>
                <a:cs typeface="Arial" panose="020B0604020202020204" pitchFamily="34" charset="0"/>
              </a:rPr>
              <a:t>Sales</a:t>
            </a:r>
          </a:p>
          <a:p>
            <a:pPr algn="just"/>
            <a:r>
              <a:rPr lang="en-GB" sz="2000" dirty="0">
                <a:latin typeface="Arial" panose="020B0604020202020204" pitchFamily="34" charset="0"/>
                <a:cs typeface="Arial" panose="020B0604020202020204" pitchFamily="34" charset="0"/>
              </a:rPr>
              <a:t>Service</a:t>
            </a:r>
          </a:p>
        </p:txBody>
      </p:sp>
    </p:spTree>
    <p:extLst>
      <p:ext uri="{BB962C8B-B14F-4D97-AF65-F5344CB8AC3E}">
        <p14:creationId xmlns:p14="http://schemas.microsoft.com/office/powerpoint/2010/main" val="22895924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260648"/>
            <a:ext cx="8496944" cy="57606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329046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332656"/>
            <a:ext cx="8712968" cy="5632311"/>
          </a:xfrm>
          <a:prstGeom prst="rect">
            <a:avLst/>
          </a:prstGeom>
        </p:spPr>
        <p:txBody>
          <a:bodyPr wrap="square">
            <a:spAutoFit/>
          </a:bodyPr>
          <a:lstStyle/>
          <a:p>
            <a:pPr algn="just"/>
            <a:r>
              <a:rPr lang="en-GB" sz="2000" dirty="0">
                <a:latin typeface="Arial" panose="020B0604020202020204" pitchFamily="34" charset="0"/>
                <a:cs typeface="Arial" panose="020B0604020202020204" pitchFamily="34" charset="0"/>
              </a:rPr>
              <a:t>The operational engine is concerned with executing on everyday activities and commitments.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Think </a:t>
            </a:r>
            <a:r>
              <a:rPr lang="en-GB" sz="2000" dirty="0">
                <a:latin typeface="Arial" panose="020B0604020202020204" pitchFamily="34" charset="0"/>
                <a:cs typeface="Arial" panose="020B0604020202020204" pitchFamily="34" charset="0"/>
              </a:rPr>
              <a:t>of operations as the “How’s” of the </a:t>
            </a:r>
            <a:r>
              <a:rPr lang="en-GB" sz="2000" dirty="0" smtClean="0">
                <a:latin typeface="Arial" panose="020B0604020202020204" pitchFamily="34" charset="0"/>
                <a:cs typeface="Arial" panose="020B0604020202020204" pitchFamily="34" charset="0"/>
              </a:rPr>
              <a:t>organisation </a:t>
            </a:r>
            <a:r>
              <a:rPr lang="en-GB" sz="2000" dirty="0">
                <a:latin typeface="Arial" panose="020B0604020202020204" pitchFamily="34" charset="0"/>
                <a:cs typeface="Arial" panose="020B0604020202020204" pitchFamily="34" charset="0"/>
              </a:rPr>
              <a:t>using the following questions</a:t>
            </a:r>
            <a:r>
              <a:rPr lang="en-GB" sz="2000" dirty="0" smtClean="0">
                <a:latin typeface="Arial" panose="020B0604020202020204" pitchFamily="34" charset="0"/>
                <a:cs typeface="Arial" panose="020B0604020202020204" pitchFamily="34" charset="0"/>
              </a:rPr>
              <a:t>:</a:t>
            </a:r>
          </a:p>
          <a:p>
            <a:pPr algn="just"/>
            <a:endParaRPr lang="en-GB" sz="20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GB" sz="2000" dirty="0">
                <a:latin typeface="Arial" panose="020B0604020202020204" pitchFamily="34" charset="0"/>
                <a:cs typeface="Arial" panose="020B0604020202020204" pitchFamily="34" charset="0"/>
              </a:rPr>
              <a:t>How do we produce our product or service right now?</a:t>
            </a:r>
          </a:p>
          <a:p>
            <a:pPr marL="342900" indent="-342900" algn="just">
              <a:buFont typeface="Arial" panose="020B0604020202020204" pitchFamily="34" charset="0"/>
              <a:buChar char="•"/>
            </a:pPr>
            <a:r>
              <a:rPr lang="en-GB" sz="2000" dirty="0">
                <a:latin typeface="Arial" panose="020B0604020202020204" pitchFamily="34" charset="0"/>
                <a:cs typeface="Arial" panose="020B0604020202020204" pitchFamily="34" charset="0"/>
              </a:rPr>
              <a:t>How do we respond to customer orders this week?</a:t>
            </a:r>
          </a:p>
          <a:p>
            <a:pPr marL="342900" indent="-342900" algn="just">
              <a:buFont typeface="Arial" panose="020B0604020202020204" pitchFamily="34" charset="0"/>
              <a:buChar char="•"/>
            </a:pPr>
            <a:r>
              <a:rPr lang="en-GB" sz="2000" dirty="0">
                <a:latin typeface="Arial" panose="020B0604020202020204" pitchFamily="34" charset="0"/>
                <a:cs typeface="Arial" panose="020B0604020202020204" pitchFamily="34" charset="0"/>
              </a:rPr>
              <a:t>How do we improve efficiencies in our invoicing system this month?</a:t>
            </a:r>
          </a:p>
          <a:p>
            <a:pPr marL="342900" indent="-342900" algn="just">
              <a:buFont typeface="Arial" panose="020B0604020202020204" pitchFamily="34" charset="0"/>
              <a:buChar char="•"/>
            </a:pPr>
            <a:r>
              <a:rPr lang="en-GB" sz="2000" dirty="0">
                <a:latin typeface="Arial" panose="020B0604020202020204" pitchFamily="34" charset="0"/>
                <a:cs typeface="Arial" panose="020B0604020202020204" pitchFamily="34" charset="0"/>
              </a:rPr>
              <a:t>How do we drive costs down and maximize profitability?</a:t>
            </a:r>
          </a:p>
          <a:p>
            <a:pPr marL="342900" indent="-342900" algn="just">
              <a:buFont typeface="Arial" panose="020B0604020202020204" pitchFamily="34" charset="0"/>
              <a:buChar char="•"/>
            </a:pPr>
            <a:r>
              <a:rPr lang="en-GB" sz="2000" dirty="0">
                <a:latin typeface="Arial" panose="020B0604020202020204" pitchFamily="34" charset="0"/>
                <a:cs typeface="Arial" panose="020B0604020202020204" pitchFamily="34" charset="0"/>
              </a:rPr>
              <a:t>How do we sell to our current customers</a:t>
            </a:r>
            <a:r>
              <a:rPr lang="en-GB" sz="2000" dirty="0" smtClean="0">
                <a:latin typeface="Arial" panose="020B0604020202020204" pitchFamily="34" charset="0"/>
                <a:cs typeface="Arial" panose="020B0604020202020204" pitchFamily="34" charset="0"/>
              </a:rPr>
              <a:t>?</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The purpose of the operational engine is to keep the current activities in the </a:t>
            </a:r>
            <a:r>
              <a:rPr lang="en-GB" sz="2000" dirty="0" smtClean="0">
                <a:latin typeface="Arial" panose="020B0604020202020204" pitchFamily="34" charset="0"/>
                <a:cs typeface="Arial" panose="020B0604020202020204" pitchFamily="34" charset="0"/>
              </a:rPr>
              <a:t>organisation </a:t>
            </a:r>
            <a:r>
              <a:rPr lang="en-GB" sz="2000" dirty="0">
                <a:latin typeface="Arial" panose="020B0604020202020204" pitchFamily="34" charset="0"/>
                <a:cs typeface="Arial" panose="020B0604020202020204" pitchFamily="34" charset="0"/>
              </a:rPr>
              <a:t>moving and functioning at peak levels.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We </a:t>
            </a:r>
            <a:r>
              <a:rPr lang="en-GB" sz="2000" dirty="0">
                <a:latin typeface="Arial" panose="020B0604020202020204" pitchFamily="34" charset="0"/>
                <a:cs typeface="Arial" panose="020B0604020202020204" pitchFamily="34" charset="0"/>
              </a:rPr>
              <a:t>focus a lot of our energy, resources, and brain power on how to best execute these activities today while also executing them well</a:t>
            </a:r>
            <a:r>
              <a:rPr lang="en-GB" sz="2000" dirty="0" smtClean="0">
                <a:latin typeface="Arial" panose="020B0604020202020204" pitchFamily="34" charset="0"/>
                <a:cs typeface="Arial" panose="020B0604020202020204" pitchFamily="34" charset="0"/>
              </a:rPr>
              <a:t>.</a:t>
            </a:r>
          </a:p>
          <a:p>
            <a:pPr algn="just"/>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904079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332656"/>
            <a:ext cx="8568952" cy="5940088"/>
          </a:xfrm>
          <a:prstGeom prst="rect">
            <a:avLst/>
          </a:prstGeom>
        </p:spPr>
        <p:txBody>
          <a:bodyPr wrap="square">
            <a:spAutoFit/>
          </a:bodyPr>
          <a:lstStyle/>
          <a:p>
            <a:pPr algn="just"/>
            <a:r>
              <a:rPr lang="en-GB" sz="2000" dirty="0">
                <a:latin typeface="Arial" panose="020B0604020202020204" pitchFamily="34" charset="0"/>
                <a:cs typeface="Arial" panose="020B0604020202020204" pitchFamily="34" charset="0"/>
              </a:rPr>
              <a:t>Most people can and do have a positive influence on the </a:t>
            </a:r>
            <a:r>
              <a:rPr lang="en-GB" sz="2000" dirty="0" smtClean="0">
                <a:latin typeface="Arial" panose="020B0604020202020204" pitchFamily="34" charset="0"/>
                <a:cs typeface="Arial" panose="020B0604020202020204" pitchFamily="34" charset="0"/>
              </a:rPr>
              <a:t>organisation’s </a:t>
            </a:r>
            <a:r>
              <a:rPr lang="en-GB" sz="2000" dirty="0">
                <a:latin typeface="Arial" panose="020B0604020202020204" pitchFamily="34" charset="0"/>
                <a:cs typeface="Arial" panose="020B0604020202020204" pitchFamily="34" charset="0"/>
              </a:rPr>
              <a:t>current activities.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Contributing </a:t>
            </a:r>
            <a:r>
              <a:rPr lang="en-GB" sz="2000" dirty="0">
                <a:latin typeface="Arial" panose="020B0604020202020204" pitchFamily="34" charset="0"/>
                <a:cs typeface="Arial" panose="020B0604020202020204" pitchFamily="34" charset="0"/>
              </a:rPr>
              <a:t>effort towards the organization’s daily business requirements provides value and organizations need to develop and maintain a culture of continuous improvement in order to constantly become better and more efficient along the value chain</a:t>
            </a:r>
            <a:r>
              <a:rPr lang="en-GB" sz="2000" dirty="0" smtClean="0">
                <a:latin typeface="Arial" panose="020B0604020202020204" pitchFamily="34" charset="0"/>
                <a:cs typeface="Arial" panose="020B0604020202020204" pitchFamily="34" charset="0"/>
              </a:rPr>
              <a:t>.</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This is extremely important, because if we are ineffective on the operational side, strategic positioning ultimately doesn’t matter</a:t>
            </a:r>
            <a:r>
              <a:rPr lang="en-GB" sz="2000" dirty="0" smtClean="0">
                <a:latin typeface="Arial" panose="020B0604020202020204" pitchFamily="34" charset="0"/>
                <a:cs typeface="Arial" panose="020B0604020202020204" pitchFamily="34" charset="0"/>
              </a:rPr>
              <a:t>.</a:t>
            </a:r>
          </a:p>
          <a:p>
            <a:pPr algn="just"/>
            <a:endParaRPr lang="en-GB" sz="2000" dirty="0">
              <a:latin typeface="Arial" panose="020B0604020202020204" pitchFamily="34" charset="0"/>
              <a:cs typeface="Arial" panose="020B0604020202020204" pitchFamily="34" charset="0"/>
            </a:endParaRPr>
          </a:p>
          <a:p>
            <a:pPr algn="just"/>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endParaRPr lang="en-GB" sz="2000" dirty="0" smtClean="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hlinkClick r:id="rId2"/>
              </a:rPr>
              <a:t>https://</a:t>
            </a:r>
            <a:r>
              <a:rPr lang="en-GB" sz="2000" dirty="0" smtClean="0">
                <a:latin typeface="Arial" panose="020B0604020202020204" pitchFamily="34" charset="0"/>
                <a:cs typeface="Arial" panose="020B0604020202020204" pitchFamily="34" charset="0"/>
                <a:hlinkClick r:id="rId2"/>
              </a:rPr>
              <a:t>cmoe.com/strategy-vs-operations-understanding-the-difference</a:t>
            </a:r>
            <a:r>
              <a:rPr lang="en-GB" sz="2000" dirty="0" smtClean="0">
                <a:latin typeface="Arial" panose="020B0604020202020204" pitchFamily="34" charset="0"/>
                <a:cs typeface="Arial" panose="020B0604020202020204" pitchFamily="34" charset="0"/>
              </a:rPr>
              <a:t> </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932882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260649"/>
            <a:ext cx="8784976" cy="6555641"/>
          </a:xfrm>
          <a:prstGeom prst="rect">
            <a:avLst/>
          </a:prstGeom>
        </p:spPr>
        <p:txBody>
          <a:bodyPr wrap="square">
            <a:spAutoFit/>
          </a:bodyPr>
          <a:lstStyle/>
          <a:p>
            <a:pPr algn="just"/>
            <a:r>
              <a:rPr lang="en-GB" sz="2000" b="1" dirty="0">
                <a:latin typeface="Arial" panose="020B0604020202020204" pitchFamily="34" charset="0"/>
                <a:cs typeface="Arial" panose="020B0604020202020204" pitchFamily="34" charset="0"/>
              </a:rPr>
              <a:t>The Strategic </a:t>
            </a:r>
            <a:r>
              <a:rPr lang="en-GB" sz="2000" b="1" dirty="0" smtClean="0">
                <a:latin typeface="Arial" panose="020B0604020202020204" pitchFamily="34" charset="0"/>
                <a:cs typeface="Arial" panose="020B0604020202020204" pitchFamily="34" charset="0"/>
              </a:rPr>
              <a:t>Engine</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Strategy asks what you could be doing to equip and transform the operational engine in order to be competitive in the long run.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Its </a:t>
            </a:r>
            <a:r>
              <a:rPr lang="en-GB" sz="2000" dirty="0">
                <a:latin typeface="Arial" panose="020B0604020202020204" pitchFamily="34" charset="0"/>
                <a:cs typeface="Arial" panose="020B0604020202020204" pitchFamily="34" charset="0"/>
              </a:rPr>
              <a:t>intent is to help the </a:t>
            </a:r>
            <a:r>
              <a:rPr lang="en-GB" sz="2000" dirty="0" smtClean="0">
                <a:latin typeface="Arial" panose="020B0604020202020204" pitchFamily="34" charset="0"/>
                <a:cs typeface="Arial" panose="020B0604020202020204" pitchFamily="34" charset="0"/>
              </a:rPr>
              <a:t>organisation </a:t>
            </a:r>
            <a:r>
              <a:rPr lang="en-GB" sz="2000" dirty="0">
                <a:latin typeface="Arial" panose="020B0604020202020204" pitchFamily="34" charset="0"/>
                <a:cs typeface="Arial" panose="020B0604020202020204" pitchFamily="34" charset="0"/>
              </a:rPr>
              <a:t>discover new sources of competitive advantage</a:t>
            </a:r>
            <a:r>
              <a:rPr lang="en-GB" sz="2000" dirty="0" smtClean="0">
                <a:latin typeface="Arial" panose="020B0604020202020204" pitchFamily="34" charset="0"/>
                <a:cs typeface="Arial" panose="020B0604020202020204" pitchFamily="34" charset="0"/>
              </a:rPr>
              <a:t>.</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In simple terms, the “strategy engine” is driven by four questions</a:t>
            </a:r>
            <a:r>
              <a:rPr lang="en-GB" sz="2000" dirty="0" smtClean="0">
                <a:latin typeface="Arial" panose="020B0604020202020204" pitchFamily="34" charset="0"/>
                <a:cs typeface="Arial" panose="020B0604020202020204" pitchFamily="34" charset="0"/>
              </a:rPr>
              <a:t>:</a:t>
            </a:r>
          </a:p>
          <a:p>
            <a:pPr algn="just"/>
            <a:endParaRPr lang="en-GB" sz="20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GB" sz="2000" dirty="0">
                <a:latin typeface="Arial" panose="020B0604020202020204" pitchFamily="34" charset="0"/>
                <a:cs typeface="Arial" panose="020B0604020202020204" pitchFamily="34" charset="0"/>
              </a:rPr>
              <a:t>Where should we compete in the future? (The future space we will operate within)</a:t>
            </a:r>
          </a:p>
          <a:p>
            <a:pPr marL="342900" indent="-342900" algn="just">
              <a:buFont typeface="Arial" panose="020B0604020202020204" pitchFamily="34" charset="0"/>
              <a:buChar char="•"/>
            </a:pPr>
            <a:r>
              <a:rPr lang="en-GB" sz="2000" dirty="0">
                <a:latin typeface="Arial" panose="020B0604020202020204" pitchFamily="34" charset="0"/>
                <a:cs typeface="Arial" panose="020B0604020202020204" pitchFamily="34" charset="0"/>
              </a:rPr>
              <a:t>How should we compete in the future? (The future space we will operate within)</a:t>
            </a:r>
          </a:p>
          <a:p>
            <a:pPr marL="342900" indent="-342900" algn="just">
              <a:buFont typeface="Arial" panose="020B0604020202020204" pitchFamily="34" charset="0"/>
              <a:buChar char="•"/>
            </a:pPr>
            <a:r>
              <a:rPr lang="en-GB" sz="2000" dirty="0">
                <a:latin typeface="Arial" panose="020B0604020202020204" pitchFamily="34" charset="0"/>
                <a:cs typeface="Arial" panose="020B0604020202020204" pitchFamily="34" charset="0"/>
              </a:rPr>
              <a:t>What should we be doing?</a:t>
            </a:r>
          </a:p>
          <a:p>
            <a:pPr marL="342900" indent="-342900" algn="just">
              <a:buFont typeface="Arial" panose="020B0604020202020204" pitchFamily="34" charset="0"/>
              <a:buChar char="•"/>
            </a:pPr>
            <a:r>
              <a:rPr lang="en-GB" sz="2000" dirty="0">
                <a:latin typeface="Arial" panose="020B0604020202020204" pitchFamily="34" charset="0"/>
                <a:cs typeface="Arial" panose="020B0604020202020204" pitchFamily="34" charset="0"/>
              </a:rPr>
              <a:t>How we should be doing it</a:t>
            </a:r>
            <a:r>
              <a:rPr lang="en-GB" sz="2000" dirty="0" smtClean="0">
                <a:latin typeface="Arial" panose="020B0604020202020204" pitchFamily="34" charset="0"/>
                <a:cs typeface="Arial" panose="020B0604020202020204" pitchFamily="34" charset="0"/>
              </a:rPr>
              <a:t>?</a:t>
            </a:r>
          </a:p>
          <a:p>
            <a:pPr marL="342900" indent="-342900" algn="just">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A business strategy defines how the business and its members should evolve in order to achieve long-term success. We are asked to discover new sources of competitive advantage and perform activities differently, better, and at a lower cost compared to our rivals in the market place.</a:t>
            </a:r>
          </a:p>
        </p:txBody>
      </p:sp>
    </p:spTree>
    <p:extLst>
      <p:ext uri="{BB962C8B-B14F-4D97-AF65-F5344CB8AC3E}">
        <p14:creationId xmlns:p14="http://schemas.microsoft.com/office/powerpoint/2010/main" val="41619470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332657"/>
            <a:ext cx="8496944" cy="5940088"/>
          </a:xfrm>
          <a:prstGeom prst="rect">
            <a:avLst/>
          </a:prstGeom>
        </p:spPr>
        <p:txBody>
          <a:bodyPr wrap="square">
            <a:spAutoFit/>
          </a:bodyPr>
          <a:lstStyle/>
          <a:p>
            <a:pPr algn="just"/>
            <a:r>
              <a:rPr lang="en-GB" sz="2000" dirty="0">
                <a:latin typeface="Arial" panose="020B0604020202020204" pitchFamily="34" charset="0"/>
                <a:cs typeface="Arial" panose="020B0604020202020204" pitchFamily="34" charset="0"/>
              </a:rPr>
              <a:t>A strategy asks questions concerning new solutions, services, and concepts the business may want to offer, as well as new markets and customers you may want to serve.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The </a:t>
            </a:r>
            <a:r>
              <a:rPr lang="en-GB" sz="2000" dirty="0">
                <a:latin typeface="Arial" panose="020B0604020202020204" pitchFamily="34" charset="0"/>
                <a:cs typeface="Arial" panose="020B0604020202020204" pitchFamily="34" charset="0"/>
              </a:rPr>
              <a:t>strategy engine needs to work in tandem with the operational engine, understanding threats and opportunities, experimenting with new processes and solutions, and shaping the future so the </a:t>
            </a:r>
            <a:r>
              <a:rPr lang="en-GB" sz="2000" dirty="0" smtClean="0">
                <a:latin typeface="Arial" panose="020B0604020202020204" pitchFamily="34" charset="0"/>
                <a:cs typeface="Arial" panose="020B0604020202020204" pitchFamily="34" charset="0"/>
              </a:rPr>
              <a:t>organisation </a:t>
            </a:r>
            <a:r>
              <a:rPr lang="en-GB" sz="2000" dirty="0">
                <a:latin typeface="Arial" panose="020B0604020202020204" pitchFamily="34" charset="0"/>
                <a:cs typeface="Arial" panose="020B0604020202020204" pitchFamily="34" charset="0"/>
              </a:rPr>
              <a:t>positions itself to win in both the short- and long-term</a:t>
            </a:r>
            <a:r>
              <a:rPr lang="en-GB" sz="2000" dirty="0" smtClean="0">
                <a:latin typeface="Arial" panose="020B0604020202020204" pitchFamily="34" charset="0"/>
                <a:cs typeface="Arial" panose="020B0604020202020204" pitchFamily="34" charset="0"/>
              </a:rPr>
              <a:t>.</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The strategy engine tends to have a long-term outlook—typically 3 to 5 years—but strategy is not wedded to this time frame; each business and each function in the value chain of activities is different and, as a result, their strategic timing will vary widely</a:t>
            </a:r>
            <a:r>
              <a:rPr lang="en-GB" sz="2000" dirty="0" smtClean="0">
                <a:latin typeface="Arial" panose="020B0604020202020204" pitchFamily="34" charset="0"/>
                <a:cs typeface="Arial" panose="020B0604020202020204" pitchFamily="34" charset="0"/>
              </a:rPr>
              <a:t>.</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For those in the consumer electronics industry, 10 months may be considered long-term.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For </a:t>
            </a:r>
            <a:r>
              <a:rPr lang="en-GB" sz="2000" dirty="0">
                <a:latin typeface="Arial" panose="020B0604020202020204" pitchFamily="34" charset="0"/>
                <a:cs typeface="Arial" panose="020B0604020202020204" pitchFamily="34" charset="0"/>
              </a:rPr>
              <a:t>those in the energy business, 10 years may be more realistic long-term timeframe</a:t>
            </a:r>
          </a:p>
        </p:txBody>
      </p:sp>
    </p:spTree>
    <p:extLst>
      <p:ext uri="{BB962C8B-B14F-4D97-AF65-F5344CB8AC3E}">
        <p14:creationId xmlns:p14="http://schemas.microsoft.com/office/powerpoint/2010/main" val="42549221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16632"/>
            <a:ext cx="8712968" cy="6247864"/>
          </a:xfrm>
          <a:prstGeom prst="rect">
            <a:avLst/>
          </a:prstGeom>
        </p:spPr>
        <p:txBody>
          <a:bodyPr wrap="square">
            <a:spAutoFit/>
          </a:bodyPr>
          <a:lstStyle/>
          <a:p>
            <a:pPr algn="just"/>
            <a:r>
              <a:rPr lang="en-GB" sz="2000" dirty="0">
                <a:latin typeface="Arial" panose="020B0604020202020204" pitchFamily="34" charset="0"/>
                <a:cs typeface="Arial" panose="020B0604020202020204" pitchFamily="34" charset="0"/>
              </a:rPr>
              <a:t>The Strategic Engine helps the business make changes or adjust its direction to ensure that the </a:t>
            </a:r>
            <a:r>
              <a:rPr lang="en-GB" sz="2000" dirty="0" smtClean="0">
                <a:latin typeface="Arial" panose="020B0604020202020204" pitchFamily="34" charset="0"/>
                <a:cs typeface="Arial" panose="020B0604020202020204" pitchFamily="34" charset="0"/>
              </a:rPr>
              <a:t>organisation </a:t>
            </a:r>
            <a:r>
              <a:rPr lang="en-GB" sz="2000" dirty="0">
                <a:latin typeface="Arial" panose="020B0604020202020204" pitchFamily="34" charset="0"/>
                <a:cs typeface="Arial" panose="020B0604020202020204" pitchFamily="34" charset="0"/>
              </a:rPr>
              <a:t>is adding value for customers, owners, and employees and doing its best work while avoiding misfires</a:t>
            </a:r>
            <a:r>
              <a:rPr lang="en-GB" sz="2000" dirty="0" smtClean="0">
                <a:latin typeface="Arial" panose="020B0604020202020204" pitchFamily="34" charset="0"/>
                <a:cs typeface="Arial" panose="020B0604020202020204" pitchFamily="34" charset="0"/>
              </a:rPr>
              <a:t>.</a:t>
            </a: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Strategy </a:t>
            </a:r>
            <a:r>
              <a:rPr lang="en-GB" sz="2000" dirty="0">
                <a:latin typeface="Arial" panose="020B0604020202020204" pitchFamily="34" charset="0"/>
                <a:cs typeface="Arial" panose="020B0604020202020204" pitchFamily="34" charset="0"/>
              </a:rPr>
              <a:t>looks at</a:t>
            </a:r>
            <a:r>
              <a:rPr lang="en-GB" sz="2000" dirty="0" smtClean="0">
                <a:latin typeface="Arial" panose="020B0604020202020204" pitchFamily="34" charset="0"/>
                <a:cs typeface="Arial" panose="020B0604020202020204" pitchFamily="34" charset="0"/>
              </a:rPr>
              <a:t>:</a:t>
            </a:r>
          </a:p>
          <a:p>
            <a:pPr algn="just"/>
            <a:endParaRPr lang="en-GB" sz="20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GB" sz="2000" dirty="0">
                <a:latin typeface="Arial" panose="020B0604020202020204" pitchFamily="34" charset="0"/>
                <a:cs typeface="Arial" panose="020B0604020202020204" pitchFamily="34" charset="0"/>
              </a:rPr>
              <a:t>Offering quality products and services that customers will need in the future</a:t>
            </a:r>
          </a:p>
          <a:p>
            <a:pPr marL="342900" indent="-342900" algn="just">
              <a:buFont typeface="Arial" panose="020B0604020202020204" pitchFamily="34" charset="0"/>
              <a:buChar char="•"/>
            </a:pPr>
            <a:r>
              <a:rPr lang="en-GB" sz="2000" dirty="0">
                <a:latin typeface="Arial" panose="020B0604020202020204" pitchFamily="34" charset="0"/>
                <a:cs typeface="Arial" panose="020B0604020202020204" pitchFamily="34" charset="0"/>
              </a:rPr>
              <a:t>Taking advantage of new technologies</a:t>
            </a:r>
          </a:p>
          <a:p>
            <a:pPr marL="342900" indent="-342900" algn="just">
              <a:buFont typeface="Arial" panose="020B0604020202020204" pitchFamily="34" charset="0"/>
              <a:buChar char="•"/>
            </a:pPr>
            <a:r>
              <a:rPr lang="en-GB" sz="2000" dirty="0">
                <a:latin typeface="Arial" panose="020B0604020202020204" pitchFamily="34" charset="0"/>
                <a:cs typeface="Arial" panose="020B0604020202020204" pitchFamily="34" charset="0"/>
              </a:rPr>
              <a:t>Being prepared for future environmental factors or calamities</a:t>
            </a:r>
          </a:p>
          <a:p>
            <a:pPr marL="342900" indent="-342900" algn="just">
              <a:buFont typeface="Arial" panose="020B0604020202020204" pitchFamily="34" charset="0"/>
              <a:buChar char="•"/>
            </a:pPr>
            <a:r>
              <a:rPr lang="en-GB" sz="2000" dirty="0">
                <a:latin typeface="Arial" panose="020B0604020202020204" pitchFamily="34" charset="0"/>
                <a:cs typeface="Arial" panose="020B0604020202020204" pitchFamily="34" charset="0"/>
              </a:rPr>
              <a:t>Responding to possible new substitutes or the predatory actions of rivals</a:t>
            </a:r>
          </a:p>
          <a:p>
            <a:pPr marL="342900" indent="-342900" algn="just">
              <a:buFont typeface="Arial" panose="020B0604020202020204" pitchFamily="34" charset="0"/>
              <a:buChar char="•"/>
            </a:pPr>
            <a:r>
              <a:rPr lang="en-GB" sz="2000" dirty="0">
                <a:latin typeface="Arial" panose="020B0604020202020204" pitchFamily="34" charset="0"/>
                <a:cs typeface="Arial" panose="020B0604020202020204" pitchFamily="34" charset="0"/>
              </a:rPr>
              <a:t>Anticipating future needs before competitors </a:t>
            </a:r>
            <a:r>
              <a:rPr lang="en-GB" sz="2000" dirty="0" smtClean="0">
                <a:latin typeface="Arial" panose="020B0604020202020204" pitchFamily="34" charset="0"/>
                <a:cs typeface="Arial" panose="020B0604020202020204" pitchFamily="34" charset="0"/>
              </a:rPr>
              <a:t>do</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Everyone in the </a:t>
            </a:r>
            <a:r>
              <a:rPr lang="en-GB" sz="2000" dirty="0" smtClean="0">
                <a:latin typeface="Arial" panose="020B0604020202020204" pitchFamily="34" charset="0"/>
                <a:cs typeface="Arial" panose="020B0604020202020204" pitchFamily="34" charset="0"/>
              </a:rPr>
              <a:t>organisation </a:t>
            </a:r>
            <a:r>
              <a:rPr lang="en-GB" sz="2000" dirty="0">
                <a:latin typeface="Arial" panose="020B0604020202020204" pitchFamily="34" charset="0"/>
                <a:cs typeface="Arial" panose="020B0604020202020204" pitchFamily="34" charset="0"/>
              </a:rPr>
              <a:t>needs to understand the strategy, offer ideas, and craft a supporting strategic plan that aligns with the overarching strategy of the business.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The </a:t>
            </a:r>
            <a:r>
              <a:rPr lang="en-GB" sz="2000" dirty="0">
                <a:latin typeface="Arial" panose="020B0604020202020204" pitchFamily="34" charset="0"/>
                <a:cs typeface="Arial" panose="020B0604020202020204" pitchFamily="34" charset="0"/>
              </a:rPr>
              <a:t>operational workforce will largely determine whether the strategic shifts will succeed or fail as the operation adapts to a brave, new strategic change.</a:t>
            </a:r>
          </a:p>
        </p:txBody>
      </p:sp>
    </p:spTree>
    <p:extLst>
      <p:ext uri="{BB962C8B-B14F-4D97-AF65-F5344CB8AC3E}">
        <p14:creationId xmlns:p14="http://schemas.microsoft.com/office/powerpoint/2010/main" val="34458493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260649"/>
            <a:ext cx="8712968" cy="6555641"/>
          </a:xfrm>
          <a:prstGeom prst="rect">
            <a:avLst/>
          </a:prstGeom>
        </p:spPr>
        <p:txBody>
          <a:bodyPr wrap="square">
            <a:spAutoFit/>
          </a:bodyPr>
          <a:lstStyle/>
          <a:p>
            <a:pPr algn="just"/>
            <a:r>
              <a:rPr lang="en-GB" sz="2000" dirty="0">
                <a:latin typeface="Arial" panose="020B0604020202020204" pitchFamily="34" charset="0"/>
                <a:cs typeface="Arial" panose="020B0604020202020204" pitchFamily="34" charset="0"/>
              </a:rPr>
              <a:t>If the strategic engine does its part, the </a:t>
            </a:r>
            <a:r>
              <a:rPr lang="en-GB" sz="2000" dirty="0" smtClean="0">
                <a:latin typeface="Arial" panose="020B0604020202020204" pitchFamily="34" charset="0"/>
                <a:cs typeface="Arial" panose="020B0604020202020204" pitchFamily="34" charset="0"/>
              </a:rPr>
              <a:t>organisation </a:t>
            </a:r>
            <a:r>
              <a:rPr lang="en-GB" sz="2000" dirty="0">
                <a:latin typeface="Arial" panose="020B0604020202020204" pitchFamily="34" charset="0"/>
                <a:cs typeface="Arial" panose="020B0604020202020204" pitchFamily="34" charset="0"/>
              </a:rPr>
              <a:t>will avoid the calcification and atrophy that occurs when a business doesn’t think ahead and disposes of strategic initiatives.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If </a:t>
            </a:r>
            <a:r>
              <a:rPr lang="en-GB" sz="2000" dirty="0">
                <a:latin typeface="Arial" panose="020B0604020202020204" pitchFamily="34" charset="0"/>
                <a:cs typeface="Arial" panose="020B0604020202020204" pitchFamily="34" charset="0"/>
              </a:rPr>
              <a:t>you give it proper attention, the strategic engine will take you in a direction that leads to</a:t>
            </a:r>
            <a:r>
              <a:rPr lang="en-GB" sz="2000" dirty="0" smtClean="0">
                <a:latin typeface="Arial" panose="020B0604020202020204" pitchFamily="34" charset="0"/>
                <a:cs typeface="Arial" panose="020B0604020202020204" pitchFamily="34" charset="0"/>
              </a:rPr>
              <a:t>:</a:t>
            </a:r>
          </a:p>
          <a:p>
            <a:pPr algn="just"/>
            <a:endParaRPr lang="en-GB" sz="20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GB" sz="2000" dirty="0">
                <a:latin typeface="Arial" panose="020B0604020202020204" pitchFamily="34" charset="0"/>
                <a:cs typeface="Arial" panose="020B0604020202020204" pitchFamily="34" charset="0"/>
              </a:rPr>
              <a:t>Growth (of the people and the business)  {Insert Link Here}</a:t>
            </a:r>
          </a:p>
          <a:p>
            <a:pPr marL="342900" indent="-342900" algn="just">
              <a:buFont typeface="Arial" panose="020B0604020202020204" pitchFamily="34" charset="0"/>
              <a:buChar char="•"/>
            </a:pPr>
            <a:r>
              <a:rPr lang="en-GB" sz="2000" dirty="0">
                <a:latin typeface="Arial" panose="020B0604020202020204" pitchFamily="34" charset="0"/>
                <a:cs typeface="Arial" panose="020B0604020202020204" pitchFamily="34" charset="0"/>
              </a:rPr>
              <a:t>Secure opportunities for people</a:t>
            </a:r>
          </a:p>
          <a:p>
            <a:pPr marL="342900" indent="-342900" algn="just">
              <a:buFont typeface="Arial" panose="020B0604020202020204" pitchFamily="34" charset="0"/>
              <a:buChar char="•"/>
            </a:pPr>
            <a:r>
              <a:rPr lang="en-GB" sz="2000" dirty="0">
                <a:latin typeface="Arial" panose="020B0604020202020204" pitchFamily="34" charset="0"/>
                <a:cs typeface="Arial" panose="020B0604020202020204" pitchFamily="34" charset="0"/>
              </a:rPr>
              <a:t>Increased shareholder value for owners</a:t>
            </a:r>
          </a:p>
          <a:p>
            <a:pPr marL="342900" indent="-342900" algn="just">
              <a:buFont typeface="Arial" panose="020B0604020202020204" pitchFamily="34" charset="0"/>
              <a:buChar char="•"/>
            </a:pPr>
            <a:r>
              <a:rPr lang="en-GB" sz="2000" dirty="0">
                <a:latin typeface="Arial" panose="020B0604020202020204" pitchFamily="34" charset="0"/>
                <a:cs typeface="Arial" panose="020B0604020202020204" pitchFamily="34" charset="0"/>
              </a:rPr>
              <a:t>Improved services for customers</a:t>
            </a:r>
          </a:p>
          <a:p>
            <a:pPr marL="342900" indent="-342900" algn="just">
              <a:buFont typeface="Arial" panose="020B0604020202020204" pitchFamily="34" charset="0"/>
              <a:buChar char="•"/>
            </a:pPr>
            <a:r>
              <a:rPr lang="en-GB" sz="2000" dirty="0">
                <a:latin typeface="Arial" panose="020B0604020202020204" pitchFamily="34" charset="0"/>
                <a:cs typeface="Arial" panose="020B0604020202020204" pitchFamily="34" charset="0"/>
              </a:rPr>
              <a:t>Greater market </a:t>
            </a:r>
            <a:r>
              <a:rPr lang="en-GB" sz="2000" dirty="0" smtClean="0">
                <a:latin typeface="Arial" panose="020B0604020202020204" pitchFamily="34" charset="0"/>
                <a:cs typeface="Arial" panose="020B0604020202020204" pitchFamily="34" charset="0"/>
              </a:rPr>
              <a:t>share</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It takes a lot of discipline to simultaneously manage the two engines that drive successful business forward.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A </a:t>
            </a:r>
            <a:r>
              <a:rPr lang="en-GB" sz="2000" dirty="0">
                <a:latin typeface="Arial" panose="020B0604020202020204" pitchFamily="34" charset="0"/>
                <a:cs typeface="Arial" panose="020B0604020202020204" pitchFamily="34" charset="0"/>
              </a:rPr>
              <a:t>perfect balance between operations and strategy will never exist; some days will require greater emphasis on operations; other days will be heavily focused on future-oriented strategic planning and execution</a:t>
            </a:r>
            <a:r>
              <a:rPr lang="en-GB" sz="2000" dirty="0" smtClean="0">
                <a:latin typeface="Arial" panose="020B0604020202020204" pitchFamily="34" charset="0"/>
                <a:cs typeface="Arial" panose="020B0604020202020204" pitchFamily="34" charset="0"/>
              </a:rPr>
              <a:t>.</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hlinkClick r:id="rId2"/>
              </a:rPr>
              <a:t>https://cmoe.com/strategy-vs-operations-understanding-the-difference</a:t>
            </a:r>
            <a:r>
              <a:rPr lang="en-GB" sz="2000" dirty="0" smtClean="0">
                <a:latin typeface="Arial" panose="020B0604020202020204" pitchFamily="34" charset="0"/>
                <a:cs typeface="Arial" panose="020B0604020202020204" pitchFamily="34" charset="0"/>
                <a:hlinkClick r:id="rId2"/>
              </a:rPr>
              <a:t>/</a:t>
            </a:r>
            <a:r>
              <a:rPr lang="en-GB" sz="2000" dirty="0" smtClean="0">
                <a:latin typeface="Arial" panose="020B0604020202020204" pitchFamily="34" charset="0"/>
                <a:cs typeface="Arial" panose="020B0604020202020204" pitchFamily="34" charset="0"/>
              </a:rPr>
              <a:t> </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591366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188640"/>
            <a:ext cx="8640960" cy="2246769"/>
          </a:xfrm>
          <a:prstGeom prst="rect">
            <a:avLst/>
          </a:prstGeom>
        </p:spPr>
        <p:txBody>
          <a:bodyPr wrap="square">
            <a:spAutoFit/>
          </a:bodyPr>
          <a:lstStyle/>
          <a:p>
            <a:pPr algn="just"/>
            <a:r>
              <a:rPr lang="en-GB" sz="2000" dirty="0">
                <a:latin typeface="Arial" panose="020B0604020202020204" pitchFamily="34" charset="0"/>
                <a:cs typeface="Arial" panose="020B0604020202020204" pitchFamily="34" charset="0"/>
              </a:rPr>
              <a:t>But those businesses that don’t pay attention to both engines will soon find the market’s currents are driving them to ruin on the rocks of Shipwreck Point. Don’t let your ship sink down into the depths</a:t>
            </a:r>
            <a:r>
              <a:rPr lang="en-GB" sz="2000" dirty="0" smtClean="0">
                <a:latin typeface="Arial" panose="020B0604020202020204" pitchFamily="34" charset="0"/>
                <a:cs typeface="Arial" panose="020B0604020202020204" pitchFamily="34" charset="0"/>
              </a:rPr>
              <a:t>.</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IF you carefully manage and maintain both your operational and your strategic engines, you’ll find yourself clearly navigating your business towards the destinations on the horizon—and the future of your dreams.</a:t>
            </a: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2780928"/>
            <a:ext cx="8496944" cy="39604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531713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185156"/>
            <a:ext cx="8784976" cy="64121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6634526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116633"/>
            <a:ext cx="8424936" cy="66247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8102623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1014" y="188640"/>
            <a:ext cx="8405442" cy="49643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271014" y="5877272"/>
            <a:ext cx="8621466" cy="369332"/>
          </a:xfrm>
          <a:prstGeom prst="rect">
            <a:avLst/>
          </a:prstGeom>
          <a:noFill/>
        </p:spPr>
        <p:txBody>
          <a:bodyPr wrap="square" rtlCol="0">
            <a:spAutoFit/>
          </a:bodyPr>
          <a:lstStyle/>
          <a:p>
            <a:r>
              <a:rPr lang="en-GB" dirty="0">
                <a:hlinkClick r:id="rId3"/>
              </a:rPr>
              <a:t>http://</a:t>
            </a:r>
            <a:r>
              <a:rPr lang="en-GB" dirty="0" smtClean="0">
                <a:hlinkClick r:id="rId3"/>
              </a:rPr>
              <a:t>www.leoisaac.com/operations/top025.htm</a:t>
            </a:r>
            <a:r>
              <a:rPr lang="en-GB" dirty="0" smtClean="0"/>
              <a:t> </a:t>
            </a:r>
            <a:endParaRPr lang="en-GB" dirty="0"/>
          </a:p>
        </p:txBody>
      </p:sp>
    </p:spTree>
    <p:extLst>
      <p:ext uri="{BB962C8B-B14F-4D97-AF65-F5344CB8AC3E}">
        <p14:creationId xmlns:p14="http://schemas.microsoft.com/office/powerpoint/2010/main" val="114927799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404664"/>
            <a:ext cx="8568952" cy="50405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395536" y="6165304"/>
            <a:ext cx="8424936" cy="369332"/>
          </a:xfrm>
          <a:prstGeom prst="rect">
            <a:avLst/>
          </a:prstGeom>
          <a:noFill/>
        </p:spPr>
        <p:txBody>
          <a:bodyPr wrap="square" rtlCol="0">
            <a:spAutoFit/>
          </a:bodyPr>
          <a:lstStyle/>
          <a:p>
            <a:r>
              <a:rPr lang="en-GB" dirty="0">
                <a:hlinkClick r:id="rId3"/>
              </a:rPr>
              <a:t>http://</a:t>
            </a:r>
            <a:r>
              <a:rPr lang="en-GB" dirty="0" smtClean="0">
                <a:hlinkClick r:id="rId3"/>
              </a:rPr>
              <a:t>www.leoisaac.com/operations/ops001.htm</a:t>
            </a:r>
            <a:r>
              <a:rPr lang="en-GB" dirty="0" smtClean="0"/>
              <a:t> </a:t>
            </a:r>
            <a:endParaRPr lang="en-GB" dirty="0"/>
          </a:p>
        </p:txBody>
      </p:sp>
    </p:spTree>
    <p:extLst>
      <p:ext uri="{BB962C8B-B14F-4D97-AF65-F5344CB8AC3E}">
        <p14:creationId xmlns:p14="http://schemas.microsoft.com/office/powerpoint/2010/main" val="421803454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260648"/>
            <a:ext cx="8640960" cy="6247864"/>
          </a:xfrm>
          <a:prstGeom prst="rect">
            <a:avLst/>
          </a:prstGeom>
        </p:spPr>
        <p:txBody>
          <a:bodyPr wrap="square">
            <a:spAutoFit/>
          </a:bodyPr>
          <a:lstStyle/>
          <a:p>
            <a:pPr algn="just"/>
            <a:r>
              <a:rPr lang="en-GB" sz="2000" b="1" dirty="0">
                <a:latin typeface="Arial" panose="020B0604020202020204" pitchFamily="34" charset="0"/>
                <a:cs typeface="Arial" panose="020B0604020202020204" pitchFamily="34" charset="0"/>
              </a:rPr>
              <a:t>Setting </a:t>
            </a:r>
            <a:r>
              <a:rPr lang="en-GB" sz="2000" b="1" dirty="0" smtClean="0">
                <a:latin typeface="Arial" panose="020B0604020202020204" pitchFamily="34" charset="0"/>
                <a:cs typeface="Arial" panose="020B0604020202020204" pitchFamily="34" charset="0"/>
              </a:rPr>
              <a:t>Timelines</a:t>
            </a:r>
          </a:p>
          <a:p>
            <a:pPr algn="just"/>
            <a:endParaRPr lang="en-GB" sz="2000" b="1"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The implementation of any strategy needs a timeline, that is a time period during which work is performed to achieve the desired outcome.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The </a:t>
            </a:r>
            <a:r>
              <a:rPr lang="en-GB" sz="2000" dirty="0">
                <a:latin typeface="Arial" panose="020B0604020202020204" pitchFamily="34" charset="0"/>
                <a:cs typeface="Arial" panose="020B0604020202020204" pitchFamily="34" charset="0"/>
              </a:rPr>
              <a:t>time period can be as short as a day, or it can be several months.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The </a:t>
            </a:r>
            <a:r>
              <a:rPr lang="en-GB" sz="2000" dirty="0">
                <a:latin typeface="Arial" panose="020B0604020202020204" pitchFamily="34" charset="0"/>
                <a:cs typeface="Arial" panose="020B0604020202020204" pitchFamily="34" charset="0"/>
              </a:rPr>
              <a:t>time period could be in the near future, or it might be scheduled for a future year</a:t>
            </a:r>
            <a:r>
              <a:rPr lang="en-GB" sz="2000" dirty="0" smtClean="0">
                <a:latin typeface="Arial" panose="020B0604020202020204" pitchFamily="34" charset="0"/>
                <a:cs typeface="Arial" panose="020B0604020202020204" pitchFamily="34" charset="0"/>
              </a:rPr>
              <a:t>.</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The purpose of inserting a timeline for each strategy in the Operational Plan is to give order to the great many tasks that need to be done.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There </a:t>
            </a:r>
            <a:r>
              <a:rPr lang="en-GB" sz="2000" dirty="0">
                <a:latin typeface="Arial" panose="020B0604020202020204" pitchFamily="34" charset="0"/>
                <a:cs typeface="Arial" panose="020B0604020202020204" pitchFamily="34" charset="0"/>
              </a:rPr>
              <a:t>is always limited resources and therefore, at any given time, decisions need to be made as to priorities and where work effort should be focused.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There </a:t>
            </a:r>
            <a:r>
              <a:rPr lang="en-GB" sz="2000" dirty="0">
                <a:latin typeface="Arial" panose="020B0604020202020204" pitchFamily="34" charset="0"/>
                <a:cs typeface="Arial" panose="020B0604020202020204" pitchFamily="34" charset="0"/>
              </a:rPr>
              <a:t>is no use focusing work effort on strategies that don't need to be completed as yet while no work is performed on strategies that are urgent</a:t>
            </a:r>
            <a:r>
              <a:rPr lang="en-GB" sz="2000" dirty="0" smtClean="0">
                <a:latin typeface="Arial" panose="020B0604020202020204" pitchFamily="34" charset="0"/>
                <a:cs typeface="Arial" panose="020B0604020202020204" pitchFamily="34" charset="0"/>
              </a:rPr>
              <a:t>.</a:t>
            </a:r>
          </a:p>
          <a:p>
            <a:pPr algn="just"/>
            <a:endParaRPr lang="en-GB" sz="2000"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646598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332656"/>
            <a:ext cx="8496944" cy="3170099"/>
          </a:xfrm>
          <a:prstGeom prst="rect">
            <a:avLst/>
          </a:prstGeom>
        </p:spPr>
        <p:txBody>
          <a:bodyPr wrap="square">
            <a:spAutoFit/>
          </a:bodyPr>
          <a:lstStyle/>
          <a:p>
            <a:pPr algn="just"/>
            <a:r>
              <a:rPr lang="en-GB" sz="2000" b="1" dirty="0">
                <a:latin typeface="Arial" panose="020B0604020202020204" pitchFamily="34" charset="0"/>
                <a:cs typeface="Arial" panose="020B0604020202020204" pitchFamily="34" charset="0"/>
              </a:rPr>
              <a:t>Set Performance </a:t>
            </a:r>
            <a:r>
              <a:rPr lang="en-GB" sz="2000" b="1" dirty="0" smtClean="0">
                <a:latin typeface="Arial" panose="020B0604020202020204" pitchFamily="34" charset="0"/>
                <a:cs typeface="Arial" panose="020B0604020202020204" pitchFamily="34" charset="0"/>
              </a:rPr>
              <a:t>Indicators</a:t>
            </a:r>
          </a:p>
          <a:p>
            <a:pPr algn="just"/>
            <a:endParaRPr lang="en-GB" sz="2000" b="1"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There are a number of reasons why it is a general practice of business planning to set performance indicators.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The </a:t>
            </a:r>
            <a:r>
              <a:rPr lang="en-GB" sz="2000" dirty="0">
                <a:latin typeface="Arial" panose="020B0604020202020204" pitchFamily="34" charset="0"/>
                <a:cs typeface="Arial" panose="020B0604020202020204" pitchFamily="34" charset="0"/>
              </a:rPr>
              <a:t>term 'performance indicator' may be defined as a standard or target that should be achieved.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If </a:t>
            </a:r>
            <a:r>
              <a:rPr lang="en-GB" sz="2000" dirty="0">
                <a:latin typeface="Arial" panose="020B0604020202020204" pitchFamily="34" charset="0"/>
                <a:cs typeface="Arial" panose="020B0604020202020204" pitchFamily="34" charset="0"/>
              </a:rPr>
              <a:t>the standard is reached or the target is achieved, then the strategy might be considered as "performed", in other words a success.</a:t>
            </a:r>
            <a:endParaRPr lang="en-GB" sz="2000"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2229584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5696" y="278104"/>
            <a:ext cx="5688632" cy="61752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181753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260648"/>
            <a:ext cx="8784976" cy="4308872"/>
          </a:xfrm>
          <a:prstGeom prst="rect">
            <a:avLst/>
          </a:prstGeom>
        </p:spPr>
        <p:txBody>
          <a:bodyPr wrap="square">
            <a:spAutoFit/>
          </a:bodyPr>
          <a:lstStyle/>
          <a:p>
            <a:pPr algn="just"/>
            <a:r>
              <a:rPr lang="en-GB" sz="2000" dirty="0">
                <a:latin typeface="Arial" panose="020B0604020202020204" pitchFamily="34" charset="0"/>
                <a:cs typeface="Arial" panose="020B0604020202020204" pitchFamily="34" charset="0"/>
              </a:rPr>
              <a:t>The Operational Plan is a basic tool that directs the day-to-day activities of organisational staff.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All </a:t>
            </a:r>
            <a:r>
              <a:rPr lang="en-GB" sz="2000" dirty="0">
                <a:latin typeface="Arial" panose="020B0604020202020204" pitchFamily="34" charset="0"/>
                <a:cs typeface="Arial" panose="020B0604020202020204" pitchFamily="34" charset="0"/>
              </a:rPr>
              <a:t>staff should be aware of the existence of the operational plan, what its purpose is and why it is important to them. The Operational Plan is only as good as the diligence of staff in putting it into action</a:t>
            </a:r>
            <a:r>
              <a:rPr lang="en-GB" sz="2000" dirty="0" smtClean="0">
                <a:latin typeface="Arial" panose="020B0604020202020204" pitchFamily="34" charset="0"/>
                <a:cs typeface="Arial" panose="020B0604020202020204" pitchFamily="34" charset="0"/>
              </a:rPr>
              <a:t>.</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To ensure that there is sufficient understanding of the operational plan, the highest echelons of management within the organisation must thoroughly communicate the operational plan to staff.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endParaRPr lang="en-GB"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3715083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16632"/>
            <a:ext cx="8856984" cy="6247864"/>
          </a:xfrm>
          <a:prstGeom prst="rect">
            <a:avLst/>
          </a:prstGeom>
        </p:spPr>
        <p:txBody>
          <a:bodyPr wrap="square">
            <a:spAutoFit/>
          </a:bodyPr>
          <a:lstStyle/>
          <a:p>
            <a:pPr algn="just"/>
            <a:r>
              <a:rPr lang="en-GB" sz="2000" dirty="0">
                <a:latin typeface="Arial" panose="020B0604020202020204" pitchFamily="34" charset="0"/>
                <a:cs typeface="Arial" panose="020B0604020202020204" pitchFamily="34" charset="0"/>
              </a:rPr>
              <a:t>Communication strategies can include</a:t>
            </a:r>
            <a:r>
              <a:rPr lang="en-GB" sz="2000" dirty="0" smtClean="0">
                <a:latin typeface="Arial" panose="020B0604020202020204" pitchFamily="34" charset="0"/>
                <a:cs typeface="Arial" panose="020B0604020202020204" pitchFamily="34" charset="0"/>
              </a:rPr>
              <a:t>:</a:t>
            </a:r>
          </a:p>
          <a:p>
            <a:pPr algn="just"/>
            <a:endParaRPr lang="en-GB" sz="20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GB" sz="2000" dirty="0">
                <a:latin typeface="Arial" panose="020B0604020202020204" pitchFamily="34" charset="0"/>
                <a:cs typeface="Arial" panose="020B0604020202020204" pitchFamily="34" charset="0"/>
              </a:rPr>
              <a:t>A series of staff / team meetings in which senior management are engaged in explaining key aspects of the operational plan and dealing with questions that staff raise about the plan.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GB" sz="2000" dirty="0">
                <a:latin typeface="Arial" panose="020B0604020202020204" pitchFamily="34" charset="0"/>
                <a:cs typeface="Arial" panose="020B0604020202020204" pitchFamily="34" charset="0"/>
              </a:rPr>
              <a:t>A breakdown of the overall operational plan into subsets and communication of each subset to the work team or section that takes responsibility. This enables the work team to more clearly understand, and be focused on, their part in implementing the whole plan</a:t>
            </a:r>
            <a:r>
              <a:rPr lang="en-GB" sz="2000" dirty="0" smtClean="0">
                <a:latin typeface="Arial" panose="020B0604020202020204" pitchFamily="34" charset="0"/>
                <a:cs typeface="Arial" panose="020B0604020202020204" pitchFamily="34" charset="0"/>
              </a:rPr>
              <a:t>.</a:t>
            </a:r>
          </a:p>
          <a:p>
            <a:pPr algn="just"/>
            <a:endParaRPr lang="en-GB" sz="20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GB" sz="2000" dirty="0">
                <a:latin typeface="Arial" panose="020B0604020202020204" pitchFamily="34" charset="0"/>
                <a:cs typeface="Arial" panose="020B0604020202020204" pitchFamily="34" charset="0"/>
              </a:rPr>
              <a:t>The development of systems that enable progress of strategies / tasks to be measured and reported within a work team, and to management</a:t>
            </a:r>
            <a:r>
              <a:rPr lang="en-GB" sz="2000" dirty="0" smtClean="0">
                <a:latin typeface="Arial" panose="020B0604020202020204" pitchFamily="34" charset="0"/>
                <a:cs typeface="Arial" panose="020B0604020202020204" pitchFamily="34" charset="0"/>
              </a:rPr>
              <a:t>.</a:t>
            </a:r>
          </a:p>
          <a:p>
            <a:pPr algn="just"/>
            <a:endParaRPr lang="en-GB" sz="20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GB" sz="2000" dirty="0">
                <a:latin typeface="Arial" panose="020B0604020202020204" pitchFamily="34" charset="0"/>
                <a:cs typeface="Arial" panose="020B0604020202020204" pitchFamily="34" charset="0"/>
              </a:rPr>
              <a:t>The provision of training so that staff may better understand their tasks and responsibilities, and especially how they can contribute to the overall achievement of the operational plan. </a:t>
            </a:r>
            <a:endParaRPr lang="en-GB" sz="2000" dirty="0" smtClean="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Aspects of the Operational Plan can be described in position descriptions of employees</a:t>
            </a:r>
          </a:p>
        </p:txBody>
      </p:sp>
    </p:spTree>
    <p:extLst>
      <p:ext uri="{BB962C8B-B14F-4D97-AF65-F5344CB8AC3E}">
        <p14:creationId xmlns:p14="http://schemas.microsoft.com/office/powerpoint/2010/main" val="399557290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4803" y="332656"/>
            <a:ext cx="7981653" cy="56886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3016099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404664"/>
            <a:ext cx="8352927" cy="53285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627717" y="6237312"/>
            <a:ext cx="8048739" cy="369332"/>
          </a:xfrm>
          <a:prstGeom prst="rect">
            <a:avLst/>
          </a:prstGeom>
          <a:noFill/>
        </p:spPr>
        <p:txBody>
          <a:bodyPr wrap="square" rtlCol="0">
            <a:spAutoFit/>
          </a:bodyPr>
          <a:lstStyle/>
          <a:p>
            <a:r>
              <a:rPr lang="en-GB" dirty="0">
                <a:hlinkClick r:id="rId3"/>
              </a:rPr>
              <a:t>http://</a:t>
            </a:r>
            <a:r>
              <a:rPr lang="en-GB" dirty="0" smtClean="0">
                <a:hlinkClick r:id="rId3"/>
              </a:rPr>
              <a:t>www.reliableplant.com/Read/130/business-strategy-operations</a:t>
            </a:r>
            <a:r>
              <a:rPr lang="en-GB" dirty="0" smtClean="0"/>
              <a:t> </a:t>
            </a:r>
            <a:endParaRPr lang="en-GB" dirty="0"/>
          </a:p>
        </p:txBody>
      </p:sp>
    </p:spTree>
    <p:extLst>
      <p:ext uri="{BB962C8B-B14F-4D97-AF65-F5344CB8AC3E}">
        <p14:creationId xmlns:p14="http://schemas.microsoft.com/office/powerpoint/2010/main" val="320716768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2551837"/>
            <a:ext cx="8352928" cy="1200329"/>
          </a:xfrm>
          <a:prstGeom prst="rect">
            <a:avLst/>
          </a:prstGeom>
        </p:spPr>
        <p:txBody>
          <a:bodyPr wrap="square">
            <a:spAutoFit/>
          </a:bodyPr>
          <a:lstStyle/>
          <a:p>
            <a:r>
              <a:rPr lang="en-GB" b="1" dirty="0"/>
              <a:t>About the author: </a:t>
            </a:r>
            <a:endParaRPr lang="en-GB" dirty="0"/>
          </a:p>
          <a:p>
            <a:r>
              <a:rPr lang="en-GB" dirty="0"/>
              <a:t>R. Michael Donovan is the president of R. Michael Donovan &amp; Co. Inc., an international management consulting firm. Contact him at 508-788-1100 or </a:t>
            </a:r>
            <a:r>
              <a:rPr lang="en-GB" dirty="0">
                <a:hlinkClick r:id="rId2"/>
              </a:rPr>
              <a:t>mdonovaninc@msn.com</a:t>
            </a:r>
            <a:r>
              <a:rPr lang="en-GB" dirty="0"/>
              <a:t>. The firm’s Web address is </a:t>
            </a:r>
            <a:r>
              <a:rPr lang="en-GB" dirty="0">
                <a:hlinkClick r:id="rId3"/>
              </a:rPr>
              <a:t>www.rmdonovan.com</a:t>
            </a:r>
            <a:r>
              <a:rPr lang="en-GB" dirty="0"/>
              <a:t>.</a:t>
            </a:r>
          </a:p>
        </p:txBody>
      </p:sp>
    </p:spTree>
    <p:extLst>
      <p:ext uri="{BB962C8B-B14F-4D97-AF65-F5344CB8AC3E}">
        <p14:creationId xmlns:p14="http://schemas.microsoft.com/office/powerpoint/2010/main" val="97714732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188640"/>
            <a:ext cx="8352927" cy="55644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179512" y="6165304"/>
            <a:ext cx="8640960" cy="646331"/>
          </a:xfrm>
          <a:prstGeom prst="rect">
            <a:avLst/>
          </a:prstGeom>
          <a:noFill/>
        </p:spPr>
        <p:txBody>
          <a:bodyPr wrap="square" rtlCol="0">
            <a:spAutoFit/>
          </a:bodyPr>
          <a:lstStyle/>
          <a:p>
            <a:r>
              <a:rPr lang="en-GB" dirty="0">
                <a:hlinkClick r:id="rId3"/>
              </a:rPr>
              <a:t>http://</a:t>
            </a:r>
            <a:r>
              <a:rPr lang="en-GB" dirty="0" smtClean="0">
                <a:hlinkClick r:id="rId3"/>
              </a:rPr>
              <a:t>businessfinancemag.com/business-performance-management/operational-alignment-bridging-gap-between-strategy-and-execution</a:t>
            </a:r>
            <a:r>
              <a:rPr lang="en-GB" dirty="0" smtClean="0"/>
              <a:t> </a:t>
            </a:r>
            <a:endParaRPr lang="en-GB" dirty="0"/>
          </a:p>
        </p:txBody>
      </p:sp>
    </p:spTree>
    <p:extLst>
      <p:ext uri="{BB962C8B-B14F-4D97-AF65-F5344CB8AC3E}">
        <p14:creationId xmlns:p14="http://schemas.microsoft.com/office/powerpoint/2010/main" val="251358370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260648"/>
            <a:ext cx="9144000" cy="6247864"/>
          </a:xfrm>
          <a:prstGeom prst="rect">
            <a:avLst/>
          </a:prstGeom>
        </p:spPr>
        <p:txBody>
          <a:bodyPr wrap="square">
            <a:spAutoFit/>
          </a:bodyPr>
          <a:lstStyle/>
          <a:p>
            <a:pPr algn="just"/>
            <a:r>
              <a:rPr lang="en-GB" sz="2000" dirty="0" smtClean="0">
                <a:latin typeface="Arial" panose="020B0604020202020204" pitchFamily="34" charset="0"/>
                <a:cs typeface="Arial" panose="020B0604020202020204" pitchFamily="34" charset="0"/>
              </a:rPr>
              <a:t>Businesses </a:t>
            </a:r>
            <a:r>
              <a:rPr lang="en-GB" sz="2000" dirty="0">
                <a:latin typeface="Arial" panose="020B0604020202020204" pitchFamily="34" charset="0"/>
                <a:cs typeface="Arial" panose="020B0604020202020204" pitchFamily="34" charset="0"/>
              </a:rPr>
              <a:t>shift plans with the improving economy, they must eliminate the gap between strategy and execution.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Employees </a:t>
            </a:r>
            <a:r>
              <a:rPr lang="en-GB" sz="2000" dirty="0">
                <a:latin typeface="Arial" panose="020B0604020202020204" pitchFamily="34" charset="0"/>
                <a:cs typeface="Arial" panose="020B0604020202020204" pitchFamily="34" charset="0"/>
              </a:rPr>
              <a:t>must understand the </a:t>
            </a:r>
            <a:r>
              <a:rPr lang="en-GB" sz="2000" dirty="0" smtClean="0">
                <a:latin typeface="Arial" panose="020B0604020202020204" pitchFamily="34" charset="0"/>
                <a:cs typeface="Arial" panose="020B0604020202020204" pitchFamily="34" charset="0"/>
              </a:rPr>
              <a:t>organisational </a:t>
            </a:r>
            <a:r>
              <a:rPr lang="en-GB" sz="2000" dirty="0">
                <a:latin typeface="Arial" panose="020B0604020202020204" pitchFamily="34" charset="0"/>
                <a:cs typeface="Arial" panose="020B0604020202020204" pitchFamily="34" charset="0"/>
              </a:rPr>
              <a:t>strategy and, more important, how it should affect what they do. And the company should have a mechanism for adjusting that strategy if an employee discovers something fundamental about pricing, competitors, or product features.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To bridge the gap between strategy and employees' day-to-day execution of that strategy, a company's executives must succeed in four areas.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They </a:t>
            </a:r>
            <a:r>
              <a:rPr lang="en-GB" sz="2000" dirty="0">
                <a:latin typeface="Arial" panose="020B0604020202020204" pitchFamily="34" charset="0"/>
                <a:cs typeface="Arial" panose="020B0604020202020204" pitchFamily="34" charset="0"/>
              </a:rPr>
              <a:t>must motivate employees toward the strategic objectives by communicating those goals in a way that is relevant to all. They must manage operational programs in a way that empowers individuals to take ownership of the strategic objectives. They must proactively monitor the company's progress toward incremental milestones and alert stakeholders to unexpected outcomes. And they must measure operational performance in a way that clearly identifies both problems and areas for growth. When an organization has achieved these four goals, it has achieved operational alignment, and it is in a strong position to adapt to the changing world of business</a:t>
            </a:r>
            <a:r>
              <a:rPr lang="en-GB" dirty="0"/>
              <a:t>.</a:t>
            </a:r>
          </a:p>
        </p:txBody>
      </p:sp>
    </p:spTree>
    <p:extLst>
      <p:ext uri="{BB962C8B-B14F-4D97-AF65-F5344CB8AC3E}">
        <p14:creationId xmlns:p14="http://schemas.microsoft.com/office/powerpoint/2010/main" val="90878485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332655"/>
            <a:ext cx="8640960" cy="6247864"/>
          </a:xfrm>
          <a:prstGeom prst="rect">
            <a:avLst/>
          </a:prstGeom>
        </p:spPr>
        <p:txBody>
          <a:bodyPr wrap="square">
            <a:spAutoFit/>
          </a:bodyPr>
          <a:lstStyle/>
          <a:p>
            <a:pPr algn="just"/>
            <a:r>
              <a:rPr lang="en-GB" sz="2000" b="1" dirty="0" smtClean="0">
                <a:latin typeface="Arial" panose="020B0604020202020204" pitchFamily="34" charset="0"/>
                <a:cs typeface="Arial" panose="020B0604020202020204" pitchFamily="34" charset="0"/>
              </a:rPr>
              <a:t>Motivation</a:t>
            </a:r>
          </a:p>
          <a:p>
            <a:pPr algn="just"/>
            <a:endParaRPr lang="en-GB" sz="2000" b="1"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Corporate leaders often shrug off strategy as "just words" and spend little time articulating their </a:t>
            </a:r>
            <a:r>
              <a:rPr lang="en-GB" sz="2000" dirty="0" smtClean="0">
                <a:latin typeface="Arial" panose="020B0604020202020204" pitchFamily="34" charset="0"/>
                <a:cs typeface="Arial" panose="020B0604020202020204" pitchFamily="34" charset="0"/>
              </a:rPr>
              <a:t>organisation's </a:t>
            </a:r>
            <a:r>
              <a:rPr lang="en-GB" sz="2000" dirty="0">
                <a:latin typeface="Arial" panose="020B0604020202020204" pitchFamily="34" charset="0"/>
                <a:cs typeface="Arial" panose="020B0604020202020204" pitchFamily="34" charset="0"/>
              </a:rPr>
              <a:t>objectives. However, it is critical to ensure not only that the words accurately convey the company's intentions, but also that they do so in a way that is meaningful to every stakeholder</a:t>
            </a:r>
            <a:r>
              <a:rPr lang="en-GB" sz="2000" dirty="0" smtClean="0">
                <a:latin typeface="Arial" panose="020B0604020202020204" pitchFamily="34" charset="0"/>
                <a:cs typeface="Arial" panose="020B0604020202020204" pitchFamily="34" charset="0"/>
              </a:rPr>
              <a:t>.</a:t>
            </a:r>
          </a:p>
          <a:p>
            <a:pPr algn="just"/>
            <a:endParaRPr lang="en-GB" sz="2000" dirty="0" smtClean="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Executives </a:t>
            </a:r>
            <a:r>
              <a:rPr lang="en-GB" sz="2000" dirty="0">
                <a:latin typeface="Arial" panose="020B0604020202020204" pitchFamily="34" charset="0"/>
                <a:cs typeface="Arial" panose="020B0604020202020204" pitchFamily="34" charset="0"/>
              </a:rPr>
              <a:t>who need help communicating corporate goals should consider using two tools: pathways and strategy plans. These tools can help people at all levels piece together the puzzle of how an organization seeks to achieve its vision.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To demonstrate their motivational power, I'll describe the alignment effort in a hypothetical company that is based on a composite of all of Pilot Software's client experiences. Pilot Fashions is a small-town clothing retailer with high expectations. Its vision is to become one of the United States' top three specialty chains for women's clothing and accessories. But hearing that management has set such a lofty goal, which will take many years to achieve, provides little motivation for individuals who are busy trying to accomplish day-to-day tasks. </a:t>
            </a:r>
          </a:p>
        </p:txBody>
      </p:sp>
    </p:spTree>
    <p:extLst>
      <p:ext uri="{BB962C8B-B14F-4D97-AF65-F5344CB8AC3E}">
        <p14:creationId xmlns:p14="http://schemas.microsoft.com/office/powerpoint/2010/main" val="388652730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88640"/>
            <a:ext cx="8784976" cy="61926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8333489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16633"/>
            <a:ext cx="8928992" cy="6740307"/>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The concept of pathways extends beyond simply naming milestones (launch, scale, and expand) and attaching dates to those goals.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Pathways </a:t>
            </a:r>
            <a:r>
              <a:rPr lang="en-GB" dirty="0">
                <a:latin typeface="Arial" panose="020B0604020202020204" pitchFamily="34" charset="0"/>
                <a:cs typeface="Arial" panose="020B0604020202020204" pitchFamily="34" charset="0"/>
              </a:rPr>
              <a:t>do not have to be strictly sequential or have a discrete beginning and end. They show how the company will prioritize among its complementary goals -- and so how it will distribute resources among the milestones it has identified. For example, exhibit 1 shows that Pilot Fashions expects in December 2006 to expend roughly three times the resources on pathway one (launch) as it does on pathway two (scale). And pathway three will not become the company's primary focus until early 2010.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In addition to giving employees a more tangible way to visualize corporate goals, pathways can guide the </a:t>
            </a:r>
            <a:r>
              <a:rPr lang="en-GB" dirty="0" smtClean="0">
                <a:latin typeface="Arial" panose="020B0604020202020204" pitchFamily="34" charset="0"/>
                <a:cs typeface="Arial" panose="020B0604020202020204" pitchFamily="34" charset="0"/>
              </a:rPr>
              <a:t>organisation's </a:t>
            </a:r>
            <a:r>
              <a:rPr lang="en-GB" dirty="0">
                <a:latin typeface="Arial" panose="020B0604020202020204" pitchFamily="34" charset="0"/>
                <a:cs typeface="Arial" panose="020B0604020202020204" pitchFamily="34" charset="0"/>
              </a:rPr>
              <a:t>operational decision-making.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Since </a:t>
            </a:r>
            <a:r>
              <a:rPr lang="en-GB" dirty="0">
                <a:latin typeface="Arial" panose="020B0604020202020204" pitchFamily="34" charset="0"/>
                <a:cs typeface="Arial" panose="020B0604020202020204" pitchFamily="34" charset="0"/>
              </a:rPr>
              <a:t>Pilot Fashions' first pathway is focused on establishing the brand in New York, the company will limit 2006 advertising and PR efforts to local media outlets. Employees can clearly see that national expansion will not become their top priority for a few more years but that growth throughout the Northeast will be their focus by late 2007.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Thus</a:t>
            </a:r>
            <a:r>
              <a:rPr lang="en-GB" dirty="0">
                <a:latin typeface="Arial" panose="020B0604020202020204" pitchFamily="34" charset="0"/>
                <a:cs typeface="Arial" panose="020B0604020202020204" pitchFamily="34" charset="0"/>
              </a:rPr>
              <a:t>, they might choose a regional PR firm to promote their New York City store in 2006, seeking a compromise between the higher prices commanded by national firms and a local boutique firm which wouldn't be able to carry them beyond the "launch" pathway's goals. Well-defined pathways help companies focus their resources and avoid the trap of tackling too many objectives at once. </a:t>
            </a:r>
          </a:p>
        </p:txBody>
      </p:sp>
    </p:spTree>
    <p:extLst>
      <p:ext uri="{BB962C8B-B14F-4D97-AF65-F5344CB8AC3E}">
        <p14:creationId xmlns:p14="http://schemas.microsoft.com/office/powerpoint/2010/main" val="233630510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88640"/>
            <a:ext cx="8856984" cy="6555641"/>
          </a:xfrm>
          <a:prstGeom prst="rect">
            <a:avLst/>
          </a:prstGeom>
        </p:spPr>
        <p:txBody>
          <a:bodyPr wrap="square">
            <a:spAutoFit/>
          </a:bodyPr>
          <a:lstStyle/>
          <a:p>
            <a:pPr algn="just"/>
            <a:r>
              <a:rPr lang="en-GB" sz="2000" dirty="0">
                <a:latin typeface="Arial" panose="020B0604020202020204" pitchFamily="34" charset="0"/>
                <a:cs typeface="Arial" panose="020B0604020202020204" pitchFamily="34" charset="0"/>
              </a:rPr>
              <a:t>While pathways provide insight into a company's priorities, they lack detail about how the </a:t>
            </a:r>
            <a:r>
              <a:rPr lang="en-GB" sz="2000" dirty="0" smtClean="0">
                <a:latin typeface="Arial" panose="020B0604020202020204" pitchFamily="34" charset="0"/>
                <a:cs typeface="Arial" panose="020B0604020202020204" pitchFamily="34" charset="0"/>
              </a:rPr>
              <a:t>organisation </a:t>
            </a:r>
            <a:r>
              <a:rPr lang="en-GB" sz="2000" dirty="0">
                <a:latin typeface="Arial" panose="020B0604020202020204" pitchFamily="34" charset="0"/>
                <a:cs typeface="Arial" panose="020B0604020202020204" pitchFamily="34" charset="0"/>
              </a:rPr>
              <a:t>expects to reach its objectives.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A </a:t>
            </a:r>
            <a:r>
              <a:rPr lang="en-GB" sz="2000" dirty="0">
                <a:latin typeface="Arial" panose="020B0604020202020204" pitchFamily="34" charset="0"/>
                <a:cs typeface="Arial" panose="020B0604020202020204" pitchFamily="34" charset="0"/>
              </a:rPr>
              <a:t>strategy plan can enhance a company's pathways diagram by providing employees with more specific direction. Strategy plans show the relationships between various strategic objectives and demonstrate how the objectives will enable the </a:t>
            </a:r>
            <a:r>
              <a:rPr lang="en-GB" sz="2000" dirty="0" smtClean="0">
                <a:latin typeface="Arial" panose="020B0604020202020204" pitchFamily="34" charset="0"/>
                <a:cs typeface="Arial" panose="020B0604020202020204" pitchFamily="34" charset="0"/>
              </a:rPr>
              <a:t>organisation </a:t>
            </a:r>
            <a:r>
              <a:rPr lang="en-GB" sz="2000" dirty="0">
                <a:latin typeface="Arial" panose="020B0604020202020204" pitchFamily="34" charset="0"/>
                <a:cs typeface="Arial" panose="020B0604020202020204" pitchFamily="34" charset="0"/>
              </a:rPr>
              <a:t>to achieve its overall mission.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After </a:t>
            </a:r>
            <a:r>
              <a:rPr lang="en-GB" sz="2000" dirty="0">
                <a:latin typeface="Arial" panose="020B0604020202020204" pitchFamily="34" charset="0"/>
                <a:cs typeface="Arial" panose="020B0604020202020204" pitchFamily="34" charset="0"/>
              </a:rPr>
              <a:t>completing the pathways diagram, Pilot Fashions managers develop a simple strategy plan that describes how the </a:t>
            </a:r>
            <a:r>
              <a:rPr lang="en-GB" sz="2000" dirty="0" smtClean="0">
                <a:latin typeface="Arial" panose="020B0604020202020204" pitchFamily="34" charset="0"/>
                <a:cs typeface="Arial" panose="020B0604020202020204" pitchFamily="34" charset="0"/>
              </a:rPr>
              <a:t>organisation </a:t>
            </a:r>
            <a:r>
              <a:rPr lang="en-GB" sz="2000" dirty="0">
                <a:latin typeface="Arial" panose="020B0604020202020204" pitchFamily="34" charset="0"/>
                <a:cs typeface="Arial" panose="020B0604020202020204" pitchFamily="34" charset="0"/>
              </a:rPr>
              <a:t>will move toward its vision over the next 48 months. Since that time frame will be dominated by pathways one and two, management omits pathway three objectives, with an expectation that they will be included in an updated strategy plan in the future. </a:t>
            </a:r>
          </a:p>
          <a:p>
            <a:pPr algn="just"/>
            <a:r>
              <a:rPr lang="en-GB" sz="2000" dirty="0">
                <a:latin typeface="Arial" panose="020B0604020202020204" pitchFamily="34" charset="0"/>
                <a:cs typeface="Arial" panose="020B0604020202020204" pitchFamily="34" charset="0"/>
              </a:rPr>
              <a:t>Executives determine that the </a:t>
            </a:r>
            <a:r>
              <a:rPr lang="en-GB" sz="2000" dirty="0" smtClean="0">
                <a:latin typeface="Arial" panose="020B0604020202020204" pitchFamily="34" charset="0"/>
                <a:cs typeface="Arial" panose="020B0604020202020204" pitchFamily="34" charset="0"/>
              </a:rPr>
              <a:t>organisation </a:t>
            </a:r>
            <a:r>
              <a:rPr lang="en-GB" sz="2000" dirty="0">
                <a:latin typeface="Arial" panose="020B0604020202020204" pitchFamily="34" charset="0"/>
                <a:cs typeface="Arial" panose="020B0604020202020204" pitchFamily="34" charset="0"/>
              </a:rPr>
              <a:t>should focus on customer intimacy in order to build relationships and achieve the market momentum necessary to attain the goals of the "launch" and "scale" pathways. This customer-centric orientation gives Pilot Fashions a starting point for its strategy plan. It focuses on two strategic objectives from the customer perspective: to become a destination store for stylish accessories and to be a trusted adviser for fashion. </a:t>
            </a:r>
          </a:p>
        </p:txBody>
      </p:sp>
    </p:spTree>
    <p:extLst>
      <p:ext uri="{BB962C8B-B14F-4D97-AF65-F5344CB8AC3E}">
        <p14:creationId xmlns:p14="http://schemas.microsoft.com/office/powerpoint/2010/main" val="217535706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260648"/>
            <a:ext cx="8784976" cy="6524863"/>
          </a:xfrm>
          <a:prstGeom prst="rect">
            <a:avLst/>
          </a:prstGeom>
        </p:spPr>
        <p:txBody>
          <a:bodyPr wrap="square">
            <a:spAutoFit/>
          </a:bodyPr>
          <a:lstStyle/>
          <a:p>
            <a:pPr algn="just"/>
            <a:r>
              <a:rPr lang="en-GB" sz="1900" dirty="0">
                <a:latin typeface="Arial" panose="020B0604020202020204" pitchFamily="34" charset="0"/>
                <a:cs typeface="Arial" panose="020B0604020202020204" pitchFamily="34" charset="0"/>
              </a:rPr>
              <a:t>Because these are external objectives, Pilot Fashions' customers must believe the company has achieved them for the </a:t>
            </a:r>
            <a:r>
              <a:rPr lang="en-GB" sz="1900" dirty="0" smtClean="0">
                <a:latin typeface="Arial" panose="020B0604020202020204" pitchFamily="34" charset="0"/>
                <a:cs typeface="Arial" panose="020B0604020202020204" pitchFamily="34" charset="0"/>
              </a:rPr>
              <a:t>organisation </a:t>
            </a:r>
            <a:r>
              <a:rPr lang="en-GB" sz="1900" dirty="0">
                <a:latin typeface="Arial" panose="020B0604020202020204" pitchFamily="34" charset="0"/>
                <a:cs typeface="Arial" panose="020B0604020202020204" pitchFamily="34" charset="0"/>
              </a:rPr>
              <a:t>to accomplish its mission. </a:t>
            </a:r>
            <a:endParaRPr lang="en-GB" sz="1900" dirty="0" smtClean="0">
              <a:latin typeface="Arial" panose="020B0604020202020204" pitchFamily="34" charset="0"/>
              <a:cs typeface="Arial" panose="020B0604020202020204" pitchFamily="34" charset="0"/>
            </a:endParaRPr>
          </a:p>
          <a:p>
            <a:pPr algn="just"/>
            <a:endParaRPr lang="en-GB" sz="1900" dirty="0">
              <a:latin typeface="Arial" panose="020B0604020202020204" pitchFamily="34" charset="0"/>
              <a:cs typeface="Arial" panose="020B0604020202020204" pitchFamily="34" charset="0"/>
            </a:endParaRPr>
          </a:p>
          <a:p>
            <a:pPr algn="just"/>
            <a:r>
              <a:rPr lang="en-GB" sz="1900" dirty="0" smtClean="0">
                <a:latin typeface="Arial" panose="020B0604020202020204" pitchFamily="34" charset="0"/>
                <a:cs typeface="Arial" panose="020B0604020202020204" pitchFamily="34" charset="0"/>
              </a:rPr>
              <a:t>However</a:t>
            </a:r>
            <a:r>
              <a:rPr lang="en-GB" sz="1900" dirty="0">
                <a:latin typeface="Arial" panose="020B0604020202020204" pitchFamily="34" charset="0"/>
                <a:cs typeface="Arial" panose="020B0604020202020204" pitchFamily="34" charset="0"/>
              </a:rPr>
              <a:t>, to reach the customer objectives, the </a:t>
            </a:r>
            <a:r>
              <a:rPr lang="en-GB" sz="1900" dirty="0" smtClean="0">
                <a:latin typeface="Arial" panose="020B0604020202020204" pitchFamily="34" charset="0"/>
                <a:cs typeface="Arial" panose="020B0604020202020204" pitchFamily="34" charset="0"/>
              </a:rPr>
              <a:t>organisation </a:t>
            </a:r>
            <a:r>
              <a:rPr lang="en-GB" sz="1900" dirty="0">
                <a:latin typeface="Arial" panose="020B0604020202020204" pitchFamily="34" charset="0"/>
                <a:cs typeface="Arial" panose="020B0604020202020204" pitchFamily="34" charset="0"/>
              </a:rPr>
              <a:t>must also consider its goals from the internal perspectives of employees and processes. </a:t>
            </a:r>
            <a:endParaRPr lang="en-GB" sz="1900" dirty="0" smtClean="0">
              <a:latin typeface="Arial" panose="020B0604020202020204" pitchFamily="34" charset="0"/>
              <a:cs typeface="Arial" panose="020B0604020202020204" pitchFamily="34" charset="0"/>
            </a:endParaRPr>
          </a:p>
          <a:p>
            <a:pPr algn="just"/>
            <a:endParaRPr lang="en-GB" sz="1900" dirty="0">
              <a:latin typeface="Arial" panose="020B0604020202020204" pitchFamily="34" charset="0"/>
              <a:cs typeface="Arial" panose="020B0604020202020204" pitchFamily="34" charset="0"/>
            </a:endParaRPr>
          </a:p>
          <a:p>
            <a:pPr algn="just"/>
            <a:r>
              <a:rPr lang="en-GB" sz="1900" dirty="0" smtClean="0">
                <a:latin typeface="Arial" panose="020B0604020202020204" pitchFamily="34" charset="0"/>
                <a:cs typeface="Arial" panose="020B0604020202020204" pitchFamily="34" charset="0"/>
              </a:rPr>
              <a:t>For </a:t>
            </a:r>
            <a:r>
              <a:rPr lang="en-GB" sz="1900" dirty="0">
                <a:latin typeface="Arial" panose="020B0604020202020204" pitchFamily="34" charset="0"/>
                <a:cs typeface="Arial" panose="020B0604020202020204" pitchFamily="34" charset="0"/>
              </a:rPr>
              <a:t>example, to ensure that customers view Pilot Fashions as a trusted adviser, senior managers must create a culture that rewards employees for customer intimacy and ensure that stores always have key merchandise in stock. </a:t>
            </a:r>
            <a:endParaRPr lang="en-GB" sz="1900" dirty="0" smtClean="0">
              <a:latin typeface="Arial" panose="020B0604020202020204" pitchFamily="34" charset="0"/>
              <a:cs typeface="Arial" panose="020B0604020202020204" pitchFamily="34" charset="0"/>
            </a:endParaRPr>
          </a:p>
          <a:p>
            <a:pPr algn="just"/>
            <a:endParaRPr lang="en-GB" sz="1900" dirty="0">
              <a:latin typeface="Arial" panose="020B0604020202020204" pitchFamily="34" charset="0"/>
              <a:cs typeface="Arial" panose="020B0604020202020204" pitchFamily="34" charset="0"/>
            </a:endParaRPr>
          </a:p>
          <a:p>
            <a:pPr algn="just"/>
            <a:r>
              <a:rPr lang="en-GB" sz="1900" dirty="0">
                <a:latin typeface="Arial" panose="020B0604020202020204" pitchFamily="34" charset="0"/>
                <a:cs typeface="Arial" panose="020B0604020202020204" pitchFamily="34" charset="0"/>
              </a:rPr>
              <a:t>Exhibit 2 shows Pilot Fashions' strategy plan. It goes beyond simply listing a mission statement and a few goals; it clearly depicts how employees support the strategy. </a:t>
            </a:r>
            <a:endParaRPr lang="en-GB" sz="1900" dirty="0" smtClean="0">
              <a:latin typeface="Arial" panose="020B0604020202020204" pitchFamily="34" charset="0"/>
              <a:cs typeface="Arial" panose="020B0604020202020204" pitchFamily="34" charset="0"/>
            </a:endParaRPr>
          </a:p>
          <a:p>
            <a:pPr algn="just"/>
            <a:endParaRPr lang="en-GB" sz="1900" dirty="0">
              <a:latin typeface="Arial" panose="020B0604020202020204" pitchFamily="34" charset="0"/>
              <a:cs typeface="Arial" panose="020B0604020202020204" pitchFamily="34" charset="0"/>
            </a:endParaRPr>
          </a:p>
          <a:p>
            <a:pPr algn="just"/>
            <a:r>
              <a:rPr lang="en-GB" sz="1900" dirty="0" smtClean="0">
                <a:latin typeface="Arial" panose="020B0604020202020204" pitchFamily="34" charset="0"/>
                <a:cs typeface="Arial" panose="020B0604020202020204" pitchFamily="34" charset="0"/>
              </a:rPr>
              <a:t>Unless </a:t>
            </a:r>
            <a:r>
              <a:rPr lang="en-GB" sz="1900" dirty="0">
                <a:latin typeface="Arial" panose="020B0604020202020204" pitchFamily="34" charset="0"/>
                <a:cs typeface="Arial" panose="020B0604020202020204" pitchFamily="34" charset="0"/>
              </a:rPr>
              <a:t>all workers immerse themselves in customers' needs and share their experience with others in the company, Pilot Fashions is unlikely to become a highly regarded women's clothing chain. </a:t>
            </a:r>
            <a:endParaRPr lang="en-GB" sz="1900" dirty="0" smtClean="0">
              <a:latin typeface="Arial" panose="020B0604020202020204" pitchFamily="34" charset="0"/>
              <a:cs typeface="Arial" panose="020B0604020202020204" pitchFamily="34" charset="0"/>
            </a:endParaRPr>
          </a:p>
          <a:p>
            <a:pPr algn="just"/>
            <a:endParaRPr lang="en-GB" sz="1900" dirty="0">
              <a:latin typeface="Arial" panose="020B0604020202020204" pitchFamily="34" charset="0"/>
              <a:cs typeface="Arial" panose="020B0604020202020204" pitchFamily="34" charset="0"/>
            </a:endParaRPr>
          </a:p>
          <a:p>
            <a:pPr algn="just"/>
            <a:r>
              <a:rPr lang="en-GB" sz="1900" dirty="0" smtClean="0">
                <a:latin typeface="Arial" panose="020B0604020202020204" pitchFamily="34" charset="0"/>
                <a:cs typeface="Arial" panose="020B0604020202020204" pitchFamily="34" charset="0"/>
              </a:rPr>
              <a:t>To </a:t>
            </a:r>
            <a:r>
              <a:rPr lang="en-GB" sz="1900" dirty="0">
                <a:latin typeface="Arial" panose="020B0604020202020204" pitchFamily="34" charset="0"/>
                <a:cs typeface="Arial" panose="020B0604020202020204" pitchFamily="34" charset="0"/>
              </a:rPr>
              <a:t>ensure it gets this message out, the company takes its strategy plan a step further; it creates a collaborative intranet portal that describes in detail why each objective is crucial to the organization and allows employees to have unfettered discussions about each objective. </a:t>
            </a:r>
          </a:p>
        </p:txBody>
      </p:sp>
    </p:spTree>
    <p:extLst>
      <p:ext uri="{BB962C8B-B14F-4D97-AF65-F5344CB8AC3E}">
        <p14:creationId xmlns:p14="http://schemas.microsoft.com/office/powerpoint/2010/main" val="73912235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188640"/>
            <a:ext cx="8964488" cy="61926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8681309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404664"/>
            <a:ext cx="8712968" cy="4401205"/>
          </a:xfrm>
          <a:prstGeom prst="rect">
            <a:avLst/>
          </a:prstGeom>
        </p:spPr>
        <p:txBody>
          <a:bodyPr wrap="square">
            <a:spAutoFit/>
          </a:bodyPr>
          <a:lstStyle/>
          <a:p>
            <a:pPr algn="just"/>
            <a:r>
              <a:rPr lang="en-GB" sz="2000" b="1" dirty="0" smtClean="0">
                <a:latin typeface="Arial" panose="020B0604020202020204" pitchFamily="34" charset="0"/>
                <a:cs typeface="Arial" panose="020B0604020202020204" pitchFamily="34" charset="0"/>
              </a:rPr>
              <a:t>Management</a:t>
            </a:r>
          </a:p>
          <a:p>
            <a:pPr algn="just"/>
            <a:endParaRPr lang="en-GB" sz="2000" b="1"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An </a:t>
            </a:r>
            <a:r>
              <a:rPr lang="en-GB" sz="2000" dirty="0" smtClean="0">
                <a:latin typeface="Arial" panose="020B0604020202020204" pitchFamily="34" charset="0"/>
                <a:cs typeface="Arial" panose="020B0604020202020204" pitchFamily="34" charset="0"/>
              </a:rPr>
              <a:t>organisation </a:t>
            </a:r>
            <a:r>
              <a:rPr lang="en-GB" sz="2000" dirty="0">
                <a:latin typeface="Arial" panose="020B0604020202020204" pitchFamily="34" charset="0"/>
                <a:cs typeface="Arial" panose="020B0604020202020204" pitchFamily="34" charset="0"/>
              </a:rPr>
              <a:t>that is appropriately focused on aligning employees with strategy should resist the temptation to attach indicators of success or failure to its pathways and strategy plans.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Doing </a:t>
            </a:r>
            <a:r>
              <a:rPr lang="en-GB" sz="2000" dirty="0">
                <a:latin typeface="Arial" panose="020B0604020202020204" pitchFamily="34" charset="0"/>
                <a:cs typeface="Arial" panose="020B0604020202020204" pitchFamily="34" charset="0"/>
              </a:rPr>
              <a:t>so would automatically divert attention away from the strategy itself, so that people would get stuck in the details of the results rather than absorbing the overall strategic direction.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However</a:t>
            </a:r>
            <a:r>
              <a:rPr lang="en-GB" sz="2000" dirty="0">
                <a:latin typeface="Arial" panose="020B0604020202020204" pitchFamily="34" charset="0"/>
                <a:cs typeface="Arial" panose="020B0604020202020204" pitchFamily="34" charset="0"/>
              </a:rPr>
              <a:t>, for the organization's objectives to be tangible to everyone, they need to be translated into relevant strategic and operational goals for functional departments and business units.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5440899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476672"/>
            <a:ext cx="8424935" cy="59046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7263305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188640"/>
            <a:ext cx="8856984" cy="648071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543290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16632"/>
            <a:ext cx="8712968" cy="6771084"/>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One initiative the company undertakes is </a:t>
            </a:r>
            <a:r>
              <a:rPr lang="en-GB" sz="2000" dirty="0">
                <a:latin typeface="Arial" panose="020B0604020202020204" pitchFamily="34" charset="0"/>
                <a:cs typeface="Arial" panose="020B0604020202020204" pitchFamily="34" charset="0"/>
              </a:rPr>
              <a:t>a customer survey </a:t>
            </a:r>
            <a:r>
              <a:rPr lang="en-GB" dirty="0">
                <a:latin typeface="Arial" panose="020B0604020202020204" pitchFamily="34" charset="0"/>
                <a:cs typeface="Arial" panose="020B0604020202020204" pitchFamily="34" charset="0"/>
              </a:rPr>
              <a:t>program that judges its progress toward the goal of becoming a destination for stylish accessories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Exhibit </a:t>
            </a:r>
            <a:r>
              <a:rPr lang="en-GB" dirty="0">
                <a:latin typeface="Arial" panose="020B0604020202020204" pitchFamily="34" charset="0"/>
                <a:cs typeface="Arial" panose="020B0604020202020204" pitchFamily="34" charset="0"/>
              </a:rPr>
              <a:t>3, below, illustrates the software's interface for this initiative. Such a dynamic status-reporting tool helps employees </a:t>
            </a:r>
            <a:r>
              <a:rPr lang="en-GB" dirty="0" smtClean="0">
                <a:latin typeface="Arial" panose="020B0604020202020204" pitchFamily="34" charset="0"/>
                <a:cs typeface="Arial" panose="020B0604020202020204" pitchFamily="34" charset="0"/>
              </a:rPr>
              <a:t>prioritise </a:t>
            </a:r>
            <a:r>
              <a:rPr lang="en-GB" dirty="0">
                <a:latin typeface="Arial" panose="020B0604020202020204" pitchFamily="34" charset="0"/>
                <a:cs typeface="Arial" panose="020B0604020202020204" pitchFamily="34" charset="0"/>
              </a:rPr>
              <a:t>their time by focusing them on tasks that are high-priority and behind schedule.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In </a:t>
            </a:r>
            <a:r>
              <a:rPr lang="en-GB" dirty="0">
                <a:latin typeface="Arial" panose="020B0604020202020204" pitchFamily="34" charset="0"/>
                <a:cs typeface="Arial" panose="020B0604020202020204" pitchFamily="34" charset="0"/>
              </a:rPr>
              <a:t>addition, the software enables Pilot Fashions managers to quickly see whether the company is likely to reach a particular objective by checking on the status of its related initiatives.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Every </a:t>
            </a:r>
            <a:r>
              <a:rPr lang="en-GB" dirty="0" smtClean="0">
                <a:latin typeface="Arial" panose="020B0604020202020204" pitchFamily="34" charset="0"/>
                <a:cs typeface="Arial" panose="020B0604020202020204" pitchFamily="34" charset="0"/>
              </a:rPr>
              <a:t>organisation </a:t>
            </a:r>
            <a:r>
              <a:rPr lang="en-GB" dirty="0">
                <a:latin typeface="Arial" panose="020B0604020202020204" pitchFamily="34" charset="0"/>
                <a:cs typeface="Arial" panose="020B0604020202020204" pitchFamily="34" charset="0"/>
              </a:rPr>
              <a:t>has a set of core processes that are fundamental to its operations and provide guidance for the initiatives the company undertakes to achieve its objectives.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 </a:t>
            </a:r>
            <a:r>
              <a:rPr lang="en-GB" dirty="0">
                <a:latin typeface="Arial" panose="020B0604020202020204" pitchFamily="34" charset="0"/>
                <a:cs typeface="Arial" panose="020B0604020202020204" pitchFamily="34" charset="0"/>
              </a:rPr>
              <a:t>marketing department may, for instance, have a detailed product-launch process that outlines the steps it usually takes when releasing new products, such as creating documentation, getting stakeholders involved, and defining key deliverables. But when establishing the initiatives that support its strategy plan, an alignment-focused </a:t>
            </a:r>
            <a:r>
              <a:rPr lang="en-GB" dirty="0" smtClean="0">
                <a:latin typeface="Arial" panose="020B0604020202020204" pitchFamily="34" charset="0"/>
                <a:cs typeface="Arial" panose="020B0604020202020204" pitchFamily="34" charset="0"/>
              </a:rPr>
              <a:t>organisation </a:t>
            </a:r>
            <a:r>
              <a:rPr lang="en-GB" dirty="0">
                <a:latin typeface="Arial" panose="020B0604020202020204" pitchFamily="34" charset="0"/>
                <a:cs typeface="Arial" panose="020B0604020202020204" pitchFamily="34" charset="0"/>
              </a:rPr>
              <a:t>must go beyond simple project management of processes it has already established. It must articulate a clear link between operational processes and the objectives that each initiative impacts. Making this connection empowers employees to work independently yet still make decisions that further corporate objectives. </a:t>
            </a:r>
          </a:p>
        </p:txBody>
      </p:sp>
    </p:spTree>
    <p:extLst>
      <p:ext uri="{BB962C8B-B14F-4D97-AF65-F5344CB8AC3E}">
        <p14:creationId xmlns:p14="http://schemas.microsoft.com/office/powerpoint/2010/main" val="350130712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260648"/>
            <a:ext cx="8784976" cy="63367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8624208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16632"/>
            <a:ext cx="8712968" cy="66247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8799998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58847"/>
            <a:ext cx="8856984" cy="6247864"/>
          </a:xfrm>
          <a:prstGeom prst="rect">
            <a:avLst/>
          </a:prstGeom>
        </p:spPr>
        <p:txBody>
          <a:bodyPr wrap="square">
            <a:spAutoFit/>
          </a:bodyPr>
          <a:lstStyle/>
          <a:p>
            <a:pPr algn="just"/>
            <a:r>
              <a:rPr lang="en-GB" sz="2000" dirty="0">
                <a:latin typeface="Arial" panose="020B0604020202020204" pitchFamily="34" charset="0"/>
                <a:cs typeface="Arial" panose="020B0604020202020204" pitchFamily="34" charset="0"/>
              </a:rPr>
              <a:t>The scorecard software's green/yellow/red status indicators provide enough information about corporate objectives for most employees, but many operational managers want to be able to drill down into the details of specific areas of performance.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Some </a:t>
            </a:r>
            <a:r>
              <a:rPr lang="en-GB" sz="2000" dirty="0">
                <a:latin typeface="Arial" panose="020B0604020202020204" pitchFamily="34" charset="0"/>
                <a:cs typeface="Arial" panose="020B0604020202020204" pitchFamily="34" charset="0"/>
              </a:rPr>
              <a:t>want quantitative information about trends and deviation from the norm. Others want to be able to benchmark their performance, either internally (e.g., one store vs. a region) or externally (e.g., entire chain vs. similar chains).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Over </a:t>
            </a:r>
            <a:r>
              <a:rPr lang="en-GB" sz="2000" dirty="0">
                <a:latin typeface="Arial" panose="020B0604020202020204" pitchFamily="34" charset="0"/>
                <a:cs typeface="Arial" panose="020B0604020202020204" pitchFamily="34" charset="0"/>
              </a:rPr>
              <a:t>time, Pilot Fashions' operational managers create a variety of role-specific dashboards that enable them to monitor the KPIs that are most important to them.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For </a:t>
            </a:r>
            <a:r>
              <a:rPr lang="en-GB" sz="2000" dirty="0">
                <a:latin typeface="Arial" panose="020B0604020202020204" pitchFamily="34" charset="0"/>
                <a:cs typeface="Arial" panose="020B0604020202020204" pitchFamily="34" charset="0"/>
              </a:rPr>
              <a:t>example, the director of inventory management creates a dashboard displaying a list of the top 10 out-of-stock items for both the previous week and the previous month, a bar graph of inventory turns by week over the past year, a pie chart showing the relative contribution of each store, and an exceptions list of items whose actual stocking position varied the most from forecast. </a:t>
            </a:r>
          </a:p>
        </p:txBody>
      </p:sp>
    </p:spTree>
    <p:extLst>
      <p:ext uri="{BB962C8B-B14F-4D97-AF65-F5344CB8AC3E}">
        <p14:creationId xmlns:p14="http://schemas.microsoft.com/office/powerpoint/2010/main" val="263529363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260648"/>
            <a:ext cx="8856984" cy="5632311"/>
          </a:xfrm>
          <a:prstGeom prst="rect">
            <a:avLst/>
          </a:prstGeom>
        </p:spPr>
        <p:txBody>
          <a:bodyPr wrap="square">
            <a:spAutoFit/>
          </a:bodyPr>
          <a:lstStyle/>
          <a:p>
            <a:pPr algn="just"/>
            <a:r>
              <a:rPr lang="en-GB" sz="2000" dirty="0">
                <a:latin typeface="Arial" panose="020B0604020202020204" pitchFamily="34" charset="0"/>
                <a:cs typeface="Arial" panose="020B0604020202020204" pitchFamily="34" charset="0"/>
              </a:rPr>
              <a:t>Of course, like most companies, Pilot Fashions has a small number of power users who are interested in more sophisticated analysis to help determine the root cause of trends or exceptions.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These </a:t>
            </a:r>
            <a:r>
              <a:rPr lang="en-GB" sz="2000" dirty="0">
                <a:latin typeface="Arial" panose="020B0604020202020204" pitchFamily="34" charset="0"/>
                <a:cs typeface="Arial" panose="020B0604020202020204" pitchFamily="34" charset="0"/>
              </a:rPr>
              <a:t>employees soon learn that starting with strategic objectives guides them toward the analysis they should be performing and dramatically reduces the amount of data they have to consider.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For </a:t>
            </a:r>
            <a:r>
              <a:rPr lang="en-GB" sz="2000" dirty="0">
                <a:latin typeface="Arial" panose="020B0604020202020204" pitchFamily="34" charset="0"/>
                <a:cs typeface="Arial" panose="020B0604020202020204" pitchFamily="34" charset="0"/>
              </a:rPr>
              <a:t>example, if the </a:t>
            </a:r>
            <a:r>
              <a:rPr lang="en-GB" sz="2000" dirty="0" smtClean="0">
                <a:latin typeface="Arial" panose="020B0604020202020204" pitchFamily="34" charset="0"/>
                <a:cs typeface="Arial" panose="020B0604020202020204" pitchFamily="34" charset="0"/>
              </a:rPr>
              <a:t>organisation </a:t>
            </a:r>
            <a:r>
              <a:rPr lang="en-GB" sz="2000" dirty="0">
                <a:latin typeface="Arial" panose="020B0604020202020204" pitchFamily="34" charset="0"/>
                <a:cs typeface="Arial" panose="020B0604020202020204" pitchFamily="34" charset="0"/>
              </a:rPr>
              <a:t>finds that sales are lower at specific stores, it might investigate whether customer satisfaction, a leading indicator of sales, is low in those same stores.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If </a:t>
            </a:r>
            <a:r>
              <a:rPr lang="en-GB" sz="2000" dirty="0">
                <a:latin typeface="Arial" panose="020B0604020202020204" pitchFamily="34" charset="0"/>
                <a:cs typeface="Arial" panose="020B0604020202020204" pitchFamily="34" charset="0"/>
              </a:rPr>
              <a:t>satisfaction is also low, Pilot Fashions might then check leading indicators -- employee training, product availability, promotional activity, etc. -- to identify the culprits of the poor customer satisfaction showings.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Once </a:t>
            </a:r>
            <a:r>
              <a:rPr lang="en-GB" sz="2000" dirty="0">
                <a:latin typeface="Arial" panose="020B0604020202020204" pitchFamily="34" charset="0"/>
                <a:cs typeface="Arial" panose="020B0604020202020204" pitchFamily="34" charset="0"/>
              </a:rPr>
              <a:t>the company understands the root cause of the problem, it can take active steps to turn around customer satisfaction. </a:t>
            </a:r>
          </a:p>
        </p:txBody>
      </p:sp>
    </p:spTree>
    <p:extLst>
      <p:ext uri="{BB962C8B-B14F-4D97-AF65-F5344CB8AC3E}">
        <p14:creationId xmlns:p14="http://schemas.microsoft.com/office/powerpoint/2010/main" val="145713420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332656"/>
            <a:ext cx="8568952" cy="5755422"/>
          </a:xfrm>
          <a:prstGeom prst="rect">
            <a:avLst/>
          </a:prstGeom>
        </p:spPr>
        <p:txBody>
          <a:bodyPr wrap="square">
            <a:spAutoFit/>
          </a:bodyPr>
          <a:lstStyle/>
          <a:p>
            <a:pPr algn="just"/>
            <a:r>
              <a:rPr lang="en-GB" sz="2000" b="1" dirty="0">
                <a:latin typeface="Arial" panose="020B0604020202020204" pitchFamily="34" charset="0"/>
                <a:cs typeface="Arial" panose="020B0604020202020204" pitchFamily="34" charset="0"/>
              </a:rPr>
              <a:t>Tying the Pieces </a:t>
            </a:r>
            <a:r>
              <a:rPr lang="en-GB" sz="2000" b="1" dirty="0" smtClean="0">
                <a:latin typeface="Arial" panose="020B0604020202020204" pitchFamily="34" charset="0"/>
                <a:cs typeface="Arial" panose="020B0604020202020204" pitchFamily="34" charset="0"/>
              </a:rPr>
              <a:t>Together</a:t>
            </a:r>
          </a:p>
          <a:p>
            <a:pPr algn="just"/>
            <a:endParaRPr lang="en-GB" sz="2000" b="1"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The biggest impediment to </a:t>
            </a:r>
            <a:r>
              <a:rPr lang="en-GB" sz="2000" dirty="0" smtClean="0">
                <a:latin typeface="Arial" panose="020B0604020202020204" pitchFamily="34" charset="0"/>
                <a:cs typeface="Arial" panose="020B0604020202020204" pitchFamily="34" charset="0"/>
              </a:rPr>
              <a:t>organisations' </a:t>
            </a:r>
            <a:r>
              <a:rPr lang="en-GB" sz="2000" dirty="0">
                <a:latin typeface="Arial" panose="020B0604020202020204" pitchFamily="34" charset="0"/>
                <a:cs typeface="Arial" panose="020B0604020202020204" pitchFamily="34" charset="0"/>
              </a:rPr>
              <a:t>success is not that they lack a well-defined strategy or well-honed execution</a:t>
            </a:r>
            <a:r>
              <a:rPr lang="en-GB" sz="2400" dirty="0">
                <a:latin typeface="Arial" panose="020B0604020202020204" pitchFamily="34" charset="0"/>
                <a:cs typeface="Arial" panose="020B0604020202020204" pitchFamily="34" charset="0"/>
              </a:rPr>
              <a:t>; it's the fact that these two are usually not in sync. </a:t>
            </a:r>
            <a:endParaRPr lang="en-GB" sz="24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Organisations </a:t>
            </a:r>
            <a:r>
              <a:rPr lang="en-GB" sz="2000" dirty="0">
                <a:latin typeface="Arial" panose="020B0604020202020204" pitchFamily="34" charset="0"/>
                <a:cs typeface="Arial" panose="020B0604020202020204" pitchFamily="34" charset="0"/>
              </a:rPr>
              <a:t>must bridge the gap between strategy and execution by striving for operational alignment.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As </a:t>
            </a:r>
            <a:r>
              <a:rPr lang="en-GB" sz="2000" dirty="0">
                <a:latin typeface="Arial" panose="020B0604020202020204" pitchFamily="34" charset="0"/>
                <a:cs typeface="Arial" panose="020B0604020202020204" pitchFamily="34" charset="0"/>
              </a:rPr>
              <a:t>they motivate stakeholders toward strategic objectives, manage initiatives that support those objectives, and regularly monitor and measure their progress, companies should formally encourage communication throughout the </a:t>
            </a:r>
            <a:r>
              <a:rPr lang="en-GB" sz="2000" dirty="0" smtClean="0">
                <a:latin typeface="Arial" panose="020B0604020202020204" pitchFamily="34" charset="0"/>
                <a:cs typeface="Arial" panose="020B0604020202020204" pitchFamily="34" charset="0"/>
              </a:rPr>
              <a:t>organisation</a:t>
            </a:r>
            <a:r>
              <a:rPr lang="en-GB" sz="2000" dirty="0">
                <a:latin typeface="Arial" panose="020B0604020202020204" pitchFamily="34" charset="0"/>
                <a:cs typeface="Arial" panose="020B0604020202020204" pitchFamily="34" charset="0"/>
              </a:rPr>
              <a:t>.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Information </a:t>
            </a:r>
            <a:r>
              <a:rPr lang="en-GB" sz="2000" dirty="0">
                <a:latin typeface="Arial" panose="020B0604020202020204" pitchFamily="34" charset="0"/>
                <a:cs typeface="Arial" panose="020B0604020202020204" pitchFamily="34" charset="0"/>
              </a:rPr>
              <a:t>and best practices that come to light through alignment-focused initiatives and dashboard users' performance analyses should be leveraged to improve operations companywide and to influence strategy when appropriate. </a:t>
            </a:r>
          </a:p>
        </p:txBody>
      </p:sp>
    </p:spTree>
    <p:extLst>
      <p:ext uri="{BB962C8B-B14F-4D97-AF65-F5344CB8AC3E}">
        <p14:creationId xmlns:p14="http://schemas.microsoft.com/office/powerpoint/2010/main" val="162615174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88640"/>
            <a:ext cx="8928992" cy="5016758"/>
          </a:xfrm>
          <a:prstGeom prst="rect">
            <a:avLst/>
          </a:prstGeom>
        </p:spPr>
        <p:txBody>
          <a:bodyPr wrap="square">
            <a:spAutoFit/>
          </a:bodyPr>
          <a:lstStyle/>
          <a:p>
            <a:pPr algn="just"/>
            <a:r>
              <a:rPr lang="en-GB" sz="2000" dirty="0">
                <a:latin typeface="Arial" panose="020B0604020202020204" pitchFamily="34" charset="0"/>
                <a:cs typeface="Arial" panose="020B0604020202020204" pitchFamily="34" charset="0"/>
              </a:rPr>
              <a:t>The company also establishes a process for formal sharing of corporate best practices.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Once organisational </a:t>
            </a:r>
            <a:r>
              <a:rPr lang="en-GB" sz="2000" dirty="0">
                <a:latin typeface="Arial" panose="020B0604020202020204" pitchFamily="34" charset="0"/>
                <a:cs typeface="Arial" panose="020B0604020202020204" pitchFamily="34" charset="0"/>
              </a:rPr>
              <a:t>alignment is well under way, executives realize that many of the initiatives undertaken by different departments are similar in structure but vary unnecessarily in their details.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In </a:t>
            </a:r>
            <a:r>
              <a:rPr lang="en-GB" sz="2000" dirty="0">
                <a:latin typeface="Arial" panose="020B0604020202020204" pitchFamily="34" charset="0"/>
                <a:cs typeface="Arial" panose="020B0604020202020204" pitchFamily="34" charset="0"/>
              </a:rPr>
              <a:t>addition, new initiatives have no way of benefiting from knowledge gained through the success or failure of similar previous initiatives.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To </a:t>
            </a:r>
            <a:r>
              <a:rPr lang="en-GB" sz="2000" dirty="0">
                <a:latin typeface="Arial" panose="020B0604020202020204" pitchFamily="34" charset="0"/>
                <a:cs typeface="Arial" panose="020B0604020202020204" pitchFamily="34" charset="0"/>
              </a:rPr>
              <a:t>remedy this situation, Pilot Fashions interviews its operational managers to uncover their best practices.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Then </a:t>
            </a:r>
            <a:r>
              <a:rPr lang="en-GB" sz="2000" dirty="0">
                <a:latin typeface="Arial" panose="020B0604020202020204" pitchFamily="34" charset="0"/>
                <a:cs typeface="Arial" panose="020B0604020202020204" pitchFamily="34" charset="0"/>
              </a:rPr>
              <a:t>executives </a:t>
            </a:r>
            <a:r>
              <a:rPr lang="en-GB" sz="2000" dirty="0" smtClean="0">
                <a:latin typeface="Arial" panose="020B0604020202020204" pitchFamily="34" charset="0"/>
                <a:cs typeface="Arial" panose="020B0604020202020204" pitchFamily="34" charset="0"/>
              </a:rPr>
              <a:t>formalise </a:t>
            </a:r>
            <a:r>
              <a:rPr lang="en-GB" sz="2000" dirty="0">
                <a:latin typeface="Arial" panose="020B0604020202020204" pitchFamily="34" charset="0"/>
                <a:cs typeface="Arial" panose="020B0604020202020204" pitchFamily="34" charset="0"/>
              </a:rPr>
              <a:t>these into a collection of standard corporate processes in areas such as new-employee training, store location selection, advertising campaign management, and new-product launches. </a:t>
            </a:r>
          </a:p>
        </p:txBody>
      </p:sp>
    </p:spTree>
    <p:extLst>
      <p:ext uri="{BB962C8B-B14F-4D97-AF65-F5344CB8AC3E}">
        <p14:creationId xmlns:p14="http://schemas.microsoft.com/office/powerpoint/2010/main" val="185877104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332656"/>
            <a:ext cx="8712968" cy="3477875"/>
          </a:xfrm>
          <a:prstGeom prst="rect">
            <a:avLst/>
          </a:prstGeom>
        </p:spPr>
        <p:txBody>
          <a:bodyPr wrap="square">
            <a:spAutoFit/>
          </a:bodyPr>
          <a:lstStyle/>
          <a:p>
            <a:pPr algn="just"/>
            <a:r>
              <a:rPr lang="en-GB" sz="2000" dirty="0">
                <a:latin typeface="Arial" panose="020B0604020202020204" pitchFamily="34" charset="0"/>
                <a:cs typeface="Arial" panose="020B0604020202020204" pitchFamily="34" charset="0"/>
              </a:rPr>
              <a:t>Sharing such information helps a company create scalable, replicable processes that build a strong foundation for future execution.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By </a:t>
            </a:r>
            <a:r>
              <a:rPr lang="en-GB" sz="2000" dirty="0">
                <a:latin typeface="Arial" panose="020B0604020202020204" pitchFamily="34" charset="0"/>
                <a:cs typeface="Arial" panose="020B0604020202020204" pitchFamily="34" charset="0"/>
              </a:rPr>
              <a:t>providing a shared frame of reference for all employees, the alignment-centric </a:t>
            </a:r>
            <a:r>
              <a:rPr lang="en-GB" sz="2000" dirty="0" smtClean="0">
                <a:latin typeface="Arial" panose="020B0604020202020204" pitchFamily="34" charset="0"/>
                <a:cs typeface="Arial" panose="020B0604020202020204" pitchFamily="34" charset="0"/>
              </a:rPr>
              <a:t>organisation </a:t>
            </a:r>
            <a:r>
              <a:rPr lang="en-GB" sz="2000" dirty="0">
                <a:latin typeface="Arial" panose="020B0604020202020204" pitchFamily="34" charset="0"/>
                <a:cs typeface="Arial" panose="020B0604020202020204" pitchFamily="34" charset="0"/>
              </a:rPr>
              <a:t>empowers them to effectively contribute to organizational objectives, encourages functional and individual accountability, and increases transparency across different business units. </a:t>
            </a:r>
            <a:endParaRPr lang="en-GB" sz="2000" dirty="0" smtClean="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pPr algn="just"/>
            <a:r>
              <a:rPr lang="en-GB" sz="2000" dirty="0" smtClean="0">
                <a:latin typeface="Arial" panose="020B0604020202020204" pitchFamily="34" charset="0"/>
                <a:cs typeface="Arial" panose="020B0604020202020204" pitchFamily="34" charset="0"/>
              </a:rPr>
              <a:t>Only </a:t>
            </a:r>
            <a:r>
              <a:rPr lang="en-GB" sz="2000" dirty="0">
                <a:latin typeface="Arial" panose="020B0604020202020204" pitchFamily="34" charset="0"/>
                <a:cs typeface="Arial" panose="020B0604020202020204" pitchFamily="34" charset="0"/>
              </a:rPr>
              <a:t>by properly aligning day-to-day operations with its overall strategy and long-term vision can a company hope to effectively execute on its goals and avoid the role of cautionary case study in the next round of business books.</a:t>
            </a:r>
          </a:p>
        </p:txBody>
      </p:sp>
    </p:spTree>
    <p:extLst>
      <p:ext uri="{BB962C8B-B14F-4D97-AF65-F5344CB8AC3E}">
        <p14:creationId xmlns:p14="http://schemas.microsoft.com/office/powerpoint/2010/main" val="26617545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8588" y="1052736"/>
            <a:ext cx="8886825" cy="55446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395536" y="332656"/>
            <a:ext cx="8424936" cy="523220"/>
          </a:xfrm>
          <a:prstGeom prst="rect">
            <a:avLst/>
          </a:prstGeom>
          <a:noFill/>
        </p:spPr>
        <p:txBody>
          <a:bodyPr wrap="square" rtlCol="0">
            <a:spAutoFit/>
          </a:bodyPr>
          <a:lstStyle/>
          <a:p>
            <a:pPr algn="ctr"/>
            <a:r>
              <a:rPr lang="en-GB" sz="2800" dirty="0" smtClean="0">
                <a:latin typeface="Arial" panose="020B0604020202020204" pitchFamily="34" charset="0"/>
                <a:cs typeface="Arial" panose="020B0604020202020204" pitchFamily="34" charset="0"/>
              </a:rPr>
              <a:t>ANY QUESTIONS</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038243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250</TotalTime>
  <Words>4971</Words>
  <Application>Microsoft Office PowerPoint</Application>
  <PresentationFormat>On-screen Show (4:3)</PresentationFormat>
  <Paragraphs>374</Paragraphs>
  <Slides>59</Slides>
  <Notes>0</Notes>
  <HiddenSlides>0</HiddenSlides>
  <MMClips>0</MMClips>
  <ScaleCrop>false</ScaleCrop>
  <HeadingPairs>
    <vt:vector size="4" baseType="variant">
      <vt:variant>
        <vt:lpstr>Theme</vt:lpstr>
      </vt:variant>
      <vt:variant>
        <vt:i4>1</vt:i4>
      </vt:variant>
      <vt:variant>
        <vt:lpstr>Slide Titles</vt:lpstr>
      </vt:variant>
      <vt:variant>
        <vt:i4>59</vt:i4>
      </vt:variant>
    </vt:vector>
  </HeadingPairs>
  <TitlesOfParts>
    <vt:vector size="60"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Windows</dc:creator>
  <cp:lastModifiedBy>Windows</cp:lastModifiedBy>
  <cp:revision>58</cp:revision>
  <dcterms:created xsi:type="dcterms:W3CDTF">2017-02-03T16:36:54Z</dcterms:created>
  <dcterms:modified xsi:type="dcterms:W3CDTF">2017-02-12T13:16:06Z</dcterms:modified>
</cp:coreProperties>
</file>