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8" r:id="rId2"/>
    <p:sldId id="269" r:id="rId3"/>
    <p:sldId id="270" r:id="rId4"/>
    <p:sldId id="271" r:id="rId5"/>
    <p:sldId id="285" r:id="rId6"/>
    <p:sldId id="272" r:id="rId7"/>
    <p:sldId id="284" r:id="rId8"/>
    <p:sldId id="274" r:id="rId9"/>
    <p:sldId id="275" r:id="rId10"/>
    <p:sldId id="278" r:id="rId11"/>
    <p:sldId id="277" r:id="rId12"/>
    <p:sldId id="279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5" d="100"/>
          <a:sy n="85" d="100"/>
        </p:scale>
        <p:origin x="590" y="-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32109D-3C16-4202-B6BE-00EEB0057E8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EE5C70D-AE00-4354-A4A1-ACDEE665D51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71AACCF-FD26-48C0-A5A2-DA22A3911F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A8B0B4-4016-4D30-9B96-FEAF48D1F195}" type="datetimeFigureOut">
              <a:rPr lang="en-GB" smtClean="0"/>
              <a:t>12/11/2019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C3BAD51-5B0A-46B9-8272-1FF61A7C27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DE31487-2FCF-44D5-8EFA-7219173B62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70BAF4-848B-4D4F-8A09-6E61D1F8EA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85959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A88C1B-B88A-441E-8868-14F827140F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8113F7D-A2EC-497E-9151-78BC66E7D05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60854AE-3A49-4569-B4C8-6A3C625600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A8B0B4-4016-4D30-9B96-FEAF48D1F195}" type="datetimeFigureOut">
              <a:rPr lang="en-GB" smtClean="0"/>
              <a:t>12/11/2019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455760-BD5A-4E44-8505-124349F4F8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433FAD4-9AF6-4A69-B445-FC449F5A45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70BAF4-848B-4D4F-8A09-6E61D1F8EA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75023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B3EB9F-68CD-49F9-A3DB-38DB4765D6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53B517B-A7D8-4E95-8A71-F30ACCF7F7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25DA591-87BC-4F18-97C0-8591060A56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A8B0B4-4016-4D30-9B96-FEAF48D1F195}" type="datetimeFigureOut">
              <a:rPr lang="en-GB" smtClean="0"/>
              <a:t>12/11/2019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6B0CA9B-987C-4A32-965F-B546C93EBB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B783BCF-52C8-4DD9-B392-DC895EA8E3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70BAF4-848B-4D4F-8A09-6E61D1F8EA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69672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BB17D8-388B-4D29-9924-41CA1CFAF0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3CD845D-18BC-4214-998E-C75C97CA3D6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AA0079C-91B7-4F0F-A8E9-D42A64749EA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8D82908-A2A4-4F06-B23B-20B7946C42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A8B0B4-4016-4D30-9B96-FEAF48D1F195}" type="datetimeFigureOut">
              <a:rPr lang="en-GB" smtClean="0"/>
              <a:t>12/11/2019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94CF0AF-8E90-4E0F-A687-6C9179C97B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C79E394-2887-4832-B2D8-57FD8EA928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70BAF4-848B-4D4F-8A09-6E61D1F8EA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34555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37155E-C907-4DD8-868A-F632A5872C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B237C3E-4491-4353-8F57-829EA15ED8D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EF9C0FC-946D-4E29-B414-7F24A6156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38E70AD-FD02-4EDC-A82B-D2000B5490D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89EC987-64C3-4B65-93C9-D4A976FCAD1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AD7865F-35C8-4914-AC3A-D64B003DEC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A8B0B4-4016-4D30-9B96-FEAF48D1F195}" type="datetimeFigureOut">
              <a:rPr lang="en-GB" smtClean="0"/>
              <a:t>12/11/2019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FD576A6-1D99-4908-A5A3-C44BEAA2BC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37AC045-E325-41C9-B139-FBCEBAB0B0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70BAF4-848B-4D4F-8A09-6E61D1F8EA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871481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C8EE7E-6384-49B8-B31C-3951DB4F8F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32100C0-E0B9-4B39-BDF4-66AE2D69D7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A8B0B4-4016-4D30-9B96-FEAF48D1F195}" type="datetimeFigureOut">
              <a:rPr lang="en-GB" smtClean="0"/>
              <a:t>12/11/2019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C95B0FA-33E2-46EC-8B53-11BC29DF7C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70787E5-EDD7-4258-BD61-D92EDF1FFA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70BAF4-848B-4D4F-8A09-6E61D1F8EA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92509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9C8B3B5-8EEF-4248-99E9-5EBCCA9CB8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A8B0B4-4016-4D30-9B96-FEAF48D1F195}" type="datetimeFigureOut">
              <a:rPr lang="en-GB" smtClean="0"/>
              <a:t>12/11/2019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A686CCE-137B-4F19-8ED7-9ED3E0819A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1EC32ED-FE7B-42DA-8C2A-70FC2997B9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70BAF4-848B-4D4F-8A09-6E61D1F8EA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00726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79AF20-6F23-4285-ABBC-A8FE61021D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594F0FC-D532-4AAF-9855-184E1BF4672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F146F91-7F98-432A-AE1E-9D0EBB6770E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240AA0F-8017-47AF-A459-533A04F35D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A8B0B4-4016-4D30-9B96-FEAF48D1F195}" type="datetimeFigureOut">
              <a:rPr lang="en-GB" smtClean="0"/>
              <a:t>12/11/2019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EB2D758-D22B-44AE-A50A-7468859918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D7E65E6-59B5-4DC1-B288-CBD144C7C0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70BAF4-848B-4D4F-8A09-6E61D1F8EA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66938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DDA4CB3-71B7-4882-B6D6-D37142189F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66674C7-656C-43BE-ABBC-4F5001C7C70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3BC65D6-0D02-4852-824C-12CCD676D07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B5C8A6-CE7D-47FC-9B64-DD906E5312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A8B0B4-4016-4D30-9B96-FEAF48D1F195}" type="datetimeFigureOut">
              <a:rPr lang="en-GB" smtClean="0"/>
              <a:t>12/11/2019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94E289C-52DA-4294-8677-023E04BDE2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9A272FC-4F3F-416F-8F3A-E60BAA80BB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70BAF4-848B-4D4F-8A09-6E61D1F8EA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11780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39296CE-98C2-4A63-854A-8CA30261C2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8683961-666B-4BA7-9538-1EB4B5009EB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BED0077-A9FF-4335-A9D4-92B2DA9BF2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A8B0B4-4016-4D30-9B96-FEAF48D1F195}" type="datetimeFigureOut">
              <a:rPr lang="en-GB" smtClean="0"/>
              <a:t>12/11/2019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6EDF48B-4D04-4BCC-AF1A-C345683E44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03B3490-6526-450B-9E6C-9FAEE4F3DE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70BAF4-848B-4D4F-8A09-6E61D1F8EA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13756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DB96816-7A06-42A8-95E9-A16EA3BAAB8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F312987-95EC-4557-A341-C33BC136292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FA357F2-FE37-4FAB-83F8-094A4B93AA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A8B0B4-4016-4D30-9B96-FEAF48D1F195}" type="datetimeFigureOut">
              <a:rPr lang="en-GB" smtClean="0"/>
              <a:t>12/11/2019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AA7C6EE-8BE9-4E99-93F9-8F38ECC495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B516AD2-2086-450A-A491-41DB69C977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70BAF4-848B-4D4F-8A09-6E61D1F8EA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49901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3F9FD44-87DE-4A9A-AB0C-1F001037AE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99DD4F-342F-45C1-B146-30539BD83F0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C63B68C-D825-4890-9BBB-037E9E1A8BD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A8B0B4-4016-4D30-9B96-FEAF48D1F195}" type="datetimeFigureOut">
              <a:rPr lang="en-GB" smtClean="0"/>
              <a:t>12/11/2019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8529617-DE1C-4A31-BEDB-2EB2A9CFFC6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F59926-03EA-4F6B-9A34-9F35BC0856E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70BAF4-848B-4D4F-8A09-6E61D1F8EA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63032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hyperlink" Target="https://www.artofthetitle.com/title/the-cabinet-of-dr-caligari/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artofthetitle.com/title/metropolis/" TargetMode="External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artofthetitle.com/title/my-man-godfrey/" TargetMode="External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hyperlink" Target="https://www.artofthetitle.com/title/the-seven-year-itch/" TargetMode="External"/><Relationship Id="rId1" Type="http://schemas.openxmlformats.org/officeDocument/2006/relationships/slideLayout" Target="../slideLayouts/slideLayout1.xml"/><Relationship Id="rId4" Type="http://schemas.microsoft.com/office/2007/relationships/hdphoto" Target="../media/hdphoto1.wdp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artofthetitle.com/title/vertigo/" TargetMode="External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hyperlink" Target="https://www.artofthetitle.com/title/dr-no/" TargetMode="Externa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hyperlink" Target="https://www.artofthetitle.com/feature/a-fistful-of-titles-the-westerns-of-iginio/" TargetMode="Externa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artofthetitle.com/title/the-thomas-crown-affair/" TargetMode="External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artofthetitle.com/title/superman/" TargetMode="External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hyperlink" Target="https://www.artofthetitle.com/title/fight-club/" TargetMode="Externa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hyperlink" Target="https://www.artofthetitle.com/title/panic-room/" TargetMode="Externa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artofthetitle.com/title/true-detective-season-3/" TargetMode="External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>
            <a:extLst>
              <a:ext uri="{FF2B5EF4-FFF2-40B4-BE49-F238E27FC236}">
                <a16:creationId xmlns:a16="http://schemas.microsoft.com/office/drawing/2014/main" id="{71B2258F-86CA-4D4D-8270-BC05FCDEBF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7999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674F5660-C077-4FC0-B541-176687D4810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906" y="0"/>
            <a:ext cx="12185094" cy="739852"/>
          </a:xfrm>
        </p:spPr>
        <p:txBody>
          <a:bodyPr>
            <a:normAutofit/>
          </a:bodyPr>
          <a:lstStyle/>
          <a:p>
            <a:r>
              <a:rPr lang="en-US" sz="40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The Cabinet of Dr Caligari </a:t>
            </a:r>
            <a:r>
              <a:rPr lang="en-US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(Wiene, 1920)</a:t>
            </a:r>
            <a:endParaRPr lang="en-GB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EC4FB84-92D0-4B34-8B0B-F27621F03182}"/>
              </a:ext>
            </a:extLst>
          </p:cNvPr>
          <p:cNvSpPr txBox="1"/>
          <p:nvPr/>
        </p:nvSpPr>
        <p:spPr>
          <a:xfrm>
            <a:off x="6906" y="5965386"/>
            <a:ext cx="1218509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Art Direction: Hermann Warm</a:t>
            </a:r>
          </a:p>
          <a:p>
            <a:pPr algn="ctr"/>
            <a:r>
              <a:rPr lang="en-GB" u="sng" dirty="0">
                <a:hlinkClick r:id="rId2"/>
              </a:rPr>
              <a:t>https://www.artofthetitle.com/title/the-cabinet-of-dr-caligari/</a:t>
            </a:r>
            <a:endParaRPr lang="en-GB" dirty="0"/>
          </a:p>
          <a:p>
            <a:pPr algn="ctr"/>
            <a:endParaRPr lang="en-GB" dirty="0">
              <a:solidFill>
                <a:schemeClr val="bg1"/>
              </a:solidFill>
            </a:endParaRPr>
          </a:p>
        </p:txBody>
      </p:sp>
      <p:pic>
        <p:nvPicPr>
          <p:cNvPr id="4" name="Picture 3" descr="A picture containing text, book&#10;&#10;Description automatically generated">
            <a:extLst>
              <a:ext uri="{FF2B5EF4-FFF2-40B4-BE49-F238E27FC236}">
                <a16:creationId xmlns:a16="http://schemas.microsoft.com/office/drawing/2014/main" id="{D91E5DE1-E177-4266-98A0-549BDF86575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558" y="934031"/>
            <a:ext cx="5546351" cy="4123712"/>
          </a:xfrm>
          <a:prstGeom prst="rect">
            <a:avLst/>
          </a:prstGeom>
        </p:spPr>
      </p:pic>
      <p:pic>
        <p:nvPicPr>
          <p:cNvPr id="6" name="Picture 5" descr="An old photo of a person&#10;&#10;Description automatically generated">
            <a:extLst>
              <a:ext uri="{FF2B5EF4-FFF2-40B4-BE49-F238E27FC236}">
                <a16:creationId xmlns:a16="http://schemas.microsoft.com/office/drawing/2014/main" id="{B64CF50A-621E-427D-801F-66DE9DBE15A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40088" y="934031"/>
            <a:ext cx="5358733" cy="41237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120557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 up of a sign&#10;&#10;Description automatically generated">
            <a:extLst>
              <a:ext uri="{FF2B5EF4-FFF2-40B4-BE49-F238E27FC236}">
                <a16:creationId xmlns:a16="http://schemas.microsoft.com/office/drawing/2014/main" id="{E6C2ABA0-F86A-4D72-AD56-858D5EB6D9D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0421" y="658386"/>
            <a:ext cx="3640834" cy="5541227"/>
          </a:xfrm>
          <a:prstGeom prst="rect">
            <a:avLst/>
          </a:prstGeom>
        </p:spPr>
      </p:pic>
      <p:sp>
        <p:nvSpPr>
          <p:cNvPr id="13" name="Title 1">
            <a:extLst>
              <a:ext uri="{FF2B5EF4-FFF2-40B4-BE49-F238E27FC236}">
                <a16:creationId xmlns:a16="http://schemas.microsoft.com/office/drawing/2014/main" id="{5B4646BD-E746-438C-BCED-B7E2A0D38DA2}"/>
              </a:ext>
            </a:extLst>
          </p:cNvPr>
          <p:cNvSpPr txBox="1">
            <a:spLocks/>
          </p:cNvSpPr>
          <p:nvPr/>
        </p:nvSpPr>
        <p:spPr>
          <a:xfrm>
            <a:off x="6906" y="0"/>
            <a:ext cx="12185094" cy="73985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0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Metropolis </a:t>
            </a:r>
            <a:r>
              <a:rPr lang="en-US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(Lang, 1927) </a:t>
            </a:r>
            <a:endParaRPr lang="en-GB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45061B19-DB4E-4E4C-88DC-B582A33FC71C}"/>
              </a:ext>
            </a:extLst>
          </p:cNvPr>
          <p:cNvSpPr txBox="1"/>
          <p:nvPr/>
        </p:nvSpPr>
        <p:spPr>
          <a:xfrm>
            <a:off x="-123827" y="6335906"/>
            <a:ext cx="1219200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u="sng" dirty="0">
                <a:hlinkClick r:id="rId3"/>
              </a:rPr>
              <a:t>https://www.artofthetitle.com/title/metropolis/</a:t>
            </a:r>
            <a:endParaRPr lang="en-GB" b="1" dirty="0"/>
          </a:p>
        </p:txBody>
      </p:sp>
      <p:pic>
        <p:nvPicPr>
          <p:cNvPr id="5" name="Picture 4" descr="A person standing next to a person&#10;&#10;Description automatically generated">
            <a:extLst>
              <a:ext uri="{FF2B5EF4-FFF2-40B4-BE49-F238E27FC236}">
                <a16:creationId xmlns:a16="http://schemas.microsoft.com/office/drawing/2014/main" id="{140BFD01-E71F-4E1F-9D18-24758C6D4D2E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024" r="9338"/>
          <a:stretch/>
        </p:blipFill>
        <p:spPr>
          <a:xfrm>
            <a:off x="4276725" y="739852"/>
            <a:ext cx="7131608" cy="54597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560122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993305C2-42BA-4B8D-8AF7-3329BB9F7DCF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F637E065-1CC2-4A04-969C-7E4D188DA21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7999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 descr="A group of people posing for the camera&#10;&#10;Description automatically generated">
            <a:extLst>
              <a:ext uri="{FF2B5EF4-FFF2-40B4-BE49-F238E27FC236}">
                <a16:creationId xmlns:a16="http://schemas.microsoft.com/office/drawing/2014/main" id="{0ABAC0A3-24E6-4668-A797-4E47D0A94A8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0142" y="624063"/>
            <a:ext cx="7024810" cy="5477435"/>
          </a:xfrm>
          <a:prstGeom prst="rect">
            <a:avLst/>
          </a:prstGeom>
        </p:spPr>
      </p:pic>
      <p:sp>
        <p:nvSpPr>
          <p:cNvPr id="11" name="Title 1">
            <a:extLst>
              <a:ext uri="{FF2B5EF4-FFF2-40B4-BE49-F238E27FC236}">
                <a16:creationId xmlns:a16="http://schemas.microsoft.com/office/drawing/2014/main" id="{50587BFF-599B-46AD-898D-678E7B9C2F8A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85094" cy="73985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0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My Man Godfrey </a:t>
            </a:r>
            <a:r>
              <a:rPr lang="en-US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(La Cava, 1936) </a:t>
            </a:r>
            <a:endParaRPr lang="en-GB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DB8F8D06-2782-46A1-8E3C-A81E169E86DE}"/>
              </a:ext>
            </a:extLst>
          </p:cNvPr>
          <p:cNvSpPr txBox="1"/>
          <p:nvPr/>
        </p:nvSpPr>
        <p:spPr>
          <a:xfrm>
            <a:off x="-13815" y="6419017"/>
            <a:ext cx="1217818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u="sng" dirty="0">
                <a:hlinkClick r:id="rId3"/>
              </a:rPr>
              <a:t>https://www.artofthetitle.com/title/my-man-godfrey/</a:t>
            </a:r>
            <a:endParaRPr lang="en-GB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93C1CA74-4389-40EF-91FD-98887893D4B1}"/>
              </a:ext>
            </a:extLst>
          </p:cNvPr>
          <p:cNvSpPr txBox="1"/>
          <p:nvPr/>
        </p:nvSpPr>
        <p:spPr>
          <a:xfrm>
            <a:off x="-27629" y="6132892"/>
            <a:ext cx="1219200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/>
              <a:t>Production Designer: Charles D. Hall</a:t>
            </a:r>
            <a:endParaRPr lang="en-GB" b="1" dirty="0"/>
          </a:p>
        </p:txBody>
      </p:sp>
    </p:spTree>
    <p:extLst>
      <p:ext uri="{BB962C8B-B14F-4D97-AF65-F5344CB8AC3E}">
        <p14:creationId xmlns:p14="http://schemas.microsoft.com/office/powerpoint/2010/main" val="10614730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>
            <a:extLst>
              <a:ext uri="{FF2B5EF4-FFF2-40B4-BE49-F238E27FC236}">
                <a16:creationId xmlns:a16="http://schemas.microsoft.com/office/drawing/2014/main" id="{71B2258F-86CA-4D4D-8270-BC05FCDEBF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7999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674F5660-C077-4FC0-B541-176687D4810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5671247"/>
            <a:ext cx="12185094" cy="739852"/>
          </a:xfrm>
        </p:spPr>
        <p:txBody>
          <a:bodyPr>
            <a:normAutofit/>
          </a:bodyPr>
          <a:lstStyle/>
          <a:p>
            <a:r>
              <a:rPr lang="en-US" sz="4000" b="1" i="1" dirty="0">
                <a:solidFill>
                  <a:schemeClr val="bg1"/>
                </a:solidFill>
                <a:latin typeface="+mn-lt"/>
              </a:rPr>
              <a:t>DOUBLE INDEMNITY </a:t>
            </a:r>
            <a:r>
              <a:rPr lang="en-US" sz="4000" b="1" dirty="0">
                <a:solidFill>
                  <a:schemeClr val="bg1"/>
                </a:solidFill>
                <a:latin typeface="+mn-lt"/>
              </a:rPr>
              <a:t>(1944) </a:t>
            </a:r>
            <a:endParaRPr lang="en-GB" sz="4000" b="1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A7EBEEC-D05A-48D5-87D4-E8D41325D9A9}"/>
              </a:ext>
            </a:extLst>
          </p:cNvPr>
          <p:cNvSpPr txBox="1"/>
          <p:nvPr/>
        </p:nvSpPr>
        <p:spPr>
          <a:xfrm>
            <a:off x="2296309" y="6363356"/>
            <a:ext cx="73228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u="sng" dirty="0">
                <a:hlinkClick r:id="rId2"/>
              </a:rPr>
              <a:t>https://www.artofthetitle.com/title/the-seven-year-itch/</a:t>
            </a:r>
            <a:endParaRPr lang="en-GB" dirty="0"/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E0FAD8B5-5363-4391-B530-732FC1BE148A}"/>
              </a:ext>
            </a:extLst>
          </p:cNvPr>
          <p:cNvSpPr txBox="1">
            <a:spLocks/>
          </p:cNvSpPr>
          <p:nvPr/>
        </p:nvSpPr>
        <p:spPr>
          <a:xfrm>
            <a:off x="-6907" y="65308"/>
            <a:ext cx="12185094" cy="73985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0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The Seven Year Itch </a:t>
            </a:r>
            <a:r>
              <a:rPr lang="en-US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(Wilder, 1955) </a:t>
            </a:r>
            <a:endParaRPr lang="en-GB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pic>
        <p:nvPicPr>
          <p:cNvPr id="6" name="Picture 5" descr="A picture containing brick&#10;&#10;Description automatically generated">
            <a:extLst>
              <a:ext uri="{FF2B5EF4-FFF2-40B4-BE49-F238E27FC236}">
                <a16:creationId xmlns:a16="http://schemas.microsoft.com/office/drawing/2014/main" id="{4C8AEC1D-B057-49CD-9BED-ABCB8B54538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12883"/>
            <a:ext cx="12192000" cy="48322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261556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>
            <a:extLst>
              <a:ext uri="{FF2B5EF4-FFF2-40B4-BE49-F238E27FC236}">
                <a16:creationId xmlns:a16="http://schemas.microsoft.com/office/drawing/2014/main" id="{71B2258F-86CA-4D4D-8270-BC05FCDEBF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7999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674F5660-C077-4FC0-B541-176687D4810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5671247"/>
            <a:ext cx="12185094" cy="739852"/>
          </a:xfrm>
        </p:spPr>
        <p:txBody>
          <a:bodyPr>
            <a:normAutofit/>
          </a:bodyPr>
          <a:lstStyle/>
          <a:p>
            <a:r>
              <a:rPr lang="en-US" sz="4000" b="1" i="1" dirty="0">
                <a:solidFill>
                  <a:schemeClr val="bg1"/>
                </a:solidFill>
                <a:latin typeface="+mn-lt"/>
              </a:rPr>
              <a:t>DOUBLE INDEMNITY </a:t>
            </a:r>
            <a:r>
              <a:rPr lang="en-US" sz="4000" b="1" dirty="0">
                <a:solidFill>
                  <a:schemeClr val="bg1"/>
                </a:solidFill>
                <a:latin typeface="+mn-lt"/>
              </a:rPr>
              <a:t>(1944) </a:t>
            </a:r>
            <a:endParaRPr lang="en-GB" sz="4000" b="1" dirty="0">
              <a:solidFill>
                <a:schemeClr val="bg1"/>
              </a:solidFill>
              <a:latin typeface="+mn-lt"/>
            </a:endParaRPr>
          </a:p>
        </p:txBody>
      </p:sp>
      <p:pic>
        <p:nvPicPr>
          <p:cNvPr id="3" name="Picture 2" descr="A picture containing text, book&#10;&#10;Description automatically generated">
            <a:extLst>
              <a:ext uri="{FF2B5EF4-FFF2-40B4-BE49-F238E27FC236}">
                <a16:creationId xmlns:a16="http://schemas.microsoft.com/office/drawing/2014/main" id="{6B7A8138-9FA6-47E4-AC97-6FA58FB1330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DA7EBEEC-D05A-48D5-87D4-E8D41325D9A9}"/>
              </a:ext>
            </a:extLst>
          </p:cNvPr>
          <p:cNvSpPr txBox="1"/>
          <p:nvPr/>
        </p:nvSpPr>
        <p:spPr>
          <a:xfrm rot="16200000">
            <a:off x="-2938631" y="3244335"/>
            <a:ext cx="6858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u="sng" dirty="0">
                <a:hlinkClick r:id="rId3"/>
              </a:rPr>
              <a:t>https://www.artofthetitle.com/title/vertigo/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2618920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>
            <a:extLst>
              <a:ext uri="{FF2B5EF4-FFF2-40B4-BE49-F238E27FC236}">
                <a16:creationId xmlns:a16="http://schemas.microsoft.com/office/drawing/2014/main" id="{71B2258F-86CA-4D4D-8270-BC05FCDEBF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7999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674F5660-C077-4FC0-B541-176687D4810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5671247"/>
            <a:ext cx="12185094" cy="739852"/>
          </a:xfrm>
        </p:spPr>
        <p:txBody>
          <a:bodyPr>
            <a:normAutofit/>
          </a:bodyPr>
          <a:lstStyle/>
          <a:p>
            <a:r>
              <a:rPr lang="en-US" sz="4000" b="1" i="1" dirty="0">
                <a:solidFill>
                  <a:schemeClr val="bg1"/>
                </a:solidFill>
                <a:latin typeface="+mn-lt"/>
              </a:rPr>
              <a:t>DOUBLE INDEMNITY </a:t>
            </a:r>
            <a:r>
              <a:rPr lang="en-US" sz="4000" b="1" dirty="0">
                <a:solidFill>
                  <a:schemeClr val="bg1"/>
                </a:solidFill>
                <a:latin typeface="+mn-lt"/>
              </a:rPr>
              <a:t>(1944) </a:t>
            </a:r>
            <a:endParaRPr lang="en-GB" sz="4000" b="1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A7EBEEC-D05A-48D5-87D4-E8D41325D9A9}"/>
              </a:ext>
            </a:extLst>
          </p:cNvPr>
          <p:cNvSpPr txBox="1"/>
          <p:nvPr/>
        </p:nvSpPr>
        <p:spPr>
          <a:xfrm>
            <a:off x="6902" y="6477000"/>
            <a:ext cx="1225681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u="sng" dirty="0">
                <a:hlinkClick r:id="rId2"/>
              </a:rPr>
              <a:t>https://www.artofthetitle.com/title/dr-no/</a:t>
            </a:r>
            <a:endParaRPr lang="en-GB" u="sng" dirty="0"/>
          </a:p>
          <a:p>
            <a:pPr algn="ctr"/>
            <a:endParaRPr lang="en-GB" u="sng" dirty="0"/>
          </a:p>
          <a:p>
            <a:pPr algn="ctr"/>
            <a:endParaRPr lang="en-GB" dirty="0"/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E0FAD8B5-5363-4391-B530-732FC1BE148A}"/>
              </a:ext>
            </a:extLst>
          </p:cNvPr>
          <p:cNvSpPr txBox="1">
            <a:spLocks/>
          </p:cNvSpPr>
          <p:nvPr/>
        </p:nvSpPr>
        <p:spPr>
          <a:xfrm>
            <a:off x="0" y="76975"/>
            <a:ext cx="12185094" cy="73985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0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Dr No</a:t>
            </a:r>
            <a:r>
              <a:rPr lang="en-US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 (Young, 1962)</a:t>
            </a:r>
            <a:endParaRPr lang="en-GB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1DAB3A92-7C0C-4D44-806D-9592256F7FF3}"/>
              </a:ext>
            </a:extLst>
          </p:cNvPr>
          <p:cNvSpPr txBox="1"/>
          <p:nvPr/>
        </p:nvSpPr>
        <p:spPr>
          <a:xfrm>
            <a:off x="-6907" y="6119335"/>
            <a:ext cx="1219200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Design: Maurice Binder; Animation: Trevor Bond</a:t>
            </a:r>
            <a:endParaRPr lang="en-GB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" name="Picture 2" descr="A person holding a sign&#10;&#10;Description automatically generated">
            <a:extLst>
              <a:ext uri="{FF2B5EF4-FFF2-40B4-BE49-F238E27FC236}">
                <a16:creationId xmlns:a16="http://schemas.microsoft.com/office/drawing/2014/main" id="{6C303296-0F07-4B6A-BFDC-74DEA27CD7D8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872" b="12917"/>
          <a:stretch/>
        </p:blipFill>
        <p:spPr>
          <a:xfrm>
            <a:off x="2667000" y="882728"/>
            <a:ext cx="6858000" cy="50894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8448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F637E065-1CC2-4A04-969C-7E4D188DA21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7999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34E0E901-596C-4975-BFC9-67B2F9F54BD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7999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A0B284DE-A1B5-4EC6-A3BF-3CD1FBA628D5}"/>
              </a:ext>
            </a:extLst>
          </p:cNvPr>
          <p:cNvSpPr txBox="1">
            <a:spLocks/>
          </p:cNvSpPr>
          <p:nvPr/>
        </p:nvSpPr>
        <p:spPr>
          <a:xfrm>
            <a:off x="0" y="5671247"/>
            <a:ext cx="12185094" cy="73985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000" b="1" i="1">
                <a:solidFill>
                  <a:schemeClr val="bg1"/>
                </a:solidFill>
                <a:latin typeface="+mn-lt"/>
              </a:rPr>
              <a:t>DOUBLE INDEMNITY </a:t>
            </a:r>
            <a:r>
              <a:rPr lang="en-US" sz="4000" b="1">
                <a:solidFill>
                  <a:schemeClr val="bg1"/>
                </a:solidFill>
                <a:latin typeface="+mn-lt"/>
              </a:rPr>
              <a:t>(1944) </a:t>
            </a:r>
            <a:endParaRPr lang="en-GB" sz="4000" b="1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C47FB48-7E77-4243-A26C-2BF0F155F98C}"/>
              </a:ext>
            </a:extLst>
          </p:cNvPr>
          <p:cNvSpPr txBox="1"/>
          <p:nvPr/>
        </p:nvSpPr>
        <p:spPr>
          <a:xfrm>
            <a:off x="6902" y="6477000"/>
            <a:ext cx="1225681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u="sng" dirty="0">
                <a:hlinkClick r:id="rId2"/>
              </a:rPr>
              <a:t>https://www.artofthetitle.com/feature/a-fistful-of-titles-the-westerns-of-iginio/</a:t>
            </a:r>
            <a:endParaRPr lang="en-GB" u="sng" dirty="0"/>
          </a:p>
          <a:p>
            <a:pPr algn="ctr"/>
            <a:endParaRPr lang="en-GB" dirty="0"/>
          </a:p>
        </p:txBody>
      </p:sp>
      <p:pic>
        <p:nvPicPr>
          <p:cNvPr id="3" name="Picture 2" descr="A picture containing text&#10;&#10;Description automatically generated">
            <a:extLst>
              <a:ext uri="{FF2B5EF4-FFF2-40B4-BE49-F238E27FC236}">
                <a16:creationId xmlns:a16="http://schemas.microsoft.com/office/drawing/2014/main" id="{FB24DACF-A126-4258-B834-8B7CA147293C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980" b="10771"/>
          <a:stretch/>
        </p:blipFill>
        <p:spPr>
          <a:xfrm>
            <a:off x="2667000" y="720083"/>
            <a:ext cx="6858000" cy="5366301"/>
          </a:xfrm>
          <a:prstGeom prst="rect">
            <a:avLst/>
          </a:prstGeom>
        </p:spPr>
      </p:pic>
      <p:sp>
        <p:nvSpPr>
          <p:cNvPr id="10" name="Title 1">
            <a:extLst>
              <a:ext uri="{FF2B5EF4-FFF2-40B4-BE49-F238E27FC236}">
                <a16:creationId xmlns:a16="http://schemas.microsoft.com/office/drawing/2014/main" id="{EF373FA6-5043-4D3C-9D92-BBE00612B846}"/>
              </a:ext>
            </a:extLst>
          </p:cNvPr>
          <p:cNvSpPr txBox="1">
            <a:spLocks/>
          </p:cNvSpPr>
          <p:nvPr/>
        </p:nvSpPr>
        <p:spPr>
          <a:xfrm>
            <a:off x="0" y="76975"/>
            <a:ext cx="12185094" cy="73985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0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A Fistful of Dollars </a:t>
            </a:r>
            <a:r>
              <a:rPr lang="en-US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(Leone, 1964)</a:t>
            </a:r>
            <a:endParaRPr lang="en-GB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2A7D68A2-2EF8-4652-B462-E6940AF2F8F1}"/>
              </a:ext>
            </a:extLst>
          </p:cNvPr>
          <p:cNvSpPr txBox="1"/>
          <p:nvPr/>
        </p:nvSpPr>
        <p:spPr>
          <a:xfrm>
            <a:off x="-6907" y="6119335"/>
            <a:ext cx="1219200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Designer: Ignio Lardani</a:t>
            </a:r>
            <a:endParaRPr lang="en-GB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12401645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>
            <a:extLst>
              <a:ext uri="{FF2B5EF4-FFF2-40B4-BE49-F238E27FC236}">
                <a16:creationId xmlns:a16="http://schemas.microsoft.com/office/drawing/2014/main" id="{71B2258F-86CA-4D4D-8270-BC05FCDEBF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7999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674F5660-C077-4FC0-B541-176687D4810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5671247"/>
            <a:ext cx="12185094" cy="739852"/>
          </a:xfrm>
        </p:spPr>
        <p:txBody>
          <a:bodyPr>
            <a:normAutofit/>
          </a:bodyPr>
          <a:lstStyle/>
          <a:p>
            <a:r>
              <a:rPr lang="en-US" sz="4000" b="1" i="1" dirty="0">
                <a:solidFill>
                  <a:schemeClr val="bg1"/>
                </a:solidFill>
                <a:latin typeface="+mn-lt"/>
              </a:rPr>
              <a:t>DOUBLE INDEMNITY </a:t>
            </a:r>
            <a:r>
              <a:rPr lang="en-US" sz="4000" b="1" dirty="0">
                <a:solidFill>
                  <a:schemeClr val="bg1"/>
                </a:solidFill>
                <a:latin typeface="+mn-lt"/>
              </a:rPr>
              <a:t>(1944) </a:t>
            </a:r>
            <a:endParaRPr lang="en-GB" sz="4000" b="1" dirty="0">
              <a:solidFill>
                <a:schemeClr val="bg1"/>
              </a:solidFill>
              <a:latin typeface="+mn-lt"/>
            </a:endParaRPr>
          </a:p>
        </p:txBody>
      </p:sp>
      <p:pic>
        <p:nvPicPr>
          <p:cNvPr id="3" name="Picture 2" descr="A picture containing text&#10;&#10;Description automatically generated">
            <a:extLst>
              <a:ext uri="{FF2B5EF4-FFF2-40B4-BE49-F238E27FC236}">
                <a16:creationId xmlns:a16="http://schemas.microsoft.com/office/drawing/2014/main" id="{B92F2F33-5852-4404-9D9B-4F1C4995954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52775" y="816828"/>
            <a:ext cx="6785142" cy="5104688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DA7EBEEC-D05A-48D5-87D4-E8D41325D9A9}"/>
              </a:ext>
            </a:extLst>
          </p:cNvPr>
          <p:cNvSpPr txBox="1"/>
          <p:nvPr/>
        </p:nvSpPr>
        <p:spPr>
          <a:xfrm>
            <a:off x="6906" y="6377440"/>
            <a:ext cx="1219890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u="sng" dirty="0">
                <a:hlinkClick r:id="rId3"/>
              </a:rPr>
              <a:t>https://www.artofthetitle.com/title/the-thomas-crown-affair/</a:t>
            </a:r>
            <a:endParaRPr lang="en-GB" u="sng" dirty="0"/>
          </a:p>
          <a:p>
            <a:pPr algn="ctr"/>
            <a:endParaRPr lang="en-GB" dirty="0"/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E0FAD8B5-5363-4391-B530-732FC1BE148A}"/>
              </a:ext>
            </a:extLst>
          </p:cNvPr>
          <p:cNvSpPr txBox="1">
            <a:spLocks/>
          </p:cNvSpPr>
          <p:nvPr/>
        </p:nvSpPr>
        <p:spPr>
          <a:xfrm>
            <a:off x="0" y="76975"/>
            <a:ext cx="12185094" cy="73985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0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The Thomas Crown Affair </a:t>
            </a:r>
            <a:r>
              <a:rPr lang="en-US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(Jewison, 1968) </a:t>
            </a:r>
            <a:endParaRPr lang="en-GB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25538D4-211C-4564-8383-860FC1950E86}"/>
              </a:ext>
            </a:extLst>
          </p:cNvPr>
          <p:cNvSpPr txBox="1"/>
          <p:nvPr/>
        </p:nvSpPr>
        <p:spPr>
          <a:xfrm>
            <a:off x="0" y="6008108"/>
            <a:ext cx="1219200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/>
              <a:t>Design: Pablo Ferro</a:t>
            </a:r>
            <a:endParaRPr lang="en-GB" b="1" dirty="0"/>
          </a:p>
        </p:txBody>
      </p:sp>
    </p:spTree>
    <p:extLst>
      <p:ext uri="{BB962C8B-B14F-4D97-AF65-F5344CB8AC3E}">
        <p14:creationId xmlns:p14="http://schemas.microsoft.com/office/powerpoint/2010/main" val="168056183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>
            <a:extLst>
              <a:ext uri="{FF2B5EF4-FFF2-40B4-BE49-F238E27FC236}">
                <a16:creationId xmlns:a16="http://schemas.microsoft.com/office/drawing/2014/main" id="{71B2258F-86CA-4D4D-8270-BC05FCDEBF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7999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674F5660-C077-4FC0-B541-176687D4810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5671247"/>
            <a:ext cx="12185094" cy="739852"/>
          </a:xfrm>
        </p:spPr>
        <p:txBody>
          <a:bodyPr>
            <a:normAutofit/>
          </a:bodyPr>
          <a:lstStyle/>
          <a:p>
            <a:r>
              <a:rPr lang="en-US" sz="4000" b="1" i="1" dirty="0">
                <a:solidFill>
                  <a:schemeClr val="bg1"/>
                </a:solidFill>
                <a:latin typeface="+mn-lt"/>
              </a:rPr>
              <a:t>DOUBLE INDEMNITY </a:t>
            </a:r>
            <a:r>
              <a:rPr lang="en-US" sz="4000" b="1" dirty="0">
                <a:solidFill>
                  <a:schemeClr val="bg1"/>
                </a:solidFill>
                <a:latin typeface="+mn-lt"/>
              </a:rPr>
              <a:t>(1944) </a:t>
            </a:r>
            <a:endParaRPr lang="en-GB" sz="4000" b="1" dirty="0">
              <a:solidFill>
                <a:schemeClr val="bg1"/>
              </a:solidFill>
              <a:latin typeface="+mn-lt"/>
            </a:endParaRPr>
          </a:p>
        </p:txBody>
      </p:sp>
      <p:pic>
        <p:nvPicPr>
          <p:cNvPr id="4" name="Picture 3" descr="A picture containing television&#10;&#10;Description automatically generated">
            <a:extLst>
              <a:ext uri="{FF2B5EF4-FFF2-40B4-BE49-F238E27FC236}">
                <a16:creationId xmlns:a16="http://schemas.microsoft.com/office/drawing/2014/main" id="{CED2F3EA-9DEB-4B97-BAF9-16CB9E22D9F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2027" y="0"/>
            <a:ext cx="8027946" cy="6078977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DA7EBEEC-D05A-48D5-87D4-E8D41325D9A9}"/>
              </a:ext>
            </a:extLst>
          </p:cNvPr>
          <p:cNvSpPr txBox="1"/>
          <p:nvPr/>
        </p:nvSpPr>
        <p:spPr>
          <a:xfrm>
            <a:off x="6906" y="6449883"/>
            <a:ext cx="12192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u="sng" dirty="0">
                <a:hlinkClick r:id="rId3"/>
              </a:rPr>
              <a:t>https://www.artofthetitle.com/title/superman/</a:t>
            </a:r>
            <a:endParaRPr lang="en-GB" dirty="0"/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E0FAD8B5-5363-4391-B530-732FC1BE148A}"/>
              </a:ext>
            </a:extLst>
          </p:cNvPr>
          <p:cNvSpPr txBox="1">
            <a:spLocks/>
          </p:cNvSpPr>
          <p:nvPr/>
        </p:nvSpPr>
        <p:spPr>
          <a:xfrm>
            <a:off x="-6906" y="181074"/>
            <a:ext cx="12185094" cy="73985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0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Superman </a:t>
            </a:r>
            <a:r>
              <a:rPr lang="en-US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(Donner,</a:t>
            </a:r>
            <a:r>
              <a:rPr lang="en-US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1978) </a:t>
            </a:r>
            <a:endParaRPr lang="en-GB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1C6B871-6573-4C51-BA72-49D4208340A8}"/>
              </a:ext>
            </a:extLst>
          </p:cNvPr>
          <p:cNvSpPr txBox="1"/>
          <p:nvPr/>
        </p:nvSpPr>
        <p:spPr>
          <a:xfrm>
            <a:off x="0" y="6079764"/>
            <a:ext cx="1219200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/>
              <a:t>Design: R Greenberg Associates</a:t>
            </a:r>
            <a:endParaRPr lang="en-GB" b="1" dirty="0"/>
          </a:p>
        </p:txBody>
      </p:sp>
    </p:spTree>
    <p:extLst>
      <p:ext uri="{BB962C8B-B14F-4D97-AF65-F5344CB8AC3E}">
        <p14:creationId xmlns:p14="http://schemas.microsoft.com/office/powerpoint/2010/main" val="179745045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>
            <a:extLst>
              <a:ext uri="{FF2B5EF4-FFF2-40B4-BE49-F238E27FC236}">
                <a16:creationId xmlns:a16="http://schemas.microsoft.com/office/drawing/2014/main" id="{71B2258F-86CA-4D4D-8270-BC05FCDEBF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7999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674F5660-C077-4FC0-B541-176687D4810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5671247"/>
            <a:ext cx="12185094" cy="739852"/>
          </a:xfrm>
        </p:spPr>
        <p:txBody>
          <a:bodyPr>
            <a:normAutofit/>
          </a:bodyPr>
          <a:lstStyle/>
          <a:p>
            <a:r>
              <a:rPr lang="en-US" sz="4000" b="1" i="1" dirty="0">
                <a:solidFill>
                  <a:schemeClr val="bg1"/>
                </a:solidFill>
                <a:latin typeface="+mn-lt"/>
              </a:rPr>
              <a:t>DOUBLE INDEMNITY </a:t>
            </a:r>
            <a:r>
              <a:rPr lang="en-US" sz="4000" b="1" dirty="0">
                <a:solidFill>
                  <a:schemeClr val="bg1"/>
                </a:solidFill>
                <a:latin typeface="+mn-lt"/>
              </a:rPr>
              <a:t>(1944) </a:t>
            </a:r>
            <a:endParaRPr lang="en-GB" sz="4000" b="1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A7EBEEC-D05A-48D5-87D4-E8D41325D9A9}"/>
              </a:ext>
            </a:extLst>
          </p:cNvPr>
          <p:cNvSpPr txBox="1"/>
          <p:nvPr/>
        </p:nvSpPr>
        <p:spPr>
          <a:xfrm>
            <a:off x="13812" y="6405759"/>
            <a:ext cx="121712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u="sng" dirty="0">
                <a:hlinkClick r:id="rId2"/>
              </a:rPr>
              <a:t>https://www.artofthetitle.com/title/fight-club/</a:t>
            </a:r>
            <a:endParaRPr lang="en-GB" dirty="0"/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E0FAD8B5-5363-4391-B530-732FC1BE148A}"/>
              </a:ext>
            </a:extLst>
          </p:cNvPr>
          <p:cNvSpPr txBox="1">
            <a:spLocks/>
          </p:cNvSpPr>
          <p:nvPr/>
        </p:nvSpPr>
        <p:spPr>
          <a:xfrm>
            <a:off x="13813" y="112047"/>
            <a:ext cx="12185094" cy="73985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0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Fight Club </a:t>
            </a:r>
            <a:r>
              <a:rPr lang="en-US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(Fincher, 1999) </a:t>
            </a:r>
            <a:endParaRPr lang="en-GB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453DA6-C94F-49D6-8EDF-EFEED0F4B7D7}"/>
              </a:ext>
            </a:extLst>
          </p:cNvPr>
          <p:cNvSpPr txBox="1"/>
          <p:nvPr/>
        </p:nvSpPr>
        <p:spPr>
          <a:xfrm>
            <a:off x="13812" y="6077354"/>
            <a:ext cx="1219200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/>
              <a:t>Design: Digital Domain; Kevin Tod Haug</a:t>
            </a:r>
            <a:endParaRPr lang="en-GB" b="1" dirty="0"/>
          </a:p>
        </p:txBody>
      </p:sp>
      <p:pic>
        <p:nvPicPr>
          <p:cNvPr id="5" name="Picture 4" descr="A picture containing indoor, cat, laying, black&#10;&#10;Description automatically generated">
            <a:extLst>
              <a:ext uri="{FF2B5EF4-FFF2-40B4-BE49-F238E27FC236}">
                <a16:creationId xmlns:a16="http://schemas.microsoft.com/office/drawing/2014/main" id="{437584F8-5BC5-4AFB-B27C-E443C0E1910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87912"/>
            <a:ext cx="12192000" cy="50821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126368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>
            <a:extLst>
              <a:ext uri="{FF2B5EF4-FFF2-40B4-BE49-F238E27FC236}">
                <a16:creationId xmlns:a16="http://schemas.microsoft.com/office/drawing/2014/main" id="{71B2258F-86CA-4D4D-8270-BC05FCDEBF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7999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674F5660-C077-4FC0-B541-176687D4810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5671247"/>
            <a:ext cx="12185094" cy="739852"/>
          </a:xfrm>
        </p:spPr>
        <p:txBody>
          <a:bodyPr>
            <a:normAutofit/>
          </a:bodyPr>
          <a:lstStyle/>
          <a:p>
            <a:r>
              <a:rPr lang="en-US" sz="4000" b="1" i="1" dirty="0">
                <a:solidFill>
                  <a:schemeClr val="bg1"/>
                </a:solidFill>
                <a:latin typeface="+mn-lt"/>
              </a:rPr>
              <a:t>DOUBLE INDEMNITY </a:t>
            </a:r>
            <a:r>
              <a:rPr lang="en-US" sz="4000" b="1" dirty="0">
                <a:solidFill>
                  <a:schemeClr val="bg1"/>
                </a:solidFill>
                <a:latin typeface="+mn-lt"/>
              </a:rPr>
              <a:t>(1944) </a:t>
            </a:r>
            <a:endParaRPr lang="en-GB" sz="4000" b="1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A7EBEEC-D05A-48D5-87D4-E8D41325D9A9}"/>
              </a:ext>
            </a:extLst>
          </p:cNvPr>
          <p:cNvSpPr txBox="1"/>
          <p:nvPr/>
        </p:nvSpPr>
        <p:spPr>
          <a:xfrm>
            <a:off x="-6907" y="6449586"/>
            <a:ext cx="1217818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u="sng" dirty="0">
                <a:hlinkClick r:id="rId2"/>
              </a:rPr>
              <a:t>https://www.artofthetitle.com/title/panic-room/</a:t>
            </a:r>
            <a:endParaRPr lang="en-GB" dirty="0"/>
          </a:p>
        </p:txBody>
      </p:sp>
      <p:pic>
        <p:nvPicPr>
          <p:cNvPr id="6" name="Picture 5" descr="A picture containing man&#10;&#10;Description automatically generated">
            <a:extLst>
              <a:ext uri="{FF2B5EF4-FFF2-40B4-BE49-F238E27FC236}">
                <a16:creationId xmlns:a16="http://schemas.microsoft.com/office/drawing/2014/main" id="{3D7E3D22-C230-45FB-A9CA-194C8A714B2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89282"/>
            <a:ext cx="12192000" cy="6279435"/>
          </a:xfrm>
          <a:prstGeom prst="rect">
            <a:avLst/>
          </a:prstGeom>
        </p:spPr>
      </p:pic>
      <p:sp>
        <p:nvSpPr>
          <p:cNvPr id="8" name="Title 1">
            <a:extLst>
              <a:ext uri="{FF2B5EF4-FFF2-40B4-BE49-F238E27FC236}">
                <a16:creationId xmlns:a16="http://schemas.microsoft.com/office/drawing/2014/main" id="{E0FAD8B5-5363-4391-B530-732FC1BE148A}"/>
              </a:ext>
            </a:extLst>
          </p:cNvPr>
          <p:cNvSpPr txBox="1">
            <a:spLocks/>
          </p:cNvSpPr>
          <p:nvPr/>
        </p:nvSpPr>
        <p:spPr>
          <a:xfrm>
            <a:off x="0" y="76975"/>
            <a:ext cx="12185094" cy="73985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0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Panic Room </a:t>
            </a:r>
            <a:r>
              <a:rPr lang="en-US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(Fincher, 2002) </a:t>
            </a:r>
            <a:endParaRPr lang="en-GB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2C1D172-4A1E-4F8D-8077-180E142FAAF7}"/>
              </a:ext>
            </a:extLst>
          </p:cNvPr>
          <p:cNvSpPr txBox="1"/>
          <p:nvPr/>
        </p:nvSpPr>
        <p:spPr>
          <a:xfrm>
            <a:off x="-6907" y="6041173"/>
            <a:ext cx="1219200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/>
              <a:t>Design: The Picture Mill; William Lebeda</a:t>
            </a:r>
            <a:endParaRPr lang="en-GB" b="1" dirty="0"/>
          </a:p>
        </p:txBody>
      </p:sp>
    </p:spTree>
    <p:extLst>
      <p:ext uri="{BB962C8B-B14F-4D97-AF65-F5344CB8AC3E}">
        <p14:creationId xmlns:p14="http://schemas.microsoft.com/office/powerpoint/2010/main" val="19453249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>
            <a:extLst>
              <a:ext uri="{FF2B5EF4-FFF2-40B4-BE49-F238E27FC236}">
                <a16:creationId xmlns:a16="http://schemas.microsoft.com/office/drawing/2014/main" id="{71B2258F-86CA-4D4D-8270-BC05FCDEBF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7999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1" descr="A picture containing food, snow&#10;&#10;Description automatically generated">
            <a:extLst>
              <a:ext uri="{FF2B5EF4-FFF2-40B4-BE49-F238E27FC236}">
                <a16:creationId xmlns:a16="http://schemas.microsoft.com/office/drawing/2014/main" id="{48397A86-EB5F-44FB-8A48-6F942150262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2924" y="165259"/>
            <a:ext cx="11106150" cy="6247209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DA7EBEEC-D05A-48D5-87D4-E8D41325D9A9}"/>
              </a:ext>
            </a:extLst>
          </p:cNvPr>
          <p:cNvSpPr txBox="1"/>
          <p:nvPr/>
        </p:nvSpPr>
        <p:spPr>
          <a:xfrm>
            <a:off x="6905" y="6381750"/>
            <a:ext cx="1217818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u="sng" dirty="0">
                <a:hlinkClick r:id="rId3"/>
              </a:rPr>
              <a:t>https://www.artofthetitle.com/title/true-detective-season-3/</a:t>
            </a:r>
            <a:endParaRPr lang="en-GB" dirty="0"/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E0FAD8B5-5363-4391-B530-732FC1BE148A}"/>
              </a:ext>
            </a:extLst>
          </p:cNvPr>
          <p:cNvSpPr txBox="1">
            <a:spLocks/>
          </p:cNvSpPr>
          <p:nvPr/>
        </p:nvSpPr>
        <p:spPr>
          <a:xfrm>
            <a:off x="-6907" y="11668"/>
            <a:ext cx="12185094" cy="73985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0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True Detective </a:t>
            </a:r>
            <a:r>
              <a:rPr lang="en-US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(Season 3)</a:t>
            </a:r>
            <a:endParaRPr lang="en-GB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6E3CB561-2ED3-4882-B27E-216782A0D421}"/>
              </a:ext>
            </a:extLst>
          </p:cNvPr>
          <p:cNvSpPr txBox="1"/>
          <p:nvPr/>
        </p:nvSpPr>
        <p:spPr>
          <a:xfrm>
            <a:off x="-6907" y="6107667"/>
            <a:ext cx="1219200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/>
              <a:t>Design: Antibody</a:t>
            </a:r>
            <a:endParaRPr lang="en-GB" b="1" dirty="0"/>
          </a:p>
        </p:txBody>
      </p:sp>
    </p:spTree>
    <p:extLst>
      <p:ext uri="{BB962C8B-B14F-4D97-AF65-F5344CB8AC3E}">
        <p14:creationId xmlns:p14="http://schemas.microsoft.com/office/powerpoint/2010/main" val="342231413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494</TotalTime>
  <Words>322</Words>
  <Application>Microsoft Office PowerPoint</Application>
  <PresentationFormat>Widescreen</PresentationFormat>
  <Paragraphs>40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6" baseType="lpstr">
      <vt:lpstr>Arial</vt:lpstr>
      <vt:lpstr>Calibri</vt:lpstr>
      <vt:lpstr>Calibri Light</vt:lpstr>
      <vt:lpstr>Office Theme</vt:lpstr>
      <vt:lpstr>The Cabinet of Dr Caligari (Wiene, 1920)</vt:lpstr>
      <vt:lpstr>PowerPoint Presentation</vt:lpstr>
      <vt:lpstr>PowerPoint Presentation</vt:lpstr>
      <vt:lpstr>DOUBLE INDEMNITY (1944) </vt:lpstr>
      <vt:lpstr>DOUBLE INDEMNITY (1944) </vt:lpstr>
      <vt:lpstr>DOUBLE INDEMNITY (1944) </vt:lpstr>
      <vt:lpstr>PowerPoint Presentation</vt:lpstr>
      <vt:lpstr>DOUBLE INDEMNITY (1944) </vt:lpstr>
      <vt:lpstr>DOUBLE INDEMNITY (1944) </vt:lpstr>
      <vt:lpstr>DOUBLE INDEMNITY (1944) </vt:lpstr>
      <vt:lpstr>DOUBLE INDEMNITY (1944) 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OLIVE</dc:title>
  <dc:creator>Matt Jones</dc:creator>
  <cp:lastModifiedBy>Matt Jones</cp:lastModifiedBy>
  <cp:revision>61</cp:revision>
  <dcterms:created xsi:type="dcterms:W3CDTF">2019-10-12T21:05:32Z</dcterms:created>
  <dcterms:modified xsi:type="dcterms:W3CDTF">2019-11-12T21:03:29Z</dcterms:modified>
</cp:coreProperties>
</file>