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notesMasterIdLst>
    <p:notesMasterId r:id="rId20"/>
  </p:notesMasterIdLst>
  <p:sldIdLst>
    <p:sldId id="275" r:id="rId2"/>
    <p:sldId id="320" r:id="rId3"/>
    <p:sldId id="455" r:id="rId4"/>
    <p:sldId id="391" r:id="rId5"/>
    <p:sldId id="336" r:id="rId6"/>
    <p:sldId id="270" r:id="rId7"/>
    <p:sldId id="273" r:id="rId8"/>
    <p:sldId id="274" r:id="rId9"/>
    <p:sldId id="335" r:id="rId10"/>
    <p:sldId id="287" r:id="rId11"/>
    <p:sldId id="290" r:id="rId12"/>
    <p:sldId id="295" r:id="rId13"/>
    <p:sldId id="310" r:id="rId14"/>
    <p:sldId id="316" r:id="rId15"/>
    <p:sldId id="319" r:id="rId16"/>
    <p:sldId id="269" r:id="rId17"/>
    <p:sldId id="466" r:id="rId18"/>
    <p:sldId id="471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76"/>
  </p:normalViewPr>
  <p:slideViewPr>
    <p:cSldViewPr snapToGrid="0" snapToObjects="1">
      <p:cViewPr varScale="1">
        <p:scale>
          <a:sx n="95" d="100"/>
          <a:sy n="95" d="100"/>
        </p:scale>
        <p:origin x="158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941F1-C53F-4448-9EB2-D29C945A9420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8F2C1-72E5-AF4E-ABB5-4A61E4900CA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138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2D8BDE-6285-EC4A-BA28-BB582B08ADD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919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20BF19-11D2-4599-A582-3ABD41824ED2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6688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087F35-5A52-9E42-983E-C63CA679751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985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91D4C-F5C2-4779-A3AB-F6E299F63E01}" type="datetime1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3C57-198A-8C4F-9E59-37B30BCD4B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F8B9-AF0E-4407-9120-908A1FA1066B}" type="datetime1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C1F77-7E87-445D-9269-B7FDF20BAC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697B1-8FD3-4C69-8758-6E58FF0CA2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8369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7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5b-cWAX0WY" TargetMode="External"/><Relationship Id="rId2" Type="http://schemas.openxmlformats.org/officeDocument/2006/relationships/hyperlink" Target="http://adnoddau.canolfanpeniarth.org/ein-byd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www.atebol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3110" y="1675375"/>
            <a:ext cx="7555089" cy="176388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b="1" dirty="0"/>
              <a:t>HUMANITIES</a:t>
            </a:r>
            <a:br>
              <a:rPr lang="en-US" b="1" dirty="0"/>
            </a:br>
            <a:r>
              <a:rPr lang="en-US" b="1" dirty="0">
                <a:solidFill>
                  <a:srgbClr val="FF0000"/>
                </a:solidFill>
              </a:rPr>
              <a:t>Cross-Curricular/Thematic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1527" y="3594398"/>
            <a:ext cx="6400800" cy="1442156"/>
          </a:xfrm>
        </p:spPr>
        <p:txBody>
          <a:bodyPr>
            <a:normAutofit/>
          </a:bodyPr>
          <a:lstStyle/>
          <a:p>
            <a:r>
              <a:rPr lang="en-US" dirty="0"/>
              <a:t>ECAD4011/ </a:t>
            </a:r>
            <a:r>
              <a:rPr lang="en-US" dirty="0">
                <a:solidFill>
                  <a:srgbClr val="FF0000"/>
                </a:solidFill>
              </a:rPr>
              <a:t>ECAD4011C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136" y="2381934"/>
            <a:ext cx="1371600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4696546"/>
            <a:ext cx="25781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s://encrypted-tbn3.gstatic.com/images?q=tbn:ANd9GcQ5WafAOdNF9JGuz-iA7lyoPUZfgJhBs2Bu2oQGHNRRDgAYsUV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473861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483812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3381310"/>
            <a:ext cx="1423515" cy="1379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87" y="2101650"/>
            <a:ext cx="1105549" cy="147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18718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187180"/>
            <a:ext cx="279082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187180"/>
            <a:ext cx="2731487" cy="170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619" y="237931"/>
            <a:ext cx="8780108" cy="30744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Barnes, J. (2007/2011/2015) </a:t>
            </a:r>
            <a:r>
              <a:rPr lang="en-GB" i="1" dirty="0"/>
              <a:t>Cross-Curricular Learning 3-14. </a:t>
            </a:r>
            <a:r>
              <a:rPr lang="en-GB" dirty="0"/>
              <a:t>London: Sage.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Kerry, T. (ed.) (2011/2015) </a:t>
            </a:r>
            <a:r>
              <a:rPr lang="en-GB" i="1" dirty="0"/>
              <a:t>Cross-Curricular: Teaching in the Primary School</a:t>
            </a:r>
            <a:r>
              <a:rPr lang="en-GB" dirty="0"/>
              <a:t>. Oxon: Routledge.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Rowley, C. &amp; Cooper, H. (2009) </a:t>
            </a:r>
            <a:r>
              <a:rPr lang="en-GB" i="1" dirty="0"/>
              <a:t>Cross-Curricular Approaches to Teaching and Learning.</a:t>
            </a:r>
            <a:r>
              <a:rPr lang="en-GB" dirty="0"/>
              <a:t> London: Sage.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11" y="3509867"/>
            <a:ext cx="2057400" cy="304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873" y="3416561"/>
            <a:ext cx="2133600" cy="304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3971" y="3287769"/>
            <a:ext cx="2474168" cy="345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063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B1046-936D-5B43-9B0F-07190C189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3770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High quality in primary humanities: insights from the UK’s school inspectorates – </a:t>
            </a:r>
            <a:r>
              <a:rPr lang="en-US" dirty="0" err="1"/>
              <a:t>Catling</a:t>
            </a:r>
            <a:r>
              <a:rPr lang="en-US" dirty="0"/>
              <a:t>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5BDD9-7EF9-D647-8C0F-66DF6C033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26341"/>
            <a:ext cx="8229600" cy="379982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Reference list:</a:t>
            </a:r>
          </a:p>
          <a:p>
            <a:r>
              <a:rPr lang="en-US" dirty="0" err="1"/>
              <a:t>Catling</a:t>
            </a:r>
            <a:r>
              <a:rPr lang="en-US" dirty="0"/>
              <a:t>, S. (2017) ‘High quality in primary humanities: insights from the UK’s school inspectorates’, </a:t>
            </a:r>
            <a:r>
              <a:rPr lang="en-US" i="1" dirty="0"/>
              <a:t>Education 3-13</a:t>
            </a:r>
            <a:r>
              <a:rPr lang="en-US" dirty="0"/>
              <a:t>, 45(3), pp.354-364.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63C49-2851-2A4B-9DB0-1BDADFD29A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000" y="4785659"/>
            <a:ext cx="7035800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505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140" y="409589"/>
            <a:ext cx="7202456" cy="786926"/>
          </a:xfrm>
        </p:spPr>
        <p:txBody>
          <a:bodyPr>
            <a:normAutofit/>
          </a:bodyPr>
          <a:lstStyle/>
          <a:p>
            <a:r>
              <a:rPr lang="en-US" b="1" dirty="0" err="1"/>
              <a:t>Estyn</a:t>
            </a:r>
            <a:r>
              <a:rPr lang="en-US" dirty="0"/>
              <a:t> (2017)…Main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140" y="1707776"/>
            <a:ext cx="7896784" cy="5325035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Pupils discuss with their teachers the topics they wish to study and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teachers plan interesting lessons that match the interests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respond to the questions pupils’ raise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pupils’ enquiries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teachers offer a broad range of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enrichment experiences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pupils and parents and pupils choose to complete those activities that interest the</a:t>
            </a:r>
            <a:r>
              <a:rPr lang="en-US" sz="2800" b="1" dirty="0"/>
              <a:t>             </a:t>
            </a:r>
          </a:p>
          <a:p>
            <a:pPr marL="0" indent="0">
              <a:buNone/>
            </a:pPr>
            <a:r>
              <a:rPr lang="en-US" sz="2800" b="1" dirty="0"/>
              <a:t>                                                            </a:t>
            </a:r>
            <a:r>
              <a:rPr lang="en-US" sz="2800" b="1" dirty="0" err="1"/>
              <a:t>Estyn</a:t>
            </a:r>
            <a:r>
              <a:rPr lang="en-US" sz="2800" dirty="0"/>
              <a:t> (2017, p.3-4)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93D18C-D394-A44B-94A1-626AE9F03C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1730" y="197711"/>
            <a:ext cx="1343512" cy="1738663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84733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16F2F-41F8-5D49-ABFA-807AE1434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explore some examples…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ED4C7-88CF-8B42-8B4B-D784A373C0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490"/>
          <a:stretch/>
        </p:blipFill>
        <p:spPr>
          <a:xfrm>
            <a:off x="0" y="1532965"/>
            <a:ext cx="9144000" cy="5109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367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3110" y="2179345"/>
            <a:ext cx="7555089" cy="125991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b="1" dirty="0" err="1"/>
              <a:t>Fy</a:t>
            </a:r>
            <a:r>
              <a:rPr lang="en-US" b="1" dirty="0"/>
              <a:t> </a:t>
            </a:r>
            <a:r>
              <a:rPr lang="en-US" b="1" dirty="0" err="1"/>
              <a:t>Milltir</a:t>
            </a:r>
            <a:r>
              <a:rPr lang="en-US" b="1" dirty="0"/>
              <a:t> </a:t>
            </a:r>
            <a:r>
              <a:rPr lang="en-US" b="1" dirty="0" err="1"/>
              <a:t>Sgwâr</a:t>
            </a:r>
            <a:br>
              <a:rPr lang="en-US" dirty="0"/>
            </a:br>
            <a:r>
              <a:rPr lang="en-US" b="1" dirty="0"/>
              <a:t>My Square Mile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029" y="2557175"/>
            <a:ext cx="1371600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4696546"/>
            <a:ext cx="25781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s://encrypted-tbn3.gstatic.com/images?q=tbn:ANd9GcQ5WafAOdNF9JGuz-iA7lyoPUZfgJhBs2Bu2oQGHNRRDgAYsUV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473861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483812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6" y="3104444"/>
            <a:ext cx="1423515" cy="1379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199" y="2701280"/>
            <a:ext cx="1105549" cy="147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18718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187180"/>
            <a:ext cx="279082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187180"/>
            <a:ext cx="2731487" cy="170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lum bright="-24000" contrast="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55" b="9459"/>
          <a:stretch>
            <a:fillRect/>
          </a:stretch>
        </p:blipFill>
        <p:spPr bwMode="auto">
          <a:xfrm>
            <a:off x="0" y="1143000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Ble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mae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eich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milltir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sgwâr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?</a:t>
            </a:r>
            <a:br>
              <a:rPr lang="en-US" altLang="en-US" sz="4000" dirty="0">
                <a:solidFill>
                  <a:srgbClr val="D84920"/>
                </a:solidFill>
                <a:latin typeface="Arial" charset="0"/>
              </a:rPr>
            </a:b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Where is your square mile?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37356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do some fieldwork!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Compass activity – directions/orienteering</a:t>
            </a:r>
          </a:p>
          <a:p>
            <a:r>
              <a:rPr lang="en-US" dirty="0"/>
              <a:t>I am a camera activity</a:t>
            </a:r>
          </a:p>
          <a:p>
            <a:r>
              <a:rPr lang="en-US" dirty="0"/>
              <a:t>Sound maps/ </a:t>
            </a:r>
            <a:r>
              <a:rPr lang="en-US" dirty="0" err="1"/>
              <a:t>soundscapes</a:t>
            </a:r>
            <a:endParaRPr lang="en-US" dirty="0"/>
          </a:p>
          <a:p>
            <a:r>
              <a:rPr lang="en-US" dirty="0"/>
              <a:t>Emotion map</a:t>
            </a:r>
          </a:p>
          <a:p>
            <a:r>
              <a:rPr lang="en-US" dirty="0"/>
              <a:t>Create a trail of the school ground using photographs taken from unusual angles</a:t>
            </a:r>
          </a:p>
          <a:p>
            <a:r>
              <a:rPr lang="en-US" dirty="0"/>
              <a:t>Is this place old? (look for clues!)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 / Our World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19578"/>
          </a:xfrm>
        </p:spPr>
        <p:txBody>
          <a:bodyPr/>
          <a:lstStyle/>
          <a:p>
            <a:r>
              <a:rPr lang="en-US" u="sng" dirty="0">
                <a:hlinkClick r:id="rId2"/>
              </a:rPr>
              <a:t>http://adnoddau.canolfanpeniarth.org/ein-byd/</a:t>
            </a:r>
            <a:endParaRPr lang="en-US" u="sng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" y="6465786"/>
            <a:ext cx="75776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https://youtu.be/z5b-cWAX0WY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4889241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Contrasting Localities</a:t>
            </a:r>
            <a:br>
              <a:rPr lang="en-US" altLang="en-US" dirty="0"/>
            </a:br>
            <a:r>
              <a:rPr lang="en-US" altLang="en-US" dirty="0"/>
              <a:t>Tell me about…… Wales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2"/>
              </a:rPr>
              <a:t>www.atebol.com</a:t>
            </a:r>
            <a:endParaRPr lang="en-US" altLang="en-US" dirty="0"/>
          </a:p>
          <a:p>
            <a:endParaRPr lang="en-US" altLang="en-US" dirty="0"/>
          </a:p>
        </p:txBody>
      </p:sp>
      <p:pic>
        <p:nvPicPr>
          <p:cNvPr id="29700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91" y="2425959"/>
            <a:ext cx="2946879" cy="4170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038532" y="-86243"/>
            <a:ext cx="450668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Lleoliadau</a:t>
            </a:r>
            <a:r>
              <a:rPr lang="en-GB" sz="4000" dirty="0"/>
              <a:t> </a:t>
            </a:r>
            <a:r>
              <a:rPr lang="en-GB" sz="4000" dirty="0" err="1"/>
              <a:t>Cyferbyniol</a:t>
            </a:r>
            <a:endParaRPr lang="en-GB" sz="4000" dirty="0"/>
          </a:p>
          <a:p>
            <a:r>
              <a:rPr lang="en-GB" sz="4000" dirty="0" err="1"/>
              <a:t>Golwg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…</a:t>
            </a:r>
          </a:p>
          <a:p>
            <a:r>
              <a:rPr lang="en-GB" sz="4000" dirty="0"/>
              <a:t>                 </a:t>
            </a:r>
            <a:r>
              <a:rPr lang="en-GB" sz="4000" dirty="0" err="1"/>
              <a:t>Cymru</a:t>
            </a:r>
            <a:endParaRPr lang="en-GB" sz="4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8837" y="2425959"/>
            <a:ext cx="3125755" cy="441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09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Scenario!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57150">
            <a:solidFill>
              <a:srgbClr val="00B050"/>
            </a:solidFill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pPr>
              <a:buNone/>
            </a:pPr>
            <a:r>
              <a:rPr lang="en-US" dirty="0"/>
              <a:t>The </a:t>
            </a:r>
            <a:r>
              <a:rPr lang="en-US" b="1" dirty="0"/>
              <a:t>British Tourist Authority </a:t>
            </a:r>
            <a:r>
              <a:rPr lang="en-US" dirty="0"/>
              <a:t>have decided that </a:t>
            </a:r>
          </a:p>
          <a:p>
            <a:pPr>
              <a:buNone/>
            </a:pPr>
            <a:r>
              <a:rPr lang="en-US" dirty="0"/>
              <a:t>Wales should have its own set of </a:t>
            </a:r>
            <a:r>
              <a:rPr lang="en-US" b="1" dirty="0"/>
              <a:t>7 Wonders</a:t>
            </a:r>
            <a:r>
              <a:rPr lang="en-US" dirty="0"/>
              <a:t>! </a:t>
            </a:r>
          </a:p>
          <a:p>
            <a:pPr>
              <a:buNone/>
            </a:pPr>
            <a:r>
              <a:rPr lang="en-US" dirty="0"/>
              <a:t>They have asked schools to submit their own </a:t>
            </a:r>
          </a:p>
          <a:p>
            <a:pPr>
              <a:buNone/>
            </a:pPr>
            <a:r>
              <a:rPr lang="en-US" dirty="0"/>
              <a:t>ideas about the concept to help them to put </a:t>
            </a:r>
          </a:p>
          <a:p>
            <a:pPr>
              <a:buNone/>
            </a:pPr>
            <a:r>
              <a:rPr lang="en-US" dirty="0"/>
              <a:t>together a </a:t>
            </a:r>
            <a:r>
              <a:rPr lang="en-US" b="1" dirty="0"/>
              <a:t>tourism package </a:t>
            </a:r>
            <a:r>
              <a:rPr lang="en-US" dirty="0"/>
              <a:t>known as the </a:t>
            </a:r>
          </a:p>
          <a:p>
            <a:pPr>
              <a:buNone/>
            </a:pPr>
            <a:r>
              <a:rPr lang="en-US" b="1" dirty="0"/>
              <a:t>‘Welsh 7’ </a:t>
            </a:r>
            <a:r>
              <a:rPr lang="en-US" dirty="0"/>
              <a:t>to sell across the world.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Challenge!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Work in groups to plan, research and create a presentation on your wonder.</a:t>
            </a:r>
          </a:p>
          <a:p>
            <a:r>
              <a:rPr lang="en-US" dirty="0"/>
              <a:t>You will have the opportunity to create a package to advertise your wonder (leaflet, advert, poster)</a:t>
            </a:r>
          </a:p>
          <a:p>
            <a:r>
              <a:rPr lang="en-US" dirty="0"/>
              <a:t>You will be presenting your wonder to year 3 and 4 in a few weeks where they will have the decision as to what the 7 class Welsh Wonders will be.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Today’s 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Allocate groups and choose a potential Welsh Wonder out of the box.</a:t>
            </a:r>
          </a:p>
          <a:p>
            <a:r>
              <a:rPr lang="en-US" dirty="0"/>
              <a:t>Decide on a group name that you will be known as throughout the project.</a:t>
            </a:r>
          </a:p>
          <a:p>
            <a:r>
              <a:rPr lang="en-US" dirty="0"/>
              <a:t>In your groups create a set of questions that you wish to find out about the wonder.</a:t>
            </a:r>
          </a:p>
          <a:p>
            <a:r>
              <a:rPr lang="en-US" dirty="0"/>
              <a:t>These questions will help you when you come to start to research your wonder next week!</a:t>
            </a:r>
          </a:p>
          <a:p>
            <a:r>
              <a:rPr lang="en-US" dirty="0"/>
              <a:t>Think carefully about the questions you’re choosing.</a:t>
            </a:r>
          </a:p>
          <a:p>
            <a:r>
              <a:rPr lang="en-US" dirty="0"/>
              <a:t>You will feedback your questions at the end of the lesson.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7 Wonders of Wales</a:t>
            </a:r>
          </a:p>
          <a:p>
            <a:endParaRPr lang="en-US" dirty="0"/>
          </a:p>
          <a:p>
            <a:r>
              <a:rPr lang="en-US" dirty="0"/>
              <a:t>Divide into groups</a:t>
            </a:r>
          </a:p>
          <a:p>
            <a:r>
              <a:rPr lang="en-US" dirty="0"/>
              <a:t>Choose one wonder of Wales</a:t>
            </a:r>
          </a:p>
          <a:p>
            <a:r>
              <a:rPr lang="en-US" dirty="0"/>
              <a:t>Prepare a presentation</a:t>
            </a:r>
          </a:p>
          <a:p>
            <a:r>
              <a:rPr lang="en-US" dirty="0"/>
              <a:t>Class vote</a:t>
            </a:r>
          </a:p>
        </p:txBody>
      </p:sp>
    </p:spTree>
    <p:extLst>
      <p:ext uri="{BB962C8B-B14F-4D97-AF65-F5344CB8AC3E}">
        <p14:creationId xmlns:p14="http://schemas.microsoft.com/office/powerpoint/2010/main" val="9779047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063690"/>
            <a:ext cx="8229600" cy="353948"/>
          </a:xfrm>
        </p:spPr>
        <p:txBody>
          <a:bodyPr>
            <a:normAutofit fontScale="90000"/>
          </a:bodyPr>
          <a:lstStyle/>
          <a:p>
            <a:r>
              <a:rPr lang="en-GB" sz="3100" b="1" dirty="0" err="1"/>
              <a:t>Meini</a:t>
            </a:r>
            <a:r>
              <a:rPr lang="en-GB" sz="3100" b="1" dirty="0"/>
              <a:t> </a:t>
            </a:r>
            <a:r>
              <a:rPr lang="en-GB" sz="3100" b="1" dirty="0" err="1"/>
              <a:t>Prawf</a:t>
            </a:r>
            <a:r>
              <a:rPr lang="en-GB" sz="3100" b="1" dirty="0"/>
              <a:t> </a:t>
            </a:r>
            <a:r>
              <a:rPr lang="en-GB" sz="3100" b="1" dirty="0" err="1"/>
              <a:t>Llwyddiant</a:t>
            </a:r>
            <a:r>
              <a:rPr lang="en-GB" sz="3100" b="1" dirty="0"/>
              <a:t>                   Success Criteria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err="1"/>
              <a:t>Creu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Cyflwyniad</a:t>
            </a:r>
            <a:endParaRPr lang="en-GB" b="1" dirty="0"/>
          </a:p>
          <a:p>
            <a:r>
              <a:rPr lang="en-GB" b="1" dirty="0" err="1">
                <a:solidFill>
                  <a:srgbClr val="FF0000"/>
                </a:solidFill>
              </a:rPr>
              <a:t>Sleid</a:t>
            </a:r>
            <a:r>
              <a:rPr lang="en-GB" b="1" dirty="0">
                <a:solidFill>
                  <a:srgbClr val="FF0000"/>
                </a:solidFill>
              </a:rPr>
              <a:t> 1: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/>
              <a:t>Cyflwynwch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,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Rhyfeddod</a:t>
            </a:r>
            <a:endParaRPr lang="en-GB" dirty="0"/>
          </a:p>
          <a:p>
            <a:r>
              <a:rPr lang="en-GB" b="1" dirty="0" err="1">
                <a:solidFill>
                  <a:schemeClr val="accent1"/>
                </a:solidFill>
              </a:rPr>
              <a:t>Sleid</a:t>
            </a:r>
            <a:r>
              <a:rPr lang="en-GB" b="1" dirty="0">
                <a:solidFill>
                  <a:schemeClr val="accent1"/>
                </a:solidFill>
              </a:rPr>
              <a:t> 2</a:t>
            </a:r>
            <a:r>
              <a:rPr lang="en-GB" b="1" dirty="0"/>
              <a:t>: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y </a:t>
            </a:r>
            <a:r>
              <a:rPr lang="en-GB" dirty="0" err="1"/>
              <a:t>rhyfeddod</a:t>
            </a:r>
            <a:r>
              <a:rPr lang="en-GB" dirty="0"/>
              <a:t> –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? </a:t>
            </a:r>
            <a:r>
              <a:rPr lang="en-GB" dirty="0" err="1"/>
              <a:t>Disgrifiwch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.</a:t>
            </a:r>
          </a:p>
          <a:p>
            <a:r>
              <a:rPr lang="en-GB" b="1" dirty="0" err="1">
                <a:solidFill>
                  <a:srgbClr val="00B050"/>
                </a:solidFill>
              </a:rPr>
              <a:t>Sleid</a:t>
            </a:r>
            <a:r>
              <a:rPr lang="en-GB" b="1" dirty="0">
                <a:solidFill>
                  <a:srgbClr val="00B050"/>
                </a:solidFill>
              </a:rPr>
              <a:t> 3</a:t>
            </a:r>
            <a:r>
              <a:rPr lang="en-GB" b="1" dirty="0"/>
              <a:t>:</a:t>
            </a:r>
            <a:r>
              <a:rPr lang="en-GB" dirty="0"/>
              <a:t> 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yno</a:t>
            </a:r>
            <a:r>
              <a:rPr lang="en-GB" dirty="0"/>
              <a:t>?</a:t>
            </a:r>
          </a:p>
          <a:p>
            <a:r>
              <a:rPr lang="en-GB" b="1" dirty="0" err="1">
                <a:solidFill>
                  <a:srgbClr val="002060"/>
                </a:solidFill>
              </a:rPr>
              <a:t>Sleid</a:t>
            </a:r>
            <a:r>
              <a:rPr lang="en-GB" b="1" dirty="0">
                <a:solidFill>
                  <a:srgbClr val="002060"/>
                </a:solidFill>
              </a:rPr>
              <a:t> 4</a:t>
            </a:r>
            <a:r>
              <a:rPr lang="en-GB" b="1" dirty="0"/>
              <a:t>:</a:t>
            </a:r>
            <a:r>
              <a:rPr lang="en-GB" dirty="0"/>
              <a:t>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agor</a:t>
            </a:r>
            <a:r>
              <a:rPr lang="en-GB" dirty="0"/>
              <a:t>? A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rhad</a:t>
            </a:r>
            <a:r>
              <a:rPr lang="en-GB" dirty="0"/>
              <a:t> ac am </a:t>
            </a:r>
            <a:r>
              <a:rPr lang="en-GB" dirty="0" err="1"/>
              <a:t>ddim</a:t>
            </a:r>
            <a:r>
              <a:rPr lang="en-GB" dirty="0"/>
              <a:t>? </a:t>
            </a:r>
            <a:r>
              <a:rPr lang="en-GB" dirty="0" err="1"/>
              <a:t>Mynediad</a:t>
            </a:r>
            <a:endParaRPr lang="en-GB" dirty="0"/>
          </a:p>
          <a:p>
            <a:r>
              <a:rPr lang="en-GB" b="1" dirty="0" err="1">
                <a:solidFill>
                  <a:srgbClr val="7030A0"/>
                </a:solidFill>
              </a:rPr>
              <a:t>Sleid</a:t>
            </a:r>
            <a:r>
              <a:rPr lang="en-GB" b="1" dirty="0">
                <a:solidFill>
                  <a:srgbClr val="7030A0"/>
                </a:solidFill>
              </a:rPr>
              <a:t> 5: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 err="1"/>
              <a:t>Gwybodaeth</a:t>
            </a:r>
            <a:r>
              <a:rPr lang="en-GB" dirty="0"/>
              <a:t> am y </a:t>
            </a:r>
            <a:r>
              <a:rPr lang="en-GB" dirty="0" err="1"/>
              <a:t>cyfleusterau</a:t>
            </a:r>
            <a:r>
              <a:rPr lang="en-GB" dirty="0"/>
              <a:t> </a:t>
            </a:r>
          </a:p>
          <a:p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Sleid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6</a:t>
            </a:r>
            <a:r>
              <a:rPr lang="en-GB" b="1" dirty="0"/>
              <a:t>:</a:t>
            </a:r>
            <a:r>
              <a:rPr lang="en-GB" dirty="0"/>
              <a:t> Pam y </a:t>
            </a:r>
            <a:r>
              <a:rPr lang="en-GB" dirty="0" err="1"/>
              <a:t>credwch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ac y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Rhyfeddod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?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Creating your Presentation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Slide 1</a:t>
            </a:r>
            <a:r>
              <a:rPr lang="en-GB" b="1" dirty="0"/>
              <a:t>:</a:t>
            </a:r>
            <a:r>
              <a:rPr lang="en-GB" dirty="0"/>
              <a:t> Introduce your group, yourself and Wonder</a:t>
            </a:r>
          </a:p>
          <a:p>
            <a:r>
              <a:rPr lang="en-GB" b="1" dirty="0">
                <a:solidFill>
                  <a:schemeClr val="accent1"/>
                </a:solidFill>
              </a:rPr>
              <a:t>Slide 2</a:t>
            </a:r>
            <a:r>
              <a:rPr lang="en-GB" b="1" dirty="0"/>
              <a:t>:</a:t>
            </a:r>
            <a:r>
              <a:rPr lang="en-GB" dirty="0"/>
              <a:t> Information about your wonder – </a:t>
            </a:r>
            <a:r>
              <a:rPr lang="en-GB" i="1" dirty="0"/>
              <a:t>Where is it? Describe the area</a:t>
            </a:r>
            <a:endParaRPr lang="en-GB" dirty="0"/>
          </a:p>
          <a:p>
            <a:r>
              <a:rPr lang="en-GB" b="1" dirty="0">
                <a:solidFill>
                  <a:srgbClr val="00B050"/>
                </a:solidFill>
              </a:rPr>
              <a:t>Slide 3</a:t>
            </a:r>
            <a:r>
              <a:rPr lang="en-GB" b="1" dirty="0"/>
              <a:t>:</a:t>
            </a:r>
            <a:r>
              <a:rPr lang="en-GB" dirty="0"/>
              <a:t> What can people do there?</a:t>
            </a:r>
          </a:p>
          <a:p>
            <a:r>
              <a:rPr lang="en-GB" b="1" dirty="0">
                <a:solidFill>
                  <a:srgbClr val="002060"/>
                </a:solidFill>
              </a:rPr>
              <a:t>Slide 4: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/>
              <a:t>When is it open? Is it free? Disabled access?</a:t>
            </a:r>
          </a:p>
          <a:p>
            <a:r>
              <a:rPr lang="en-GB" b="1" dirty="0">
                <a:solidFill>
                  <a:srgbClr val="7030A0"/>
                </a:solidFill>
              </a:rPr>
              <a:t>Slide 5: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/>
              <a:t>Information about its facilities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Slide 6: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GB" dirty="0"/>
              <a:t>Why do you think it’s special and should be a Class Wonder?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666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Arch-</a:t>
            </a:r>
            <a:r>
              <a:rPr lang="en-US" dirty="0" err="1"/>
              <a:t>Arwyr</a:t>
            </a:r>
            <a:r>
              <a:rPr lang="en-US" dirty="0"/>
              <a:t> </a:t>
            </a:r>
            <a:r>
              <a:rPr lang="en-US" dirty="0" err="1"/>
              <a:t>Cymru</a:t>
            </a:r>
            <a:br>
              <a:rPr lang="en-US" dirty="0"/>
            </a:br>
            <a:r>
              <a:rPr lang="en-US" dirty="0"/>
              <a:t>Welsh Super-Heroes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486"/>
            <a:ext cx="8229600" cy="4362677"/>
          </a:xfrm>
        </p:spPr>
        <p:txBody>
          <a:bodyPr/>
          <a:lstStyle/>
          <a:p>
            <a:r>
              <a:rPr lang="en-US" dirty="0" err="1"/>
              <a:t>Owain</a:t>
            </a:r>
            <a:r>
              <a:rPr lang="en-US" dirty="0"/>
              <a:t> </a:t>
            </a:r>
            <a:r>
              <a:rPr lang="en-US" dirty="0" err="1"/>
              <a:t>Glyndŵr</a:t>
            </a:r>
            <a:endParaRPr lang="en-US" dirty="0"/>
          </a:p>
          <a:p>
            <a:r>
              <a:rPr lang="en-US" dirty="0" err="1"/>
              <a:t>Llewelyn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Llyw</a:t>
            </a:r>
            <a:r>
              <a:rPr lang="en-US" dirty="0"/>
              <a:t> Olaf</a:t>
            </a:r>
          </a:p>
          <a:p>
            <a:r>
              <a:rPr lang="en-US" dirty="0" err="1"/>
              <a:t>Gerallt</a:t>
            </a:r>
            <a:r>
              <a:rPr lang="en-US" dirty="0"/>
              <a:t> </a:t>
            </a:r>
            <a:r>
              <a:rPr lang="en-US" dirty="0" err="1"/>
              <a:t>Gymro</a:t>
            </a:r>
            <a:endParaRPr lang="en-US" dirty="0"/>
          </a:p>
          <a:p>
            <a:r>
              <a:rPr lang="en-US" dirty="0" err="1"/>
              <a:t>Terfysg</a:t>
            </a:r>
            <a:r>
              <a:rPr lang="en-US" dirty="0"/>
              <a:t> </a:t>
            </a:r>
            <a:r>
              <a:rPr lang="en-US" dirty="0" err="1"/>
              <a:t>Beca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3473" y="1600200"/>
            <a:ext cx="3233327" cy="438422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B6E75-9173-5747-9F6A-8ACB17B2C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Erthyglau</a:t>
            </a:r>
            <a:r>
              <a:rPr lang="en-US" dirty="0"/>
              <a:t> - Articles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8DD68-5758-7E4D-B674-2E1CE59AC188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r>
              <a:rPr lang="en-US" dirty="0"/>
              <a:t>Wilkinson, A. &amp; </a:t>
            </a:r>
            <a:r>
              <a:rPr lang="en-US" dirty="0" err="1"/>
              <a:t>Ballin</a:t>
            </a:r>
            <a:r>
              <a:rPr lang="en-US" dirty="0"/>
              <a:t>, B. (2016) ‘WHEN 2 + 2 = 5! Teaching history and geography together in a meaningful way’, </a:t>
            </a:r>
            <a:r>
              <a:rPr lang="en-US" i="1" dirty="0"/>
              <a:t>Primary History</a:t>
            </a:r>
            <a:r>
              <a:rPr lang="en-US" dirty="0"/>
              <a:t>, 73 (Summer 2016), pp.42-44.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Kent, G. &amp; Mackintosh, M. (2015) ‘Art &amp; Geography: Children’s own places’, </a:t>
            </a:r>
            <a:r>
              <a:rPr lang="en-US" i="1" dirty="0"/>
              <a:t>Primary Geography</a:t>
            </a:r>
            <a:r>
              <a:rPr lang="en-US" dirty="0"/>
              <a:t> (Spring 2015), pp.26-27.</a:t>
            </a:r>
          </a:p>
        </p:txBody>
      </p:sp>
    </p:spTree>
    <p:extLst>
      <p:ext uri="{BB962C8B-B14F-4D97-AF65-F5344CB8AC3E}">
        <p14:creationId xmlns:p14="http://schemas.microsoft.com/office/powerpoint/2010/main" val="2596578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F0522-1679-6B42-A2D5-B69FE2818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7FB85-1DDE-B147-B4BD-7E803442D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3 Cross Curricular Responsibilities</a:t>
            </a:r>
          </a:p>
          <a:p>
            <a:pPr>
              <a:buFontTx/>
              <a:buChar char="-"/>
            </a:pPr>
            <a:r>
              <a:rPr lang="en-US" dirty="0"/>
              <a:t>Literacy</a:t>
            </a:r>
          </a:p>
          <a:p>
            <a:pPr>
              <a:buFontTx/>
              <a:buChar char="-"/>
            </a:pPr>
            <a:r>
              <a:rPr lang="en-US" dirty="0"/>
              <a:t>Numeracy</a:t>
            </a:r>
          </a:p>
          <a:p>
            <a:pPr>
              <a:buFontTx/>
              <a:buChar char="-"/>
            </a:pPr>
            <a:r>
              <a:rPr lang="en-US" dirty="0"/>
              <a:t>Digital Competence</a:t>
            </a:r>
          </a:p>
          <a:p>
            <a:pPr>
              <a:buFontTx/>
              <a:buChar char="-"/>
            </a:pPr>
            <a:endParaRPr lang="en-US" dirty="0"/>
          </a:p>
          <a:p>
            <a:pPr marL="0" indent="0">
              <a:buNone/>
            </a:pPr>
            <a:r>
              <a:rPr lang="en-US" dirty="0"/>
              <a:t>4 PURPOSES*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YCC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8FC54A-6999-C643-BB98-D844B6EC5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5447" y="2770095"/>
            <a:ext cx="3905612" cy="388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705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2528</TotalTime>
  <Words>771</Words>
  <Application>Microsoft Macintosh PowerPoint</Application>
  <PresentationFormat>On-screen Show (4:3)</PresentationFormat>
  <Paragraphs>94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 HUMANITIES Cross-Curricular/Thematic</vt:lpstr>
      <vt:lpstr>PowerPoint Presentation</vt:lpstr>
      <vt:lpstr>High quality in primary humanities: insights from the UK’s school inspectorates – Catling (2017)</vt:lpstr>
      <vt:lpstr>Estyn (2017)…Main findings</vt:lpstr>
      <vt:lpstr>Let’s explore some examples…</vt:lpstr>
      <vt:lpstr> Fy Milltir Sgwâr My Square Mile</vt:lpstr>
      <vt:lpstr>Ble mae eich milltir sgwâr? Where is your square mile? </vt:lpstr>
      <vt:lpstr>Let’s do some fieldwork!</vt:lpstr>
      <vt:lpstr>Ein Byd / Our World</vt:lpstr>
      <vt:lpstr>Contrasting Localities Tell me about…… Wales</vt:lpstr>
      <vt:lpstr>Scenario!</vt:lpstr>
      <vt:lpstr>Your Challenge!</vt:lpstr>
      <vt:lpstr>Today’s task:</vt:lpstr>
      <vt:lpstr>Challenge!</vt:lpstr>
      <vt:lpstr>Meini Prawf Llwyddiant                   Success Criteria </vt:lpstr>
      <vt:lpstr>Arch-Arwyr Cymru Welsh Super-Heroes</vt:lpstr>
      <vt:lpstr>Erthyglau - Articles</vt:lpstr>
      <vt:lpstr>And…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&amp; History KS2</dc:title>
  <dc:creator>swwcte29</dc:creator>
  <cp:lastModifiedBy>Sioned Hughes</cp:lastModifiedBy>
  <cp:revision>27</cp:revision>
  <dcterms:created xsi:type="dcterms:W3CDTF">2017-09-25T09:42:48Z</dcterms:created>
  <dcterms:modified xsi:type="dcterms:W3CDTF">2018-12-13T13:37:41Z</dcterms:modified>
</cp:coreProperties>
</file>