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6" r:id="rId2"/>
    <p:sldId id="258" r:id="rId3"/>
    <p:sldId id="257" r:id="rId4"/>
    <p:sldId id="262" r:id="rId5"/>
    <p:sldId id="264" r:id="rId6"/>
    <p:sldId id="259" r:id="rId7"/>
    <p:sldId id="263" r:id="rId8"/>
    <p:sldId id="265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legraph.co.uk/women/womens-life/10572435/Intersectional-feminism.-What-the-hell-is-it-And-why-you-should-care.html" TargetMode="External"/><Relationship Id="rId3" Type="http://schemas.openxmlformats.org/officeDocument/2006/relationships/hyperlink" Target="https://labour.org.uk/press/labour-develop-new-policy-following-roundtable-violent-crime/" TargetMode="External"/><Relationship Id="rId7" Type="http://schemas.openxmlformats.org/officeDocument/2006/relationships/hyperlink" Target="https://www.mirror.co.uk/news/politics/build-youth-clubs-combat-rise-13004714" TargetMode="External"/><Relationship Id="rId2" Type="http://schemas.openxmlformats.org/officeDocument/2006/relationships/hyperlink" Target="https://researchbriefings.parliament.uk/ResearchBriefing/Summary/SN0430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abour.org.uk/wp-content/uploads/2017/10/labour-manifesto-2017.pdf" TargetMode="External"/><Relationship Id="rId5" Type="http://schemas.openxmlformats.org/officeDocument/2006/relationships/hyperlink" Target="https://www.conservatives.com/~/media/files/downloadable%20files/knife%20crime%20action%20plan.ashx?dl=true" TargetMode="External"/><Relationship Id="rId4" Type="http://schemas.openxmlformats.org/officeDocument/2006/relationships/hyperlink" Target="https://www.centreforsocialjustice.org.uk/core/wp-content/uploads/2018/09/CSJJ6499-Gangs-Report-180911-FINAL-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74CC5C-40C3-4021-9265-38A2F7C566FE}"/>
              </a:ext>
            </a:extLst>
          </p:cNvPr>
          <p:cNvSpPr txBox="1"/>
          <p:nvPr/>
        </p:nvSpPr>
        <p:spPr>
          <a:xfrm>
            <a:off x="2252869" y="940904"/>
            <a:ext cx="9197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Jillian Dutton                           1601742</a:t>
            </a:r>
          </a:p>
        </p:txBody>
      </p:sp>
    </p:spTree>
    <p:extLst>
      <p:ext uri="{BB962C8B-B14F-4D97-AF65-F5344CB8AC3E}">
        <p14:creationId xmlns:p14="http://schemas.microsoft.com/office/powerpoint/2010/main" val="3577942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BE1C2-F2CC-4BDC-BA91-BD955B8D5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627" y="1895061"/>
            <a:ext cx="9291498" cy="2743200"/>
          </a:xfrm>
        </p:spPr>
        <p:txBody>
          <a:bodyPr>
            <a:normAutofit fontScale="90000"/>
          </a:bodyPr>
          <a:lstStyle/>
          <a:p>
            <a:r>
              <a:rPr lang="en-GB" dirty="0"/>
              <a:t>Applying an ‘intersectional perspective’, critically examining opposing political positions on a current issue of your choice.</a:t>
            </a:r>
            <a:br>
              <a:rPr lang="en-GB" dirty="0"/>
            </a:br>
            <a:b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410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D2188-01D5-414D-8975-251FD5BCF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</a:t>
            </a:r>
            <a:r>
              <a:rPr lang="en-GB" sz="4400" dirty="0"/>
              <a:t>Intersectionality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61E30-7635-4EF4-ACC4-9C826FF52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000" dirty="0"/>
          </a:p>
          <a:p>
            <a:endParaRPr lang="en-GB" sz="3000" dirty="0"/>
          </a:p>
          <a:p>
            <a:r>
              <a:rPr lang="en-GB" sz="2600" dirty="0" err="1"/>
              <a:t>Kimberle</a:t>
            </a:r>
            <a:r>
              <a:rPr lang="en-GB" sz="2600" dirty="0"/>
              <a:t> Crenshaw first termed the phase in 1989.</a:t>
            </a:r>
          </a:p>
          <a:p>
            <a:r>
              <a:rPr lang="en-GB" sz="2600" dirty="0"/>
              <a:t>‘Race , gender, class and ethnicity’.  </a:t>
            </a:r>
          </a:p>
          <a:p>
            <a:endParaRPr lang="en-GB" sz="4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750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7EE2D-BA3D-445C-870A-E1D93041C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Knife Crime In England and Wales</a:t>
            </a:r>
          </a:p>
        </p:txBody>
      </p:sp>
      <p:pic>
        <p:nvPicPr>
          <p:cNvPr id="2052" name="Picture 4" descr="Chart showing that knife crime has dropped but is rising again in England and Wales">
            <a:extLst>
              <a:ext uri="{FF2B5EF4-FFF2-40B4-BE49-F238E27FC236}">
                <a16:creationId xmlns:a16="http://schemas.microsoft.com/office/drawing/2014/main" id="{159D137D-0BC6-4BE6-A6D2-498A9F9DDF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77" t="15004" b="5935"/>
          <a:stretch/>
        </p:blipFill>
        <p:spPr bwMode="auto">
          <a:xfrm>
            <a:off x="3207026" y="2731374"/>
            <a:ext cx="7118660" cy="294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25D216-01E8-41B2-B170-8B8DD4A94E85}"/>
              </a:ext>
            </a:extLst>
          </p:cNvPr>
          <p:cNvSpPr txBox="1"/>
          <p:nvPr/>
        </p:nvSpPr>
        <p:spPr>
          <a:xfrm>
            <a:off x="8269357" y="6281530"/>
            <a:ext cx="343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(Allen and </a:t>
            </a:r>
            <a:r>
              <a:rPr lang="en-GB" dirty="0" err="1"/>
              <a:t>Audickas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234162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E547B-3066-4B1D-9299-633F3A881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London Borough 2017-18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AF981-7133-4F5E-8A2B-9F365A11A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972703"/>
            <a:ext cx="4342893" cy="576262"/>
          </a:xfrm>
        </p:spPr>
        <p:txBody>
          <a:bodyPr/>
          <a:lstStyle/>
          <a:p>
            <a:r>
              <a:rPr lang="en-GB" dirty="0"/>
              <a:t> highest offences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CD518-E061-4BF0-9F99-17F0161FB8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Southwark 860</a:t>
            </a:r>
          </a:p>
          <a:p>
            <a:r>
              <a:rPr lang="en-GB" dirty="0"/>
              <a:t>Haringey791 </a:t>
            </a:r>
          </a:p>
          <a:p>
            <a:r>
              <a:rPr lang="en-GB" dirty="0"/>
              <a:t>Newham 783  </a:t>
            </a:r>
          </a:p>
          <a:p>
            <a:r>
              <a:rPr lang="en-GB" dirty="0"/>
              <a:t>Brent 763</a:t>
            </a:r>
          </a:p>
          <a:p>
            <a:r>
              <a:rPr lang="en-GB" dirty="0"/>
              <a:t>Lambeth 732 </a:t>
            </a:r>
          </a:p>
          <a:p>
            <a:r>
              <a:rPr lang="en-GB" dirty="0"/>
              <a:t>Tower Hamlets 705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91C9E0-90B8-42AE-AA63-7B061B7AE6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7" y="1969475"/>
            <a:ext cx="4342893" cy="576262"/>
          </a:xfrm>
        </p:spPr>
        <p:txBody>
          <a:bodyPr/>
          <a:lstStyle/>
          <a:p>
            <a:r>
              <a:rPr lang="en-GB" dirty="0"/>
              <a:t>Lowest offences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AC7BA4-C2C9-4F56-9F34-5713C52B01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760000" cy="4312262"/>
          </a:xfrm>
        </p:spPr>
        <p:txBody>
          <a:bodyPr/>
          <a:lstStyle/>
          <a:p>
            <a:r>
              <a:rPr lang="en-GB" dirty="0"/>
              <a:t>Harrow 221</a:t>
            </a:r>
          </a:p>
          <a:p>
            <a:r>
              <a:rPr lang="en-GB" dirty="0"/>
              <a:t>Sutton 202</a:t>
            </a:r>
          </a:p>
          <a:p>
            <a:r>
              <a:rPr lang="en-GB" dirty="0"/>
              <a:t> Bexley 197</a:t>
            </a:r>
          </a:p>
          <a:p>
            <a:r>
              <a:rPr lang="en-GB" dirty="0"/>
              <a:t> Merton 187</a:t>
            </a:r>
          </a:p>
          <a:p>
            <a:r>
              <a:rPr lang="en-GB" dirty="0"/>
              <a:t> Richmond upon Thames 126</a:t>
            </a:r>
          </a:p>
          <a:p>
            <a:r>
              <a:rPr lang="en-GB" dirty="0"/>
              <a:t> Kingston upon Thames 93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203788-7F13-4FCC-9374-57969579A17A}"/>
              </a:ext>
            </a:extLst>
          </p:cNvPr>
          <p:cNvSpPr txBox="1"/>
          <p:nvPr/>
        </p:nvSpPr>
        <p:spPr>
          <a:xfrm>
            <a:off x="7885043" y="6096000"/>
            <a:ext cx="4041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(Allen and </a:t>
            </a:r>
            <a:r>
              <a:rPr lang="en-GB" dirty="0" err="1"/>
              <a:t>Audickas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211420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966CA-55CA-4EE8-94FB-BE3983B61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Knife crime in London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04DC9-A5D2-410F-8080-6F47A9703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510748"/>
            <a:ext cx="8817198" cy="41214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Large proportion are aged 18–24 men.</a:t>
            </a:r>
          </a:p>
          <a:p>
            <a:r>
              <a:rPr lang="en-GB" dirty="0"/>
              <a:t>majority are black African/black Caribbean </a:t>
            </a:r>
          </a:p>
          <a:p>
            <a:r>
              <a:rPr lang="en-GB" dirty="0"/>
              <a:t>50 per  cent of knife crime with injury in London is believed to be gang-related.</a:t>
            </a:r>
          </a:p>
          <a:p>
            <a:r>
              <a:rPr lang="en-GB" dirty="0"/>
              <a:t>50 per cent gang members have ADHD and were excluded from school </a:t>
            </a:r>
          </a:p>
          <a:p>
            <a:r>
              <a:rPr lang="en-GB" dirty="0"/>
              <a:t>Recommendations from CSJ: introduce community policing in the form of Dedicated Ward Officer teams consisting of two Police officers and PSCO</a:t>
            </a:r>
          </a:p>
          <a:p>
            <a:r>
              <a:rPr lang="en-GB" dirty="0"/>
              <a:t>The Metropolitan Police have to deal with budget cuts.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6B1501-17D6-49C5-A263-87FA0FCC00A4}"/>
              </a:ext>
            </a:extLst>
          </p:cNvPr>
          <p:cNvSpPr txBox="1"/>
          <p:nvPr/>
        </p:nvSpPr>
        <p:spPr>
          <a:xfrm>
            <a:off x="8375374" y="6233890"/>
            <a:ext cx="35648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Centre for Social Justice, 2018).</a:t>
            </a:r>
          </a:p>
        </p:txBody>
      </p:sp>
    </p:spTree>
    <p:extLst>
      <p:ext uri="{BB962C8B-B14F-4D97-AF65-F5344CB8AC3E}">
        <p14:creationId xmlns:p14="http://schemas.microsoft.com/office/powerpoint/2010/main" val="484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EFB63-A19A-45B5-928F-DF8ADD42E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Labour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D6464-9A31-4A9A-AA55-EA16CCB17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2139" y="1378226"/>
            <a:ext cx="9132473" cy="45329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Invest in youth work, health services, education and youth justice.</a:t>
            </a:r>
          </a:p>
          <a:p>
            <a:r>
              <a:rPr lang="en-GB" dirty="0"/>
              <a:t>believe the early years of children and family life, education contribute to young people becoming involved in violent crime.</a:t>
            </a:r>
          </a:p>
          <a:p>
            <a:r>
              <a:rPr lang="en-GB" dirty="0"/>
              <a:t>Labour will recruit	10,000 more police officers to work in the community  (The Labour Party Manifesto, 2017).</a:t>
            </a:r>
          </a:p>
          <a:p>
            <a:r>
              <a:rPr lang="en-GB" dirty="0"/>
              <a:t>Provide schools with youth workers and councillors (Labour, 2018). </a:t>
            </a:r>
          </a:p>
          <a:p>
            <a:r>
              <a:rPr lang="en-GB" dirty="0"/>
              <a:t>Labours Youth Minister says ‘delivering solid statutory youth services would give young people the support they need, and prevent them from being exploited by gangs and falling into a life of crime’(Smith, 2018).</a:t>
            </a:r>
          </a:p>
        </p:txBody>
      </p:sp>
    </p:spTree>
    <p:extLst>
      <p:ext uri="{BB962C8B-B14F-4D97-AF65-F5344CB8AC3E}">
        <p14:creationId xmlns:p14="http://schemas.microsoft.com/office/powerpoint/2010/main" val="2314993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76036-3B71-4591-8DE7-0357FE415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Conservative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C72C4-BE4A-4C53-BBB4-A8B8C2AFC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524000"/>
            <a:ext cx="8911688" cy="438722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Believe that  families need to be stronger so they can ‘provide the stable upbringing that young people need to help them avoid slipping into a life of crime.’</a:t>
            </a:r>
          </a:p>
          <a:p>
            <a:r>
              <a:rPr lang="en-GB" dirty="0"/>
              <a:t>they would like schools to introduce ‘relationship education within the school curriculum so young people learn about the importance of keeping relationships together.’</a:t>
            </a:r>
          </a:p>
          <a:p>
            <a:r>
              <a:rPr lang="en-GB" dirty="0"/>
              <a:t>‘Ensure headteachers have the automatic right to exclude pupils without the right of appeal to an independent local authority panel'. </a:t>
            </a:r>
          </a:p>
          <a:p>
            <a:r>
              <a:rPr lang="en-GB" dirty="0"/>
              <a:t>‘Enable schools to make behaviour contracts, which specify the expected behaviour of a pupil in school, legally enforceable as a condition of admission.’</a:t>
            </a:r>
          </a:p>
          <a:p>
            <a:r>
              <a:rPr lang="en-GB" dirty="0"/>
              <a:t>The system allows people off too lightly when they commit knife crimes.</a:t>
            </a:r>
          </a:p>
          <a:p>
            <a:r>
              <a:rPr lang="en-GB" dirty="0"/>
              <a:t>use voluntary and private sector to deliver drugs and education programmes to help the young from reoffending.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BB297C-193D-4614-8F19-4BFCAF380753}"/>
              </a:ext>
            </a:extLst>
          </p:cNvPr>
          <p:cNvSpPr txBox="1"/>
          <p:nvPr/>
        </p:nvSpPr>
        <p:spPr>
          <a:xfrm>
            <a:off x="7631128" y="5911222"/>
            <a:ext cx="3935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The Conservative Party, 2018) </a:t>
            </a:r>
          </a:p>
        </p:txBody>
      </p:sp>
    </p:spTree>
    <p:extLst>
      <p:ext uri="{BB962C8B-B14F-4D97-AF65-F5344CB8AC3E}">
        <p14:creationId xmlns:p14="http://schemas.microsoft.com/office/powerpoint/2010/main" val="762675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D9C73F-F199-4B7C-8535-A1A1A96ACCF3}"/>
              </a:ext>
            </a:extLst>
          </p:cNvPr>
          <p:cNvSpPr txBox="1"/>
          <p:nvPr/>
        </p:nvSpPr>
        <p:spPr>
          <a:xfrm>
            <a:off x="1457739" y="225287"/>
            <a:ext cx="103499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List.</a:t>
            </a:r>
          </a:p>
          <a:p>
            <a:r>
              <a:rPr lang="en-GB" dirty="0"/>
              <a:t>Allen, G and L </a:t>
            </a:r>
            <a:r>
              <a:rPr lang="en-GB" dirty="0" err="1"/>
              <a:t>Audickas</a:t>
            </a:r>
            <a:r>
              <a:rPr lang="en-GB" dirty="0"/>
              <a:t>, (2018) Knife crime statistics. Available at: </a:t>
            </a:r>
            <a:r>
              <a:rPr lang="en-GB" dirty="0">
                <a:hlinkClick r:id="rId2"/>
              </a:rPr>
              <a:t>https://researchbriefings.parliament.uk/ResearchBriefing/Summary/SN04304</a:t>
            </a:r>
            <a:r>
              <a:rPr lang="en-GB" dirty="0"/>
              <a:t> (Accessed:16 January 2019). </a:t>
            </a:r>
          </a:p>
          <a:p>
            <a:r>
              <a:rPr lang="en-GB" dirty="0"/>
              <a:t>Labour, (2018) Labour to develop new policy. Available at: </a:t>
            </a:r>
            <a:r>
              <a:rPr lang="en-GB" dirty="0">
                <a:hlinkClick r:id="rId3"/>
              </a:rPr>
              <a:t>https://labour.org.uk/press/labour-develop-new-policy-following-roundtable-violent-crime/</a:t>
            </a:r>
            <a:r>
              <a:rPr lang="en-GB" dirty="0"/>
              <a:t> (Accessed: 19 January 2019).    </a:t>
            </a:r>
          </a:p>
          <a:p>
            <a:r>
              <a:rPr lang="en-GB" dirty="0"/>
              <a:t>The Centre for Social Justice, (2018) It can be stopped. Available at:</a:t>
            </a:r>
          </a:p>
          <a:p>
            <a:r>
              <a:rPr lang="en-GB" dirty="0"/>
              <a:t> </a:t>
            </a:r>
            <a:r>
              <a:rPr lang="en-GB" dirty="0">
                <a:hlinkClick r:id="rId4"/>
              </a:rPr>
              <a:t>https://www.centreforsocialjustice.org.uk/core/wp-content/uploads/2018/09/CSJJ6499-Gangs-Report-180911-FINAL-WEB.pdf</a:t>
            </a:r>
            <a:r>
              <a:rPr lang="en-GB" dirty="0"/>
              <a:t> (Accessed: 18 January 2019).</a:t>
            </a:r>
          </a:p>
          <a:p>
            <a:r>
              <a:rPr lang="en-GB" dirty="0"/>
              <a:t>The Conservative Party, (2018) Knife crime action plan. Available at: </a:t>
            </a:r>
            <a:r>
              <a:rPr lang="en-GB" u="sng" dirty="0">
                <a:hlinkClick r:id="rId5"/>
              </a:rPr>
              <a:t>https://www.conservatives.com/~/media/.../knife%20crime%20action%20plan.ashx?dl... </a:t>
            </a:r>
            <a:r>
              <a:rPr lang="en-GB" u="sng" dirty="0"/>
              <a:t> (Accessed: 18 January 2019).</a:t>
            </a:r>
            <a:r>
              <a:rPr lang="en-GB" dirty="0"/>
              <a:t> </a:t>
            </a:r>
          </a:p>
          <a:p>
            <a:r>
              <a:rPr lang="en-GB" dirty="0"/>
              <a:t>The Labour Party Manifesto, (2017) For many not the few. Available at: </a:t>
            </a:r>
            <a:r>
              <a:rPr lang="en-GB" dirty="0">
                <a:hlinkClick r:id="rId6"/>
              </a:rPr>
              <a:t>https://labour.org.uk/wp-content/uploads/2017/10/labour-manifesto-2017.pdf</a:t>
            </a:r>
            <a:r>
              <a:rPr lang="en-GB" dirty="0"/>
              <a:t> (Accessed: 18 January 1019).</a:t>
            </a:r>
          </a:p>
          <a:p>
            <a:r>
              <a:rPr lang="en-GB" dirty="0"/>
              <a:t>Smith, M (2018) Build youth clubs to combat the rise in knife crime. Available at: </a:t>
            </a:r>
            <a:r>
              <a:rPr lang="en-GB" dirty="0">
                <a:hlinkClick r:id="rId7"/>
              </a:rPr>
              <a:t>https://www.mirror.co.uk/news/politics/build-youth-clubs-combat-rise-13004714</a:t>
            </a:r>
            <a:r>
              <a:rPr lang="en-GB" dirty="0"/>
              <a:t> (Accessed: 18 January 2019).</a:t>
            </a:r>
          </a:p>
          <a:p>
            <a:r>
              <a:rPr lang="en-GB" dirty="0"/>
              <a:t>Vidal, A (2014) Intersectional Feminism. The Telegraph. Available at: </a:t>
            </a:r>
            <a:r>
              <a:rPr lang="en-GB" dirty="0">
                <a:hlinkClick r:id="rId8"/>
              </a:rPr>
              <a:t>https://www.telegraph.co.uk/women/womens-life/10572435/Intersectional-feminism.-What-the-hell-is-it-And-why-you-should-care.html</a:t>
            </a:r>
            <a:r>
              <a:rPr lang="en-GB" dirty="0"/>
              <a:t> (Accessed: 16 January 2019).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1004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5671</TotalTime>
  <Words>607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Times New Roman</vt:lpstr>
      <vt:lpstr>Wingdings 3</vt:lpstr>
      <vt:lpstr>Wisp</vt:lpstr>
      <vt:lpstr>PowerPoint Presentation</vt:lpstr>
      <vt:lpstr>Applying an ‘intersectional perspective’, critically examining opposing political positions on a current issue of your choice.  </vt:lpstr>
      <vt:lpstr>               Intersectionality </vt:lpstr>
      <vt:lpstr>Total Knife Crime In England and Wales</vt:lpstr>
      <vt:lpstr>London Borough 2017-18</vt:lpstr>
      <vt:lpstr>             Knife crime in London</vt:lpstr>
      <vt:lpstr>            Labour Party</vt:lpstr>
      <vt:lpstr>                  Conservative Party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an ‘intersectional perspective’, critically examining opposing political positions on a current issue of your choice. 21st jan 5pm</dc:title>
  <dc:creator>jillian dutton</dc:creator>
  <cp:lastModifiedBy>jillian dutton</cp:lastModifiedBy>
  <cp:revision>31</cp:revision>
  <dcterms:created xsi:type="dcterms:W3CDTF">2019-01-16T11:14:30Z</dcterms:created>
  <dcterms:modified xsi:type="dcterms:W3CDTF">2019-01-20T09:45:52Z</dcterms:modified>
</cp:coreProperties>
</file>