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9"/>
  </p:handoutMasterIdLst>
  <p:sldIdLst>
    <p:sldId id="256" r:id="rId2"/>
    <p:sldId id="257" r:id="rId3"/>
    <p:sldId id="258" r:id="rId4"/>
    <p:sldId id="260" r:id="rId5"/>
    <p:sldId id="274" r:id="rId6"/>
    <p:sldId id="261" r:id="rId7"/>
    <p:sldId id="273" r:id="rId8"/>
    <p:sldId id="275" r:id="rId9"/>
    <p:sldId id="262" r:id="rId10"/>
    <p:sldId id="263" r:id="rId11"/>
    <p:sldId id="270" r:id="rId12"/>
    <p:sldId id="269" r:id="rId13"/>
    <p:sldId id="272" r:id="rId14"/>
    <p:sldId id="268" r:id="rId15"/>
    <p:sldId id="264" r:id="rId16"/>
    <p:sldId id="266" r:id="rId17"/>
    <p:sldId id="265"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0" autoAdjust="0"/>
    <p:restoredTop sz="94660"/>
  </p:normalViewPr>
  <p:slideViewPr>
    <p:cSldViewPr snapToGrid="0">
      <p:cViewPr varScale="1">
        <p:scale>
          <a:sx n="125" d="100"/>
          <a:sy n="125" d="100"/>
        </p:scale>
        <p:origin x="9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3EA76E-8446-4BA8-97B0-AED8DE2E885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0FA7422-3F7D-4B6A-843B-9D6371D1451C}">
      <dgm:prSet/>
      <dgm:spPr/>
      <dgm:t>
        <a:bodyPr/>
        <a:lstStyle/>
        <a:p>
          <a:r>
            <a:rPr lang="en-GB"/>
            <a:t>A quarter of older households live in non-decent housing – impacting not only on the size of their heating bills but also on their health</a:t>
          </a:r>
          <a:endParaRPr lang="en-US"/>
        </a:p>
      </dgm:t>
    </dgm:pt>
    <dgm:pt modelId="{BE44B327-9072-4FFE-AD99-5DA0E96249BA}" type="parTrans" cxnId="{5D720547-8317-4417-AD3E-A23197C9AC09}">
      <dgm:prSet/>
      <dgm:spPr/>
      <dgm:t>
        <a:bodyPr/>
        <a:lstStyle/>
        <a:p>
          <a:endParaRPr lang="en-US"/>
        </a:p>
      </dgm:t>
    </dgm:pt>
    <dgm:pt modelId="{F73466D3-FB8C-4E81-B385-6CD433381D43}" type="sibTrans" cxnId="{5D720547-8317-4417-AD3E-A23197C9AC09}">
      <dgm:prSet/>
      <dgm:spPr/>
      <dgm:t>
        <a:bodyPr/>
        <a:lstStyle/>
        <a:p>
          <a:endParaRPr lang="en-US"/>
        </a:p>
      </dgm:t>
    </dgm:pt>
    <dgm:pt modelId="{1054D0A9-B478-40A9-AB1E-7178F51908B2}">
      <dgm:prSet/>
      <dgm:spPr/>
      <dgm:t>
        <a:bodyPr/>
        <a:lstStyle/>
        <a:p>
          <a:r>
            <a:rPr lang="en-GB"/>
            <a:t>There is a growing “health gap” for older people in parts of Britain. The number of years someone can expect to live without a disability after the age of 65 now varies by more than 12 years between local authorities with the highest and lowest levels of disability free life expectancy.</a:t>
          </a:r>
          <a:endParaRPr lang="en-US"/>
        </a:p>
      </dgm:t>
    </dgm:pt>
    <dgm:pt modelId="{0A09512A-3F02-4534-ADBA-2910EDEAE0CC}" type="parTrans" cxnId="{4AC26EF0-88FC-4BD1-BA9F-02ADB5954AF8}">
      <dgm:prSet/>
      <dgm:spPr/>
      <dgm:t>
        <a:bodyPr/>
        <a:lstStyle/>
        <a:p>
          <a:endParaRPr lang="en-US"/>
        </a:p>
      </dgm:t>
    </dgm:pt>
    <dgm:pt modelId="{C8666BF6-0AF6-4D43-BAD6-F76C9B114542}" type="sibTrans" cxnId="{4AC26EF0-88FC-4BD1-BA9F-02ADB5954AF8}">
      <dgm:prSet/>
      <dgm:spPr/>
      <dgm:t>
        <a:bodyPr/>
        <a:lstStyle/>
        <a:p>
          <a:endParaRPr lang="en-US"/>
        </a:p>
      </dgm:t>
    </dgm:pt>
    <dgm:pt modelId="{BA829098-1D6B-415B-A634-704EF5FC646B}">
      <dgm:prSet/>
      <dgm:spPr/>
      <dgm:t>
        <a:bodyPr/>
        <a:lstStyle/>
        <a:p>
          <a:r>
            <a:rPr lang="en-GB"/>
            <a:t>More than 300,000 carers were forced out of the workplace last year because they were not able to work flexibly.</a:t>
          </a:r>
          <a:endParaRPr lang="en-US"/>
        </a:p>
      </dgm:t>
    </dgm:pt>
    <dgm:pt modelId="{09672FB3-1F8D-436A-93F6-56265EBB4F25}" type="parTrans" cxnId="{83D1BFFC-FFF9-4D45-9396-D37DE13D081B}">
      <dgm:prSet/>
      <dgm:spPr/>
      <dgm:t>
        <a:bodyPr/>
        <a:lstStyle/>
        <a:p>
          <a:endParaRPr lang="en-US"/>
        </a:p>
      </dgm:t>
    </dgm:pt>
    <dgm:pt modelId="{8C858878-582F-4B54-B769-56BB3CAFD2BA}" type="sibTrans" cxnId="{83D1BFFC-FFF9-4D45-9396-D37DE13D081B}">
      <dgm:prSet/>
      <dgm:spPr/>
      <dgm:t>
        <a:bodyPr/>
        <a:lstStyle/>
        <a:p>
          <a:endParaRPr lang="en-US"/>
        </a:p>
      </dgm:t>
    </dgm:pt>
    <dgm:pt modelId="{2D1B2E07-39C9-4408-9862-A8F383EEA7F2}" type="pres">
      <dgm:prSet presAssocID="{5D3EA76E-8446-4BA8-97B0-AED8DE2E8852}" presName="root" presStyleCnt="0">
        <dgm:presLayoutVars>
          <dgm:dir/>
          <dgm:resizeHandles val="exact"/>
        </dgm:presLayoutVars>
      </dgm:prSet>
      <dgm:spPr/>
    </dgm:pt>
    <dgm:pt modelId="{9210F18D-6690-4A70-971D-034989BCD870}" type="pres">
      <dgm:prSet presAssocID="{70FA7422-3F7D-4B6A-843B-9D6371D1451C}" presName="compNode" presStyleCnt="0"/>
      <dgm:spPr/>
    </dgm:pt>
    <dgm:pt modelId="{571468E4-8E79-4A47-AD44-626DB480D11E}" type="pres">
      <dgm:prSet presAssocID="{70FA7422-3F7D-4B6A-843B-9D6371D1451C}" presName="bgRect" presStyleLbl="bgShp" presStyleIdx="0" presStyleCnt="3"/>
      <dgm:spPr/>
    </dgm:pt>
    <dgm:pt modelId="{810E3C25-A9D9-43F3-BFFF-F8D9A1527C38}" type="pres">
      <dgm:prSet presAssocID="{70FA7422-3F7D-4B6A-843B-9D6371D1451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use"/>
        </a:ext>
      </dgm:extLst>
    </dgm:pt>
    <dgm:pt modelId="{68BE1C46-22FB-4AB9-9AAA-F28C6483CA5D}" type="pres">
      <dgm:prSet presAssocID="{70FA7422-3F7D-4B6A-843B-9D6371D1451C}" presName="spaceRect" presStyleCnt="0"/>
      <dgm:spPr/>
    </dgm:pt>
    <dgm:pt modelId="{3FDEC29A-B114-444A-A13B-0738D26D8881}" type="pres">
      <dgm:prSet presAssocID="{70FA7422-3F7D-4B6A-843B-9D6371D1451C}" presName="parTx" presStyleLbl="revTx" presStyleIdx="0" presStyleCnt="3">
        <dgm:presLayoutVars>
          <dgm:chMax val="0"/>
          <dgm:chPref val="0"/>
        </dgm:presLayoutVars>
      </dgm:prSet>
      <dgm:spPr/>
    </dgm:pt>
    <dgm:pt modelId="{35C851A0-846F-4BB3-BF2B-E3F0BA25F040}" type="pres">
      <dgm:prSet presAssocID="{F73466D3-FB8C-4E81-B385-6CD433381D43}" presName="sibTrans" presStyleCnt="0"/>
      <dgm:spPr/>
    </dgm:pt>
    <dgm:pt modelId="{A2C4FD1E-5FF0-41E1-91F4-DA4605E8B2DF}" type="pres">
      <dgm:prSet presAssocID="{1054D0A9-B478-40A9-AB1E-7178F51908B2}" presName="compNode" presStyleCnt="0"/>
      <dgm:spPr/>
    </dgm:pt>
    <dgm:pt modelId="{7F7D25FA-EA27-448F-93F7-D04194691413}" type="pres">
      <dgm:prSet presAssocID="{1054D0A9-B478-40A9-AB1E-7178F51908B2}" presName="bgRect" presStyleLbl="bgShp" presStyleIdx="1" presStyleCnt="3"/>
      <dgm:spPr/>
    </dgm:pt>
    <dgm:pt modelId="{718DD5E3-22E1-4FD3-86E0-BD23048DBFB4}" type="pres">
      <dgm:prSet presAssocID="{1054D0A9-B478-40A9-AB1E-7178F51908B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ximise"/>
        </a:ext>
      </dgm:extLst>
    </dgm:pt>
    <dgm:pt modelId="{FD225513-70DA-4D85-BB36-96E8B14BE493}" type="pres">
      <dgm:prSet presAssocID="{1054D0A9-B478-40A9-AB1E-7178F51908B2}" presName="spaceRect" presStyleCnt="0"/>
      <dgm:spPr/>
    </dgm:pt>
    <dgm:pt modelId="{ADBF243C-97EB-487C-9306-8A0B1BB6EE82}" type="pres">
      <dgm:prSet presAssocID="{1054D0A9-B478-40A9-AB1E-7178F51908B2}" presName="parTx" presStyleLbl="revTx" presStyleIdx="1" presStyleCnt="3">
        <dgm:presLayoutVars>
          <dgm:chMax val="0"/>
          <dgm:chPref val="0"/>
        </dgm:presLayoutVars>
      </dgm:prSet>
      <dgm:spPr/>
    </dgm:pt>
    <dgm:pt modelId="{BDE8316A-F2AE-476A-B55D-54E7765A40CD}" type="pres">
      <dgm:prSet presAssocID="{C8666BF6-0AF6-4D43-BAD6-F76C9B114542}" presName="sibTrans" presStyleCnt="0"/>
      <dgm:spPr/>
    </dgm:pt>
    <dgm:pt modelId="{72BFB302-52E7-4160-8AD1-6CB2FB696DE2}" type="pres">
      <dgm:prSet presAssocID="{BA829098-1D6B-415B-A634-704EF5FC646B}" presName="compNode" presStyleCnt="0"/>
      <dgm:spPr/>
    </dgm:pt>
    <dgm:pt modelId="{85169533-6C3C-49E9-B423-78EAD436785F}" type="pres">
      <dgm:prSet presAssocID="{BA829098-1D6B-415B-A634-704EF5FC646B}" presName="bgRect" presStyleLbl="bgShp" presStyleIdx="2" presStyleCnt="3"/>
      <dgm:spPr/>
    </dgm:pt>
    <dgm:pt modelId="{0343B7AA-43A8-4E1B-AC0B-B257FE9D8E8C}" type="pres">
      <dgm:prSet presAssocID="{BA829098-1D6B-415B-A634-704EF5FC646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877FD2EC-B35F-4FEC-ACBF-B76B1D47073C}" type="pres">
      <dgm:prSet presAssocID="{BA829098-1D6B-415B-A634-704EF5FC646B}" presName="spaceRect" presStyleCnt="0"/>
      <dgm:spPr/>
    </dgm:pt>
    <dgm:pt modelId="{B2D94E2F-1149-4600-8505-82BEA11ECD6E}" type="pres">
      <dgm:prSet presAssocID="{BA829098-1D6B-415B-A634-704EF5FC646B}" presName="parTx" presStyleLbl="revTx" presStyleIdx="2" presStyleCnt="3">
        <dgm:presLayoutVars>
          <dgm:chMax val="0"/>
          <dgm:chPref val="0"/>
        </dgm:presLayoutVars>
      </dgm:prSet>
      <dgm:spPr/>
    </dgm:pt>
  </dgm:ptLst>
  <dgm:cxnLst>
    <dgm:cxn modelId="{63ADDE1D-D805-4ABC-B730-E773DBFF1891}" type="presOf" srcId="{BA829098-1D6B-415B-A634-704EF5FC646B}" destId="{B2D94E2F-1149-4600-8505-82BEA11ECD6E}" srcOrd="0" destOrd="0" presId="urn:microsoft.com/office/officeart/2018/2/layout/IconVerticalSolidList"/>
    <dgm:cxn modelId="{DFB0E020-6EE4-4C38-BC20-BCBC6ECDE1E0}" type="presOf" srcId="{70FA7422-3F7D-4B6A-843B-9D6371D1451C}" destId="{3FDEC29A-B114-444A-A13B-0738D26D8881}" srcOrd="0" destOrd="0" presId="urn:microsoft.com/office/officeart/2018/2/layout/IconVerticalSolidList"/>
    <dgm:cxn modelId="{5D720547-8317-4417-AD3E-A23197C9AC09}" srcId="{5D3EA76E-8446-4BA8-97B0-AED8DE2E8852}" destId="{70FA7422-3F7D-4B6A-843B-9D6371D1451C}" srcOrd="0" destOrd="0" parTransId="{BE44B327-9072-4FFE-AD99-5DA0E96249BA}" sibTransId="{F73466D3-FB8C-4E81-B385-6CD433381D43}"/>
    <dgm:cxn modelId="{528C0998-9AF3-47CC-B0BE-9C3F796D40A9}" type="presOf" srcId="{1054D0A9-B478-40A9-AB1E-7178F51908B2}" destId="{ADBF243C-97EB-487C-9306-8A0B1BB6EE82}" srcOrd="0" destOrd="0" presId="urn:microsoft.com/office/officeart/2018/2/layout/IconVerticalSolidList"/>
    <dgm:cxn modelId="{24E6EDAD-01B4-45D7-AFCF-EC7A5A44AAE1}" type="presOf" srcId="{5D3EA76E-8446-4BA8-97B0-AED8DE2E8852}" destId="{2D1B2E07-39C9-4408-9862-A8F383EEA7F2}" srcOrd="0" destOrd="0" presId="urn:microsoft.com/office/officeart/2018/2/layout/IconVerticalSolidList"/>
    <dgm:cxn modelId="{4AC26EF0-88FC-4BD1-BA9F-02ADB5954AF8}" srcId="{5D3EA76E-8446-4BA8-97B0-AED8DE2E8852}" destId="{1054D0A9-B478-40A9-AB1E-7178F51908B2}" srcOrd="1" destOrd="0" parTransId="{0A09512A-3F02-4534-ADBA-2910EDEAE0CC}" sibTransId="{C8666BF6-0AF6-4D43-BAD6-F76C9B114542}"/>
    <dgm:cxn modelId="{83D1BFFC-FFF9-4D45-9396-D37DE13D081B}" srcId="{5D3EA76E-8446-4BA8-97B0-AED8DE2E8852}" destId="{BA829098-1D6B-415B-A634-704EF5FC646B}" srcOrd="2" destOrd="0" parTransId="{09672FB3-1F8D-436A-93F6-56265EBB4F25}" sibTransId="{8C858878-582F-4B54-B769-56BB3CAFD2BA}"/>
    <dgm:cxn modelId="{99F76171-6715-4EC6-9C16-4D97910ADC00}" type="presParOf" srcId="{2D1B2E07-39C9-4408-9862-A8F383EEA7F2}" destId="{9210F18D-6690-4A70-971D-034989BCD870}" srcOrd="0" destOrd="0" presId="urn:microsoft.com/office/officeart/2018/2/layout/IconVerticalSolidList"/>
    <dgm:cxn modelId="{37977EAE-C4E0-4183-B2EA-F2B1D12D37E0}" type="presParOf" srcId="{9210F18D-6690-4A70-971D-034989BCD870}" destId="{571468E4-8E79-4A47-AD44-626DB480D11E}" srcOrd="0" destOrd="0" presId="urn:microsoft.com/office/officeart/2018/2/layout/IconVerticalSolidList"/>
    <dgm:cxn modelId="{02147D7F-FEB3-4E66-B2E3-66A335AA2BC4}" type="presParOf" srcId="{9210F18D-6690-4A70-971D-034989BCD870}" destId="{810E3C25-A9D9-43F3-BFFF-F8D9A1527C38}" srcOrd="1" destOrd="0" presId="urn:microsoft.com/office/officeart/2018/2/layout/IconVerticalSolidList"/>
    <dgm:cxn modelId="{B9ABBA6A-4C14-45EE-ABFD-E0E7125F299F}" type="presParOf" srcId="{9210F18D-6690-4A70-971D-034989BCD870}" destId="{68BE1C46-22FB-4AB9-9AAA-F28C6483CA5D}" srcOrd="2" destOrd="0" presId="urn:microsoft.com/office/officeart/2018/2/layout/IconVerticalSolidList"/>
    <dgm:cxn modelId="{1DF41E46-4984-4C7B-A0BD-1963351ABAC3}" type="presParOf" srcId="{9210F18D-6690-4A70-971D-034989BCD870}" destId="{3FDEC29A-B114-444A-A13B-0738D26D8881}" srcOrd="3" destOrd="0" presId="urn:microsoft.com/office/officeart/2018/2/layout/IconVerticalSolidList"/>
    <dgm:cxn modelId="{14B62209-58DC-4C9E-8641-0E2FC40FEA30}" type="presParOf" srcId="{2D1B2E07-39C9-4408-9862-A8F383EEA7F2}" destId="{35C851A0-846F-4BB3-BF2B-E3F0BA25F040}" srcOrd="1" destOrd="0" presId="urn:microsoft.com/office/officeart/2018/2/layout/IconVerticalSolidList"/>
    <dgm:cxn modelId="{B06F1EBD-16F9-462F-9418-BB6F2B114595}" type="presParOf" srcId="{2D1B2E07-39C9-4408-9862-A8F383EEA7F2}" destId="{A2C4FD1E-5FF0-41E1-91F4-DA4605E8B2DF}" srcOrd="2" destOrd="0" presId="urn:microsoft.com/office/officeart/2018/2/layout/IconVerticalSolidList"/>
    <dgm:cxn modelId="{764139B0-9A55-4F93-BB33-3D6DAC229B94}" type="presParOf" srcId="{A2C4FD1E-5FF0-41E1-91F4-DA4605E8B2DF}" destId="{7F7D25FA-EA27-448F-93F7-D04194691413}" srcOrd="0" destOrd="0" presId="urn:microsoft.com/office/officeart/2018/2/layout/IconVerticalSolidList"/>
    <dgm:cxn modelId="{0F3F37F2-AF0B-4C79-8F9A-79315FB2E622}" type="presParOf" srcId="{A2C4FD1E-5FF0-41E1-91F4-DA4605E8B2DF}" destId="{718DD5E3-22E1-4FD3-86E0-BD23048DBFB4}" srcOrd="1" destOrd="0" presId="urn:microsoft.com/office/officeart/2018/2/layout/IconVerticalSolidList"/>
    <dgm:cxn modelId="{CFDA2D8C-7EB6-495C-9153-AA3837B0F6C2}" type="presParOf" srcId="{A2C4FD1E-5FF0-41E1-91F4-DA4605E8B2DF}" destId="{FD225513-70DA-4D85-BB36-96E8B14BE493}" srcOrd="2" destOrd="0" presId="urn:microsoft.com/office/officeart/2018/2/layout/IconVerticalSolidList"/>
    <dgm:cxn modelId="{1F89236E-D184-47B8-B4F1-E77E114B1EE7}" type="presParOf" srcId="{A2C4FD1E-5FF0-41E1-91F4-DA4605E8B2DF}" destId="{ADBF243C-97EB-487C-9306-8A0B1BB6EE82}" srcOrd="3" destOrd="0" presId="urn:microsoft.com/office/officeart/2018/2/layout/IconVerticalSolidList"/>
    <dgm:cxn modelId="{921C89E2-BE9C-4F8D-BA81-C6F7D87B817B}" type="presParOf" srcId="{2D1B2E07-39C9-4408-9862-A8F383EEA7F2}" destId="{BDE8316A-F2AE-476A-B55D-54E7765A40CD}" srcOrd="3" destOrd="0" presId="urn:microsoft.com/office/officeart/2018/2/layout/IconVerticalSolidList"/>
    <dgm:cxn modelId="{31B0FF92-5B32-471E-ABBB-354809581E2C}" type="presParOf" srcId="{2D1B2E07-39C9-4408-9862-A8F383EEA7F2}" destId="{72BFB302-52E7-4160-8AD1-6CB2FB696DE2}" srcOrd="4" destOrd="0" presId="urn:microsoft.com/office/officeart/2018/2/layout/IconVerticalSolidList"/>
    <dgm:cxn modelId="{E05F6B25-0967-4FD4-B27A-612F37E95883}" type="presParOf" srcId="{72BFB302-52E7-4160-8AD1-6CB2FB696DE2}" destId="{85169533-6C3C-49E9-B423-78EAD436785F}" srcOrd="0" destOrd="0" presId="urn:microsoft.com/office/officeart/2018/2/layout/IconVerticalSolidList"/>
    <dgm:cxn modelId="{2A3EA27E-2C9C-4535-A035-67278BB16350}" type="presParOf" srcId="{72BFB302-52E7-4160-8AD1-6CB2FB696DE2}" destId="{0343B7AA-43A8-4E1B-AC0B-B257FE9D8E8C}" srcOrd="1" destOrd="0" presId="urn:microsoft.com/office/officeart/2018/2/layout/IconVerticalSolidList"/>
    <dgm:cxn modelId="{AE3451C4-02A0-4DCF-98AE-A7FDF805A380}" type="presParOf" srcId="{72BFB302-52E7-4160-8AD1-6CB2FB696DE2}" destId="{877FD2EC-B35F-4FEC-ACBF-B76B1D47073C}" srcOrd="2" destOrd="0" presId="urn:microsoft.com/office/officeart/2018/2/layout/IconVerticalSolidList"/>
    <dgm:cxn modelId="{F1BA7110-094B-4F6F-89D7-EAB1E90F7AD1}" type="presParOf" srcId="{72BFB302-52E7-4160-8AD1-6CB2FB696DE2}" destId="{B2D94E2F-1149-4600-8505-82BEA11ECD6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A59AD4-A089-4222-AF1E-1EB9B6418080}" type="doc">
      <dgm:prSet loTypeId="urn:microsoft.com/office/officeart/2005/8/layout/vList2" loCatId="list" qsTypeId="urn:microsoft.com/office/officeart/2005/8/quickstyle/simple4" qsCatId="simple" csTypeId="urn:microsoft.com/office/officeart/2005/8/colors/colorful1" csCatId="colorful"/>
      <dgm:spPr/>
      <dgm:t>
        <a:bodyPr/>
        <a:lstStyle/>
        <a:p>
          <a:endParaRPr lang="en-US"/>
        </a:p>
      </dgm:t>
    </dgm:pt>
    <dgm:pt modelId="{5FAAB76E-1B2B-418C-B1CD-61256A5C6BF1}">
      <dgm:prSet/>
      <dgm:spPr/>
      <dgm:t>
        <a:bodyPr/>
        <a:lstStyle/>
        <a:p>
          <a:r>
            <a:rPr lang="en-GB"/>
            <a:t>The number of people aged 65 years and over in England and Wales is projected to increase by 65 per cent in the next 25 years to more than 16.4 million in 2033, as more of us live for longer </a:t>
          </a:r>
          <a:endParaRPr lang="en-US"/>
        </a:p>
      </dgm:t>
    </dgm:pt>
    <dgm:pt modelId="{C6012E2D-090D-4A17-97E8-5A732AB81C6C}" type="parTrans" cxnId="{4754962D-BA9B-45F3-B8AE-AC3CF5C6F2DB}">
      <dgm:prSet/>
      <dgm:spPr/>
      <dgm:t>
        <a:bodyPr/>
        <a:lstStyle/>
        <a:p>
          <a:endParaRPr lang="en-US"/>
        </a:p>
      </dgm:t>
    </dgm:pt>
    <dgm:pt modelId="{7A23CCFE-A8CE-4A84-9DF8-F7AD30E30B19}" type="sibTrans" cxnId="{4754962D-BA9B-45F3-B8AE-AC3CF5C6F2DB}">
      <dgm:prSet/>
      <dgm:spPr/>
      <dgm:t>
        <a:bodyPr/>
        <a:lstStyle/>
        <a:p>
          <a:endParaRPr lang="en-US"/>
        </a:p>
      </dgm:t>
    </dgm:pt>
    <dgm:pt modelId="{0964A7B7-C568-438B-80D9-025D55EB485E}">
      <dgm:prSet/>
      <dgm:spPr/>
      <dgm:t>
        <a:bodyPr/>
        <a:lstStyle/>
        <a:p>
          <a:r>
            <a:rPr lang="en-GB"/>
            <a:t>The number of over 85s in the UK is set to double in the next 20 years and nearly treble in the next 30. </a:t>
          </a:r>
          <a:endParaRPr lang="en-US"/>
        </a:p>
      </dgm:t>
    </dgm:pt>
    <dgm:pt modelId="{ACCBE85D-537D-4783-A6C8-BF92B548001D}" type="parTrans" cxnId="{B9518812-6435-4DDB-92E2-70F6A8988700}">
      <dgm:prSet/>
      <dgm:spPr/>
      <dgm:t>
        <a:bodyPr/>
        <a:lstStyle/>
        <a:p>
          <a:endParaRPr lang="en-US"/>
        </a:p>
      </dgm:t>
    </dgm:pt>
    <dgm:pt modelId="{34C65333-8993-49D8-9AF9-BB2A09EAA5A5}" type="sibTrans" cxnId="{B9518812-6435-4DDB-92E2-70F6A8988700}">
      <dgm:prSet/>
      <dgm:spPr/>
      <dgm:t>
        <a:bodyPr/>
        <a:lstStyle/>
        <a:p>
          <a:endParaRPr lang="en-US"/>
        </a:p>
      </dgm:t>
    </dgm:pt>
    <dgm:pt modelId="{112462D2-D983-4D56-92DC-870A62999B5E}">
      <dgm:prSet/>
      <dgm:spPr/>
      <dgm:t>
        <a:bodyPr/>
        <a:lstStyle/>
        <a:p>
          <a:r>
            <a:rPr lang="en-GB"/>
            <a:t>Britain’s older population is more diverse than ever before. The number of black and minority ethnic people aged 70+ is projected to rise from 170,000 in 2006 to 1.9 million in 2051 – an 11-fold increase.</a:t>
          </a:r>
          <a:endParaRPr lang="en-US"/>
        </a:p>
      </dgm:t>
    </dgm:pt>
    <dgm:pt modelId="{177A738C-01B5-47FC-9D93-9E3C9282F276}" type="parTrans" cxnId="{1FE6BFEF-A6EE-4852-84B1-51F90351DF0C}">
      <dgm:prSet/>
      <dgm:spPr/>
      <dgm:t>
        <a:bodyPr/>
        <a:lstStyle/>
        <a:p>
          <a:endParaRPr lang="en-US"/>
        </a:p>
      </dgm:t>
    </dgm:pt>
    <dgm:pt modelId="{4780F3BB-AE89-4FB2-8F4B-251B23D81E64}" type="sibTrans" cxnId="{1FE6BFEF-A6EE-4852-84B1-51F90351DF0C}">
      <dgm:prSet/>
      <dgm:spPr/>
      <dgm:t>
        <a:bodyPr/>
        <a:lstStyle/>
        <a:p>
          <a:endParaRPr lang="en-US"/>
        </a:p>
      </dgm:t>
    </dgm:pt>
    <dgm:pt modelId="{B0D2391D-ABAB-4D6E-AD8A-44FD25D02429}" type="pres">
      <dgm:prSet presAssocID="{C0A59AD4-A089-4222-AF1E-1EB9B6418080}" presName="linear" presStyleCnt="0">
        <dgm:presLayoutVars>
          <dgm:animLvl val="lvl"/>
          <dgm:resizeHandles val="exact"/>
        </dgm:presLayoutVars>
      </dgm:prSet>
      <dgm:spPr/>
    </dgm:pt>
    <dgm:pt modelId="{D3942454-E356-4630-A9B2-E82C226CE448}" type="pres">
      <dgm:prSet presAssocID="{5FAAB76E-1B2B-418C-B1CD-61256A5C6BF1}" presName="parentText" presStyleLbl="node1" presStyleIdx="0" presStyleCnt="3">
        <dgm:presLayoutVars>
          <dgm:chMax val="0"/>
          <dgm:bulletEnabled val="1"/>
        </dgm:presLayoutVars>
      </dgm:prSet>
      <dgm:spPr/>
    </dgm:pt>
    <dgm:pt modelId="{B79A9960-CE8A-4901-A846-5475A3909E8A}" type="pres">
      <dgm:prSet presAssocID="{7A23CCFE-A8CE-4A84-9DF8-F7AD30E30B19}" presName="spacer" presStyleCnt="0"/>
      <dgm:spPr/>
    </dgm:pt>
    <dgm:pt modelId="{8A2CF925-8894-4562-A895-965E1D6D7026}" type="pres">
      <dgm:prSet presAssocID="{0964A7B7-C568-438B-80D9-025D55EB485E}" presName="parentText" presStyleLbl="node1" presStyleIdx="1" presStyleCnt="3">
        <dgm:presLayoutVars>
          <dgm:chMax val="0"/>
          <dgm:bulletEnabled val="1"/>
        </dgm:presLayoutVars>
      </dgm:prSet>
      <dgm:spPr/>
    </dgm:pt>
    <dgm:pt modelId="{113023CE-25AE-4D95-9D97-D717445BD10E}" type="pres">
      <dgm:prSet presAssocID="{34C65333-8993-49D8-9AF9-BB2A09EAA5A5}" presName="spacer" presStyleCnt="0"/>
      <dgm:spPr/>
    </dgm:pt>
    <dgm:pt modelId="{1C6DB4E0-C63E-4616-AF3E-6366BF15B6EB}" type="pres">
      <dgm:prSet presAssocID="{112462D2-D983-4D56-92DC-870A62999B5E}" presName="parentText" presStyleLbl="node1" presStyleIdx="2" presStyleCnt="3">
        <dgm:presLayoutVars>
          <dgm:chMax val="0"/>
          <dgm:bulletEnabled val="1"/>
        </dgm:presLayoutVars>
      </dgm:prSet>
      <dgm:spPr/>
    </dgm:pt>
  </dgm:ptLst>
  <dgm:cxnLst>
    <dgm:cxn modelId="{B9518812-6435-4DDB-92E2-70F6A8988700}" srcId="{C0A59AD4-A089-4222-AF1E-1EB9B6418080}" destId="{0964A7B7-C568-438B-80D9-025D55EB485E}" srcOrd="1" destOrd="0" parTransId="{ACCBE85D-537D-4783-A6C8-BF92B548001D}" sibTransId="{34C65333-8993-49D8-9AF9-BB2A09EAA5A5}"/>
    <dgm:cxn modelId="{4754962D-BA9B-45F3-B8AE-AC3CF5C6F2DB}" srcId="{C0A59AD4-A089-4222-AF1E-1EB9B6418080}" destId="{5FAAB76E-1B2B-418C-B1CD-61256A5C6BF1}" srcOrd="0" destOrd="0" parTransId="{C6012E2D-090D-4A17-97E8-5A732AB81C6C}" sibTransId="{7A23CCFE-A8CE-4A84-9DF8-F7AD30E30B19}"/>
    <dgm:cxn modelId="{222E9932-2604-41F7-90EE-86160E385795}" type="presOf" srcId="{112462D2-D983-4D56-92DC-870A62999B5E}" destId="{1C6DB4E0-C63E-4616-AF3E-6366BF15B6EB}" srcOrd="0" destOrd="0" presId="urn:microsoft.com/office/officeart/2005/8/layout/vList2"/>
    <dgm:cxn modelId="{9B17DED0-6836-4CF5-B4D5-199907FD9FC0}" type="presOf" srcId="{0964A7B7-C568-438B-80D9-025D55EB485E}" destId="{8A2CF925-8894-4562-A895-965E1D6D7026}" srcOrd="0" destOrd="0" presId="urn:microsoft.com/office/officeart/2005/8/layout/vList2"/>
    <dgm:cxn modelId="{842DD0DF-E33A-49D9-8275-D83E8CF59CAB}" type="presOf" srcId="{C0A59AD4-A089-4222-AF1E-1EB9B6418080}" destId="{B0D2391D-ABAB-4D6E-AD8A-44FD25D02429}" srcOrd="0" destOrd="0" presId="urn:microsoft.com/office/officeart/2005/8/layout/vList2"/>
    <dgm:cxn modelId="{1FE6BFEF-A6EE-4852-84B1-51F90351DF0C}" srcId="{C0A59AD4-A089-4222-AF1E-1EB9B6418080}" destId="{112462D2-D983-4D56-92DC-870A62999B5E}" srcOrd="2" destOrd="0" parTransId="{177A738C-01B5-47FC-9D93-9E3C9282F276}" sibTransId="{4780F3BB-AE89-4FB2-8F4B-251B23D81E64}"/>
    <dgm:cxn modelId="{5D6ED8FD-436C-4815-BD66-261164E94CFC}" type="presOf" srcId="{5FAAB76E-1B2B-418C-B1CD-61256A5C6BF1}" destId="{D3942454-E356-4630-A9B2-E82C226CE448}" srcOrd="0" destOrd="0" presId="urn:microsoft.com/office/officeart/2005/8/layout/vList2"/>
    <dgm:cxn modelId="{67A347F8-2997-467A-8928-956002F7DE6C}" type="presParOf" srcId="{B0D2391D-ABAB-4D6E-AD8A-44FD25D02429}" destId="{D3942454-E356-4630-A9B2-E82C226CE448}" srcOrd="0" destOrd="0" presId="urn:microsoft.com/office/officeart/2005/8/layout/vList2"/>
    <dgm:cxn modelId="{A9A1B69A-D343-4206-8596-AD9081E4FA3A}" type="presParOf" srcId="{B0D2391D-ABAB-4D6E-AD8A-44FD25D02429}" destId="{B79A9960-CE8A-4901-A846-5475A3909E8A}" srcOrd="1" destOrd="0" presId="urn:microsoft.com/office/officeart/2005/8/layout/vList2"/>
    <dgm:cxn modelId="{855D7CEB-77CE-422B-92EB-875489AC2A10}" type="presParOf" srcId="{B0D2391D-ABAB-4D6E-AD8A-44FD25D02429}" destId="{8A2CF925-8894-4562-A895-965E1D6D7026}" srcOrd="2" destOrd="0" presId="urn:microsoft.com/office/officeart/2005/8/layout/vList2"/>
    <dgm:cxn modelId="{29C431E1-B235-4B04-9242-201FE1BC294B}" type="presParOf" srcId="{B0D2391D-ABAB-4D6E-AD8A-44FD25D02429}" destId="{113023CE-25AE-4D95-9D97-D717445BD10E}" srcOrd="3" destOrd="0" presId="urn:microsoft.com/office/officeart/2005/8/layout/vList2"/>
    <dgm:cxn modelId="{E9AF0C8A-E715-4006-861C-28FDB6D54581}" type="presParOf" srcId="{B0D2391D-ABAB-4D6E-AD8A-44FD25D02429}" destId="{1C6DB4E0-C63E-4616-AF3E-6366BF15B6E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1468E4-8E79-4A47-AD44-626DB480D11E}">
      <dsp:nvSpPr>
        <dsp:cNvPr id="0" name=""/>
        <dsp:cNvSpPr/>
      </dsp:nvSpPr>
      <dsp:spPr>
        <a:xfrm>
          <a:off x="0" y="607"/>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0E3C25-A9D9-43F3-BFFF-F8D9A1527C38}">
      <dsp:nvSpPr>
        <dsp:cNvPr id="0" name=""/>
        <dsp:cNvSpPr/>
      </dsp:nvSpPr>
      <dsp:spPr>
        <a:xfrm>
          <a:off x="430272" y="320645"/>
          <a:ext cx="782314" cy="782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FDEC29A-B114-444A-A13B-0738D26D8881}">
      <dsp:nvSpPr>
        <dsp:cNvPr id="0" name=""/>
        <dsp:cNvSpPr/>
      </dsp:nvSpPr>
      <dsp:spPr>
        <a:xfrm>
          <a:off x="1642860" y="607"/>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622300">
            <a:lnSpc>
              <a:spcPct val="90000"/>
            </a:lnSpc>
            <a:spcBef>
              <a:spcPct val="0"/>
            </a:spcBef>
            <a:spcAft>
              <a:spcPct val="35000"/>
            </a:spcAft>
            <a:buNone/>
          </a:pPr>
          <a:r>
            <a:rPr lang="en-GB" sz="1400" kern="1200"/>
            <a:t>A quarter of older households live in non-decent housing – impacting not only on the size of their heating bills but also on their health</a:t>
          </a:r>
          <a:endParaRPr lang="en-US" sz="1400" kern="1200"/>
        </a:p>
      </dsp:txBody>
      <dsp:txXfrm>
        <a:off x="1642860" y="607"/>
        <a:ext cx="4985943" cy="1422390"/>
      </dsp:txXfrm>
    </dsp:sp>
    <dsp:sp modelId="{7F7D25FA-EA27-448F-93F7-D04194691413}">
      <dsp:nvSpPr>
        <dsp:cNvPr id="0" name=""/>
        <dsp:cNvSpPr/>
      </dsp:nvSpPr>
      <dsp:spPr>
        <a:xfrm>
          <a:off x="0" y="1778595"/>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8DD5E3-22E1-4FD3-86E0-BD23048DBFB4}">
      <dsp:nvSpPr>
        <dsp:cNvPr id="0" name=""/>
        <dsp:cNvSpPr/>
      </dsp:nvSpPr>
      <dsp:spPr>
        <a:xfrm>
          <a:off x="430272" y="2098633"/>
          <a:ext cx="782314" cy="7823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DBF243C-97EB-487C-9306-8A0B1BB6EE82}">
      <dsp:nvSpPr>
        <dsp:cNvPr id="0" name=""/>
        <dsp:cNvSpPr/>
      </dsp:nvSpPr>
      <dsp:spPr>
        <a:xfrm>
          <a:off x="1642860" y="1778595"/>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622300">
            <a:lnSpc>
              <a:spcPct val="90000"/>
            </a:lnSpc>
            <a:spcBef>
              <a:spcPct val="0"/>
            </a:spcBef>
            <a:spcAft>
              <a:spcPct val="35000"/>
            </a:spcAft>
            <a:buNone/>
          </a:pPr>
          <a:r>
            <a:rPr lang="en-GB" sz="1400" kern="1200"/>
            <a:t>There is a growing “health gap” for older people in parts of Britain. The number of years someone can expect to live without a disability after the age of 65 now varies by more than 12 years between local authorities with the highest and lowest levels of disability free life expectancy.</a:t>
          </a:r>
          <a:endParaRPr lang="en-US" sz="1400" kern="1200"/>
        </a:p>
      </dsp:txBody>
      <dsp:txXfrm>
        <a:off x="1642860" y="1778595"/>
        <a:ext cx="4985943" cy="1422390"/>
      </dsp:txXfrm>
    </dsp:sp>
    <dsp:sp modelId="{85169533-6C3C-49E9-B423-78EAD436785F}">
      <dsp:nvSpPr>
        <dsp:cNvPr id="0" name=""/>
        <dsp:cNvSpPr/>
      </dsp:nvSpPr>
      <dsp:spPr>
        <a:xfrm>
          <a:off x="0" y="3556583"/>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43B7AA-43A8-4E1B-AC0B-B257FE9D8E8C}">
      <dsp:nvSpPr>
        <dsp:cNvPr id="0" name=""/>
        <dsp:cNvSpPr/>
      </dsp:nvSpPr>
      <dsp:spPr>
        <a:xfrm>
          <a:off x="430272" y="3876620"/>
          <a:ext cx="782314" cy="7823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2D94E2F-1149-4600-8505-82BEA11ECD6E}">
      <dsp:nvSpPr>
        <dsp:cNvPr id="0" name=""/>
        <dsp:cNvSpPr/>
      </dsp:nvSpPr>
      <dsp:spPr>
        <a:xfrm>
          <a:off x="1642860" y="3556583"/>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622300">
            <a:lnSpc>
              <a:spcPct val="90000"/>
            </a:lnSpc>
            <a:spcBef>
              <a:spcPct val="0"/>
            </a:spcBef>
            <a:spcAft>
              <a:spcPct val="35000"/>
            </a:spcAft>
            <a:buNone/>
          </a:pPr>
          <a:r>
            <a:rPr lang="en-GB" sz="1400" kern="1200"/>
            <a:t>More than 300,000 carers were forced out of the workplace last year because they were not able to work flexibly.</a:t>
          </a:r>
          <a:endParaRPr lang="en-US" sz="1400" kern="1200"/>
        </a:p>
      </dsp:txBody>
      <dsp:txXfrm>
        <a:off x="1642860" y="3556583"/>
        <a:ext cx="4985943" cy="14223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942454-E356-4630-A9B2-E82C226CE448}">
      <dsp:nvSpPr>
        <dsp:cNvPr id="0" name=""/>
        <dsp:cNvSpPr/>
      </dsp:nvSpPr>
      <dsp:spPr>
        <a:xfrm>
          <a:off x="0" y="291720"/>
          <a:ext cx="6628804" cy="142505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The number of people aged 65 years and over in England and Wales is projected to increase by 65 per cent in the next 25 years to more than 16.4 million in 2033, as more of us live for longer </a:t>
          </a:r>
          <a:endParaRPr lang="en-US" sz="2100" kern="1200"/>
        </a:p>
      </dsp:txBody>
      <dsp:txXfrm>
        <a:off x="69566" y="361286"/>
        <a:ext cx="6489672" cy="1285927"/>
      </dsp:txXfrm>
    </dsp:sp>
    <dsp:sp modelId="{8A2CF925-8894-4562-A895-965E1D6D7026}">
      <dsp:nvSpPr>
        <dsp:cNvPr id="0" name=""/>
        <dsp:cNvSpPr/>
      </dsp:nvSpPr>
      <dsp:spPr>
        <a:xfrm>
          <a:off x="0" y="1777260"/>
          <a:ext cx="6628804" cy="1425059"/>
        </a:xfrm>
        <a:prstGeom prst="roundRect">
          <a:avLst/>
        </a:prstGeom>
        <a:gradFill rotWithShape="0">
          <a:gsLst>
            <a:gs pos="0">
              <a:schemeClr val="accent3">
                <a:hueOff val="0"/>
                <a:satOff val="0"/>
                <a:lumOff val="0"/>
                <a:alphaOff val="0"/>
                <a:tint val="96000"/>
                <a:lumMod val="100000"/>
              </a:schemeClr>
            </a:gs>
            <a:gs pos="78000">
              <a:schemeClr val="accent3">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The number of over 85s in the UK is set to double in the next 20 years and nearly treble in the next 30. </a:t>
          </a:r>
          <a:endParaRPr lang="en-US" sz="2100" kern="1200"/>
        </a:p>
      </dsp:txBody>
      <dsp:txXfrm>
        <a:off x="69566" y="1846826"/>
        <a:ext cx="6489672" cy="1285927"/>
      </dsp:txXfrm>
    </dsp:sp>
    <dsp:sp modelId="{1C6DB4E0-C63E-4616-AF3E-6366BF15B6EB}">
      <dsp:nvSpPr>
        <dsp:cNvPr id="0" name=""/>
        <dsp:cNvSpPr/>
      </dsp:nvSpPr>
      <dsp:spPr>
        <a:xfrm>
          <a:off x="0" y="3262800"/>
          <a:ext cx="6628804" cy="1425059"/>
        </a:xfrm>
        <a:prstGeom prst="roundRect">
          <a:avLst/>
        </a:prstGeom>
        <a:gradFill rotWithShape="0">
          <a:gsLst>
            <a:gs pos="0">
              <a:schemeClr val="accent4">
                <a:hueOff val="0"/>
                <a:satOff val="0"/>
                <a:lumOff val="0"/>
                <a:alphaOff val="0"/>
                <a:tint val="96000"/>
                <a:lumMod val="100000"/>
              </a:schemeClr>
            </a:gs>
            <a:gs pos="78000">
              <a:schemeClr val="accent4">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Britain’s older population is more diverse than ever before. The number of black and minority ethnic people aged 70+ is projected to rise from 170,000 in 2006 to 1.9 million in 2051 – an 11-fold increase.</a:t>
          </a:r>
          <a:endParaRPr lang="en-US" sz="2100" kern="1200"/>
        </a:p>
      </dsp:txBody>
      <dsp:txXfrm>
        <a:off x="69566" y="3332366"/>
        <a:ext cx="6489672" cy="128592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EC88E21-6326-483A-845F-0A9624A3027B}" type="datetimeFigureOut">
              <a:rPr lang="en-GB" smtClean="0"/>
              <a:t>28/02/2024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34AA2B0C-1E00-458F-B147-374952B01BA4}" type="slidenum">
              <a:rPr lang="en-GB" smtClean="0"/>
              <a:t>‹#›</a:t>
            </a:fld>
            <a:endParaRPr lang="en-GB"/>
          </a:p>
        </p:txBody>
      </p:sp>
    </p:spTree>
    <p:extLst>
      <p:ext uri="{BB962C8B-B14F-4D97-AF65-F5344CB8AC3E}">
        <p14:creationId xmlns:p14="http://schemas.microsoft.com/office/powerpoint/2010/main" val="206564399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2606334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3885499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4137286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C95169-2836-4A80-8FC4-50413DB8122A}" type="datetimeFigureOut">
              <a:rPr lang="en-GB" smtClean="0"/>
              <a:t>28/02/2024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1977535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EC95169-2836-4A80-8FC4-50413DB8122A}" type="datetimeFigureOut">
              <a:rPr lang="en-GB" smtClean="0"/>
              <a:t>28/02/2024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1202331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EC95169-2836-4A80-8FC4-50413DB8122A}" type="datetimeFigureOut">
              <a:rPr lang="en-GB" smtClean="0"/>
              <a:t>28/02/2024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1497980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95169-2836-4A80-8FC4-50413DB8122A}" type="datetimeFigureOut">
              <a:rPr lang="en-GB" smtClean="0"/>
              <a:t>28/02/2024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3195870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EC95169-2836-4A80-8FC4-50413DB8122A}" type="datetimeFigureOut">
              <a:rPr lang="en-GB" smtClean="0"/>
              <a:t>28/02/2024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2328108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C95169-2836-4A80-8FC4-50413DB8122A}" type="datetimeFigureOut">
              <a:rPr lang="en-GB" smtClean="0"/>
              <a:t>28/02/2024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3770918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2224465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37261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3927320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823542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1182694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35970824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C95169-2836-4A80-8FC4-50413DB8122A}"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CC73B-36F2-43F4-9105-08297B448CF5}" type="slidenum">
              <a:rPr lang="en-GB" smtClean="0"/>
              <a:t>‹#›</a:t>
            </a:fld>
            <a:endParaRPr lang="en-GB"/>
          </a:p>
        </p:txBody>
      </p:sp>
    </p:spTree>
    <p:extLst>
      <p:ext uri="{BB962C8B-B14F-4D97-AF65-F5344CB8AC3E}">
        <p14:creationId xmlns:p14="http://schemas.microsoft.com/office/powerpoint/2010/main" val="2693503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EC95169-2836-4A80-8FC4-50413DB8122A}" type="datetimeFigureOut">
              <a:rPr lang="en-GB" smtClean="0"/>
              <a:t>28/02/2024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94CC73B-36F2-43F4-9105-08297B448CF5}" type="slidenum">
              <a:rPr lang="en-GB" smtClean="0"/>
              <a:t>‹#›</a:t>
            </a:fld>
            <a:endParaRPr lang="en-GB"/>
          </a:p>
        </p:txBody>
      </p:sp>
    </p:spTree>
    <p:extLst>
      <p:ext uri="{BB962C8B-B14F-4D97-AF65-F5344CB8AC3E}">
        <p14:creationId xmlns:p14="http://schemas.microsoft.com/office/powerpoint/2010/main" val="26147457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undabergnow.com/2019/03/25/seniors-forum/"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s://www.picserver.org/highway-signs2/p/poverty.html" TargetMode="External"/><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publicdomainpictures.net/view-image.php?image=353361&amp;picture=oude-man-cartoon"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rawpixel.com/search/claim?sort=popular" TargetMode="External"/><Relationship Id="rId2" Type="http://schemas.openxmlformats.org/officeDocument/2006/relationships/image" Target="../media/image12.1"/><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atisfyingretirement.blogspot.com/2013/11/retirement-advice-how-is-retirement.html" TargetMode="External"/><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hyperlink" Target="https://creativecommons.org/licenses/by-nd/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hyperlink" Target="https://www.ons.gov.uk/peoplepopulationandcommunity/healthandsocialcare/disability/articles/disabilitybyagesexanddeprivationenglandandwales/census2021" TargetMode="Externa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www.picpedia.org/highway-signs/s/shortage.html"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t>Challenges of an Ageing Population - Age UK report </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365345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36734" y="609600"/>
            <a:ext cx="3737268" cy="1320800"/>
          </a:xfrm>
        </p:spPr>
        <p:txBody>
          <a:bodyPr>
            <a:normAutofit/>
          </a:bodyPr>
          <a:lstStyle/>
          <a:p>
            <a:endParaRPr lang="en-GB"/>
          </a:p>
        </p:txBody>
      </p:sp>
      <p:sp>
        <p:nvSpPr>
          <p:cNvPr id="3" name="Content Placeholder 2"/>
          <p:cNvSpPr>
            <a:spLocks noGrp="1"/>
          </p:cNvSpPr>
          <p:nvPr>
            <p:ph idx="1"/>
          </p:nvPr>
        </p:nvSpPr>
        <p:spPr>
          <a:xfrm>
            <a:off x="5209563" y="2160589"/>
            <a:ext cx="4064439" cy="3880773"/>
          </a:xfrm>
        </p:spPr>
        <p:txBody>
          <a:bodyPr>
            <a:normAutofit/>
          </a:bodyPr>
          <a:lstStyle/>
          <a:p>
            <a:r>
              <a:rPr lang="en-GB" dirty="0"/>
              <a:t>The growing number of older people in the UK presents major opportunities for our society – but rarely since the Second World War has there been such a  tough time to pursue the aim of a better later life (Age UK 2023).</a:t>
            </a:r>
          </a:p>
        </p:txBody>
      </p:sp>
      <p:pic>
        <p:nvPicPr>
          <p:cNvPr id="5" name="Picture 4" descr="A group of older people smiling&#10;&#10;Description automatically generated">
            <a:extLst>
              <a:ext uri="{FF2B5EF4-FFF2-40B4-BE49-F238E27FC236}">
                <a16:creationId xmlns:a16="http://schemas.microsoft.com/office/drawing/2014/main" id="{DDA36007-C37E-10C4-E278-C0C795CFB30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5869" r="31621"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1" name="Isosceles Triangle 1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TextBox 5">
            <a:extLst>
              <a:ext uri="{FF2B5EF4-FFF2-40B4-BE49-F238E27FC236}">
                <a16:creationId xmlns:a16="http://schemas.microsoft.com/office/drawing/2014/main" id="{190E7D5E-306F-18BF-E50F-FE4EE61562B9}"/>
              </a:ext>
            </a:extLst>
          </p:cNvPr>
          <p:cNvSpPr txBox="1"/>
          <p:nvPr/>
        </p:nvSpPr>
        <p:spPr>
          <a:xfrm>
            <a:off x="9795190" y="6657945"/>
            <a:ext cx="239681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bundabergnow.com/2019/03/25/seniors-foru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652917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36734" y="609600"/>
            <a:ext cx="3737268" cy="1320800"/>
          </a:xfrm>
        </p:spPr>
        <p:txBody>
          <a:bodyPr>
            <a:normAutofit/>
          </a:bodyPr>
          <a:lstStyle/>
          <a:p>
            <a:endParaRPr lang="en-GB"/>
          </a:p>
        </p:txBody>
      </p:sp>
      <p:sp>
        <p:nvSpPr>
          <p:cNvPr id="3" name="Content Placeholder 2"/>
          <p:cNvSpPr>
            <a:spLocks noGrp="1"/>
          </p:cNvSpPr>
          <p:nvPr>
            <p:ph idx="1"/>
          </p:nvPr>
        </p:nvSpPr>
        <p:spPr>
          <a:xfrm>
            <a:off x="5209563" y="2160589"/>
            <a:ext cx="4064439" cy="3880773"/>
          </a:xfrm>
        </p:spPr>
        <p:txBody>
          <a:bodyPr>
            <a:normAutofit/>
          </a:bodyPr>
          <a:lstStyle/>
          <a:p>
            <a:r>
              <a:rPr lang="en-GB" sz="1700"/>
              <a:t>While the current fragility of the world economy makes this an exceedingly difficult time to find the funding necessary to make life better for current pensioners  and tomorrow’s generation of older people, the changes needed are about  more than  just money. </a:t>
            </a:r>
          </a:p>
          <a:p>
            <a:r>
              <a:rPr lang="en-GB" sz="1700"/>
              <a:t>Equally lacking, is a positive approach to ageing backed  by a  coherent and joined up vision of a society in which older people are able to fully participate, avoiding life limiting disability and isolation.</a:t>
            </a:r>
          </a:p>
          <a:p>
            <a:endParaRPr lang="en-GB" sz="1700"/>
          </a:p>
        </p:txBody>
      </p:sp>
      <p:pic>
        <p:nvPicPr>
          <p:cNvPr id="5" name="Picture 4" descr="Old wrinkled hands with some coins">
            <a:extLst>
              <a:ext uri="{FF2B5EF4-FFF2-40B4-BE49-F238E27FC236}">
                <a16:creationId xmlns:a16="http://schemas.microsoft.com/office/drawing/2014/main" id="{AF2E8D02-4FFC-9235-1DF1-60E7AA5E53D8}"/>
              </a:ext>
            </a:extLst>
          </p:cNvPr>
          <p:cNvPicPr>
            <a:picLocks noChangeAspect="1"/>
          </p:cNvPicPr>
          <p:nvPr/>
        </p:nvPicPr>
        <p:blipFill rotWithShape="1">
          <a:blip r:embed="rId2"/>
          <a:srcRect l="13287" r="34203"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74051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2481" y="1382486"/>
            <a:ext cx="3547581" cy="4093028"/>
          </a:xfrm>
        </p:spPr>
        <p:txBody>
          <a:bodyPr anchor="ctr">
            <a:normAutofit/>
          </a:bodyPr>
          <a:lstStyle/>
          <a:p>
            <a:endParaRPr lang="en-GB" sz="4400"/>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CC2DF9A-E2BA-0B3E-08ED-CF823CAF87F0}"/>
              </a:ext>
            </a:extLst>
          </p:cNvPr>
          <p:cNvGraphicFramePr>
            <a:graphicFrameLocks noGrp="1"/>
          </p:cNvGraphicFramePr>
          <p:nvPr>
            <p:ph idx="1"/>
            <p:extLst>
              <p:ext uri="{D42A27DB-BD31-4B8C-83A1-F6EECF244321}">
                <p14:modId xmlns:p14="http://schemas.microsoft.com/office/powerpoint/2010/main" val="1759845837"/>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2137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6102D-B2C6-470C-F5DB-F6AD7E9587C8}"/>
              </a:ext>
            </a:extLst>
          </p:cNvPr>
          <p:cNvSpPr>
            <a:spLocks noGrp="1"/>
          </p:cNvSpPr>
          <p:nvPr>
            <p:ph type="title"/>
          </p:nvPr>
        </p:nvSpPr>
        <p:spPr>
          <a:xfrm>
            <a:off x="677334" y="609600"/>
            <a:ext cx="8596668" cy="1320800"/>
          </a:xfrm>
        </p:spPr>
        <p:txBody>
          <a:bodyPr anchor="t">
            <a:normAutofit/>
          </a:bodyPr>
          <a:lstStyle/>
          <a:p>
            <a:r>
              <a:rPr lang="en-GB" dirty="0"/>
              <a:t>Poverty Line</a:t>
            </a:r>
          </a:p>
        </p:txBody>
      </p:sp>
      <p:pic>
        <p:nvPicPr>
          <p:cNvPr id="5" name="Picture 4" descr="A green street sign with white text&#10;&#10;Description automatically generated">
            <a:extLst>
              <a:ext uri="{FF2B5EF4-FFF2-40B4-BE49-F238E27FC236}">
                <a16:creationId xmlns:a16="http://schemas.microsoft.com/office/drawing/2014/main" id="{59389468-0669-693B-C1B5-D8ED2A8DE7A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7474" y="2159331"/>
            <a:ext cx="2915973" cy="1946411"/>
          </a:xfrm>
          <a:prstGeom prst="rect">
            <a:avLst/>
          </a:prstGeom>
        </p:spPr>
      </p:pic>
      <p:sp>
        <p:nvSpPr>
          <p:cNvPr id="3" name="Content Placeholder 2">
            <a:extLst>
              <a:ext uri="{FF2B5EF4-FFF2-40B4-BE49-F238E27FC236}">
                <a16:creationId xmlns:a16="http://schemas.microsoft.com/office/drawing/2014/main" id="{E9EAA47E-3604-4785-E792-F95CFE630FB0}"/>
              </a:ext>
            </a:extLst>
          </p:cNvPr>
          <p:cNvSpPr>
            <a:spLocks noGrp="1"/>
          </p:cNvSpPr>
          <p:nvPr>
            <p:ph idx="1"/>
          </p:nvPr>
        </p:nvSpPr>
        <p:spPr>
          <a:xfrm>
            <a:off x="4063160" y="2160589"/>
            <a:ext cx="5207839" cy="3880773"/>
          </a:xfrm>
        </p:spPr>
        <p:txBody>
          <a:bodyPr>
            <a:normAutofit/>
          </a:bodyPr>
          <a:lstStyle/>
          <a:p>
            <a:r>
              <a:rPr lang="en-GB" b="0" i="0">
                <a:effectLst/>
                <a:latin typeface="Roboto" panose="02000000000000000000" pitchFamily="2" charset="0"/>
              </a:rPr>
              <a:t>Whilst some improvements were made during the past two decades, poverty amongst older people is now rising and around </a:t>
            </a:r>
            <a:r>
              <a:rPr lang="en-GB" b="1" i="0">
                <a:effectLst/>
                <a:latin typeface="Roboto" panose="02000000000000000000" pitchFamily="2" charset="0"/>
              </a:rPr>
              <a:t>1 in 5 older people</a:t>
            </a:r>
            <a:r>
              <a:rPr lang="en-GB" b="0" i="0">
                <a:effectLst/>
                <a:latin typeface="Roboto" panose="02000000000000000000" pitchFamily="2" charset="0"/>
              </a:rPr>
              <a:t> (18%) in Wales are living in relative income poverty. </a:t>
            </a:r>
          </a:p>
          <a:p>
            <a:endParaRPr lang="en-GB">
              <a:latin typeface="Roboto" panose="02000000000000000000" pitchFamily="2" charset="0"/>
            </a:endParaRPr>
          </a:p>
          <a:p>
            <a:r>
              <a:rPr lang="en-GB" dirty="0"/>
              <a:t>The number of people aged 75 and over is projected to increase by 29.3% to 378,100 between 2018 and 2028  By 2030, it is projected that there will be over 1,008,000 older people in Wales – 33% of the total population.9 </a:t>
            </a:r>
          </a:p>
        </p:txBody>
      </p:sp>
      <p:sp>
        <p:nvSpPr>
          <p:cNvPr id="6" name="TextBox 5">
            <a:extLst>
              <a:ext uri="{FF2B5EF4-FFF2-40B4-BE49-F238E27FC236}">
                <a16:creationId xmlns:a16="http://schemas.microsoft.com/office/drawing/2014/main" id="{3E623264-F31D-D0FC-8BFC-E46781103AE6}"/>
              </a:ext>
            </a:extLst>
          </p:cNvPr>
          <p:cNvSpPr txBox="1"/>
          <p:nvPr/>
        </p:nvSpPr>
        <p:spPr>
          <a:xfrm>
            <a:off x="1206794" y="3905687"/>
            <a:ext cx="25266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picserver.org/highway-signs2/p/poverty.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578345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flipV="1">
            <a:off x="5602722" y="-358221"/>
            <a:ext cx="4064438" cy="45719"/>
          </a:xfrm>
        </p:spPr>
        <p:txBody>
          <a:bodyPr>
            <a:normAutofit fontScale="90000"/>
          </a:bodyPr>
          <a:lstStyle/>
          <a:p>
            <a:endParaRPr lang="en-GB" dirty="0"/>
          </a:p>
        </p:txBody>
      </p:sp>
      <p:sp>
        <p:nvSpPr>
          <p:cNvPr id="3" name="Content Placeholder 2"/>
          <p:cNvSpPr>
            <a:spLocks noGrp="1"/>
          </p:cNvSpPr>
          <p:nvPr>
            <p:ph idx="1"/>
          </p:nvPr>
        </p:nvSpPr>
        <p:spPr>
          <a:xfrm>
            <a:off x="5209563" y="2160589"/>
            <a:ext cx="4064439" cy="3880773"/>
          </a:xfrm>
        </p:spPr>
        <p:txBody>
          <a:bodyPr>
            <a:normAutofit/>
          </a:bodyPr>
          <a:lstStyle/>
          <a:p>
            <a:r>
              <a:rPr lang="en-GB"/>
              <a:t>Despite the challenges facing the UK to become a society that enables its ageing population to live as fulfilling lives as possible, there has been significant progress made over the last year which should not be overlooked. The Government’s plans for a single tier pension and its announcement that it would introduce a cap on social care costs are good news (Age UK 2020) </a:t>
            </a:r>
          </a:p>
        </p:txBody>
      </p:sp>
      <p:pic>
        <p:nvPicPr>
          <p:cNvPr id="5" name="Picture 4" descr="Graph on document with pen">
            <a:extLst>
              <a:ext uri="{FF2B5EF4-FFF2-40B4-BE49-F238E27FC236}">
                <a16:creationId xmlns:a16="http://schemas.microsoft.com/office/drawing/2014/main" id="{41C492C1-BCA9-3D76-F7CC-8516CA058E00}"/>
              </a:ext>
            </a:extLst>
          </p:cNvPr>
          <p:cNvPicPr>
            <a:picLocks noChangeAspect="1"/>
          </p:cNvPicPr>
          <p:nvPr/>
        </p:nvPicPr>
        <p:blipFill rotWithShape="1">
          <a:blip r:embed="rId2"/>
          <a:srcRect l="30606" r="16883"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7165928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2709C-EAA9-A502-77AE-91B51750886E}"/>
              </a:ext>
            </a:extLst>
          </p:cNvPr>
          <p:cNvSpPr>
            <a:spLocks noGrp="1"/>
          </p:cNvSpPr>
          <p:nvPr>
            <p:ph type="title"/>
          </p:nvPr>
        </p:nvSpPr>
        <p:spPr>
          <a:xfrm>
            <a:off x="677334" y="609600"/>
            <a:ext cx="8596668" cy="1320800"/>
          </a:xfrm>
        </p:spPr>
        <p:txBody>
          <a:bodyPr anchor="t">
            <a:normAutofit/>
          </a:bodyPr>
          <a:lstStyle/>
          <a:p>
            <a:r>
              <a:rPr lang="en-GB"/>
              <a:t>Ageing and Health</a:t>
            </a:r>
            <a:endParaRPr lang="en-GB" dirty="0"/>
          </a:p>
        </p:txBody>
      </p:sp>
      <p:pic>
        <p:nvPicPr>
          <p:cNvPr id="5" name="Picture 4" descr="A group of people standing and standing&#10;&#10;Description automatically generated">
            <a:extLst>
              <a:ext uri="{FF2B5EF4-FFF2-40B4-BE49-F238E27FC236}">
                <a16:creationId xmlns:a16="http://schemas.microsoft.com/office/drawing/2014/main" id="{177CBF50-74DB-6B43-AC7C-B820264F03A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7474" y="2159331"/>
            <a:ext cx="2915973" cy="2624375"/>
          </a:xfrm>
          <a:prstGeom prst="rect">
            <a:avLst/>
          </a:prstGeom>
        </p:spPr>
      </p:pic>
      <p:sp>
        <p:nvSpPr>
          <p:cNvPr id="3" name="Content Placeholder 2">
            <a:extLst>
              <a:ext uri="{FF2B5EF4-FFF2-40B4-BE49-F238E27FC236}">
                <a16:creationId xmlns:a16="http://schemas.microsoft.com/office/drawing/2014/main" id="{DABE8E11-590F-3BA6-5A3E-9CD9F0E5DFA0}"/>
              </a:ext>
            </a:extLst>
          </p:cNvPr>
          <p:cNvSpPr>
            <a:spLocks noGrp="1"/>
          </p:cNvSpPr>
          <p:nvPr>
            <p:ph idx="1"/>
          </p:nvPr>
        </p:nvSpPr>
        <p:spPr>
          <a:xfrm>
            <a:off x="4063160" y="2160589"/>
            <a:ext cx="5207839" cy="3880773"/>
          </a:xfrm>
        </p:spPr>
        <p:txBody>
          <a:bodyPr>
            <a:normAutofit/>
          </a:bodyPr>
          <a:lstStyle/>
          <a:p>
            <a:pPr>
              <a:lnSpc>
                <a:spcPct val="90000"/>
              </a:lnSpc>
              <a:buFont typeface="Arial" panose="020B0604020202020204" pitchFamily="34" charset="0"/>
              <a:buChar char="•"/>
            </a:pPr>
            <a:r>
              <a:rPr lang="en-GB" sz="1500" b="1" i="0">
                <a:effectLst/>
                <a:latin typeface="Noto Sans" panose="020B0502040204020203" pitchFamily="34" charset="0"/>
              </a:rPr>
              <a:t>All countries face major challenges to ensure that their health and social systems are ready to make the most of this demographic shift.</a:t>
            </a:r>
          </a:p>
          <a:p>
            <a:pPr>
              <a:lnSpc>
                <a:spcPct val="90000"/>
              </a:lnSpc>
              <a:buFont typeface="Arial" panose="020B0604020202020204" pitchFamily="34" charset="0"/>
              <a:buChar char="•"/>
            </a:pPr>
            <a:r>
              <a:rPr lang="en-GB" sz="1500" b="1" i="0">
                <a:effectLst/>
                <a:latin typeface="Noto Sans" panose="020B0502040204020203" pitchFamily="34" charset="0"/>
              </a:rPr>
              <a:t>In 2050, 80% of older people will be living in low- and middle-income countries.</a:t>
            </a:r>
          </a:p>
          <a:p>
            <a:pPr>
              <a:lnSpc>
                <a:spcPct val="90000"/>
              </a:lnSpc>
              <a:buFont typeface="Arial" panose="020B0604020202020204" pitchFamily="34" charset="0"/>
              <a:buChar char="•"/>
            </a:pPr>
            <a:r>
              <a:rPr lang="en-GB" sz="1500" b="1" i="0">
                <a:effectLst/>
                <a:latin typeface="Noto Sans" panose="020B0502040204020203" pitchFamily="34" charset="0"/>
              </a:rPr>
              <a:t>The pace of population ageing is much faster than in the past.</a:t>
            </a:r>
          </a:p>
          <a:p>
            <a:pPr>
              <a:lnSpc>
                <a:spcPct val="90000"/>
              </a:lnSpc>
              <a:buFont typeface="Arial" panose="020B0604020202020204" pitchFamily="34" charset="0"/>
              <a:buChar char="•"/>
            </a:pPr>
            <a:r>
              <a:rPr lang="en-GB" sz="1500" b="1" i="0">
                <a:effectLst/>
                <a:latin typeface="Noto Sans" panose="020B0502040204020203" pitchFamily="34" charset="0"/>
              </a:rPr>
              <a:t>In 2020, the number of people aged 60 years and older outnumbered children younger than 5 years.</a:t>
            </a:r>
          </a:p>
          <a:p>
            <a:pPr>
              <a:lnSpc>
                <a:spcPct val="90000"/>
              </a:lnSpc>
              <a:buFont typeface="Arial" panose="020B0604020202020204" pitchFamily="34" charset="0"/>
              <a:buChar char="•"/>
            </a:pPr>
            <a:r>
              <a:rPr lang="en-GB" sz="1500" b="1" i="0">
                <a:effectLst/>
                <a:latin typeface="Noto Sans" panose="020B0502040204020203" pitchFamily="34" charset="0"/>
              </a:rPr>
              <a:t>Between 2015 and 2050, the proportion of the world's population over 60 years will nearly double from 12% to 22%.</a:t>
            </a:r>
          </a:p>
          <a:p>
            <a:pPr>
              <a:lnSpc>
                <a:spcPct val="90000"/>
              </a:lnSpc>
            </a:pPr>
            <a:r>
              <a:rPr lang="en-GB" sz="1500"/>
              <a:t> </a:t>
            </a:r>
          </a:p>
        </p:txBody>
      </p:sp>
    </p:spTree>
    <p:extLst>
      <p:ext uri="{BB962C8B-B14F-4D97-AF65-F5344CB8AC3E}">
        <p14:creationId xmlns:p14="http://schemas.microsoft.com/office/powerpoint/2010/main" val="3352884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774F9-0FC7-2DEB-A8FE-3D7CB35B61E9}"/>
              </a:ext>
            </a:extLst>
          </p:cNvPr>
          <p:cNvSpPr>
            <a:spLocks noGrp="1"/>
          </p:cNvSpPr>
          <p:nvPr>
            <p:ph type="title"/>
          </p:nvPr>
        </p:nvSpPr>
        <p:spPr>
          <a:xfrm>
            <a:off x="677334" y="609600"/>
            <a:ext cx="8596668" cy="1320800"/>
          </a:xfrm>
        </p:spPr>
        <p:txBody>
          <a:bodyPr anchor="t">
            <a:normAutofit/>
          </a:bodyPr>
          <a:lstStyle/>
          <a:p>
            <a:r>
              <a:rPr lang="en-GB" dirty="0"/>
              <a:t>Health Issues of the Older Population</a:t>
            </a:r>
          </a:p>
        </p:txBody>
      </p:sp>
      <p:pic>
        <p:nvPicPr>
          <p:cNvPr id="8" name="Picture 7" descr="A group of people holding signs&#10;&#10;Description automatically generated">
            <a:extLst>
              <a:ext uri="{FF2B5EF4-FFF2-40B4-BE49-F238E27FC236}">
                <a16:creationId xmlns:a16="http://schemas.microsoft.com/office/drawing/2014/main" id="{69B42F1A-CDE7-58B2-F971-D69660C9275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7474" y="2159331"/>
            <a:ext cx="2915973" cy="2121370"/>
          </a:xfrm>
          <a:prstGeom prst="rect">
            <a:avLst/>
          </a:prstGeom>
        </p:spPr>
      </p:pic>
      <p:sp>
        <p:nvSpPr>
          <p:cNvPr id="3" name="Content Placeholder 2">
            <a:extLst>
              <a:ext uri="{FF2B5EF4-FFF2-40B4-BE49-F238E27FC236}">
                <a16:creationId xmlns:a16="http://schemas.microsoft.com/office/drawing/2014/main" id="{65B67F40-C84E-B517-F056-FEF004DD5775}"/>
              </a:ext>
            </a:extLst>
          </p:cNvPr>
          <p:cNvSpPr>
            <a:spLocks noGrp="1"/>
          </p:cNvSpPr>
          <p:nvPr>
            <p:ph idx="1"/>
          </p:nvPr>
        </p:nvSpPr>
        <p:spPr>
          <a:xfrm>
            <a:off x="4063160" y="2160589"/>
            <a:ext cx="5207839" cy="3880773"/>
          </a:xfrm>
        </p:spPr>
        <p:txBody>
          <a:bodyPr>
            <a:normAutofit/>
          </a:bodyPr>
          <a:lstStyle/>
          <a:p>
            <a:pPr>
              <a:lnSpc>
                <a:spcPct val="90000"/>
              </a:lnSpc>
            </a:pPr>
            <a:r>
              <a:rPr lang="en-GB" sz="1400"/>
              <a:t>An estimated 4 million older adults in the UK (36% of people aged 65-74, and 47% of those aged 75+) have a limiting long-standing illness; equating to 40% of all people aged 65+. </a:t>
            </a:r>
          </a:p>
          <a:p>
            <a:pPr>
              <a:lnSpc>
                <a:spcPct val="90000"/>
              </a:lnSpc>
            </a:pPr>
            <a:r>
              <a:rPr lang="en-GB" sz="1400"/>
              <a:t>In the UK, 1 in 3 adults aged over 65 with an alcohol problem developed this problem in later life. Frequently reported reasons among older adults for starting to drink more include retirement, bereavement, loss of purpose, lack of socialising opportunities and changes in financial circumstances </a:t>
            </a:r>
          </a:p>
          <a:p>
            <a:pPr>
              <a:lnSpc>
                <a:spcPct val="90000"/>
              </a:lnSpc>
            </a:pPr>
            <a:r>
              <a:rPr lang="en-GB" sz="1400"/>
              <a:t>In 2019, there were more than 850,000 people with dementia in the UK. This represents 1 in every 14 of the population aged 65 years and over.7 </a:t>
            </a:r>
          </a:p>
          <a:p>
            <a:pPr>
              <a:lnSpc>
                <a:spcPct val="90000"/>
              </a:lnSpc>
            </a:pPr>
            <a:r>
              <a:rPr lang="en-GB" sz="1400"/>
              <a:t>Regarding health conditions, 92 per cent of people living with dementia have at least one other health condition and 45 per cent have four or more other health conditions.</a:t>
            </a:r>
          </a:p>
        </p:txBody>
      </p:sp>
    </p:spTree>
    <p:extLst>
      <p:ext uri="{BB962C8B-B14F-4D97-AF65-F5344CB8AC3E}">
        <p14:creationId xmlns:p14="http://schemas.microsoft.com/office/powerpoint/2010/main" val="128931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7181725" y="-825002"/>
            <a:ext cx="4512989" cy="711200"/>
          </a:xfrm>
        </p:spPr>
        <p:txBody>
          <a:bodyPr anchor="ctr">
            <a:normAutofit/>
          </a:bodyPr>
          <a:lstStyle/>
          <a:p>
            <a:endParaRPr lang="en-GB" dirty="0">
              <a:solidFill>
                <a:srgbClr val="FFFFFF"/>
              </a:solidFill>
            </a:endParaRPr>
          </a:p>
        </p:txBody>
      </p:sp>
      <p:pic>
        <p:nvPicPr>
          <p:cNvPr id="7" name="Graphic 6" descr="Person with Cane">
            <a:extLst>
              <a:ext uri="{FF2B5EF4-FFF2-40B4-BE49-F238E27FC236}">
                <a16:creationId xmlns:a16="http://schemas.microsoft.com/office/drawing/2014/main" id="{C14F3816-2101-A0D8-A11D-0B858E15FA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7251" y="1545062"/>
            <a:ext cx="3856774" cy="3856774"/>
          </a:xfrm>
          <a:prstGeom prst="rect">
            <a:avLst/>
          </a:prstGeom>
        </p:spPr>
      </p:pic>
      <p:sp>
        <p:nvSpPr>
          <p:cNvPr id="3" name="Content Placeholder 2"/>
          <p:cNvSpPr>
            <a:spLocks noGrp="1"/>
          </p:cNvSpPr>
          <p:nvPr>
            <p:ph idx="1"/>
          </p:nvPr>
        </p:nvSpPr>
        <p:spPr>
          <a:xfrm>
            <a:off x="7181725" y="2837329"/>
            <a:ext cx="4512988" cy="3317938"/>
          </a:xfrm>
        </p:spPr>
        <p:txBody>
          <a:bodyPr anchor="t">
            <a:normAutofit/>
          </a:bodyPr>
          <a:lstStyle/>
          <a:p>
            <a:pPr>
              <a:lnSpc>
                <a:spcPct val="90000"/>
              </a:lnSpc>
            </a:pPr>
            <a:r>
              <a:rPr lang="en-GB" sz="1700">
                <a:solidFill>
                  <a:srgbClr val="FFFFFF"/>
                </a:solidFill>
              </a:rPr>
              <a:t>The number of people aged 65 + in employment has risen to 967,000 from 885,000 in the last year.</a:t>
            </a:r>
          </a:p>
          <a:p>
            <a:pPr>
              <a:lnSpc>
                <a:spcPct val="90000"/>
              </a:lnSpc>
            </a:pPr>
            <a:r>
              <a:rPr lang="en-GB" sz="1700">
                <a:solidFill>
                  <a:srgbClr val="FFFFFF"/>
                </a:solidFill>
              </a:rPr>
              <a:t>Annual spending for older households up from £109 billion to £121 billion</a:t>
            </a:r>
          </a:p>
          <a:p>
            <a:pPr>
              <a:lnSpc>
                <a:spcPct val="90000"/>
              </a:lnSpc>
            </a:pPr>
            <a:r>
              <a:rPr lang="en-GB" sz="1700">
                <a:solidFill>
                  <a:srgbClr val="FFFFFF"/>
                </a:solidFill>
              </a:rPr>
              <a:t>Nearly 4.9 million people aged 65 and over in England take part in volunteering or civic engagement - more than half of that age group.</a:t>
            </a:r>
          </a:p>
          <a:p>
            <a:pPr>
              <a:lnSpc>
                <a:spcPct val="90000"/>
              </a:lnSpc>
            </a:pPr>
            <a:r>
              <a:rPr lang="en-GB" sz="1700">
                <a:solidFill>
                  <a:srgbClr val="FFFFFF"/>
                </a:solidFill>
              </a:rPr>
              <a:t>Older people contribute up to £50 billion in unpaid family care for grandchildren, spouses and older family members.</a:t>
            </a:r>
          </a:p>
          <a:p>
            <a:pPr>
              <a:lnSpc>
                <a:spcPct val="90000"/>
              </a:lnSpc>
            </a:pPr>
            <a:endParaRPr lang="en-GB" sz="1700">
              <a:solidFill>
                <a:srgbClr val="FFFFFF"/>
              </a:solidFill>
            </a:endParaRPr>
          </a:p>
        </p:txBody>
      </p:sp>
    </p:spTree>
    <p:extLst>
      <p:ext uri="{BB962C8B-B14F-4D97-AF65-F5344CB8AC3E}">
        <p14:creationId xmlns:p14="http://schemas.microsoft.com/office/powerpoint/2010/main" val="1645958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2481" y="1382486"/>
            <a:ext cx="3547581" cy="4093028"/>
          </a:xfrm>
        </p:spPr>
        <p:txBody>
          <a:bodyPr anchor="ctr">
            <a:normAutofit/>
          </a:bodyPr>
          <a:lstStyle/>
          <a:p>
            <a:r>
              <a:rPr lang="en-GB" sz="4400" dirty="0"/>
              <a:t>Projection</a:t>
            </a:r>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3" name="Content Placeholder 2">
            <a:extLst>
              <a:ext uri="{FF2B5EF4-FFF2-40B4-BE49-F238E27FC236}">
                <a16:creationId xmlns:a16="http://schemas.microsoft.com/office/drawing/2014/main" id="{3B2352CB-B416-8330-69DA-DD8FCA65796B}"/>
              </a:ext>
            </a:extLst>
          </p:cNvPr>
          <p:cNvGraphicFramePr>
            <a:graphicFrameLocks noGrp="1"/>
          </p:cNvGraphicFramePr>
          <p:nvPr>
            <p:ph idx="1"/>
            <p:extLst>
              <p:ext uri="{D42A27DB-BD31-4B8C-83A1-F6EECF244321}">
                <p14:modId xmlns:p14="http://schemas.microsoft.com/office/powerpoint/2010/main" val="3315159272"/>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5401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677334" y="609600"/>
            <a:ext cx="3843375" cy="5175624"/>
          </a:xfrm>
        </p:spPr>
        <p:txBody>
          <a:bodyPr anchor="ctr">
            <a:normAutofit/>
          </a:bodyPr>
          <a:lstStyle/>
          <a:p>
            <a:r>
              <a:rPr lang="en-GB" b="1">
                <a:solidFill>
                  <a:schemeClr val="tx1">
                    <a:lumMod val="85000"/>
                    <a:lumOff val="15000"/>
                  </a:schemeClr>
                </a:solidFill>
              </a:rPr>
              <a:t>Perceptions of youth and old age across Europe </a:t>
            </a:r>
            <a:endParaRPr lang="en-GB">
              <a:solidFill>
                <a:schemeClr val="tx1">
                  <a:lumMod val="85000"/>
                  <a:lumOff val="15000"/>
                </a:schemeClr>
              </a:solidFill>
            </a:endParaRPr>
          </a:p>
        </p:txBody>
      </p:sp>
      <p:sp>
        <p:nvSpPr>
          <p:cNvPr id="26" name="Freeform: Shape 25">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6116084" y="609601"/>
            <a:ext cx="5511296" cy="5175624"/>
          </a:xfrm>
        </p:spPr>
        <p:txBody>
          <a:bodyPr anchor="ctr">
            <a:normAutofit/>
          </a:bodyPr>
          <a:lstStyle/>
          <a:p>
            <a:r>
              <a:rPr lang="en-GB">
                <a:solidFill>
                  <a:srgbClr val="FFFFFF"/>
                </a:solidFill>
              </a:rPr>
              <a:t>The European Social Survey analysed perceptions of youth and old age across Europe. It found that perceptions of old age vary considerably between countries. In the UK, old age is perceived to begin at 59 – the second youngest of the countries surveyed. Youth is perceived to end at 35 – again earlier than most countries, and far younger than in Cyprus or Greece where 52 is regarded as young. </a:t>
            </a:r>
          </a:p>
        </p:txBody>
      </p:sp>
    </p:spTree>
    <p:extLst>
      <p:ext uri="{BB962C8B-B14F-4D97-AF65-F5344CB8AC3E}">
        <p14:creationId xmlns:p14="http://schemas.microsoft.com/office/powerpoint/2010/main" val="2729898472"/>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81714" y="3414714"/>
            <a:ext cx="28571" cy="2857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582" y="0"/>
            <a:ext cx="11722835" cy="6858000"/>
          </a:xfrm>
          <a:prstGeom prst="rect">
            <a:avLst/>
          </a:prstGeom>
        </p:spPr>
      </p:pic>
    </p:spTree>
    <p:extLst>
      <p:ext uri="{BB962C8B-B14F-4D97-AF65-F5344CB8AC3E}">
        <p14:creationId xmlns:p14="http://schemas.microsoft.com/office/powerpoint/2010/main" val="2676659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2800" dirty="0"/>
              <a:t>This is because, despite increases to SPA, the number of pensioners is increasing faster than the number of working age people – a growth of 37% (to 16.8 million) from 2012 to 2041, compared to 13% (to 44.6 million). </a:t>
            </a:r>
          </a:p>
        </p:txBody>
      </p:sp>
    </p:spTree>
    <p:extLst>
      <p:ext uri="{BB962C8B-B14F-4D97-AF65-F5344CB8AC3E}">
        <p14:creationId xmlns:p14="http://schemas.microsoft.com/office/powerpoint/2010/main" val="3334511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222423"/>
            <a:ext cx="10620992" cy="6929684"/>
          </a:xfrm>
          <a:prstGeom prst="rect">
            <a:avLst/>
          </a:prstGeom>
        </p:spPr>
      </p:pic>
    </p:spTree>
    <p:extLst>
      <p:ext uri="{BB962C8B-B14F-4D97-AF65-F5344CB8AC3E}">
        <p14:creationId xmlns:p14="http://schemas.microsoft.com/office/powerpoint/2010/main" val="804466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yellow sign with black text&#10;&#10;Description automatically generated">
            <a:extLst>
              <a:ext uri="{FF2B5EF4-FFF2-40B4-BE49-F238E27FC236}">
                <a16:creationId xmlns:a16="http://schemas.microsoft.com/office/drawing/2014/main" id="{8684EA03-3899-17B7-FFBA-8C046BD568B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8380" r="-1" b="-1"/>
          <a:stretch/>
        </p:blipFill>
        <p:spPr>
          <a:xfrm>
            <a:off x="4528456" y="-1"/>
            <a:ext cx="7663544"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p:cNvSpPr>
            <a:spLocks noGrp="1"/>
          </p:cNvSpPr>
          <p:nvPr>
            <p:ph type="title"/>
          </p:nvPr>
        </p:nvSpPr>
        <p:spPr>
          <a:xfrm>
            <a:off x="677333" y="609600"/>
            <a:ext cx="3851123" cy="1320800"/>
          </a:xfrm>
        </p:spPr>
        <p:txBody>
          <a:bodyPr>
            <a:normAutofit/>
          </a:bodyPr>
          <a:lstStyle/>
          <a:p>
            <a:r>
              <a:rPr lang="en-GB" dirty="0"/>
              <a:t>Raising Retirement Age</a:t>
            </a:r>
          </a:p>
        </p:txBody>
      </p:sp>
      <p:sp>
        <p:nvSpPr>
          <p:cNvPr id="3" name="Content Placeholder 2"/>
          <p:cNvSpPr>
            <a:spLocks noGrp="1"/>
          </p:cNvSpPr>
          <p:nvPr>
            <p:ph idx="1"/>
          </p:nvPr>
        </p:nvSpPr>
        <p:spPr>
          <a:xfrm>
            <a:off x="677334" y="2160589"/>
            <a:ext cx="3851122" cy="3880773"/>
          </a:xfrm>
        </p:spPr>
        <p:txBody>
          <a:bodyPr>
            <a:normAutofit/>
          </a:bodyPr>
          <a:lstStyle/>
          <a:p>
            <a:pPr fontAlgn="base">
              <a:lnSpc>
                <a:spcPct val="90000"/>
              </a:lnSpc>
            </a:pPr>
            <a:r>
              <a:rPr lang="en-GB" sz="1300" b="0" i="0" dirty="0">
                <a:effectLst/>
                <a:latin typeface="GuardianTextEgyptian"/>
              </a:rPr>
              <a:t>The retirement age will have to rise to 71 for middle-aged workers across the UK, according to research into the impact of growing life expectancy and falling birthrates on the state pension.</a:t>
            </a:r>
          </a:p>
          <a:p>
            <a:pPr fontAlgn="base">
              <a:lnSpc>
                <a:spcPct val="90000"/>
              </a:lnSpc>
            </a:pPr>
            <a:r>
              <a:rPr lang="en-GB" sz="1300" b="0" i="0" dirty="0">
                <a:effectLst/>
                <a:latin typeface="GuardianTextEgyptian"/>
              </a:rPr>
              <a:t>The UK pension age of 66 is set to rise to 67 between May 2026 and March 2028. From 2044, it is expected to rise to 68.</a:t>
            </a:r>
          </a:p>
          <a:p>
            <a:pPr fontAlgn="base">
              <a:lnSpc>
                <a:spcPct val="90000"/>
              </a:lnSpc>
            </a:pPr>
            <a:r>
              <a:rPr lang="en-GB" sz="1300" b="0" i="0" dirty="0">
                <a:effectLst/>
                <a:latin typeface="GuardianTextEgyptian"/>
              </a:rPr>
              <a:t>But the research suggests that this is not enough, and that anyone born after April 1970 may have to work until they are 71 before claiming their pension.</a:t>
            </a:r>
          </a:p>
          <a:p>
            <a:pPr fontAlgn="base">
              <a:lnSpc>
                <a:spcPct val="90000"/>
              </a:lnSpc>
            </a:pPr>
            <a:r>
              <a:rPr lang="en-GB" sz="1300" b="0" i="0" dirty="0">
                <a:effectLst/>
                <a:latin typeface="GuardianTextEgyptian"/>
              </a:rPr>
              <a:t>This age limit may need to be set even higher, say experts, thanks to the high rate of workers exiting the workforce before they reach state pension age, predominantly due to preventable ill health.</a:t>
            </a:r>
          </a:p>
          <a:p>
            <a:pPr>
              <a:lnSpc>
                <a:spcPct val="90000"/>
              </a:lnSpc>
            </a:pPr>
            <a:r>
              <a:rPr lang="en-GB" sz="1300" dirty="0"/>
              <a:t> </a:t>
            </a:r>
          </a:p>
        </p:txBody>
      </p:sp>
      <p:cxnSp>
        <p:nvCxnSpPr>
          <p:cNvPr id="14" name="Straight Connector 13">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TextBox 5">
            <a:extLst>
              <a:ext uri="{FF2B5EF4-FFF2-40B4-BE49-F238E27FC236}">
                <a16:creationId xmlns:a16="http://schemas.microsoft.com/office/drawing/2014/main" id="{80783326-49A7-DBCA-D9EF-3B8C37152C62}"/>
              </a:ext>
            </a:extLst>
          </p:cNvPr>
          <p:cNvSpPr txBox="1"/>
          <p:nvPr/>
        </p:nvSpPr>
        <p:spPr>
          <a:xfrm>
            <a:off x="9732318" y="6657945"/>
            <a:ext cx="2459682" cy="307777"/>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3" tooltip="http://satisfyingretirement.blogspot.com/2013/11/retirement-advice-how-is-retirement.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Tree>
    <p:extLst>
      <p:ext uri="{BB962C8B-B14F-4D97-AF65-F5344CB8AC3E}">
        <p14:creationId xmlns:p14="http://schemas.microsoft.com/office/powerpoint/2010/main" val="3246827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nchor="t">
            <a:normAutofit/>
          </a:bodyPr>
          <a:lstStyle/>
          <a:p>
            <a:r>
              <a:rPr lang="en-GB"/>
              <a:t>A Smaller Working Population</a:t>
            </a:r>
            <a:endParaRPr lang="en-GB" dirty="0"/>
          </a:p>
        </p:txBody>
      </p:sp>
      <p:sp>
        <p:nvSpPr>
          <p:cNvPr id="3" name="Content Placeholder 2"/>
          <p:cNvSpPr>
            <a:spLocks noGrp="1"/>
          </p:cNvSpPr>
          <p:nvPr>
            <p:ph idx="1"/>
          </p:nvPr>
        </p:nvSpPr>
        <p:spPr>
          <a:xfrm>
            <a:off x="6336287" y="2160589"/>
            <a:ext cx="2934714" cy="3880773"/>
          </a:xfrm>
        </p:spPr>
        <p:txBody>
          <a:bodyPr>
            <a:normAutofit/>
          </a:bodyPr>
          <a:lstStyle/>
          <a:p>
            <a:pPr fontAlgn="base">
              <a:lnSpc>
                <a:spcPct val="90000"/>
              </a:lnSpc>
            </a:pPr>
            <a:r>
              <a:rPr lang="en-GB" sz="1400" b="0" i="0">
                <a:effectLst/>
                <a:latin typeface="GuardianTextEgyptian"/>
              </a:rPr>
              <a:t>By age 70, </a:t>
            </a:r>
            <a:r>
              <a:rPr lang="en-GB" sz="1400" b="0" i="0" u="none" strike="noStrike">
                <a:effectLst/>
                <a:latin typeface="GuardianTextEgyptian"/>
                <a:hlinkClick r:id="rId2"/>
              </a:rPr>
              <a:t>only 50% of adults in</a:t>
            </a:r>
            <a:r>
              <a:rPr lang="en-GB" sz="1400" b="0" i="0">
                <a:effectLst/>
                <a:latin typeface="GuardianTextEgyptian"/>
              </a:rPr>
              <a:t> England and Wales are now disability-free and able to work. A smaller working population and a large economically inactive population reduces the tax base to pay for pensions – and creates huge labour shortages, which creates its own problems.</a:t>
            </a:r>
          </a:p>
          <a:p>
            <a:pPr fontAlgn="base">
              <a:lnSpc>
                <a:spcPct val="90000"/>
              </a:lnSpc>
            </a:pPr>
            <a:r>
              <a:rPr lang="en-GB" sz="1400" b="0" i="0">
                <a:effectLst/>
                <a:latin typeface="GuardianTextEgyptian"/>
              </a:rPr>
              <a:t>According to the Office for Budget Responsibility, pensioner benefits will cost the UK government £136bn in 2023-24, of which £124bn will be spent on state pensions.</a:t>
            </a:r>
          </a:p>
          <a:p>
            <a:pPr>
              <a:lnSpc>
                <a:spcPct val="90000"/>
              </a:lnSpc>
            </a:pPr>
            <a:r>
              <a:rPr lang="en-GB" sz="1400"/>
              <a:t> </a:t>
            </a:r>
          </a:p>
        </p:txBody>
      </p:sp>
      <p:pic>
        <p:nvPicPr>
          <p:cNvPr id="5" name="Picture 4" descr="A close-up of a sign&#10;&#10;Description automatically generated">
            <a:extLst>
              <a:ext uri="{FF2B5EF4-FFF2-40B4-BE49-F238E27FC236}">
                <a16:creationId xmlns:a16="http://schemas.microsoft.com/office/drawing/2014/main" id="{BFB666E9-F71B-EF7C-03F7-AC82AA561D76}"/>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288" r="4162" b="-3"/>
          <a:stretch/>
        </p:blipFill>
        <p:spPr>
          <a:xfrm>
            <a:off x="677334" y="2159331"/>
            <a:ext cx="5423429" cy="3882362"/>
          </a:xfrm>
          <a:prstGeom prst="rect">
            <a:avLst/>
          </a:prstGeom>
        </p:spPr>
      </p:pic>
      <p:sp>
        <p:nvSpPr>
          <p:cNvPr id="6" name="TextBox 5">
            <a:extLst>
              <a:ext uri="{FF2B5EF4-FFF2-40B4-BE49-F238E27FC236}">
                <a16:creationId xmlns:a16="http://schemas.microsoft.com/office/drawing/2014/main" id="{2C96C82B-354E-CEB7-E1D4-04978C9341AB}"/>
              </a:ext>
            </a:extLst>
          </p:cNvPr>
          <p:cNvSpPr txBox="1"/>
          <p:nvPr/>
        </p:nvSpPr>
        <p:spPr>
          <a:xfrm>
            <a:off x="3574109" y="5841638"/>
            <a:ext cx="252665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picpedia.org/highway-signs/s/shortage.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2639242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lstStyle/>
          <a:p>
            <a:r>
              <a:rPr lang="en-GB" dirty="0"/>
              <a:t>Age UK (2023) </a:t>
            </a:r>
            <a:r>
              <a:rPr lang="en-GB" u="sng" dirty="0"/>
              <a:t>Challenges of an Ageing Population - Age UK report. </a:t>
            </a:r>
            <a:r>
              <a:rPr lang="en-GB" dirty="0"/>
              <a:t>[online] available at: http://www.ageuk.org.uk/latest-press/archive/vision-and-imagination-critical-to-meet-challenges-of-ageing-population/ (accessed 14-9-16)</a:t>
            </a:r>
          </a:p>
          <a:p>
            <a:r>
              <a:rPr lang="en-GB" dirty="0"/>
              <a:t>Government Office Science (2016) </a:t>
            </a:r>
            <a:r>
              <a:rPr lang="en-GB" u="sng" dirty="0"/>
              <a:t>Future of an Ageing Population [online] available at: </a:t>
            </a:r>
            <a:r>
              <a:rPr lang="en-GB" dirty="0"/>
              <a:t>https://www.gov.uk/government/uploads/system/uploads/attachment_data/file/535187/gs-16-10-future-of-an-ageing-population.pdf</a:t>
            </a:r>
          </a:p>
        </p:txBody>
      </p:sp>
    </p:spTree>
    <p:extLst>
      <p:ext uri="{BB962C8B-B14F-4D97-AF65-F5344CB8AC3E}">
        <p14:creationId xmlns:p14="http://schemas.microsoft.com/office/powerpoint/2010/main" val="3863727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1317</Words>
  <Application>Microsoft Office PowerPoint</Application>
  <PresentationFormat>Widescreen</PresentationFormat>
  <Paragraphs>52</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GuardianTextEgyptian</vt:lpstr>
      <vt:lpstr>Arial</vt:lpstr>
      <vt:lpstr>Calibri</vt:lpstr>
      <vt:lpstr>Noto Sans</vt:lpstr>
      <vt:lpstr>Roboto</vt:lpstr>
      <vt:lpstr>Trebuchet MS</vt:lpstr>
      <vt:lpstr>Wingdings 3</vt:lpstr>
      <vt:lpstr>Facet</vt:lpstr>
      <vt:lpstr>Challenges of an Ageing Population - Age UK report </vt:lpstr>
      <vt:lpstr>PowerPoint Presentation</vt:lpstr>
      <vt:lpstr>PowerPoint Presentation</vt:lpstr>
      <vt:lpstr>PowerPoint Presentation</vt:lpstr>
      <vt:lpstr>Poverty Line</vt:lpstr>
      <vt:lpstr>PowerPoint Presentation</vt:lpstr>
      <vt:lpstr>Ageing and Health</vt:lpstr>
      <vt:lpstr>Health Issues of the Older Population</vt:lpstr>
      <vt:lpstr>PowerPoint Presentation</vt:lpstr>
      <vt:lpstr>Projection</vt:lpstr>
      <vt:lpstr>Perceptions of youth and old age across Europe </vt:lpstr>
      <vt:lpstr>PowerPoint Presentation</vt:lpstr>
      <vt:lpstr>PowerPoint Presentation</vt:lpstr>
      <vt:lpstr>PowerPoint Presentation</vt:lpstr>
      <vt:lpstr>Raising Retirement Age</vt:lpstr>
      <vt:lpstr>A Smaller Working Population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Challenges of an Ageing Population - Age UK report</dc:title>
  <dc:creator>Karen Burton</dc:creator>
  <cp:lastModifiedBy>Joanna Fender</cp:lastModifiedBy>
  <cp:revision>7</cp:revision>
  <cp:lastPrinted>2016-09-14T09:32:11Z</cp:lastPrinted>
  <dcterms:created xsi:type="dcterms:W3CDTF">2016-09-14T09:25:51Z</dcterms:created>
  <dcterms:modified xsi:type="dcterms:W3CDTF">2024-02-28T12:27:50Z</dcterms:modified>
</cp:coreProperties>
</file>