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mogen Rawlinson" initials="IR" lastIdx="1" clrIdx="0">
    <p:extLst>
      <p:ext uri="{19B8F6BF-5375-455C-9EA6-DF929625EA0E}">
        <p15:presenceInfo xmlns:p15="http://schemas.microsoft.com/office/powerpoint/2012/main" userId="S::irawl001@campus.goldsmiths.ac.uk::bb3dcdec-e99b-4626-9ecc-40c591fd886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8T22:48:57.180" idx="1">
    <p:pos x="1086" y="3317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81668-475F-44B6-9A56-DACA6A1C8B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E8010-46DE-426D-B2B7-5281DDE03B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9D75A-EFA0-4A1A-90ED-A483EFB2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4F83D-A902-489F-A2EE-20D928352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80FD9-8474-45F7-83C6-CC1A75E21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856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A75F-3E63-4F95-A62A-9822BB381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FFE52-279A-4BF5-9601-07611F1F7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3BDB4-9A83-41D3-AB74-2334C04EF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7AEB9-FFCF-43CE-AF84-D9C3D37C3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DAFA4-0371-4677-AF30-BD580603B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275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74D3F-3BC5-4A6C-BBB1-8138EA96B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0A4E7-D719-4414-A911-E0655B9F02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F7998-D130-4C1F-94CA-6A1E9A829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AE07C-77C5-49F2-A29F-75762F4F4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80CA9-8DA4-4575-A20D-A50ACC5AA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50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98AAA-D49B-45B9-9406-A7BDC567A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D293C-FF1F-4C80-AE42-55A72BF0A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71F253-531A-4065-805E-554BEC6D81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DB737E-7A0F-4FF5-989C-E2F883E8D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856742-D973-40DC-900E-FCCC62153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A75389-BD4D-44C4-A22E-DA617347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38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15CE7-419E-47F7-909B-E29F38EBD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5B1250-E5A1-445B-882D-F9272CA20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101556-5BF1-45E1-A487-C95FF6E2B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D57F3-DADA-4BE8-BEAF-27AF5496F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4D876A-73A4-41E9-B064-F737A6BF8B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3FC6D7-396D-4F97-BFCF-35D823762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E22B5-78BE-4B39-A878-ABFA44B4D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86A5DC-1BE3-4FF9-BF52-3DD39E2F6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51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8CF4C-FD57-45FC-ACE8-5490772B0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EDA75-09A9-43C2-B1AF-6B6535911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D1D2BF-1A85-4138-8C28-9B1293C22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29F0B-AF39-45DF-8641-712F84F6B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418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794343-118B-48A8-8D3D-DE50C22D9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D5993C-E60C-445D-A5D2-D8980C83F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4A2B8-2AEB-4862-A635-B14C4C014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26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18274-0D97-4EDA-9504-ED3CEB411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5807A-8632-452E-80D9-F93BB541E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306A01-5431-4792-9596-6D688E890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02D32B-27DD-450A-83BF-5C61A7B1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F1B1B-DC0F-4C33-A643-E9B0985B4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274A65-274F-4280-AE57-5C93CB3FB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0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F97AB-F910-42A2-A61D-8486AB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02E060-7D17-4946-8ED3-CD8681DDFC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DCD109-B934-46E2-A6E1-B16CABC051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53E4C-BBFF-46FF-A232-D28ECD9D7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B3753-B6C7-4C18-B694-DD225143F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C1AF2-7F83-49D0-B1A6-D91C56AFF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38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0278-DC50-4E25-A7C3-C42D84DD2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D54E0E-AD0B-4649-AD39-38B13775E2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BAC4A-DB5D-4C81-B2BD-80B1AD4B8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928BE-9F43-4ABE-B6DC-58303EC38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B10D5-ECE1-4AD6-82D3-38AA2D3A7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77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820B22-93AB-49A4-898D-947831EADA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8532BB-9881-45AC-9E5A-83E13583A1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8030A-37FE-48BE-A0AC-E49CE02FD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49EDF-038F-4853-A252-3C01B029F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EBC25-A914-4503-9687-A7A14E601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81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413A9-8284-47F3-8FB0-A09CBE287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922AC9-3FFA-4649-A262-7D6B61545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85941-6884-49E4-98AF-AD373D66E7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13E56-8ECF-4B49-A81C-0EEA42C040F5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FCA9F-C736-4603-9CB5-C5F027AD3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E69EC-38FB-48E6-B68F-AB7206A60E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67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omments" Target="../comments/commen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28EDDB-AFED-4510-A949-E52476AB374B}"/>
              </a:ext>
            </a:extLst>
          </p:cNvPr>
          <p:cNvSpPr/>
          <p:nvPr/>
        </p:nvSpPr>
        <p:spPr>
          <a:xfrm>
            <a:off x="0" y="3803374"/>
            <a:ext cx="12192000" cy="1987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B3C687-C836-4CC8-9BDA-97DF9D77B525}"/>
              </a:ext>
            </a:extLst>
          </p:cNvPr>
          <p:cNvSpPr/>
          <p:nvPr/>
        </p:nvSpPr>
        <p:spPr>
          <a:xfrm>
            <a:off x="3064538" y="79549"/>
            <a:ext cx="620849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Battle of Britain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C2AAE1-A6B9-475A-8EE8-6DB47DBFA9CC}"/>
              </a:ext>
            </a:extLst>
          </p:cNvPr>
          <p:cNvSpPr txBox="1"/>
          <p:nvPr/>
        </p:nvSpPr>
        <p:spPr>
          <a:xfrm>
            <a:off x="371062" y="1023301"/>
            <a:ext cx="2637182" cy="203132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30 June – Order given for Luftwaffe to draw RAF into battle. Attacks to focus on coastal convoys, radar stations </a:t>
            </a: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along the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south coast, aircraft factories, RAF airfields.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A22038-35FF-45A1-AA87-4BBBE2EAF320}"/>
              </a:ext>
            </a:extLst>
          </p:cNvPr>
          <p:cNvSpPr txBox="1"/>
          <p:nvPr/>
        </p:nvSpPr>
        <p:spPr>
          <a:xfrm>
            <a:off x="1593575" y="4761928"/>
            <a:ext cx="30628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15 August – ‘The Greatest Day’ or ‘Black Thursday; the greatest number of attacks of the battle on 15</a:t>
            </a:r>
            <a:r>
              <a:rPr lang="en-GB" baseline="30000" dirty="0"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and 16</a:t>
            </a:r>
            <a:r>
              <a:rPr lang="en-GB" baseline="30000" dirty="0"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, concentrating on airfields. Germany lost 75 planes to RAF’s 30.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17D74-A06F-4B7C-B53B-9D82963A63A8}"/>
              </a:ext>
            </a:extLst>
          </p:cNvPr>
          <p:cNvSpPr txBox="1"/>
          <p:nvPr/>
        </p:nvSpPr>
        <p:spPr>
          <a:xfrm>
            <a:off x="4055166" y="1616765"/>
            <a:ext cx="2411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18 August – ‘The Hardest Day’ – both sides saw greatest losses of the Battle of Britain.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07F1DA-09C5-448A-AEAF-E1A657FE8DB3}"/>
              </a:ext>
            </a:extLst>
          </p:cNvPr>
          <p:cNvSpPr txBox="1"/>
          <p:nvPr/>
        </p:nvSpPr>
        <p:spPr>
          <a:xfrm>
            <a:off x="5222049" y="4750904"/>
            <a:ext cx="2636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23/24 August – Bombs were dropped over residential areas of London.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ED3520-2132-48F9-A6D4-38BA35CDE2F3}"/>
              </a:ext>
            </a:extLst>
          </p:cNvPr>
          <p:cNvSpPr txBox="1"/>
          <p:nvPr/>
        </p:nvSpPr>
        <p:spPr>
          <a:xfrm>
            <a:off x="6730275" y="1191037"/>
            <a:ext cx="2411896" cy="18122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7 September – The assault was switched to massed attacks on London, major cities, aircraft factories and other strategic targets.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5B295C-0636-4B7F-A9EF-61C7F1743908}"/>
              </a:ext>
            </a:extLst>
          </p:cNvPr>
          <p:cNvSpPr txBox="1"/>
          <p:nvPr/>
        </p:nvSpPr>
        <p:spPr>
          <a:xfrm>
            <a:off x="8198106" y="4707337"/>
            <a:ext cx="26761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15 September – Germans suffered huge loss from RAF defence, forced to reconsider tactics – chosen as Battle of Britain Day.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C84829-1061-49F9-A65F-996C874DD60D}"/>
              </a:ext>
            </a:extLst>
          </p:cNvPr>
          <p:cNvSpPr txBox="1"/>
          <p:nvPr/>
        </p:nvSpPr>
        <p:spPr>
          <a:xfrm>
            <a:off x="9638163" y="1969438"/>
            <a:ext cx="2062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31 October – Regarded as Battle of Britain Day.</a:t>
            </a:r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1F91D9A-9A84-41E0-BD6F-F1C8369D9823}"/>
              </a:ext>
            </a:extLst>
          </p:cNvPr>
          <p:cNvSpPr/>
          <p:nvPr/>
        </p:nvSpPr>
        <p:spPr>
          <a:xfrm>
            <a:off x="1282890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8DB6689F-38BF-4A50-AB17-DA7217301F08}"/>
              </a:ext>
            </a:extLst>
          </p:cNvPr>
          <p:cNvSpPr/>
          <p:nvPr/>
        </p:nvSpPr>
        <p:spPr>
          <a:xfrm>
            <a:off x="10423923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" name="Arrow: Up 14">
            <a:extLst>
              <a:ext uri="{FF2B5EF4-FFF2-40B4-BE49-F238E27FC236}">
                <a16:creationId xmlns:a16="http://schemas.microsoft.com/office/drawing/2014/main" id="{49010A7E-4435-441C-AF0D-7FE34E806AE8}"/>
              </a:ext>
            </a:extLst>
          </p:cNvPr>
          <p:cNvSpPr/>
          <p:nvPr/>
        </p:nvSpPr>
        <p:spPr>
          <a:xfrm>
            <a:off x="7485847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Arrow: Up 15">
            <a:extLst>
              <a:ext uri="{FF2B5EF4-FFF2-40B4-BE49-F238E27FC236}">
                <a16:creationId xmlns:a16="http://schemas.microsoft.com/office/drawing/2014/main" id="{AE768CD8-FB52-41A1-8246-C1AA3D1141A9}"/>
              </a:ext>
            </a:extLst>
          </p:cNvPr>
          <p:cNvSpPr/>
          <p:nvPr/>
        </p:nvSpPr>
        <p:spPr>
          <a:xfrm>
            <a:off x="4828935" y="3067779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97BFE1CE-7730-4622-ADD6-068D76107963}"/>
              </a:ext>
            </a:extLst>
          </p:cNvPr>
          <p:cNvSpPr/>
          <p:nvPr/>
        </p:nvSpPr>
        <p:spPr>
          <a:xfrm>
            <a:off x="2852382" y="4002157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A07D5164-D8CB-4B7E-BE6B-1E59C6B88D95}"/>
              </a:ext>
            </a:extLst>
          </p:cNvPr>
          <p:cNvSpPr/>
          <p:nvPr/>
        </p:nvSpPr>
        <p:spPr>
          <a:xfrm>
            <a:off x="9107606" y="3999734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F4377A98-8BA9-471A-BE5F-DA6B3615878A}"/>
              </a:ext>
            </a:extLst>
          </p:cNvPr>
          <p:cNvSpPr/>
          <p:nvPr/>
        </p:nvSpPr>
        <p:spPr>
          <a:xfrm>
            <a:off x="6168788" y="3996573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1" name="Graphic 20" descr="Airplane">
            <a:extLst>
              <a:ext uri="{FF2B5EF4-FFF2-40B4-BE49-F238E27FC236}">
                <a16:creationId xmlns:a16="http://schemas.microsoft.com/office/drawing/2014/main" id="{AEF008D1-562E-4A69-AB54-1EC43F0580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4227071">
            <a:off x="9461917" y="-604771"/>
            <a:ext cx="2192019" cy="2700213"/>
          </a:xfrm>
          <a:prstGeom prst="rect">
            <a:avLst/>
          </a:prstGeom>
        </p:spPr>
      </p:pic>
      <p:pic>
        <p:nvPicPr>
          <p:cNvPr id="23" name="Graphic 22" descr="City">
            <a:extLst>
              <a:ext uri="{FF2B5EF4-FFF2-40B4-BE49-F238E27FC236}">
                <a16:creationId xmlns:a16="http://schemas.microsoft.com/office/drawing/2014/main" id="{874521DA-0883-4DCD-842D-3845611C99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55013" y="5451067"/>
            <a:ext cx="1809749" cy="1809749"/>
          </a:xfrm>
          <a:prstGeom prst="rect">
            <a:avLst/>
          </a:prstGeom>
        </p:spPr>
      </p:pic>
      <p:pic>
        <p:nvPicPr>
          <p:cNvPr id="24" name="Graphic 23" descr="City">
            <a:extLst>
              <a:ext uri="{FF2B5EF4-FFF2-40B4-BE49-F238E27FC236}">
                <a16:creationId xmlns:a16="http://schemas.microsoft.com/office/drawing/2014/main" id="{65F66583-8C0D-43FE-8AC2-C535CC837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32990" y="5852160"/>
            <a:ext cx="1347563" cy="1347563"/>
          </a:xfrm>
          <a:prstGeom prst="rect">
            <a:avLst/>
          </a:prstGeom>
        </p:spPr>
      </p:pic>
      <p:pic>
        <p:nvPicPr>
          <p:cNvPr id="25" name="Graphic 24" descr="City">
            <a:extLst>
              <a:ext uri="{FF2B5EF4-FFF2-40B4-BE49-F238E27FC236}">
                <a16:creationId xmlns:a16="http://schemas.microsoft.com/office/drawing/2014/main" id="{F17C6806-F64A-45F6-B167-9694B2C602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10146" y="5847706"/>
            <a:ext cx="1347564" cy="1347564"/>
          </a:xfrm>
          <a:prstGeom prst="rect">
            <a:avLst/>
          </a:prstGeom>
        </p:spPr>
      </p:pic>
      <p:pic>
        <p:nvPicPr>
          <p:cNvPr id="26" name="Graphic 25" descr="City">
            <a:extLst>
              <a:ext uri="{FF2B5EF4-FFF2-40B4-BE49-F238E27FC236}">
                <a16:creationId xmlns:a16="http://schemas.microsoft.com/office/drawing/2014/main" id="{E6AF368A-BAB1-4A9F-B73C-81DC30538C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0275" y="5585368"/>
            <a:ext cx="1625042" cy="1625042"/>
          </a:xfrm>
          <a:prstGeom prst="rect">
            <a:avLst/>
          </a:prstGeom>
        </p:spPr>
      </p:pic>
      <p:pic>
        <p:nvPicPr>
          <p:cNvPr id="27" name="Graphic 26" descr="City">
            <a:extLst>
              <a:ext uri="{FF2B5EF4-FFF2-40B4-BE49-F238E27FC236}">
                <a16:creationId xmlns:a16="http://schemas.microsoft.com/office/drawing/2014/main" id="{21B4F7A1-8561-4A40-8DEF-DD19A30696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95108" y="5155923"/>
            <a:ext cx="2119560" cy="2119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27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162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Cambria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Imogen Rawlinson</dc:creator>
  <cp:lastModifiedBy>Imogen Rawlinson</cp:lastModifiedBy>
  <cp:revision>5</cp:revision>
  <dcterms:created xsi:type="dcterms:W3CDTF">2020-03-08T22:42:56Z</dcterms:created>
  <dcterms:modified xsi:type="dcterms:W3CDTF">2020-03-08T22:54:05Z</dcterms:modified>
</cp:coreProperties>
</file>