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8" r:id="rId2"/>
  </p:sldIdLst>
  <p:sldSz cx="12801600" cy="9601200" type="A3"/>
  <p:notesSz cx="6858000" cy="9144000"/>
  <p:defaultTextStyle>
    <a:defPPr>
      <a:defRPr lang="en-US"/>
    </a:defPPr>
    <a:lvl1pPr marL="0" algn="l" defTabSz="149322" rtl="0" eaLnBrk="1" latinLnBrk="0" hangingPunct="1">
      <a:defRPr sz="588" kern="1200">
        <a:solidFill>
          <a:schemeClr val="tx1"/>
        </a:solidFill>
        <a:latin typeface="+mn-lt"/>
        <a:ea typeface="+mn-ea"/>
        <a:cs typeface="+mn-cs"/>
      </a:defRPr>
    </a:lvl1pPr>
    <a:lvl2pPr marL="149322" algn="l" defTabSz="149322" rtl="0" eaLnBrk="1" latinLnBrk="0" hangingPunct="1">
      <a:defRPr sz="588" kern="1200">
        <a:solidFill>
          <a:schemeClr val="tx1"/>
        </a:solidFill>
        <a:latin typeface="+mn-lt"/>
        <a:ea typeface="+mn-ea"/>
        <a:cs typeface="+mn-cs"/>
      </a:defRPr>
    </a:lvl2pPr>
    <a:lvl3pPr marL="298643" algn="l" defTabSz="149322" rtl="0" eaLnBrk="1" latinLnBrk="0" hangingPunct="1">
      <a:defRPr sz="588" kern="1200">
        <a:solidFill>
          <a:schemeClr val="tx1"/>
        </a:solidFill>
        <a:latin typeface="+mn-lt"/>
        <a:ea typeface="+mn-ea"/>
        <a:cs typeface="+mn-cs"/>
      </a:defRPr>
    </a:lvl3pPr>
    <a:lvl4pPr marL="447965" algn="l" defTabSz="149322" rtl="0" eaLnBrk="1" latinLnBrk="0" hangingPunct="1">
      <a:defRPr sz="588" kern="1200">
        <a:solidFill>
          <a:schemeClr val="tx1"/>
        </a:solidFill>
        <a:latin typeface="+mn-lt"/>
        <a:ea typeface="+mn-ea"/>
        <a:cs typeface="+mn-cs"/>
      </a:defRPr>
    </a:lvl4pPr>
    <a:lvl5pPr marL="597286" algn="l" defTabSz="149322" rtl="0" eaLnBrk="1" latinLnBrk="0" hangingPunct="1">
      <a:defRPr sz="588" kern="1200">
        <a:solidFill>
          <a:schemeClr val="tx1"/>
        </a:solidFill>
        <a:latin typeface="+mn-lt"/>
        <a:ea typeface="+mn-ea"/>
        <a:cs typeface="+mn-cs"/>
      </a:defRPr>
    </a:lvl5pPr>
    <a:lvl6pPr marL="746608" algn="l" defTabSz="149322" rtl="0" eaLnBrk="1" latinLnBrk="0" hangingPunct="1">
      <a:defRPr sz="588" kern="1200">
        <a:solidFill>
          <a:schemeClr val="tx1"/>
        </a:solidFill>
        <a:latin typeface="+mn-lt"/>
        <a:ea typeface="+mn-ea"/>
        <a:cs typeface="+mn-cs"/>
      </a:defRPr>
    </a:lvl6pPr>
    <a:lvl7pPr marL="895929" algn="l" defTabSz="149322" rtl="0" eaLnBrk="1" latinLnBrk="0" hangingPunct="1">
      <a:defRPr sz="588" kern="1200">
        <a:solidFill>
          <a:schemeClr val="tx1"/>
        </a:solidFill>
        <a:latin typeface="+mn-lt"/>
        <a:ea typeface="+mn-ea"/>
        <a:cs typeface="+mn-cs"/>
      </a:defRPr>
    </a:lvl7pPr>
    <a:lvl8pPr marL="1045251" algn="l" defTabSz="149322" rtl="0" eaLnBrk="1" latinLnBrk="0" hangingPunct="1">
      <a:defRPr sz="588" kern="1200">
        <a:solidFill>
          <a:schemeClr val="tx1"/>
        </a:solidFill>
        <a:latin typeface="+mn-lt"/>
        <a:ea typeface="+mn-ea"/>
        <a:cs typeface="+mn-cs"/>
      </a:defRPr>
    </a:lvl8pPr>
    <a:lvl9pPr marL="1194572" algn="l" defTabSz="149322" rtl="0" eaLnBrk="1" latinLnBrk="0" hangingPunct="1">
      <a:defRPr sz="58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96" userDrawn="1">
          <p15:clr>
            <a:srgbClr val="A4A3A4"/>
          </p15:clr>
        </p15:guide>
        <p15:guide id="2" pos="401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63" d="100"/>
          <a:sy n="63" d="100"/>
        </p:scale>
        <p:origin x="1301" y="43"/>
      </p:cViewPr>
      <p:guideLst>
        <p:guide orient="horz" pos="2996"/>
        <p:guide pos="401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08/03/2026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716672" rtl="0" eaLnBrk="1" latinLnBrk="0" hangingPunct="1">
      <a:defRPr sz="941" kern="1200">
        <a:solidFill>
          <a:schemeClr val="tx1"/>
        </a:solidFill>
        <a:latin typeface="+mn-lt"/>
        <a:ea typeface="+mn-ea"/>
        <a:cs typeface="+mn-cs"/>
      </a:defRPr>
    </a:lvl1pPr>
    <a:lvl2pPr marL="358336" algn="l" defTabSz="716672" rtl="0" eaLnBrk="1" latinLnBrk="0" hangingPunct="1">
      <a:defRPr sz="941" kern="1200">
        <a:solidFill>
          <a:schemeClr val="tx1"/>
        </a:solidFill>
        <a:latin typeface="+mn-lt"/>
        <a:ea typeface="+mn-ea"/>
        <a:cs typeface="+mn-cs"/>
      </a:defRPr>
    </a:lvl2pPr>
    <a:lvl3pPr marL="716672" algn="l" defTabSz="716672" rtl="0" eaLnBrk="1" latinLnBrk="0" hangingPunct="1">
      <a:defRPr sz="941" kern="1200">
        <a:solidFill>
          <a:schemeClr val="tx1"/>
        </a:solidFill>
        <a:latin typeface="+mn-lt"/>
        <a:ea typeface="+mn-ea"/>
        <a:cs typeface="+mn-cs"/>
      </a:defRPr>
    </a:lvl3pPr>
    <a:lvl4pPr marL="1075007" algn="l" defTabSz="716672" rtl="0" eaLnBrk="1" latinLnBrk="0" hangingPunct="1">
      <a:defRPr sz="941" kern="1200">
        <a:solidFill>
          <a:schemeClr val="tx1"/>
        </a:solidFill>
        <a:latin typeface="+mn-lt"/>
        <a:ea typeface="+mn-ea"/>
        <a:cs typeface="+mn-cs"/>
      </a:defRPr>
    </a:lvl4pPr>
    <a:lvl5pPr marL="1433343" algn="l" defTabSz="716672" rtl="0" eaLnBrk="1" latinLnBrk="0" hangingPunct="1">
      <a:defRPr sz="941" kern="1200">
        <a:solidFill>
          <a:schemeClr val="tx1"/>
        </a:solidFill>
        <a:latin typeface="+mn-lt"/>
        <a:ea typeface="+mn-ea"/>
        <a:cs typeface="+mn-cs"/>
      </a:defRPr>
    </a:lvl5pPr>
    <a:lvl6pPr marL="1791679" algn="l" defTabSz="716672" rtl="0" eaLnBrk="1" latinLnBrk="0" hangingPunct="1">
      <a:defRPr sz="941" kern="1200">
        <a:solidFill>
          <a:schemeClr val="tx1"/>
        </a:solidFill>
        <a:latin typeface="+mn-lt"/>
        <a:ea typeface="+mn-ea"/>
        <a:cs typeface="+mn-cs"/>
      </a:defRPr>
    </a:lvl6pPr>
    <a:lvl7pPr marL="2150015" algn="l" defTabSz="716672" rtl="0" eaLnBrk="1" latinLnBrk="0" hangingPunct="1">
      <a:defRPr sz="941" kern="1200">
        <a:solidFill>
          <a:schemeClr val="tx1"/>
        </a:solidFill>
        <a:latin typeface="+mn-lt"/>
        <a:ea typeface="+mn-ea"/>
        <a:cs typeface="+mn-cs"/>
      </a:defRPr>
    </a:lvl7pPr>
    <a:lvl8pPr marL="2508351" algn="l" defTabSz="716672" rtl="0" eaLnBrk="1" latinLnBrk="0" hangingPunct="1">
      <a:defRPr sz="941" kern="1200">
        <a:solidFill>
          <a:schemeClr val="tx1"/>
        </a:solidFill>
        <a:latin typeface="+mn-lt"/>
        <a:ea typeface="+mn-ea"/>
        <a:cs typeface="+mn-cs"/>
      </a:defRPr>
    </a:lvl8pPr>
    <a:lvl9pPr marL="2866686" algn="l" defTabSz="716672" rtl="0" eaLnBrk="1" latinLnBrk="0" hangingPunct="1">
      <a:defRPr sz="94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smtClean="0"/>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50938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164799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smtClean="0"/>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39824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387154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3248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791008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133111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958223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smtClean="0"/>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077041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141401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981470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E1D0B38-8A49-491C-BCFD-3A3548D97B87}" type="datetimeFigureOut">
              <a:rPr lang="en-GB" smtClean="0"/>
              <a:t>08/03/2026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9394261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09401010-0151-D3FB-0AC1-DF11C93425BA}"/>
              </a:ext>
            </a:extLst>
          </p:cNvPr>
          <p:cNvSpPr/>
          <p:nvPr/>
        </p:nvSpPr>
        <p:spPr>
          <a:xfrm>
            <a:off x="0" y="-14559"/>
            <a:ext cx="12801600" cy="1608325"/>
          </a:xfrm>
          <a:prstGeom prst="rect">
            <a:avLst/>
          </a:prstGeom>
          <a:solidFill>
            <a:schemeClr val="accent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83" b="1" dirty="0">
              <a:solidFill>
                <a:schemeClr val="accent2">
                  <a:lumMod val="20000"/>
                  <a:lumOff val="80000"/>
                </a:schemeClr>
              </a:solidFill>
              <a:highlight>
                <a:srgbClr val="800000"/>
              </a:highlight>
              <a:latin typeface="Arial Black" panose="020B0A04020102020204" pitchFamily="34" charset="0"/>
            </a:endParaRPr>
          </a:p>
          <a:p>
            <a:pPr algn="ctr"/>
            <a:r>
              <a:rPr lang="en-US" sz="1600" b="1" dirty="0">
                <a:solidFill>
                  <a:schemeClr val="accent2">
                    <a:lumMod val="20000"/>
                    <a:lumOff val="80000"/>
                  </a:schemeClr>
                </a:solidFill>
                <a:highlight>
                  <a:srgbClr val="800000"/>
                </a:highlight>
                <a:latin typeface="Arial Black" panose="020B0A04020102020204" pitchFamily="34" charset="0"/>
              </a:rPr>
              <a:t>“Systematic Review on Antimicrobial Resistance and Antibiotic Prescribing Practices in Community Pharmacies in the United Kingdom”</a:t>
            </a:r>
          </a:p>
          <a:p>
            <a:pPr algn="ctr"/>
            <a:r>
              <a:rPr lang="en-GB" sz="1600" b="1" dirty="0">
                <a:solidFill>
                  <a:schemeClr val="accent2">
                    <a:lumMod val="20000"/>
                    <a:lumOff val="80000"/>
                  </a:schemeClr>
                </a:solidFill>
                <a:latin typeface="Arial Black" panose="020B0A04020102020204" pitchFamily="34" charset="0"/>
              </a:rPr>
              <a:t>  </a:t>
            </a:r>
            <a:endParaRPr lang="en-GB" sz="1600" b="1" dirty="0" smtClean="0">
              <a:solidFill>
                <a:schemeClr val="accent2">
                  <a:lumMod val="20000"/>
                  <a:lumOff val="80000"/>
                </a:schemeClr>
              </a:solidFill>
              <a:latin typeface="Arial Black" panose="020B0A04020102020204" pitchFamily="34" charset="0"/>
            </a:endParaRPr>
          </a:p>
          <a:p>
            <a:pPr algn="ctr"/>
            <a:r>
              <a:rPr lang="en-GB" sz="1600" b="1" dirty="0" smtClean="0"/>
              <a:t>Student </a:t>
            </a:r>
            <a:r>
              <a:rPr lang="en-GB" sz="1600" b="1" dirty="0"/>
              <a:t>Name: </a:t>
            </a:r>
            <a:r>
              <a:rPr lang="en-GB" sz="1600" dirty="0"/>
              <a:t>Md. Al Zakaria   </a:t>
            </a:r>
            <a:r>
              <a:rPr lang="en-GB" sz="1600" b="1" dirty="0"/>
              <a:t>Student ID: </a:t>
            </a:r>
            <a:r>
              <a:rPr lang="en-GB" sz="1600" dirty="0"/>
              <a:t>2511048   </a:t>
            </a:r>
            <a:r>
              <a:rPr lang="en-GB" sz="1600" b="1" dirty="0"/>
              <a:t>Supervisor name: </a:t>
            </a:r>
            <a:r>
              <a:rPr lang="en-US" sz="1600" b="1" dirty="0" err="1"/>
              <a:t>Soban</a:t>
            </a:r>
            <a:r>
              <a:rPr lang="en-US" sz="1600" b="1" dirty="0"/>
              <a:t> </a:t>
            </a:r>
            <a:r>
              <a:rPr lang="en-US" sz="1600" b="1" dirty="0" err="1"/>
              <a:t>Sadiq</a:t>
            </a:r>
            <a:r>
              <a:rPr lang="en-US" sz="1600" b="1" dirty="0"/>
              <a:t>     </a:t>
            </a:r>
            <a:r>
              <a:rPr lang="en-GB" sz="1600" b="1" dirty="0"/>
              <a:t>Programme: </a:t>
            </a:r>
            <a:r>
              <a:rPr lang="en-US" sz="1600" dirty="0"/>
              <a:t>MSc Public Health and Social Care in Practice</a:t>
            </a:r>
            <a:r>
              <a:rPr lang="en-GB" sz="1600" dirty="0"/>
              <a:t>                      </a:t>
            </a:r>
            <a:endParaRPr lang="en-GB" sz="16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xmlns="" id="{0A41819D-D8E7-4530-2AFD-523F8D4CCE1E}"/>
              </a:ext>
            </a:extLst>
          </p:cNvPr>
          <p:cNvSpPr txBox="1"/>
          <p:nvPr/>
        </p:nvSpPr>
        <p:spPr>
          <a:xfrm>
            <a:off x="0" y="1607677"/>
            <a:ext cx="3879151" cy="271934"/>
          </a:xfrm>
          <a:prstGeom prst="rect">
            <a:avLst/>
          </a:prstGeom>
          <a:solidFill>
            <a:schemeClr val="accent5">
              <a:lumMod val="60000"/>
              <a:lumOff val="40000"/>
            </a:schemeClr>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Prevalence</a:t>
            </a:r>
            <a:endParaRPr lang="en-GB" sz="1167" dirty="0">
              <a:solidFill>
                <a:schemeClr val="accent1">
                  <a:lumMod val="50000"/>
                </a:schemeClr>
              </a:solidFill>
              <a:latin typeface="Arial Black" panose="020B0A04020102020204" pitchFamily="34" charset="0"/>
            </a:endParaRPr>
          </a:p>
        </p:txBody>
      </p:sp>
      <p:sp>
        <p:nvSpPr>
          <p:cNvPr id="21" name="TextBox 20">
            <a:extLst>
              <a:ext uri="{FF2B5EF4-FFF2-40B4-BE49-F238E27FC236}">
                <a16:creationId xmlns:a16="http://schemas.microsoft.com/office/drawing/2014/main" xmlns="" id="{7A2AA460-2533-1E86-4C9D-5F0FFE455FFB}"/>
              </a:ext>
            </a:extLst>
          </p:cNvPr>
          <p:cNvSpPr txBox="1"/>
          <p:nvPr/>
        </p:nvSpPr>
        <p:spPr>
          <a:xfrm>
            <a:off x="-4783" y="1805829"/>
            <a:ext cx="3883934" cy="3332387"/>
          </a:xfrm>
          <a:prstGeom prst="rect">
            <a:avLst/>
          </a:prstGeom>
          <a:solidFill>
            <a:schemeClr val="accent1">
              <a:lumMod val="20000"/>
              <a:lumOff val="80000"/>
            </a:schemeClr>
          </a:solidFill>
          <a:ln>
            <a:solidFill>
              <a:srgbClr val="0070C0"/>
            </a:solidFill>
          </a:ln>
        </p:spPr>
        <p:txBody>
          <a:bodyPr wrap="square" rtlCol="0">
            <a:spAutoFit/>
          </a:bodyPr>
          <a:lstStyle/>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Recent WHO reports estimate that AMR kills 1.27 million people worldwide and could kill 10 million by 2050 without effective interventions (GOV.UK., 2024).</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AMR infections in the UK rose 13.1% from 18,103 cases in 2019 to 20,484 in 2024, with England seeing a 22.7% increase in selected resistant infections from 9,922 to 12,175 (Holmes,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Antibiotic consumption in primary care, including community pharmacy settings, accounts for nearly 80% of total antibiotic use in the UK (McCormick et al., 2026).</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Community pharmacies dispense most antibiotics, and studies show inappropriate supply in up to 53% of cases without interventions, including over-the-counter sales for non-bacterial issues (Lambert et al.,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Antimicrobial resistance (AMR) in the UK is a growing threat, with serious antibiotic-resistant infections reaching 66,730 in 2023, exceeding pre-pandemic levels </a:t>
            </a:r>
            <a:r>
              <a:rPr lang="it-IT" sz="963" dirty="0">
                <a:latin typeface="Arial" panose="020B0604020202020204" pitchFamily="34" charset="0"/>
                <a:ea typeface="Calibri" panose="020F0502020204030204" pitchFamily="34" charset="0"/>
                <a:cs typeface="Arial" panose="020B0604020202020204" pitchFamily="34" charset="0"/>
              </a:rPr>
              <a:t>(Al Masud et al., 2025).</a:t>
            </a:r>
            <a:endParaRPr lang="en-US" sz="963" dirty="0">
              <a:latin typeface="Arial" panose="020B0604020202020204" pitchFamily="34" charset="0"/>
              <a:ea typeface="Calibri" panose="020F0502020204030204" pitchFamily="34" charset="0"/>
              <a:cs typeface="Arial" panose="020B0604020202020204" pitchFamily="34" charset="0"/>
            </a:endParaRP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In 1990 and 2021, antimicrobial resistance (AMR) killed the most people 70 and older in the UK, indicating that this age group is especially susceptible to antibiotic-resistant diseases (Brown, 2023)</a:t>
            </a:r>
          </a:p>
        </p:txBody>
      </p:sp>
      <p:sp>
        <p:nvSpPr>
          <p:cNvPr id="32" name="TextBox 31">
            <a:extLst>
              <a:ext uri="{FF2B5EF4-FFF2-40B4-BE49-F238E27FC236}">
                <a16:creationId xmlns:a16="http://schemas.microsoft.com/office/drawing/2014/main" xmlns="" id="{0D3713EE-89FD-157D-5571-4706D3142240}"/>
              </a:ext>
            </a:extLst>
          </p:cNvPr>
          <p:cNvSpPr txBox="1"/>
          <p:nvPr/>
        </p:nvSpPr>
        <p:spPr>
          <a:xfrm>
            <a:off x="-4784" y="5276334"/>
            <a:ext cx="4007519" cy="2668423"/>
          </a:xfrm>
          <a:prstGeom prst="rect">
            <a:avLst/>
          </a:prstGeom>
          <a:solidFill>
            <a:schemeClr val="accent6">
              <a:lumMod val="20000"/>
              <a:lumOff val="80000"/>
            </a:schemeClr>
          </a:solidFill>
          <a:ln>
            <a:solidFill>
              <a:srgbClr val="0070C0"/>
            </a:solidFill>
          </a:ln>
        </p:spPr>
        <p:txBody>
          <a:bodyPr wrap="square" rtlCol="0">
            <a:spAutoFit/>
          </a:bodyPr>
          <a:lstStyle/>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Antimicrobial resistance (AMR) threatens UK public health, with community pharmacies handling 80% of antibiotics as key contributors through dispensing and emerging prescribing roles (Hayes et al., 2023).</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The study is essential to dissect how these practices fuel resistance, evaluating safeguards like TARGET checklists and strategies such as enhanced training (GOV.UK., 2024).</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Understanding the patterns of antibiotic prescribing and dispensing within community pharmacies is crucial for strengthening antimicrobial stewardship and improving patient safety.</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This research is crucial as it may yield a thorough synthesis of current evidence on antibiotic prescribing and dispensing practices in UK community pharmacies.</a:t>
            </a:r>
          </a:p>
          <a:p>
            <a:pPr marL="166707" indent="-166707" algn="just">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Many studies have examined antimicrobial resistance and antibiotic prescribing in general </a:t>
            </a:r>
            <a:r>
              <a:rPr lang="en-US" sz="963" dirty="0" err="1">
                <a:latin typeface="Arial" panose="020B0604020202020204" pitchFamily="34" charset="0"/>
                <a:ea typeface="Times New Roman" panose="02020603050405020304" pitchFamily="18" charset="0"/>
                <a:cs typeface="Arial" panose="020B0604020202020204" pitchFamily="34" charset="0"/>
              </a:rPr>
              <a:t>practise</a:t>
            </a:r>
            <a:r>
              <a:rPr lang="en-US" sz="963" dirty="0">
                <a:latin typeface="Arial" panose="020B0604020202020204" pitchFamily="34" charset="0"/>
                <a:ea typeface="Times New Roman" panose="02020603050405020304" pitchFamily="18" charset="0"/>
                <a:cs typeface="Arial" panose="020B0604020202020204" pitchFamily="34" charset="0"/>
              </a:rPr>
              <a:t> and hospitals, but community chemists have received less attention.</a:t>
            </a:r>
          </a:p>
        </p:txBody>
      </p:sp>
      <p:sp>
        <p:nvSpPr>
          <p:cNvPr id="37" name="TextBox 36">
            <a:extLst>
              <a:ext uri="{FF2B5EF4-FFF2-40B4-BE49-F238E27FC236}">
                <a16:creationId xmlns:a16="http://schemas.microsoft.com/office/drawing/2014/main" xmlns="" id="{211D1C7A-5604-80DD-0B7A-13D48D86A5DC}"/>
              </a:ext>
            </a:extLst>
          </p:cNvPr>
          <p:cNvSpPr txBox="1"/>
          <p:nvPr/>
        </p:nvSpPr>
        <p:spPr>
          <a:xfrm>
            <a:off x="8479164" y="4818408"/>
            <a:ext cx="4272152" cy="226985"/>
          </a:xfrm>
          <a:prstGeom prst="rect">
            <a:avLst/>
          </a:prstGeom>
          <a:solidFill>
            <a:srgbClr val="002060"/>
          </a:solidFill>
          <a:ln>
            <a:solidFill>
              <a:srgbClr val="0070C0"/>
            </a:solidFill>
          </a:ln>
        </p:spPr>
        <p:txBody>
          <a:bodyPr wrap="square" rtlCol="0">
            <a:spAutoFit/>
          </a:bodyPr>
          <a:lstStyle/>
          <a:p>
            <a:pPr algn="ctr"/>
            <a:r>
              <a:rPr lang="en-US" sz="875" dirty="0">
                <a:solidFill>
                  <a:schemeClr val="bg1"/>
                </a:solidFill>
                <a:latin typeface="Arial Black" panose="020B0A04020102020204" pitchFamily="34" charset="0"/>
              </a:rPr>
              <a:t>Reference List</a:t>
            </a:r>
            <a:endParaRPr lang="en-GB" sz="875"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xmlns="" id="{EBF31A81-7E1D-82B1-3CB1-BE06B400AB23}"/>
              </a:ext>
            </a:extLst>
          </p:cNvPr>
          <p:cNvSpPr txBox="1"/>
          <p:nvPr/>
        </p:nvSpPr>
        <p:spPr>
          <a:xfrm>
            <a:off x="8479164" y="5038109"/>
            <a:ext cx="4259804" cy="4006225"/>
          </a:xfrm>
          <a:prstGeom prst="rect">
            <a:avLst/>
          </a:prstGeom>
          <a:noFill/>
          <a:ln>
            <a:solidFill>
              <a:srgbClr val="0070C0"/>
            </a:solidFill>
          </a:ln>
        </p:spPr>
        <p:txBody>
          <a:bodyPr wrap="square" rtlCol="0">
            <a:spAutoFit/>
          </a:bodyPr>
          <a:lstStyle/>
          <a:p>
            <a:pPr algn="just">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Agappe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(2021). ANTI-MICROBIAL RESISTANCE – A GLOBAL HEALTH THREAT…. [online] Agappe.com. Available at: https://www.agappe.com/swiss_en/blog-details/anti-microbial-resistance-a-global-health-threat.html?srsltid=AfmBOoqllQQkrJAKoI4i35rctS16uJ3JTB3MwiZUcTwy7ANc3iPvbC1.</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Masud</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Walpola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R.L.,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Sarker</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Asaduzzaman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Islam,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Md.S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Mostafa, A.T., Akhtar, Z., Kabir, A. and Seale, H. (2025). Antibiotic dispensing practices in community pharmacies: Implications for antimicrobial stewardship in resource-constrained settings. Exploratory Research in Clinical and Social Pharmacy, [online] 19, p.100606. doi: https://doi.org/10.1016/j.rcsop.2025.100606.</a:t>
            </a:r>
          </a:p>
          <a:p>
            <a:pPr algn="just">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Bou-Antoun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Beattie, A., Stevens, C.,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Falola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Oettle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Budd, E., Opoku, A., Brown, C., Hope, R., Muller-</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Pebody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 and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Demirjian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(2026). Antimicrobial Consumption in England, 2019 to 2024: ESPAUR Report 2024-25. JAC-Antimicrobial Resistance, [online] 8(Supplement_2). doi: https://doi.org/10.1093/jacamr/dlaf243.002.</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Brown, L. (2023). Community Pharmacist prescriptions for antibiotics: BSAC highlights need for evaluation of impact on antimicrobial resistance - The British Society for Antimicrobial Chemotherapy. [online] The British Society for Antimicrobial Chemotherapy. Available at: https://bsac.org.uk/community-pharmacist-prescriptions-for-antibiotics-bsac-highlights-need-for-evaluation-of-impact-on-antimicrobial-resistance/ [Accessed 4 Mar. 2026].</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 Gaetano, G.V.,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Lentini</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Famà</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Coppolino</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 and Beninati, C. (2023). Antimicrobial Resistance: Two-Component Regulatory Systems and Multidrug Efflux Pumps. Antibiotics, [online] 12(6), p.965. doi: https://doi.org/10.3390/antibiotics12060965.</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GOV.UK. (2024). Confronting antimicrobial resistance 2024 to 2029. [online] GOV.UK. Available at: https://www.gov.uk/government/publications/uk-5-year-action-plan-for-antimicrobial-resistance-2024-to-2029/confronting-antimicrobial-resistance-2024-to-2029.</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Hayes, C.V., Parekh, S., Lecky, D.M., Loader, J.,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Triggs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-Hodge, C. and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Ashiru-Oredope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(2023). The National Implementation of a Community Pharmacy Antimicrobial Stewardship Intervention (PAMSI) through the English Pharmacy Quality Scheme 2020 to 2022. Antibiotics, [online] 12(4), p.793. doi: https://doi.org/10.3390/antibiotics12040793.</a:t>
            </a:r>
          </a:p>
          <a:p>
            <a:pPr algn="just">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Healthdata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Antimicrobial resistance (AMR). [online] Institute for Health Metrics and Evaluation. Available at: https://www.healthdata.org/research-analysis/health-topics/antimicrobial-resistance-amr.</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Holmes, N. (2025). Nearly 400 Antibiotic-Resistant Infections Hit the UK Weekly. [online] European Medical Journal. Available at: https://www.emjreviews.com/microbiology-infectious-diseases/news/nearly-400-antibiotic-resistant-infections-hit-the-uk-weekly/.</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Lambert, M., Chloe C.H. Smit, Stijn de Vos, Benko, R.,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Llor</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Paget, W.J.,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Briant</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Pont, L.G.,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Liset</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van Dijk and Taxis, K. (2022). A systematic literature review and meta‐analysis of community pharmacist‐led interventions to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optimise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the use of antibiotics. British Journal of Clinical Pharmacology, 88(6), pp.2617–2641. doi: https://doi.org/10.1111/bcp.15254.</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Lambert, M., van Dijk, L., Benko, R.,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Llor</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Lykkegaard</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Mantel-</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Teeuwisse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A.K., Pont, L. and Taxis, K. (2025). The role of the community pharmacist in antibiotic use – a commentary on current status and future perspectives. Exploratory Research in Clinical and Social Pharmacy, [online] 20, p.100652. doi: https://doi.org/10.1016/j.rcsop.2025.100652.</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Magazine, P. (2025). AMR knowledge gaps revealed among pharmacists and pharmacy technicians. [online] Pharmacymagazine.co.uk. Available at: https://www.pharmacymagazine.co.uk/clinical-news/amr-knowledge-gaps-revealed-among-uk-pharmacists-and-pharmacy-technicians [Accessed 4 Mar. 2026].</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McCormick, J., Mason, E.L., Simmons, B., Higgins, H., Budd, E., Hopkins, K.L., Berit Muller-</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Pebody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Demirjian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Henderson, K. and Mariyam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Mirfenderesky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(2026). Antimicrobial Resistance trends in England, 2019 to 2024: ESPAUR Report 2024-25. JAC-Antimicrobial Resistance, [online] 8(Supplement_2). doi: https://doi.org/10.1093/jacamr/dlaf243.001.</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NHS England (2023). NHS England» Community pharmacy quality scheme 2020-22: findings and recommendations from the antimicrobial stewardship initiatives. [online] www.england.nhs.uk. Available at: https://www.england.nhs.uk/long-read/community-pharmacy-quality-scheme-2020-22-findings-and-recommendations-from-the-antimicrobial-stewardship-initiatives/.</a:t>
            </a:r>
          </a:p>
          <a:p>
            <a:pPr algn="just">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UK clinical pharmacy (2025). Antimicrobial stewardship: Tackling AMR - UKCPA. [online]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UnderConstruction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Available at: https://ukclinicalpharmacy.org/clinical/infection/antimicrobial-stewardship-tackling-amr/.</a:t>
            </a:r>
          </a:p>
        </p:txBody>
      </p:sp>
      <p:sp>
        <p:nvSpPr>
          <p:cNvPr id="67" name="TextBox 66">
            <a:extLst>
              <a:ext uri="{FF2B5EF4-FFF2-40B4-BE49-F238E27FC236}">
                <a16:creationId xmlns:a16="http://schemas.microsoft.com/office/drawing/2014/main" xmlns="" id="{078B1DB6-9CCC-4A94-9B88-D842382B0F3F}"/>
              </a:ext>
            </a:extLst>
          </p:cNvPr>
          <p:cNvSpPr txBox="1"/>
          <p:nvPr/>
        </p:nvSpPr>
        <p:spPr>
          <a:xfrm>
            <a:off x="4002735" y="5139986"/>
            <a:ext cx="4476429" cy="3864007"/>
          </a:xfrm>
          <a:prstGeom prst="rect">
            <a:avLst/>
          </a:prstGeom>
          <a:solidFill>
            <a:schemeClr val="accent6">
              <a:lumMod val="60000"/>
              <a:lumOff val="40000"/>
            </a:schemeClr>
          </a:solidFill>
          <a:ln>
            <a:solidFill>
              <a:srgbClr val="0070C0"/>
            </a:solidFill>
          </a:ln>
        </p:spPr>
        <p:txBody>
          <a:bodyPr wrap="square" rtlCol="0">
            <a:spAutoFit/>
          </a:bodyPr>
          <a:lstStyle/>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Question: </a:t>
            </a:r>
            <a:r>
              <a:rPr lang="en-US" sz="1050" dirty="0">
                <a:latin typeface="Arial" panose="020B0604020202020204" pitchFamily="34" charset="0"/>
                <a:ea typeface="Calibri" panose="020F0502020204030204" pitchFamily="34" charset="0"/>
                <a:cs typeface="Arial" panose="020B0604020202020204" pitchFamily="34" charset="0"/>
              </a:rPr>
              <a:t>How could antibiotic prescribing and dispensing practices in UK community pharmacies contribute to antimicrobial resistance? The safeguards enacted and strategies necessitated</a:t>
            </a:r>
            <a:endParaRPr lang="en-US" sz="992"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Aim</a:t>
            </a:r>
          </a:p>
          <a:p>
            <a:pPr algn="just">
              <a:lnSpc>
                <a:spcPct val="150000"/>
              </a:lnSpc>
            </a:pPr>
            <a:r>
              <a:rPr lang="en-US" sz="1167" dirty="0">
                <a:latin typeface="Arial" panose="020B0604020202020204" pitchFamily="34" charset="0"/>
                <a:ea typeface="Calibri" panose="020F0502020204030204" pitchFamily="34" charset="0"/>
                <a:cs typeface="Arial" panose="020B0604020202020204" pitchFamily="34" charset="0"/>
              </a:rPr>
              <a:t>•	</a:t>
            </a:r>
            <a:r>
              <a:rPr lang="en-US" sz="992" dirty="0">
                <a:latin typeface="Arial" panose="020B0604020202020204" pitchFamily="34" charset="0"/>
                <a:ea typeface="Calibri" panose="020F0502020204030204" pitchFamily="34" charset="0"/>
                <a:cs typeface="Arial" panose="020B0604020202020204" pitchFamily="34" charset="0"/>
              </a:rPr>
              <a:t>To evaluate antibiotic prescribing and dispensing practices in community pharmacies in the UK and assess their potential contribution to antimicrobial resistance.</a:t>
            </a:r>
          </a:p>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Objectives</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examine current antibiotic prescribing and dispensing patterns in UK community pharmacies.</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conduct a systematic review in assessing pharmacists' knowledge and awareness regarding antimicrobial resistance (AMR).</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identify factors influencing inappropriate antibiotic supply in community pharmacy settings.</a:t>
            </a:r>
          </a:p>
          <a:p>
            <a:pPr marL="133365" indent="-133365" algn="just">
              <a:lnSpc>
                <a:spcPct val="150000"/>
              </a:lnSpc>
              <a:buFont typeface="Wingdings" panose="05000000000000000000" pitchFamily="2" charset="2"/>
              <a:buChar char="§"/>
            </a:pPr>
            <a:r>
              <a:rPr lang="en-US" sz="992" dirty="0">
                <a:latin typeface="Arial" panose="020B0604020202020204" pitchFamily="34" charset="0"/>
                <a:ea typeface="Calibri" panose="020F0502020204030204" pitchFamily="34" charset="0"/>
                <a:cs typeface="Arial" panose="020B0604020202020204" pitchFamily="34" charset="0"/>
              </a:rPr>
              <a:t>To explore strategies that community pharmacists use to reduce antimicrobial resistance.</a:t>
            </a:r>
          </a:p>
        </p:txBody>
      </p:sp>
      <p:sp>
        <p:nvSpPr>
          <p:cNvPr id="20" name="TextBox 19">
            <a:extLst>
              <a:ext uri="{FF2B5EF4-FFF2-40B4-BE49-F238E27FC236}">
                <a16:creationId xmlns:a16="http://schemas.microsoft.com/office/drawing/2014/main" xmlns="" id="{3C8A9BA3-B47F-48FF-98E0-356AB57B8C14}"/>
              </a:ext>
            </a:extLst>
          </p:cNvPr>
          <p:cNvSpPr txBox="1"/>
          <p:nvPr/>
        </p:nvSpPr>
        <p:spPr>
          <a:xfrm>
            <a:off x="-4784" y="4990489"/>
            <a:ext cx="4007519" cy="271934"/>
          </a:xfrm>
          <a:prstGeom prst="rect">
            <a:avLst/>
          </a:prstGeom>
          <a:solidFill>
            <a:schemeClr val="accent6"/>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xmlns="" id="{DD03E935-559D-4EAF-B30F-344430F50717}"/>
              </a:ext>
            </a:extLst>
          </p:cNvPr>
          <p:cNvSpPr txBox="1"/>
          <p:nvPr/>
        </p:nvSpPr>
        <p:spPr>
          <a:xfrm>
            <a:off x="8479164" y="1818188"/>
            <a:ext cx="4272152" cy="2995500"/>
          </a:xfrm>
          <a:prstGeom prst="rect">
            <a:avLst/>
          </a:prstGeom>
          <a:solidFill>
            <a:srgbClr val="FFC000"/>
          </a:solidFill>
          <a:ln>
            <a:solidFill>
              <a:srgbClr val="0070C0"/>
            </a:solidFill>
          </a:ln>
        </p:spPr>
        <p:txBody>
          <a:bodyPr wrap="square" rtlCol="0">
            <a:spAutoFit/>
          </a:bodyPr>
          <a:lstStyle/>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This study will identify factors that cause inappropriate antibiotic prescribing and dispensing to improve patient use.</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Understanding these factors allows targeted educational interventions to raise patient awareness of antimicrobial resistance and promote responsible antibiotic use.</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This review will help chemists and policymakers improve dispensing quality and reduce inappropriate supply by 30-53% with targeted checklists and training (Magazine, 2025).</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 can inform antimicrobial stewardship training and CPD by identifying knowledge and awareness gaps.</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 can lower resistance rates, healthcare costs, and NHS efficiency by reducing inappropriate antibiotic supply.</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evidence can help policymakers improve and create community pharmacy-specific interventions.</a:t>
            </a:r>
          </a:p>
          <a:p>
            <a:pPr marL="166707" indent="-166707" algn="just">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Fewer GP </a:t>
            </a:r>
            <a:r>
              <a:rPr lang="en-US" sz="992" dirty="0" smtClean="0">
                <a:latin typeface="Arial" panose="020B0604020202020204" pitchFamily="34" charset="0"/>
                <a:ea typeface="Times New Roman" panose="02020603050405020304" pitchFamily="18" charset="0"/>
                <a:cs typeface="Arial" panose="020B0604020202020204" pitchFamily="34" charset="0"/>
              </a:rPr>
              <a:t>refer </a:t>
            </a:r>
            <a:r>
              <a:rPr lang="en-US" sz="992" dirty="0" err="1" smtClean="0">
                <a:latin typeface="Arial" panose="020B0604020202020204" pitchFamily="34" charset="0"/>
                <a:ea typeface="Times New Roman" panose="02020603050405020304" pitchFamily="18" charset="0"/>
                <a:cs typeface="Arial" panose="020B0604020202020204" pitchFamily="34" charset="0"/>
              </a:rPr>
              <a:t>als</a:t>
            </a:r>
            <a:r>
              <a:rPr lang="en-US" sz="992" dirty="0" smtClean="0">
                <a:latin typeface="Arial" panose="020B0604020202020204" pitchFamily="34" charset="0"/>
                <a:ea typeface="Times New Roman" panose="02020603050405020304" pitchFamily="18" charset="0"/>
                <a:cs typeface="Arial" panose="020B0604020202020204" pitchFamily="34" charset="0"/>
              </a:rPr>
              <a:t> </a:t>
            </a:r>
            <a:r>
              <a:rPr lang="en-US" sz="992" dirty="0">
                <a:latin typeface="Arial" panose="020B0604020202020204" pitchFamily="34" charset="0"/>
                <a:ea typeface="Times New Roman" panose="02020603050405020304" pitchFamily="18" charset="0"/>
                <a:cs typeface="Arial" panose="020B0604020202020204" pitchFamily="34" charset="0"/>
              </a:rPr>
              <a:t>and better AMS collaboration save NHS resources, aligning with 2024-2029 goals to stop resistance rises (NHS England, 2023).</a:t>
            </a:r>
          </a:p>
        </p:txBody>
      </p:sp>
      <p:sp>
        <p:nvSpPr>
          <p:cNvPr id="16" name="TextBox 15">
            <a:extLst>
              <a:ext uri="{FF2B5EF4-FFF2-40B4-BE49-F238E27FC236}">
                <a16:creationId xmlns:a16="http://schemas.microsoft.com/office/drawing/2014/main" xmlns="" id="{D232C287-0660-476A-9340-C63CF4B2F19B}"/>
              </a:ext>
            </a:extLst>
          </p:cNvPr>
          <p:cNvSpPr txBox="1"/>
          <p:nvPr/>
        </p:nvSpPr>
        <p:spPr>
          <a:xfrm>
            <a:off x="8479164" y="1593767"/>
            <a:ext cx="4272152" cy="271934"/>
          </a:xfrm>
          <a:prstGeom prst="rect">
            <a:avLst/>
          </a:prstGeom>
          <a:solidFill>
            <a:srgbClr val="FFC000"/>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Research Impact</a:t>
            </a:r>
            <a:endParaRPr lang="en-GB" sz="1167" dirty="0">
              <a:solidFill>
                <a:schemeClr val="accent1">
                  <a:lumMod val="50000"/>
                </a:schemeClr>
              </a:solidFill>
              <a:latin typeface="Arial Black" panose="020B0A04020102020204" pitchFamily="34" charset="0"/>
            </a:endParaRPr>
          </a:p>
        </p:txBody>
      </p:sp>
      <p:sp>
        <p:nvSpPr>
          <p:cNvPr id="6" name="TextBox 5">
            <a:extLst>
              <a:ext uri="{FF2B5EF4-FFF2-40B4-BE49-F238E27FC236}">
                <a16:creationId xmlns:a16="http://schemas.microsoft.com/office/drawing/2014/main" xmlns="" id="{2BE6FB92-65FB-4F48-B035-2E44F0669851}"/>
              </a:ext>
            </a:extLst>
          </p:cNvPr>
          <p:cNvSpPr txBox="1"/>
          <p:nvPr/>
        </p:nvSpPr>
        <p:spPr>
          <a:xfrm>
            <a:off x="3457943" y="7687649"/>
            <a:ext cx="564317" cy="118815"/>
          </a:xfrm>
          <a:prstGeom prst="rect">
            <a:avLst/>
          </a:prstGeom>
          <a:noFill/>
        </p:spPr>
        <p:txBody>
          <a:bodyPr wrap="square" rtlCol="0">
            <a:spAutoFit/>
          </a:bodyPr>
          <a:lstStyle/>
          <a:p>
            <a:r>
              <a:rPr lang="en-US" sz="172" dirty="0"/>
              <a:t>(Magazine, 2025)</a:t>
            </a:r>
            <a:endParaRPr lang="en-GB" sz="172" dirty="0"/>
          </a:p>
        </p:txBody>
      </p:sp>
      <p:sp>
        <p:nvSpPr>
          <p:cNvPr id="24" name="TextBox 23">
            <a:extLst>
              <a:ext uri="{FF2B5EF4-FFF2-40B4-BE49-F238E27FC236}">
                <a16:creationId xmlns:a16="http://schemas.microsoft.com/office/drawing/2014/main" xmlns="" id="{242FC637-784C-43AB-B6FC-FF7C61870241}"/>
              </a:ext>
            </a:extLst>
          </p:cNvPr>
          <p:cNvSpPr txBox="1"/>
          <p:nvPr/>
        </p:nvSpPr>
        <p:spPr>
          <a:xfrm>
            <a:off x="7033915" y="4695735"/>
            <a:ext cx="1001375" cy="184666"/>
          </a:xfrm>
          <a:prstGeom prst="rect">
            <a:avLst/>
          </a:prstGeom>
          <a:noFill/>
        </p:spPr>
        <p:txBody>
          <a:bodyPr wrap="square" rtlCol="0">
            <a:spAutoFit/>
          </a:bodyPr>
          <a:lstStyle/>
          <a:p>
            <a:r>
              <a:rPr lang="en-US" sz="600" dirty="0"/>
              <a:t>(De Gaetano et al., 2023)</a:t>
            </a:r>
            <a:endParaRPr lang="en-GB" sz="600" dirty="0"/>
          </a:p>
        </p:txBody>
      </p:sp>
      <p:sp>
        <p:nvSpPr>
          <p:cNvPr id="25" name="TextBox 24">
            <a:extLst>
              <a:ext uri="{FF2B5EF4-FFF2-40B4-BE49-F238E27FC236}">
                <a16:creationId xmlns:a16="http://schemas.microsoft.com/office/drawing/2014/main" xmlns="" id="{CAFC7B4B-99D2-4A02-A623-C5196FA9693E}"/>
              </a:ext>
            </a:extLst>
          </p:cNvPr>
          <p:cNvSpPr txBox="1"/>
          <p:nvPr/>
        </p:nvSpPr>
        <p:spPr>
          <a:xfrm>
            <a:off x="11971843" y="4588013"/>
            <a:ext cx="829757" cy="118815"/>
          </a:xfrm>
          <a:prstGeom prst="rect">
            <a:avLst/>
          </a:prstGeom>
          <a:noFill/>
        </p:spPr>
        <p:txBody>
          <a:bodyPr wrap="square" rtlCol="0">
            <a:spAutoFit/>
          </a:bodyPr>
          <a:lstStyle/>
          <a:p>
            <a:r>
              <a:rPr lang="en-US" sz="172" dirty="0"/>
              <a:t>(</a:t>
            </a:r>
            <a:r>
              <a:rPr lang="en-US" sz="172" dirty="0" err="1"/>
              <a:t>Agappe</a:t>
            </a:r>
            <a:r>
              <a:rPr lang="en-US" sz="172" dirty="0"/>
              <a:t>, 2021)</a:t>
            </a:r>
            <a:endParaRPr lang="en-GB" sz="172" dirty="0"/>
          </a:p>
        </p:txBody>
      </p:sp>
      <p:sp>
        <p:nvSpPr>
          <p:cNvPr id="26" name="TextBox 25">
            <a:extLst>
              <a:ext uri="{FF2B5EF4-FFF2-40B4-BE49-F238E27FC236}">
                <a16:creationId xmlns:a16="http://schemas.microsoft.com/office/drawing/2014/main" xmlns="" id="{71A74B8B-47C9-4EA5-9232-B4D090E46CDE}"/>
              </a:ext>
            </a:extLst>
          </p:cNvPr>
          <p:cNvSpPr txBox="1"/>
          <p:nvPr/>
        </p:nvSpPr>
        <p:spPr>
          <a:xfrm>
            <a:off x="4448366" y="4714686"/>
            <a:ext cx="1685734" cy="184666"/>
          </a:xfrm>
          <a:prstGeom prst="rect">
            <a:avLst/>
          </a:prstGeom>
          <a:noFill/>
        </p:spPr>
        <p:txBody>
          <a:bodyPr wrap="square" rtlCol="0">
            <a:spAutoFit/>
          </a:bodyPr>
          <a:lstStyle/>
          <a:p>
            <a:r>
              <a:rPr lang="en-US" sz="600" dirty="0"/>
              <a:t>(</a:t>
            </a:r>
            <a:r>
              <a:rPr lang="en-US" sz="600" dirty="0" err="1"/>
              <a:t>Bou-Antoun</a:t>
            </a:r>
            <a:r>
              <a:rPr lang="en-US" sz="600" dirty="0"/>
              <a:t> et al., 2026; </a:t>
            </a:r>
            <a:r>
              <a:rPr lang="en-US" sz="600" dirty="0" err="1"/>
              <a:t>Healthdata</a:t>
            </a:r>
            <a:r>
              <a:rPr lang="en-US" sz="600" dirty="0"/>
              <a:t>, 2025)</a:t>
            </a:r>
            <a:endParaRPr lang="en-GB" sz="600" dirty="0"/>
          </a:p>
        </p:txBody>
      </p:sp>
      <p:pic>
        <p:nvPicPr>
          <p:cNvPr id="2" name="Picture 2" descr="Resistance mechanisms – Antibiotic resistance – ReAct">
            <a:extLst>
              <a:ext uri="{FF2B5EF4-FFF2-40B4-BE49-F238E27FC236}">
                <a16:creationId xmlns:a16="http://schemas.microsoft.com/office/drawing/2014/main" xmlns="" id="{0B583F44-E085-4A9E-A71E-DBE5A642C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1929" y="1754579"/>
            <a:ext cx="2119186" cy="2903016"/>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xmlns="" id="{8D251FC2-FCCB-40A4-A346-572E3A0357E8}"/>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49699" y="1711274"/>
            <a:ext cx="2235759" cy="1426356"/>
          </a:xfrm>
          <a:prstGeom prst="rect">
            <a:avLst/>
          </a:prstGeom>
          <a:noFill/>
        </p:spPr>
      </p:pic>
      <p:pic>
        <p:nvPicPr>
          <p:cNvPr id="28" name="Picture 27">
            <a:extLst>
              <a:ext uri="{FF2B5EF4-FFF2-40B4-BE49-F238E27FC236}">
                <a16:creationId xmlns:a16="http://schemas.microsoft.com/office/drawing/2014/main" xmlns="" id="{B6B96BF6-321C-418D-80CD-AC2F3BC67405}"/>
              </a:ext>
            </a:extLst>
          </p:cNvPr>
          <p:cNvPicPr/>
          <p:nvPr/>
        </p:nvPicPr>
        <p:blipFill>
          <a:blip r:embed="rId5"/>
          <a:stretch>
            <a:fillRect/>
          </a:stretch>
        </p:blipFill>
        <p:spPr>
          <a:xfrm>
            <a:off x="3939007" y="3220207"/>
            <a:ext cx="2247496" cy="1488294"/>
          </a:xfrm>
          <a:prstGeom prst="rect">
            <a:avLst/>
          </a:prstGeom>
        </p:spPr>
      </p:pic>
      <p:pic>
        <p:nvPicPr>
          <p:cNvPr id="5" name="Picture 4" descr="World Antimicrobial Resistance Awareness Week design. It features a pill  masked with bacteria and virus 51784263 Vector Art at Vecteezy">
            <a:extLst>
              <a:ext uri="{FF2B5EF4-FFF2-40B4-BE49-F238E27FC236}">
                <a16:creationId xmlns:a16="http://schemas.microsoft.com/office/drawing/2014/main" xmlns="" id="{32128466-C57F-4F62-8312-BC5E419AD7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6" y="7944757"/>
            <a:ext cx="4003791" cy="1060098"/>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xmlns="" id="{09401010-0151-D3FB-0AC1-DF11C93425BA}"/>
              </a:ext>
            </a:extLst>
          </p:cNvPr>
          <p:cNvSpPr/>
          <p:nvPr/>
        </p:nvSpPr>
        <p:spPr>
          <a:xfrm>
            <a:off x="-4784" y="9004855"/>
            <a:ext cx="12801600" cy="596345"/>
          </a:xfrm>
          <a:prstGeom prst="rect">
            <a:avLst/>
          </a:prstGeom>
          <a:solidFill>
            <a:schemeClr val="accent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chemeClr val="accent2">
                  <a:lumMod val="20000"/>
                  <a:lumOff val="80000"/>
                </a:schemeClr>
              </a:solidFill>
              <a:latin typeface="Arial Black" panose="020B0A04020102020204" pitchFamily="34" charset="0"/>
            </a:endParaRPr>
          </a:p>
        </p:txBody>
      </p:sp>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1344</Words>
  <Application>Microsoft Office PowerPoint</Application>
  <PresentationFormat>A3 Paper (297x420 mm)</PresentationFormat>
  <Paragraphs>102</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2026-03-08T01:19:18Z</dcterms:modified>
</cp:coreProperties>
</file>