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3" r:id="rId3"/>
    <p:sldId id="265" r:id="rId4"/>
    <p:sldId id="266" r:id="rId5"/>
    <p:sldId id="267" r:id="rId6"/>
    <p:sldId id="264" r:id="rId7"/>
    <p:sldId id="268"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80BAAC-75BE-011E-4854-7E6E4D933972}" v="10" dt="2022-11-09T18:50:16.115"/>
    <p1510:client id="{67153532-401B-C959-C60F-D0952D8FEEE0}" v="2" dt="2022-11-09T18:48:35.407"/>
    <p1510:client id="{F9F17EC6-1DFF-0075-CF8F-8F17AD842B90}" v="912" dt="2022-11-09T18:46:03.2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6" autoAdjust="0"/>
    <p:restoredTop sz="94660"/>
  </p:normalViewPr>
  <p:slideViewPr>
    <p:cSldViewPr snapToGrid="0">
      <p:cViewPr varScale="1">
        <p:scale>
          <a:sx n="94" d="100"/>
          <a:sy n="94" d="100"/>
        </p:scale>
        <p:origin x="69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1D227D51-204B-ED48-AF9A-0BE9633FE04A}"/>
              </a:ext>
            </a:extLst>
          </p:cNvPr>
          <p:cNvSpPr/>
          <p:nvPr/>
        </p:nvSpPr>
        <p:spPr>
          <a:xfrm>
            <a:off x="5224243" y="1096772"/>
            <a:ext cx="6503180"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57A23F45-CDAE-8A40-8DE7-92A0BBC119B7}"/>
              </a:ext>
            </a:extLst>
          </p:cNvPr>
          <p:cNvSpPr/>
          <p:nvPr/>
        </p:nvSpPr>
        <p:spPr>
          <a:xfrm>
            <a:off x="501681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68546383-CCC4-544B-B0D8-DE78DE39BB78}"/>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5D1728-714F-2942-A0D1-82FF9419B496}"/>
              </a:ext>
            </a:extLst>
          </p:cNvPr>
          <p:cNvSpPr>
            <a:spLocks noGrp="1"/>
          </p:cNvSpPr>
          <p:nvPr>
            <p:ph type="ctrTitle"/>
          </p:nvPr>
        </p:nvSpPr>
        <p:spPr>
          <a:xfrm>
            <a:off x="797106" y="1625608"/>
            <a:ext cx="8035342" cy="2722164"/>
          </a:xfrm>
        </p:spPr>
        <p:txBody>
          <a:bodyPr anchor="b"/>
          <a:lstStyle>
            <a:lvl1pPr algn="l">
              <a:defRPr sz="8000" spc="-150"/>
            </a:lvl1pPr>
          </a:lstStyle>
          <a:p>
            <a:r>
              <a:rPr lang="en-US"/>
              <a:t>Click to edit Master title style</a:t>
            </a:r>
          </a:p>
        </p:txBody>
      </p:sp>
      <p:sp>
        <p:nvSpPr>
          <p:cNvPr id="3" name="Subtitle 2">
            <a:extLst>
              <a:ext uri="{FF2B5EF4-FFF2-40B4-BE49-F238E27FC236}">
                <a16:creationId xmlns:a16="http://schemas.microsoft.com/office/drawing/2014/main" id="{5BD072D4-1496-3347-BBF8-5879DF263BBD}"/>
              </a:ext>
            </a:extLst>
          </p:cNvPr>
          <p:cNvSpPr>
            <a:spLocks noGrp="1"/>
          </p:cNvSpPr>
          <p:nvPr>
            <p:ph type="subTitle" idx="1"/>
          </p:nvPr>
        </p:nvSpPr>
        <p:spPr>
          <a:xfrm>
            <a:off x="797106" y="4466845"/>
            <a:ext cx="8035342" cy="88290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BEFC724-B499-364B-AEB5-B6517F6AD52B}"/>
              </a:ext>
            </a:extLst>
          </p:cNvPr>
          <p:cNvSpPr>
            <a:spLocks noGrp="1"/>
          </p:cNvSpPr>
          <p:nvPr>
            <p:ph type="dt" sz="half" idx="10"/>
          </p:nvPr>
        </p:nvSpPr>
        <p:spPr>
          <a:xfrm>
            <a:off x="797105" y="5708747"/>
            <a:ext cx="3882843" cy="365125"/>
          </a:xfrm>
        </p:spPr>
        <p:txBody>
          <a:bodyPr/>
          <a:lstStyle>
            <a:lvl1pPr>
              <a:defRPr sz="1400"/>
            </a:lvl1pPr>
          </a:lstStyle>
          <a:p>
            <a:fld id="{73C3BD54-29B9-3D42-B178-776ED395AA85}" type="datetimeFigureOut">
              <a:rPr lang="en-US" smtClean="0"/>
              <a:pPr/>
              <a:t>11/9/2022</a:t>
            </a:fld>
            <a:endParaRPr lang="en-US" sz="1400"/>
          </a:p>
        </p:txBody>
      </p:sp>
      <p:sp>
        <p:nvSpPr>
          <p:cNvPr id="5" name="Footer Placeholder 4">
            <a:extLst>
              <a:ext uri="{FF2B5EF4-FFF2-40B4-BE49-F238E27FC236}">
                <a16:creationId xmlns:a16="http://schemas.microsoft.com/office/drawing/2014/main" id="{8033889C-A4E9-B24E-818F-46A1124C5D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40F50F-250E-6D45-AEBC-2573FED0C310}"/>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5431230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9F291BE0-7A7E-D04F-974F-9F4577FB2F46}"/>
              </a:ext>
            </a:extLst>
          </p:cNvPr>
          <p:cNvSpPr/>
          <p:nvPr/>
        </p:nvSpPr>
        <p:spPr>
          <a:xfrm>
            <a:off x="6163735" y="1096772"/>
            <a:ext cx="557106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BD33FF1F-6094-0B4A-A3E4-6B0D9283DB44}"/>
              </a:ext>
            </a:extLst>
          </p:cNvPr>
          <p:cNvSpPr/>
          <p:nvPr/>
        </p:nvSpPr>
        <p:spPr>
          <a:xfrm>
            <a:off x="11529484"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B78A6D9C-C7A5-414B-8CB7-E31470D7D28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1D850E-6310-C04D-8CAC-B7FA9F332D2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E5B7FB3-5DFC-6547-9567-C0ABE874C6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727D2DB-A7B1-204E-8416-E938952BCC83}"/>
              </a:ext>
            </a:extLst>
          </p:cNvPr>
          <p:cNvSpPr>
            <a:spLocks noGrp="1"/>
          </p:cNvSpPr>
          <p:nvPr>
            <p:ph type="dt" sz="half" idx="10"/>
          </p:nvPr>
        </p:nvSpPr>
        <p:spPr/>
        <p:txBody>
          <a:bodyPr/>
          <a:lstStyle/>
          <a:p>
            <a:fld id="{73C3BD54-29B9-3D42-B178-776ED395AA85}" type="datetimeFigureOut">
              <a:rPr lang="en-US" smtClean="0"/>
              <a:t>11/9/2022</a:t>
            </a:fld>
            <a:endParaRPr lang="en-US"/>
          </a:p>
        </p:txBody>
      </p:sp>
      <p:sp>
        <p:nvSpPr>
          <p:cNvPr id="5" name="Footer Placeholder 4">
            <a:extLst>
              <a:ext uri="{FF2B5EF4-FFF2-40B4-BE49-F238E27FC236}">
                <a16:creationId xmlns:a16="http://schemas.microsoft.com/office/drawing/2014/main" id="{FD324BA1-E2D0-1E4B-9DB3-664FE27337B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AE64B2-36E4-5A4E-A78A-A629829A334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2351055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C97F6C6D-13AE-FD40-841C-4AB96460C390}"/>
              </a:ext>
            </a:extLst>
          </p:cNvPr>
          <p:cNvSpPr/>
          <p:nvPr/>
        </p:nvSpPr>
        <p:spPr>
          <a:xfrm>
            <a:off x="4291015" y="1096772"/>
            <a:ext cx="7436404"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Cross 49">
            <a:extLst>
              <a:ext uri="{FF2B5EF4-FFF2-40B4-BE49-F238E27FC236}">
                <a16:creationId xmlns:a16="http://schemas.microsoft.com/office/drawing/2014/main" id="{24E27617-2112-2342-9FF1-39F2A241CCCC}"/>
              </a:ext>
            </a:extLst>
          </p:cNvPr>
          <p:cNvSpPr/>
          <p:nvPr/>
        </p:nvSpPr>
        <p:spPr>
          <a:xfrm>
            <a:off x="4086371" y="562445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33CE582-7AFE-D048-B5BC-212A12A28F25}"/>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9EAEF4-E84F-CF40-B27B-01E1D2AFC96D}"/>
              </a:ext>
            </a:extLst>
          </p:cNvPr>
          <p:cNvSpPr>
            <a:spLocks noGrp="1"/>
          </p:cNvSpPr>
          <p:nvPr>
            <p:ph type="title"/>
          </p:nvPr>
        </p:nvSpPr>
        <p:spPr>
          <a:xfrm>
            <a:off x="565150" y="1881951"/>
            <a:ext cx="7335836" cy="1987707"/>
          </a:xfrm>
        </p:spPr>
        <p:txBody>
          <a:bodyPr anchor="b"/>
          <a:lstStyle>
            <a:lvl1pPr>
              <a:defRPr sz="6000" spc="-150"/>
            </a:lvl1pPr>
          </a:lstStyle>
          <a:p>
            <a:r>
              <a:rPr lang="en-US" dirty="0"/>
              <a:t>Click to edit Master title style</a:t>
            </a:r>
          </a:p>
        </p:txBody>
      </p:sp>
      <p:sp>
        <p:nvSpPr>
          <p:cNvPr id="3" name="Text Placeholder 2">
            <a:extLst>
              <a:ext uri="{FF2B5EF4-FFF2-40B4-BE49-F238E27FC236}">
                <a16:creationId xmlns:a16="http://schemas.microsoft.com/office/drawing/2014/main" id="{5287B7E1-CC48-2441-975D-F1A5412B8A49}"/>
              </a:ext>
            </a:extLst>
          </p:cNvPr>
          <p:cNvSpPr>
            <a:spLocks noGrp="1"/>
          </p:cNvSpPr>
          <p:nvPr>
            <p:ph type="body" idx="1"/>
          </p:nvPr>
        </p:nvSpPr>
        <p:spPr>
          <a:xfrm>
            <a:off x="565149" y="3869661"/>
            <a:ext cx="7335836" cy="948465"/>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526218-1FCF-7A4D-B138-D1B1DE91A4B7}"/>
              </a:ext>
            </a:extLst>
          </p:cNvPr>
          <p:cNvSpPr>
            <a:spLocks noGrp="1"/>
          </p:cNvSpPr>
          <p:nvPr>
            <p:ph type="dt" sz="half" idx="10"/>
          </p:nvPr>
        </p:nvSpPr>
        <p:spPr/>
        <p:txBody>
          <a:bodyPr/>
          <a:lstStyle/>
          <a:p>
            <a:fld id="{73C3BD54-29B9-3D42-B178-776ED395AA85}" type="datetimeFigureOut">
              <a:rPr lang="en-US" smtClean="0"/>
              <a:t>11/9/2022</a:t>
            </a:fld>
            <a:endParaRPr lang="en-US"/>
          </a:p>
        </p:txBody>
      </p:sp>
      <p:sp>
        <p:nvSpPr>
          <p:cNvPr id="5" name="Footer Placeholder 4">
            <a:extLst>
              <a:ext uri="{FF2B5EF4-FFF2-40B4-BE49-F238E27FC236}">
                <a16:creationId xmlns:a16="http://schemas.microsoft.com/office/drawing/2014/main" id="{50984204-038C-FD4B-8E1C-0A9967BF22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359AB9-E1C6-C841-B423-FD2BB13C333F}"/>
              </a:ext>
            </a:extLst>
          </p:cNvPr>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29597806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B057A-C120-5E4E-BB74-223EB6D005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F9EB7BE-6258-C84C-8242-9865D1361C9E}"/>
              </a:ext>
            </a:extLst>
          </p:cNvPr>
          <p:cNvSpPr>
            <a:spLocks noGrp="1"/>
          </p:cNvSpPr>
          <p:nvPr>
            <p:ph sz="half" idx="1"/>
          </p:nvPr>
        </p:nvSpPr>
        <p:spPr>
          <a:xfrm>
            <a:off x="565111" y="2691637"/>
            <a:ext cx="4946643"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73D23CD-80DB-5740-AE68-76414CA31A26}"/>
              </a:ext>
            </a:extLst>
          </p:cNvPr>
          <p:cNvSpPr>
            <a:spLocks noGrp="1"/>
          </p:cNvSpPr>
          <p:nvPr>
            <p:ph sz="half" idx="2"/>
          </p:nvPr>
        </p:nvSpPr>
        <p:spPr>
          <a:xfrm>
            <a:off x="6076903" y="2691637"/>
            <a:ext cx="4946639" cy="31897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FE0921-9102-1440-B315-778888723C9D}"/>
              </a:ext>
            </a:extLst>
          </p:cNvPr>
          <p:cNvSpPr>
            <a:spLocks noGrp="1"/>
          </p:cNvSpPr>
          <p:nvPr>
            <p:ph type="dt" sz="half" idx="10"/>
          </p:nvPr>
        </p:nvSpPr>
        <p:spPr/>
        <p:txBody>
          <a:bodyPr/>
          <a:lstStyle/>
          <a:p>
            <a:fld id="{73C3BD54-29B9-3D42-B178-776ED395AA85}" type="datetimeFigureOut">
              <a:rPr lang="en-US" smtClean="0"/>
              <a:t>11/9/2022</a:t>
            </a:fld>
            <a:endParaRPr lang="en-US"/>
          </a:p>
        </p:txBody>
      </p:sp>
      <p:sp>
        <p:nvSpPr>
          <p:cNvPr id="6" name="Footer Placeholder 5">
            <a:extLst>
              <a:ext uri="{FF2B5EF4-FFF2-40B4-BE49-F238E27FC236}">
                <a16:creationId xmlns:a16="http://schemas.microsoft.com/office/drawing/2014/main" id="{24D7802F-1937-2F43-8FF4-846135D6FC4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609C72-E794-4F4F-8E09-D4883EED723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FFEFA3E2-0F30-664C-AAE4-DE6526B5C71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5" name="Rectangle 54">
            <a:extLst>
              <a:ext uri="{FF2B5EF4-FFF2-40B4-BE49-F238E27FC236}">
                <a16:creationId xmlns:a16="http://schemas.microsoft.com/office/drawing/2014/main" id="{0C3D7AFF-BC7E-BA41-9C64-B5F9619C0EA1}"/>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671D2311-E9B8-F041-A7B8-D5696903F22A}"/>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42948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9CA91-F119-0244-888A-95539A84DD6F}"/>
              </a:ext>
            </a:extLst>
          </p:cNvPr>
          <p:cNvSpPr>
            <a:spLocks noGrp="1"/>
          </p:cNvSpPr>
          <p:nvPr>
            <p:ph type="title"/>
          </p:nvPr>
        </p:nvSpPr>
        <p:spPr>
          <a:xfrm>
            <a:off x="565110" y="1204721"/>
            <a:ext cx="8266175" cy="14447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B08A3EAC-4422-D548-8D7F-E9944566FBA9}"/>
              </a:ext>
            </a:extLst>
          </p:cNvPr>
          <p:cNvSpPr>
            <a:spLocks noGrp="1"/>
          </p:cNvSpPr>
          <p:nvPr>
            <p:ph type="body" idx="1"/>
          </p:nvPr>
        </p:nvSpPr>
        <p:spPr>
          <a:xfrm>
            <a:off x="565111" y="2691638"/>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49140CA2-88A9-CC42-A375-8B87E47CC5F9}"/>
              </a:ext>
            </a:extLst>
          </p:cNvPr>
          <p:cNvSpPr>
            <a:spLocks noGrp="1"/>
          </p:cNvSpPr>
          <p:nvPr>
            <p:ph sz="half" idx="2"/>
          </p:nvPr>
        </p:nvSpPr>
        <p:spPr>
          <a:xfrm>
            <a:off x="565111" y="3515550"/>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05F960C-714E-2E4A-8141-A88F38274E48}"/>
              </a:ext>
            </a:extLst>
          </p:cNvPr>
          <p:cNvSpPr>
            <a:spLocks noGrp="1"/>
          </p:cNvSpPr>
          <p:nvPr>
            <p:ph type="body" sz="quarter" idx="3"/>
          </p:nvPr>
        </p:nvSpPr>
        <p:spPr>
          <a:xfrm>
            <a:off x="6076866" y="2691162"/>
            <a:ext cx="4946644" cy="823912"/>
          </a:xfrm>
        </p:spPr>
        <p:txBody>
          <a:bodyPr anchor="b"/>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97BC24-C907-EC4B-872D-17429A657716}"/>
              </a:ext>
            </a:extLst>
          </p:cNvPr>
          <p:cNvSpPr>
            <a:spLocks noGrp="1"/>
          </p:cNvSpPr>
          <p:nvPr>
            <p:ph sz="quarter" idx="4"/>
          </p:nvPr>
        </p:nvSpPr>
        <p:spPr>
          <a:xfrm>
            <a:off x="6076866" y="3515074"/>
            <a:ext cx="4946644" cy="23662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E2A045-4283-3C47-B125-68CF3B19FB08}"/>
              </a:ext>
            </a:extLst>
          </p:cNvPr>
          <p:cNvSpPr>
            <a:spLocks noGrp="1"/>
          </p:cNvSpPr>
          <p:nvPr>
            <p:ph type="dt" sz="half" idx="10"/>
          </p:nvPr>
        </p:nvSpPr>
        <p:spPr/>
        <p:txBody>
          <a:bodyPr/>
          <a:lstStyle/>
          <a:p>
            <a:fld id="{73C3BD54-29B9-3D42-B178-776ED395AA85}" type="datetimeFigureOut">
              <a:rPr lang="en-US" smtClean="0"/>
              <a:t>11/9/2022</a:t>
            </a:fld>
            <a:endParaRPr lang="en-US"/>
          </a:p>
        </p:txBody>
      </p:sp>
      <p:sp>
        <p:nvSpPr>
          <p:cNvPr id="8" name="Footer Placeholder 7">
            <a:extLst>
              <a:ext uri="{FF2B5EF4-FFF2-40B4-BE49-F238E27FC236}">
                <a16:creationId xmlns:a16="http://schemas.microsoft.com/office/drawing/2014/main" id="{7EBC25BC-2C98-574D-BCCD-E36CAB07F2F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CA5C95A-7789-E042-8471-D442D9BB545F}"/>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2" name="Rectangle 51">
            <a:extLst>
              <a:ext uri="{FF2B5EF4-FFF2-40B4-BE49-F238E27FC236}">
                <a16:creationId xmlns:a16="http://schemas.microsoft.com/office/drawing/2014/main" id="{3DF1BA5B-EDD8-B648-8A3E-E2B3570B1EA0}"/>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57" name="Rectangle 56">
            <a:extLst>
              <a:ext uri="{FF2B5EF4-FFF2-40B4-BE49-F238E27FC236}">
                <a16:creationId xmlns:a16="http://schemas.microsoft.com/office/drawing/2014/main" id="{D7476360-629C-DE48-85B7-F4BE6CC457D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ross 13">
            <a:extLst>
              <a:ext uri="{FF2B5EF4-FFF2-40B4-BE49-F238E27FC236}">
                <a16:creationId xmlns:a16="http://schemas.microsoft.com/office/drawing/2014/main" id="{C5F6C588-FC1B-3147-AFA1-CD7D76C5AEAC}"/>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76548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15401-5318-7045-8AE3-B1A99F2D822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6E2F55F-EB76-AE49-B554-12B65B636A90}"/>
              </a:ext>
            </a:extLst>
          </p:cNvPr>
          <p:cNvSpPr>
            <a:spLocks noGrp="1"/>
          </p:cNvSpPr>
          <p:nvPr>
            <p:ph type="dt" sz="half" idx="10"/>
          </p:nvPr>
        </p:nvSpPr>
        <p:spPr/>
        <p:txBody>
          <a:bodyPr/>
          <a:lstStyle/>
          <a:p>
            <a:fld id="{73C3BD54-29B9-3D42-B178-776ED395AA85}" type="datetimeFigureOut">
              <a:rPr lang="en-US" smtClean="0"/>
              <a:t>11/9/2022</a:t>
            </a:fld>
            <a:endParaRPr lang="en-US"/>
          </a:p>
        </p:txBody>
      </p:sp>
      <p:sp>
        <p:nvSpPr>
          <p:cNvPr id="4" name="Footer Placeholder 3">
            <a:extLst>
              <a:ext uri="{FF2B5EF4-FFF2-40B4-BE49-F238E27FC236}">
                <a16:creationId xmlns:a16="http://schemas.microsoft.com/office/drawing/2014/main" id="{86CB6E6E-D81E-C44A-AC54-CBE0134C10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2E025B9-9F46-3049-9977-0119B96D393C}"/>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8" name="Rectangle 47">
            <a:extLst>
              <a:ext uri="{FF2B5EF4-FFF2-40B4-BE49-F238E27FC236}">
                <a16:creationId xmlns:a16="http://schemas.microsoft.com/office/drawing/2014/main" id="{65760068-EADA-2B4B-9819-CF981184FAEB}"/>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81DA7622-137E-184A-A93C-8DBB10318AE6}"/>
              </a:ext>
            </a:extLst>
          </p:cNvPr>
          <p:cNvSpPr/>
          <p:nvPr/>
        </p:nvSpPr>
        <p:spPr>
          <a:xfrm>
            <a:off x="11738231" y="1096772"/>
            <a:ext cx="453769"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9" name="Cross 8">
            <a:extLst>
              <a:ext uri="{FF2B5EF4-FFF2-40B4-BE49-F238E27FC236}">
                <a16:creationId xmlns:a16="http://schemas.microsoft.com/office/drawing/2014/main" id="{54FB0990-6F8D-B048-8309-19B0D1A41033}"/>
              </a:ext>
            </a:extLst>
          </p:cNvPr>
          <p:cNvSpPr/>
          <p:nvPr/>
        </p:nvSpPr>
        <p:spPr>
          <a:xfrm>
            <a:off x="11531286"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039638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AF81DD-2B1F-3444-8023-DD52318FE9F6}"/>
              </a:ext>
            </a:extLst>
          </p:cNvPr>
          <p:cNvSpPr>
            <a:spLocks noGrp="1"/>
          </p:cNvSpPr>
          <p:nvPr>
            <p:ph type="dt" sz="half" idx="10"/>
          </p:nvPr>
        </p:nvSpPr>
        <p:spPr/>
        <p:txBody>
          <a:bodyPr/>
          <a:lstStyle/>
          <a:p>
            <a:fld id="{73C3BD54-29B9-3D42-B178-776ED395AA85}" type="datetimeFigureOut">
              <a:rPr lang="en-US" smtClean="0"/>
              <a:t>11/9/2022</a:t>
            </a:fld>
            <a:endParaRPr lang="en-US"/>
          </a:p>
        </p:txBody>
      </p:sp>
      <p:sp>
        <p:nvSpPr>
          <p:cNvPr id="3" name="Footer Placeholder 2">
            <a:extLst>
              <a:ext uri="{FF2B5EF4-FFF2-40B4-BE49-F238E27FC236}">
                <a16:creationId xmlns:a16="http://schemas.microsoft.com/office/drawing/2014/main" id="{36927EE3-DAA3-D948-B8FD-48417540B5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C4532D4-FFBF-6C47-A6C9-D55196D91B8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7" name="Rectangle 46">
            <a:extLst>
              <a:ext uri="{FF2B5EF4-FFF2-40B4-BE49-F238E27FC236}">
                <a16:creationId xmlns:a16="http://schemas.microsoft.com/office/drawing/2014/main" id="{DB8D5541-7726-BA46-8BFA-BF6AA8D42BD7}"/>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ross 47">
            <a:extLst>
              <a:ext uri="{FF2B5EF4-FFF2-40B4-BE49-F238E27FC236}">
                <a16:creationId xmlns:a16="http://schemas.microsoft.com/office/drawing/2014/main" id="{97F434CF-7503-CE4F-8426-C312C6315AD0}"/>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FEDBFB2F-FE34-E349-9484-C275FBE3161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332567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2DCFD-BEE6-AC49-BABD-D8B89C3B69D0}"/>
              </a:ext>
            </a:extLst>
          </p:cNvPr>
          <p:cNvSpPr>
            <a:spLocks noGrp="1"/>
          </p:cNvSpPr>
          <p:nvPr>
            <p:ph type="title"/>
          </p:nvPr>
        </p:nvSpPr>
        <p:spPr>
          <a:xfrm>
            <a:off x="565149" y="1203800"/>
            <a:ext cx="4114800" cy="1077218"/>
          </a:xfrm>
        </p:spPr>
        <p:txBody>
          <a:bodyPr anchor="b">
            <a:normAutofit/>
          </a:bodyPr>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431DE035-8260-4443-B1D9-A9C8D584039E}"/>
              </a:ext>
            </a:extLst>
          </p:cNvPr>
          <p:cNvSpPr>
            <a:spLocks noGrp="1"/>
          </p:cNvSpPr>
          <p:nvPr>
            <p:ph idx="1"/>
          </p:nvPr>
        </p:nvSpPr>
        <p:spPr>
          <a:xfrm>
            <a:off x="5611813" y="1508252"/>
            <a:ext cx="5606518" cy="4045881"/>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CCC1AA53-7507-D04B-9B8E-6A4F7122ECA5}"/>
              </a:ext>
            </a:extLst>
          </p:cNvPr>
          <p:cNvSpPr>
            <a:spLocks noGrp="1"/>
          </p:cNvSpPr>
          <p:nvPr>
            <p:ph type="body" sz="half" idx="2"/>
          </p:nvPr>
        </p:nvSpPr>
        <p:spPr>
          <a:xfrm>
            <a:off x="565149" y="2368295"/>
            <a:ext cx="4114800" cy="318583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56E11F-3003-0745-ACAB-FAA4E676EFCD}"/>
              </a:ext>
            </a:extLst>
          </p:cNvPr>
          <p:cNvSpPr>
            <a:spLocks noGrp="1"/>
          </p:cNvSpPr>
          <p:nvPr>
            <p:ph type="dt" sz="half" idx="10"/>
          </p:nvPr>
        </p:nvSpPr>
        <p:spPr/>
        <p:txBody>
          <a:bodyPr/>
          <a:lstStyle/>
          <a:p>
            <a:fld id="{73C3BD54-29B9-3D42-B178-776ED395AA85}" type="datetimeFigureOut">
              <a:rPr lang="en-US" smtClean="0"/>
              <a:t>11/9/2022</a:t>
            </a:fld>
            <a:endParaRPr lang="en-US"/>
          </a:p>
        </p:txBody>
      </p:sp>
      <p:sp>
        <p:nvSpPr>
          <p:cNvPr id="6" name="Footer Placeholder 5">
            <a:extLst>
              <a:ext uri="{FF2B5EF4-FFF2-40B4-BE49-F238E27FC236}">
                <a16:creationId xmlns:a16="http://schemas.microsoft.com/office/drawing/2014/main" id="{92BC11A6-59AC-FE45-8A1C-9DDC00582A7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D6F51E-1A94-034C-BBEE-C26A3AF0E815}"/>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0" name="Rectangle 49">
            <a:extLst>
              <a:ext uri="{FF2B5EF4-FFF2-40B4-BE49-F238E27FC236}">
                <a16:creationId xmlns:a16="http://schemas.microsoft.com/office/drawing/2014/main" id="{50B7D330-76C0-224C-9C3C-27C4D2B0DDB4}"/>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35464D55-5C51-844B-A38A-8143590FB934}"/>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FD988250-C554-DE44-B887-57D0B2AA8E37}"/>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0473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86C7C-36AD-9A4E-8524-8F44E8839EA8}"/>
              </a:ext>
            </a:extLst>
          </p:cNvPr>
          <p:cNvSpPr>
            <a:spLocks noGrp="1"/>
          </p:cNvSpPr>
          <p:nvPr>
            <p:ph type="title"/>
          </p:nvPr>
        </p:nvSpPr>
        <p:spPr>
          <a:xfrm>
            <a:off x="565149" y="1203800"/>
            <a:ext cx="4114800" cy="1077218"/>
          </a:xfrm>
        </p:spPr>
        <p:txBody>
          <a:bodyPr anchor="b">
            <a:normAutofit/>
          </a:bodyPr>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1015248-4C80-3348-A8A9-6C9F5D32FCE3}"/>
              </a:ext>
            </a:extLst>
          </p:cNvPr>
          <p:cNvSpPr>
            <a:spLocks noGrp="1"/>
          </p:cNvSpPr>
          <p:nvPr>
            <p:ph type="pic" idx="1"/>
          </p:nvPr>
        </p:nvSpPr>
        <p:spPr>
          <a:xfrm>
            <a:off x="5631151" y="1096772"/>
            <a:ext cx="6096270" cy="5761228"/>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74B3083-CA16-C54A-B130-7BEE6DF9D815}"/>
              </a:ext>
            </a:extLst>
          </p:cNvPr>
          <p:cNvSpPr>
            <a:spLocks noGrp="1"/>
          </p:cNvSpPr>
          <p:nvPr>
            <p:ph type="body" sz="half" idx="2"/>
          </p:nvPr>
        </p:nvSpPr>
        <p:spPr>
          <a:xfrm>
            <a:off x="565149" y="2370666"/>
            <a:ext cx="4114800" cy="318346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3C6EB5-D7D1-E247-B9D7-D319E5AAB962}"/>
              </a:ext>
            </a:extLst>
          </p:cNvPr>
          <p:cNvSpPr>
            <a:spLocks noGrp="1"/>
          </p:cNvSpPr>
          <p:nvPr>
            <p:ph type="dt" sz="half" idx="10"/>
          </p:nvPr>
        </p:nvSpPr>
        <p:spPr/>
        <p:txBody>
          <a:bodyPr/>
          <a:lstStyle/>
          <a:p>
            <a:fld id="{73C3BD54-29B9-3D42-B178-776ED395AA85}" type="datetimeFigureOut">
              <a:rPr lang="en-US" smtClean="0"/>
              <a:t>11/9/2022</a:t>
            </a:fld>
            <a:endParaRPr lang="en-US"/>
          </a:p>
        </p:txBody>
      </p:sp>
      <p:sp>
        <p:nvSpPr>
          <p:cNvPr id="6" name="Footer Placeholder 5">
            <a:extLst>
              <a:ext uri="{FF2B5EF4-FFF2-40B4-BE49-F238E27FC236}">
                <a16:creationId xmlns:a16="http://schemas.microsoft.com/office/drawing/2014/main" id="{75FBF6CC-F5C4-9847-BADB-8B7441C8F3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63FE4-B2F5-7741-B517-533F1C98CE1B}"/>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4" name="Rectangle 53">
            <a:extLst>
              <a:ext uri="{FF2B5EF4-FFF2-40B4-BE49-F238E27FC236}">
                <a16:creationId xmlns:a16="http://schemas.microsoft.com/office/drawing/2014/main" id="{AB80A771-7D8E-0F4A-93A3-B977667D338E}"/>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2C9320FA-0E3A-2749-9085-DF30FA26F4BD}"/>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ross 10">
            <a:extLst>
              <a:ext uri="{FF2B5EF4-FFF2-40B4-BE49-F238E27FC236}">
                <a16:creationId xmlns:a16="http://schemas.microsoft.com/office/drawing/2014/main" id="{5A3DF5D0-8A2C-A049-9132-EE1EF7D014D4}"/>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12223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9F6C0E12-251D-EA44-BF81-4ABDFBB94321}"/>
              </a:ext>
            </a:extLst>
          </p:cNvPr>
          <p:cNvSpPr/>
          <p:nvPr/>
        </p:nvSpPr>
        <p:spPr>
          <a:xfrm>
            <a:off x="7087169" y="1096772"/>
            <a:ext cx="4652226"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C5FF4-095A-114E-87B6-73C7ADFF97C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11E6EC9-9650-2042-8581-5B4082F941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4A0800-B373-3B40-B187-30AFE44CDD1D}"/>
              </a:ext>
            </a:extLst>
          </p:cNvPr>
          <p:cNvSpPr>
            <a:spLocks noGrp="1"/>
          </p:cNvSpPr>
          <p:nvPr>
            <p:ph type="dt" sz="half" idx="10"/>
          </p:nvPr>
        </p:nvSpPr>
        <p:spPr/>
        <p:txBody>
          <a:bodyPr/>
          <a:lstStyle/>
          <a:p>
            <a:fld id="{73C3BD54-29B9-3D42-B178-776ED395AA85}" type="datetimeFigureOut">
              <a:rPr lang="en-US" smtClean="0"/>
              <a:t>11/9/2022</a:t>
            </a:fld>
            <a:endParaRPr lang="en-US"/>
          </a:p>
        </p:txBody>
      </p:sp>
      <p:sp>
        <p:nvSpPr>
          <p:cNvPr id="5" name="Footer Placeholder 4">
            <a:extLst>
              <a:ext uri="{FF2B5EF4-FFF2-40B4-BE49-F238E27FC236}">
                <a16:creationId xmlns:a16="http://schemas.microsoft.com/office/drawing/2014/main" id="{C10A4C1C-C790-B449-8C06-78E8303F94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43E620-F86B-F447-AB06-DDAB39192507}"/>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49" name="Rectangle 48">
            <a:extLst>
              <a:ext uri="{FF2B5EF4-FFF2-40B4-BE49-F238E27FC236}">
                <a16:creationId xmlns:a16="http://schemas.microsoft.com/office/drawing/2014/main" id="{80487CB5-43E0-974C-9DDC-252A8A37107F}"/>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E9CB83EF-4143-5A45-9B3A-9E70DD50253B}"/>
              </a:ext>
            </a:extLst>
          </p:cNvPr>
          <p:cNvSpPr/>
          <p:nvPr/>
        </p:nvSpPr>
        <p:spPr>
          <a:xfrm>
            <a:off x="11415183"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93323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9DF801-FF8E-6247-9065-D9304CD6093A}"/>
              </a:ext>
            </a:extLst>
          </p:cNvPr>
          <p:cNvSpPr>
            <a:spLocks noGrp="1"/>
          </p:cNvSpPr>
          <p:nvPr>
            <p:ph type="title" orient="vert"/>
          </p:nvPr>
        </p:nvSpPr>
        <p:spPr>
          <a:xfrm>
            <a:off x="9355667" y="1204722"/>
            <a:ext cx="1853360" cy="467664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20E2615-7E4D-AB47-ACE6-236D716D7D24}"/>
              </a:ext>
            </a:extLst>
          </p:cNvPr>
          <p:cNvSpPr>
            <a:spLocks noGrp="1"/>
          </p:cNvSpPr>
          <p:nvPr>
            <p:ph type="body" orient="vert" idx="1"/>
          </p:nvPr>
        </p:nvSpPr>
        <p:spPr>
          <a:xfrm>
            <a:off x="973667" y="1204722"/>
            <a:ext cx="8274047" cy="46969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1F0223-5AC9-374E-BD0C-344F67E2A85B}"/>
              </a:ext>
            </a:extLst>
          </p:cNvPr>
          <p:cNvSpPr>
            <a:spLocks noGrp="1"/>
          </p:cNvSpPr>
          <p:nvPr>
            <p:ph type="dt" sz="half" idx="10"/>
          </p:nvPr>
        </p:nvSpPr>
        <p:spPr/>
        <p:txBody>
          <a:bodyPr/>
          <a:lstStyle/>
          <a:p>
            <a:fld id="{73C3BD54-29B9-3D42-B178-776ED395AA85}" type="datetimeFigureOut">
              <a:rPr lang="en-US" smtClean="0"/>
              <a:t>11/9/2022</a:t>
            </a:fld>
            <a:endParaRPr lang="en-US"/>
          </a:p>
        </p:txBody>
      </p:sp>
      <p:sp>
        <p:nvSpPr>
          <p:cNvPr id="5" name="Footer Placeholder 4">
            <a:extLst>
              <a:ext uri="{FF2B5EF4-FFF2-40B4-BE49-F238E27FC236}">
                <a16:creationId xmlns:a16="http://schemas.microsoft.com/office/drawing/2014/main" id="{3EBEDD42-54A1-E648-8829-140EC4C571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8FDF8F-8DBC-8A47-8000-5BA35DF9F903}"/>
              </a:ext>
            </a:extLst>
          </p:cNvPr>
          <p:cNvSpPr>
            <a:spLocks noGrp="1"/>
          </p:cNvSpPr>
          <p:nvPr>
            <p:ph type="sldNum" sz="quarter" idx="12"/>
          </p:nvPr>
        </p:nvSpPr>
        <p:spPr/>
        <p:txBody>
          <a:bodyPr/>
          <a:lstStyle/>
          <a:p>
            <a:fld id="{86BB3423-611C-6944-BA94-F2572F362413}" type="slidenum">
              <a:rPr lang="en-US" smtClean="0"/>
              <a:t>‹#›</a:t>
            </a:fld>
            <a:endParaRPr lang="en-US"/>
          </a:p>
        </p:txBody>
      </p:sp>
      <p:sp>
        <p:nvSpPr>
          <p:cNvPr id="51" name="Rectangle 50">
            <a:extLst>
              <a:ext uri="{FF2B5EF4-FFF2-40B4-BE49-F238E27FC236}">
                <a16:creationId xmlns:a16="http://schemas.microsoft.com/office/drawing/2014/main" id="{F2CE2A98-5154-A544-BE2A-FDC0811C19A0}"/>
              </a:ext>
            </a:extLst>
          </p:cNvPr>
          <p:cNvSpPr/>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DC4EC832-8181-5643-8A62-117E43F0E498}"/>
              </a:ext>
            </a:extLst>
          </p:cNvPr>
          <p:cNvSpPr/>
          <p:nvPr/>
        </p:nvSpPr>
        <p:spPr>
          <a:xfrm>
            <a:off x="-1" y="1096772"/>
            <a:ext cx="263565" cy="576122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ross 9">
            <a:extLst>
              <a:ext uri="{FF2B5EF4-FFF2-40B4-BE49-F238E27FC236}">
                <a16:creationId xmlns:a16="http://schemas.microsoft.com/office/drawing/2014/main" id="{24AF3281-BC22-374D-A461-8B3181F600AA}"/>
              </a:ext>
            </a:extLst>
          </p:cNvPr>
          <p:cNvSpPr/>
          <p:nvPr/>
        </p:nvSpPr>
        <p:spPr>
          <a:xfrm>
            <a:off x="5824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572046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952BFD-D607-6845-9C7B-1C8D3B4EE760}"/>
              </a:ext>
            </a:extLst>
          </p:cNvPr>
          <p:cNvSpPr>
            <a:spLocks noGrp="1"/>
          </p:cNvSpPr>
          <p:nvPr>
            <p:ph type="title"/>
          </p:nvPr>
        </p:nvSpPr>
        <p:spPr>
          <a:xfrm>
            <a:off x="565149" y="1204721"/>
            <a:ext cx="8267296" cy="144655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EBB52FF-3B04-8245-BF0B-89C9E293362A}"/>
              </a:ext>
            </a:extLst>
          </p:cNvPr>
          <p:cNvSpPr>
            <a:spLocks noGrp="1"/>
          </p:cNvSpPr>
          <p:nvPr>
            <p:ph type="body" idx="1"/>
          </p:nvPr>
        </p:nvSpPr>
        <p:spPr>
          <a:xfrm>
            <a:off x="565150" y="2691638"/>
            <a:ext cx="8267296" cy="318858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DA99BFE-CBDD-C344-A21E-44A52F11B662}"/>
              </a:ext>
            </a:extLst>
          </p:cNvPr>
          <p:cNvSpPr>
            <a:spLocks noGrp="1"/>
          </p:cNvSpPr>
          <p:nvPr>
            <p:ph type="dt" sz="half" idx="2"/>
          </p:nvPr>
        </p:nvSpPr>
        <p:spPr>
          <a:xfrm>
            <a:off x="565149" y="5949696"/>
            <a:ext cx="4114800" cy="365125"/>
          </a:xfrm>
          <a:prstGeom prst="rect">
            <a:avLst/>
          </a:prstGeom>
        </p:spPr>
        <p:txBody>
          <a:bodyPr vert="horz" lIns="91440" tIns="45720" rIns="91440" bIns="45720" rtlCol="0" anchor="ctr" anchorCtr="0"/>
          <a:lstStyle>
            <a:lvl1pPr algn="l">
              <a:defRPr lang="en-US" sz="1050" smtClean="0">
                <a:latin typeface="+mn-lt"/>
              </a:defRPr>
            </a:lvl1pPr>
          </a:lstStyle>
          <a:p>
            <a:fld id="{73C3BD54-29B9-3D42-B178-776ED395AA85}" type="datetimeFigureOut">
              <a:rPr lang="en-US" smtClean="0"/>
              <a:pPr/>
              <a:t>11/9/2022</a:t>
            </a:fld>
            <a:endParaRPr lang="en-US" dirty="0"/>
          </a:p>
        </p:txBody>
      </p:sp>
      <p:sp>
        <p:nvSpPr>
          <p:cNvPr id="5" name="Footer Placeholder 4">
            <a:extLst>
              <a:ext uri="{FF2B5EF4-FFF2-40B4-BE49-F238E27FC236}">
                <a16:creationId xmlns:a16="http://schemas.microsoft.com/office/drawing/2014/main" id="{BDC371C0-3DCE-0743-946F-C7540DD7895F}"/>
              </a:ext>
            </a:extLst>
          </p:cNvPr>
          <p:cNvSpPr>
            <a:spLocks noGrp="1"/>
          </p:cNvSpPr>
          <p:nvPr>
            <p:ph type="ftr" sz="quarter" idx="3"/>
          </p:nvPr>
        </p:nvSpPr>
        <p:spPr>
          <a:xfrm>
            <a:off x="565150" y="543179"/>
            <a:ext cx="4114800" cy="246888"/>
          </a:xfrm>
          <a:prstGeom prst="rect">
            <a:avLst/>
          </a:prstGeom>
        </p:spPr>
        <p:txBody>
          <a:bodyPr vert="horz" lIns="91440" tIns="45720" rIns="91440" bIns="45720" rtlCol="0" anchor="ctr" anchorCtr="0"/>
          <a:lstStyle>
            <a:lvl1pPr algn="l">
              <a:defRPr lang="en-US" sz="1050">
                <a:latin typeface="+mn-lt"/>
              </a:defRPr>
            </a:lvl1pPr>
          </a:lstStyle>
          <a:p>
            <a:endParaRPr lang="en-US" dirty="0"/>
          </a:p>
        </p:txBody>
      </p:sp>
      <p:sp>
        <p:nvSpPr>
          <p:cNvPr id="6" name="Slide Number Placeholder 5">
            <a:extLst>
              <a:ext uri="{FF2B5EF4-FFF2-40B4-BE49-F238E27FC236}">
                <a16:creationId xmlns:a16="http://schemas.microsoft.com/office/drawing/2014/main" id="{E6E32ADB-4517-194F-8B4B-A9D26B3C02E3}"/>
              </a:ext>
            </a:extLst>
          </p:cNvPr>
          <p:cNvSpPr>
            <a:spLocks noGrp="1"/>
          </p:cNvSpPr>
          <p:nvPr>
            <p:ph type="sldNum" sz="quarter" idx="4"/>
          </p:nvPr>
        </p:nvSpPr>
        <p:spPr>
          <a:xfrm>
            <a:off x="10813024" y="511175"/>
            <a:ext cx="914400" cy="310896"/>
          </a:xfrm>
          <a:prstGeom prst="rect">
            <a:avLst/>
          </a:prstGeom>
        </p:spPr>
        <p:txBody>
          <a:bodyPr vert="horz" lIns="91440" tIns="45720" rIns="91440" bIns="45720" rtlCol="0" anchor="ctr"/>
          <a:lstStyle>
            <a:lvl1pPr algn="r">
              <a:defRPr sz="1400" b="0" i="0">
                <a:solidFill>
                  <a:schemeClr val="tx1"/>
                </a:solidFill>
                <a:latin typeface="+mn-lt"/>
              </a:defRPr>
            </a:lvl1pPr>
          </a:lstStyle>
          <a:p>
            <a:fld id="{86BB3423-611C-6944-BA94-F2572F362413}" type="slidenum">
              <a:rPr lang="en-US" smtClean="0"/>
              <a:pPr/>
              <a:t>‹#›</a:t>
            </a:fld>
            <a:endParaRPr lang="en-US"/>
          </a:p>
        </p:txBody>
      </p:sp>
    </p:spTree>
    <p:extLst>
      <p:ext uri="{BB962C8B-B14F-4D97-AF65-F5344CB8AC3E}">
        <p14:creationId xmlns:p14="http://schemas.microsoft.com/office/powerpoint/2010/main" val="10838718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System Font Regular"/>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System Font Regular"/>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System Font Regular"/>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System Font Regular"/>
        <a:buChar char="–"/>
        <a:defRPr sz="16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eanimalsmedia.org/2022/10/07/us-pig-industry-fights-to-keep-gestation-crates/" TargetMode="External"/><Relationship Id="rId2" Type="http://schemas.openxmlformats.org/officeDocument/2006/relationships/hyperlink" Target="https://weanimalsmedia.org/2019/06/20/an-untold-story-of-dairy-produc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A2C65D-0168-1245-86C8-62A8A6F7B8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6205506" y="-2014237"/>
            <a:ext cx="4968439" cy="8868280"/>
          </a:xfrm>
        </p:spPr>
        <p:txBody>
          <a:bodyPr>
            <a:normAutofit/>
          </a:bodyPr>
          <a:lstStyle/>
          <a:p>
            <a:br>
              <a:rPr lang="en-US" sz="3200" dirty="0"/>
            </a:br>
            <a:r>
              <a:rPr lang="en-US" sz="3200" dirty="0"/>
              <a:t>Suffering, Bentham, and the principle of equality as it            relates to animals</a:t>
            </a:r>
            <a:br>
              <a:rPr lang="en-US" sz="3200" dirty="0"/>
            </a:br>
            <a:br>
              <a:rPr lang="en-US" sz="3200" dirty="0"/>
            </a:br>
            <a:r>
              <a:rPr lang="en-US" sz="3200" dirty="0"/>
              <a:t>'The question is not, can they reason, nor can they talk, but can they suffer'</a:t>
            </a:r>
            <a:br>
              <a:rPr lang="en-US" sz="3200" dirty="0"/>
            </a:br>
            <a:br>
              <a:rPr lang="en-US" sz="3200" dirty="0"/>
            </a:br>
            <a:br>
              <a:rPr lang="en-US" sz="3200" dirty="0"/>
            </a:br>
            <a:endParaRPr lang="en-US" sz="3200" dirty="0"/>
          </a:p>
        </p:txBody>
      </p:sp>
      <p:pic>
        <p:nvPicPr>
          <p:cNvPr id="3" name="Picture 2">
            <a:extLst>
              <a:ext uri="{FF2B5EF4-FFF2-40B4-BE49-F238E27FC236}">
                <a16:creationId xmlns:a16="http://schemas.microsoft.com/office/drawing/2014/main" id="{37EE6572-F175-FAD7-D02D-EC030039B9B3}"/>
              </a:ext>
            </a:extLst>
          </p:cNvPr>
          <p:cNvPicPr>
            <a:picLocks noChangeAspect="1"/>
          </p:cNvPicPr>
          <p:nvPr/>
        </p:nvPicPr>
        <p:blipFill rotWithShape="1">
          <a:blip r:embed="rId2"/>
          <a:srcRect l="21917" r="16430" b="-9"/>
          <a:stretch/>
        </p:blipFill>
        <p:spPr>
          <a:xfrm>
            <a:off x="20" y="10"/>
            <a:ext cx="6038037" cy="6857990"/>
          </a:xfrm>
          <a:prstGeom prst="rect">
            <a:avLst/>
          </a:prstGeom>
        </p:spPr>
      </p:pic>
      <p:sp>
        <p:nvSpPr>
          <p:cNvPr id="11" name="Cross 10">
            <a:extLst>
              <a:ext uri="{FF2B5EF4-FFF2-40B4-BE49-F238E27FC236}">
                <a16:creationId xmlns:a16="http://schemas.microsoft.com/office/drawing/2014/main" id="{12E8ED90-6D42-AE40-963A-3924EE2073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30625" y="5623560"/>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55E9273-3717-C94C-9BFF-75E87E47C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501778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565149" y="1204721"/>
            <a:ext cx="4114799" cy="928686"/>
          </a:xfrm>
        </p:spPr>
        <p:txBody>
          <a:bodyPr>
            <a:normAutofit/>
          </a:bodyPr>
          <a:lstStyle/>
          <a:p>
            <a:r>
              <a:rPr lang="en-US" sz="2000" dirty="0"/>
              <a:t>Utilitarianism: Preference or Hedonistic?</a:t>
            </a:r>
            <a:endParaRPr sz="2000" dirty="0"/>
          </a:p>
        </p:txBody>
      </p:sp>
      <p:sp>
        <p:nvSpPr>
          <p:cNvPr id="3" name="Content Placeholder"/>
          <p:cNvSpPr>
            <a:spLocks noGrp="1"/>
          </p:cNvSpPr>
          <p:nvPr>
            <p:ph idx="1"/>
          </p:nvPr>
        </p:nvSpPr>
        <p:spPr>
          <a:xfrm>
            <a:off x="491170" y="1922240"/>
            <a:ext cx="4188779" cy="3957984"/>
          </a:xfrm>
        </p:spPr>
        <p:txBody>
          <a:bodyPr vert="horz" lIns="91440" tIns="45720" rIns="91440" bIns="45720" rtlCol="0" anchor="t">
            <a:normAutofit lnSpcReduction="10000"/>
          </a:bodyPr>
          <a:lstStyle/>
          <a:p>
            <a:r>
              <a:rPr lang="en-US" dirty="0"/>
              <a:t>Principle of Utility</a:t>
            </a:r>
          </a:p>
          <a:p>
            <a:r>
              <a:rPr lang="en-US" dirty="0"/>
              <a:t>Preference: Particular, </a:t>
            </a:r>
            <a:r>
              <a:rPr lang="en-US" dirty="0" err="1"/>
              <a:t>favours</a:t>
            </a:r>
            <a:r>
              <a:rPr lang="en-US" dirty="0"/>
              <a:t> sapience, emphasis on the individual.</a:t>
            </a:r>
          </a:p>
          <a:p>
            <a:pPr marL="0" indent="0">
              <a:buNone/>
            </a:pPr>
            <a:r>
              <a:rPr lang="en-US" dirty="0"/>
              <a:t>-Hedonistic: Broader, pleasure vs pain as good vs evil, emphasis on sum total of either in the world.</a:t>
            </a:r>
          </a:p>
          <a:p>
            <a:pPr marL="0" indent="0">
              <a:buNone/>
            </a:pPr>
            <a:r>
              <a:rPr lang="en-US" dirty="0"/>
              <a:t>-Emphasis of the quotation: "can they suffer" - Hedonistic.</a:t>
            </a:r>
          </a:p>
        </p:txBody>
      </p:sp>
      <p:pic>
        <p:nvPicPr>
          <p:cNvPr id="6" name="Picture 5" descr="Wood human figure">
            <a:extLst>
              <a:ext uri="{FF2B5EF4-FFF2-40B4-BE49-F238E27FC236}">
                <a16:creationId xmlns:a16="http://schemas.microsoft.com/office/drawing/2014/main" id="{8B15DE7D-82C5-3733-E500-B89EC781F1DF}"/>
              </a:ext>
            </a:extLst>
          </p:cNvPr>
          <p:cNvPicPr>
            <a:picLocks noChangeAspect="1"/>
          </p:cNvPicPr>
          <p:nvPr/>
        </p:nvPicPr>
        <p:blipFill rotWithShape="1">
          <a:blip r:embed="rId2"/>
          <a:srcRect r="32281" b="-3"/>
          <a:stretch/>
        </p:blipFill>
        <p:spPr>
          <a:xfrm>
            <a:off x="5224242" y="10"/>
            <a:ext cx="6967758" cy="6857990"/>
          </a:xfrm>
          <a:prstGeom prst="rect">
            <a:avLst/>
          </a:prstGeom>
        </p:spPr>
      </p:pic>
      <p:sp>
        <p:nvSpPr>
          <p:cNvPr id="12" name="Cross 11">
            <a:extLst>
              <a:ext uri="{FF2B5EF4-FFF2-40B4-BE49-F238E27FC236}">
                <a16:creationId xmlns:a16="http://schemas.microsoft.com/office/drawing/2014/main" id="{EAB1217A-7C36-3A41-8536-BC68C4521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person, posing&#10;&#10;Description automatically generated">
            <a:extLst>
              <a:ext uri="{FF2B5EF4-FFF2-40B4-BE49-F238E27FC236}">
                <a16:creationId xmlns:a16="http://schemas.microsoft.com/office/drawing/2014/main" id="{78C24622-4BD2-1243-404D-3AC79B579C05}"/>
              </a:ext>
            </a:extLst>
          </p:cNvPr>
          <p:cNvPicPr>
            <a:picLocks noChangeAspect="1"/>
          </p:cNvPicPr>
          <p:nvPr/>
        </p:nvPicPr>
        <p:blipFill>
          <a:blip r:embed="rId3"/>
          <a:stretch>
            <a:fillRect/>
          </a:stretch>
        </p:blipFill>
        <p:spPr>
          <a:xfrm>
            <a:off x="5227468" y="174"/>
            <a:ext cx="6960091" cy="6857651"/>
          </a:xfrm>
          <a:prstGeom prst="rect">
            <a:avLst/>
          </a:prstGeom>
        </p:spPr>
      </p:pic>
    </p:spTree>
    <p:extLst>
      <p:ext uri="{BB962C8B-B14F-4D97-AF65-F5344CB8AC3E}">
        <p14:creationId xmlns:p14="http://schemas.microsoft.com/office/powerpoint/2010/main" val="1183399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D1302B-24A2-BBFC-96C3-8EEA1E9150D3}"/>
              </a:ext>
            </a:extLst>
          </p:cNvPr>
          <p:cNvSpPr>
            <a:spLocks noGrp="1"/>
          </p:cNvSpPr>
          <p:nvPr>
            <p:ph type="title"/>
          </p:nvPr>
        </p:nvSpPr>
        <p:spPr>
          <a:xfrm>
            <a:off x="565149" y="1204721"/>
            <a:ext cx="4114799" cy="1446550"/>
          </a:xfrm>
        </p:spPr>
        <p:txBody>
          <a:bodyPr>
            <a:normAutofit/>
          </a:bodyPr>
          <a:lstStyle/>
          <a:p>
            <a:pPr>
              <a:lnSpc>
                <a:spcPct val="90000"/>
              </a:lnSpc>
            </a:pPr>
            <a:r>
              <a:rPr lang="en-US" sz="3100"/>
              <a:t>If utility is preference, sapience is accorded preeminence</a:t>
            </a:r>
          </a:p>
        </p:txBody>
      </p:sp>
      <p:sp>
        <p:nvSpPr>
          <p:cNvPr id="3" name="Content Placeholder 2">
            <a:extLst>
              <a:ext uri="{FF2B5EF4-FFF2-40B4-BE49-F238E27FC236}">
                <a16:creationId xmlns:a16="http://schemas.microsoft.com/office/drawing/2014/main" id="{E3CF3DBD-E045-1ADE-A5E9-6B12864804F3}"/>
              </a:ext>
            </a:extLst>
          </p:cNvPr>
          <p:cNvSpPr>
            <a:spLocks noGrp="1"/>
          </p:cNvSpPr>
          <p:nvPr>
            <p:ph idx="1"/>
          </p:nvPr>
        </p:nvSpPr>
        <p:spPr>
          <a:xfrm>
            <a:off x="565150" y="2691638"/>
            <a:ext cx="4114799" cy="3188586"/>
          </a:xfrm>
        </p:spPr>
        <p:txBody>
          <a:bodyPr vert="horz" lIns="91440" tIns="45720" rIns="91440" bIns="45720" rtlCol="0" anchor="t">
            <a:normAutofit lnSpcReduction="10000"/>
          </a:bodyPr>
          <a:lstStyle/>
          <a:p>
            <a:pPr>
              <a:lnSpc>
                <a:spcPct val="90000"/>
              </a:lnSpc>
            </a:pPr>
            <a:r>
              <a:rPr lang="en-US" sz="1900" dirty="0"/>
              <a:t>If utility is the capacity for pleasure or pain – sensitivity – then, owing to similarities in the nervous system, animal interests are of equal value to human interests.</a:t>
            </a:r>
          </a:p>
          <a:p>
            <a:pPr>
              <a:lnSpc>
                <a:spcPct val="90000"/>
              </a:lnSpc>
            </a:pPr>
            <a:r>
              <a:rPr lang="en-US" sz="1900" dirty="0"/>
              <a:t>Natural Rights: "Nonsense on stilts"</a:t>
            </a:r>
          </a:p>
          <a:p>
            <a:pPr>
              <a:lnSpc>
                <a:spcPct val="90000"/>
              </a:lnSpc>
            </a:pPr>
            <a:r>
              <a:rPr lang="en-US" sz="1900" dirty="0"/>
              <a:t>The meat industry, factory farming etc. - massive imbalance of animal pain vs human pleasure, unjustifiable and inefficient.</a:t>
            </a:r>
          </a:p>
        </p:txBody>
      </p:sp>
      <p:pic>
        <p:nvPicPr>
          <p:cNvPr id="5" name="Picture 4" descr="Cows looking at the camera">
            <a:extLst>
              <a:ext uri="{FF2B5EF4-FFF2-40B4-BE49-F238E27FC236}">
                <a16:creationId xmlns:a16="http://schemas.microsoft.com/office/drawing/2014/main" id="{1DD8812F-BAEC-A636-04B9-DB58C27B95CC}"/>
              </a:ext>
            </a:extLst>
          </p:cNvPr>
          <p:cNvPicPr>
            <a:picLocks noChangeAspect="1"/>
          </p:cNvPicPr>
          <p:nvPr/>
        </p:nvPicPr>
        <p:blipFill rotWithShape="1">
          <a:blip r:embed="rId2"/>
          <a:srcRect l="6237" r="29168" b="-5"/>
          <a:stretch/>
        </p:blipFill>
        <p:spPr>
          <a:xfrm>
            <a:off x="5224242" y="10"/>
            <a:ext cx="6967758" cy="6857990"/>
          </a:xfrm>
          <a:prstGeom prst="rect">
            <a:avLst/>
          </a:prstGeom>
        </p:spPr>
      </p:pic>
      <p:sp>
        <p:nvSpPr>
          <p:cNvPr id="11" name="Cross 10">
            <a:extLst>
              <a:ext uri="{FF2B5EF4-FFF2-40B4-BE49-F238E27FC236}">
                <a16:creationId xmlns:a16="http://schemas.microsoft.com/office/drawing/2014/main" id="{EAB1217A-7C36-3A41-8536-BC68C4521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72886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2">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DE55C5-4FC2-3D7D-7E56-C1C09A111148}"/>
              </a:ext>
            </a:extLst>
          </p:cNvPr>
          <p:cNvSpPr>
            <a:spLocks noGrp="1"/>
          </p:cNvSpPr>
          <p:nvPr>
            <p:ph type="title"/>
          </p:nvPr>
        </p:nvSpPr>
        <p:spPr>
          <a:xfrm>
            <a:off x="565149" y="1204721"/>
            <a:ext cx="6002798" cy="1446550"/>
          </a:xfrm>
        </p:spPr>
        <p:txBody>
          <a:bodyPr>
            <a:normAutofit/>
          </a:bodyPr>
          <a:lstStyle/>
          <a:p>
            <a:r>
              <a:rPr lang="en-US" dirty="0"/>
              <a:t>Equal Consideration of Interests</a:t>
            </a:r>
          </a:p>
        </p:txBody>
      </p:sp>
      <p:sp>
        <p:nvSpPr>
          <p:cNvPr id="3" name="Content Placeholder 2">
            <a:extLst>
              <a:ext uri="{FF2B5EF4-FFF2-40B4-BE49-F238E27FC236}">
                <a16:creationId xmlns:a16="http://schemas.microsoft.com/office/drawing/2014/main" id="{187EA27E-9A05-7FE9-4492-75CEF2C4CA7C}"/>
              </a:ext>
            </a:extLst>
          </p:cNvPr>
          <p:cNvSpPr>
            <a:spLocks noGrp="1"/>
          </p:cNvSpPr>
          <p:nvPr>
            <p:ph idx="1"/>
          </p:nvPr>
        </p:nvSpPr>
        <p:spPr>
          <a:xfrm>
            <a:off x="565150" y="2691638"/>
            <a:ext cx="6002798" cy="3188586"/>
          </a:xfrm>
        </p:spPr>
        <p:txBody>
          <a:bodyPr vert="horz" lIns="91440" tIns="45720" rIns="91440" bIns="45720" rtlCol="0" anchor="t">
            <a:normAutofit lnSpcReduction="10000"/>
          </a:bodyPr>
          <a:lstStyle/>
          <a:p>
            <a:pPr>
              <a:lnSpc>
                <a:spcPct val="90000"/>
              </a:lnSpc>
            </a:pPr>
            <a:r>
              <a:rPr lang="en-US" dirty="0"/>
              <a:t>Speciesism – asymmetrical, irrational, prejudice. </a:t>
            </a:r>
            <a:r>
              <a:rPr lang="en-US" dirty="0" err="1"/>
              <a:t>Popularised</a:t>
            </a:r>
            <a:r>
              <a:rPr lang="en-US" dirty="0"/>
              <a:t> by Singer in Animal Liberation, 1975. </a:t>
            </a:r>
          </a:p>
          <a:p>
            <a:pPr>
              <a:lnSpc>
                <a:spcPct val="90000"/>
              </a:lnSpc>
            </a:pPr>
            <a:r>
              <a:rPr lang="en-US" dirty="0"/>
              <a:t>Comparable to racism/sexism.</a:t>
            </a:r>
            <a:endParaRPr lang="en-US"/>
          </a:p>
          <a:p>
            <a:pPr>
              <a:lnSpc>
                <a:spcPct val="90000"/>
              </a:lnSpc>
            </a:pPr>
            <a:r>
              <a:rPr lang="en-US" dirty="0" err="1"/>
              <a:t>Prioritising</a:t>
            </a:r>
            <a:r>
              <a:rPr lang="en-US" dirty="0"/>
              <a:t> "the most trivial interests of our own species" over the most important interests of animals.</a:t>
            </a:r>
            <a:endParaRPr lang="en-US"/>
          </a:p>
          <a:p>
            <a:pPr>
              <a:lnSpc>
                <a:spcPct val="90000"/>
              </a:lnSpc>
            </a:pPr>
            <a:r>
              <a:rPr lang="en-US" dirty="0"/>
              <a:t>Freedom from unjustifiable pain/treatment, not votes for dogs.</a:t>
            </a:r>
            <a:endParaRPr lang="en-US"/>
          </a:p>
        </p:txBody>
      </p:sp>
      <p:pic>
        <p:nvPicPr>
          <p:cNvPr id="8" name="Picture 8" descr="A picture containing person, person, wall, indoor&#10;&#10;Description automatically generated">
            <a:extLst>
              <a:ext uri="{FF2B5EF4-FFF2-40B4-BE49-F238E27FC236}">
                <a16:creationId xmlns:a16="http://schemas.microsoft.com/office/drawing/2014/main" id="{BD8F391F-EA24-94F5-ACFC-AB3C988A2D56}"/>
              </a:ext>
            </a:extLst>
          </p:cNvPr>
          <p:cNvPicPr>
            <a:picLocks noChangeAspect="1"/>
          </p:cNvPicPr>
          <p:nvPr/>
        </p:nvPicPr>
        <p:blipFill rotWithShape="1">
          <a:blip r:embed="rId2"/>
          <a:srcRect l="12085" r="14306" b="-2"/>
          <a:stretch/>
        </p:blipFill>
        <p:spPr>
          <a:xfrm>
            <a:off x="7494078" y="1096772"/>
            <a:ext cx="4240722" cy="5761228"/>
          </a:xfrm>
          <a:prstGeom prst="rect">
            <a:avLst/>
          </a:prstGeom>
        </p:spPr>
      </p:pic>
      <p:sp>
        <p:nvSpPr>
          <p:cNvPr id="20" name="Cross 14">
            <a:extLst>
              <a:ext uri="{FF2B5EF4-FFF2-40B4-BE49-F238E27FC236}">
                <a16:creationId xmlns:a16="http://schemas.microsoft.com/office/drawing/2014/main" id="{DA7B3086-613B-B44B-8231-1C082E4A6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2736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6">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706090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09CDB2-2991-E06E-156D-0D89931A5ED5}"/>
              </a:ext>
            </a:extLst>
          </p:cNvPr>
          <p:cNvSpPr>
            <a:spLocks noGrp="1"/>
          </p:cNvSpPr>
          <p:nvPr>
            <p:ph type="title"/>
          </p:nvPr>
        </p:nvSpPr>
        <p:spPr>
          <a:xfrm>
            <a:off x="565149" y="1204721"/>
            <a:ext cx="6002798" cy="1446550"/>
          </a:xfrm>
        </p:spPr>
        <p:txBody>
          <a:bodyPr>
            <a:normAutofit/>
          </a:bodyPr>
          <a:lstStyle/>
          <a:p>
            <a:r>
              <a:rPr lang="en-US" dirty="0"/>
              <a:t>Conclusion</a:t>
            </a:r>
          </a:p>
        </p:txBody>
      </p:sp>
      <p:sp>
        <p:nvSpPr>
          <p:cNvPr id="3" name="Content Placeholder 2">
            <a:extLst>
              <a:ext uri="{FF2B5EF4-FFF2-40B4-BE49-F238E27FC236}">
                <a16:creationId xmlns:a16="http://schemas.microsoft.com/office/drawing/2014/main" id="{2C91E3C7-2777-7E56-B7EE-2A6605CDDD7D}"/>
              </a:ext>
            </a:extLst>
          </p:cNvPr>
          <p:cNvSpPr>
            <a:spLocks noGrp="1"/>
          </p:cNvSpPr>
          <p:nvPr>
            <p:ph idx="1"/>
          </p:nvPr>
        </p:nvSpPr>
        <p:spPr>
          <a:xfrm>
            <a:off x="565150" y="2691638"/>
            <a:ext cx="6002798" cy="3188586"/>
          </a:xfrm>
        </p:spPr>
        <p:txBody>
          <a:bodyPr vert="horz" lIns="91440" tIns="45720" rIns="91440" bIns="45720" rtlCol="0">
            <a:normAutofit/>
          </a:bodyPr>
          <a:lstStyle/>
          <a:p>
            <a:pPr>
              <a:lnSpc>
                <a:spcPct val="90000"/>
              </a:lnSpc>
            </a:pPr>
            <a:r>
              <a:rPr lang="en-US" sz="2200"/>
              <a:t>Reason shows that it isn't simply that the present treatment of animals is immoral – but rather that it is also unjustifiable relative to the amount of pleasure produced by it. As such, the quotation ultimately serves as an example of the impact utilitarian ethics has, had, and presumably will continue to have on the evolution of animal liberation, the dialectical synthesis of the principle of equality and the animal world.</a:t>
            </a:r>
          </a:p>
        </p:txBody>
      </p:sp>
      <p:pic>
        <p:nvPicPr>
          <p:cNvPr id="4" name="Picture 4">
            <a:extLst>
              <a:ext uri="{FF2B5EF4-FFF2-40B4-BE49-F238E27FC236}">
                <a16:creationId xmlns:a16="http://schemas.microsoft.com/office/drawing/2014/main" id="{278D6385-93D5-AD98-69CC-7851B8E2438F}"/>
              </a:ext>
            </a:extLst>
          </p:cNvPr>
          <p:cNvPicPr>
            <a:picLocks noChangeAspect="1"/>
          </p:cNvPicPr>
          <p:nvPr/>
        </p:nvPicPr>
        <p:blipFill rotWithShape="1">
          <a:blip r:embed="rId2"/>
          <a:srcRect l="13671" r="31122"/>
          <a:stretch/>
        </p:blipFill>
        <p:spPr>
          <a:xfrm>
            <a:off x="7494078" y="1096772"/>
            <a:ext cx="4240722" cy="5761228"/>
          </a:xfrm>
          <a:prstGeom prst="rect">
            <a:avLst/>
          </a:prstGeom>
        </p:spPr>
      </p:pic>
      <p:sp>
        <p:nvSpPr>
          <p:cNvPr id="22" name="Cross 21">
            <a:extLst>
              <a:ext uri="{FF2B5EF4-FFF2-40B4-BE49-F238E27FC236}">
                <a16:creationId xmlns:a16="http://schemas.microsoft.com/office/drawing/2014/main" id="{DA7B3086-613B-B44B-8231-1C082E4A6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27368"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209211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79E3846-8D0B-B14A-817A-7FAC9DDA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208780" y="368741"/>
            <a:ext cx="3471168" cy="1261598"/>
          </a:xfrm>
        </p:spPr>
        <p:txBody>
          <a:bodyPr>
            <a:normAutofit/>
          </a:bodyPr>
          <a:lstStyle/>
          <a:p>
            <a:r>
              <a:rPr lang="en-US" sz="2000" dirty="0"/>
              <a:t>Reference List</a:t>
            </a:r>
          </a:p>
        </p:txBody>
      </p:sp>
      <p:sp>
        <p:nvSpPr>
          <p:cNvPr id="3" name="Content Placeholder"/>
          <p:cNvSpPr>
            <a:spLocks noGrp="1"/>
          </p:cNvSpPr>
          <p:nvPr>
            <p:ph idx="1"/>
          </p:nvPr>
        </p:nvSpPr>
        <p:spPr>
          <a:xfrm>
            <a:off x="239636" y="1167639"/>
            <a:ext cx="4440313" cy="4712585"/>
          </a:xfrm>
        </p:spPr>
        <p:txBody>
          <a:bodyPr vert="horz" lIns="91440" tIns="45720" rIns="91440" bIns="45720" rtlCol="0" anchor="t">
            <a:noAutofit/>
          </a:bodyPr>
          <a:lstStyle/>
          <a:p>
            <a:pPr>
              <a:buNone/>
            </a:pPr>
            <a:r>
              <a:rPr lang="en-GB" sz="1200" dirty="0">
                <a:ea typeface="+mn-lt"/>
                <a:cs typeface="+mn-lt"/>
              </a:rPr>
              <a:t>Bentham, J. (1789). </a:t>
            </a:r>
            <a:r>
              <a:rPr lang="en-GB" sz="1200" i="1" dirty="0">
                <a:ea typeface="+mn-lt"/>
                <a:cs typeface="+mn-lt"/>
              </a:rPr>
              <a:t>An Introduction to the Principles of Morals and Legislation.</a:t>
            </a:r>
            <a:r>
              <a:rPr lang="en-GB" sz="1200" dirty="0">
                <a:ea typeface="+mn-lt"/>
                <a:cs typeface="+mn-lt"/>
              </a:rPr>
              <a:t> Nanaimo, British Columbia: White Dog Publishing.</a:t>
            </a:r>
            <a:endParaRPr lang="en-US" sz="1200">
              <a:ea typeface="+mn-lt"/>
              <a:cs typeface="+mn-lt"/>
            </a:endParaRPr>
          </a:p>
          <a:p>
            <a:pPr>
              <a:buNone/>
            </a:pPr>
            <a:r>
              <a:rPr lang="en-GB" sz="1200" dirty="0">
                <a:ea typeface="+mn-lt"/>
                <a:cs typeface="+mn-lt"/>
              </a:rPr>
              <a:t>Bentham, J. (1789). </a:t>
            </a:r>
            <a:r>
              <a:rPr lang="en-GB" sz="1200" i="1" dirty="0">
                <a:ea typeface="+mn-lt"/>
                <a:cs typeface="+mn-lt"/>
              </a:rPr>
              <a:t>An Introduction to the Principles of Morals and Legislation.</a:t>
            </a:r>
            <a:r>
              <a:rPr lang="en-GB" sz="1200" dirty="0">
                <a:ea typeface="+mn-lt"/>
                <a:cs typeface="+mn-lt"/>
              </a:rPr>
              <a:t> Nanaimo, British Columbia: White Dog Publishing.</a:t>
            </a:r>
            <a:endParaRPr lang="en-US" sz="1200">
              <a:ea typeface="+mn-lt"/>
              <a:cs typeface="+mn-lt"/>
            </a:endParaRPr>
          </a:p>
          <a:p>
            <a:pPr>
              <a:buNone/>
            </a:pPr>
            <a:r>
              <a:rPr lang="en-GB" sz="1200" dirty="0">
                <a:ea typeface="+mn-lt"/>
                <a:cs typeface="+mn-lt"/>
              </a:rPr>
              <a:t>Hutcheson, F. (2018). </a:t>
            </a:r>
            <a:r>
              <a:rPr lang="en-GB" sz="1200" i="1" dirty="0">
                <a:ea typeface="+mn-lt"/>
                <a:cs typeface="+mn-lt"/>
              </a:rPr>
              <a:t>An Inquiry Into the Original of Our Ideas of Beauty and Virtue; In Two Treatises. I. Concerning Beauty, Order, Harmony, Design. II. Concerning Moral Good and Evil. the Fourth Edition, Corrected</a:t>
            </a:r>
            <a:r>
              <a:rPr lang="en-GB" sz="1200" dirty="0">
                <a:ea typeface="+mn-lt"/>
                <a:cs typeface="+mn-lt"/>
              </a:rPr>
              <a:t>. Gale Ecco, Print Editions.</a:t>
            </a:r>
            <a:endParaRPr lang="en-US" sz="1200">
              <a:ea typeface="+mn-lt"/>
              <a:cs typeface="+mn-lt"/>
            </a:endParaRPr>
          </a:p>
          <a:p>
            <a:pPr>
              <a:buNone/>
            </a:pPr>
            <a:r>
              <a:rPr lang="en-GB" sz="1200" dirty="0">
                <a:ea typeface="+mn-lt"/>
                <a:cs typeface="+mn-lt"/>
              </a:rPr>
              <a:t>Bentham, J. (1970). </a:t>
            </a:r>
            <a:r>
              <a:rPr lang="en-GB" sz="1200" i="1" dirty="0">
                <a:ea typeface="+mn-lt"/>
                <a:cs typeface="+mn-lt"/>
              </a:rPr>
              <a:t>An Introduction to the Principles of Morals and Legislation</a:t>
            </a:r>
            <a:r>
              <a:rPr lang="en-GB" sz="1200" dirty="0">
                <a:ea typeface="+mn-lt"/>
                <a:cs typeface="+mn-lt"/>
              </a:rPr>
              <a:t>. Nanaimo, British Columbia: White Dog Publishing.</a:t>
            </a:r>
            <a:endParaRPr lang="en-US" sz="1200">
              <a:ea typeface="+mn-lt"/>
              <a:cs typeface="+mn-lt"/>
            </a:endParaRPr>
          </a:p>
          <a:p>
            <a:pPr>
              <a:buNone/>
            </a:pPr>
            <a:r>
              <a:rPr lang="en-GB" sz="1200" dirty="0">
                <a:ea typeface="+mn-lt"/>
                <a:cs typeface="+mn-lt"/>
              </a:rPr>
              <a:t>Bentham, J. (1843). </a:t>
            </a:r>
            <a:r>
              <a:rPr lang="en-GB" sz="1200" i="1" dirty="0">
                <a:ea typeface="+mn-lt"/>
                <a:cs typeface="+mn-lt"/>
              </a:rPr>
              <a:t>Anarchical Fallacies</a:t>
            </a:r>
            <a:r>
              <a:rPr lang="en-GB" sz="1200" dirty="0">
                <a:ea typeface="+mn-lt"/>
                <a:cs typeface="+mn-lt"/>
              </a:rPr>
              <a:t>. London: J. Bowring.</a:t>
            </a:r>
            <a:endParaRPr lang="en-US" sz="1200">
              <a:ea typeface="+mn-lt"/>
              <a:cs typeface="+mn-lt"/>
            </a:endParaRPr>
          </a:p>
          <a:p>
            <a:pPr>
              <a:buNone/>
            </a:pPr>
            <a:r>
              <a:rPr lang="en-GB" sz="1200" dirty="0">
                <a:ea typeface="+mn-lt"/>
                <a:cs typeface="+mn-lt"/>
              </a:rPr>
              <a:t>Bentham, J. (1970). </a:t>
            </a:r>
            <a:r>
              <a:rPr lang="en-GB" sz="1200" i="1" dirty="0">
                <a:ea typeface="+mn-lt"/>
                <a:cs typeface="+mn-lt"/>
              </a:rPr>
              <a:t>An Introduction to the Principles of Morals and Legislation.</a:t>
            </a:r>
            <a:r>
              <a:rPr lang="en-GB" sz="1200" dirty="0">
                <a:ea typeface="+mn-lt"/>
                <a:cs typeface="+mn-lt"/>
              </a:rPr>
              <a:t> Nanaimo: White Dog Publishing.</a:t>
            </a:r>
            <a:endParaRPr lang="en-US" sz="1200">
              <a:ea typeface="+mn-lt"/>
              <a:cs typeface="+mn-lt"/>
            </a:endParaRPr>
          </a:p>
          <a:p>
            <a:pPr>
              <a:buNone/>
            </a:pPr>
            <a:r>
              <a:rPr lang="en-GB" sz="1200" dirty="0">
                <a:ea typeface="+mn-lt"/>
                <a:cs typeface="+mn-lt"/>
              </a:rPr>
              <a:t>Singer, P. (1979).</a:t>
            </a:r>
            <a:r>
              <a:rPr lang="en-GB" sz="1200" i="1" dirty="0">
                <a:ea typeface="+mn-lt"/>
                <a:cs typeface="+mn-lt"/>
              </a:rPr>
              <a:t> Practical Ethics</a:t>
            </a:r>
            <a:r>
              <a:rPr lang="en-GB" sz="1200" dirty="0">
                <a:ea typeface="+mn-lt"/>
                <a:cs typeface="+mn-lt"/>
              </a:rPr>
              <a:t>. Cambridge: Cambridge University Press.</a:t>
            </a:r>
            <a:endParaRPr lang="en-US" sz="1200">
              <a:ea typeface="+mn-lt"/>
              <a:cs typeface="+mn-lt"/>
            </a:endParaRPr>
          </a:p>
          <a:p>
            <a:pPr>
              <a:buNone/>
            </a:pPr>
            <a:r>
              <a:rPr lang="en-GB" sz="1200" dirty="0">
                <a:ea typeface="+mn-lt"/>
                <a:cs typeface="+mn-lt"/>
              </a:rPr>
              <a:t>Bentham, J. (1970). </a:t>
            </a:r>
            <a:r>
              <a:rPr lang="en-GB" sz="1200" i="1" dirty="0">
                <a:ea typeface="+mn-lt"/>
                <a:cs typeface="+mn-lt"/>
              </a:rPr>
              <a:t>An Introduction to the Principles of Morals and Legislation.</a:t>
            </a:r>
            <a:r>
              <a:rPr lang="en-GB" sz="1200" dirty="0">
                <a:ea typeface="+mn-lt"/>
                <a:cs typeface="+mn-lt"/>
              </a:rPr>
              <a:t> Nanaimo: White Dog Publishing.</a:t>
            </a:r>
            <a:endParaRPr lang="en-US" sz="1200">
              <a:ea typeface="+mn-lt"/>
              <a:cs typeface="+mn-lt"/>
            </a:endParaRPr>
          </a:p>
          <a:p>
            <a:pPr>
              <a:buNone/>
            </a:pPr>
            <a:r>
              <a:rPr lang="en-GB" sz="1200" dirty="0">
                <a:ea typeface="+mn-lt"/>
                <a:cs typeface="+mn-lt"/>
              </a:rPr>
              <a:t>Singer, P. (1975). </a:t>
            </a:r>
            <a:r>
              <a:rPr lang="en-GB" sz="1200" i="1" dirty="0">
                <a:ea typeface="+mn-lt"/>
                <a:cs typeface="+mn-lt"/>
              </a:rPr>
              <a:t>Animal Liberation</a:t>
            </a:r>
            <a:r>
              <a:rPr lang="en-GB" sz="1200" dirty="0">
                <a:ea typeface="+mn-lt"/>
                <a:cs typeface="+mn-lt"/>
              </a:rPr>
              <a:t>. London: The Bodley Head.</a:t>
            </a:r>
            <a:endParaRPr lang="en-US" sz="1200">
              <a:ea typeface="+mn-lt"/>
              <a:cs typeface="+mn-lt"/>
            </a:endParaRPr>
          </a:p>
          <a:p>
            <a:pPr>
              <a:buNone/>
            </a:pPr>
            <a:r>
              <a:rPr lang="en-GB" sz="1200" dirty="0">
                <a:ea typeface="+mn-lt"/>
                <a:cs typeface="+mn-lt"/>
              </a:rPr>
              <a:t>Singer, P. (1975). </a:t>
            </a:r>
            <a:r>
              <a:rPr lang="en-GB" sz="1200" i="1" dirty="0">
                <a:ea typeface="+mn-lt"/>
                <a:cs typeface="+mn-lt"/>
              </a:rPr>
              <a:t>Animal Liberation</a:t>
            </a:r>
            <a:r>
              <a:rPr lang="en-GB" sz="1200" dirty="0">
                <a:ea typeface="+mn-lt"/>
                <a:cs typeface="+mn-lt"/>
              </a:rPr>
              <a:t>. London: The Bodley Head.</a:t>
            </a:r>
            <a:endParaRPr lang="en-US" sz="1200">
              <a:ea typeface="+mn-lt"/>
              <a:cs typeface="+mn-lt"/>
            </a:endParaRPr>
          </a:p>
          <a:p>
            <a:pPr>
              <a:buNone/>
            </a:pPr>
            <a:r>
              <a:rPr lang="en-GB" sz="1200" dirty="0">
                <a:ea typeface="+mn-lt"/>
                <a:cs typeface="+mn-lt"/>
              </a:rPr>
              <a:t>Singer, P. (1975). </a:t>
            </a:r>
            <a:r>
              <a:rPr lang="en-GB" sz="1200" i="1" dirty="0">
                <a:ea typeface="+mn-lt"/>
                <a:cs typeface="+mn-lt"/>
              </a:rPr>
              <a:t>Animal Liberation</a:t>
            </a:r>
            <a:r>
              <a:rPr lang="en-GB" sz="1200" dirty="0">
                <a:ea typeface="+mn-lt"/>
                <a:cs typeface="+mn-lt"/>
              </a:rPr>
              <a:t>. London: The Bodley Head.</a:t>
            </a:r>
            <a:endParaRPr lang="en-US" sz="1200">
              <a:ea typeface="+mn-lt"/>
              <a:cs typeface="+mn-lt"/>
            </a:endParaRPr>
          </a:p>
          <a:p>
            <a:pPr>
              <a:buNone/>
            </a:pPr>
            <a:endParaRPr lang="en-GB" sz="1100" dirty="0">
              <a:ea typeface="+mn-lt"/>
              <a:cs typeface="+mn-lt"/>
            </a:endParaRPr>
          </a:p>
          <a:p>
            <a:pPr marL="0" lvl="0" indent="0">
              <a:buNone/>
            </a:pPr>
            <a:endParaRPr lang="en-US" sz="1100" dirty="0"/>
          </a:p>
        </p:txBody>
      </p:sp>
      <p:pic>
        <p:nvPicPr>
          <p:cNvPr id="6" name="Picture 5" descr="Navigational compass on a blue background">
            <a:extLst>
              <a:ext uri="{FF2B5EF4-FFF2-40B4-BE49-F238E27FC236}">
                <a16:creationId xmlns:a16="http://schemas.microsoft.com/office/drawing/2014/main" id="{9E5E1336-DB0F-E809-78E2-E8972D2B1385}"/>
              </a:ext>
            </a:extLst>
          </p:cNvPr>
          <p:cNvPicPr>
            <a:picLocks noChangeAspect="1"/>
          </p:cNvPicPr>
          <p:nvPr/>
        </p:nvPicPr>
        <p:blipFill rotWithShape="1">
          <a:blip r:embed="rId2"/>
          <a:srcRect l="30102" r="-6" b="-6"/>
          <a:stretch/>
        </p:blipFill>
        <p:spPr>
          <a:xfrm>
            <a:off x="5224242" y="10"/>
            <a:ext cx="6967758" cy="6857990"/>
          </a:xfrm>
          <a:prstGeom prst="rect">
            <a:avLst/>
          </a:prstGeom>
        </p:spPr>
      </p:pic>
      <p:sp>
        <p:nvSpPr>
          <p:cNvPr id="12" name="Cross 11">
            <a:extLst>
              <a:ext uri="{FF2B5EF4-FFF2-40B4-BE49-F238E27FC236}">
                <a16:creationId xmlns:a16="http://schemas.microsoft.com/office/drawing/2014/main" id="{EAB1217A-7C36-3A41-8536-BC68C4521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6810" y="5618903"/>
            <a:ext cx="524933" cy="524933"/>
          </a:xfrm>
          <a:prstGeom prst="plus">
            <a:avLst>
              <a:gd name="adj" fmla="val 39516"/>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A5172B-100A-154D-8648-280629D6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81559" y="976630"/>
            <a:ext cx="1336774" cy="1201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221742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9816C-32AD-210B-19FB-BC92FFF785D5}"/>
              </a:ext>
            </a:extLst>
          </p:cNvPr>
          <p:cNvSpPr>
            <a:spLocks noGrp="1"/>
          </p:cNvSpPr>
          <p:nvPr>
            <p:ph type="title"/>
          </p:nvPr>
        </p:nvSpPr>
        <p:spPr/>
        <p:txBody>
          <a:bodyPr/>
          <a:lstStyle/>
          <a:p>
            <a:r>
              <a:rPr lang="en-US" dirty="0"/>
              <a:t>Appendix</a:t>
            </a:r>
          </a:p>
        </p:txBody>
      </p:sp>
      <p:sp>
        <p:nvSpPr>
          <p:cNvPr id="3" name="Content Placeholder 2">
            <a:extLst>
              <a:ext uri="{FF2B5EF4-FFF2-40B4-BE49-F238E27FC236}">
                <a16:creationId xmlns:a16="http://schemas.microsoft.com/office/drawing/2014/main" id="{D05FCB02-92EE-5359-C5D9-01DC1596F784}"/>
              </a:ext>
            </a:extLst>
          </p:cNvPr>
          <p:cNvSpPr>
            <a:spLocks noGrp="1"/>
          </p:cNvSpPr>
          <p:nvPr>
            <p:ph idx="1"/>
          </p:nvPr>
        </p:nvSpPr>
        <p:spPr/>
        <p:txBody>
          <a:bodyPr vert="horz" lIns="91440" tIns="45720" rIns="91440" bIns="45720" rtlCol="0" anchor="t">
            <a:normAutofit fontScale="92500" lnSpcReduction="20000"/>
          </a:bodyPr>
          <a:lstStyle/>
          <a:p>
            <a:r>
              <a:rPr lang="en-GB" dirty="0">
                <a:ea typeface="+mn-lt"/>
                <a:cs typeface="+mn-lt"/>
              </a:rPr>
              <a:t>McArthur, J. (2019) </a:t>
            </a:r>
            <a:r>
              <a:rPr lang="en-GB" i="1" dirty="0">
                <a:ea typeface="+mn-lt"/>
                <a:cs typeface="+mn-lt"/>
              </a:rPr>
              <a:t>A calf straining against a chain from his veal crate, An Untold Story of Dairy Production </a:t>
            </a:r>
            <a:r>
              <a:rPr lang="en-GB" dirty="0">
                <a:ea typeface="+mn-lt"/>
                <a:cs typeface="+mn-lt"/>
              </a:rPr>
              <a:t>[Online] Available at </a:t>
            </a:r>
            <a:r>
              <a:rPr lang="en-GB" u="sng" dirty="0">
                <a:ea typeface="+mn-lt"/>
                <a:cs typeface="+mn-lt"/>
                <a:hlinkClick r:id="rId2"/>
              </a:rPr>
              <a:t>https://weanimalsmedia.org/2019/06/20/an-untold-story-of-dairy-production/</a:t>
            </a:r>
            <a:r>
              <a:rPr lang="en-GB" dirty="0">
                <a:ea typeface="+mn-lt"/>
                <a:cs typeface="+mn-lt"/>
              </a:rPr>
              <a:t> (accessed: 8</a:t>
            </a:r>
            <a:r>
              <a:rPr lang="en-GB" baseline="30000" dirty="0">
                <a:ea typeface="+mn-lt"/>
                <a:cs typeface="+mn-lt"/>
              </a:rPr>
              <a:t>th</a:t>
            </a:r>
            <a:r>
              <a:rPr lang="en-GB" dirty="0">
                <a:ea typeface="+mn-lt"/>
                <a:cs typeface="+mn-lt"/>
              </a:rPr>
              <a:t> November 2022)</a:t>
            </a:r>
            <a:endParaRPr lang="en-US" dirty="0">
              <a:ea typeface="+mn-lt"/>
              <a:cs typeface="+mn-lt"/>
            </a:endParaRPr>
          </a:p>
          <a:p>
            <a:r>
              <a:rPr lang="en-GB" dirty="0">
                <a:ea typeface="+mn-lt"/>
                <a:cs typeface="+mn-lt"/>
              </a:rPr>
              <a:t>McArthur, J. (2022) </a:t>
            </a:r>
            <a:r>
              <a:rPr lang="en-GB" i="1" dirty="0">
                <a:ea typeface="+mn-lt"/>
                <a:cs typeface="+mn-lt"/>
              </a:rPr>
              <a:t>A sow makes eye contact with the camera from behind the bars of a gestation crate at an industrial pig farm in Quebec, US Pig Industry Fights To Keep Gestation Crates </a:t>
            </a:r>
            <a:r>
              <a:rPr lang="en-GB" dirty="0">
                <a:ea typeface="+mn-lt"/>
                <a:cs typeface="+mn-lt"/>
              </a:rPr>
              <a:t>[Online] Available at </a:t>
            </a:r>
            <a:r>
              <a:rPr lang="en-GB" u="sng" dirty="0">
                <a:ea typeface="+mn-lt"/>
                <a:cs typeface="+mn-lt"/>
                <a:hlinkClick r:id="rId3"/>
              </a:rPr>
              <a:t>https://weanimalsmedia.org/2022/10/07/us-pig-industry-fights-to-keep-gestation-crates/</a:t>
            </a:r>
            <a:r>
              <a:rPr lang="en-GB" dirty="0">
                <a:ea typeface="+mn-lt"/>
                <a:cs typeface="+mn-lt"/>
              </a:rPr>
              <a:t> (accessed: 9</a:t>
            </a:r>
            <a:r>
              <a:rPr lang="en-GB" baseline="30000" dirty="0">
                <a:ea typeface="+mn-lt"/>
                <a:cs typeface="+mn-lt"/>
              </a:rPr>
              <a:t>th</a:t>
            </a:r>
            <a:r>
              <a:rPr lang="en-GB" dirty="0">
                <a:ea typeface="+mn-lt"/>
                <a:cs typeface="+mn-lt"/>
              </a:rPr>
              <a:t> November 2022)</a:t>
            </a:r>
            <a:endParaRPr lang="en-US" dirty="0">
              <a:ea typeface="+mn-lt"/>
              <a:cs typeface="+mn-lt"/>
            </a:endParaRPr>
          </a:p>
          <a:p>
            <a:endParaRPr lang="en-US" dirty="0"/>
          </a:p>
        </p:txBody>
      </p:sp>
    </p:spTree>
    <p:extLst>
      <p:ext uri="{BB962C8B-B14F-4D97-AF65-F5344CB8AC3E}">
        <p14:creationId xmlns:p14="http://schemas.microsoft.com/office/powerpoint/2010/main" val="1878606194"/>
      </p:ext>
    </p:extLst>
  </p:cSld>
  <p:clrMapOvr>
    <a:masterClrMapping/>
  </p:clrMapOvr>
</p:sld>
</file>

<file path=ppt/theme/theme1.xml><?xml version="1.0" encoding="utf-8"?>
<a:theme xmlns:a="http://schemas.openxmlformats.org/drawingml/2006/main" name="MadridVTI">
  <a:themeElements>
    <a:clrScheme name="AnalogousFromDarkSeedLeftStep">
      <a:dk1>
        <a:srgbClr val="000000"/>
      </a:dk1>
      <a:lt1>
        <a:srgbClr val="FFFFFF"/>
      </a:lt1>
      <a:dk2>
        <a:srgbClr val="161733"/>
      </a:dk2>
      <a:lt2>
        <a:srgbClr val="F0F3F2"/>
      </a:lt2>
      <a:accent1>
        <a:srgbClr val="C34D79"/>
      </a:accent1>
      <a:accent2>
        <a:srgbClr val="B13B99"/>
      </a:accent2>
      <a:accent3>
        <a:srgbClr val="AA4DC3"/>
      </a:accent3>
      <a:accent4>
        <a:srgbClr val="673BB1"/>
      </a:accent4>
      <a:accent5>
        <a:srgbClr val="4D52C3"/>
      </a:accent5>
      <a:accent6>
        <a:srgbClr val="3B71B1"/>
      </a:accent6>
      <a:hlink>
        <a:srgbClr val="6355C6"/>
      </a:hlink>
      <a:folHlink>
        <a:srgbClr val="7F7F7F"/>
      </a:folHlink>
    </a:clrScheme>
    <a:fontScheme name="Madrid">
      <a:majorFont>
        <a:latin typeface="Seaford Display"/>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dridVTI" id="{5F675924-ADDD-6B4C-A2D4-69150D1F0C16}" vid="{BEA84270-19BD-7342-8ABF-EFF1668AF117}"/>
    </a:ext>
  </a:extLst>
</a:theme>
</file>

<file path=docProps/app.xml><?xml version="1.0" encoding="utf-8"?>
<Properties xmlns="http://schemas.openxmlformats.org/officeDocument/2006/extended-properties" xmlns:vt="http://schemas.openxmlformats.org/officeDocument/2006/docPropsVTypes">
  <TotalTime>0</TotalTime>
  <Words>3</Words>
  <Application>Microsoft Office PowerPoint</Application>
  <PresentationFormat>Widescreen</PresentationFormat>
  <Paragraphs>3</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MadridVTI</vt:lpstr>
      <vt:lpstr> Suffering, Bentham, and the principle of equality as it            relates to animals  'The question is not, can they reason, nor can they talk, but can they suffer'   </vt:lpstr>
      <vt:lpstr>Utilitarianism: Preference or Hedonistic?</vt:lpstr>
      <vt:lpstr>If utility is preference, sapience is accorded preeminence</vt:lpstr>
      <vt:lpstr>Equal Consideration of Interests</vt:lpstr>
      <vt:lpstr>Conclusion</vt:lpstr>
      <vt:lpstr>Reference List</vt:lpstr>
      <vt:lpstr>Appendix</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c:creator>
  <cp:lastModifiedBy>-</cp:lastModifiedBy>
  <cp:revision>183</cp:revision>
  <dcterms:created xsi:type="dcterms:W3CDTF">2022-11-09T18:16:46Z</dcterms:created>
  <dcterms:modified xsi:type="dcterms:W3CDTF">2022-11-09T18:50:38Z</dcterms:modified>
</cp:coreProperties>
</file>