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75EB5-518D-4AAC-B475-52EE5DBFAC1E}" v="2054" dt="2023-03-10T22:44:43.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5969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4204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220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13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0180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854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2389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9166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577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8898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986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3/10/2023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95127235"/>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75/JCLI-D-17-0492.1" TargetMode="External"/><Relationship Id="rId7" Type="http://schemas.openxmlformats.org/officeDocument/2006/relationships/hyperlink" Target="https://journeytozerostories.neste.com/hotspots-of-climate-change"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un.org/en/actnow/ten-actions" TargetMode="External"/><Relationship Id="rId5" Type="http://schemas.openxmlformats.org/officeDocument/2006/relationships/hyperlink" Target="https://education.nationalgeographic.org/resource/resource-library-human-impacts-environment/" TargetMode="External"/><Relationship Id="rId4" Type="http://schemas.openxmlformats.org/officeDocument/2006/relationships/hyperlink" Target="https://doi.org/10.5840/pom2001133"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hyperlink" Target="https://www.mindtools.com/ahcpfn4/conflict-resolution"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the-many/the-problem-with-design-thinking-988b88f1d696" TargetMode="External"/><Relationship Id="rId2" Type="http://schemas.openxmlformats.org/officeDocument/2006/relationships/hyperlink" Target="https://www.bamboohr.com/blog/conflict-resolution-in-workplace"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7699" y="871758"/>
            <a:ext cx="5227171" cy="3871143"/>
          </a:xfrm>
        </p:spPr>
        <p:txBody>
          <a:bodyPr>
            <a:normAutofit/>
          </a:bodyPr>
          <a:lstStyle/>
          <a:p>
            <a:r>
              <a:rPr lang="en-US" dirty="0"/>
              <a:t>Contemporary issues Making a Difference: E-Portfolio</a:t>
            </a:r>
          </a:p>
        </p:txBody>
      </p:sp>
      <p:sp>
        <p:nvSpPr>
          <p:cNvPr id="3" name="Subtitle 2"/>
          <p:cNvSpPr>
            <a:spLocks noGrp="1"/>
          </p:cNvSpPr>
          <p:nvPr>
            <p:ph type="subTitle" idx="1"/>
          </p:nvPr>
        </p:nvSpPr>
        <p:spPr>
          <a:xfrm>
            <a:off x="695325" y="4785543"/>
            <a:ext cx="4857857" cy="1005657"/>
          </a:xfrm>
        </p:spPr>
        <p:txBody>
          <a:bodyPr>
            <a:normAutofit/>
          </a:bodyPr>
          <a:lstStyle/>
          <a:p>
            <a:r>
              <a:rPr lang="en-US" dirty="0" err="1"/>
              <a:t>Paryse</a:t>
            </a:r>
            <a:r>
              <a:rPr lang="en-US" dirty="0"/>
              <a:t> Samuels: UWTSD (2222670)</a:t>
            </a:r>
          </a:p>
        </p:txBody>
      </p:sp>
      <p:pic>
        <p:nvPicPr>
          <p:cNvPr id="4" name="Picture 3" descr="A colorful light bulb with business icons">
            <a:extLst>
              <a:ext uri="{FF2B5EF4-FFF2-40B4-BE49-F238E27FC236}">
                <a16:creationId xmlns:a16="http://schemas.microsoft.com/office/drawing/2014/main" id="{56A0F89B-4512-2931-5391-62A96C24CA03}"/>
              </a:ext>
            </a:extLst>
          </p:cNvPr>
          <p:cNvPicPr>
            <a:picLocks noChangeAspect="1"/>
          </p:cNvPicPr>
          <p:nvPr/>
        </p:nvPicPr>
        <p:blipFill rotWithShape="1">
          <a:blip r:embed="rId2"/>
          <a:srcRect l="15395" r="26661" b="1"/>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9710C848-D028-67A7-F706-154D18956FB1}"/>
              </a:ext>
            </a:extLst>
          </p:cNvPr>
          <p:cNvSpPr txBox="1"/>
          <p:nvPr/>
        </p:nvSpPr>
        <p:spPr>
          <a:xfrm>
            <a:off x="681507" y="1832556"/>
            <a:ext cx="35282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Walbaum Display"/>
                <a:ea typeface="+mn-lt"/>
                <a:cs typeface="+mn-lt"/>
              </a:rPr>
              <a:t>It Is Time To Climate </a:t>
            </a:r>
          </a:p>
          <a:p>
            <a:r>
              <a:rPr lang="en-US" sz="2400" dirty="0">
                <a:latin typeface="Walbaum Display"/>
                <a:ea typeface="+mn-lt"/>
                <a:cs typeface="+mn-lt"/>
              </a:rPr>
              <a:t>             Change</a:t>
            </a:r>
            <a:endParaRPr lang="en-US" sz="2400" dirty="0">
              <a:latin typeface="Walbaum Display"/>
            </a:endParaRPr>
          </a:p>
        </p:txBody>
      </p:sp>
      <p:sp>
        <p:nvSpPr>
          <p:cNvPr id="7" name="TextBox 6">
            <a:extLst>
              <a:ext uri="{FF2B5EF4-FFF2-40B4-BE49-F238E27FC236}">
                <a16:creationId xmlns:a16="http://schemas.microsoft.com/office/drawing/2014/main" id="{95D77C7A-5545-5B91-E9EE-0CB20E81AD89}"/>
              </a:ext>
            </a:extLst>
          </p:cNvPr>
          <p:cNvSpPr txBox="1"/>
          <p:nvPr/>
        </p:nvSpPr>
        <p:spPr>
          <a:xfrm>
            <a:off x="1341550" y="4716887"/>
            <a:ext cx="237722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Florian Schulz / visionsofthewild.com</a:t>
            </a:r>
            <a:endParaRPr lang="en-US" dirty="0">
              <a:cs typeface="Calibri" panose="020F0502020204030204"/>
            </a:endParaRPr>
          </a:p>
        </p:txBody>
      </p:sp>
      <p:pic>
        <p:nvPicPr>
          <p:cNvPr id="9" name="Picture 10">
            <a:extLst>
              <a:ext uri="{FF2B5EF4-FFF2-40B4-BE49-F238E27FC236}">
                <a16:creationId xmlns:a16="http://schemas.microsoft.com/office/drawing/2014/main" id="{B02122C4-42F1-D5FB-3D49-4FA9E5C06714}"/>
              </a:ext>
            </a:extLst>
          </p:cNvPr>
          <p:cNvPicPr>
            <a:picLocks noChangeAspect="1"/>
          </p:cNvPicPr>
          <p:nvPr/>
        </p:nvPicPr>
        <p:blipFill>
          <a:blip r:embed="rId2"/>
          <a:stretch>
            <a:fillRect/>
          </a:stretch>
        </p:blipFill>
        <p:spPr>
          <a:xfrm>
            <a:off x="613894" y="2708486"/>
            <a:ext cx="2947115" cy="1956181"/>
          </a:xfrm>
          <a:prstGeom prst="rect">
            <a:avLst/>
          </a:prstGeom>
        </p:spPr>
      </p:pic>
      <p:sp>
        <p:nvSpPr>
          <p:cNvPr id="11" name="TextBox 10">
            <a:extLst>
              <a:ext uri="{FF2B5EF4-FFF2-40B4-BE49-F238E27FC236}">
                <a16:creationId xmlns:a16="http://schemas.microsoft.com/office/drawing/2014/main" id="{0EFE4BC4-E60A-C4FA-D291-0E997A00DE35}"/>
              </a:ext>
            </a:extLst>
          </p:cNvPr>
          <p:cNvSpPr txBox="1"/>
          <p:nvPr/>
        </p:nvSpPr>
        <p:spPr>
          <a:xfrm>
            <a:off x="6694331" y="201231"/>
            <a:ext cx="51113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Walbaum Display"/>
                <a:cs typeface="Calibri"/>
              </a:rPr>
              <a:t>Global Warming, An Unresolved Issue</a:t>
            </a:r>
            <a:endParaRPr lang="en-US" u="sng">
              <a:latin typeface="Walbaum Display"/>
            </a:endParaRPr>
          </a:p>
        </p:txBody>
      </p:sp>
      <p:sp>
        <p:nvSpPr>
          <p:cNvPr id="17" name="TextBox 16">
            <a:extLst>
              <a:ext uri="{FF2B5EF4-FFF2-40B4-BE49-F238E27FC236}">
                <a16:creationId xmlns:a16="http://schemas.microsoft.com/office/drawing/2014/main" id="{2B0E8CB8-9562-9B3F-0A26-69EF2F67A612}"/>
              </a:ext>
            </a:extLst>
          </p:cNvPr>
          <p:cNvSpPr txBox="1"/>
          <p:nvPr/>
        </p:nvSpPr>
        <p:spPr>
          <a:xfrm>
            <a:off x="5704267" y="815661"/>
            <a:ext cx="5865252" cy="1015663"/>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Over the existence of time, Humans have used the environment, nature, and animals to their full potential throughout history. This has resulted in an out-of-balance relationship with nature and making our wildlife less wild. The population of wild animals has decreased by 60% in the last 50 years alone. How to save our planet (Our planet: WWF international, 2019). </a:t>
            </a:r>
            <a:endParaRPr lang="en-US" sz="1200" dirty="0"/>
          </a:p>
        </p:txBody>
      </p:sp>
      <p:sp>
        <p:nvSpPr>
          <p:cNvPr id="18" name="Rectangle 17">
            <a:extLst>
              <a:ext uri="{FF2B5EF4-FFF2-40B4-BE49-F238E27FC236}">
                <a16:creationId xmlns:a16="http://schemas.microsoft.com/office/drawing/2014/main" id="{A6C1C299-CA28-F1F2-70D1-9702697C9D84}"/>
              </a:ext>
            </a:extLst>
          </p:cNvPr>
          <p:cNvSpPr/>
          <p:nvPr/>
        </p:nvSpPr>
        <p:spPr>
          <a:xfrm>
            <a:off x="5733781" y="759316"/>
            <a:ext cx="5838422" cy="1073239"/>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descr="A picture containing outdoor, tree, grass, sky&#10;&#10;Description automatically generated">
            <a:extLst>
              <a:ext uri="{FF2B5EF4-FFF2-40B4-BE49-F238E27FC236}">
                <a16:creationId xmlns:a16="http://schemas.microsoft.com/office/drawing/2014/main" id="{ACE4DBC3-0BD7-9559-9D63-4064944B9F75}"/>
              </a:ext>
            </a:extLst>
          </p:cNvPr>
          <p:cNvPicPr>
            <a:picLocks noChangeAspect="1"/>
          </p:cNvPicPr>
          <p:nvPr/>
        </p:nvPicPr>
        <p:blipFill>
          <a:blip r:embed="rId3"/>
          <a:stretch>
            <a:fillRect/>
          </a:stretch>
        </p:blipFill>
        <p:spPr>
          <a:xfrm>
            <a:off x="5325414" y="1990815"/>
            <a:ext cx="2743200" cy="1781666"/>
          </a:xfrm>
          <a:prstGeom prst="rect">
            <a:avLst/>
          </a:prstGeom>
        </p:spPr>
      </p:pic>
      <p:sp>
        <p:nvSpPr>
          <p:cNvPr id="21" name="TextBox 20">
            <a:extLst>
              <a:ext uri="{FF2B5EF4-FFF2-40B4-BE49-F238E27FC236}">
                <a16:creationId xmlns:a16="http://schemas.microsoft.com/office/drawing/2014/main" id="{CC2B138D-0DCE-800F-46A4-FCB9A9EAA7F4}"/>
              </a:ext>
            </a:extLst>
          </p:cNvPr>
          <p:cNvSpPr txBox="1"/>
          <p:nvPr/>
        </p:nvSpPr>
        <p:spPr>
          <a:xfrm>
            <a:off x="6519928" y="3842197"/>
            <a:ext cx="27796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Chris J Ratcliffe / WWF-UK</a:t>
            </a:r>
            <a:endParaRPr lang="en-US" sz="1100" dirty="0"/>
          </a:p>
        </p:txBody>
      </p:sp>
      <p:sp>
        <p:nvSpPr>
          <p:cNvPr id="22" name="TextBox 21">
            <a:extLst>
              <a:ext uri="{FF2B5EF4-FFF2-40B4-BE49-F238E27FC236}">
                <a16:creationId xmlns:a16="http://schemas.microsoft.com/office/drawing/2014/main" id="{6E0288AB-F693-5D01-C257-24B5C25532E9}"/>
              </a:ext>
            </a:extLst>
          </p:cNvPr>
          <p:cNvSpPr txBox="1"/>
          <p:nvPr/>
        </p:nvSpPr>
        <p:spPr>
          <a:xfrm>
            <a:off x="8438345" y="2060619"/>
            <a:ext cx="3624865" cy="1446550"/>
          </a:xfrm>
          <a:prstGeom prst="rect">
            <a:avLst/>
          </a:prstGeom>
          <a:no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The effects of Global warming are happening right now everywhere in our world. Hurricanes, forest fires, flooding. All of which impact wildlife, human life, and our environment. An instance of a contributing issue is the substances that deplete our ozone layer through human-made such as volatile organic chemicals (VOC), The response of the ozone layer to Quadrupled CO2 concentrations (</a:t>
            </a:r>
            <a:r>
              <a:rPr lang="en-US" sz="1100" dirty="0" err="1">
                <a:ea typeface="+mn-lt"/>
                <a:cs typeface="+mn-lt"/>
              </a:rPr>
              <a:t>Chiodal</a:t>
            </a:r>
            <a:r>
              <a:rPr lang="en-US" sz="1100" dirty="0">
                <a:ea typeface="+mn-lt"/>
                <a:cs typeface="+mn-lt"/>
              </a:rPr>
              <a:t> et al., 2018). These can be found in most aerosols.</a:t>
            </a:r>
            <a:endParaRPr lang="en-US" sz="1100" dirty="0" err="1">
              <a:cs typeface="Calibri"/>
            </a:endParaRPr>
          </a:p>
        </p:txBody>
      </p:sp>
      <p:sp>
        <p:nvSpPr>
          <p:cNvPr id="23" name="Rectangle 22">
            <a:extLst>
              <a:ext uri="{FF2B5EF4-FFF2-40B4-BE49-F238E27FC236}">
                <a16:creationId xmlns:a16="http://schemas.microsoft.com/office/drawing/2014/main" id="{09B92917-65F6-993C-F629-79B9E4BA2B16}"/>
              </a:ext>
            </a:extLst>
          </p:cNvPr>
          <p:cNvSpPr/>
          <p:nvPr/>
        </p:nvSpPr>
        <p:spPr>
          <a:xfrm>
            <a:off x="8403464" y="1993541"/>
            <a:ext cx="3702676" cy="1513267"/>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3211C5F1-671D-A2D7-64DE-E9749E11E675}"/>
              </a:ext>
            </a:extLst>
          </p:cNvPr>
          <p:cNvSpPr txBox="1"/>
          <p:nvPr/>
        </p:nvSpPr>
        <p:spPr>
          <a:xfrm>
            <a:off x="5406444" y="4241979"/>
            <a:ext cx="31526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latin typeface="Walbaum Display"/>
                <a:cs typeface="Calibri"/>
              </a:rPr>
              <a:t>A Threat To Future Generations</a:t>
            </a:r>
            <a:endParaRPr lang="en-US" sz="1400" u="sng" dirty="0">
              <a:latin typeface="Walbaum Display"/>
            </a:endParaRPr>
          </a:p>
        </p:txBody>
      </p:sp>
      <p:sp>
        <p:nvSpPr>
          <p:cNvPr id="25" name="TextBox 24">
            <a:extLst>
              <a:ext uri="{FF2B5EF4-FFF2-40B4-BE49-F238E27FC236}">
                <a16:creationId xmlns:a16="http://schemas.microsoft.com/office/drawing/2014/main" id="{56919C40-A9E5-0778-2661-ECA9AA3A600C}"/>
              </a:ext>
            </a:extLst>
          </p:cNvPr>
          <p:cNvSpPr txBox="1"/>
          <p:nvPr/>
        </p:nvSpPr>
        <p:spPr>
          <a:xfrm>
            <a:off x="5164965" y="4668591"/>
            <a:ext cx="4145387" cy="195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Over the course of time, climate change caused by previous generations is having a constant generational impact on the people of the future, thus causing an increased responsibility on the shoulders of younger people. The precautionary principle can be used to mitigate and respond to a wide range of environmental issues, (Attfield, pp 144-46). According to the precautionary principle, if a product, action, or policy is suspected of causing harm to the public or the environment, protective action should be taken before there is complete scientific proof of a risk. We can mitigate this with the use of innovative solutions as well as the little things that have a positive long-term effect on our environment.</a:t>
            </a:r>
            <a:endParaRPr lang="en-US" sz="1100">
              <a:cs typeface="Calibri"/>
            </a:endParaRPr>
          </a:p>
        </p:txBody>
      </p:sp>
      <p:sp>
        <p:nvSpPr>
          <p:cNvPr id="26" name="Rectangle 25">
            <a:extLst>
              <a:ext uri="{FF2B5EF4-FFF2-40B4-BE49-F238E27FC236}">
                <a16:creationId xmlns:a16="http://schemas.microsoft.com/office/drawing/2014/main" id="{9F7A497E-AEF5-4F40-D971-A09258660D52}"/>
              </a:ext>
            </a:extLst>
          </p:cNvPr>
          <p:cNvSpPr/>
          <p:nvPr/>
        </p:nvSpPr>
        <p:spPr>
          <a:xfrm>
            <a:off x="5194478" y="4671274"/>
            <a:ext cx="4078309" cy="1835239"/>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7" descr="A picture containing tree, outdoor, plant, garden&#10;&#10;Description automatically generated">
            <a:extLst>
              <a:ext uri="{FF2B5EF4-FFF2-40B4-BE49-F238E27FC236}">
                <a16:creationId xmlns:a16="http://schemas.microsoft.com/office/drawing/2014/main" id="{DE822230-45D7-84A7-E6B9-B731B75E6FC1}"/>
              </a:ext>
            </a:extLst>
          </p:cNvPr>
          <p:cNvPicPr>
            <a:picLocks noChangeAspect="1"/>
          </p:cNvPicPr>
          <p:nvPr/>
        </p:nvPicPr>
        <p:blipFill>
          <a:blip r:embed="rId4"/>
          <a:stretch>
            <a:fillRect/>
          </a:stretch>
        </p:blipFill>
        <p:spPr>
          <a:xfrm>
            <a:off x="9629104" y="3781023"/>
            <a:ext cx="2431961" cy="1603420"/>
          </a:xfrm>
          <a:prstGeom prst="rect">
            <a:avLst/>
          </a:prstGeom>
        </p:spPr>
      </p:pic>
      <p:sp>
        <p:nvSpPr>
          <p:cNvPr id="28" name="TextBox 27">
            <a:extLst>
              <a:ext uri="{FF2B5EF4-FFF2-40B4-BE49-F238E27FC236}">
                <a16:creationId xmlns:a16="http://schemas.microsoft.com/office/drawing/2014/main" id="{9616E028-7C6A-F458-F0B7-EDA570AEEC4C}"/>
              </a:ext>
            </a:extLst>
          </p:cNvPr>
          <p:cNvSpPr txBox="1"/>
          <p:nvPr/>
        </p:nvSpPr>
        <p:spPr>
          <a:xfrm>
            <a:off x="9841605" y="5390345"/>
            <a:ext cx="250064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Free to use under the </a:t>
            </a:r>
            <a:r>
              <a:rPr lang="en-US" sz="1100" dirty="0" err="1">
                <a:ea typeface="+mn-lt"/>
                <a:cs typeface="+mn-lt"/>
              </a:rPr>
              <a:t>Pixabay</a:t>
            </a:r>
            <a:r>
              <a:rPr lang="en-US" sz="1100" dirty="0">
                <a:ea typeface="+mn-lt"/>
                <a:cs typeface="+mn-lt"/>
              </a:rPr>
              <a:t> license</a:t>
            </a:r>
            <a:endParaRPr lang="en-US" sz="1100" dirty="0"/>
          </a:p>
        </p:txBody>
      </p:sp>
    </p:spTree>
    <p:extLst>
      <p:ext uri="{BB962C8B-B14F-4D97-AF65-F5344CB8AC3E}">
        <p14:creationId xmlns:p14="http://schemas.microsoft.com/office/powerpoint/2010/main" val="2281176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9710C848-D028-67A7-F706-154D18956FB1}"/>
              </a:ext>
            </a:extLst>
          </p:cNvPr>
          <p:cNvSpPr txBox="1"/>
          <p:nvPr/>
        </p:nvSpPr>
        <p:spPr>
          <a:xfrm>
            <a:off x="681507" y="1832556"/>
            <a:ext cx="35282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Walbaum Display"/>
                <a:ea typeface="+mn-lt"/>
                <a:cs typeface="+mn-lt"/>
              </a:rPr>
              <a:t>It Is Time To Climate </a:t>
            </a:r>
          </a:p>
          <a:p>
            <a:r>
              <a:rPr lang="en-US" sz="2400" dirty="0">
                <a:latin typeface="Walbaum Display"/>
                <a:ea typeface="+mn-lt"/>
                <a:cs typeface="+mn-lt"/>
              </a:rPr>
              <a:t>             Change</a:t>
            </a:r>
            <a:endParaRPr lang="en-US" sz="2400" dirty="0">
              <a:latin typeface="Walbaum Display"/>
            </a:endParaRPr>
          </a:p>
        </p:txBody>
      </p:sp>
      <p:sp>
        <p:nvSpPr>
          <p:cNvPr id="7" name="TextBox 6">
            <a:extLst>
              <a:ext uri="{FF2B5EF4-FFF2-40B4-BE49-F238E27FC236}">
                <a16:creationId xmlns:a16="http://schemas.microsoft.com/office/drawing/2014/main" id="{95D77C7A-5545-5B91-E9EE-0CB20E81AD89}"/>
              </a:ext>
            </a:extLst>
          </p:cNvPr>
          <p:cNvSpPr txBox="1"/>
          <p:nvPr/>
        </p:nvSpPr>
        <p:spPr>
          <a:xfrm>
            <a:off x="1341550" y="4716887"/>
            <a:ext cx="237722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Florian Schulz / visionsofthewild.com</a:t>
            </a:r>
            <a:endParaRPr lang="en-US" dirty="0">
              <a:cs typeface="Calibri" panose="020F0502020204030204"/>
            </a:endParaRPr>
          </a:p>
        </p:txBody>
      </p:sp>
      <p:pic>
        <p:nvPicPr>
          <p:cNvPr id="9" name="Picture 10">
            <a:extLst>
              <a:ext uri="{FF2B5EF4-FFF2-40B4-BE49-F238E27FC236}">
                <a16:creationId xmlns:a16="http://schemas.microsoft.com/office/drawing/2014/main" id="{B02122C4-42F1-D5FB-3D49-4FA9E5C06714}"/>
              </a:ext>
            </a:extLst>
          </p:cNvPr>
          <p:cNvPicPr>
            <a:picLocks noChangeAspect="1"/>
          </p:cNvPicPr>
          <p:nvPr/>
        </p:nvPicPr>
        <p:blipFill>
          <a:blip r:embed="rId2"/>
          <a:stretch>
            <a:fillRect/>
          </a:stretch>
        </p:blipFill>
        <p:spPr>
          <a:xfrm>
            <a:off x="613894" y="2708486"/>
            <a:ext cx="2947115" cy="1956181"/>
          </a:xfrm>
          <a:prstGeom prst="rect">
            <a:avLst/>
          </a:prstGeom>
        </p:spPr>
      </p:pic>
      <p:sp>
        <p:nvSpPr>
          <p:cNvPr id="11" name="TextBox 10">
            <a:extLst>
              <a:ext uri="{FF2B5EF4-FFF2-40B4-BE49-F238E27FC236}">
                <a16:creationId xmlns:a16="http://schemas.microsoft.com/office/drawing/2014/main" id="{0EFE4BC4-E60A-C4FA-D291-0E997A00DE35}"/>
              </a:ext>
            </a:extLst>
          </p:cNvPr>
          <p:cNvSpPr txBox="1"/>
          <p:nvPr/>
        </p:nvSpPr>
        <p:spPr>
          <a:xfrm>
            <a:off x="6694331" y="201231"/>
            <a:ext cx="51113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Walbaum Display"/>
                <a:cs typeface="Calibri"/>
              </a:rPr>
              <a:t>Simple Solutions</a:t>
            </a:r>
          </a:p>
        </p:txBody>
      </p:sp>
      <p:sp>
        <p:nvSpPr>
          <p:cNvPr id="17" name="TextBox 16">
            <a:extLst>
              <a:ext uri="{FF2B5EF4-FFF2-40B4-BE49-F238E27FC236}">
                <a16:creationId xmlns:a16="http://schemas.microsoft.com/office/drawing/2014/main" id="{2B0E8CB8-9562-9B3F-0A26-69EF2F67A612}"/>
              </a:ext>
            </a:extLst>
          </p:cNvPr>
          <p:cNvSpPr txBox="1"/>
          <p:nvPr/>
        </p:nvSpPr>
        <p:spPr>
          <a:xfrm>
            <a:off x="5704267" y="815661"/>
            <a:ext cx="5865252" cy="1015663"/>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Humans have a wide range of effects on the physical environment, including overpopulation, pollution, the use of fossil fuels, and deforestation, Human Impacts On the Environment (National Geographic, 2023). As a result of this, our planet has poor air quality, undrinkable water and climate change. According to the United Nations, we can consider our climate change domains for this:</a:t>
            </a:r>
            <a:endParaRPr lang="en-US" dirty="0"/>
          </a:p>
        </p:txBody>
      </p:sp>
      <p:sp>
        <p:nvSpPr>
          <p:cNvPr id="23" name="Rectangle 22">
            <a:extLst>
              <a:ext uri="{FF2B5EF4-FFF2-40B4-BE49-F238E27FC236}">
                <a16:creationId xmlns:a16="http://schemas.microsoft.com/office/drawing/2014/main" id="{09B92917-65F6-993C-F629-79B9E4BA2B16}"/>
              </a:ext>
            </a:extLst>
          </p:cNvPr>
          <p:cNvSpPr/>
          <p:nvPr/>
        </p:nvSpPr>
        <p:spPr>
          <a:xfrm>
            <a:off x="5591891" y="1895055"/>
            <a:ext cx="6535715" cy="2137324"/>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3211C5F1-671D-A2D7-64DE-E9749E11E675}"/>
              </a:ext>
            </a:extLst>
          </p:cNvPr>
          <p:cNvSpPr txBox="1"/>
          <p:nvPr/>
        </p:nvSpPr>
        <p:spPr>
          <a:xfrm>
            <a:off x="7961385" y="4129920"/>
            <a:ext cx="31526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latin typeface="Walbaum Display"/>
                <a:cs typeface="Calibri"/>
              </a:rPr>
              <a:t>An innovative solution:</a:t>
            </a:r>
          </a:p>
        </p:txBody>
      </p:sp>
      <p:sp>
        <p:nvSpPr>
          <p:cNvPr id="26" name="Rectangle 25">
            <a:extLst>
              <a:ext uri="{FF2B5EF4-FFF2-40B4-BE49-F238E27FC236}">
                <a16:creationId xmlns:a16="http://schemas.microsoft.com/office/drawing/2014/main" id="{9F7A497E-AEF5-4F40-D971-A09258660D52}"/>
              </a:ext>
            </a:extLst>
          </p:cNvPr>
          <p:cNvSpPr/>
          <p:nvPr/>
        </p:nvSpPr>
        <p:spPr>
          <a:xfrm>
            <a:off x="6808125" y="4491980"/>
            <a:ext cx="4078309" cy="1835239"/>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76BD157-5A61-85C9-AF18-2B65D496A832}"/>
              </a:ext>
            </a:extLst>
          </p:cNvPr>
          <p:cNvSpPr txBox="1"/>
          <p:nvPr/>
        </p:nvSpPr>
        <p:spPr>
          <a:xfrm>
            <a:off x="-3769753" y="-804929"/>
            <a:ext cx="7539507" cy="1609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D4B9FACB-A393-D5DF-5D71-D7EB3884FCEC}"/>
              </a:ext>
            </a:extLst>
          </p:cNvPr>
          <p:cNvSpPr txBox="1"/>
          <p:nvPr/>
        </p:nvSpPr>
        <p:spPr>
          <a:xfrm>
            <a:off x="5595683" y="1891584"/>
            <a:ext cx="6595846" cy="21390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Walbaum Display"/>
                <a:ea typeface="+mn-lt"/>
                <a:cs typeface="+mn-lt"/>
              </a:rPr>
              <a:t>Travel </a:t>
            </a:r>
            <a:endParaRPr lang="en-US">
              <a:latin typeface="Walbaum Display"/>
            </a:endParaRPr>
          </a:p>
          <a:p>
            <a:endParaRPr lang="en-US" sz="1100" dirty="0">
              <a:ea typeface="+mn-lt"/>
              <a:cs typeface="+mn-lt"/>
            </a:endParaRPr>
          </a:p>
          <a:p>
            <a:r>
              <a:rPr lang="en-US" sz="1100" dirty="0">
                <a:ea typeface="+mn-lt"/>
                <a:cs typeface="+mn-lt"/>
              </a:rPr>
              <a:t>The consideration of travel, by opting to cycle and walk places instead of driving as this can significantly reduce your carbon footprint, it benefits the environment by reducing air pollution and it benefits your health as a form of exercise, Start with these ten actions (United Nations, 2020) </a:t>
            </a:r>
            <a:endParaRPr lang="en-US" dirty="0">
              <a:cs typeface="Calibri"/>
            </a:endParaRPr>
          </a:p>
          <a:p>
            <a:endParaRPr lang="en-US" sz="1100" dirty="0">
              <a:latin typeface="Walbaum Display"/>
              <a:cs typeface="Calibri"/>
            </a:endParaRPr>
          </a:p>
          <a:p>
            <a:r>
              <a:rPr lang="en-US" sz="1100" dirty="0">
                <a:latin typeface="Walbaum Display"/>
                <a:ea typeface="+mn-lt"/>
                <a:cs typeface="+mn-lt"/>
              </a:rPr>
              <a:t>Home</a:t>
            </a:r>
          </a:p>
          <a:p>
            <a:endParaRPr lang="en-US" sz="1100" dirty="0">
              <a:ea typeface="+mn-lt"/>
              <a:cs typeface="+mn-lt"/>
            </a:endParaRPr>
          </a:p>
          <a:p>
            <a:r>
              <a:rPr lang="en-US" sz="1100" dirty="0">
                <a:ea typeface="+mn-lt"/>
                <a:cs typeface="+mn-lt"/>
              </a:rPr>
              <a:t>There are many things we can do at home to help the planet. Reducing your energy consumption by turning down your heating and cooling, switching to LED light bulbs and energy-efficient electric appliances, switching off lights and plugs in the wall that are not in use, and finally hanging washing to dry instead of using a dryer, Start with these ten actions (United Nations, 2020)</a:t>
            </a:r>
            <a:endParaRPr lang="en-US" dirty="0"/>
          </a:p>
        </p:txBody>
      </p:sp>
      <p:sp>
        <p:nvSpPr>
          <p:cNvPr id="2" name="TextBox 1">
            <a:extLst>
              <a:ext uri="{FF2B5EF4-FFF2-40B4-BE49-F238E27FC236}">
                <a16:creationId xmlns:a16="http://schemas.microsoft.com/office/drawing/2014/main" id="{076307EE-3ECE-68C5-6D97-A0DB426CEBED}"/>
              </a:ext>
            </a:extLst>
          </p:cNvPr>
          <p:cNvSpPr txBox="1"/>
          <p:nvPr/>
        </p:nvSpPr>
        <p:spPr>
          <a:xfrm>
            <a:off x="6970059" y="4549588"/>
            <a:ext cx="375397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Madrid is constructing a one-million-tree Bosque Metropolitano around its outskirts, while Seoul, South Korea, is constructing "wind path forests" along rivers and roads to funnel cool air into the city center in an effort to reduce summer temperatures (Neste, 2023). Planting trees is an innovative way to help the planet because they provide oxygen, protect wildlife, and serve as a natural habitat. Additionally, wind path forests creatively reduce soaring summer temperatures, which are often exacerbated by the continued use of fossil fuels.</a:t>
            </a:r>
            <a:endParaRPr lang="en-US" sz="1100" dirty="0">
              <a:ea typeface="Calibri"/>
              <a:cs typeface="Calibri"/>
            </a:endParaRPr>
          </a:p>
        </p:txBody>
      </p:sp>
    </p:spTree>
    <p:extLst>
      <p:ext uri="{BB962C8B-B14F-4D97-AF65-F5344CB8AC3E}">
        <p14:creationId xmlns:p14="http://schemas.microsoft.com/office/powerpoint/2010/main" val="4140179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9710C848-D028-67A7-F706-154D18956FB1}"/>
              </a:ext>
            </a:extLst>
          </p:cNvPr>
          <p:cNvSpPr txBox="1"/>
          <p:nvPr/>
        </p:nvSpPr>
        <p:spPr>
          <a:xfrm>
            <a:off x="681507" y="1832556"/>
            <a:ext cx="35282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Walbaum Display"/>
                <a:ea typeface="+mn-lt"/>
                <a:cs typeface="+mn-lt"/>
              </a:rPr>
              <a:t>It Is Time To Climate </a:t>
            </a:r>
          </a:p>
          <a:p>
            <a:r>
              <a:rPr lang="en-US" sz="2400" dirty="0">
                <a:latin typeface="Walbaum Display"/>
                <a:ea typeface="+mn-lt"/>
                <a:cs typeface="+mn-lt"/>
              </a:rPr>
              <a:t>             Change</a:t>
            </a:r>
            <a:endParaRPr lang="en-US" sz="2400" dirty="0">
              <a:latin typeface="Walbaum Display"/>
            </a:endParaRPr>
          </a:p>
        </p:txBody>
      </p:sp>
      <p:sp>
        <p:nvSpPr>
          <p:cNvPr id="7" name="TextBox 6">
            <a:extLst>
              <a:ext uri="{FF2B5EF4-FFF2-40B4-BE49-F238E27FC236}">
                <a16:creationId xmlns:a16="http://schemas.microsoft.com/office/drawing/2014/main" id="{95D77C7A-5545-5B91-E9EE-0CB20E81AD89}"/>
              </a:ext>
            </a:extLst>
          </p:cNvPr>
          <p:cNvSpPr txBox="1"/>
          <p:nvPr/>
        </p:nvSpPr>
        <p:spPr>
          <a:xfrm>
            <a:off x="1341550" y="4716887"/>
            <a:ext cx="237722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Florian Schulz / visionsofthewild.com</a:t>
            </a:r>
            <a:endParaRPr lang="en-US" dirty="0">
              <a:cs typeface="Calibri" panose="020F0502020204030204"/>
            </a:endParaRPr>
          </a:p>
        </p:txBody>
      </p:sp>
      <p:pic>
        <p:nvPicPr>
          <p:cNvPr id="9" name="Picture 10">
            <a:extLst>
              <a:ext uri="{FF2B5EF4-FFF2-40B4-BE49-F238E27FC236}">
                <a16:creationId xmlns:a16="http://schemas.microsoft.com/office/drawing/2014/main" id="{B02122C4-42F1-D5FB-3D49-4FA9E5C06714}"/>
              </a:ext>
            </a:extLst>
          </p:cNvPr>
          <p:cNvPicPr>
            <a:picLocks noChangeAspect="1"/>
          </p:cNvPicPr>
          <p:nvPr/>
        </p:nvPicPr>
        <p:blipFill>
          <a:blip r:embed="rId2"/>
          <a:stretch>
            <a:fillRect/>
          </a:stretch>
        </p:blipFill>
        <p:spPr>
          <a:xfrm>
            <a:off x="613894" y="2708486"/>
            <a:ext cx="2947115" cy="1956181"/>
          </a:xfrm>
          <a:prstGeom prst="rect">
            <a:avLst/>
          </a:prstGeom>
        </p:spPr>
      </p:pic>
      <p:sp>
        <p:nvSpPr>
          <p:cNvPr id="23" name="Rectangle 22">
            <a:extLst>
              <a:ext uri="{FF2B5EF4-FFF2-40B4-BE49-F238E27FC236}">
                <a16:creationId xmlns:a16="http://schemas.microsoft.com/office/drawing/2014/main" id="{09B92917-65F6-993C-F629-79B9E4BA2B16}"/>
              </a:ext>
            </a:extLst>
          </p:cNvPr>
          <p:cNvSpPr/>
          <p:nvPr/>
        </p:nvSpPr>
        <p:spPr>
          <a:xfrm>
            <a:off x="5412597" y="505526"/>
            <a:ext cx="6535715" cy="6238676"/>
          </a:xfrm>
          <a:prstGeom prst="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76BD157-5A61-85C9-AF18-2B65D496A832}"/>
              </a:ext>
            </a:extLst>
          </p:cNvPr>
          <p:cNvSpPr txBox="1"/>
          <p:nvPr/>
        </p:nvSpPr>
        <p:spPr>
          <a:xfrm>
            <a:off x="-3769753" y="-804929"/>
            <a:ext cx="7539507" cy="1609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766E228E-F539-A773-450B-E7D289DDD82A}"/>
              </a:ext>
            </a:extLst>
          </p:cNvPr>
          <p:cNvSpPr txBox="1"/>
          <p:nvPr/>
        </p:nvSpPr>
        <p:spPr>
          <a:xfrm>
            <a:off x="5409639" y="725580"/>
            <a:ext cx="620525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latin typeface="Walbaum Display"/>
                <a:ea typeface="Calibri"/>
                <a:cs typeface="Calibri"/>
              </a:rPr>
              <a:t>References:</a:t>
            </a:r>
          </a:p>
        </p:txBody>
      </p:sp>
      <p:sp>
        <p:nvSpPr>
          <p:cNvPr id="18" name="TextBox 17">
            <a:extLst>
              <a:ext uri="{FF2B5EF4-FFF2-40B4-BE49-F238E27FC236}">
                <a16:creationId xmlns:a16="http://schemas.microsoft.com/office/drawing/2014/main" id="{597EBBB0-CD34-14CC-C29C-525E69680B0F}"/>
              </a:ext>
            </a:extLst>
          </p:cNvPr>
          <p:cNvSpPr txBox="1"/>
          <p:nvPr/>
        </p:nvSpPr>
        <p:spPr>
          <a:xfrm>
            <a:off x="5771029" y="1596837"/>
            <a:ext cx="5841066"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dirty="0">
                <a:ea typeface="+mn-lt"/>
                <a:cs typeface="+mn-lt"/>
              </a:rPr>
              <a:t> ozone layer: Chiodo, G. </a:t>
            </a:r>
            <a:r>
              <a:rPr lang="en-US" sz="1400" i="1" dirty="0">
                <a:ea typeface="+mn-lt"/>
                <a:cs typeface="+mn-lt"/>
              </a:rPr>
              <a:t>et al.</a:t>
            </a:r>
            <a:r>
              <a:rPr lang="en-US" sz="1400" dirty="0">
                <a:ea typeface="+mn-lt"/>
                <a:cs typeface="+mn-lt"/>
              </a:rPr>
              <a:t> (2018) ‘The Response of the Ozone Layer to Quadrupled CO₂ Concentrations’, </a:t>
            </a:r>
            <a:r>
              <a:rPr lang="en-US" sz="1400" i="1" dirty="0">
                <a:ea typeface="+mn-lt"/>
                <a:cs typeface="+mn-lt"/>
              </a:rPr>
              <a:t>Journal of climate</a:t>
            </a:r>
            <a:r>
              <a:rPr lang="en-US" sz="1400" dirty="0">
                <a:ea typeface="+mn-lt"/>
                <a:cs typeface="+mn-lt"/>
              </a:rPr>
              <a:t>, 31(10), pp. 3893–3907. Available at: </a:t>
            </a:r>
            <a:r>
              <a:rPr lang="en-US" sz="1400" dirty="0">
                <a:ea typeface="+mn-lt"/>
                <a:cs typeface="+mn-lt"/>
                <a:hlinkClick r:id="rId3"/>
              </a:rPr>
              <a:t>https://doi.org/10.1175/JCLI-D-17-0492.1</a:t>
            </a:r>
            <a:r>
              <a:rPr lang="en-US" sz="1400" dirty="0">
                <a:ea typeface="+mn-lt"/>
                <a:cs typeface="+mn-lt"/>
              </a:rPr>
              <a:t>.</a:t>
            </a:r>
          </a:p>
          <a:p>
            <a:endParaRPr lang="en-US" sz="1400" dirty="0">
              <a:ea typeface="Calibri"/>
              <a:cs typeface="Calibri"/>
            </a:endParaRPr>
          </a:p>
          <a:p>
            <a:r>
              <a:rPr lang="en-US" sz="1400" dirty="0">
                <a:ea typeface="Calibri"/>
                <a:cs typeface="Calibri"/>
              </a:rPr>
              <a:t>2.    </a:t>
            </a:r>
            <a:r>
              <a:rPr lang="en-US" sz="1400" dirty="0">
                <a:ea typeface="+mn-lt"/>
                <a:cs typeface="+mn-lt"/>
              </a:rPr>
              <a:t>Attfield, R. (2001) ‘To Do No Harm? The Precautionary Principle and Moral Values’, </a:t>
            </a:r>
            <a:r>
              <a:rPr lang="en-US" sz="1400" i="1" dirty="0">
                <a:ea typeface="+mn-lt"/>
                <a:cs typeface="+mn-lt"/>
              </a:rPr>
              <a:t>Philosophy of management</a:t>
            </a:r>
            <a:r>
              <a:rPr lang="en-US" sz="1400" dirty="0">
                <a:ea typeface="+mn-lt"/>
                <a:cs typeface="+mn-lt"/>
              </a:rPr>
              <a:t>, 1(3), pp. 11–20. Available at: </a:t>
            </a:r>
            <a:r>
              <a:rPr lang="en-US" sz="1400" dirty="0">
                <a:ea typeface="+mn-lt"/>
                <a:cs typeface="+mn-lt"/>
                <a:hlinkClick r:id="rId4"/>
              </a:rPr>
              <a:t>https://doi.org/10.5840/pom2001133</a:t>
            </a:r>
            <a:r>
              <a:rPr lang="en-US" sz="1400" dirty="0">
                <a:ea typeface="+mn-lt"/>
                <a:cs typeface="+mn-lt"/>
              </a:rPr>
              <a:t>.</a:t>
            </a:r>
            <a:endParaRPr lang="en-US" sz="1400" dirty="0">
              <a:ea typeface="Calibri"/>
              <a:cs typeface="Calibri"/>
            </a:endParaRPr>
          </a:p>
          <a:p>
            <a:endParaRPr lang="en-US" sz="1400" dirty="0">
              <a:ea typeface="Calibri"/>
              <a:cs typeface="Calibri"/>
            </a:endParaRPr>
          </a:p>
          <a:p>
            <a:r>
              <a:rPr lang="en-US" sz="1400" dirty="0">
                <a:ea typeface="Calibri"/>
                <a:cs typeface="Calibri"/>
              </a:rPr>
              <a:t>3.      </a:t>
            </a:r>
            <a:r>
              <a:rPr lang="en-US" sz="1400" dirty="0">
                <a:ea typeface="+mn-lt"/>
                <a:cs typeface="+mn-lt"/>
              </a:rPr>
              <a:t>National Geographic (2023) Human Impacts On the Environment. Available at: </a:t>
            </a:r>
            <a:r>
              <a:rPr lang="en-US" sz="1400" dirty="0">
                <a:ea typeface="+mn-lt"/>
                <a:cs typeface="+mn-lt"/>
                <a:hlinkClick r:id="rId5"/>
              </a:rPr>
              <a:t>https://education.nationalgeographic.org/resource/resource-library-human-impacts-environment/</a:t>
            </a:r>
            <a:r>
              <a:rPr lang="en-US" sz="1400" dirty="0">
                <a:ea typeface="+mn-lt"/>
                <a:cs typeface="+mn-lt"/>
              </a:rPr>
              <a:t> (Accessed: 6 March 2023). </a:t>
            </a:r>
            <a:endParaRPr lang="en-US" sz="1400" dirty="0">
              <a:ea typeface="Calibri"/>
              <a:cs typeface="Calibri"/>
            </a:endParaRPr>
          </a:p>
          <a:p>
            <a:endParaRPr lang="en-US" sz="1400" dirty="0">
              <a:ea typeface="Calibri"/>
              <a:cs typeface="Calibri"/>
            </a:endParaRPr>
          </a:p>
          <a:p>
            <a:r>
              <a:rPr lang="en-US" sz="1400" dirty="0">
                <a:ea typeface="Calibri"/>
                <a:cs typeface="Calibri"/>
              </a:rPr>
              <a:t>4.        </a:t>
            </a:r>
            <a:r>
              <a:rPr lang="en-US" sz="1400" i="1" dirty="0">
                <a:ea typeface="+mn-lt"/>
                <a:cs typeface="+mn-lt"/>
              </a:rPr>
              <a:t>Start with these ten actions!</a:t>
            </a:r>
            <a:r>
              <a:rPr lang="en-US" sz="1400" dirty="0">
                <a:ea typeface="+mn-lt"/>
                <a:cs typeface="+mn-lt"/>
              </a:rPr>
              <a:t> (2020) </a:t>
            </a:r>
            <a:r>
              <a:rPr lang="en-US" sz="1400" i="1" dirty="0">
                <a:ea typeface="+mn-lt"/>
                <a:cs typeface="+mn-lt"/>
              </a:rPr>
              <a:t>United Nations</a:t>
            </a:r>
            <a:r>
              <a:rPr lang="en-US" sz="1400" dirty="0">
                <a:ea typeface="+mn-lt"/>
                <a:cs typeface="+mn-lt"/>
              </a:rPr>
              <a:t>. United Nations. Available at: </a:t>
            </a:r>
            <a:r>
              <a:rPr lang="en-US" sz="1400" dirty="0">
                <a:ea typeface="+mn-lt"/>
                <a:cs typeface="+mn-lt"/>
                <a:hlinkClick r:id="rId6"/>
              </a:rPr>
              <a:t>https://www.un.org/en/actnow/ten-actions</a:t>
            </a:r>
            <a:r>
              <a:rPr lang="en-US" sz="1400" dirty="0">
                <a:ea typeface="+mn-lt"/>
                <a:cs typeface="+mn-lt"/>
              </a:rPr>
              <a:t> (Accessed: March 10, 2023). </a:t>
            </a:r>
          </a:p>
          <a:p>
            <a:endParaRPr lang="en-US" sz="1400" dirty="0">
              <a:ea typeface="Calibri"/>
              <a:cs typeface="Calibri"/>
            </a:endParaRPr>
          </a:p>
          <a:p>
            <a:r>
              <a:rPr lang="en-US" sz="1400" dirty="0">
                <a:ea typeface="Calibri"/>
                <a:cs typeface="Calibri"/>
              </a:rPr>
              <a:t>5. </a:t>
            </a:r>
            <a:r>
              <a:rPr lang="en-US" sz="1400" dirty="0">
                <a:ea typeface="+mn-lt"/>
                <a:cs typeface="+mn-lt"/>
              </a:rPr>
              <a:t>Mead , N.V. and Mead, N. (2022) </a:t>
            </a:r>
            <a:r>
              <a:rPr lang="en-US" sz="1400" i="1" dirty="0">
                <a:ea typeface="+mn-lt"/>
                <a:cs typeface="+mn-lt"/>
              </a:rPr>
              <a:t>Five innovative solutions to climate change: Learning from global hotspots</a:t>
            </a:r>
            <a:r>
              <a:rPr lang="en-US" sz="1400" dirty="0">
                <a:ea typeface="+mn-lt"/>
                <a:cs typeface="+mn-lt"/>
              </a:rPr>
              <a:t>, </a:t>
            </a:r>
            <a:r>
              <a:rPr lang="en-US" sz="1400" i="1" dirty="0">
                <a:ea typeface="+mn-lt"/>
                <a:cs typeface="+mn-lt"/>
              </a:rPr>
              <a:t>Journey to Zero</a:t>
            </a:r>
            <a:r>
              <a:rPr lang="en-US" sz="1400" dirty="0">
                <a:ea typeface="+mn-lt"/>
                <a:cs typeface="+mn-lt"/>
              </a:rPr>
              <a:t>. Available at: </a:t>
            </a:r>
            <a:r>
              <a:rPr lang="en-US" sz="1400" dirty="0">
                <a:ea typeface="+mn-lt"/>
                <a:cs typeface="+mn-lt"/>
                <a:hlinkClick r:id="rId7"/>
              </a:rPr>
              <a:t>https://journeytozerostories.neste.com/hotspots-of-climate-change</a:t>
            </a:r>
            <a:r>
              <a:rPr lang="en-US" sz="1400" dirty="0">
                <a:ea typeface="+mn-lt"/>
                <a:cs typeface="+mn-lt"/>
              </a:rPr>
              <a:t> (Accessed: March 10, 2023). </a:t>
            </a:r>
            <a:endParaRPr lang="en-US" sz="1400" dirty="0">
              <a:ea typeface="Calibri"/>
              <a:cs typeface="Calibri"/>
            </a:endParaRPr>
          </a:p>
          <a:p>
            <a:endParaRPr lang="en-US" sz="1400" dirty="0">
              <a:ea typeface="Calibri"/>
              <a:cs typeface="Calibri"/>
            </a:endParaRPr>
          </a:p>
          <a:p>
            <a:r>
              <a:rPr lang="en-US" sz="1400" dirty="0">
                <a:ea typeface="Calibri"/>
                <a:cs typeface="Calibri"/>
              </a:rPr>
              <a:t>6.   How to save our planet (Our planet: WWF international, 2019). </a:t>
            </a:r>
            <a:endParaRPr lang="en-US" sz="1400" dirty="0">
              <a:ea typeface="+mn-lt"/>
              <a:cs typeface="+mn-lt"/>
            </a:endParaRPr>
          </a:p>
          <a:p>
            <a:endParaRPr lang="en-US" sz="1400" dirty="0">
              <a:ea typeface="Calibri"/>
              <a:cs typeface="Calibri"/>
            </a:endParaRPr>
          </a:p>
          <a:p>
            <a:endParaRPr lang="en-US" sz="1400" dirty="0">
              <a:ea typeface="Calibri"/>
              <a:cs typeface="Calibri"/>
            </a:endParaRPr>
          </a:p>
          <a:p>
            <a:br>
              <a:rPr lang="en-US" dirty="0"/>
            </a:br>
            <a:endParaRPr lang="en-US" dirty="0"/>
          </a:p>
          <a:p>
            <a:br>
              <a:rPr lang="en-US" dirty="0"/>
            </a:br>
            <a:endParaRPr lang="en-US" dirty="0"/>
          </a:p>
        </p:txBody>
      </p:sp>
    </p:spTree>
    <p:extLst>
      <p:ext uri="{BB962C8B-B14F-4D97-AF65-F5344CB8AC3E}">
        <p14:creationId xmlns:p14="http://schemas.microsoft.com/office/powerpoint/2010/main" val="2440954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8EB2-9077-5658-1D22-E53243BAA937}"/>
              </a:ext>
            </a:extLst>
          </p:cNvPr>
          <p:cNvSpPr>
            <a:spLocks noGrp="1"/>
          </p:cNvSpPr>
          <p:nvPr>
            <p:ph type="title"/>
          </p:nvPr>
        </p:nvSpPr>
        <p:spPr/>
        <p:txBody>
          <a:bodyPr/>
          <a:lstStyle/>
          <a:p>
            <a:r>
              <a:rPr lang="en-US" dirty="0">
                <a:latin typeface="Walbaum Display"/>
                <a:cs typeface="Calibri Light"/>
              </a:rPr>
              <a:t>Conflict Management in the work place</a:t>
            </a:r>
            <a:endParaRPr lang="en-US" dirty="0">
              <a:latin typeface="Walbaum Display"/>
            </a:endParaRPr>
          </a:p>
        </p:txBody>
      </p:sp>
      <p:pic>
        <p:nvPicPr>
          <p:cNvPr id="5" name="Picture 5" descr="Graphical user interface, text&#10;&#10;Description automatically generated">
            <a:extLst>
              <a:ext uri="{FF2B5EF4-FFF2-40B4-BE49-F238E27FC236}">
                <a16:creationId xmlns:a16="http://schemas.microsoft.com/office/drawing/2014/main" id="{132908E1-07EB-DCDC-A97A-0396F12A876A}"/>
              </a:ext>
            </a:extLst>
          </p:cNvPr>
          <p:cNvPicPr>
            <a:picLocks noGrp="1" noChangeAspect="1"/>
          </p:cNvPicPr>
          <p:nvPr>
            <p:ph idx="1"/>
          </p:nvPr>
        </p:nvPicPr>
        <p:blipFill rotWithShape="1">
          <a:blip r:embed="rId2"/>
          <a:srcRect l="59061" t="30058" r="18932" b="30636"/>
          <a:stretch/>
        </p:blipFill>
        <p:spPr>
          <a:xfrm>
            <a:off x="6595129" y="-3782"/>
            <a:ext cx="5647280" cy="5691819"/>
          </a:xfrm>
        </p:spPr>
      </p:pic>
      <p:sp>
        <p:nvSpPr>
          <p:cNvPr id="4" name="Text Placeholder 3">
            <a:extLst>
              <a:ext uri="{FF2B5EF4-FFF2-40B4-BE49-F238E27FC236}">
                <a16:creationId xmlns:a16="http://schemas.microsoft.com/office/drawing/2014/main" id="{116F734E-3278-63B0-430D-FAC065609485}"/>
              </a:ext>
            </a:extLst>
          </p:cNvPr>
          <p:cNvSpPr>
            <a:spLocks noGrp="1"/>
          </p:cNvSpPr>
          <p:nvPr>
            <p:ph type="body" sz="half" idx="2"/>
          </p:nvPr>
        </p:nvSpPr>
        <p:spPr/>
        <p:txBody>
          <a:bodyPr vert="horz" lIns="91440" tIns="45720" rIns="91440" bIns="45720" rtlCol="0" anchor="t">
            <a:normAutofit/>
          </a:bodyPr>
          <a:lstStyle/>
          <a:p>
            <a:endParaRPr lang="en-US"/>
          </a:p>
          <a:p>
            <a:endParaRPr lang="en-US" dirty="0">
              <a:cs typeface="Calibri"/>
            </a:endParaRPr>
          </a:p>
          <a:p>
            <a:endParaRPr lang="en-US" dirty="0">
              <a:cs typeface="Calibri"/>
            </a:endParaRPr>
          </a:p>
        </p:txBody>
      </p:sp>
      <p:sp>
        <p:nvSpPr>
          <p:cNvPr id="11" name="TextBox 10">
            <a:extLst>
              <a:ext uri="{FF2B5EF4-FFF2-40B4-BE49-F238E27FC236}">
                <a16:creationId xmlns:a16="http://schemas.microsoft.com/office/drawing/2014/main" id="{2FFB26E7-7C71-EDB8-13BA-1992597A1942}"/>
              </a:ext>
            </a:extLst>
          </p:cNvPr>
          <p:cNvSpPr txBox="1"/>
          <p:nvPr/>
        </p:nvSpPr>
        <p:spPr>
          <a:xfrm>
            <a:off x="537882" y="2314015"/>
            <a:ext cx="5634317"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ea typeface="+mn-lt"/>
                <a:cs typeface="+mn-lt"/>
              </a:rPr>
              <a:t>The chosen career field that I will pursue is working in Human resource management. The principles and practices of conflict management apply strongly to this role. This is particularly because Conflict resolution is the collaborative practice of resolving disputes by  </a:t>
            </a:r>
            <a:r>
              <a:rPr lang="en-US" sz="1200" dirty="0" err="1">
                <a:latin typeface="Corbel"/>
                <a:ea typeface="+mn-lt"/>
                <a:cs typeface="+mn-lt"/>
              </a:rPr>
              <a:t>minimising</a:t>
            </a:r>
            <a:r>
              <a:rPr lang="en-US" sz="1200" dirty="0">
                <a:latin typeface="Corbel"/>
                <a:ea typeface="+mn-lt"/>
                <a:cs typeface="+mn-lt"/>
              </a:rPr>
              <a:t> negative outcomes done by  various tactics, creative thinking, and negotiation.</a:t>
            </a:r>
            <a:endParaRPr lang="en-US" sz="1200">
              <a:latin typeface="Corbel"/>
              <a:cs typeface="Calibri"/>
            </a:endParaRPr>
          </a:p>
          <a:p>
            <a:r>
              <a:rPr lang="en-US" sz="1200" dirty="0">
                <a:latin typeface="Corbel"/>
                <a:ea typeface="+mn-lt"/>
                <a:cs typeface="+mn-lt"/>
              </a:rPr>
              <a:t>Some examples: include</a:t>
            </a:r>
            <a:endParaRPr lang="en-US" sz="1200">
              <a:latin typeface="Corbel"/>
              <a:cs typeface="Calibri"/>
            </a:endParaRPr>
          </a:p>
          <a:p>
            <a:r>
              <a:rPr lang="en-US" sz="1200" dirty="0">
                <a:latin typeface="Corbel"/>
                <a:ea typeface="+mn-lt"/>
                <a:cs typeface="+mn-lt"/>
              </a:rPr>
              <a:t>The use of transparent and effective communication, never leaving any problem unattended as this will never resolve it, careful planning and action, Glaser, S and Glaser P (Home MindTools, 2022).</a:t>
            </a:r>
          </a:p>
          <a:p>
            <a:endParaRPr lang="en-US" sz="1200" dirty="0">
              <a:latin typeface="Corbel"/>
              <a:cs typeface="Calibri"/>
            </a:endParaRPr>
          </a:p>
          <a:p>
            <a:r>
              <a:rPr lang="en-US" sz="1200" dirty="0">
                <a:latin typeface="Corbel"/>
                <a:cs typeface="Calibri"/>
              </a:rPr>
              <a:t>The conflict Life Cycle, </a:t>
            </a:r>
            <a:r>
              <a:rPr lang="en-US" sz="1200" dirty="0">
                <a:ea typeface="+mn-lt"/>
                <a:cs typeface="+mn-lt"/>
              </a:rPr>
              <a:t>(</a:t>
            </a:r>
            <a:r>
              <a:rPr lang="en-US" sz="1200" dirty="0" err="1">
                <a:ea typeface="+mn-lt"/>
                <a:cs typeface="+mn-lt"/>
              </a:rPr>
              <a:t>Brahnam</a:t>
            </a:r>
            <a:r>
              <a:rPr lang="en-US" sz="1200" dirty="0">
                <a:ea typeface="+mn-lt"/>
                <a:cs typeface="+mn-lt"/>
              </a:rPr>
              <a:t> et al., 2005),</a:t>
            </a:r>
            <a:r>
              <a:rPr lang="en-US" sz="1200" dirty="0">
                <a:latin typeface="Corbel"/>
                <a:cs typeface="Calibri"/>
              </a:rPr>
              <a:t>  represents the importance of following a practice that develops in steps. For instance, the disagreement, </a:t>
            </a:r>
            <a:r>
              <a:rPr lang="en-US" sz="1200" dirty="0" err="1">
                <a:latin typeface="Corbel"/>
                <a:cs typeface="Calibri"/>
              </a:rPr>
              <a:t>behaviour</a:t>
            </a:r>
            <a:r>
              <a:rPr lang="en-US" sz="1200" dirty="0">
                <a:latin typeface="Corbel"/>
                <a:cs typeface="Calibri"/>
              </a:rPr>
              <a:t> of others, the conflict, and finally whether the resolution worked or not, </a:t>
            </a:r>
            <a:r>
              <a:rPr lang="en-US" sz="1200" dirty="0">
                <a:latin typeface="Corbel"/>
                <a:ea typeface="+mn-lt"/>
                <a:cs typeface="+mn-lt"/>
              </a:rPr>
              <a:t>Brazilian Journal of Operations &amp; Production Management 12 (2015), pp 214-232. This method of managing conflict will allow me to understand the importance of resolving problems in my career especially because it is a team-based role that works specifically with individuals to resolve things. I will develop my sense of empathy, careful communication, and innovative ways of resolving issues such as using an </a:t>
            </a:r>
            <a:r>
              <a:rPr lang="en-US" sz="1200" dirty="0" err="1">
                <a:latin typeface="Corbel"/>
                <a:ea typeface="+mn-lt"/>
                <a:cs typeface="+mn-lt"/>
              </a:rPr>
              <a:t>annonymous</a:t>
            </a:r>
            <a:r>
              <a:rPr lang="en-US" sz="1200" dirty="0">
                <a:latin typeface="Corbel"/>
                <a:ea typeface="+mn-lt"/>
                <a:cs typeface="+mn-lt"/>
              </a:rPr>
              <a:t> Jar of suggestions for change in the work place and listening carefully to what others are telling me</a:t>
            </a:r>
            <a:r>
              <a:rPr lang="en-US" sz="1400" dirty="0">
                <a:latin typeface="Walbaum Display"/>
                <a:ea typeface="+mn-lt"/>
                <a:cs typeface="+mn-lt"/>
              </a:rPr>
              <a:t>.</a:t>
            </a:r>
          </a:p>
          <a:p>
            <a:endParaRPr lang="en-US" sz="1400" dirty="0">
              <a:latin typeface="Walbaum Display"/>
              <a:cs typeface="Calibri"/>
            </a:endParaRPr>
          </a:p>
          <a:p>
            <a:br>
              <a:rPr lang="en-US" dirty="0"/>
            </a:br>
            <a:endParaRPr lang="en-US" dirty="0"/>
          </a:p>
          <a:p>
            <a:endParaRPr lang="en-US" dirty="0">
              <a:cs typeface="Calibri"/>
            </a:endParaRPr>
          </a:p>
          <a:p>
            <a:br>
              <a:rPr lang="en-US" dirty="0"/>
            </a:br>
            <a:r>
              <a:rPr lang="en-US" dirty="0">
                <a:ea typeface="+mn-lt"/>
                <a:cs typeface="+mn-lt"/>
              </a:rPr>
              <a:t>, .</a:t>
            </a:r>
            <a:endParaRPr lang="en-US" dirty="0">
              <a:cs typeface="Calibri"/>
            </a:endParaRPr>
          </a:p>
        </p:txBody>
      </p:sp>
    </p:spTree>
    <p:extLst>
      <p:ext uri="{BB962C8B-B14F-4D97-AF65-F5344CB8AC3E}">
        <p14:creationId xmlns:p14="http://schemas.microsoft.com/office/powerpoint/2010/main" val="3214983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8EB2-9077-5658-1D22-E53243BAA937}"/>
              </a:ext>
            </a:extLst>
          </p:cNvPr>
          <p:cNvSpPr>
            <a:spLocks noGrp="1"/>
          </p:cNvSpPr>
          <p:nvPr>
            <p:ph type="title"/>
          </p:nvPr>
        </p:nvSpPr>
        <p:spPr>
          <a:xfrm>
            <a:off x="839788" y="210671"/>
            <a:ext cx="3932237" cy="714936"/>
          </a:xfrm>
        </p:spPr>
        <p:txBody>
          <a:bodyPr/>
          <a:lstStyle/>
          <a:p>
            <a:r>
              <a:rPr lang="en-US" dirty="0">
                <a:latin typeface="Walbaum Display"/>
                <a:cs typeface="Calibri Light"/>
              </a:rPr>
              <a:t>References:</a:t>
            </a:r>
          </a:p>
        </p:txBody>
      </p:sp>
      <p:sp>
        <p:nvSpPr>
          <p:cNvPr id="4" name="Text Placeholder 3">
            <a:extLst>
              <a:ext uri="{FF2B5EF4-FFF2-40B4-BE49-F238E27FC236}">
                <a16:creationId xmlns:a16="http://schemas.microsoft.com/office/drawing/2014/main" id="{116F734E-3278-63B0-430D-FAC065609485}"/>
              </a:ext>
            </a:extLst>
          </p:cNvPr>
          <p:cNvSpPr>
            <a:spLocks noGrp="1"/>
          </p:cNvSpPr>
          <p:nvPr>
            <p:ph type="body" sz="half" idx="2"/>
          </p:nvPr>
        </p:nvSpPr>
        <p:spPr/>
        <p:txBody>
          <a:bodyPr vert="horz" lIns="91440" tIns="45720" rIns="91440" bIns="45720" rtlCol="0" anchor="t">
            <a:normAutofit/>
          </a:bodyPr>
          <a:lstStyle/>
          <a:p>
            <a:endParaRPr lang="en-US"/>
          </a:p>
          <a:p>
            <a:endParaRPr lang="en-US" dirty="0">
              <a:cs typeface="Calibri"/>
            </a:endParaRPr>
          </a:p>
          <a:p>
            <a:endParaRPr lang="en-US" dirty="0">
              <a:cs typeface="Calibri"/>
            </a:endParaRPr>
          </a:p>
        </p:txBody>
      </p:sp>
      <p:sp>
        <p:nvSpPr>
          <p:cNvPr id="11" name="TextBox 10">
            <a:extLst>
              <a:ext uri="{FF2B5EF4-FFF2-40B4-BE49-F238E27FC236}">
                <a16:creationId xmlns:a16="http://schemas.microsoft.com/office/drawing/2014/main" id="{2FFB26E7-7C71-EDB8-13BA-1992597A1942}"/>
              </a:ext>
            </a:extLst>
          </p:cNvPr>
          <p:cNvSpPr txBox="1"/>
          <p:nvPr/>
        </p:nvSpPr>
        <p:spPr>
          <a:xfrm>
            <a:off x="381000" y="1473574"/>
            <a:ext cx="5634317"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latin typeface="Corbel"/>
              <a:cs typeface="Calibri"/>
            </a:endParaRPr>
          </a:p>
          <a:p>
            <a:pPr marL="342900" indent="-342900">
              <a:buAutoNum type="arabicPeriod"/>
            </a:pPr>
            <a:r>
              <a:rPr lang="en-US" dirty="0">
                <a:ea typeface="+mn-lt"/>
                <a:cs typeface="+mn-lt"/>
              </a:rPr>
              <a:t> Sudhakar, G. (2015) 'A Review of Conflict Management Techniques in Projects ', </a:t>
            </a:r>
            <a:r>
              <a:rPr lang="en-US" i="1" dirty="0">
                <a:ea typeface="+mn-lt"/>
                <a:cs typeface="+mn-lt"/>
              </a:rPr>
              <a:t>Conflict Management</a:t>
            </a:r>
            <a:r>
              <a:rPr lang="en-US" dirty="0">
                <a:ea typeface="+mn-lt"/>
                <a:cs typeface="+mn-lt"/>
              </a:rPr>
              <a:t>, 12, pp. 214-232.</a:t>
            </a:r>
          </a:p>
          <a:p>
            <a:pPr marL="342900" indent="-342900">
              <a:buAutoNum type="arabicPeriod"/>
            </a:pPr>
            <a:endParaRPr lang="en-US" dirty="0"/>
          </a:p>
          <a:p>
            <a:r>
              <a:rPr lang="en-US" dirty="0">
                <a:ea typeface="+mn-lt"/>
                <a:cs typeface="+mn-lt"/>
              </a:rPr>
              <a:t>2.    Glaser, P.A. and Glaser, S.A. (2022) </a:t>
            </a:r>
            <a:r>
              <a:rPr lang="en-US" i="1" dirty="0">
                <a:ea typeface="+mn-lt"/>
                <a:cs typeface="+mn-lt"/>
              </a:rPr>
              <a:t>Home</a:t>
            </a:r>
            <a:r>
              <a:rPr lang="en-US" dirty="0">
                <a:ea typeface="+mn-lt"/>
                <a:cs typeface="+mn-lt"/>
              </a:rPr>
              <a:t>, </a:t>
            </a:r>
            <a:r>
              <a:rPr lang="en-US" i="1" dirty="0">
                <a:ea typeface="+mn-lt"/>
                <a:cs typeface="+mn-lt"/>
              </a:rPr>
              <a:t>MindTools</a:t>
            </a:r>
            <a:r>
              <a:rPr lang="en-US" dirty="0">
                <a:ea typeface="+mn-lt"/>
                <a:cs typeface="+mn-lt"/>
              </a:rPr>
              <a:t>. Available at: </a:t>
            </a:r>
            <a:r>
              <a:rPr lang="en-US" dirty="0">
                <a:ea typeface="+mn-lt"/>
                <a:cs typeface="+mn-lt"/>
                <a:hlinkClick r:id="rId2"/>
              </a:rPr>
              <a:t>https://www.mindtools.com/ahcpfn4/conflict-resolution</a:t>
            </a:r>
            <a:r>
              <a:rPr lang="en-US" dirty="0">
                <a:ea typeface="+mn-lt"/>
                <a:cs typeface="+mn-lt"/>
              </a:rPr>
              <a:t> (Accessed: March 10, 2023). </a:t>
            </a:r>
            <a:endParaRPr lang="en-US">
              <a:cs typeface="Calibri"/>
            </a:endParaRPr>
          </a:p>
          <a:p>
            <a:br>
              <a:rPr lang="en-US" dirty="0"/>
            </a:br>
            <a:r>
              <a:rPr lang="en-US" dirty="0">
                <a:cs typeface="Calibri"/>
              </a:rPr>
              <a:t>3. </a:t>
            </a:r>
            <a:r>
              <a:rPr lang="en-US" dirty="0">
                <a:ea typeface="+mn-lt"/>
                <a:cs typeface="+mn-lt"/>
              </a:rPr>
              <a:t>(</a:t>
            </a:r>
            <a:r>
              <a:rPr lang="en-US" dirty="0" err="1">
                <a:ea typeface="+mn-lt"/>
                <a:cs typeface="+mn-lt"/>
              </a:rPr>
              <a:t>Brahnam</a:t>
            </a:r>
            <a:r>
              <a:rPr lang="en-US" dirty="0">
                <a:ea typeface="+mn-lt"/>
                <a:cs typeface="+mn-lt"/>
              </a:rPr>
              <a:t> et al., 2005) (found in) Brazilian Journal of Operations &amp; Production Management 12 (2015), pp 214-232.</a:t>
            </a:r>
          </a:p>
          <a:p>
            <a:br>
              <a:rPr lang="en-US" dirty="0"/>
            </a:br>
            <a:endParaRPr lang="en-US" dirty="0"/>
          </a:p>
          <a:p>
            <a:endParaRPr lang="en-US" dirty="0">
              <a:cs typeface="Calibri"/>
            </a:endParaRPr>
          </a:p>
          <a:p>
            <a:br>
              <a:rPr lang="en-US" dirty="0"/>
            </a:br>
            <a:r>
              <a:rPr lang="en-US" dirty="0">
                <a:ea typeface="+mn-lt"/>
                <a:cs typeface="+mn-lt"/>
              </a:rPr>
              <a:t>, .</a:t>
            </a:r>
            <a:endParaRPr lang="en-US" dirty="0">
              <a:cs typeface="Calibri"/>
            </a:endParaRPr>
          </a:p>
        </p:txBody>
      </p:sp>
    </p:spTree>
    <p:extLst>
      <p:ext uri="{BB962C8B-B14F-4D97-AF65-F5344CB8AC3E}">
        <p14:creationId xmlns:p14="http://schemas.microsoft.com/office/powerpoint/2010/main" val="3166846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F4138-4ED6-9EFA-8862-839E02BC00D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Design thinking techniques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7D950A1-23F0-E0BF-FC7C-A03DA4339A1C}"/>
              </a:ext>
            </a:extLst>
          </p:cNvPr>
          <p:cNvSpPr>
            <a:spLocks noGrp="1"/>
          </p:cNvSpPr>
          <p:nvPr>
            <p:ph type="body" sz="half" idx="2"/>
          </p:nvPr>
        </p:nvSpPr>
        <p:spPr>
          <a:xfrm>
            <a:off x="838200" y="1929384"/>
            <a:ext cx="4430806" cy="4251960"/>
          </a:xfrm>
        </p:spPr>
        <p:txBody>
          <a:bodyPr vert="horz" lIns="91440" tIns="45720" rIns="91440" bIns="45720" rtlCol="0" anchor="t">
            <a:normAutofit/>
          </a:bodyPr>
          <a:lstStyle/>
          <a:p>
            <a:pPr algn="just"/>
            <a:r>
              <a:rPr lang="en-US" dirty="0">
                <a:latin typeface="Cambria"/>
                <a:ea typeface="+mn-lt"/>
                <a:cs typeface="+mn-lt"/>
              </a:rPr>
              <a:t>Design thinking has often been described as cliche, tiring and the idea of brain storming proves to sometimes seem like a waste of valuable time. Design Thinking is an overly broad framework that focuses on idea generation rather than understanding how those ideas might actually work, The problem with design thinking, Malbon, T. (2016). </a:t>
            </a:r>
            <a:endParaRPr lang="en-US" dirty="0">
              <a:latin typeface="Cambria"/>
              <a:ea typeface="Cambria"/>
              <a:cs typeface="Calibri" panose="020F0502020204030204"/>
            </a:endParaRPr>
          </a:p>
          <a:p>
            <a:br>
              <a:rPr lang="en-US" dirty="0"/>
            </a:br>
            <a:endParaRPr lang="en-US" dirty="0">
              <a:cs typeface="Calibri" panose="020F0502020204030204"/>
            </a:endParaRPr>
          </a:p>
        </p:txBody>
      </p:sp>
      <p:sp>
        <p:nvSpPr>
          <p:cNvPr id="5" name="TextBox 4">
            <a:extLst>
              <a:ext uri="{FF2B5EF4-FFF2-40B4-BE49-F238E27FC236}">
                <a16:creationId xmlns:a16="http://schemas.microsoft.com/office/drawing/2014/main" id="{D8F1AB9F-432D-3E62-4EA5-0B240EB33C70}"/>
              </a:ext>
            </a:extLst>
          </p:cNvPr>
          <p:cNvSpPr txBox="1"/>
          <p:nvPr/>
        </p:nvSpPr>
        <p:spPr>
          <a:xfrm>
            <a:off x="7269816" y="3499037"/>
            <a:ext cx="432827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latin typeface="Cambria"/>
                <a:ea typeface="Cambria"/>
                <a:cs typeface="Calibri"/>
              </a:rPr>
              <a:t>However, advice from Human Resource managers proves to state </a:t>
            </a:r>
            <a:r>
              <a:rPr lang="en-US" sz="1400" dirty="0">
                <a:latin typeface="Cambria"/>
                <a:ea typeface="+mn-lt"/>
                <a:cs typeface="+mn-lt"/>
              </a:rPr>
              <a:t>by training front-line managers on how to manage workplace conflict develops the workplace the work place better, </a:t>
            </a:r>
            <a:r>
              <a:rPr lang="en-US" sz="1400" dirty="0">
                <a:latin typeface="Cambria"/>
                <a:ea typeface="Cambria"/>
                <a:cs typeface="+mn-lt"/>
              </a:rPr>
              <a:t>Luca, R.D. (2019). This is b</a:t>
            </a:r>
            <a:r>
              <a:rPr lang="en-US" sz="1400" dirty="0">
                <a:latin typeface="Cambria"/>
                <a:ea typeface="+mn-lt"/>
                <a:cs typeface="+mn-lt"/>
              </a:rPr>
              <a:t>ecause HR is frequently unaware of the conflict until it has escalated, </a:t>
            </a:r>
            <a:r>
              <a:rPr lang="en-US" sz="1400" dirty="0" err="1">
                <a:latin typeface="Cambria"/>
                <a:ea typeface="+mn-lt"/>
                <a:cs typeface="+mn-lt"/>
              </a:rPr>
              <a:t>fascilitating</a:t>
            </a:r>
            <a:r>
              <a:rPr lang="en-US" sz="1400" dirty="0">
                <a:latin typeface="Cambria"/>
                <a:ea typeface="+mn-lt"/>
                <a:cs typeface="+mn-lt"/>
              </a:rPr>
              <a:t> managers with the knowledge on how to both </a:t>
            </a:r>
            <a:r>
              <a:rPr lang="en-US" sz="1400" dirty="0" err="1">
                <a:latin typeface="Cambria"/>
                <a:ea typeface="+mn-lt"/>
                <a:cs typeface="+mn-lt"/>
              </a:rPr>
              <a:t>recognise</a:t>
            </a:r>
            <a:r>
              <a:rPr lang="en-US" sz="1400" dirty="0">
                <a:latin typeface="Cambria"/>
                <a:ea typeface="+mn-lt"/>
                <a:cs typeface="+mn-lt"/>
              </a:rPr>
              <a:t> and confidently address conflict will help </a:t>
            </a:r>
            <a:r>
              <a:rPr lang="en-US" sz="1400" dirty="0" err="1">
                <a:latin typeface="Cambria"/>
                <a:ea typeface="+mn-lt"/>
                <a:cs typeface="+mn-lt"/>
              </a:rPr>
              <a:t>organisations</a:t>
            </a:r>
            <a:r>
              <a:rPr lang="en-US" sz="1400" dirty="0">
                <a:latin typeface="Cambria"/>
                <a:ea typeface="+mn-lt"/>
                <a:cs typeface="+mn-lt"/>
              </a:rPr>
              <a:t> most effectively manage conflict.", Luca, R.D. (2019).</a:t>
            </a:r>
            <a:endParaRPr lang="en-US" sz="1400" dirty="0">
              <a:latin typeface="Cambria"/>
              <a:cs typeface="Calibri"/>
            </a:endParaRPr>
          </a:p>
          <a:p>
            <a:br>
              <a:rPr lang="en-US" dirty="0"/>
            </a:br>
            <a:endParaRPr lang="en-US" dirty="0"/>
          </a:p>
        </p:txBody>
      </p:sp>
      <p:sp>
        <p:nvSpPr>
          <p:cNvPr id="6" name="TextBox 5">
            <a:extLst>
              <a:ext uri="{FF2B5EF4-FFF2-40B4-BE49-F238E27FC236}">
                <a16:creationId xmlns:a16="http://schemas.microsoft.com/office/drawing/2014/main" id="{31DE6BF3-7BEA-6186-1342-8D5A562AFDEC}"/>
              </a:ext>
            </a:extLst>
          </p:cNvPr>
          <p:cNvSpPr txBox="1"/>
          <p:nvPr/>
        </p:nvSpPr>
        <p:spPr>
          <a:xfrm>
            <a:off x="672352" y="4734484"/>
            <a:ext cx="5771029"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References:</a:t>
            </a:r>
          </a:p>
          <a:p>
            <a:pPr marL="342900" indent="-342900">
              <a:buAutoNum type="arabicPeriod"/>
            </a:pPr>
            <a:r>
              <a:rPr lang="en-US" sz="1400" dirty="0">
                <a:ea typeface="+mn-lt"/>
                <a:cs typeface="+mn-lt"/>
              </a:rPr>
              <a:t>Luca, R.D. (2019) “Conflict Resolution in the Workplace (Advice from HR Experts),” </a:t>
            </a:r>
            <a:r>
              <a:rPr lang="en-US" sz="1400" i="1" dirty="0">
                <a:ea typeface="+mn-lt"/>
                <a:cs typeface="+mn-lt"/>
              </a:rPr>
              <a:t>BambooHR</a:t>
            </a:r>
            <a:r>
              <a:rPr lang="en-US" sz="1400" dirty="0">
                <a:ea typeface="+mn-lt"/>
                <a:cs typeface="+mn-lt"/>
              </a:rPr>
              <a:t>, 17 October. Available at: </a:t>
            </a:r>
            <a:r>
              <a:rPr lang="en-US" sz="1400" dirty="0">
                <a:ea typeface="+mn-lt"/>
                <a:cs typeface="+mn-lt"/>
                <a:hlinkClick r:id="rId2"/>
              </a:rPr>
              <a:t>https://www.bamboohr.com/blog/conflict-resolution-in-workplace</a:t>
            </a:r>
            <a:r>
              <a:rPr lang="en-US" sz="1400" dirty="0">
                <a:ea typeface="+mn-lt"/>
                <a:cs typeface="+mn-lt"/>
              </a:rPr>
              <a:t> (Accessed: March 10, 2023). </a:t>
            </a:r>
            <a:endParaRPr lang="en-US" sz="1400">
              <a:cs typeface="Calibri"/>
            </a:endParaRPr>
          </a:p>
          <a:p>
            <a:r>
              <a:rPr lang="en-US" sz="1400" dirty="0">
                <a:ea typeface="+mn-lt"/>
                <a:cs typeface="+mn-lt"/>
              </a:rPr>
              <a:t>2.     Malbon, T. (2016) </a:t>
            </a:r>
            <a:r>
              <a:rPr lang="en-US" sz="1400" i="1" dirty="0">
                <a:ea typeface="+mn-lt"/>
                <a:cs typeface="+mn-lt"/>
              </a:rPr>
              <a:t>The problem with design thinking</a:t>
            </a:r>
            <a:r>
              <a:rPr lang="en-US" sz="1400" dirty="0">
                <a:ea typeface="+mn-lt"/>
                <a:cs typeface="+mn-lt"/>
              </a:rPr>
              <a:t>, </a:t>
            </a:r>
            <a:r>
              <a:rPr lang="en-US" sz="1400" i="1" dirty="0">
                <a:ea typeface="+mn-lt"/>
                <a:cs typeface="+mn-lt"/>
              </a:rPr>
              <a:t>Medium</a:t>
            </a:r>
            <a:r>
              <a:rPr lang="en-US" sz="1400" dirty="0">
                <a:ea typeface="+mn-lt"/>
                <a:cs typeface="+mn-lt"/>
              </a:rPr>
              <a:t>. Made by Many. Available at: </a:t>
            </a:r>
            <a:r>
              <a:rPr lang="en-US" sz="1400" dirty="0">
                <a:ea typeface="+mn-lt"/>
                <a:cs typeface="+mn-lt"/>
                <a:hlinkClick r:id="rId3"/>
              </a:rPr>
              <a:t>https://medium.com/the-many/the-problem-with-design-thinking-988b88f1d696</a:t>
            </a:r>
            <a:r>
              <a:rPr lang="en-US" sz="1400" dirty="0">
                <a:ea typeface="+mn-lt"/>
                <a:cs typeface="+mn-lt"/>
              </a:rPr>
              <a:t> (Accessed: March 10, 2023). </a:t>
            </a:r>
            <a:endParaRPr lang="en-US" sz="1400" dirty="0">
              <a:cs typeface="Calibri"/>
            </a:endParaRPr>
          </a:p>
          <a:p>
            <a:pPr marL="342900" indent="-342900">
              <a:buAutoNum type="arabicPeriod"/>
            </a:pPr>
            <a:endParaRPr lang="en-US" sz="1400" dirty="0">
              <a:cs typeface="Calibri"/>
            </a:endParaRPr>
          </a:p>
          <a:p>
            <a:pPr marL="342900" indent="-342900">
              <a:buAutoNum type="arabicPeriod"/>
            </a:pPr>
            <a:endParaRPr lang="en-US" dirty="0">
              <a:cs typeface="Calibri"/>
            </a:endParaRPr>
          </a:p>
          <a:p>
            <a:endParaRPr lang="en-US" dirty="0">
              <a:cs typeface="Calibri"/>
            </a:endParaRPr>
          </a:p>
        </p:txBody>
      </p:sp>
    </p:spTree>
    <p:extLst>
      <p:ext uri="{BB962C8B-B14F-4D97-AF65-F5344CB8AC3E}">
        <p14:creationId xmlns:p14="http://schemas.microsoft.com/office/powerpoint/2010/main" val="34218837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Contemporary issues Making a Difference: E-Portfolio</vt:lpstr>
      <vt:lpstr>PowerPoint Presentation</vt:lpstr>
      <vt:lpstr>PowerPoint Presentation</vt:lpstr>
      <vt:lpstr>PowerPoint Presentation</vt:lpstr>
      <vt:lpstr>Conflict Management in the work place</vt:lpstr>
      <vt:lpstr>References:</vt:lpstr>
      <vt:lpstr>Design thinking techniques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502</cp:revision>
  <dcterms:created xsi:type="dcterms:W3CDTF">2023-03-10T18:45:01Z</dcterms:created>
  <dcterms:modified xsi:type="dcterms:W3CDTF">2023-03-10T22:45:04Z</dcterms:modified>
</cp:coreProperties>
</file>