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98"/>
    <p:restoredTop sz="94420"/>
  </p:normalViewPr>
  <p:slideViewPr>
    <p:cSldViewPr snapToGrid="0" snapToObjects="1">
      <p:cViewPr varScale="1">
        <p:scale>
          <a:sx n="111" d="100"/>
          <a:sy n="111" d="100"/>
        </p:scale>
        <p:origin x="5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5896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3A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61520" cy="2194560"/>
          </a:xfrm>
          <a:prstGeom prst="rect">
            <a:avLst/>
          </a:prstGeom>
          <a:solidFill>
            <a:srgbClr val="2E7D8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4114800" cy="2194560"/>
          </a:xfrm>
          <a:prstGeom prst="rtTriangle">
            <a:avLst/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0515600" y="4754880"/>
            <a:ext cx="3200400" cy="3200400"/>
          </a:xfrm>
          <a:prstGeom prst="ellipse">
            <a:avLst/>
          </a:prstGeom>
          <a:solidFill>
            <a:srgbClr val="E07856">
              <a:alpha val="30000"/>
            </a:srgbClr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-1371600" y="5029200"/>
            <a:ext cx="2743200" cy="2743200"/>
          </a:xfrm>
          <a:prstGeom prst="ellipse">
            <a:avLst/>
          </a:prstGeom>
          <a:solidFill>
            <a:srgbClr val="D4A44A">
              <a:alpha val="25000"/>
            </a:srgbClr>
          </a:solidFill>
          <a:ln w="12700">
            <a:solidFill>
              <a:srgbClr val="D4A4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731520" y="6400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kern="0" spc="400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31520" y="105156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Psychology in Health and Social Care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31520" y="2651760"/>
            <a:ext cx="10515600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Isaac's Development</a:t>
            </a:r>
            <a:endParaRPr lang="en-US" sz="4400" dirty="0"/>
          </a:p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Through Bowlby's Attachment Theory</a:t>
            </a:r>
            <a:endParaRPr lang="en-US" sz="4400" dirty="0"/>
          </a:p>
        </p:txBody>
      </p:sp>
      <p:sp>
        <p:nvSpPr>
          <p:cNvPr id="9" name="Text 7"/>
          <p:cNvSpPr/>
          <p:nvPr/>
        </p:nvSpPr>
        <p:spPr>
          <a:xfrm>
            <a:off x="731520" y="43891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F5F7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 · Individual Presentation · 10 minutes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731520" y="5029200"/>
            <a:ext cx="5943600" cy="1371600"/>
          </a:xfrm>
          <a:prstGeom prst="roundRect">
            <a:avLst>
              <a:gd name="adj" fmla="val 5333"/>
            </a:avLst>
          </a:prstGeom>
          <a:solidFill>
            <a:srgbClr val="FFFFFF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914400" y="5120640"/>
            <a:ext cx="557784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300" b="1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Justyna Gajewska</a:t>
            </a: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3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1300" b="1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2517291</a:t>
            </a: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3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300" b="1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Peace Ukachukwu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6949440" y="5029200"/>
            <a:ext cx="4663440" cy="1371600"/>
          </a:xfrm>
          <a:prstGeom prst="roundRect">
            <a:avLst>
              <a:gd name="adj" fmla="val 5333"/>
            </a:avLst>
          </a:prstGeom>
          <a:solidFill>
            <a:srgbClr val="D4A44A"/>
          </a:solidFill>
          <a:ln w="12700">
            <a:solidFill>
              <a:srgbClr val="D4A4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7132320" y="5120640"/>
            <a:ext cx="43891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Acknowledgement
</a:t>
            </a:r>
            <a:r>
              <a:rPr lang="en-US" sz="1000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tools were used only for proofreading (Grammarly) and to source Creative Commons images. No AI-generated content has been presented as my own work.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&amp; Aims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· Psychology in H&amp;SC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55680" y="64922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10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457200" y="1463040"/>
            <a:ext cx="5486400" cy="4754880"/>
          </a:xfrm>
          <a:prstGeom prst="roundRect">
            <a:avLst>
              <a:gd name="adj" fmla="val 1923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731520" y="1600200"/>
            <a:ext cx="5029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E7D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Meet Isaac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731520" y="205740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4-year-old boy at a London Children's Centre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31520" y="2468880"/>
            <a:ext cx="5029200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Lives with single mother experiencing post-natal depression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recently relocated within the UK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Disrupted childcare over the past two years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Withdrawn, distressed at separation, clingy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 delay and difficulty joining group play</a:t>
            </a:r>
            <a:endParaRPr lang="en-US" sz="13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Sleep difficulties and low independent play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309360" y="1463040"/>
            <a:ext cx="5486400" cy="2103120"/>
          </a:xfrm>
          <a:prstGeom prst="roundRect">
            <a:avLst>
              <a:gd name="adj" fmla="val 4348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6537960" y="160020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 Theory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6537960" y="1965960"/>
            <a:ext cx="5029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Bowlby's Attachment Theory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6537960" y="2697480"/>
            <a:ext cx="5029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F5F7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Chosen because Isaac's presentation (separation distress, clinginess, withdrawal) directly reflects attachment-related early-years difficulties.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309360" y="3749040"/>
            <a:ext cx="5486400" cy="2468880"/>
          </a:xfrm>
          <a:prstGeom prst="roundRect">
            <a:avLst>
              <a:gd name="adj" fmla="val 3704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537960" y="3886200"/>
            <a:ext cx="5029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E7D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Aims of this Presentation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537960" y="4251960"/>
            <a:ext cx="502920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400"/>
              </a:spcAft>
              <a:buSzPct val="100000"/>
              <a:buChar char="▸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Bowlby's attachment theory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▸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it to Isaac's experiences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▸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 nature and nurture influences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▸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 theory-informed strategies</a:t>
            </a:r>
            <a:endParaRPr lang="en-US" sz="1300" dirty="0"/>
          </a:p>
          <a:p>
            <a:pPr marL="342900" indent="-342900">
              <a:spcAft>
                <a:spcPts val="400"/>
              </a:spcAft>
              <a:buSzPct val="100000"/>
              <a:buChar char="▸"/>
            </a:pPr>
            <a:r>
              <a:rPr lang="en-US" sz="13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evaluate the theory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Bowlby's Attachment Theory: Overview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· Psychology in H&amp;SC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55680" y="64922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10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457200" y="1371600"/>
            <a:ext cx="11247120" cy="914400"/>
          </a:xfrm>
          <a:prstGeom prst="roundRect">
            <a:avLst>
              <a:gd name="adj" fmla="val 8000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731520" y="1417320"/>
            <a:ext cx="10698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by John Bowlby (1907–1990);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extended empirically by Mary Ainsworth's Strange Situation. Attachment is a biologically driven behavioural system that maintains proximity to a caregiver for protection and emotional regulation </a:t>
            </a:r>
            <a:r>
              <a:rPr lang="en-US" sz="1300" i="1" dirty="0">
                <a:solidFill>
                  <a:srgbClr val="F5F7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(Cassidy and Shaver, 2016).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57200" y="2651760"/>
            <a:ext cx="2606040" cy="3108960"/>
          </a:xfrm>
          <a:prstGeom prst="roundRect">
            <a:avLst>
              <a:gd name="adj" fmla="val 3509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1303020" y="2788920"/>
            <a:ext cx="914400" cy="914400"/>
          </a:xfrm>
          <a:prstGeom prst="ellipse">
            <a:avLst/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1303020" y="278892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❤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594360" y="384048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Base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40080" y="4343400"/>
            <a:ext cx="22402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sensitive caregiver provides a base from which the child explores and returns for comfort.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3246120" y="2651760"/>
            <a:ext cx="2606040" cy="3108960"/>
          </a:xfrm>
          <a:prstGeom prst="roundRect">
            <a:avLst>
              <a:gd name="adj" fmla="val 3509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4091940" y="2788920"/>
            <a:ext cx="914400" cy="914400"/>
          </a:xfrm>
          <a:prstGeom prst="ellipse">
            <a:avLst/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4091940" y="278892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⏳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3383280" y="384048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Sensitive Period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3429000" y="4343400"/>
            <a:ext cx="22402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first 3–5 years are critical for forming an internal working model of self and others.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035040" y="2651760"/>
            <a:ext cx="2606040" cy="3108960"/>
          </a:xfrm>
          <a:prstGeom prst="roundRect">
            <a:avLst>
              <a:gd name="adj" fmla="val 3509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6880860" y="2788920"/>
            <a:ext cx="914400" cy="914400"/>
          </a:xfrm>
          <a:prstGeom prst="ellipse">
            <a:avLst/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6880860" y="278892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🧭</a:t>
            </a:r>
            <a:endParaRPr lang="en-US" sz="2600" dirty="0"/>
          </a:p>
        </p:txBody>
      </p:sp>
      <p:sp>
        <p:nvSpPr>
          <p:cNvPr id="22" name="Text 20"/>
          <p:cNvSpPr/>
          <p:nvPr/>
        </p:nvSpPr>
        <p:spPr>
          <a:xfrm>
            <a:off x="6172200" y="384048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Working Model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6217920" y="4343400"/>
            <a:ext cx="22402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template of relationships shaping later emotional and social functioning.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8823960" y="2651760"/>
            <a:ext cx="2606040" cy="3108960"/>
          </a:xfrm>
          <a:prstGeom prst="roundRect">
            <a:avLst>
              <a:gd name="adj" fmla="val 3509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9669780" y="2788920"/>
            <a:ext cx="914400" cy="914400"/>
          </a:xfrm>
          <a:prstGeom prst="ellipse">
            <a:avLst/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9669780" y="278892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</a:t>
            </a:r>
            <a:endParaRPr lang="en-US" sz="2600" dirty="0"/>
          </a:p>
        </p:txBody>
      </p:sp>
      <p:sp>
        <p:nvSpPr>
          <p:cNvPr id="27" name="Text 25"/>
          <p:cNvSpPr/>
          <p:nvPr/>
        </p:nvSpPr>
        <p:spPr>
          <a:xfrm>
            <a:off x="8961120" y="384048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Separation &amp; Loss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9006840" y="4343400"/>
            <a:ext cx="22402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Prolonged or disrupted separations trigger protest, despair and detachment responses.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457200" y="5852160"/>
            <a:ext cx="11247120" cy="594360"/>
          </a:xfrm>
          <a:prstGeom prst="roundRect">
            <a:avLst>
              <a:gd name="adj" fmla="val 12308"/>
            </a:avLst>
          </a:prstGeom>
          <a:solidFill>
            <a:srgbClr val="D4A44A"/>
          </a:solidFill>
          <a:ln w="12700">
            <a:solidFill>
              <a:srgbClr val="D4A4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640080" y="5852160"/>
            <a:ext cx="10881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i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 to early childhood: attachment predicts socio-emotional and language outcomes (Groh et al., 2017; Fearon and Roisman, 2017).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the Theory to Isaac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· Psychology in H&amp;SC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55680" y="64922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10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57200" y="1280160"/>
            <a:ext cx="11247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Isaac's behaviours map onto attachment concepts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457200" y="1783080"/>
            <a:ext cx="4846320" cy="1051560"/>
          </a:xfrm>
          <a:prstGeom prst="roundRect">
            <a:avLst>
              <a:gd name="adj" fmla="val 6957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40080" y="1783080"/>
            <a:ext cx="45720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Distress at separation from mother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349240" y="2125980"/>
            <a:ext cx="457200" cy="365760"/>
          </a:xfrm>
          <a:prstGeom prst="rightArrow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5897880" y="1783080"/>
            <a:ext cx="5852160" cy="1051560"/>
          </a:xfrm>
          <a:prstGeom prst="roundRect">
            <a:avLst>
              <a:gd name="adj" fmla="val 6957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6035040" y="1783080"/>
            <a:ext cx="5577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Classic protest response; insecure-anxious pattern where the caregiver is inconsistently available (Meins, Bureau and Fernyhough, 2018).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57200" y="2926080"/>
            <a:ext cx="4846320" cy="1051560"/>
          </a:xfrm>
          <a:prstGeom prst="roundRect">
            <a:avLst>
              <a:gd name="adj" fmla="val 6957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40080" y="2926080"/>
            <a:ext cx="45720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Clingy at home; rarely plays independently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5349240" y="3268980"/>
            <a:ext cx="457200" cy="365760"/>
          </a:xfrm>
          <a:prstGeom prst="rightArrow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5897880" y="2926080"/>
            <a:ext cx="5852160" cy="1051560"/>
          </a:xfrm>
          <a:prstGeom prst="roundRect">
            <a:avLst>
              <a:gd name="adj" fmla="val 6957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035040" y="2926080"/>
            <a:ext cx="5577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use of caregiver as a 'secure base' for exploration; hyper-activation of the attachment system.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57200" y="4069080"/>
            <a:ext cx="4846320" cy="1051560"/>
          </a:xfrm>
          <a:prstGeom prst="roundRect">
            <a:avLst>
              <a:gd name="adj" fmla="val 6957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40080" y="4069080"/>
            <a:ext cx="45720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Withdrawn during free play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5349240" y="4411980"/>
            <a:ext cx="457200" cy="365760"/>
          </a:xfrm>
          <a:prstGeom prst="rightArrow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5897880" y="4069080"/>
            <a:ext cx="5852160" cy="1051560"/>
          </a:xfrm>
          <a:prstGeom prst="roundRect">
            <a:avLst>
              <a:gd name="adj" fmla="val 6957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6035040" y="4069080"/>
            <a:ext cx="5577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Emerging avoidant/inhibited strategy linked to maternal depression and unpredictable responsiveness (Netsi et al., 2018).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457200" y="5212080"/>
            <a:ext cx="4846320" cy="1051560"/>
          </a:xfrm>
          <a:prstGeom prst="roundRect">
            <a:avLst>
              <a:gd name="adj" fmla="val 6957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640080" y="5212080"/>
            <a:ext cx="45720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Delayed language, struggles to join group play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5349240" y="5554980"/>
            <a:ext cx="457200" cy="365760"/>
          </a:xfrm>
          <a:prstGeom prst="rightArrow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5897880" y="5212080"/>
            <a:ext cx="5852160" cy="1051560"/>
          </a:xfrm>
          <a:prstGeom prst="roundRect">
            <a:avLst>
              <a:gd name="adj" fmla="val 6957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6035040" y="5212080"/>
            <a:ext cx="5577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Attachment security supports serve-and-return interactions that scaffold language (Madigan et al., 2019).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 and Nurture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· Psychology in H&amp;SC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55680" y="64922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10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57200" y="1280160"/>
            <a:ext cx="11247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development reflects an interaction between biological predispositions and environmental experiences (Music, 2022).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57200" y="1828800"/>
            <a:ext cx="5486400" cy="4297680"/>
          </a:xfrm>
          <a:prstGeom prst="roundRect">
            <a:avLst>
              <a:gd name="adj" fmla="val 2553"/>
            </a:avLst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685800" y="2011680"/>
            <a:ext cx="822960" cy="82296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85800" y="201168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2E7D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🧬</a:t>
            </a:r>
            <a:endParaRPr lang="en-US" sz="2800" dirty="0"/>
          </a:p>
        </p:txBody>
      </p:sp>
      <p:sp>
        <p:nvSpPr>
          <p:cNvPr id="11" name="Text 9"/>
          <p:cNvSpPr/>
          <p:nvPr/>
        </p:nvSpPr>
        <p:spPr>
          <a:xfrm>
            <a:off x="1645920" y="2103120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645920" y="246888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F5F7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Biological Influences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731520" y="3017520"/>
            <a:ext cx="493776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Innate temperament and stress reactivity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brain plasticity; the developing HPA-axis is highly sensitive to caregiver stress signals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Genetic predisposition to anxious traits (Music, 2022)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Universal, evolved attachment behavioural system (Cassidy and Shaver, 2016)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309360" y="1828800"/>
            <a:ext cx="5486400" cy="4297680"/>
          </a:xfrm>
          <a:prstGeom prst="roundRect">
            <a:avLst>
              <a:gd name="adj" fmla="val 2553"/>
            </a:avLst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6537960" y="2011680"/>
            <a:ext cx="822960" cy="82296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537960" y="201168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🌱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7498080" y="2103120"/>
            <a:ext cx="4114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NURTURE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498080" y="246888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F5F7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 Influences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6583680" y="3017520"/>
            <a:ext cx="493776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Maternal post-natal depression reduces sensitive responsiveness (Netsi et al., 2018)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Disrupted childcare weakens formation of secondary attachments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Recent relocation removed familiar social supports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language-rich interactions may compound language delay (Madigan et al., 2019)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Theory-Informed Support Strategies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· Psychology in H&amp;SC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55680" y="64922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10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57200" y="1280160"/>
            <a:ext cx="11247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multi-agency early-help plan grounded in attachment theory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57200" y="1783080"/>
            <a:ext cx="3657600" cy="2331720"/>
          </a:xfrm>
          <a:prstGeom prst="roundRect">
            <a:avLst>
              <a:gd name="adj" fmla="val 3922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640080" y="2011680"/>
            <a:ext cx="777240" cy="777240"/>
          </a:xfrm>
          <a:prstGeom prst="ellipse">
            <a:avLst/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640080" y="201168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🤝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1554480" y="205740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Key-Person Approach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685800" y="2880360"/>
            <a:ext cx="32004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 a consistent key worker to build a 'secondary secure base' at the centre (Slade et al., 2020).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4251960" y="1783080"/>
            <a:ext cx="3657600" cy="2331720"/>
          </a:xfrm>
          <a:prstGeom prst="roundRect">
            <a:avLst>
              <a:gd name="adj" fmla="val 3922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4434840" y="2011680"/>
            <a:ext cx="777240" cy="777240"/>
          </a:xfrm>
          <a:prstGeom prst="ellipse">
            <a:avLst/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4434840" y="201168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🎭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5349240" y="205740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4480560" y="2880360"/>
            <a:ext cx="32004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Structured, low-pressure play to rebuild trust and encourage exploration.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8046720" y="1783080"/>
            <a:ext cx="3657600" cy="2331720"/>
          </a:xfrm>
          <a:prstGeom prst="roundRect">
            <a:avLst>
              <a:gd name="adj" fmla="val 3922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8229600" y="2011680"/>
            <a:ext cx="777240" cy="777240"/>
          </a:xfrm>
          <a:prstGeom prst="ellipse">
            <a:avLst/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8229600" y="201168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💬</a:t>
            </a:r>
            <a:endParaRPr lang="en-US" sz="2200" dirty="0"/>
          </a:p>
        </p:txBody>
      </p:sp>
      <p:sp>
        <p:nvSpPr>
          <p:cNvPr id="21" name="Text 19"/>
          <p:cNvSpPr/>
          <p:nvPr/>
        </p:nvSpPr>
        <p:spPr>
          <a:xfrm>
            <a:off x="9144000" y="205740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Language-Rich Environment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8275320" y="2880360"/>
            <a:ext cx="32004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Serve-and-return talk, songs and shared reading to support language recovery.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457200" y="4251960"/>
            <a:ext cx="3657600" cy="2331720"/>
          </a:xfrm>
          <a:prstGeom prst="roundRect">
            <a:avLst>
              <a:gd name="adj" fmla="val 3922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640080" y="4480560"/>
            <a:ext cx="777240" cy="777240"/>
          </a:xfrm>
          <a:prstGeom prst="ellipse">
            <a:avLst/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640080" y="448056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👩</a:t>
            </a:r>
            <a:endParaRPr lang="en-US" sz="2200" dirty="0"/>
          </a:p>
        </p:txBody>
      </p:sp>
      <p:sp>
        <p:nvSpPr>
          <p:cNvPr id="26" name="Text 24"/>
          <p:cNvSpPr/>
          <p:nvPr/>
        </p:nvSpPr>
        <p:spPr>
          <a:xfrm>
            <a:off x="1554480" y="452628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Parental Mental Health Support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685800" y="5349240"/>
            <a:ext cx="32004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Signpost Mum to perinatal mental-health services; behavioural activation (Stein et al., 2018).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251960" y="4251960"/>
            <a:ext cx="3657600" cy="2331720"/>
          </a:xfrm>
          <a:prstGeom prst="roundRect">
            <a:avLst>
              <a:gd name="adj" fmla="val 3922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4434840" y="4480560"/>
            <a:ext cx="777240" cy="777240"/>
          </a:xfrm>
          <a:prstGeom prst="ellipse">
            <a:avLst/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4434840" y="448056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🧠</a:t>
            </a:r>
            <a:endParaRPr lang="en-US" sz="2200" dirty="0"/>
          </a:p>
        </p:txBody>
      </p:sp>
      <p:sp>
        <p:nvSpPr>
          <p:cNvPr id="31" name="Text 29"/>
          <p:cNvSpPr/>
          <p:nvPr/>
        </p:nvSpPr>
        <p:spPr>
          <a:xfrm>
            <a:off x="5349240" y="452628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Video-Feedback Coaching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4480560" y="5349240"/>
            <a:ext cx="32004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Sensitivity-focused parent coaching to improve responsive caregiving (Zeegers et al., 2017).</a:t>
            </a:r>
            <a:endParaRPr lang="en-US" sz="1100" dirty="0"/>
          </a:p>
        </p:txBody>
      </p:sp>
      <p:sp>
        <p:nvSpPr>
          <p:cNvPr id="33" name="Shape 31"/>
          <p:cNvSpPr/>
          <p:nvPr/>
        </p:nvSpPr>
        <p:spPr>
          <a:xfrm>
            <a:off x="8046720" y="4251960"/>
            <a:ext cx="3657600" cy="2331720"/>
          </a:xfrm>
          <a:prstGeom prst="roundRect">
            <a:avLst>
              <a:gd name="adj" fmla="val 3922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4" name="Shape 32"/>
          <p:cNvSpPr/>
          <p:nvPr/>
        </p:nvSpPr>
        <p:spPr>
          <a:xfrm>
            <a:off x="8229600" y="4480560"/>
            <a:ext cx="777240" cy="777240"/>
          </a:xfrm>
          <a:prstGeom prst="ellipse">
            <a:avLst/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8229600" y="448056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🌍</a:t>
            </a:r>
            <a:endParaRPr lang="en-US" sz="2200" dirty="0"/>
          </a:p>
        </p:txBody>
      </p:sp>
      <p:sp>
        <p:nvSpPr>
          <p:cNvPr id="36" name="Text 34"/>
          <p:cNvSpPr/>
          <p:nvPr/>
        </p:nvSpPr>
        <p:spPr>
          <a:xfrm>
            <a:off x="9144000" y="452628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Multi-Agency Working</a:t>
            </a:r>
            <a:endParaRPr lang="en-US" sz="1400" dirty="0"/>
          </a:p>
        </p:txBody>
      </p:sp>
      <p:sp>
        <p:nvSpPr>
          <p:cNvPr id="37" name="Text 35"/>
          <p:cNvSpPr/>
          <p:nvPr/>
        </p:nvSpPr>
        <p:spPr>
          <a:xfrm>
            <a:off x="8275320" y="5349240"/>
            <a:ext cx="32004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Coordinate health visitor, GP, speech-and-language therapy and social care.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 of Attachment Theory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· Psychology in H&amp;SC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55680" y="64922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10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457200" y="1463040"/>
            <a:ext cx="3657600" cy="4754880"/>
          </a:xfrm>
          <a:prstGeom prst="roundRect">
            <a:avLst>
              <a:gd name="adj" fmla="val 3000"/>
            </a:avLst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57200" y="1645920"/>
            <a:ext cx="36576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0" b="1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</a:t>
            </a:r>
            <a:endParaRPr lang="en-US" sz="13000" dirty="0"/>
          </a:p>
        </p:txBody>
      </p:sp>
      <p:sp>
        <p:nvSpPr>
          <p:cNvPr id="9" name="Text 7"/>
          <p:cNvSpPr/>
          <p:nvPr/>
        </p:nvSpPr>
        <p:spPr>
          <a:xfrm>
            <a:off x="640080" y="4114800"/>
            <a:ext cx="329184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the theory is useful in early-years practice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4389120" y="1463040"/>
            <a:ext cx="7406640" cy="1097280"/>
          </a:xfrm>
          <a:prstGeom prst="roundRect">
            <a:avLst>
              <a:gd name="adj" fmla="val 6667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4526280" y="1645920"/>
            <a:ext cx="731520" cy="73152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526280" y="164592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5394960" y="1572768"/>
            <a:ext cx="6309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evidence base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5394960" y="1920240"/>
            <a:ext cx="6309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Meta-analyses confirm attachment security predicts socio-emotional and cognitive outcomes (Groh et al., 2017; Madigan et al., 2016).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389120" y="2651760"/>
            <a:ext cx="7406640" cy="1097280"/>
          </a:xfrm>
          <a:prstGeom prst="roundRect">
            <a:avLst>
              <a:gd name="adj" fmla="val 6667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4526280" y="2834640"/>
            <a:ext cx="731520" cy="73152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4526280" y="283464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5394960" y="2761488"/>
            <a:ext cx="6309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Practically applicable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5394960" y="3108960"/>
            <a:ext cx="6309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Drives real interventions such as Minding the Baby® and video-feedback programmes (Slade et al., 2020).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389120" y="3840480"/>
            <a:ext cx="7406640" cy="1097280"/>
          </a:xfrm>
          <a:prstGeom prst="roundRect">
            <a:avLst>
              <a:gd name="adj" fmla="val 6667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4526280" y="4023360"/>
            <a:ext cx="731520" cy="73152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4526280" y="402336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5394960" y="3950208"/>
            <a:ext cx="6309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Explains intergenerational patterns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5394960" y="4297680"/>
            <a:ext cx="6309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Accounts for how caregiver history shapes current parenting (Verhage et al., 2016).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4389120" y="5029200"/>
            <a:ext cx="7406640" cy="1097280"/>
          </a:xfrm>
          <a:prstGeom prst="roundRect">
            <a:avLst>
              <a:gd name="adj" fmla="val 6667"/>
            </a:avLst>
          </a:prstGeom>
          <a:solidFill>
            <a:srgbClr val="F5F7F9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4526280" y="5212080"/>
            <a:ext cx="731520" cy="73152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4526280" y="5212080"/>
            <a:ext cx="731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2200" dirty="0"/>
          </a:p>
        </p:txBody>
      </p:sp>
      <p:sp>
        <p:nvSpPr>
          <p:cNvPr id="28" name="Text 26"/>
          <p:cNvSpPr/>
          <p:nvPr/>
        </p:nvSpPr>
        <p:spPr>
          <a:xfrm>
            <a:off x="5394960" y="5138928"/>
            <a:ext cx="6309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Fits multi-agency working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5394960" y="5486400"/>
            <a:ext cx="6309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a shared language for health, education and social care professionals (Duschinsky, 2020).</a:t>
            </a:r>
            <a:endParaRPr lang="en-US" sz="1100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661B96AF-E8BC-7B43-73D5-854E5C520D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572768"/>
            <a:ext cx="3291840" cy="329184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&amp; Cultural Considerations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· Psychology in H&amp;SC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55680" y="64922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10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457200" y="1417320"/>
            <a:ext cx="2743200" cy="2651760"/>
          </a:xfrm>
          <a:prstGeom prst="roundRect">
            <a:avLst>
              <a:gd name="adj" fmla="val 3448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1508760" y="1600200"/>
            <a:ext cx="640080" cy="640080"/>
          </a:xfrm>
          <a:prstGeom prst="ellipse">
            <a:avLst/>
          </a:prstGeom>
          <a:solidFill>
            <a:srgbClr val="D4A44A"/>
          </a:solidFill>
          <a:ln w="12700">
            <a:solidFill>
              <a:srgbClr val="D4A4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1508760" y="160020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!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640080" y="2331720"/>
            <a:ext cx="2377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Western, individualistic bias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40080" y="2971800"/>
            <a:ext cx="23774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Ainsworth's classifications were built around middle-class Western dyads; may misrepresent collectivist norms (Keller, 2018).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3337560" y="1417320"/>
            <a:ext cx="2743200" cy="2651760"/>
          </a:xfrm>
          <a:prstGeom prst="roundRect">
            <a:avLst>
              <a:gd name="adj" fmla="val 3448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4389120" y="1600200"/>
            <a:ext cx="640080" cy="640080"/>
          </a:xfrm>
          <a:prstGeom prst="ellipse">
            <a:avLst/>
          </a:prstGeom>
          <a:solidFill>
            <a:srgbClr val="D4A44A"/>
          </a:solidFill>
          <a:ln w="12700">
            <a:solidFill>
              <a:srgbClr val="D4A4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389120" y="160020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!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3520440" y="2331720"/>
            <a:ext cx="2377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Over-emphasis on the mother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3520440" y="2971800"/>
            <a:ext cx="23774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Under-plays the role of fathers, siblings, extended family and communal caregiving.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6217920" y="1417320"/>
            <a:ext cx="2743200" cy="2651760"/>
          </a:xfrm>
          <a:prstGeom prst="roundRect">
            <a:avLst>
              <a:gd name="adj" fmla="val 3448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7269480" y="1600200"/>
            <a:ext cx="640080" cy="640080"/>
          </a:xfrm>
          <a:prstGeom prst="ellipse">
            <a:avLst/>
          </a:prstGeom>
          <a:solidFill>
            <a:srgbClr val="D4A44A"/>
          </a:solidFill>
          <a:ln w="12700">
            <a:solidFill>
              <a:srgbClr val="D4A4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7269480" y="160020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!</a:t>
            </a:r>
            <a:endParaRPr lang="en-US" sz="2400" dirty="0"/>
          </a:p>
        </p:txBody>
      </p:sp>
      <p:sp>
        <p:nvSpPr>
          <p:cNvPr id="20" name="Text 18"/>
          <p:cNvSpPr/>
          <p:nvPr/>
        </p:nvSpPr>
        <p:spPr>
          <a:xfrm>
            <a:off x="6400800" y="2331720"/>
            <a:ext cx="2377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Deterministic overtones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6400800" y="2971800"/>
            <a:ext cx="23774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insecurity does not fix a life-course; later relationships and interventions can shift the working model (Fearon and Roisman, 2017).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9098280" y="1417320"/>
            <a:ext cx="2743200" cy="2651760"/>
          </a:xfrm>
          <a:prstGeom prst="roundRect">
            <a:avLst>
              <a:gd name="adj" fmla="val 3448"/>
            </a:avLst>
          </a:prstGeom>
          <a:solidFill>
            <a:srgbClr val="1B3A57"/>
          </a:solidFill>
          <a:ln w="12700">
            <a:solidFill>
              <a:srgbClr val="1B3A5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10149840" y="1600200"/>
            <a:ext cx="640080" cy="640080"/>
          </a:xfrm>
          <a:prstGeom prst="ellipse">
            <a:avLst/>
          </a:prstGeom>
          <a:solidFill>
            <a:srgbClr val="D4A44A"/>
          </a:solidFill>
          <a:ln w="12700">
            <a:solidFill>
              <a:srgbClr val="D4A4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10149840" y="160020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!</a:t>
            </a:r>
            <a:endParaRPr lang="en-US" sz="2400" dirty="0"/>
          </a:p>
        </p:txBody>
      </p:sp>
      <p:sp>
        <p:nvSpPr>
          <p:cNvPr id="25" name="Text 23"/>
          <p:cNvSpPr/>
          <p:nvPr/>
        </p:nvSpPr>
        <p:spPr>
          <a:xfrm>
            <a:off x="9281160" y="2331720"/>
            <a:ext cx="2377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Measurement debate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9281160" y="2971800"/>
            <a:ext cx="23774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Strange Situation may not travel well across contexts and can conflate distress with insecurity (Granqvist et al., 2017).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457200" y="4297680"/>
            <a:ext cx="11338560" cy="1965960"/>
          </a:xfrm>
          <a:prstGeom prst="roundRect">
            <a:avLst>
              <a:gd name="adj" fmla="val 4651"/>
            </a:avLst>
          </a:prstGeom>
          <a:solidFill>
            <a:srgbClr val="F5F7F9"/>
          </a:solidFill>
          <a:ln w="254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731520" y="4526280"/>
            <a:ext cx="914400" cy="91440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731520" y="452628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🌍</a:t>
            </a:r>
            <a:endParaRPr lang="en-US" sz="2800" dirty="0"/>
          </a:p>
        </p:txBody>
      </p:sp>
      <p:sp>
        <p:nvSpPr>
          <p:cNvPr id="30" name="Text 28"/>
          <p:cNvSpPr/>
          <p:nvPr/>
        </p:nvSpPr>
        <p:spPr>
          <a:xfrm>
            <a:off x="1828800" y="4434840"/>
            <a:ext cx="9784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 to London's diverse communities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1828800" y="4892040"/>
            <a:ext cx="978408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London's Children's Centres serve families across many cultures, faiths and languages. Practitioners should treat attachment as a framework, not a diagnostic checklist: judge sensitivity within a family's own caregiving norms, involve the whole caregiving network, and use interpreters where needed to avoid misreading culturally normal behaviour as insecurity (Keller, 2018; Music, 2022).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B3A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828800" y="-1828800"/>
            <a:ext cx="4572000" cy="4572000"/>
          </a:xfrm>
          <a:prstGeom prst="ellipse">
            <a:avLst/>
          </a:prstGeom>
          <a:solidFill>
            <a:srgbClr val="2E7D8C">
              <a:alpha val="40000"/>
            </a:srgbClr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9601200" y="4572000"/>
            <a:ext cx="3657600" cy="3657600"/>
          </a:xfrm>
          <a:prstGeom prst="ellipse">
            <a:avLst/>
          </a:prstGeom>
          <a:solidFill>
            <a:srgbClr val="E07856">
              <a:alpha val="35000"/>
            </a:srgbClr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7" name="Shape 5"/>
          <p:cNvSpPr/>
          <p:nvPr/>
        </p:nvSpPr>
        <p:spPr>
          <a:xfrm>
            <a:off x="640080" y="1463040"/>
            <a:ext cx="10881360" cy="1097280"/>
          </a:xfrm>
          <a:prstGeom prst="roundRect">
            <a:avLst>
              <a:gd name="adj" fmla="val 8333"/>
            </a:avLst>
          </a:prstGeom>
          <a:solidFill>
            <a:srgbClr val="D4A44A"/>
          </a:solidFill>
          <a:ln w="12700">
            <a:solidFill>
              <a:srgbClr val="D4A44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914400" y="1463040"/>
            <a:ext cx="104241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i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difficulties are best understood as a response to relational stress — and are highly responsive to attachment-informed early help.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40080" y="2788920"/>
            <a:ext cx="2697480" cy="2743200"/>
          </a:xfrm>
          <a:prstGeom prst="roundRect">
            <a:avLst>
              <a:gd name="adj" fmla="val 339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640080" y="2788920"/>
            <a:ext cx="2697480" cy="502920"/>
          </a:xfrm>
          <a:prstGeom prst="rect">
            <a:avLst/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822960" y="278892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822960" y="3429000"/>
            <a:ext cx="233172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Bowlby's attachment theory foregrounds the caregiver-child bond as the engine of early development.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3474720" y="2788920"/>
            <a:ext cx="2697480" cy="2743200"/>
          </a:xfrm>
          <a:prstGeom prst="roundRect">
            <a:avLst>
              <a:gd name="adj" fmla="val 339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3474720" y="2788920"/>
            <a:ext cx="2697480" cy="502920"/>
          </a:xfrm>
          <a:prstGeom prst="rect">
            <a:avLst/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657600" y="278892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657600" y="3429000"/>
            <a:ext cx="233172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separation distress, clinginess and language delay align with insecure attachment patterns.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6309360" y="2788920"/>
            <a:ext cx="2697480" cy="2743200"/>
          </a:xfrm>
          <a:prstGeom prst="roundRect">
            <a:avLst>
              <a:gd name="adj" fmla="val 339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6309360" y="2788920"/>
            <a:ext cx="2697480" cy="502920"/>
          </a:xfrm>
          <a:prstGeom prst="rect">
            <a:avLst/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492240" y="278892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Strategies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6492240" y="3429000"/>
            <a:ext cx="233172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Key-person work, sensitivity coaching, play-based language input and maternal MH support.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9144000" y="2788920"/>
            <a:ext cx="2697480" cy="2743200"/>
          </a:xfrm>
          <a:prstGeom prst="roundRect">
            <a:avLst>
              <a:gd name="adj" fmla="val 339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9144000" y="2788920"/>
            <a:ext cx="2697480" cy="502920"/>
          </a:xfrm>
          <a:prstGeom prst="rect">
            <a:avLst/>
          </a:prstGeom>
          <a:solidFill>
            <a:srgbClr val="2E7D8C"/>
          </a:solidFill>
          <a:ln w="12700">
            <a:solidFill>
              <a:srgbClr val="2E7D8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9326880" y="278892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9326880" y="3429000"/>
            <a:ext cx="233172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Powerful and evidence-based, but must be applied flexibly and with cultural humility.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640080" y="5760720"/>
            <a:ext cx="10881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i="1" dirty="0">
                <a:solidFill>
                  <a:srgbClr val="D4A4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— any questions?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365760"/>
            <a:ext cx="822960" cy="822960"/>
          </a:xfrm>
          <a:prstGeom prst="ellipse">
            <a:avLst/>
          </a:prstGeom>
          <a:solidFill>
            <a:srgbClr val="E07856"/>
          </a:solidFill>
          <a:ln w="12700">
            <a:solidFill>
              <a:srgbClr val="E0785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1463040" y="365760"/>
            <a:ext cx="10241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3A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· Psychology in H&amp;SC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155680" y="64922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A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10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57200" y="1371600"/>
            <a:ext cx="5669280" cy="50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Cassidy, J. and Shaver, P.R. (eds.) (2016) Handbook of attachment: theory, research and clinical applications. 3rd edn. New York: Guilford Press.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Duschinsky, R. (2020) Cornerstones of attachment research. Oxford: Oxford University Press.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Fearon, R.M.P. and Roisman, G.I. (2017) 'Attachment theory: progress and future directions', Current Opinion in Psychology, 15, pp. 131–136. https://doi.org/10.1016/j.copsyc.2017.03.002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Granqvist, P., Sroufe, L.A., Dozier, M., Hesse, E., Steele, M., van IJzendoorn, M., et al. (2017) 'Disorganized attachment in infancy: a review of the phenomenon and its implications', Attachment &amp; Human Development, 19(6), pp. 534–558. https://doi.org/10.1080/14616734.2017.1354040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Groh, A.M., Fearon, R.M.P., van IJzendoorn, M.H., Bakermans-Kranenburg, M.J. and Roisman, G.I. (2017) 'Attachment in the early life course: meta-analytic evidence for its role in socioemotional development', Child Development Perspectives, 11(1), pp. 70–76. https://doi.org/10.1111/cdep.12213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Keller, H. (2018) 'Universality claim of attachment theory: children's socioemotional development across cultures', Proceedings of the National Academy of Sciences, 115(45), pp. 11414–11419. https://doi.org/10.1073/pnas.1720325115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Madigan, S., Brumariu, L.E., Villani, V., Atkinson, L. and Lyons-Ruth, K. (2016) 'Representational and questionnaire measures of attachment: a meta-analysis of relations to child internalizing and externalizing problems', Psychological Bulletin, 142(4), pp. 367–399. https://doi.org/10.1037/bul0000029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Madigan, S., Prime, H., Graham, S.A., Rodrigues, M., Anderson, N., Khoury, J. and Jenkins, J.M. (2019) 'Parenting behavior and child language: a meta-analysis', Pediatrics, 144(4), e20183556. https://doi.org/10.1542/peds.2018-3556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6263640" y="1371600"/>
            <a:ext cx="5577840" cy="50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Meins, E., Bureau, J.-F. and Fernyhough, C. (2018) 'Mother–child attachment from infancy to the preschool years: predicting security and stability', Child Development, 89(3), pp. 1022–1038. https://doi.org/10.1111/cdev.12778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Music, G. (2022) Nurturing children: from trauma to growth using attachment theory, psychoanalysis and neurobiology. London: Routledge.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Netsi, E., Pearson, R.M., Murray, L., Cooper, P., Craske, M.G. and Stein, A. (2018) 'Association of persistent and severe postnatal depression with child outcomes', JAMA Psychiatry, 75(3), pp. 247–253. https://doi.org/10.1001/jamapsychiatry.2017.4363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Slade, A., Holland, M.L., Ordway, M.R., Carlson, E.A., Jeon, S., Close, N., Mayes, L.C. and Sadler, L.S. (2020) 'Minding the Baby®: enhancing parental reflective functioning and infant attachment in an attachment-based home-visiting program', Development and Psychopathology, 32(1), pp. 123–137. https://doi.org/10.1017/S0954579418001463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Stein, A., Netsi, E., Lawrence, P.J., Granger, C., Kempton, C., Craske, M.G., et al. (2018) 'Mitigating the effect of persistent postnatal depression on child outcomes through an intervention to treat depression and improve parenting: a randomised controlled trial', The Lancet Psychiatry, 5(2), pp. 134–144. https://doi.org/10.1016/S2215-0366(18)30006-3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Verhage, M.L., Schuengel, C., Madigan, S., Fearon, R.M.P., Oosterman, M., Cassibba, R., Bakermans-Kranenburg, M.J. and van IJzendoorn, M.H. (2016) 'Narrowing the transmission gap: a synthesis of three decades of research on intergenerational transmission of attachment', Psychological Bulletin, 142(4), pp. 337–366. https://doi.org/10.1037/bul0000038</a:t>
            </a:r>
            <a:endParaRPr lang="en-US" sz="9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900" b="1" dirty="0">
                <a:solidFill>
                  <a:srgbClr val="E078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15. </a:t>
            </a:r>
            <a:r>
              <a:rPr lang="en-US" sz="900" dirty="0">
                <a:solidFill>
                  <a:srgbClr val="1A1F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Zeegers, M.A.J., Colonnesi, C., Stams, G.-J.J.M. and Meins, E. (2017) 'Mind matters: a meta-analysis on parental mentalization and sensitivity as predictors of infant–parent attachment', Psychological Bulletin, 143(12), pp. 1245–1272. https://doi.org/10.1037/bul0000114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1992</Words>
  <Application>Microsoft Macintosh PowerPoint</Application>
  <PresentationFormat>Widescreen</PresentationFormat>
  <Paragraphs>179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LCHS4010 - Attachment Theory &amp; Isaac's Case</dc:title>
  <dc:subject>PptxGenJS Presentation</dc:subject>
  <dc:creator>PptxGenJS</dc:creator>
  <cp:lastModifiedBy>justyna g</cp:lastModifiedBy>
  <cp:revision>3</cp:revision>
  <dcterms:created xsi:type="dcterms:W3CDTF">2026-07-09T17:44:11Z</dcterms:created>
  <dcterms:modified xsi:type="dcterms:W3CDTF">2026-07-14T23:10:19Z</dcterms:modified>
</cp:coreProperties>
</file>