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308" r:id="rId4"/>
    <p:sldId id="258" r:id="rId5"/>
    <p:sldId id="259" r:id="rId6"/>
    <p:sldId id="261" r:id="rId7"/>
    <p:sldId id="262" r:id="rId8"/>
    <p:sldId id="301" r:id="rId9"/>
    <p:sldId id="264" r:id="rId10"/>
    <p:sldId id="265" r:id="rId11"/>
    <p:sldId id="266" r:id="rId12"/>
    <p:sldId id="268" r:id="rId13"/>
    <p:sldId id="269" r:id="rId14"/>
    <p:sldId id="270" r:id="rId15"/>
    <p:sldId id="271" r:id="rId16"/>
    <p:sldId id="272" r:id="rId17"/>
    <p:sldId id="303" r:id="rId18"/>
    <p:sldId id="304" r:id="rId19"/>
    <p:sldId id="305" r:id="rId20"/>
    <p:sldId id="273" r:id="rId21"/>
    <p:sldId id="307" r:id="rId22"/>
    <p:sldId id="306" r:id="rId23"/>
    <p:sldId id="309" r:id="rId2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94" autoAdjust="0"/>
    <p:restoredTop sz="76638" autoAdjust="0"/>
  </p:normalViewPr>
  <p:slideViewPr>
    <p:cSldViewPr>
      <p:cViewPr varScale="1">
        <p:scale>
          <a:sx n="87" d="100"/>
          <a:sy n="87" d="100"/>
        </p:scale>
        <p:origin x="1664"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25DD4-A73E-4214-9292-5E8B36B9917E}"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795E96-D4BD-4455-A6A4-B9E592F33D07}" type="slidenum">
              <a:rPr lang="en-GB" smtClean="0"/>
              <a:t>‹#›</a:t>
            </a:fld>
            <a:endParaRPr lang="en-GB"/>
          </a:p>
        </p:txBody>
      </p:sp>
    </p:spTree>
    <p:extLst>
      <p:ext uri="{BB962C8B-B14F-4D97-AF65-F5344CB8AC3E}">
        <p14:creationId xmlns:p14="http://schemas.microsoft.com/office/powerpoint/2010/main" val="3525330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House of Commons has its origins in the thirteenth century. At various times, it has played a powerful role in the affairs of the nation. Its most consistent activity has been to check the executive power. Its power has been limited by royal patronage and, more recently, by the growth of parties. It nonetheless remains an important part of the political process. It has to give its assent to measures in order for them to become law (Acts of Parliament). Ministers appear before it to justify their actions. It remains an arena for national debate and the clash of competing party views. It provides an important institutional constraint on the actions of government. Various means are available to the House to subject the government to scrutiny</a:t>
            </a:r>
          </a:p>
        </p:txBody>
      </p:sp>
      <p:sp>
        <p:nvSpPr>
          <p:cNvPr id="4" name="Slide Number Placeholder 3"/>
          <p:cNvSpPr>
            <a:spLocks noGrp="1"/>
          </p:cNvSpPr>
          <p:nvPr>
            <p:ph type="sldNum" sz="quarter" idx="5"/>
          </p:nvPr>
        </p:nvSpPr>
        <p:spPr/>
        <p:txBody>
          <a:bodyPr/>
          <a:lstStyle/>
          <a:p>
            <a:fld id="{85795E96-D4BD-4455-A6A4-B9E592F33D07}" type="slidenum">
              <a:rPr lang="en-GB" smtClean="0"/>
              <a:t>4</a:t>
            </a:fld>
            <a:endParaRPr lang="en-GB"/>
          </a:p>
        </p:txBody>
      </p:sp>
    </p:spTree>
    <p:extLst>
      <p:ext uri="{BB962C8B-B14F-4D97-AF65-F5344CB8AC3E}">
        <p14:creationId xmlns:p14="http://schemas.microsoft.com/office/powerpoint/2010/main" val="3005598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Origins of Parliament</a:t>
            </a:r>
          </a:p>
          <a:p>
            <a:r>
              <a:rPr lang="en-GB" dirty="0"/>
              <a:t>The emergence of Parliament derived not from first principles or some grand design but from the King’s need to raise more money. Its subsequent development may be ascribed to the actions and philosophies of different monarchs, the ambitions and attitudes of its members, external political demands and prevailing assumptions as to the most appropriate form of government. Its functions and political significance have been moulded, though not in any consistent manner, over several hundred years.</a:t>
            </a:r>
          </a:p>
          <a:p>
            <a:endParaRPr lang="en-GB" dirty="0"/>
          </a:p>
          <a:p>
            <a:r>
              <a:rPr lang="en-GB" dirty="0"/>
              <a:t>Despite the rich and varied history of the institution, two broad generalisations are possible. The first concerns Parliament’s position in relation to the executive. Parliament is not, and never has been on any continuous basis, a part of that executive. Although the Glorious Revolution of 1688 confirmed the form of government as that of ‘parliamentary government’, the phrase, as we have seen already (Chapter 15), means government through Parliament, not government by Parliament. There have been periods when Parliament has been an important actor in the making of public policy, not least for a period in the nineteenth century. However, its essential and historically established position has been that of a reactive, or policy-influencing, assembly (Box 17.1; see </a:t>
            </a:r>
            <a:r>
              <a:rPr lang="en-GB" dirty="0" err="1"/>
              <a:t>Mezey</a:t>
            </a:r>
            <a:r>
              <a:rPr lang="en-GB" dirty="0"/>
              <a:t> 1979; Norton 2013a): that is, public policy is formulated by the executive and then presented to Parliament for discussion and approval. Parliament has the power to amend or reject the policy placed before it, but it has not the capacity to substitute on any regular basis a policy of its own. Parliament has looked to the executive to take the initiative in the formulation of public policy, and it continues to do so.</a:t>
            </a:r>
          </a:p>
          <a:p>
            <a:endParaRPr lang="en-GB" dirty="0"/>
          </a:p>
          <a:p>
            <a:r>
              <a:rPr lang="en-GB" dirty="0"/>
              <a:t>The second generalisation concerns the various tasks, or functions, fulfilled by Parliament. Parliament is a multifunctional body. Not only does it serve as a reactive body in the making of public policy, it also carries out several other tasks. Its principal tasks were established within the first two centuries of its development. In the fourteenth century the King accepted that taxes should not be levied without the assent of Parliament. The giving of such assent was variously withheld until the King responded to petitions requesting a redress of grievances. At the same time Parliament began to take an interest in how money was spent and began to look at the actions of public servants. It became, in a rather haphazard way, a body for the critical scrutiny of government.</a:t>
            </a:r>
          </a:p>
        </p:txBody>
      </p:sp>
      <p:sp>
        <p:nvSpPr>
          <p:cNvPr id="4" name="Slide Number Placeholder 3"/>
          <p:cNvSpPr>
            <a:spLocks noGrp="1"/>
          </p:cNvSpPr>
          <p:nvPr>
            <p:ph type="sldNum" sz="quarter" idx="5"/>
          </p:nvPr>
        </p:nvSpPr>
        <p:spPr/>
        <p:txBody>
          <a:bodyPr/>
          <a:lstStyle/>
          <a:p>
            <a:fld id="{85795E96-D4BD-4455-A6A4-B9E592F33D07}" type="slidenum">
              <a:rPr lang="en-GB" smtClean="0"/>
              <a:t>5</a:t>
            </a:fld>
            <a:endParaRPr lang="en-GB"/>
          </a:p>
        </p:txBody>
      </p:sp>
    </p:spTree>
    <p:extLst>
      <p:ext uri="{BB962C8B-B14F-4D97-AF65-F5344CB8AC3E}">
        <p14:creationId xmlns:p14="http://schemas.microsoft.com/office/powerpoint/2010/main" val="2499980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House of Commons</a:t>
            </a:r>
          </a:p>
          <a:p>
            <a:r>
              <a:rPr lang="en-GB" dirty="0"/>
              <a:t>The number increased to 650 in the Parliament of 2010.</a:t>
            </a:r>
          </a:p>
        </p:txBody>
      </p:sp>
      <p:sp>
        <p:nvSpPr>
          <p:cNvPr id="4" name="Slide Number Placeholder 3"/>
          <p:cNvSpPr>
            <a:spLocks noGrp="1"/>
          </p:cNvSpPr>
          <p:nvPr>
            <p:ph type="sldNum" sz="quarter" idx="5"/>
          </p:nvPr>
        </p:nvSpPr>
        <p:spPr/>
        <p:txBody>
          <a:bodyPr/>
          <a:lstStyle/>
          <a:p>
            <a:fld id="{85795E96-D4BD-4455-A6A4-B9E592F33D07}" type="slidenum">
              <a:rPr lang="en-GB" smtClean="0"/>
              <a:t>6</a:t>
            </a:fld>
            <a:endParaRPr lang="en-GB"/>
          </a:p>
        </p:txBody>
      </p:sp>
    </p:spTree>
    <p:extLst>
      <p:ext uri="{BB962C8B-B14F-4D97-AF65-F5344CB8AC3E}">
        <p14:creationId xmlns:p14="http://schemas.microsoft.com/office/powerpoint/2010/main" val="2964770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Elections</a:t>
            </a:r>
          </a:p>
          <a:p>
            <a:r>
              <a:rPr lang="en-GB" dirty="0"/>
              <a:t>The Fixed-term Parliaments Act 2011 provided instead for a fixed term of five years, other than in certain exceptional circumstances (see Box 17.2). Under the Act, a general election takes place every five years on the first Thursday in May. At the end of 2020, the Government introduced a draft Bill to repeal the Act and restore the position as it existed before 2011</a:t>
            </a:r>
          </a:p>
          <a:p>
            <a:endParaRPr lang="en-GB" dirty="0"/>
          </a:p>
          <a:p>
            <a:r>
              <a:rPr lang="en-GB" dirty="0"/>
              <a:t>Members (MPs) are returned for single-member constituencies. The method of election employed is the ‘first-past-the-post’ system, with the candidate receiving the largest number of votes being declared the winner. This again has been the norm since 1885, </a:t>
            </a:r>
          </a:p>
          <a:p>
            <a:endParaRPr lang="en-GB" dirty="0"/>
          </a:p>
          <a:p>
            <a:r>
              <a:rPr lang="en-GB" dirty="0"/>
              <a:t>Each constituency comprises a defined geographical area, and the MP is returned to represent everyone living within that area. Constituency boundaries are at present drawn up and revised regularly by independent Boundary Commissions. There is one covering each country – England, Scotland, Wales and Northern Ireland; the chair of each commission is formally the Speaker of the House of Commons, although in practice the chairing in undertaken by a deputy, who is a judge</a:t>
            </a:r>
          </a:p>
        </p:txBody>
      </p:sp>
      <p:sp>
        <p:nvSpPr>
          <p:cNvPr id="4" name="Slide Number Placeholder 3"/>
          <p:cNvSpPr>
            <a:spLocks noGrp="1"/>
          </p:cNvSpPr>
          <p:nvPr>
            <p:ph type="sldNum" sz="quarter" idx="5"/>
          </p:nvPr>
        </p:nvSpPr>
        <p:spPr/>
        <p:txBody>
          <a:bodyPr/>
          <a:lstStyle/>
          <a:p>
            <a:fld id="{85795E96-D4BD-4455-A6A4-B9E592F33D07}" type="slidenum">
              <a:rPr lang="en-GB" smtClean="0"/>
              <a:t>7</a:t>
            </a:fld>
            <a:endParaRPr lang="en-GB"/>
          </a:p>
        </p:txBody>
      </p:sp>
    </p:spTree>
    <p:extLst>
      <p:ext uri="{BB962C8B-B14F-4D97-AF65-F5344CB8AC3E}">
        <p14:creationId xmlns:p14="http://schemas.microsoft.com/office/powerpoint/2010/main" val="438831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Members are paid an annual salary, but until 1912 they received no payment at all. Since then, they have been paid, but on a relatively modest basis. In 1954, for example, the salary was £1,250 and in 1964 it was increased to £3,250. In January 1996 an MP’s salary was £34,086, fairly modest by international comparison – legislators in Italy, the USA, France and Germany were all paid considerably more (more than twice as much in Italy and the USA) – and by comparison with higher levels of management in the UK. (Ministers receive higher salaries.)</a:t>
            </a:r>
          </a:p>
          <a:p>
            <a:endParaRPr lang="en-GB" dirty="0"/>
          </a:p>
          <a:p>
            <a:r>
              <a:rPr lang="en-GB" dirty="0"/>
              <a:t>The basic annual salary of a Member Of Parliament (MP) in the House of Commons is £86,584, as of April 2023.</a:t>
            </a:r>
          </a:p>
        </p:txBody>
      </p:sp>
      <p:sp>
        <p:nvSpPr>
          <p:cNvPr id="4" name="Slide Number Placeholder 3"/>
          <p:cNvSpPr>
            <a:spLocks noGrp="1"/>
          </p:cNvSpPr>
          <p:nvPr>
            <p:ph type="sldNum" sz="quarter" idx="5"/>
          </p:nvPr>
        </p:nvSpPr>
        <p:spPr/>
        <p:txBody>
          <a:bodyPr/>
          <a:lstStyle/>
          <a:p>
            <a:fld id="{85795E96-D4BD-4455-A6A4-B9E592F33D07}" type="slidenum">
              <a:rPr lang="en-GB" smtClean="0"/>
              <a:t>8</a:t>
            </a:fld>
            <a:endParaRPr lang="en-GB"/>
          </a:p>
        </p:txBody>
      </p:sp>
    </p:spTree>
    <p:extLst>
      <p:ext uri="{BB962C8B-B14F-4D97-AF65-F5344CB8AC3E}">
        <p14:creationId xmlns:p14="http://schemas.microsoft.com/office/powerpoint/2010/main" val="2803915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Sittings of the House</a:t>
            </a:r>
          </a:p>
          <a:p>
            <a:r>
              <a:rPr lang="en-GB" dirty="0"/>
              <a:t>The House to which Members are returned meets annually, each parliamentary session running normally for 12 months. Until the parliament returned in 2010, the session usually ran from November to November. When there was a spring election, this entailed either a short session (May to November) or a long one (May through to November of the following year). The Fixed-term Parliaments Act 2011 provided for May elections, so the Government decided that it was appropriate to have sessions running from May to May. To accommodate this, the first session of the new parliament was extended to a two-year one, running until May 2012. However, various events in the succeeding decade prevented a regular pattern of one-year sessions. In 2017, it was announced that, because of the negotiations to withdraw from the European Union, there would also be a two-year session (2017–19). A new session started in October 2019, but it was then cut short by a general election being held in December. (The session lasted from 14 October to 5 November.) The first session of the new Parliament elected in 2019 was another long one, running from 2019 to 2021.</a:t>
            </a:r>
          </a:p>
          <a:p>
            <a:endParaRPr lang="en-GB" dirty="0"/>
          </a:p>
          <a:p>
            <a:r>
              <a:rPr lang="en-GB" dirty="0"/>
              <a:t>At the end of each session, the House is prorogued (formally adjourned). The effect of prorogation is to kill off unfinished public business; any bills that have not received the Royal Assent fall, though there is now provision for some bills to be carried over from one session to another. The period of prorogation is often only a matter of days. In 2019, Prime Minister Boris Johnson sought a five-week prorogation, his advice to the Queen being held by the Supreme Court to be unlawful (Norton 2020: 48).</a:t>
            </a:r>
          </a:p>
          <a:p>
            <a:endParaRPr lang="en-GB" dirty="0"/>
          </a:p>
          <a:p>
            <a:r>
              <a:rPr lang="en-GB" dirty="0"/>
              <a:t>There is a fairly regular cycle within each session. There is a summer recess, usually from late July through to the beginning of October, though in recent years there have been occasional two-week sittings in September. The House has a recess at Christmas, a half-term for a week in February, a recess in Easter and at Whitsuntide. The House usually sits for around 150 days a year, a not unusual number compared with some other legislatures, such as those of the USA, Canada and France, although considerably more than most other legislatures. What makes it distinctive is the number of hours for which it sits: usually for more than 1,200 hours a year. The figures for selected sessions in the period from 2001 to 2019 are given in Table 17.1. In previous parliaments, the sittings were sometimes longer, averaging nearly 1,500 hours in non-election sessions in the 1987–92 parliament. Other elected chambers are not able to compete with these figures.</a:t>
            </a:r>
          </a:p>
        </p:txBody>
      </p:sp>
      <p:sp>
        <p:nvSpPr>
          <p:cNvPr id="4" name="Slide Number Placeholder 3"/>
          <p:cNvSpPr>
            <a:spLocks noGrp="1"/>
          </p:cNvSpPr>
          <p:nvPr>
            <p:ph type="sldNum" sz="quarter" idx="5"/>
          </p:nvPr>
        </p:nvSpPr>
        <p:spPr/>
        <p:txBody>
          <a:bodyPr/>
          <a:lstStyle/>
          <a:p>
            <a:fld id="{85795E96-D4BD-4455-A6A4-B9E592F33D07}" type="slidenum">
              <a:rPr lang="en-GB" smtClean="0"/>
              <a:t>9</a:t>
            </a:fld>
            <a:endParaRPr lang="en-GB"/>
          </a:p>
        </p:txBody>
      </p:sp>
    </p:spTree>
    <p:extLst>
      <p:ext uri="{BB962C8B-B14F-4D97-AF65-F5344CB8AC3E}">
        <p14:creationId xmlns:p14="http://schemas.microsoft.com/office/powerpoint/2010/main" val="1099145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Functions</a:t>
            </a:r>
          </a:p>
          <a:p>
            <a:r>
              <a:rPr lang="en-GB" dirty="0"/>
              <a:t>The principal function of the House is often seen as involvement in law-making. It is, after all, classified as a legislature and the name means carrier, or giver, of law. In practice, as we have seen, the House essentially responds to the measures that the government brings forward. Furthermore, much of the time of the House is given over to business that has nothing directly to do with legislation. Question Time is now an established feature of the House. It is not part of the legislative process. When the House debates the economy or the government’s industrial policy, those debates are not parts of the formal legislative process. The House has an important role to play in the legislative process, but it is clearly not its only role.</a:t>
            </a:r>
          </a:p>
          <a:p>
            <a:endParaRPr lang="en-GB" dirty="0"/>
          </a:p>
          <a:p>
            <a:r>
              <a:rPr lang="en-GB" dirty="0"/>
              <a:t>The principal functions of the House can be grouped under four headings: those of legitimisation, recruitment, scrutiny and influence, and expression. Several other functions can be identified (see Norton 2013a), but these can largely be subsumed under these four broad headings.</a:t>
            </a:r>
          </a:p>
        </p:txBody>
      </p:sp>
      <p:sp>
        <p:nvSpPr>
          <p:cNvPr id="4" name="Slide Number Placeholder 3"/>
          <p:cNvSpPr>
            <a:spLocks noGrp="1"/>
          </p:cNvSpPr>
          <p:nvPr>
            <p:ph type="sldNum" sz="quarter" idx="5"/>
          </p:nvPr>
        </p:nvSpPr>
        <p:spPr/>
        <p:txBody>
          <a:bodyPr/>
          <a:lstStyle/>
          <a:p>
            <a:fld id="{85795E96-D4BD-4455-A6A4-B9E592F33D07}" type="slidenum">
              <a:rPr lang="en-GB" smtClean="0"/>
              <a:t>10</a:t>
            </a:fld>
            <a:endParaRPr lang="en-GB"/>
          </a:p>
        </p:txBody>
      </p:sp>
    </p:spTree>
    <p:extLst>
      <p:ext uri="{BB962C8B-B14F-4D97-AF65-F5344CB8AC3E}">
        <p14:creationId xmlns:p14="http://schemas.microsoft.com/office/powerpoint/2010/main" val="3606096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Legitimisation</a:t>
            </a:r>
          </a:p>
          <a:p>
            <a:r>
              <a:rPr lang="en-GB" dirty="0"/>
              <a:t>The primary purpose for which the representatives of the counties and boroughs (the communes) were first summoned was to assent to the King’s demand for additional taxes. Subsequently, their assent also came to be necessary for legislation. The House has thus been, since its inception, a legitimising body.</a:t>
            </a:r>
          </a:p>
          <a:p>
            <a:endParaRPr lang="en-GB" dirty="0"/>
          </a:p>
          <a:p>
            <a:r>
              <a:rPr lang="en-GB" dirty="0"/>
              <a:t>The House fulfils the task of ‘manifest legitimisation’: that is, the overt, conscious giving of assent. In the UK the function has two elements: the giving of assent to bills and to requests for supply (money) and the giving of assent to the government itself. The government depends on the confidence of the House of Commons for its continuance in office. Until 2011, if the House withdrew its confidence, then by convention the government resigned or requested the dissolution of Parliament. Since the enactment of the Fixed-term Parliaments Act 2011 (Box 17.2), a vote of no confidence results in a general election, unless within 14 days a new government is formed and obtains a vote of confidence from the House.</a:t>
            </a:r>
          </a:p>
          <a:p>
            <a:endParaRPr lang="en-GB" dirty="0"/>
          </a:p>
          <a:p>
            <a:r>
              <a:rPr lang="en-GB" dirty="0"/>
              <a:t>The House proceeds on the basis of motions laid before it: for example, to give a bill a second reading or to agree to an amendment to a bill. By approving such motions, the House gives its formal – manifest – assent. At the end of the debate (if there is one) on a motion, the Speaker of the House asks those supporting the motion to say ‘aye’, those opposing to say ‘no’. If no dissenting voices are heard, the Speaker declares that ‘the ayes have it’. If some MPs shout ‘no’ and persist, then members divide (that is, vote). A simple majority is all that is necessary. (This is subject to two basic requirements: that at least 40 MPs – a quorum – are shown by the division to be present and that, in voting on a closure motion, at least 100 MPs have voted in favour. Also, as we have seen – Box 17.2 – a two-thirds majority of all MPs is required to pass a motion for an early election.) Members vote by each trooping through one of two lobbies, known as the division lobbies (an ‘aye’ lobby and a ‘no’ lobby), where they are counted and their names recorded. The result of the vote is then announced in the chamber. </a:t>
            </a:r>
          </a:p>
          <a:p>
            <a:endParaRPr lang="en-GB" dirty="0"/>
          </a:p>
          <a:p>
            <a:r>
              <a:rPr lang="en-GB" dirty="0"/>
              <a:t>It is this accepted need for the House to confer legitimacy through giving its assent that constitutes the basic power of the House in relation to government. Initially, the knights and burgesses summoned to the King’s court were expected to give assent. Gradually, members began to realise that, as a body, they could deny assent to supply and later to legislation. This formed the basis on which they could ensure the effective fulfilment of other functions. It remains the basis of the power of the House of Commons. Without the assent of the House, no measure can become an Act of Parliament. The contemporary point of contention is the extent to which the House is prepared to use its power to deny assent. Critics contend that the effect of the growth of party and hence party cohesion has largely nullified the willingness of the House to employ it.</a:t>
            </a:r>
          </a:p>
        </p:txBody>
      </p:sp>
      <p:sp>
        <p:nvSpPr>
          <p:cNvPr id="4" name="Slide Number Placeholder 3"/>
          <p:cNvSpPr>
            <a:spLocks noGrp="1"/>
          </p:cNvSpPr>
          <p:nvPr>
            <p:ph type="sldNum" sz="quarter" idx="5"/>
          </p:nvPr>
        </p:nvSpPr>
        <p:spPr/>
        <p:txBody>
          <a:bodyPr/>
          <a:lstStyle/>
          <a:p>
            <a:fld id="{85795E96-D4BD-4455-A6A4-B9E592F33D07}" type="slidenum">
              <a:rPr lang="en-GB" smtClean="0"/>
              <a:t>11</a:t>
            </a:fld>
            <a:endParaRPr lang="en-GB"/>
          </a:p>
        </p:txBody>
      </p:sp>
    </p:spTree>
    <p:extLst>
      <p:ext uri="{BB962C8B-B14F-4D97-AF65-F5344CB8AC3E}">
        <p14:creationId xmlns:p14="http://schemas.microsoft.com/office/powerpoint/2010/main" val="1836739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Recruitment</a:t>
            </a:r>
          </a:p>
          <a:p>
            <a:r>
              <a:rPr lang="en-GB" dirty="0"/>
              <a:t>Ministers are normally drawn from, and remain within, Parliament. The situation is governed solely by convention. There is no legal requirement that a minister has to be an MP or peer.</a:t>
            </a:r>
          </a:p>
          <a:p>
            <a:endParaRPr lang="en-GB" dirty="0"/>
          </a:p>
          <a:p>
            <a:r>
              <a:rPr lang="en-GB" dirty="0"/>
              <a:t>The practice of appointing ministers from those who sit in Parliament derives from expediency. Historically, it was to the King’s benefit to have his ministers in Parliament, where they could influence, lead and marshal support for the crown. It was to the benefit of Parliament to have ministers who could answer for their conduct. An attempt was made early in the eighteenth century to prevent ministers from sitting in Parliament, but the legislation was superseded by another law allowing for the practice to continue</a:t>
            </a:r>
          </a:p>
          <a:p>
            <a:endParaRPr lang="en-GB" dirty="0"/>
          </a:p>
          <a:p>
            <a:r>
              <a:rPr lang="en-GB" dirty="0"/>
              <a:t>The convention that ministers be drawn from and remain within Parliament – predominantly now, by convention, the House of Commons – is a strong one inasmuch as all ministers are currently MPs or peers. It is extremely rare for a minister to be appointed who does not sit in either House. It is even rarer for that person to remain outside Parliament while in office: the person is either elevated to the peerage (nowadays the most used route) or found a safe seat to contest in a by-election. </a:t>
            </a:r>
          </a:p>
          <a:p>
            <a:r>
              <a:rPr lang="en-GB" dirty="0"/>
              <a:t>Under the doctrine of individual ministerial responsibility, ministers are answerable to the House for their own conduct and that of their particular departments. Under the doctrine of collective ministerial responsibility, the Cabinet is responsible to the House for government policy as a whole. If it fails to maintain that confidence, and the House passes a vote of no confidence, then – as we have seen – a general election takes place unless a new government can be formed that enjoys the confidence of the House.</a:t>
            </a:r>
          </a:p>
          <a:p>
            <a:endParaRPr lang="en-GB" dirty="0"/>
          </a:p>
          <a:p>
            <a:r>
              <a:rPr lang="en-GB" dirty="0"/>
              <a:t>The fact that ministers remain in Parliament clearly has advantages for government. Things have not changed that much from earlier centuries in as much as ministers can use their positions to lead and marshal their supporters. Ministers themselves add notably to the voting strength of the government, the so-called ‘payroll vote’ in the House. Just over 90 ministers serve in the Commons and just over 20 in the Lords. With ministers’ unpaid helpers – parliamentary private secretaries – added to the number, the payroll vote usually comprises between 30 to 40 per cent of MPs sitting on the government side of the House. The government thus has a sizeable vote guaranteed to begin with. Party loyalty – and ambition for office – usually ensures that the votes of backbenchers follow those of ministers.</a:t>
            </a:r>
          </a:p>
          <a:p>
            <a:endParaRPr lang="en-GB" dirty="0"/>
          </a:p>
          <a:p>
            <a:r>
              <a:rPr lang="en-GB" dirty="0"/>
              <a:t>The convention that ministers be drawn from the ranks of parliamentarians has certain advantages for Parliament. It ensures that members are close to ministers, both formally and informally. Ministers can be questioned on the floor of the House; members can waylay them in the corridors and the division lobbies for private conversations. The fact that ministers remain as members of the House means that they retain some affinity with other members. MPs who are elevated to ministerial office retain their constituency duties.</a:t>
            </a:r>
          </a:p>
          <a:p>
            <a:endParaRPr lang="en-GB" dirty="0"/>
          </a:p>
        </p:txBody>
      </p:sp>
      <p:sp>
        <p:nvSpPr>
          <p:cNvPr id="4" name="Slide Number Placeholder 3"/>
          <p:cNvSpPr>
            <a:spLocks noGrp="1"/>
          </p:cNvSpPr>
          <p:nvPr>
            <p:ph type="sldNum" sz="quarter" idx="5"/>
          </p:nvPr>
        </p:nvSpPr>
        <p:spPr/>
        <p:txBody>
          <a:bodyPr/>
          <a:lstStyle/>
          <a:p>
            <a:fld id="{85795E96-D4BD-4455-A6A4-B9E592F33D07}" type="slidenum">
              <a:rPr lang="en-GB" smtClean="0"/>
              <a:t>12</a:t>
            </a:fld>
            <a:endParaRPr lang="en-GB"/>
          </a:p>
        </p:txBody>
      </p:sp>
    </p:spTree>
    <p:extLst>
      <p:ext uri="{BB962C8B-B14F-4D97-AF65-F5344CB8AC3E}">
        <p14:creationId xmlns:p14="http://schemas.microsoft.com/office/powerpoint/2010/main" val="3777885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Scrutiny and influence are essentially conjoined functions. The House subjects both the measures and the actions of government to scrutiny. It does so through various means: debate, questioning and committee deliberations. If it does not like what is before it, it can influence the bill or the policy under consideration. It may influence solely by the force of argument. It may influence by threatening to deny assent (that is, by threatening to defeat the government). Ultimately, it may actually refuse its assent, denying the government a majority in the division lobbies.</a:t>
            </a:r>
          </a:p>
          <a:p>
            <a:endParaRPr lang="en-GB" dirty="0"/>
          </a:p>
          <a:p>
            <a:r>
              <a:rPr lang="en-GB" dirty="0"/>
              <a:t>These two functions are central to the activity of the House and absorb most of its time. Government business enjoys precedence on most days. The House spends most of its time discussing legislation and the policy and actions of ministers. Although the dominance of party has ensured that normally the government is assured a majority in divisions, the party system helps to ensure that government is subject to critical scrutiny from opposition parties in the House. The procedures of the House are premised on the existence of two principal parties, with each having the opportunity to be heard. Membership of all committees of the House replicates party strength on the floor of the House, thus ensuring that the Opposition has an opportunity to offer critical comments and to force government to respond at all stages of the parliamentary process.</a:t>
            </a:r>
          </a:p>
          <a:p>
            <a:endParaRPr lang="en-GB" dirty="0"/>
          </a:p>
          <a:p>
            <a:r>
              <a:rPr lang="en-GB" dirty="0"/>
              <a:t>Furthermore, scrutiny and influence may also take place outside, or despite, the context of party. MPs sit for constituencies. Although elected on a party label, they are nonetheless expected to ensure that government policy does not damage constituency interests. They may also be influenced by moral and religious views, motivating them to pay careful attention to bills and government policies that run counter to their personal convictions. They may also listen to bodies outside Parliament – charities, consumer groups, professional organisations, companies – that have a particular interest in, or knowledge of, the subject under debate.</a:t>
            </a:r>
          </a:p>
          <a:p>
            <a:endParaRPr lang="en-GB" dirty="0"/>
          </a:p>
          <a:p>
            <a:r>
              <a:rPr lang="en-GB" dirty="0"/>
              <a:t>However, the extent to which the House fulfils these functions is a matter of dispute. Critics contend that the government stranglehold, via its party majority, ensures that the House is denied the means for sustained and effective scrutiny and that, inasmuch as it may exert some limited scrutiny, that scrutiny is not matched by the capacity to influence government. MPs may consider and find fault with a particular measure but not then prove willing to use their power to amend or reject it.</a:t>
            </a:r>
          </a:p>
        </p:txBody>
      </p:sp>
      <p:sp>
        <p:nvSpPr>
          <p:cNvPr id="4" name="Slide Number Placeholder 3"/>
          <p:cNvSpPr>
            <a:spLocks noGrp="1"/>
          </p:cNvSpPr>
          <p:nvPr>
            <p:ph type="sldNum" sz="quarter" idx="5"/>
          </p:nvPr>
        </p:nvSpPr>
        <p:spPr/>
        <p:txBody>
          <a:bodyPr/>
          <a:lstStyle/>
          <a:p>
            <a:fld id="{85795E96-D4BD-4455-A6A4-B9E592F33D07}" type="slidenum">
              <a:rPr lang="en-GB" smtClean="0"/>
              <a:t>13</a:t>
            </a:fld>
            <a:endParaRPr lang="en-GB"/>
          </a:p>
        </p:txBody>
      </p:sp>
    </p:spTree>
    <p:extLst>
      <p:ext uri="{BB962C8B-B14F-4D97-AF65-F5344CB8AC3E}">
        <p14:creationId xmlns:p14="http://schemas.microsoft.com/office/powerpoint/2010/main" val="1345158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Expression</a:t>
            </a:r>
          </a:p>
          <a:p>
            <a:r>
              <a:rPr lang="en-GB" dirty="0"/>
              <a:t>The House serves not one but several expressive functions. Members serve to express the views and demands of constituents. An individual constituent or a group of constituents may be affected adversely by a policy or by the actions of some public officials. Constituents may feel that a particular policy is bad for the constituency or for the country. Contacting the local MP will usually result in the MP passing on the views to the relevant minister and may even result in the member raising the issue on the floor of the House. The pursuit of such cases by MPs ensures that they are heard and their points considered by ministers. MPs also express the views of different groups in society. A range of issues that do not fall within the ambit of party politics are taken up and pursued by private members.</a:t>
            </a:r>
          </a:p>
          <a:p>
            <a:endParaRPr lang="en-GB" dirty="0"/>
          </a:p>
          <a:p>
            <a:r>
              <a:rPr lang="en-GB" dirty="0"/>
              <a:t>MPs may express the views of organised interests, such as particular industries or occupations. They may express the views of different sectors of society, such as students or the elderly. Many will give voice to the concerns of charitable, religious or moral groups. For example, in recent decades MPs have pressed for reform of the laws governing abortion, some have argued the case for liberalising the laws concerning homosexuality, and some want to strengthen the laws on road safety. These issues are pursued by MPs through a variety of parliamentary procedures (see Cowley 1998). In some cases, members table amendments to government bills. Another route is through promoting private members’ bills. Although the more contentious the issue, the less likely the bill is to be passed, the debate on the bill serves an important function: it allows the different views to be expressed in an authoritative public forum, heard by the relevant minister and open to coverage by the mass media.</a:t>
            </a:r>
          </a:p>
          <a:p>
            <a:endParaRPr lang="en-GB" dirty="0"/>
          </a:p>
          <a:p>
            <a:r>
              <a:rPr lang="en-GB" dirty="0"/>
              <a:t>MPs, then, serve to express the views of constituents and different groups to the House and to government. MPs may also serve to express the views of the House and of government to constituents and organised groups. The House may reach a decision on a particular topic. Members may then fulfil an important role in explaining why that decision was taken. Members individually may explain decisions to constituents. Select committees of the House may, in effect, explain policies through their reports, which are read not just by government but also by groups with a particular interest in the committee’s area of enquiry. The House thus has a tremendous potential to serve several expressive functions. The extent to which it does so is a matter of considerable debate. MPs have limited time and resources to pursue all the matters brought to their attention. The attention given to their activities by the media and by government may be slight. Many groups may bypass Parliament to express their views directly to ministers. Furthermore, it is argued, the views expressed by MPs on behalf of others are drowned out by the noise of party battle. By limiting the resources of the House and by keeping information to itself, the government has limited the capacity of the House to arm itself with the knowledge necessary to raise support for public policies.</a:t>
            </a:r>
          </a:p>
          <a:p>
            <a:endParaRPr lang="en-GB" dirty="0"/>
          </a:p>
          <a:p>
            <a:r>
              <a:rPr lang="en-GB" dirty="0"/>
              <a:t>The other function is that of legislating. Initially, the need for the House to give its assent was transformed by members into the power to initiate measures, first through the presentation of petitions to the crown and later through the introduction of bills. This power was important in the nineteenth century, when the House could be described as sharing the legislative power with government. Even so, its exercise was limited. Most legislation introduced into the House was private legislation. Since then, public legislation has grown as parties have become more powerful. Parties have ensured that the power to formulate – to ‘make’ – legislation rests with government, with the House then giving its assent. In so far as the House has retained a residual legislative power, it is exercised through the medium of private members’ legislation. However, even that legislative power can be described now as one shared with government. Since 1959 no private member’s bill that has been the subject of a vote at second reading (the debate on principle) has made it to the statute book without government support.</a:t>
            </a:r>
          </a:p>
        </p:txBody>
      </p:sp>
      <p:sp>
        <p:nvSpPr>
          <p:cNvPr id="4" name="Slide Number Placeholder 3"/>
          <p:cNvSpPr>
            <a:spLocks noGrp="1"/>
          </p:cNvSpPr>
          <p:nvPr>
            <p:ph type="sldNum" sz="quarter" idx="5"/>
          </p:nvPr>
        </p:nvSpPr>
        <p:spPr/>
        <p:txBody>
          <a:bodyPr/>
          <a:lstStyle/>
          <a:p>
            <a:fld id="{85795E96-D4BD-4455-A6A4-B9E592F33D07}" type="slidenum">
              <a:rPr lang="en-GB" smtClean="0"/>
              <a:t>14</a:t>
            </a:fld>
            <a:endParaRPr lang="en-GB"/>
          </a:p>
        </p:txBody>
      </p:sp>
    </p:spTree>
    <p:extLst>
      <p:ext uri="{BB962C8B-B14F-4D97-AF65-F5344CB8AC3E}">
        <p14:creationId xmlns:p14="http://schemas.microsoft.com/office/powerpoint/2010/main" val="16923379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means of scrutiny and influence</a:t>
            </a:r>
          </a:p>
          <a:p>
            <a:r>
              <a:rPr lang="en-GB" dirty="0"/>
              <a:t>The functions that the House retains can be described as modest but appropriate to a reactive legislature. They have developed over time. But how well are they currently carried out? The principal functions of the House in relation to the executive are those of scrutiny and influence. The means available to the House to fulfil those functions are also at the disposal of members for expressing the views of their constituents and of wider interests. They can be grouped under two headings: legislation and executive actions.</a:t>
            </a:r>
          </a:p>
        </p:txBody>
      </p:sp>
      <p:sp>
        <p:nvSpPr>
          <p:cNvPr id="4" name="Slide Number Placeholder 3"/>
          <p:cNvSpPr>
            <a:spLocks noGrp="1"/>
          </p:cNvSpPr>
          <p:nvPr>
            <p:ph type="sldNum" sz="quarter" idx="5"/>
          </p:nvPr>
        </p:nvSpPr>
        <p:spPr/>
        <p:txBody>
          <a:bodyPr/>
          <a:lstStyle/>
          <a:p>
            <a:fld id="{85795E96-D4BD-4455-A6A4-B9E592F33D07}" type="slidenum">
              <a:rPr lang="en-GB" smtClean="0"/>
              <a:t>15</a:t>
            </a:fld>
            <a:endParaRPr lang="en-GB"/>
          </a:p>
        </p:txBody>
      </p:sp>
    </p:spTree>
    <p:extLst>
      <p:ext uri="{BB962C8B-B14F-4D97-AF65-F5344CB8AC3E}">
        <p14:creationId xmlns:p14="http://schemas.microsoft.com/office/powerpoint/2010/main" val="2685074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Parliament the legislative process constitutes the consideration of a bill once it has been formally introduced. However, in recent years, some bills have been published in draft form and considered by a committee prior to formal introduction (Kennon 2004; Hansard Society 2004; Constitution Committee 2004; Norton 2013a). Between 1997–8 and 2016–17 inclusively, a total of 115 bills were published in draft. The number has varied significantly from session to session. In some sessions, only two or three have been published in draft. In others, the figure has been more substantial. In the 2003–4 session, it was 12, and in the 2013–14 session, it was 14. In the long 2017–19 session, it was 9. These are listed in Table 17.2 and give some idea of the range of topics subject to the procedure.</a:t>
            </a:r>
          </a:p>
          <a:p>
            <a:endParaRPr lang="en-GB" dirty="0"/>
          </a:p>
          <a:p>
            <a:r>
              <a:rPr lang="en-GB" dirty="0"/>
              <a:t>Such scrutiny enables members to examine and comment before the government has decided on the final wording and hence may be more willing to make changes before it commits itself to the measure. Despite considerable time pressures, bills that are subject to pre-legislative scrutiny have been variously amended because of recommendations by the committees considering them (Norton 2013a). The committees engaging in such scrutiny have normally been departmental select committees.</a:t>
            </a:r>
          </a:p>
          <a:p>
            <a:endParaRPr lang="en-GB" dirty="0"/>
          </a:p>
          <a:p>
            <a:r>
              <a:rPr lang="en-GB" dirty="0"/>
              <a:t>When a bill is formally introduced into Parliament, it has to go through a well-established process involving debate and consideration in committee. About a third of the time of the House is taken up with debate on bills, though in some sessions it has fallen to between 20 and 30 per cent. The bulk of this time is given over to government bills. (Private members’ legislation usually occupies just under, or occasionally just over, 5 per cent of time on the floor of the House.) Every bill has to go through three ‘readings’ plus a committee and (usually) a report stage. The stages are shown in Table 17.3.</a:t>
            </a:r>
          </a:p>
          <a:p>
            <a:endParaRPr lang="en-GB" dirty="0"/>
          </a:p>
        </p:txBody>
      </p:sp>
      <p:sp>
        <p:nvSpPr>
          <p:cNvPr id="4" name="Slide Number Placeholder 3"/>
          <p:cNvSpPr>
            <a:spLocks noGrp="1"/>
          </p:cNvSpPr>
          <p:nvPr>
            <p:ph type="sldNum" sz="quarter" idx="5"/>
          </p:nvPr>
        </p:nvSpPr>
        <p:spPr/>
        <p:txBody>
          <a:bodyPr/>
          <a:lstStyle/>
          <a:p>
            <a:fld id="{85795E96-D4BD-4455-A6A4-B9E592F33D07}" type="slidenum">
              <a:rPr lang="en-GB" smtClean="0"/>
              <a:t>16</a:t>
            </a:fld>
            <a:endParaRPr lang="en-GB"/>
          </a:p>
        </p:txBody>
      </p:sp>
    </p:spTree>
    <p:extLst>
      <p:ext uri="{BB962C8B-B14F-4D97-AF65-F5344CB8AC3E}">
        <p14:creationId xmlns:p14="http://schemas.microsoft.com/office/powerpoint/2010/main" val="30308850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 bill is formally introduced into Parliament, it has to go through a well-established process involving debate and consideration in committee. About a third of the time of the House is taken up with debate on bills, though in some sessions it has fallen to between 20 and 30 per cent. The bulk of this time is given over to government bills. (Private members’ legislation usually occupies just under, or occasionally just over, 5 per cent of time on the floor of the House.) Every bill has to go through three ‘readings’ plus a committee and (usually) a report stage. The stages are shown in Table 17.3.</a:t>
            </a:r>
          </a:p>
          <a:p>
            <a:endParaRPr lang="en-GB" dirty="0"/>
          </a:p>
          <a:p>
            <a:r>
              <a:rPr lang="en-GB" dirty="0"/>
              <a:t>The first reading marks the formal introduction. No debate takes place. Indeed, at this stage there is not even a printed bill. All that is read out is the bill’s title. Following first reading, the bill is printed. The second reading comprises a debate on the principle of the measure. Most government bills will be allocated a half or a full day’s debate for second reading. Major bills, especially of constitutional significance, may be given two or more days for debate.</a:t>
            </a:r>
          </a:p>
          <a:p>
            <a:endParaRPr lang="en-GB" dirty="0"/>
          </a:p>
          <a:p>
            <a:r>
              <a:rPr lang="en-GB" dirty="0"/>
              <a:t>The debate itself follows a standard pattern: the minister responsible for the bill opens the debate, explaining the provisions of the bill and justifying its introduction. The relevant shadow minister then makes a speech from the Opposition front bench, outlining the stance of the opposition on the bill. After these two frontbench speeches, most members present tend to leave the chamber, usually leaving a small number of MPs to listen to the remaining speeches. Backbenchers from both sides of the House are then called alternately, plus usually a member from one or more of the minor parties, and the debate is then wound up with speeches from the Opposition and government front benches. (The House traditionally tends to fill up again for the winding-up speeches.) If the bill is contested, the House then divides. Debates, though not always predictable in content, are generally so in outcome: only three times in the past 100 years has the government lost a vote on second reading (in 1924, 1977 and 1986). Speeches on occasion may influence some votes, even whole debates, but they are exceptional. A government sometimes loses the argument but not usually the vote.</a:t>
            </a:r>
          </a:p>
          <a:p>
            <a:endParaRPr lang="en-GB" dirty="0"/>
          </a:p>
          <a:p>
            <a:r>
              <a:rPr lang="en-GB" dirty="0"/>
              <a:t>Once approved in principle, the bill is then sent to committee for detailed scrutiny. Some bills, because of their constitutional significance or because of the need for a speedy passage, will have their committee stage on the floor of the House. In most sessions the number is very small. Most bills are sent to a public bill committee. Up to 2006 bills were sent to standing committees. Standing committees were introduced in 1882 and became the norm in 1907. Despite the name, they were ‘standing’ only in name (Standing Committee A, Standing Committee B, etc.): their membership changed for each bill. The committees were limited not only by the fact that there was no permanent membership but by their inability to take evidence. Witnesses could not be summoned or written evidence received. The committees could only consider the bills before them. They proceeded by way of discussing amendments to clauses before agreeing the clauses. Each committee was structured like the chamber in miniature, one side facing the other, with ministers, shadow ministers and whips among the membership and with debate following party lines. Government backbenchers were encouraged to keep quiet to facilitate the passage of the bill, and opposition MPs encouraged to speak in order to challenge the government. Government defeats in committee were rare.</a:t>
            </a:r>
          </a:p>
          <a:p>
            <a:endParaRPr lang="en-GB" dirty="0"/>
          </a:p>
          <a:p>
            <a:r>
              <a:rPr lang="en-GB" dirty="0"/>
              <a:t>Because of the limitations of standing committees, their utilisation came in for considerable criticism. In 2006, following a report from the Select Committee on the Modernisation of the House of Commons, the House agreed a new procedure: the public bill committee (PBC). In dealing with private members’ bills and certain other bills, they are similar to the old standing committees. However, they differ significantly in respect of government bills that have been introduced in the Commons and have been subject to a programme motion (stipulating the times at which stages have to be completed), but which have not had pre-legislative scrutiny (in other words, been before an evidence-taking committee). In dealing with these bills, public bill committees are empowered to take both oral and written evidence. Within the time it has to consider a bill, the committee can determine what proportion of sittings will be devoted to taking evidence. In its evidence-taking, a committee is supported by the Scrutiny Unit, a body of specialists employed by the House, which also prepares briefing material for the committee.</a:t>
            </a:r>
          </a:p>
          <a:p>
            <a:endParaRPr lang="en-GB" dirty="0"/>
          </a:p>
          <a:p>
            <a:r>
              <a:rPr lang="en-GB" dirty="0"/>
              <a:t>The use of evidence-taking has been notable. Between 2007 and 2012, no fewer than 1,418 witnesses were called to give evidence (Thompson 2015: 97). As the use of public bill committees has developed, so MPs have tended to be better informed and more willing to engage in debating the provisions of the bill (Levy 2010: 539; Thompson 2015). As Jessica Levy has noted, ‘Along with introducing the practice of direct questioning of witnesses (and the minister) in place of probing amendments, PBCs have proved more efficient than their standing committee predecessors’ (Levy 2009: 49; see Thompson 2015; Thompson and McNulty 2018: 90–9). Evidence has proved valuable both in helping set the agenda for scrutiny, but also in supporting amendments. Government normally gets its way, but the legislative stream is somewhat slowed by committee scrutiny (Thompson 2015: 127; Thompson and McNulty 2018: 90–9).</a:t>
            </a:r>
          </a:p>
        </p:txBody>
      </p:sp>
      <p:sp>
        <p:nvSpPr>
          <p:cNvPr id="4" name="Slide Number Placeholder 3"/>
          <p:cNvSpPr>
            <a:spLocks noGrp="1"/>
          </p:cNvSpPr>
          <p:nvPr>
            <p:ph type="sldNum" sz="quarter" idx="5"/>
          </p:nvPr>
        </p:nvSpPr>
        <p:spPr/>
        <p:txBody>
          <a:bodyPr/>
          <a:lstStyle/>
          <a:p>
            <a:fld id="{85795E96-D4BD-4455-A6A4-B9E592F33D07}" type="slidenum">
              <a:rPr lang="en-GB" smtClean="0"/>
              <a:t>17</a:t>
            </a:fld>
            <a:endParaRPr lang="en-GB"/>
          </a:p>
        </p:txBody>
      </p:sp>
    </p:spTree>
    <p:extLst>
      <p:ext uri="{BB962C8B-B14F-4D97-AF65-F5344CB8AC3E}">
        <p14:creationId xmlns:p14="http://schemas.microsoft.com/office/powerpoint/2010/main" val="1114818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committee stage, a bill returns to the House for the report stage. This provides an opportunity for the House to decide whether it wishes to make any further amendments and is often used by the government to introduce amendments promised during committee stage, as well as any last-minute (sometimes numerous) amendments of its own, sometimes in response to what has happened in committee (see Brazier et al. 2008: 185–86; Thompson 2015). There is, though, no report stage if a bill has been taken for its committee stage on the floor of the House and been passed without amendment.</a:t>
            </a:r>
          </a:p>
          <a:p>
            <a:endParaRPr lang="en-GB" dirty="0"/>
          </a:p>
          <a:p>
            <a:r>
              <a:rPr lang="en-GB" dirty="0"/>
              <a:t>There then follows the bill’s third reading, when the House gives its final approval to the measure. Such debates are often short. If the bill is not contentious, there may be no debate at all. </a:t>
            </a:r>
          </a:p>
          <a:p>
            <a:endParaRPr lang="en-GB" dirty="0"/>
          </a:p>
          <a:p>
            <a:r>
              <a:rPr lang="en-GB" dirty="0"/>
              <a:t>On completion of its third reading, the bill then goes to the House of Lords and, if the Upper House makes any amendments, the bill then returns to the Commons for it to consider the amendments. In most cases, the amendments are accepted. If not, the House of Lords usually gives way, though sometimes only after behind-the-scenes negotiations. Once both Houses have approved the bill, it then goes to the Queen for Royal Assent. Once that assent is given, then that, as far as Parliament is concerned, concludes the legislative process.</a:t>
            </a:r>
          </a:p>
        </p:txBody>
      </p:sp>
      <p:sp>
        <p:nvSpPr>
          <p:cNvPr id="4" name="Slide Number Placeholder 3"/>
          <p:cNvSpPr>
            <a:spLocks noGrp="1"/>
          </p:cNvSpPr>
          <p:nvPr>
            <p:ph type="sldNum" sz="quarter" idx="5"/>
          </p:nvPr>
        </p:nvSpPr>
        <p:spPr/>
        <p:txBody>
          <a:bodyPr/>
          <a:lstStyle/>
          <a:p>
            <a:fld id="{85795E96-D4BD-4455-A6A4-B9E592F33D07}" type="slidenum">
              <a:rPr lang="en-GB" smtClean="0"/>
              <a:t>18</a:t>
            </a:fld>
            <a:endParaRPr lang="en-GB"/>
          </a:p>
        </p:txBody>
      </p:sp>
    </p:spTree>
    <p:extLst>
      <p:ext uri="{BB962C8B-B14F-4D97-AF65-F5344CB8AC3E}">
        <p14:creationId xmlns:p14="http://schemas.microsoft.com/office/powerpoint/2010/main" val="2204385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 completion of its third reading, the bill then goes to the House of Lords and, if the Upper House makes any amendments, the bill then returns to the Commons for it to consider the amendments. In most cases, the amendments are accepted. If not, the House of Lords usually gives way, though sometimes only after behind-the-scenes negotiations. Once both Houses have approved the bill, it then goes to the Queen for Royal Assent. Once that assent is given, then that, as far as Parliament is concerned, concludes the legislative process.</a:t>
            </a:r>
          </a:p>
          <a:p>
            <a:endParaRPr lang="en-GB" dirty="0"/>
          </a:p>
        </p:txBody>
      </p:sp>
      <p:sp>
        <p:nvSpPr>
          <p:cNvPr id="4" name="Slide Number Placeholder 3"/>
          <p:cNvSpPr>
            <a:spLocks noGrp="1"/>
          </p:cNvSpPr>
          <p:nvPr>
            <p:ph type="sldNum" sz="quarter" idx="5"/>
          </p:nvPr>
        </p:nvSpPr>
        <p:spPr/>
        <p:txBody>
          <a:bodyPr/>
          <a:lstStyle/>
          <a:p>
            <a:fld id="{85795E96-D4BD-4455-A6A4-B9E592F33D07}" type="slidenum">
              <a:rPr lang="en-GB" smtClean="0"/>
              <a:t>19</a:t>
            </a:fld>
            <a:endParaRPr lang="en-GB"/>
          </a:p>
        </p:txBody>
      </p:sp>
    </p:spTree>
    <p:extLst>
      <p:ext uri="{BB962C8B-B14F-4D97-AF65-F5344CB8AC3E}">
        <p14:creationId xmlns:p14="http://schemas.microsoft.com/office/powerpoint/2010/main" val="31565650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Executive actions</a:t>
            </a:r>
          </a:p>
          <a:p>
            <a:r>
              <a:rPr lang="en-GB" dirty="0"/>
              <a:t>Various means are employed to scrutinise and to influence the actions of government. These same means can be and usually are employed by MPs to express the views of constituents and different interests in society. The means essentially are those available on the floor of the House (debates and Question Time), those available on the committee corridor (select committees) and those available off the floor of the House (early day motions, correspondence, the parliamentary commissioner for administration, party committees and all-party groups). Some individually are of limited use. It is their use in combination that can be effective in influencing government.</a:t>
            </a:r>
          </a:p>
          <a:p>
            <a:endParaRPr lang="en-GB" dirty="0"/>
          </a:p>
          <a:p>
            <a:r>
              <a:rPr lang="en-GB" dirty="0"/>
              <a:t>Debates and Question Time</a:t>
            </a:r>
          </a:p>
          <a:p>
            <a:r>
              <a:rPr lang="en-GB" dirty="0"/>
              <a:t>Most of the time of the House is taken up debating or questioning the actions of government. Debates take different forms. They can be on a substantive motion, for example, congratulating or condemning the policy of the government on a particular issue, or in order to allow wide-ranging discussion, especially on a topic on which the government may have no fixed position, on an adjournment motion (‘That this House do now adjourn’). For example, prior to the Gulf War at the beginning of 1991, the situation in the Persian Gulf was debated on an adjournment motion. After military action had begun, the House debated a substantive motion approving the action. Adjournment debates under this heading can be described as full-scale adjournment debates. They are distinct from the half-hour adjournment debates that take place at the end of every sitting of the House. These half-hour debates take the form of a backbencher raising a particular issue and the relevant minister then responding. After exactly half an hour, the debate concludes and the House adjourns.</a:t>
            </a:r>
          </a:p>
          <a:p>
            <a:endParaRPr lang="en-GB" dirty="0"/>
          </a:p>
          <a:p>
            <a:r>
              <a:rPr lang="en-GB" dirty="0"/>
              <a:t>Debates are initiated by different bodies in the House. Most motions introduced by government are to approve legislation. However, the government occasionally initiates debates on particular policies. These can range from major issues of public policy, such as war in Iraq in 2003, to debate on essentially parliamentary matters, such as select committee nominations and the installation of the security screen in the public gallery. More frequently, debates are introduced by opposition parties. Twenty days each year are designated as Opposition Days. On 17 of these 20 days, the motion (or motions – a day’s debate can be split into two) is chosen by the Leader of the Opposition. The remaining three days are given over to the other opposition parties. (Additional days are also occasionally found, and in the long 2010–12 session, an additional 17 days were allocated and in 2017–19 an additional 10 days.) There are also three estimates days each session, the choice of estimate for debate being made by a select committee of the House: the Liaison Committee, comprising the MPs who chair other select committees.</a:t>
            </a:r>
          </a:p>
          <a:p>
            <a:endParaRPr lang="en-GB" dirty="0"/>
          </a:p>
          <a:p>
            <a:r>
              <a:rPr lang="en-GB" dirty="0"/>
              <a:t>A notable innovation introduced at the start of the 2010 parliament was the creation of a Backbench Business Committee. This has taken over responsibility from government for allocating backbench business on 35 days, 27 of them on the floor of the House. The committee comprises backbench members, and it invites backbench MPs to put forward proposals and has not been averse to selecting topics for debate that are controversial and not necessarily favourable to government. Among subjects selected for debate in the 2010–15 Parliament were the war in Afghanistan, voting rights for prisoners, immigration, contaminated blood products, drugs policy, the Big Society, wild animals in circuses, a referendum on membership of the European Union and the disclosure of papers relating to the 1989 Hillsborough disaster. A further innovation was the appointment in 2015 of a Petitions Committee to consider public petitions (nowadays submitted usually as e-petitions). The committee can decide to consider a petition, refer it to another committee or recommend that it be debated in Westminster Hall. A petition receiving over 100,000 signatures will be considered for debate, though not necessarily guaranteed one (not least if it is similar to a topic already debated). In practice, exceeding the threshold usually leads to a debate. A petition receiving more than 10,000 signatures receives a government response. E-petitions have proved popular, with several thousand being submitted each year and with some easily exceeding the 100,000 threshold; some have attracted a seven-figure number of signatures. In the 2017–19 session, almost 8,000 petitions were opened. There were 59 debates in Westminster Hall on e-petitions and 430 e-petitions received a government response.</a:t>
            </a:r>
          </a:p>
          <a:p>
            <a:endParaRPr lang="en-GB" dirty="0"/>
          </a:p>
          <a:p>
            <a:r>
              <a:rPr lang="en-GB" dirty="0"/>
              <a:t>Private members are also responsible for initiating the topics in the daily half-hour adjournment debates: on three days a week (four, if sitting on a Friday), members are selected by ballot, and on one day, the Speaker chooses the member. The member speaks for about 10–15 minutes, sometimes allowing time for one or two other Members to contribute briefly, before a junior minister responds. These backbenchers’ occasions provide opportunities to raise essentially non-partisan issues, especially those of concern to constituents. Although they are poorly attended, they allow members to put an issue on the public record and elicit a response from government.</a:t>
            </a:r>
          </a:p>
          <a:p>
            <a:endParaRPr lang="en-GB" dirty="0"/>
          </a:p>
          <a:p>
            <a:r>
              <a:rPr lang="en-GB" dirty="0"/>
              <a:t>Whereas these half-hour adjournment debates are essentially opportunities for backbench MPs to get a detailed response from government, full-scale half-day or full-day debates initiated by government or opposition are very different and resemble instead the practice adopted in second reading debates. There are speeches from the two front benches, followed by backbench speeches alternating between the two sides of the House, followed by winding-up speeches from the front benches and then, if necessary, a vote. The term ‘debate’ is itself a misnomer. Members rarely debate but rather deliver prepared speeches, which often fail to take up the points made by preceding speakers. Members wishing to take part usually inform the Speaker in advance and can usually obtain some indication from the Speaker if and when they are likely to be called. There is a tendency for members not to stay for the whole debate after they have spoken. Members, especially backbenchers, frequently address a small audience – sometimes no more than half a dozen MPs. There is a prevailing view in the House that attendance has dropped over recent years. MPs now have offices they can spend time in. There are competing demands on their time, and as the outcome of most votes is predictable – and members know perfectly well how they intend to vote – there appears little incentive to spend time in the chamber. Major set-piece debates – as on a motion of confidence – and a debate in which the outcome is uncertain can still attract a crowded chamber, some members having to sit on the floor or stand at the bar of the House in order to listen to the proceedings. Ministers and backbenchers may find themselves having to defend their stances. As one MP recorded, ‘the Commons is also a crucible … in which a member’s mettle is proved and their argument tested’ (Bryant 2014: 370). A particularly good speaker may attract members into the chamber to listen. An MP falling into that category in recent years has been Conservative MP Jacob Rees-</a:t>
            </a:r>
            <a:r>
              <a:rPr lang="en-GB" dirty="0" err="1"/>
              <a:t>Mogg</a:t>
            </a:r>
            <a:r>
              <a:rPr lang="en-GB" dirty="0"/>
              <a:t>. Such occasions, though, are the exception and not the rule. On most days MPs addressing the House do so to rows of empty green benches.</a:t>
            </a:r>
          </a:p>
          <a:p>
            <a:endParaRPr lang="en-GB" dirty="0"/>
          </a:p>
          <a:p>
            <a:r>
              <a:rPr lang="en-GB" dirty="0"/>
              <a:t>Debates take place on motions. However, there is one form of business taken on the floor of the House that departs from the rule requiring a motion to be before the House. That is Question Time. This takes place on four days of the week – Monday to Thursday – when the House is sitting. It is the first substantive order of business once the House sits: it commences once prayers and some minor business – announcements from the Speaker, certain non-debatable motions concerning private legislation – are completed. It is scheduled to conclude one hour after the House has commenced sitting.</a:t>
            </a:r>
          </a:p>
          <a:p>
            <a:endParaRPr lang="en-GB" dirty="0"/>
          </a:p>
          <a:p>
            <a:r>
              <a:rPr lang="en-GB" dirty="0"/>
              <a:t>The practice of asking questions is popular with MPs, and the demand to ask questions exceeds the time available. Members are thus restricted in the number they can put on the Order Paper: no more than one to any one department on any day and no more than two in total on the day. (It is thus possible to have a question to the department answering before Prime Minister’s Questions and one to the Prime Minister.) Questions can be tabled up to three working days in advance (four for those to the secretaries of state for Northern Ireland, Scotland and Wales) and are selected by a random physical and computer shuffle. Questions must be precisely that – statements and expressions of opinion are inadmissible – and each must be on a matter for which the minister has responsibility. There is also an extensive list of topics (including arms sales, budgetary forecasts and purchasing contracts) on which government will not answer questions. </a:t>
            </a:r>
          </a:p>
          <a:p>
            <a:endParaRPr lang="en-GB" dirty="0"/>
          </a:p>
          <a:p>
            <a:r>
              <a:rPr lang="en-GB" dirty="0"/>
              <a:t>The normal practice of tabling questions seeking answers to clear and specific questions tabled in advance was complemented in 2007 by the introduction of a new type of question. Towards the end of questions to a particular department, there are now ‘topical questions’. These are not dissimilar to Prime Minister’s Questions in that a member asks a minister an ‘open’ question – ‘If he will make a statement on his departmental responsibilities’ – and then supplementary questions can be on any aspect of the responsibilities of the department. The procedure enables questions to be raised that are current and provides an opportunity for opposition members to test ministers to ensure that they are fully briefed on issues affecting their departments.</a:t>
            </a:r>
          </a:p>
          <a:p>
            <a:endParaRPr lang="en-GB" dirty="0"/>
          </a:p>
          <a:p>
            <a:r>
              <a:rPr lang="en-GB" dirty="0"/>
              <a:t>Ministers answer questions on a rota basis, most ministries coming up on the rota every five weeks. The larger departments, such as the Treasury, are each allocated a full question time. Smaller departments are allocated only part of a question time (some may get 30 minutes, or even 10 minutes.) All questions tabled by members used to be printed on the Order Paper, a practice that was costly and largely pointless. The number tabled often ran into three figures, but the number of questions actually answered in the time available was usually fewer than 20. Following changes approved by the House in 1990, only the top 25 – fewer if the department is not taking up the whole of Question Time – are now printed.</a:t>
            </a:r>
          </a:p>
          <a:p>
            <a:endParaRPr lang="en-GB" dirty="0"/>
          </a:p>
          <a:p>
            <a:r>
              <a:rPr lang="en-GB" dirty="0"/>
              <a:t>Select committees</a:t>
            </a:r>
          </a:p>
          <a:p>
            <a:r>
              <a:rPr lang="en-GB" dirty="0"/>
              <a:t>The House has made greater use in recent years of select committees, appointed not to consider the details of bills (the task of public bill committees) but to consider particular subjects assigned by the House. Historically, they are well-established features of parliamentary scrutiny. </a:t>
            </a:r>
          </a:p>
          <a:p>
            <a:endParaRPr lang="en-GB" dirty="0"/>
          </a:p>
          <a:p>
            <a:r>
              <a:rPr lang="en-GB" dirty="0"/>
              <a:t>The House has a number of long-standing select committees concerned with its privileges and internal arrangements. However, for the first half of the twentieth century, the House had only two major select committees for investigating the policy or actions of government: the Public Accounts Committee (PAC) and the Estimates Committee. Founded in 1861, the PAC remains in existence and is the doyen of investigative select committees. It undertakes post hoc (i.e. after the event) scrutiny of public expenditure, checking to ensure that it has been properly incurred for the purpose for which it was voted. The Estimates Committee was first appointed in 1912 for the purpose of examining ways in which policies could be carried out cost-effectively. In abeyance from 1914 to 1921 and again during the Second World War, it fulfilled a useful but limited role. It was abolished in 1971 and replaced by an Expenditure Committee with wider terms of reference.</a:t>
            </a:r>
          </a:p>
          <a:p>
            <a:endParaRPr lang="en-GB" dirty="0"/>
          </a:p>
          <a:p>
            <a:r>
              <a:rPr lang="en-GB" dirty="0"/>
              <a:t>The PAC and Estimates Committees were supplemented in the 1940s by a Select Committee on Statutory Instruments and in the 1950s by one on nationalised industries. There was a more deliberate and extensive use of select committees in the latter half of the 1960s, when the Labour Leader of the House, Richard Crossman, introduced several reforms to try to increase the efficiency and influence of the House. Several select committees were established, some to cover particular policy sectors (such as science and technology) and others particular government departments (such as education). One was also appointed to cover the newly created Parliamentary Commissioner for Administration (PCA), better known as the ombudsman. However, the experience of the committees did not meet the expectations of their supporters. They suffered from limited resources, limited attention (from backbenchers, government and the media) and limited powers (they could only send for ‘persons, papers and records’ and make recommendations). There was also an absence of any effective linkage between their activities and the floor of the House and the lack of a coherent approach to, and coverage of, government policy. Some did not survive for very long. The result was a patchwork quilt of committees, with limited coverage of public policy.</a:t>
            </a:r>
          </a:p>
          <a:p>
            <a:endParaRPr lang="en-GB" dirty="0"/>
          </a:p>
          <a:p>
            <a:r>
              <a:rPr lang="en-GB" dirty="0"/>
              <a:t>Recognition of these problems led to the appointment in 1976 of a Procedure Select Committee, which reported in 1978. It recommended the appointment of a series of select committees, covering all the main departments of state, with wide terms of reference and with power to appoint specialist advisers as the committees deemed appropriate. It also recommended that committee members be selected independently of the whips, the task to be undertaken by the Select Committee of Selection, the body formally responsible for nominating members. At the beginning of the new parliament in 1979, the Conservative Leader of the House, Norman St John-</a:t>
            </a:r>
            <a:r>
              <a:rPr lang="en-GB" dirty="0" err="1"/>
              <a:t>Stevas</a:t>
            </a:r>
            <a:r>
              <a:rPr lang="en-GB" dirty="0"/>
              <a:t>, brought forward motions to give effect to the Procedure Committee recommendations. By a vote of 248 to 12, the House approved the creation of the new committees. Initially, 12 were appointed, soon joined by committees covering Scottish and Welsh affairs. In the light of their appointment, various other committees were wound up. The PAC and the Committee on the Parliamentary Commissioner were retained. In 1980 a Liaison Select Committee, comprising predominantly select committee chairmen, was appointed to coordinate the work of the committees.</a:t>
            </a:r>
          </a:p>
          <a:p>
            <a:endParaRPr lang="en-GB" dirty="0"/>
          </a:p>
          <a:p>
            <a:r>
              <a:rPr lang="en-GB" dirty="0"/>
              <a:t>The 14 new committees began work effectively in 1980. Their number has fluctuated since, usually reflecting changes in departmental structure. Committees were also added to cover sectors or departments not previously covered, notably science and technology and, in 1994, Northern Ireland. With various restructuring of government departments, the number of committees classed as falling within the category stood in 2020 at 20 (see Table 17.4). There also exists the Committees on Arms Export Control (formerly known as the Quadripartite Committee), comprising four departmental select committees (defence; foreign affairs; international development; and business, energy and industrial strategy) which meets on occasion in order to examine strategic export controls. There are also several non-departmental select committees. These comprise principally ‘domestic’ committees – such as the Committees on Standards and Privileges and the Finance and Services Committee – but they also include six scrutiny committees, listed in Table 17.4. In 2009 nine regional committees were appointed to examine the regional strategies and the work of the regional bodies for the regions of England, but these were abolished in 2010.</a:t>
            </a:r>
          </a:p>
          <a:p>
            <a:endParaRPr lang="en-GB" dirty="0"/>
          </a:p>
          <a:p>
            <a:r>
              <a:rPr lang="en-GB" dirty="0"/>
              <a:t>Each departmental select committee is established ‘to examine the expenditure, administration and policy’ of the department or departments it covers and of associated public bodies. As can be seen from Table 17.4, each departmental select committee has 11 members; this renders uniform what before the 2019 Parliament was the norm; one or two committees had larger memberships. The size of the other five investigative committees varies. The chairs of the committees are shared between the parties, usually in rough proportion to party strength in the House. Before 2010 committee members were responsible for electing one of their own number from the relevant party to the chair, though the party leaders may (and normally did) engineer the appointment to the committee of a preferred candidate. However, a significant change was implemented at the start of the 2010 parliament. Following a recommendation from the Select Committee on Reform of the House of Commons (2009), the House agreed that the chairs of select committees should be elected by the House as a whole, and other members of the committees elected by their respective party groups. The effect was to remove the patronage of the party whips who had previously come to dominate the selection process. Election of the chairs has served to enhance the status of those elected and enshrine some degree of independence. Chairs were now beholden to colleagues in the House rather than to their party leadership.</a:t>
            </a:r>
          </a:p>
          <a:p>
            <a:endParaRPr lang="en-GB" dirty="0"/>
          </a:p>
          <a:p>
            <a:r>
              <a:rPr lang="en-GB" dirty="0"/>
              <a:t>Each committee has control of its own agenda and decides what to investigate. It has power to take evidence, and much of its time is spent questioning witnesses. Each committee normally meets once a week when the House is sitting to hold a public, evidence-taking session.</a:t>
            </a:r>
          </a:p>
          <a:p>
            <a:endParaRPr lang="en-GB" dirty="0"/>
          </a:p>
          <a:p>
            <a:r>
              <a:rPr lang="en-GB" dirty="0"/>
              <a:t>At the conclusion of an inquiry, a committee draws up a report. The report is normally drafted by the committee clerk – who is a full-time officer of the House – under the guidance of the chair. The draft is then discussed by the committee meeting in private session. Amendments are variously made, although it is rare, though not unknown, for committees to divide along party lines. A unanimous report is seen as having greater force than one agreed simply by a party majority. Once agreed, the report is published. The committees are prolific in their output. Between 1979 and 2010, over 1,000 reports were published. In the long 2017–19 session, the committees published no fewer than 348 reports. (The Treasury Committee was the most prolific, with 35.) Other scrutiny committees listed in Table 17.4 published 253: of these, most (as is the norm) were from the Public Accounts Committee, which published 119.</a:t>
            </a:r>
          </a:p>
          <a:p>
            <a:endParaRPr lang="en-GB" dirty="0"/>
          </a:p>
          <a:p>
            <a:r>
              <a:rPr lang="en-GB" dirty="0"/>
              <a:t>Most reports embody recommendations for government action. A select committee has no formal powers to force the government to take any action on a report. All that the government is committed to do is to issue a written response to each report within 60 days of the report being published. (The target is not always met.) However, recommendations are variously accepted, partially or in full, by government. A study by Benton and Russell (2012) of seven committees over the period 1997–2010 found that 44 per cent of recommendations were implemented in part or wholly, including a fifth of recommendations calling for large change. ‘We thus conclude that committee recommendations are in fact considerably influential, both in terms in initial government acceptance and eventual implementation. This applies not only to trivial or supportive recommendations, but also proposals for substantive policy change</a:t>
            </a:r>
          </a:p>
          <a:p>
            <a:endParaRPr lang="en-GB" dirty="0"/>
          </a:p>
          <a:p>
            <a:r>
              <a:rPr lang="en-GB" dirty="0"/>
              <a:t>Select committees have thus developed as a major feature of parliamentary activity, with most MPs viewing that activity in a positive light. Their purview now even encompasses the Prime Minister. Prior to 2002 Prime Minister Tony Blair had refused requests to appear before the Public Administration Select Committee, citing the fact that his predecessors had not appeared before select committees. In 2002 he reversed his stance and agreed to appear before the Liaison Committee to answer questions. His first appearance, for two-and-a-half hours, took place on 16 July. It is now standard practice that the Prime Minister appears before the committee, though in place of two lengthy sessions there are now usually three shorter ones. Prime Minister Boris Johnson only appeared twice in his first year in office, but he committed to three in future. Each meeting is devoted to covering specific topics. At the session on 16 September 2020, the subjects for discussion were the government’s response to the coronavirus crisis, Brexit, and defence.</a:t>
            </a:r>
          </a:p>
          <a:p>
            <a:endParaRPr lang="en-GB" dirty="0"/>
          </a:p>
          <a:p>
            <a:r>
              <a:rPr lang="en-GB" dirty="0"/>
              <a:t>Despite these various strengths and advances, especially the election of chairs and members, limitations remain. The committees have limited powers and limited resources. They have the time and resources to investigate only a small number of issues. The number of reports they issue exceeds the time available on the floor of the House or in Westminster Hall to debate them. Most reports will not be mentioned on the floor of the House or even read by most MPs. Government is committed to providing a written response to committee reports but under no obligation to act on the recommendations. Also, although ministers and officials appear before committees, they do not necessarily reveal as much as the committees would like. Members are not trained in forensic questioning, and important lines of questioning may be neglected to give each member of the committee an opportunity to speak. Although the committees constitute a major step forward for the House of Commons, many MPs would like to see them strengthened.</a:t>
            </a:r>
          </a:p>
          <a:p>
            <a:endParaRPr lang="en-GB" dirty="0"/>
          </a:p>
          <a:p>
            <a:r>
              <a:rPr lang="en-GB" dirty="0"/>
              <a:t>Early day motions</a:t>
            </a:r>
          </a:p>
          <a:p>
            <a:r>
              <a:rPr lang="en-GB" dirty="0"/>
              <a:t>Of the other devices available to members, early day motions (EDMs) are increasingly popular, although of limited impact. A member may table a motion for debate ‘on an early day’. In practice there is invariably no time to debate such motions. However, they are published, and other MPs can add their names to them. Consequently, they are used as a form of parliamentary notice board. If a motion attracts a large number of signatures, it may induce the government to take some action or at least to pause, or it may seriously embarrass the government. This happens occasionally. An EDM in 2002–3 expressing concern over possible military action against Iraq attracted the signatures of more than 150 Labour MPs. This was seen as a signal that the Government might run into substantial opposition on its own side if it were precipitate in agreeing to use force to topple the Iraqi regime; the Government subsequently suffered the largest rebellious vote by backbenchers in the post-war era. The record for the number of signatures was 502 for an EDM in the 2001–2 session on avoiding conflict between India and Pakistan.</a:t>
            </a:r>
          </a:p>
          <a:p>
            <a:endParaRPr lang="en-GB" dirty="0"/>
          </a:p>
          <a:p>
            <a:r>
              <a:rPr lang="en-GB" dirty="0"/>
              <a:t>Such occasions, though, are rare. EDMs are more often used for fulfilling a limited expressive function. They allow members to make clear their views on a range of issues, often reflecting representations made to them by people and groups outside the House. Examples of such EDMs tabled in the 2019–21 session are illustrated in Figure 17.4. The range of topics is extremely broad and the number of motions tabled an increasingly large one, exacerbated by motions unrelated to public policy – for example, congratulating particular sporting teams or individuals on their achievements.</a:t>
            </a:r>
          </a:p>
          <a:p>
            <a:endParaRPr lang="en-GB" dirty="0"/>
          </a:p>
          <a:p>
            <a:r>
              <a:rPr lang="en-GB" dirty="0"/>
              <a:t>The consequence of excessive use of EDMs is that their value as a means of indicating strength of opinion on an issue of political significance is devalued. Their utility, which was always limited, is thus marginal, although not non-existent. Each is studied by the relevant government department, and they still give MPs the opportunity to put issues of concern on the public record. An EDM which attracts more than 300 signatures – which rarely happens – will get noticed. Most of the rest will not. Many get fewer than ten signatures, some never attracting more than the signature of the sponsoring member.</a:t>
            </a:r>
          </a:p>
          <a:p>
            <a:endParaRPr lang="en-GB" dirty="0"/>
          </a:p>
          <a:p>
            <a:r>
              <a:rPr lang="en-GB" dirty="0"/>
              <a:t>Correspondence</a:t>
            </a:r>
          </a:p>
          <a:p>
            <a:r>
              <a:rPr lang="en-GB" dirty="0"/>
              <a:t>The means so far considered have been public means by which MPs can scrutinise government and make representations to it. However, a number of private means exist, two official and two unofficial. One official means is through corresponding with ministers. Since the 1950s the flow of letters to MPs from constituents and a range of organisations (companies, charities and the like) has grown enormously. The flow increased significantly in the 1960s and increased dramatically in subsequent decades. In the late 1960s a typical MP would receive something in the region of 2,000 to 3,000 items of mail every year. In 2008, 4.1 million items of mail were delivered to the Palace of Westminster, 85 per cent of them going to the House of Commons: that averages out at nearly 5,500 items of mail per MP. However, the volume of letters has gone down as MPs’ e-mail boxes continue to fill. Some MPs receive a three-figure number of e-mails in a typical day. Increasingly, e-mail is taking over from paper correspondence as the preferred means of contact. In 2019 the number of items of correspondence received in the Palace of Westminster was down to 1.25 million. Though no figures are kept for the volume of e-mails sent to MPs, it appears to have grown far more than the volume of paper correspondence has decreased. E-mails remain an inexpensive means of communication, and easy to send to a great many MPs, while the price of stamps continues to increase. A large number of e-mails are channelled now through websites designed to facilitate lobbying of MPs. The volume of correspondence increased massively during the coronavirus crisis in 2020, with members reported to have seen their in-box expand three times beyond what it was previously.</a:t>
            </a:r>
          </a:p>
          <a:p>
            <a:endParaRPr lang="en-GB" dirty="0"/>
          </a:p>
          <a:p>
            <a:r>
              <a:rPr lang="en-GB" dirty="0"/>
              <a:t>The usual method for an MP to pursue a matter raised by a constituent is by writing to or e-mailing the relevant minister, usually forwarding the correspondence from the constituent. Writing to a minister is one of the most cost-effective ways of pursuing constituency casework (see Norton and Wood 1993: Ch. 3). A letter invites a considered, often detailed response, usually free of the party pressures that prevail in the chamber; by being a private communication, it avoids putting a minister publicly on the defensive. Ministers are thus more likely to respond sympathetically in the use of their discretion than is the case if faced with demands on the floor of the House. Furthermore, there is no limit on the number of letters an MP can write, and those letters can usually be dictated at a time of the member’s choosing. Letters from MPs to ministers are accorded priority in a department – each is circulated in a special yellow folder – and have to be replied to by a minister. If a letter fails to obtain the desired response, the member has the option of then taking the matter further, either by seeing the minister or by raising the matter publicly on the floor of the House.</a:t>
            </a:r>
          </a:p>
          <a:p>
            <a:endParaRPr lang="en-GB" dirty="0"/>
          </a:p>
          <a:p>
            <a:r>
              <a:rPr lang="en-GB" dirty="0"/>
              <a:t>Correspondence is a valuable and efficient means of ensuring that a matter is considered by a minister. A great many letters or e-mails on a particular problem can alert a minister to the scale of that problem and produce action. Writing to an MP is also a valuable means of fulfilling an expressive function. Most constituents who write or e-mail do so to express a particular viewpoint or in order to obtain an authoritative explanation of why some action was or was not taken; only a minority write to try to have a particular decision changed. Contacting the MP in writing is a long-established, and now much used, means for citizens to have some input into the political process. Nonetheless, corresponding with Members has its limitations (see Norton 2013a: Ch. 11). MPs are not always well versed in the subjects raised with them by constituents. Some lack sufficient interest, or knowledge of the political system, to pursue cases effectively. Increasingly, they have difficulty finding the time to deal with all the matters raised by them.</a:t>
            </a:r>
          </a:p>
          <a:p>
            <a:endParaRPr lang="en-GB" dirty="0"/>
          </a:p>
          <a:p>
            <a:r>
              <a:rPr lang="en-GB" dirty="0"/>
              <a:t>Parliamentary Commissioner for Administration</a:t>
            </a:r>
          </a:p>
          <a:p>
            <a:r>
              <a:rPr lang="en-GB" dirty="0"/>
              <a:t>Since the late 1960s MPs have had another option at their disposal in pursuing issues raised by constituents. The Parliamentary Commissioner for Administration – or ombudsman – was established under an Act of 1967 to investigate cases of maladministration within government. The office was subsequently extended so that the ombudsman is also the ombudsman for the health service for England.</a:t>
            </a:r>
          </a:p>
          <a:p>
            <a:endParaRPr lang="en-GB" dirty="0"/>
          </a:p>
          <a:p>
            <a:r>
              <a:rPr lang="en-GB" dirty="0"/>
              <a:t>The term ‘maladministration’ essentially covers any error in the way a matter is handled by a public servant: it does not extend to cover the merits of policies. The commissioner considers only complaints referred by MPs: a citizen cannot complain directly. The Commissioner enjoys some protection in office in that he or she can only be removed by an address by both Houses of Parliament to the crown. (The first female ombudsman – Ann Abraham – was appointed in 2002 and was succeeded in 2011 by Dame Julie Mellor. She was succeeded in 2017 by Rob Behrens.) The Commissioner can summon papers and take evidence under oath. When an inquiry is completed, a copy of the findings is sent to the MP who referred the case as well as to the relevant department. The Commissioner’s recommendations are normally acted on. However, he labours under a number of limitations: he has a limited remit, limited resources and limited access to certain files – he has no formal powers to see Cabinet papers. Perhaps most notably, he has no powers of enforcement. If he reports that officials have acted improperly or unjustly in the exercise of their administrative duties, it is then up to government to decide what action to take in response; if it fails to act, the only remaining means available to achieve action is through parliamentary pressure.</a:t>
            </a:r>
          </a:p>
          <a:p>
            <a:endParaRPr lang="en-GB" dirty="0"/>
          </a:p>
          <a:p>
            <a:r>
              <a:rPr lang="en-GB" dirty="0"/>
              <a:t>The number of cases referred to the ombudsman has increased over the years. Most complaints are deemed not to fall within his remit. In a typical year, the ombudsman’s office receives over 29,000 complaints, with just over a quarter taken further. (If the issue is not one the Commissioner can pursue, guidance is given as to what complainants can do instead.) Over half of the complaints are taken further, about half are subject to an investigation. Of all the complaints investigated, about 40 per cent are upheld. In almost all the complaints upheld, the organisations involved agreed to act on the commissioner’s recommendations.</a:t>
            </a:r>
          </a:p>
          <a:p>
            <a:endParaRPr lang="en-GB" dirty="0"/>
          </a:p>
          <a:p>
            <a:r>
              <a:rPr lang="en-GB" dirty="0"/>
              <a:t>Although the relevant government departments usually act on the ombudsman’s recommendations, the government has in rare instances rejected recommendations that certain factual information should be released under the Code of Practice on Access to Government Information. A high profile case was in 2005, when it rejected the findings in a case where some applicants to a scheme to compensate people interned by the Japanese in the Second World War were excluded because they or their parents were not born in the United Kingdom. It was a matter to which the ombudsman returned in 2011, telling the government to ‘hang its head in shame’ following repeated failings of the Ministry of Defence to deal fairly with the matter. Another case was in 2006, when the government rejected the findings in a case on the handling of pension schemes.</a:t>
            </a:r>
          </a:p>
          <a:p>
            <a:endParaRPr lang="en-GB" dirty="0"/>
          </a:p>
          <a:p>
            <a:r>
              <a:rPr lang="en-GB" dirty="0"/>
              <a:t>The ombudsman reports to the Public Administration and Constitutional Affairs Committee in the Commons which can then, and variously does, pursue any matters that have not been resolved satisfactorily.</a:t>
            </a:r>
          </a:p>
          <a:p>
            <a:endParaRPr lang="en-GB" dirty="0"/>
          </a:p>
          <a:p>
            <a:r>
              <a:rPr lang="en-GB" dirty="0"/>
              <a:t>The Commissioner thus serves a useful service to MPs – and their constituents – but constitutes something of a limited last resort and one that has no direct powers of enforcement. MPs prefer to keep casework in their own hands and pursue it with government directly. For most members, the preferred device for pursuing a matter with a minister remains that of direct correspondence.</a:t>
            </a:r>
          </a:p>
          <a:p>
            <a:endParaRPr lang="en-GB" dirty="0"/>
          </a:p>
          <a:p>
            <a:r>
              <a:rPr lang="en-GB" dirty="0"/>
              <a:t>Party committees</a:t>
            </a:r>
          </a:p>
          <a:p>
            <a:r>
              <a:rPr lang="en-GB" dirty="0"/>
              <a:t>An important unofficial means of scrutinising and influencing government is that of party committees. These are unofficial in that they are committees of the parliamentary parties and not officially constituted committees of the House.</a:t>
            </a:r>
          </a:p>
          <a:p>
            <a:endParaRPr lang="en-GB" dirty="0"/>
          </a:p>
          <a:p>
            <a:r>
              <a:rPr lang="en-GB" dirty="0"/>
              <a:t>Each parliamentary party has some form of organisation, usually with weekly meetings of the parliamentary party. The two largest parties – Conservative and Labour – have traditionally had enough members to sustain a series of committees. Conservative backbench committees were first established in the 1920s and established a reputation for being politically powerful (Norton 1979, 1994, 2013b). The committees had elected officers and usually met weekly to discuss forthcoming business and topics of interest, often with invited speakers. Any Tory MP could attend and, if a controversial issue attracted a large audience, it signalled to the whips that there was a problem. However, the early 1990s witnessed a decline in attendance at meetings – members had many competing demands on their time. The massive decline in the number of Conservative MPs in the 1997 General Election meant that the party had insufficient numbers to maintain the committees on the scale of previous decades. As a result, the number of committees was scaled down and a new practice instituted, with policy groups being created, covering such areas as the constitution and home affairs, sharing the same time slot and meeting on a rota basis. In the 2015 Parliament, the 1922 Committee decided to resurrect committees, with a committee covering each Government Department.</a:t>
            </a:r>
          </a:p>
          <a:p>
            <a:endParaRPr lang="en-GB" dirty="0"/>
          </a:p>
          <a:p>
            <a:r>
              <a:rPr lang="en-GB" dirty="0"/>
              <a:t>Labour backbench committees traditionally lacked the clout of Conservative committees, but in the 1992–7 Parliament the standing orders of the Parliamentary Labour Party (PLP) were changed in order to enhance the consultative status of the committees. Since then, Labour frontbenchers have consulted with backbench committees, some achieving a reputation for being assiduous in doing so. The committees also serve another purpose: they allow MPs to specialise in a particular subject. They enable an MP, through serving as officer of a committee, to achieve some status in the parliamentary party. This is often especially helpful to new members, giving them their first opportunity to make a mark in parliamentary life. It may also serve as a way of getting noticed for the purpose of being promoted to ministerial office. However, despite their attraction to MPs and their influence within party ranks, the committees have to compete for the attention of members – there are many other demands on members’ time.</a:t>
            </a:r>
          </a:p>
          <a:p>
            <a:endParaRPr lang="en-GB" dirty="0"/>
          </a:p>
          <a:p>
            <a:r>
              <a:rPr lang="en-GB" dirty="0"/>
              <a:t>All-party groups</a:t>
            </a:r>
          </a:p>
          <a:p>
            <a:r>
              <a:rPr lang="en-GB" dirty="0"/>
              <a:t>All-party parliamentary groups (APPGs), like party committees, are not formally constituted committees of the House, although have to be registered, and abide by rules established by the House of Commons. They are formed on a cross-party basis, bringing together members from the different parties on the basis of shared interests. They have their origins in the 1930s and have grown since, proving particularly popular in recent decades. In 1988 there were 103 all-party subject groups. Since then, the number has grown decade by decade. By the end of 2020, there were 525 subject groups and 124 country groups. To qualify as an APPG, it must be open to members of both Houses, regardless of party affiliation.</a:t>
            </a:r>
          </a:p>
          <a:p>
            <a:endParaRPr lang="en-GB" dirty="0"/>
          </a:p>
          <a:p>
            <a:r>
              <a:rPr lang="en-GB" dirty="0"/>
              <a:t>The subjects covered by these groups are diverse, including, for example, air pollution, breast cancer, cats, compassion in dying, devolution, drugs policy reform, HIV and AIDS, international students, Islamic finance, mental health, space, tourism, and waterways, as well as covering sports and recreational subjects, such as American football, boxing, bridge, dancing, women’s football, and wrestling. Some exist in name only. Others are active in discussing and promoting a particular cause, some in pressing the government for action. Among the more influential are the disability group, the long-established parliamentary and scientific committee and the football group, which has been active in influencing policy on such issues as safety in sports grounds. The breast cancer group has been especially active in raising parliamentary awareness of the condition. Many of the all-party groups have links with relevant outside bodies – one study found that over 300 received support from outside organisations (Ball and </a:t>
            </a:r>
            <a:r>
              <a:rPr lang="en-GB" dirty="0" err="1"/>
              <a:t>Beleaga</a:t>
            </a:r>
            <a:r>
              <a:rPr lang="en-GB" dirty="0"/>
              <a:t> 2012) – and can act as useful means of access to the political process for such groups.</a:t>
            </a:r>
          </a:p>
          <a:p>
            <a:endParaRPr lang="en-GB" dirty="0"/>
          </a:p>
          <a:p>
            <a:r>
              <a:rPr lang="en-GB" dirty="0"/>
              <a:t>Again, though, there are limitations. The sheer number of such groups – and other demands on MPs’ time – means that relatively few attract a good attendance at meetings. The link with outside organisations has also been the subject of criticism, leading the Speakers in both Houses in 2011 to review the activity of the groups. The Committee on Standards also undertook a review in 2013, recommending changes to the regulation of the groups, and in October 2020 announced a further review, covering among other things the value and benefits of APPGs and their transparency. The links with outside groups have fuelled criticisms that some organisations are effectively using all-party groups as front organisations in order to get their case put before Parliament and pursued with ministers.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5795E96-D4BD-4455-A6A4-B9E592F33D07}" type="slidenum">
              <a:rPr lang="en-GB" smtClean="0"/>
              <a:t>20</a:t>
            </a:fld>
            <a:endParaRPr lang="en-GB"/>
          </a:p>
        </p:txBody>
      </p:sp>
    </p:spTree>
    <p:extLst>
      <p:ext uri="{BB962C8B-B14F-4D97-AF65-F5344CB8AC3E}">
        <p14:creationId xmlns:p14="http://schemas.microsoft.com/office/powerpoint/2010/main" val="4169653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DA401-8181-BEA5-4EF2-1111B5F0DBF8}"/>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1CE4AD-B824-8AB2-42B5-A131EF2F0F21}"/>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764749-054E-835F-0A6D-A62D16E2CB7C}"/>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55CBD989-E490-3E6E-7C99-D503798A02F5}"/>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FC11D5BC-2DCD-BAE5-B164-9B82A9D36E00}"/>
              </a:ext>
            </a:extLst>
          </p:cNvPr>
          <p:cNvSpPr>
            <a:spLocks noGrp="1"/>
          </p:cNvSpPr>
          <p:nvPr>
            <p:ph type="sldNum" sz="quarter" idx="12"/>
          </p:nvPr>
        </p:nvSpPr>
        <p:spPr/>
        <p:txBody>
          <a:bodyPr/>
          <a:lstStyle>
            <a:lvl1pPr>
              <a:defRPr/>
            </a:lvl1pPr>
          </a:lstStyle>
          <a:p>
            <a:fld id="{33C5B561-FDD0-4264-9368-8C16CB820613}" type="slidenum">
              <a:rPr lang="en-US" altLang="en-US"/>
              <a:pPr/>
              <a:t>‹#›</a:t>
            </a:fld>
            <a:endParaRPr lang="en-US" altLang="en-US"/>
          </a:p>
        </p:txBody>
      </p:sp>
    </p:spTree>
    <p:extLst>
      <p:ext uri="{BB962C8B-B14F-4D97-AF65-F5344CB8AC3E}">
        <p14:creationId xmlns:p14="http://schemas.microsoft.com/office/powerpoint/2010/main" val="1334958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29728-019B-782D-8B55-E697DD985B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129717-887C-6C84-0F2D-8A5E9DF584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C8DDB9-201F-EAC9-5913-1ED6541EF4F1}"/>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20E577A2-B096-2374-08DF-A3EF652E32F5}"/>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0C28C64B-91D9-9BB6-D824-484317600221}"/>
              </a:ext>
            </a:extLst>
          </p:cNvPr>
          <p:cNvSpPr>
            <a:spLocks noGrp="1"/>
          </p:cNvSpPr>
          <p:nvPr>
            <p:ph type="sldNum" sz="quarter" idx="12"/>
          </p:nvPr>
        </p:nvSpPr>
        <p:spPr/>
        <p:txBody>
          <a:bodyPr/>
          <a:lstStyle>
            <a:lvl1pPr>
              <a:defRPr/>
            </a:lvl1pPr>
          </a:lstStyle>
          <a:p>
            <a:fld id="{1C49AFC5-0866-40A2-8019-2ACF2975D02D}" type="slidenum">
              <a:rPr lang="en-US" altLang="en-US"/>
              <a:pPr/>
              <a:t>‹#›</a:t>
            </a:fld>
            <a:endParaRPr lang="en-US" altLang="en-US"/>
          </a:p>
        </p:txBody>
      </p:sp>
    </p:spTree>
    <p:extLst>
      <p:ext uri="{BB962C8B-B14F-4D97-AF65-F5344CB8AC3E}">
        <p14:creationId xmlns:p14="http://schemas.microsoft.com/office/powerpoint/2010/main" val="1911220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FED35-FF1E-8009-C426-7E3510F3B7A9}"/>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456C45-BF83-906D-25A8-F5323A55F65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AC0F1A0B-ADB2-E6F9-5DBC-40FC420BD4EC}"/>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1159D567-83A1-03DF-F23E-1D7AE724A884}"/>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BFF6CBB5-F559-7CEB-EC14-AB86B5180512}"/>
              </a:ext>
            </a:extLst>
          </p:cNvPr>
          <p:cNvSpPr>
            <a:spLocks noGrp="1"/>
          </p:cNvSpPr>
          <p:nvPr>
            <p:ph type="sldNum" sz="quarter" idx="12"/>
          </p:nvPr>
        </p:nvSpPr>
        <p:spPr/>
        <p:txBody>
          <a:bodyPr/>
          <a:lstStyle>
            <a:lvl1pPr>
              <a:defRPr/>
            </a:lvl1pPr>
          </a:lstStyle>
          <a:p>
            <a:fld id="{5AA88A15-8C94-4DBE-A923-A63CC9E11569}" type="slidenum">
              <a:rPr lang="en-US" altLang="en-US"/>
              <a:pPr/>
              <a:t>‹#›</a:t>
            </a:fld>
            <a:endParaRPr lang="en-US" altLang="en-US"/>
          </a:p>
        </p:txBody>
      </p:sp>
    </p:spTree>
    <p:extLst>
      <p:ext uri="{BB962C8B-B14F-4D97-AF65-F5344CB8AC3E}">
        <p14:creationId xmlns:p14="http://schemas.microsoft.com/office/powerpoint/2010/main" val="2418615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3986-55B5-4DDB-D84E-0EE2CEFBA8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36D83A-4830-A655-541F-BC858A1C7B5A}"/>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9CE0EA-91BA-0197-5AC7-FEDA418F230F}"/>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ACAF5-492A-7E75-E8F3-3BBFB379384B}"/>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B76F2435-D332-3C5C-B836-48070B0F7EAC}"/>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AD2AA4C-0AA4-FB4A-36C1-43B840963983}"/>
              </a:ext>
            </a:extLst>
          </p:cNvPr>
          <p:cNvSpPr>
            <a:spLocks noGrp="1"/>
          </p:cNvSpPr>
          <p:nvPr>
            <p:ph type="sldNum" sz="quarter" idx="12"/>
          </p:nvPr>
        </p:nvSpPr>
        <p:spPr/>
        <p:txBody>
          <a:bodyPr/>
          <a:lstStyle>
            <a:lvl1pPr>
              <a:defRPr/>
            </a:lvl1pPr>
          </a:lstStyle>
          <a:p>
            <a:fld id="{3FC0E400-D770-412B-B4B8-8AD9D3279C50}" type="slidenum">
              <a:rPr lang="en-US" altLang="en-US"/>
              <a:pPr/>
              <a:t>‹#›</a:t>
            </a:fld>
            <a:endParaRPr lang="en-US" altLang="en-US"/>
          </a:p>
        </p:txBody>
      </p:sp>
    </p:spTree>
    <p:extLst>
      <p:ext uri="{BB962C8B-B14F-4D97-AF65-F5344CB8AC3E}">
        <p14:creationId xmlns:p14="http://schemas.microsoft.com/office/powerpoint/2010/main" val="1537762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AD297-5F3B-3A19-FB13-DCC9F9AB3E8A}"/>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635EBA-F25F-98BE-6373-C2BBB4AF46E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04C99F-7CBB-8D9F-B296-2D395AE2059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4B9C99-64DA-AF40-76F1-9D76DB9E05D0}"/>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E9AF20-4010-EFE3-B028-7016D78CEF77}"/>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9C337F-9F3E-2560-2398-202A8CB7E333}"/>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E7B9BC7D-2831-9413-22EF-E7240A426C25}"/>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D0DDAC06-DB3B-3922-ADE8-0736E28F1D40}"/>
              </a:ext>
            </a:extLst>
          </p:cNvPr>
          <p:cNvSpPr>
            <a:spLocks noGrp="1"/>
          </p:cNvSpPr>
          <p:nvPr>
            <p:ph type="sldNum" sz="quarter" idx="12"/>
          </p:nvPr>
        </p:nvSpPr>
        <p:spPr/>
        <p:txBody>
          <a:bodyPr/>
          <a:lstStyle>
            <a:lvl1pPr>
              <a:defRPr/>
            </a:lvl1pPr>
          </a:lstStyle>
          <a:p>
            <a:fld id="{4F608571-CA20-462C-80D9-E2D1390ADE5A}" type="slidenum">
              <a:rPr lang="en-US" altLang="en-US"/>
              <a:pPr/>
              <a:t>‹#›</a:t>
            </a:fld>
            <a:endParaRPr lang="en-US" altLang="en-US"/>
          </a:p>
        </p:txBody>
      </p:sp>
    </p:spTree>
    <p:extLst>
      <p:ext uri="{BB962C8B-B14F-4D97-AF65-F5344CB8AC3E}">
        <p14:creationId xmlns:p14="http://schemas.microsoft.com/office/powerpoint/2010/main" val="120042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B28BB-7AAF-F45B-AA5D-558DFEA3A5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12F33F-5040-8F38-8CF2-5ECF23D7CBB4}"/>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D78867F3-0514-6B4E-C98D-DC15BF772049}"/>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35D9BDFF-BCAD-0238-0EF5-AF93E36592B6}"/>
              </a:ext>
            </a:extLst>
          </p:cNvPr>
          <p:cNvSpPr>
            <a:spLocks noGrp="1"/>
          </p:cNvSpPr>
          <p:nvPr>
            <p:ph type="sldNum" sz="quarter" idx="12"/>
          </p:nvPr>
        </p:nvSpPr>
        <p:spPr/>
        <p:txBody>
          <a:bodyPr/>
          <a:lstStyle>
            <a:lvl1pPr>
              <a:defRPr/>
            </a:lvl1pPr>
          </a:lstStyle>
          <a:p>
            <a:fld id="{5818C519-DB25-40DD-B7B4-43A2A4722AD1}" type="slidenum">
              <a:rPr lang="en-US" altLang="en-US"/>
              <a:pPr/>
              <a:t>‹#›</a:t>
            </a:fld>
            <a:endParaRPr lang="en-US" altLang="en-US"/>
          </a:p>
        </p:txBody>
      </p:sp>
    </p:spTree>
    <p:extLst>
      <p:ext uri="{BB962C8B-B14F-4D97-AF65-F5344CB8AC3E}">
        <p14:creationId xmlns:p14="http://schemas.microsoft.com/office/powerpoint/2010/main" val="2931593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BFC794-E23B-E0CF-B9DB-8B39FD832028}"/>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02C35EA0-F0A1-3828-3CC6-7594CEF38057}"/>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289D012E-E237-740A-1B96-07FCDC59A735}"/>
              </a:ext>
            </a:extLst>
          </p:cNvPr>
          <p:cNvSpPr>
            <a:spLocks noGrp="1"/>
          </p:cNvSpPr>
          <p:nvPr>
            <p:ph type="sldNum" sz="quarter" idx="12"/>
          </p:nvPr>
        </p:nvSpPr>
        <p:spPr/>
        <p:txBody>
          <a:bodyPr/>
          <a:lstStyle>
            <a:lvl1pPr>
              <a:defRPr/>
            </a:lvl1pPr>
          </a:lstStyle>
          <a:p>
            <a:fld id="{2F64AF79-14A0-4AF8-B0E9-712E420DA02E}" type="slidenum">
              <a:rPr lang="en-US" altLang="en-US"/>
              <a:pPr/>
              <a:t>‹#›</a:t>
            </a:fld>
            <a:endParaRPr lang="en-US" altLang="en-US"/>
          </a:p>
        </p:txBody>
      </p:sp>
    </p:spTree>
    <p:extLst>
      <p:ext uri="{BB962C8B-B14F-4D97-AF65-F5344CB8AC3E}">
        <p14:creationId xmlns:p14="http://schemas.microsoft.com/office/powerpoint/2010/main" val="1170763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E47B6-218D-B26E-02D2-E4BCD161ACF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C75E45-A772-78EA-E1BC-C6602DE9F8E7}"/>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90AAF0-8FF8-AF07-A9DD-3168785709F6}"/>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5A917-8823-EC21-C0E7-EDE8B1062C04}"/>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72DDE0E-F043-682A-8EDE-39B106917A76}"/>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BD6C191F-D0AD-8347-4F31-9858B9CC799F}"/>
              </a:ext>
            </a:extLst>
          </p:cNvPr>
          <p:cNvSpPr>
            <a:spLocks noGrp="1"/>
          </p:cNvSpPr>
          <p:nvPr>
            <p:ph type="sldNum" sz="quarter" idx="12"/>
          </p:nvPr>
        </p:nvSpPr>
        <p:spPr/>
        <p:txBody>
          <a:bodyPr/>
          <a:lstStyle>
            <a:lvl1pPr>
              <a:defRPr/>
            </a:lvl1pPr>
          </a:lstStyle>
          <a:p>
            <a:fld id="{DC4F8F5E-CB8C-480E-B60B-9D2B8E347373}" type="slidenum">
              <a:rPr lang="en-US" altLang="en-US"/>
              <a:pPr/>
              <a:t>‹#›</a:t>
            </a:fld>
            <a:endParaRPr lang="en-US" altLang="en-US"/>
          </a:p>
        </p:txBody>
      </p:sp>
    </p:spTree>
    <p:extLst>
      <p:ext uri="{BB962C8B-B14F-4D97-AF65-F5344CB8AC3E}">
        <p14:creationId xmlns:p14="http://schemas.microsoft.com/office/powerpoint/2010/main" val="4015597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44CC3-CE8F-4641-4E11-4923509C0495}"/>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D28662-7419-96BF-661C-90A78D79F82C}"/>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2A8986-E98B-4FD6-2FBA-B6F1F09D076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11A60B-9831-02C7-E327-DB8411C453ED}"/>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F53C8E53-EDD6-CC5F-BE6D-2C4030358CE3}"/>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EF049FA-139D-813E-0D63-E228916BC21C}"/>
              </a:ext>
            </a:extLst>
          </p:cNvPr>
          <p:cNvSpPr>
            <a:spLocks noGrp="1"/>
          </p:cNvSpPr>
          <p:nvPr>
            <p:ph type="sldNum" sz="quarter" idx="12"/>
          </p:nvPr>
        </p:nvSpPr>
        <p:spPr/>
        <p:txBody>
          <a:bodyPr/>
          <a:lstStyle>
            <a:lvl1pPr>
              <a:defRPr/>
            </a:lvl1pPr>
          </a:lstStyle>
          <a:p>
            <a:fld id="{6258174D-941E-43A2-A64A-87E087312B00}" type="slidenum">
              <a:rPr lang="en-US" altLang="en-US"/>
              <a:pPr/>
              <a:t>‹#›</a:t>
            </a:fld>
            <a:endParaRPr lang="en-US" altLang="en-US"/>
          </a:p>
        </p:txBody>
      </p:sp>
    </p:spTree>
    <p:extLst>
      <p:ext uri="{BB962C8B-B14F-4D97-AF65-F5344CB8AC3E}">
        <p14:creationId xmlns:p14="http://schemas.microsoft.com/office/powerpoint/2010/main" val="721896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CF6C9-1B3C-D5E5-CE58-68AB052D95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56124E-289E-6856-8E22-D6C15BB1E5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F73298-3B6E-0E68-0E6D-21BE86B27B64}"/>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E34571BC-6002-7625-BCAE-EE3F44C93C40}"/>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612E471A-A382-914D-02E9-D7BD864F6F9E}"/>
              </a:ext>
            </a:extLst>
          </p:cNvPr>
          <p:cNvSpPr>
            <a:spLocks noGrp="1"/>
          </p:cNvSpPr>
          <p:nvPr>
            <p:ph type="sldNum" sz="quarter" idx="12"/>
          </p:nvPr>
        </p:nvSpPr>
        <p:spPr/>
        <p:txBody>
          <a:bodyPr/>
          <a:lstStyle>
            <a:lvl1pPr>
              <a:defRPr/>
            </a:lvl1pPr>
          </a:lstStyle>
          <a:p>
            <a:fld id="{DE7D8695-D8C5-44ED-B0AC-A343869B0BCE}" type="slidenum">
              <a:rPr lang="en-US" altLang="en-US"/>
              <a:pPr/>
              <a:t>‹#›</a:t>
            </a:fld>
            <a:endParaRPr lang="en-US" altLang="en-US"/>
          </a:p>
        </p:txBody>
      </p:sp>
    </p:spTree>
    <p:extLst>
      <p:ext uri="{BB962C8B-B14F-4D97-AF65-F5344CB8AC3E}">
        <p14:creationId xmlns:p14="http://schemas.microsoft.com/office/powerpoint/2010/main" val="149327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51E1F2-A8C1-8238-E697-4FEAD1294A71}"/>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B2A4A3-25ED-3D3D-5099-3FE75D74A8D2}"/>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09A21-4D41-A852-0959-62B52E8756EC}"/>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63164D94-A3A9-BF81-4E5C-C4BCEB764121}"/>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325844E5-77FF-26C6-FC73-3D3A2A72B84D}"/>
              </a:ext>
            </a:extLst>
          </p:cNvPr>
          <p:cNvSpPr>
            <a:spLocks noGrp="1"/>
          </p:cNvSpPr>
          <p:nvPr>
            <p:ph type="sldNum" sz="quarter" idx="12"/>
          </p:nvPr>
        </p:nvSpPr>
        <p:spPr/>
        <p:txBody>
          <a:bodyPr/>
          <a:lstStyle>
            <a:lvl1pPr>
              <a:defRPr/>
            </a:lvl1pPr>
          </a:lstStyle>
          <a:p>
            <a:fld id="{B3A1A7B0-FBA0-4E24-BCBC-428D7D05B9DF}" type="slidenum">
              <a:rPr lang="en-US" altLang="en-US"/>
              <a:pPr/>
              <a:t>‹#›</a:t>
            </a:fld>
            <a:endParaRPr lang="en-US" altLang="en-US"/>
          </a:p>
        </p:txBody>
      </p:sp>
    </p:spTree>
    <p:extLst>
      <p:ext uri="{BB962C8B-B14F-4D97-AF65-F5344CB8AC3E}">
        <p14:creationId xmlns:p14="http://schemas.microsoft.com/office/powerpoint/2010/main" val="4045839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2A02E56F-7877-ABB6-8453-E81E809F78CC}"/>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195A7486-4E91-85E5-7776-2A17988CB85C}"/>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B26B7B13-B333-9106-23B1-078DE1489EE8}"/>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a:extLst>
              <a:ext uri="{FF2B5EF4-FFF2-40B4-BE49-F238E27FC236}">
                <a16:creationId xmlns:a16="http://schemas.microsoft.com/office/drawing/2014/main" id="{8DCA4B9B-0D9D-2A2E-FF70-841B09CF9504}"/>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0" name="Rectangle 6">
            <a:extLst>
              <a:ext uri="{FF2B5EF4-FFF2-40B4-BE49-F238E27FC236}">
                <a16:creationId xmlns:a16="http://schemas.microsoft.com/office/drawing/2014/main" id="{B768F395-AF6A-F3BF-1DB5-F1092AFC459A}"/>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7DF9EEF9-E93A-4BD6-989E-6299A75EB56B}"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cTtP39bLYBg&amp;t=11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EEB62A91-A18D-9105-6CEC-2621C9C5D47C}"/>
              </a:ext>
            </a:extLst>
          </p:cNvPr>
          <p:cNvSpPr>
            <a:spLocks noGrp="1" noChangeArrowheads="1"/>
          </p:cNvSpPr>
          <p:nvPr>
            <p:ph type="ctrTitle"/>
          </p:nvPr>
        </p:nvSpPr>
        <p:spPr>
          <a:xfrm>
            <a:off x="685800" y="2130425"/>
            <a:ext cx="7772400" cy="1470025"/>
          </a:xfrm>
        </p:spPr>
        <p:txBody>
          <a:bodyPr anchor="ctr"/>
          <a:lstStyle/>
          <a:p>
            <a:r>
              <a:rPr lang="en-US" altLang="en-US" sz="4400" dirty="0"/>
              <a:t>The House of Commons</a:t>
            </a:r>
          </a:p>
        </p:txBody>
      </p:sp>
      <p:sp>
        <p:nvSpPr>
          <p:cNvPr id="2051" name="Rectangle 3">
            <a:extLst>
              <a:ext uri="{FF2B5EF4-FFF2-40B4-BE49-F238E27FC236}">
                <a16:creationId xmlns:a16="http://schemas.microsoft.com/office/drawing/2014/main" id="{5B00F4A3-64C6-0363-EC66-716CF1D8E67E}"/>
              </a:ext>
            </a:extLst>
          </p:cNvPr>
          <p:cNvSpPr>
            <a:spLocks noGrp="1" noChangeArrowheads="1"/>
          </p:cNvSpPr>
          <p:nvPr>
            <p:ph type="subTitle" idx="1"/>
          </p:nvPr>
        </p:nvSpPr>
        <p:spPr>
          <a:xfrm>
            <a:off x="1371600" y="3886200"/>
            <a:ext cx="6400800" cy="1752600"/>
          </a:xfrm>
        </p:spPr>
        <p:txBody>
          <a:bodyPr/>
          <a:lstStyle/>
          <a:p>
            <a:endParaRPr lang="en-GB"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F3D8037-C339-39B4-E302-CE0E248AB81D}"/>
              </a:ext>
            </a:extLst>
          </p:cNvPr>
          <p:cNvSpPr>
            <a:spLocks noGrp="1" noChangeArrowheads="1"/>
          </p:cNvSpPr>
          <p:nvPr>
            <p:ph type="title"/>
          </p:nvPr>
        </p:nvSpPr>
        <p:spPr/>
        <p:txBody>
          <a:bodyPr/>
          <a:lstStyle/>
          <a:p>
            <a:r>
              <a:rPr lang="en-GB" altLang="en-US"/>
              <a:t>Aims of this lecture</a:t>
            </a:r>
            <a:endParaRPr lang="en-US" altLang="en-US"/>
          </a:p>
        </p:txBody>
      </p:sp>
      <p:sp>
        <p:nvSpPr>
          <p:cNvPr id="3075" name="Rectangle 3">
            <a:extLst>
              <a:ext uri="{FF2B5EF4-FFF2-40B4-BE49-F238E27FC236}">
                <a16:creationId xmlns:a16="http://schemas.microsoft.com/office/drawing/2014/main" id="{97E27BEE-3DE7-DE44-3A6A-2F0064C885B1}"/>
              </a:ext>
            </a:extLst>
          </p:cNvPr>
          <p:cNvSpPr>
            <a:spLocks noGrp="1" noChangeArrowheads="1"/>
          </p:cNvSpPr>
          <p:nvPr>
            <p:ph type="body" idx="1"/>
          </p:nvPr>
        </p:nvSpPr>
        <p:spPr/>
        <p:txBody>
          <a:bodyPr/>
          <a:lstStyle/>
          <a:p>
            <a:r>
              <a:rPr lang="en-US" altLang="en-US" sz="2800" dirty="0"/>
              <a:t>UK Parliament constituents</a:t>
            </a:r>
          </a:p>
          <a:p>
            <a:r>
              <a:rPr lang="en-US" altLang="en-US" sz="2800" dirty="0"/>
              <a:t>To explain the importance of the House of Commons in terms of its history and its functions.</a:t>
            </a:r>
          </a:p>
          <a:p>
            <a:r>
              <a:rPr lang="en-US" altLang="en-US" sz="2800" dirty="0"/>
              <a:t>To identify and assess the means available to Members of Parliament to fulfil those functions.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1ADB-DCC2-EBD4-27E2-39B0A63DECC4}"/>
              </a:ext>
            </a:extLst>
          </p:cNvPr>
          <p:cNvSpPr>
            <a:spLocks noGrp="1"/>
          </p:cNvSpPr>
          <p:nvPr>
            <p:ph type="title"/>
          </p:nvPr>
        </p:nvSpPr>
        <p:spPr/>
        <p:txBody>
          <a:bodyPr/>
          <a:lstStyle/>
          <a:p>
            <a:r>
              <a:rPr lang="en-GB" dirty="0"/>
              <a:t>UK Parliament constituents</a:t>
            </a:r>
          </a:p>
        </p:txBody>
      </p:sp>
      <p:sp>
        <p:nvSpPr>
          <p:cNvPr id="3" name="Content Placeholder 2">
            <a:extLst>
              <a:ext uri="{FF2B5EF4-FFF2-40B4-BE49-F238E27FC236}">
                <a16:creationId xmlns:a16="http://schemas.microsoft.com/office/drawing/2014/main" id="{8BA70A35-083D-7028-7468-C908B16D7B7A}"/>
              </a:ext>
            </a:extLst>
          </p:cNvPr>
          <p:cNvSpPr>
            <a:spLocks noGrp="1"/>
          </p:cNvSpPr>
          <p:nvPr>
            <p:ph idx="1"/>
          </p:nvPr>
        </p:nvSpPr>
        <p:spPr/>
        <p:txBody>
          <a:bodyPr/>
          <a:lstStyle/>
          <a:p>
            <a:r>
              <a:rPr lang="en-GB" sz="2000" dirty="0"/>
              <a:t>The </a:t>
            </a:r>
            <a:r>
              <a:rPr lang="en-GB" sz="2000" b="1" dirty="0"/>
              <a:t>UK Parliament</a:t>
            </a:r>
            <a:r>
              <a:rPr lang="en-GB" sz="2000" dirty="0"/>
              <a:t> is the supreme law-making body of the United Kingdom. It is responsible for making and passing laws, checking the work of government, debating important national issues, and representing the public.</a:t>
            </a:r>
          </a:p>
          <a:p>
            <a:r>
              <a:rPr lang="en-GB" sz="2000" dirty="0"/>
              <a:t>It is made up of </a:t>
            </a:r>
            <a:r>
              <a:rPr lang="en-GB" sz="2000" b="1" dirty="0"/>
              <a:t>three parts</a:t>
            </a:r>
            <a:r>
              <a:rPr lang="en-GB" sz="2000" dirty="0"/>
              <a:t>:</a:t>
            </a:r>
          </a:p>
          <a:p>
            <a:r>
              <a:rPr lang="en-GB" sz="2000" b="1" dirty="0"/>
              <a:t>The House of Commons</a:t>
            </a:r>
            <a:endParaRPr lang="en-GB" sz="2000" dirty="0"/>
          </a:p>
          <a:p>
            <a:pPr lvl="1"/>
            <a:r>
              <a:rPr lang="en-GB" sz="2000" dirty="0"/>
              <a:t>Elected Members of Parliament (MPs) sit here.</a:t>
            </a:r>
          </a:p>
          <a:p>
            <a:pPr lvl="1"/>
            <a:r>
              <a:rPr lang="en-GB" sz="2000" dirty="0"/>
              <a:t>It is the main decision-making chamber.</a:t>
            </a:r>
          </a:p>
          <a:p>
            <a:r>
              <a:rPr lang="en-GB" sz="2000" b="1" dirty="0"/>
              <a:t>The House of Lords</a:t>
            </a:r>
            <a:endParaRPr lang="en-GB" sz="2000" dirty="0"/>
          </a:p>
          <a:p>
            <a:pPr lvl="1"/>
            <a:r>
              <a:rPr lang="en-GB" sz="2000" dirty="0"/>
              <a:t>Members are appointed, hereditary, or bishops.</a:t>
            </a:r>
          </a:p>
          <a:p>
            <a:pPr lvl="1"/>
            <a:r>
              <a:rPr lang="en-GB" sz="2000" dirty="0"/>
              <a:t>It reviews, revises, and suggests changes to laws.</a:t>
            </a:r>
          </a:p>
          <a:p>
            <a:r>
              <a:rPr lang="en-GB" sz="2000" b="1" dirty="0"/>
              <a:t>The Monarch (King/Queen)</a:t>
            </a:r>
            <a:endParaRPr lang="en-GB" sz="2000" dirty="0"/>
          </a:p>
          <a:p>
            <a:pPr lvl="1"/>
            <a:r>
              <a:rPr lang="en-GB" sz="2000" dirty="0"/>
              <a:t>Has a formal role, including giving Royal Assent to make laws official.</a:t>
            </a:r>
          </a:p>
          <a:p>
            <a:endParaRPr lang="en-GB" dirty="0"/>
          </a:p>
        </p:txBody>
      </p:sp>
    </p:spTree>
    <p:extLst>
      <p:ext uri="{BB962C8B-B14F-4D97-AF65-F5344CB8AC3E}">
        <p14:creationId xmlns:p14="http://schemas.microsoft.com/office/powerpoint/2010/main" val="1797667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DD7D8D9-E1F8-41A6-4194-AAD528C57710}"/>
              </a:ext>
            </a:extLst>
          </p:cNvPr>
          <p:cNvSpPr>
            <a:spLocks noGrp="1" noChangeArrowheads="1"/>
          </p:cNvSpPr>
          <p:nvPr>
            <p:ph type="title"/>
          </p:nvPr>
        </p:nvSpPr>
        <p:spPr/>
        <p:txBody>
          <a:bodyPr/>
          <a:lstStyle/>
          <a:p>
            <a:r>
              <a:rPr lang="en-GB" altLang="en-US"/>
              <a:t>Introduction</a:t>
            </a:r>
            <a:endParaRPr lang="en-US" altLang="en-US"/>
          </a:p>
        </p:txBody>
      </p:sp>
      <p:sp>
        <p:nvSpPr>
          <p:cNvPr id="4099" name="Rectangle 3">
            <a:extLst>
              <a:ext uri="{FF2B5EF4-FFF2-40B4-BE49-F238E27FC236}">
                <a16:creationId xmlns:a16="http://schemas.microsoft.com/office/drawing/2014/main" id="{0E74D23B-E59B-9797-E46F-7F5083A44A40}"/>
              </a:ext>
            </a:extLst>
          </p:cNvPr>
          <p:cNvSpPr>
            <a:spLocks noGrp="1" noChangeArrowheads="1"/>
          </p:cNvSpPr>
          <p:nvPr>
            <p:ph type="body" idx="1"/>
          </p:nvPr>
        </p:nvSpPr>
        <p:spPr/>
        <p:txBody>
          <a:bodyPr/>
          <a:lstStyle/>
          <a:p>
            <a:pPr>
              <a:lnSpc>
                <a:spcPct val="80000"/>
              </a:lnSpc>
            </a:pPr>
            <a:r>
              <a:rPr lang="en-US" altLang="en-US" sz="2400" dirty="0"/>
              <a:t>The House of Commons has evolved over seven centuries</a:t>
            </a:r>
          </a:p>
          <a:p>
            <a:pPr>
              <a:lnSpc>
                <a:spcPct val="80000"/>
              </a:lnSpc>
            </a:pPr>
            <a:r>
              <a:rPr lang="en-US" altLang="en-US" sz="2400" dirty="0"/>
              <a:t>At various times, it has played a powerful role in the affairs of the nation</a:t>
            </a:r>
          </a:p>
          <a:p>
            <a:pPr>
              <a:lnSpc>
                <a:spcPct val="80000"/>
              </a:lnSpc>
            </a:pPr>
            <a:r>
              <a:rPr lang="en-US" altLang="en-US" sz="2400" dirty="0"/>
              <a:t>Its most consistent activity has been to check the executive power</a:t>
            </a:r>
          </a:p>
          <a:p>
            <a:pPr>
              <a:lnSpc>
                <a:spcPct val="80000"/>
              </a:lnSpc>
            </a:pPr>
            <a:r>
              <a:rPr lang="en-US" altLang="en-US" sz="2400" dirty="0"/>
              <a:t>Its power has been limited by royal patronage and, more recently, by the growth of parties</a:t>
            </a:r>
          </a:p>
          <a:p>
            <a:pPr>
              <a:lnSpc>
                <a:spcPct val="80000"/>
              </a:lnSpc>
            </a:pPr>
            <a:r>
              <a:rPr lang="en-US" altLang="en-US" sz="2400" dirty="0"/>
              <a:t>However it remains an arena for national debate and the clash of competing party views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A28D46F-F027-0D68-F5A1-179F28735E3A}"/>
              </a:ext>
            </a:extLst>
          </p:cNvPr>
          <p:cNvSpPr>
            <a:spLocks noGrp="1" noChangeArrowheads="1"/>
          </p:cNvSpPr>
          <p:nvPr>
            <p:ph type="title"/>
          </p:nvPr>
        </p:nvSpPr>
        <p:spPr/>
        <p:txBody>
          <a:bodyPr/>
          <a:lstStyle/>
          <a:p>
            <a:r>
              <a:rPr lang="en-US" altLang="en-US"/>
              <a:t>Origins of Parliament</a:t>
            </a:r>
          </a:p>
        </p:txBody>
      </p:sp>
      <p:sp>
        <p:nvSpPr>
          <p:cNvPr id="5123" name="Rectangle 3">
            <a:extLst>
              <a:ext uri="{FF2B5EF4-FFF2-40B4-BE49-F238E27FC236}">
                <a16:creationId xmlns:a16="http://schemas.microsoft.com/office/drawing/2014/main" id="{4A65FE3B-48DA-7E89-DFE6-87A4660E2824}"/>
              </a:ext>
            </a:extLst>
          </p:cNvPr>
          <p:cNvSpPr>
            <a:spLocks noGrp="1" noChangeArrowheads="1"/>
          </p:cNvSpPr>
          <p:nvPr>
            <p:ph type="body" idx="1"/>
          </p:nvPr>
        </p:nvSpPr>
        <p:spPr>
          <a:xfrm>
            <a:off x="179512" y="1417638"/>
            <a:ext cx="8640960" cy="4708525"/>
          </a:xfrm>
        </p:spPr>
        <p:txBody>
          <a:bodyPr/>
          <a:lstStyle/>
          <a:p>
            <a:pPr>
              <a:lnSpc>
                <a:spcPct val="90000"/>
              </a:lnSpc>
            </a:pPr>
            <a:r>
              <a:rPr lang="en-US" altLang="en-US" sz="2000" dirty="0"/>
              <a:t>The House of Commons has evolved over seven centuries with the origins in the 13</a:t>
            </a:r>
            <a:r>
              <a:rPr lang="en-US" altLang="en-US" sz="2000" baseline="30000" dirty="0"/>
              <a:t>th</a:t>
            </a:r>
            <a:r>
              <a:rPr lang="en-US" altLang="en-US" sz="2000" dirty="0"/>
              <a:t> century</a:t>
            </a:r>
          </a:p>
          <a:p>
            <a:pPr>
              <a:lnSpc>
                <a:spcPct val="90000"/>
              </a:lnSpc>
            </a:pPr>
            <a:endParaRPr lang="en-US" altLang="en-US" sz="2000" dirty="0"/>
          </a:p>
          <a:p>
            <a:pPr>
              <a:lnSpc>
                <a:spcPct val="90000"/>
              </a:lnSpc>
            </a:pPr>
            <a:r>
              <a:rPr lang="en-US" altLang="en-US" sz="2000" dirty="0"/>
              <a:t>It was derived not from first principles or some grand design but from the King’s need to raise more money</a:t>
            </a:r>
          </a:p>
          <a:p>
            <a:pPr>
              <a:lnSpc>
                <a:spcPct val="90000"/>
              </a:lnSpc>
            </a:pPr>
            <a:endParaRPr lang="en-US" altLang="en-US" sz="2000" dirty="0"/>
          </a:p>
          <a:p>
            <a:pPr>
              <a:lnSpc>
                <a:spcPct val="90000"/>
              </a:lnSpc>
            </a:pPr>
            <a:r>
              <a:rPr lang="en-US" altLang="en-US" sz="2000" dirty="0"/>
              <a:t>Its functions and political significance have been </a:t>
            </a:r>
            <a:r>
              <a:rPr lang="en-US" altLang="en-US" sz="2000" dirty="0" err="1"/>
              <a:t>moulded</a:t>
            </a:r>
            <a:r>
              <a:rPr lang="en-US" altLang="en-US" sz="2000" dirty="0"/>
              <a:t>, over several hundred years</a:t>
            </a:r>
          </a:p>
          <a:p>
            <a:pPr>
              <a:lnSpc>
                <a:spcPct val="90000"/>
              </a:lnSpc>
            </a:pPr>
            <a:endParaRPr lang="en-US" altLang="en-US" sz="2000" dirty="0"/>
          </a:p>
          <a:p>
            <a:pPr>
              <a:lnSpc>
                <a:spcPct val="90000"/>
              </a:lnSpc>
            </a:pPr>
            <a:r>
              <a:rPr lang="en-GB" altLang="en-US" sz="2000" dirty="0"/>
              <a:t>Despite the rich and varied history of the institution, two broad generalisations are possible</a:t>
            </a:r>
          </a:p>
          <a:p>
            <a:pPr>
              <a:lnSpc>
                <a:spcPct val="90000"/>
              </a:lnSpc>
            </a:pPr>
            <a:endParaRPr lang="en-GB" altLang="en-US" sz="2000" dirty="0"/>
          </a:p>
          <a:p>
            <a:pPr lvl="1">
              <a:lnSpc>
                <a:spcPct val="90000"/>
              </a:lnSpc>
            </a:pPr>
            <a:r>
              <a:rPr lang="en-GB" altLang="en-US" sz="1600" dirty="0"/>
              <a:t>Parliament is not, and never has been on any continuous basis, a part of that executive</a:t>
            </a:r>
          </a:p>
          <a:p>
            <a:pPr lvl="1">
              <a:lnSpc>
                <a:spcPct val="90000"/>
              </a:lnSpc>
            </a:pPr>
            <a:r>
              <a:rPr lang="en-GB" altLang="en-US" sz="1600" dirty="0"/>
              <a:t>The second generalisation concerns the various tasks, or functions, fulfilled by </a:t>
            </a:r>
            <a:r>
              <a:rPr lang="en-GB" altLang="en-US" sz="1600"/>
              <a:t>Parliament - Parliament </a:t>
            </a:r>
            <a:r>
              <a:rPr lang="en-GB" altLang="en-US" sz="1600" dirty="0"/>
              <a:t>is a multifunctional body</a:t>
            </a:r>
          </a:p>
          <a:p>
            <a:pPr>
              <a:lnSpc>
                <a:spcPct val="90000"/>
              </a:lnSpc>
            </a:pPr>
            <a:endParaRPr lang="en-US"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F180130-1C50-F4D3-7786-175C0861648D}"/>
              </a:ext>
            </a:extLst>
          </p:cNvPr>
          <p:cNvSpPr>
            <a:spLocks noGrp="1" noChangeArrowheads="1"/>
          </p:cNvSpPr>
          <p:nvPr>
            <p:ph type="title"/>
          </p:nvPr>
        </p:nvSpPr>
        <p:spPr/>
        <p:txBody>
          <a:bodyPr/>
          <a:lstStyle/>
          <a:p>
            <a:r>
              <a:rPr lang="en-US" altLang="en-US"/>
              <a:t>The House of Commons</a:t>
            </a:r>
          </a:p>
        </p:txBody>
      </p:sp>
      <p:sp>
        <p:nvSpPr>
          <p:cNvPr id="7171" name="Rectangle 3">
            <a:extLst>
              <a:ext uri="{FF2B5EF4-FFF2-40B4-BE49-F238E27FC236}">
                <a16:creationId xmlns:a16="http://schemas.microsoft.com/office/drawing/2014/main" id="{75362F5A-F037-697D-A9DB-28D1C7CF47AA}"/>
              </a:ext>
            </a:extLst>
          </p:cNvPr>
          <p:cNvSpPr>
            <a:spLocks noGrp="1" noChangeArrowheads="1"/>
          </p:cNvSpPr>
          <p:nvPr>
            <p:ph type="body" idx="1"/>
          </p:nvPr>
        </p:nvSpPr>
        <p:spPr/>
        <p:txBody>
          <a:bodyPr/>
          <a:lstStyle/>
          <a:p>
            <a:pPr>
              <a:lnSpc>
                <a:spcPct val="90000"/>
              </a:lnSpc>
            </a:pPr>
            <a:r>
              <a:rPr lang="en-US" altLang="en-US" sz="2600" dirty="0"/>
              <a:t>The number of seats in the 2005 Parliament was 650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6D3A707-4F72-CF0E-CAE6-4BA36198665D}"/>
              </a:ext>
            </a:extLst>
          </p:cNvPr>
          <p:cNvSpPr>
            <a:spLocks noGrp="1" noChangeArrowheads="1"/>
          </p:cNvSpPr>
          <p:nvPr>
            <p:ph type="title"/>
          </p:nvPr>
        </p:nvSpPr>
        <p:spPr/>
        <p:txBody>
          <a:bodyPr/>
          <a:lstStyle/>
          <a:p>
            <a:r>
              <a:rPr lang="en-GB" altLang="en-US"/>
              <a:t>Elections</a:t>
            </a:r>
            <a:endParaRPr lang="en-US" altLang="en-US"/>
          </a:p>
        </p:txBody>
      </p:sp>
      <p:sp>
        <p:nvSpPr>
          <p:cNvPr id="8195" name="Rectangle 3">
            <a:extLst>
              <a:ext uri="{FF2B5EF4-FFF2-40B4-BE49-F238E27FC236}">
                <a16:creationId xmlns:a16="http://schemas.microsoft.com/office/drawing/2014/main" id="{D8B716C5-63D4-6E97-A734-14677F53FCA1}"/>
              </a:ext>
            </a:extLst>
          </p:cNvPr>
          <p:cNvSpPr>
            <a:spLocks noGrp="1" noChangeArrowheads="1"/>
          </p:cNvSpPr>
          <p:nvPr>
            <p:ph type="body" idx="1"/>
          </p:nvPr>
        </p:nvSpPr>
        <p:spPr/>
        <p:txBody>
          <a:bodyPr/>
          <a:lstStyle/>
          <a:p>
            <a:pPr>
              <a:lnSpc>
                <a:spcPct val="80000"/>
              </a:lnSpc>
            </a:pPr>
            <a:r>
              <a:rPr lang="en-US" altLang="en-US" sz="2400" dirty="0"/>
              <a:t>The maximum life of a parliament is five years</a:t>
            </a:r>
          </a:p>
          <a:p>
            <a:pPr>
              <a:lnSpc>
                <a:spcPct val="80000"/>
              </a:lnSpc>
            </a:pPr>
            <a:r>
              <a:rPr lang="en-US" altLang="en-US" sz="2400" dirty="0"/>
              <a:t>Each constituency comprises a defined geographical area, and the MP is returned to represent all citizens living within that area</a:t>
            </a:r>
          </a:p>
          <a:p>
            <a:pPr>
              <a:lnSpc>
                <a:spcPct val="80000"/>
              </a:lnSpc>
            </a:pPr>
            <a:r>
              <a:rPr lang="en-US" altLang="en-US" sz="2400" dirty="0"/>
              <a:t>Constituency boundaries are at present drawn up and revised regularly by independent Boundary Commissions</a:t>
            </a:r>
          </a:p>
          <a:p>
            <a:pPr>
              <a:lnSpc>
                <a:spcPct val="80000"/>
              </a:lnSpc>
            </a:pPr>
            <a:r>
              <a:rPr lang="en-US" altLang="en-US" sz="2400" dirty="0"/>
              <a:t>Under existing legislation, boundary reviews are required every eight to twelve years</a:t>
            </a:r>
          </a:p>
          <a:p>
            <a:pPr>
              <a:lnSpc>
                <a:spcPct val="80000"/>
              </a:lnSpc>
            </a:pPr>
            <a:endParaRPr lang="en-US" alt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413B123D-A1D7-BA4B-BFBC-6A1F0B288A81}"/>
              </a:ext>
            </a:extLst>
          </p:cNvPr>
          <p:cNvSpPr>
            <a:spLocks noGrp="1" noChangeArrowheads="1"/>
          </p:cNvSpPr>
          <p:nvPr>
            <p:ph type="title"/>
          </p:nvPr>
        </p:nvSpPr>
        <p:spPr/>
        <p:txBody>
          <a:bodyPr/>
          <a:lstStyle/>
          <a:p>
            <a:r>
              <a:rPr lang="en-GB" altLang="en-US"/>
              <a:t>Members</a:t>
            </a:r>
            <a:endParaRPr lang="en-US" altLang="en-US"/>
          </a:p>
        </p:txBody>
      </p:sp>
      <p:sp>
        <p:nvSpPr>
          <p:cNvPr id="48131" name="Rectangle 3">
            <a:extLst>
              <a:ext uri="{FF2B5EF4-FFF2-40B4-BE49-F238E27FC236}">
                <a16:creationId xmlns:a16="http://schemas.microsoft.com/office/drawing/2014/main" id="{CB0B7EEA-C309-D2E9-004C-126EBD58BC58}"/>
              </a:ext>
            </a:extLst>
          </p:cNvPr>
          <p:cNvSpPr>
            <a:spLocks noGrp="1" noChangeArrowheads="1"/>
          </p:cNvSpPr>
          <p:nvPr>
            <p:ph type="body" idx="1"/>
          </p:nvPr>
        </p:nvSpPr>
        <p:spPr/>
        <p:txBody>
          <a:bodyPr/>
          <a:lstStyle/>
          <a:p>
            <a:pPr>
              <a:lnSpc>
                <a:spcPct val="80000"/>
              </a:lnSpc>
            </a:pPr>
            <a:r>
              <a:rPr lang="en-US" altLang="en-US" sz="2800" dirty="0"/>
              <a:t>Members are paid an annual salary, but until 1912 they received no payment at all</a:t>
            </a:r>
          </a:p>
          <a:p>
            <a:pPr>
              <a:lnSpc>
                <a:spcPct val="80000"/>
              </a:lnSpc>
            </a:pPr>
            <a:r>
              <a:rPr lang="en-US" altLang="en-US" sz="2800" dirty="0"/>
              <a:t>Since then, they have been paid, but on a relatively modest basis</a:t>
            </a:r>
          </a:p>
          <a:p>
            <a:pPr>
              <a:lnSpc>
                <a:spcPct val="80000"/>
              </a:lnSpc>
            </a:pPr>
            <a:r>
              <a:rPr lang="en-GB" altLang="en-US" sz="2800" dirty="0"/>
              <a:t>The basic annual salary of a Member Of Parliament (MP) in the House of Commons is £86,584, as of April 2023.</a:t>
            </a:r>
            <a:endParaRPr lang="en-US" altLang="en-US"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1FB8FC6-F72D-A883-FFB0-8F3E604A28D9}"/>
              </a:ext>
            </a:extLst>
          </p:cNvPr>
          <p:cNvSpPr>
            <a:spLocks noGrp="1" noChangeArrowheads="1"/>
          </p:cNvSpPr>
          <p:nvPr>
            <p:ph type="title"/>
          </p:nvPr>
        </p:nvSpPr>
        <p:spPr/>
        <p:txBody>
          <a:bodyPr/>
          <a:lstStyle/>
          <a:p>
            <a:r>
              <a:rPr lang="en-US" altLang="en-US"/>
              <a:t>Sittings of the House</a:t>
            </a:r>
          </a:p>
        </p:txBody>
      </p:sp>
      <p:sp>
        <p:nvSpPr>
          <p:cNvPr id="10243" name="Rectangle 3">
            <a:extLst>
              <a:ext uri="{FF2B5EF4-FFF2-40B4-BE49-F238E27FC236}">
                <a16:creationId xmlns:a16="http://schemas.microsoft.com/office/drawing/2014/main" id="{31D08BA8-B204-3DC0-335C-668D9286E639}"/>
              </a:ext>
            </a:extLst>
          </p:cNvPr>
          <p:cNvSpPr>
            <a:spLocks noGrp="1" noChangeArrowheads="1"/>
          </p:cNvSpPr>
          <p:nvPr>
            <p:ph type="body" idx="1"/>
          </p:nvPr>
        </p:nvSpPr>
        <p:spPr/>
        <p:txBody>
          <a:bodyPr/>
          <a:lstStyle/>
          <a:p>
            <a:pPr>
              <a:lnSpc>
                <a:spcPct val="90000"/>
              </a:lnSpc>
            </a:pPr>
            <a:r>
              <a:rPr lang="en-US" altLang="en-US" sz="2400"/>
              <a:t>The House to which Members are returned meets annually, each parliamentary session running usually now from November to November</a:t>
            </a:r>
          </a:p>
          <a:p>
            <a:pPr>
              <a:lnSpc>
                <a:spcPct val="90000"/>
              </a:lnSpc>
            </a:pPr>
            <a:r>
              <a:rPr lang="en-US" altLang="en-US" sz="2400"/>
              <a:t>There is a long summer recess, but the session is not prorogued (formally adjourned) until shortly after the House returns in the autumn</a:t>
            </a:r>
          </a:p>
          <a:p>
            <a:pPr>
              <a:lnSpc>
                <a:spcPct val="90000"/>
              </a:lnSpc>
            </a:pPr>
            <a:r>
              <a:rPr lang="en-US" altLang="en-US" sz="2400"/>
              <a:t>The House usually sits for more than 150 days a year, a not unusual number compared with some other legislatures</a:t>
            </a:r>
          </a:p>
          <a:p>
            <a:pPr>
              <a:lnSpc>
                <a:spcPct val="90000"/>
              </a:lnSpc>
            </a:pPr>
            <a:r>
              <a:rPr lang="en-US" altLang="en-US" sz="2400"/>
              <a:t>What makes it distinctive is the number of hours for which it sits: it sits usually for more than 1,200 hours a year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10C60F99-95BF-1E91-334D-66A007344511}"/>
              </a:ext>
            </a:extLst>
          </p:cNvPr>
          <p:cNvSpPr>
            <a:spLocks noGrp="1" noChangeArrowheads="1"/>
          </p:cNvSpPr>
          <p:nvPr>
            <p:ph type="title"/>
          </p:nvPr>
        </p:nvSpPr>
        <p:spPr/>
        <p:txBody>
          <a:bodyPr/>
          <a:lstStyle/>
          <a:p>
            <a:r>
              <a:rPr lang="en-US" altLang="en-US"/>
              <a:t>Function</a:t>
            </a:r>
          </a:p>
        </p:txBody>
      </p:sp>
      <p:sp>
        <p:nvSpPr>
          <p:cNvPr id="11267" name="Rectangle 3">
            <a:extLst>
              <a:ext uri="{FF2B5EF4-FFF2-40B4-BE49-F238E27FC236}">
                <a16:creationId xmlns:a16="http://schemas.microsoft.com/office/drawing/2014/main" id="{C7750331-BE3F-A814-B7F0-B25A832E52B9}"/>
              </a:ext>
            </a:extLst>
          </p:cNvPr>
          <p:cNvSpPr>
            <a:spLocks noGrp="1" noChangeArrowheads="1"/>
          </p:cNvSpPr>
          <p:nvPr>
            <p:ph type="body" idx="1"/>
          </p:nvPr>
        </p:nvSpPr>
        <p:spPr/>
        <p:txBody>
          <a:bodyPr/>
          <a:lstStyle/>
          <a:p>
            <a:pPr>
              <a:lnSpc>
                <a:spcPct val="80000"/>
              </a:lnSpc>
            </a:pPr>
            <a:r>
              <a:rPr lang="en-US" altLang="en-US" sz="2400"/>
              <a:t>The principal function of the House is often seen as involvement in law making</a:t>
            </a:r>
          </a:p>
          <a:p>
            <a:pPr>
              <a:lnSpc>
                <a:spcPct val="80000"/>
              </a:lnSpc>
            </a:pPr>
            <a:r>
              <a:rPr lang="en-US" altLang="en-US" sz="2400"/>
              <a:t>It is, after all, classified as a legislature and the name means carrier, or giver, of law</a:t>
            </a:r>
          </a:p>
          <a:p>
            <a:pPr>
              <a:lnSpc>
                <a:spcPct val="80000"/>
              </a:lnSpc>
            </a:pPr>
            <a:r>
              <a:rPr lang="en-US" altLang="en-US" sz="2400"/>
              <a:t>In practice, the House essentially responds to the measures that the government brings forward</a:t>
            </a:r>
          </a:p>
          <a:p>
            <a:pPr>
              <a:lnSpc>
                <a:spcPct val="80000"/>
              </a:lnSpc>
            </a:pPr>
            <a:r>
              <a:rPr lang="en-US" altLang="en-US" sz="2400"/>
              <a:t>Furthermore, much of the time of the House is given over to business that has nothing directly to do with legislation</a:t>
            </a:r>
          </a:p>
          <a:p>
            <a:pPr>
              <a:lnSpc>
                <a:spcPct val="80000"/>
              </a:lnSpc>
            </a:pPr>
            <a:r>
              <a:rPr lang="en-US" altLang="en-US" sz="2400"/>
              <a:t>Question Time is now an established feature of the House and is not part of the legislative process</a:t>
            </a:r>
          </a:p>
          <a:p>
            <a:pPr>
              <a:lnSpc>
                <a:spcPct val="80000"/>
              </a:lnSpc>
            </a:pPr>
            <a:r>
              <a:rPr lang="en-US" altLang="en-US" sz="2400"/>
              <a:t>The House has an important role to play in the legislative process, but it is clearly not its only role</a:t>
            </a:r>
          </a:p>
          <a:p>
            <a:pPr>
              <a:lnSpc>
                <a:spcPct val="80000"/>
              </a:lnSpc>
            </a:pPr>
            <a:endParaRPr lang="en-US" altLang="en-US" sz="2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F6BF2DA-B83B-5464-9B54-EF69AAB14FE8}"/>
              </a:ext>
            </a:extLst>
          </p:cNvPr>
          <p:cNvSpPr>
            <a:spLocks noGrp="1" noChangeArrowheads="1"/>
          </p:cNvSpPr>
          <p:nvPr>
            <p:ph type="title"/>
          </p:nvPr>
        </p:nvSpPr>
        <p:spPr/>
        <p:txBody>
          <a:bodyPr/>
          <a:lstStyle/>
          <a:p>
            <a:r>
              <a:rPr lang="en-US" altLang="en-US"/>
              <a:t>Legitimisation</a:t>
            </a:r>
          </a:p>
        </p:txBody>
      </p:sp>
      <p:sp>
        <p:nvSpPr>
          <p:cNvPr id="12291" name="Rectangle 3">
            <a:extLst>
              <a:ext uri="{FF2B5EF4-FFF2-40B4-BE49-F238E27FC236}">
                <a16:creationId xmlns:a16="http://schemas.microsoft.com/office/drawing/2014/main" id="{2FA10CB0-A43A-1AB9-108F-62EC23CC108B}"/>
              </a:ext>
            </a:extLst>
          </p:cNvPr>
          <p:cNvSpPr>
            <a:spLocks noGrp="1" noChangeArrowheads="1"/>
          </p:cNvSpPr>
          <p:nvPr>
            <p:ph type="body" idx="1"/>
          </p:nvPr>
        </p:nvSpPr>
        <p:spPr/>
        <p:txBody>
          <a:bodyPr/>
          <a:lstStyle/>
          <a:p>
            <a:pPr>
              <a:lnSpc>
                <a:spcPct val="90000"/>
              </a:lnSpc>
            </a:pPr>
            <a:r>
              <a:rPr lang="en-US" altLang="en-US" sz="2400"/>
              <a:t>The House has been, since its inception, a legitimising body</a:t>
            </a:r>
          </a:p>
          <a:p>
            <a:pPr>
              <a:lnSpc>
                <a:spcPct val="90000"/>
              </a:lnSpc>
            </a:pPr>
            <a:r>
              <a:rPr lang="en-US" altLang="en-US" sz="2400"/>
              <a:t>The House fulfils the task of ‘manifest legitimisation’, that is, the overt, conscious giving of assent</a:t>
            </a:r>
          </a:p>
          <a:p>
            <a:pPr>
              <a:lnSpc>
                <a:spcPct val="90000"/>
              </a:lnSpc>
            </a:pPr>
            <a:r>
              <a:rPr lang="en-US" altLang="en-US" sz="2400"/>
              <a:t>In the UK the function has two elements: the giving of assent to bills and to requests for supply (money) and the giving of assent to the government itself</a:t>
            </a:r>
          </a:p>
          <a:p>
            <a:pPr>
              <a:lnSpc>
                <a:spcPct val="90000"/>
              </a:lnSpc>
            </a:pPr>
            <a:r>
              <a:rPr lang="en-US" altLang="en-US" sz="2400"/>
              <a:t>The government depends on the confidence of the House of Commons for its continuance in office</a:t>
            </a:r>
          </a:p>
          <a:p>
            <a:pPr>
              <a:lnSpc>
                <a:spcPct val="90000"/>
              </a:lnSpc>
            </a:pPr>
            <a:r>
              <a:rPr lang="en-US" altLang="en-US" sz="2400"/>
              <a:t>It is this accepted need for the House to confer legitimacy through giving its assent that constitutes the basic power of the House in relation to government</a:t>
            </a:r>
          </a:p>
          <a:p>
            <a:pPr>
              <a:lnSpc>
                <a:spcPct val="90000"/>
              </a:lnSpc>
            </a:pPr>
            <a:endParaRPr lang="en-US" altLang="en-US" sz="24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174C44AF-1B0C-AA94-A21C-CC232A6DE955}"/>
              </a:ext>
            </a:extLst>
          </p:cNvPr>
          <p:cNvSpPr>
            <a:spLocks noGrp="1" noChangeArrowheads="1"/>
          </p:cNvSpPr>
          <p:nvPr>
            <p:ph type="title"/>
          </p:nvPr>
        </p:nvSpPr>
        <p:spPr/>
        <p:txBody>
          <a:bodyPr/>
          <a:lstStyle/>
          <a:p>
            <a:r>
              <a:rPr lang="en-US" altLang="en-US"/>
              <a:t>Recruitment</a:t>
            </a:r>
          </a:p>
        </p:txBody>
      </p:sp>
      <p:sp>
        <p:nvSpPr>
          <p:cNvPr id="14339" name="Rectangle 3">
            <a:extLst>
              <a:ext uri="{FF2B5EF4-FFF2-40B4-BE49-F238E27FC236}">
                <a16:creationId xmlns:a16="http://schemas.microsoft.com/office/drawing/2014/main" id="{71E7E658-2A15-CFAE-2B96-F7C2A003F40E}"/>
              </a:ext>
            </a:extLst>
          </p:cNvPr>
          <p:cNvSpPr>
            <a:spLocks noGrp="1" noChangeArrowheads="1"/>
          </p:cNvSpPr>
          <p:nvPr>
            <p:ph type="body" idx="1"/>
          </p:nvPr>
        </p:nvSpPr>
        <p:spPr/>
        <p:txBody>
          <a:bodyPr/>
          <a:lstStyle/>
          <a:p>
            <a:pPr>
              <a:lnSpc>
                <a:spcPct val="90000"/>
              </a:lnSpc>
            </a:pPr>
            <a:r>
              <a:rPr lang="en-US" altLang="en-US" sz="2400"/>
              <a:t>Ministers are normally drawn from, and remain within, Parliament</a:t>
            </a:r>
          </a:p>
          <a:p>
            <a:pPr>
              <a:lnSpc>
                <a:spcPct val="90000"/>
              </a:lnSpc>
            </a:pPr>
            <a:r>
              <a:rPr lang="en-GB" altLang="en-US" sz="2400"/>
              <a:t>However </a:t>
            </a:r>
            <a:r>
              <a:rPr lang="en-US" altLang="en-US" sz="2400"/>
              <a:t>there is no legal requirement that a minister has to be an MP or peer</a:t>
            </a:r>
          </a:p>
          <a:p>
            <a:pPr>
              <a:lnSpc>
                <a:spcPct val="90000"/>
              </a:lnSpc>
            </a:pPr>
            <a:r>
              <a:rPr lang="en-US" altLang="en-US" sz="2400"/>
              <a:t>The practice of appointing ministers from those who sit in Parliament derives from expediency</a:t>
            </a:r>
          </a:p>
          <a:p>
            <a:pPr>
              <a:lnSpc>
                <a:spcPct val="90000"/>
              </a:lnSpc>
            </a:pPr>
            <a:r>
              <a:rPr lang="en-US" altLang="en-US" sz="2400"/>
              <a:t>It is extremely rare for a minister to be appointed who does not sit in either House and even rarer for that person to remain outside Parliament while in office</a:t>
            </a:r>
          </a:p>
          <a:p>
            <a:pPr>
              <a:lnSpc>
                <a:spcPct val="90000"/>
              </a:lnSpc>
            </a:pPr>
            <a:r>
              <a:rPr lang="en-US" altLang="en-US" sz="2400"/>
              <a:t>The convention that ministers be drawn from the ranks of parliamentarians has certain advantages for Parliament</a:t>
            </a:r>
          </a:p>
          <a:p>
            <a:pPr>
              <a:lnSpc>
                <a:spcPct val="90000"/>
              </a:lnSpc>
            </a:pPr>
            <a:endParaRPr lang="en-US" altLang="en-US"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76ECB6-819A-E2F5-C479-2A94B42B8725}"/>
              </a:ext>
            </a:extLst>
          </p:cNvPr>
          <p:cNvSpPr>
            <a:spLocks noGrp="1" noChangeArrowheads="1"/>
          </p:cNvSpPr>
          <p:nvPr>
            <p:ph type="title"/>
          </p:nvPr>
        </p:nvSpPr>
        <p:spPr/>
        <p:txBody>
          <a:bodyPr/>
          <a:lstStyle/>
          <a:p>
            <a:r>
              <a:rPr lang="en-US" altLang="en-US"/>
              <a:t>Scrutiny and influence</a:t>
            </a:r>
          </a:p>
        </p:txBody>
      </p:sp>
      <p:sp>
        <p:nvSpPr>
          <p:cNvPr id="15363" name="Rectangle 3">
            <a:extLst>
              <a:ext uri="{FF2B5EF4-FFF2-40B4-BE49-F238E27FC236}">
                <a16:creationId xmlns:a16="http://schemas.microsoft.com/office/drawing/2014/main" id="{B4B056E1-E1C8-5B1E-EDB1-6EB57C4686A6}"/>
              </a:ext>
            </a:extLst>
          </p:cNvPr>
          <p:cNvSpPr>
            <a:spLocks noGrp="1" noChangeArrowheads="1"/>
          </p:cNvSpPr>
          <p:nvPr>
            <p:ph type="body" idx="1"/>
          </p:nvPr>
        </p:nvSpPr>
        <p:spPr>
          <a:xfrm>
            <a:off x="457200" y="1600200"/>
            <a:ext cx="8435280" cy="4525963"/>
          </a:xfrm>
        </p:spPr>
        <p:txBody>
          <a:bodyPr/>
          <a:lstStyle/>
          <a:p>
            <a:pPr>
              <a:lnSpc>
                <a:spcPct val="90000"/>
              </a:lnSpc>
            </a:pPr>
            <a:r>
              <a:rPr lang="en-US" altLang="en-US" sz="2800" dirty="0"/>
              <a:t>Scrutiny and influence are essentially conjoined functions</a:t>
            </a:r>
          </a:p>
          <a:p>
            <a:pPr>
              <a:lnSpc>
                <a:spcPct val="90000"/>
              </a:lnSpc>
            </a:pPr>
            <a:r>
              <a:rPr lang="en-US" altLang="en-US" sz="2800" dirty="0"/>
              <a:t>The House subjects both the measures and the actions of government to scrutiny</a:t>
            </a:r>
          </a:p>
          <a:p>
            <a:pPr>
              <a:lnSpc>
                <a:spcPct val="90000"/>
              </a:lnSpc>
            </a:pPr>
            <a:r>
              <a:rPr lang="en-US" altLang="en-US" sz="2800" dirty="0"/>
              <a:t>It does so through various means: debate, questioning and committee deliberations</a:t>
            </a:r>
          </a:p>
          <a:p>
            <a:pPr>
              <a:lnSpc>
                <a:spcPct val="90000"/>
              </a:lnSpc>
            </a:pPr>
            <a:r>
              <a:rPr lang="en-US" altLang="en-US" sz="2800" dirty="0"/>
              <a:t>If it does not like what is before it, it can influence the bill or the policy under consideration</a:t>
            </a:r>
          </a:p>
          <a:p>
            <a:pPr>
              <a:lnSpc>
                <a:spcPct val="90000"/>
              </a:lnSpc>
            </a:pPr>
            <a:r>
              <a:rPr lang="en-GB" altLang="en-US" sz="2800" dirty="0"/>
              <a:t>The House spends most of its time discussing legislation and the policy and actions of ministers</a:t>
            </a:r>
          </a:p>
          <a:p>
            <a:pPr>
              <a:lnSpc>
                <a:spcPct val="90000"/>
              </a:lnSpc>
            </a:pPr>
            <a:endParaRPr lang="en-US" altLang="en-US"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65DC733-17A4-7495-CF86-886B63BDE2B7}"/>
              </a:ext>
            </a:extLst>
          </p:cNvPr>
          <p:cNvSpPr>
            <a:spLocks noGrp="1" noChangeArrowheads="1"/>
          </p:cNvSpPr>
          <p:nvPr>
            <p:ph type="title"/>
          </p:nvPr>
        </p:nvSpPr>
        <p:spPr/>
        <p:txBody>
          <a:bodyPr/>
          <a:lstStyle/>
          <a:p>
            <a:r>
              <a:rPr lang="en-US" altLang="en-US"/>
              <a:t>Expression</a:t>
            </a:r>
          </a:p>
        </p:txBody>
      </p:sp>
      <p:sp>
        <p:nvSpPr>
          <p:cNvPr id="16387" name="Rectangle 3">
            <a:extLst>
              <a:ext uri="{FF2B5EF4-FFF2-40B4-BE49-F238E27FC236}">
                <a16:creationId xmlns:a16="http://schemas.microsoft.com/office/drawing/2014/main" id="{D99EB965-FCB7-6DD6-EA41-E4D13946F4AC}"/>
              </a:ext>
            </a:extLst>
          </p:cNvPr>
          <p:cNvSpPr>
            <a:spLocks noGrp="1" noChangeArrowheads="1"/>
          </p:cNvSpPr>
          <p:nvPr>
            <p:ph type="body" idx="1"/>
          </p:nvPr>
        </p:nvSpPr>
        <p:spPr/>
        <p:txBody>
          <a:bodyPr/>
          <a:lstStyle/>
          <a:p>
            <a:pPr>
              <a:lnSpc>
                <a:spcPct val="90000"/>
              </a:lnSpc>
            </a:pPr>
            <a:r>
              <a:rPr lang="en-US" altLang="en-US" sz="2600" dirty="0"/>
              <a:t>The House serves not one but several expressive functions</a:t>
            </a:r>
          </a:p>
          <a:p>
            <a:pPr>
              <a:lnSpc>
                <a:spcPct val="90000"/>
              </a:lnSpc>
            </a:pPr>
            <a:r>
              <a:rPr lang="en-US" altLang="en-US" sz="2600" dirty="0"/>
              <a:t>Members serve to express the particular views and demands of constituents</a:t>
            </a:r>
          </a:p>
          <a:p>
            <a:pPr>
              <a:lnSpc>
                <a:spcPct val="90000"/>
              </a:lnSpc>
            </a:pPr>
            <a:r>
              <a:rPr lang="en-US" altLang="en-US" sz="2600" dirty="0"/>
              <a:t>MPs also express the views of different groups in society as a whole</a:t>
            </a:r>
          </a:p>
          <a:p>
            <a:pPr>
              <a:lnSpc>
                <a:spcPct val="90000"/>
              </a:lnSpc>
            </a:pPr>
            <a:r>
              <a:rPr lang="en-US" altLang="en-US" sz="2600" dirty="0"/>
              <a:t>For instance the views of </a:t>
            </a:r>
            <a:r>
              <a:rPr lang="en-US" altLang="en-US" sz="2600" dirty="0" err="1"/>
              <a:t>organised</a:t>
            </a:r>
            <a:r>
              <a:rPr lang="en-US" altLang="en-US" sz="2600" dirty="0"/>
              <a:t> interests, such as particular industries or occupations or sectors like old people or students</a:t>
            </a:r>
          </a:p>
          <a:p>
            <a:pPr>
              <a:lnSpc>
                <a:spcPct val="90000"/>
              </a:lnSpc>
            </a:pPr>
            <a:r>
              <a:rPr lang="en-US" altLang="en-US" sz="2600" dirty="0"/>
              <a:t>MPs may also serve to express the views of the House and of government to constituents and </a:t>
            </a:r>
            <a:r>
              <a:rPr lang="en-US" altLang="en-US" sz="2600" dirty="0" err="1"/>
              <a:t>organised</a:t>
            </a:r>
            <a:r>
              <a:rPr lang="en-US" altLang="en-US" sz="2600" dirty="0"/>
              <a:t> groups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3FD1325-D505-7A58-F9E6-E7D2D49BF351}"/>
              </a:ext>
            </a:extLst>
          </p:cNvPr>
          <p:cNvSpPr>
            <a:spLocks noGrp="1" noChangeArrowheads="1"/>
          </p:cNvSpPr>
          <p:nvPr>
            <p:ph type="title"/>
          </p:nvPr>
        </p:nvSpPr>
        <p:spPr/>
        <p:txBody>
          <a:bodyPr/>
          <a:lstStyle/>
          <a:p>
            <a:r>
              <a:rPr lang="en-US" altLang="en-US"/>
              <a:t>Scrutiny and influence</a:t>
            </a:r>
          </a:p>
        </p:txBody>
      </p:sp>
      <p:sp>
        <p:nvSpPr>
          <p:cNvPr id="17411" name="Rectangle 3">
            <a:extLst>
              <a:ext uri="{FF2B5EF4-FFF2-40B4-BE49-F238E27FC236}">
                <a16:creationId xmlns:a16="http://schemas.microsoft.com/office/drawing/2014/main" id="{5CD24252-4A0E-50A7-EDB8-F03EA5BB02E8}"/>
              </a:ext>
            </a:extLst>
          </p:cNvPr>
          <p:cNvSpPr>
            <a:spLocks noGrp="1" noChangeArrowheads="1"/>
          </p:cNvSpPr>
          <p:nvPr>
            <p:ph type="body" idx="1"/>
          </p:nvPr>
        </p:nvSpPr>
        <p:spPr/>
        <p:txBody>
          <a:bodyPr/>
          <a:lstStyle/>
          <a:p>
            <a:pPr>
              <a:lnSpc>
                <a:spcPct val="80000"/>
              </a:lnSpc>
            </a:pPr>
            <a:r>
              <a:rPr lang="en-US" altLang="en-US" sz="2800"/>
              <a:t>The functions that the House retains can be described as modest but appropriate to a reactive legislature</a:t>
            </a:r>
          </a:p>
          <a:p>
            <a:pPr>
              <a:lnSpc>
                <a:spcPct val="80000"/>
              </a:lnSpc>
            </a:pPr>
            <a:r>
              <a:rPr lang="en-US" altLang="en-US" sz="2800"/>
              <a:t>The principal functions of the House in relation to the executive are those of scrutiny and influence</a:t>
            </a:r>
          </a:p>
          <a:p>
            <a:pPr>
              <a:lnSpc>
                <a:spcPct val="80000"/>
              </a:lnSpc>
            </a:pPr>
            <a:r>
              <a:rPr lang="en-US" altLang="en-US" sz="2800"/>
              <a:t>The means available to the House to fulfil those functions are also at the disposal of members for expressing the views of their constituents and of wider interests</a:t>
            </a:r>
          </a:p>
          <a:p>
            <a:pPr>
              <a:lnSpc>
                <a:spcPct val="80000"/>
              </a:lnSpc>
            </a:pPr>
            <a:r>
              <a:rPr lang="en-US" altLang="en-US" sz="2800"/>
              <a:t>They can be grouped under two headings: legislation and executive actions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2444C2AC-B37E-BAA5-76B4-08E65C01CB68}"/>
              </a:ext>
            </a:extLst>
          </p:cNvPr>
          <p:cNvSpPr>
            <a:spLocks noGrp="1" noChangeArrowheads="1"/>
          </p:cNvSpPr>
          <p:nvPr>
            <p:ph type="title"/>
          </p:nvPr>
        </p:nvSpPr>
        <p:spPr/>
        <p:txBody>
          <a:bodyPr/>
          <a:lstStyle/>
          <a:p>
            <a:r>
              <a:rPr lang="en-US" altLang="en-US"/>
              <a:t>Legislation</a:t>
            </a:r>
          </a:p>
        </p:txBody>
      </p:sp>
      <p:sp>
        <p:nvSpPr>
          <p:cNvPr id="18435" name="Rectangle 3">
            <a:extLst>
              <a:ext uri="{FF2B5EF4-FFF2-40B4-BE49-F238E27FC236}">
                <a16:creationId xmlns:a16="http://schemas.microsoft.com/office/drawing/2014/main" id="{1D0A8420-AA58-A538-762F-6D9F82A0A934}"/>
              </a:ext>
            </a:extLst>
          </p:cNvPr>
          <p:cNvSpPr>
            <a:spLocks noGrp="1" noChangeArrowheads="1"/>
          </p:cNvSpPr>
          <p:nvPr>
            <p:ph type="body" idx="1"/>
          </p:nvPr>
        </p:nvSpPr>
        <p:spPr/>
        <p:txBody>
          <a:bodyPr/>
          <a:lstStyle/>
          <a:p>
            <a:pPr>
              <a:lnSpc>
                <a:spcPct val="90000"/>
              </a:lnSpc>
            </a:pPr>
            <a:r>
              <a:rPr lang="en-US" altLang="en-US" sz="2400" dirty="0"/>
              <a:t>For Parliament, the legislative process constitutes the consideration of a bill once it has been formally introduced</a:t>
            </a:r>
          </a:p>
          <a:p>
            <a:pPr>
              <a:lnSpc>
                <a:spcPct val="90000"/>
              </a:lnSpc>
            </a:pPr>
            <a:r>
              <a:rPr lang="en-US" altLang="en-US" sz="2400" dirty="0"/>
              <a:t>However, in recent years, some bills have been published in draft form and considered by a committee prior to formal introduction</a:t>
            </a:r>
          </a:p>
          <a:p>
            <a:pPr>
              <a:lnSpc>
                <a:spcPct val="90000"/>
              </a:lnSpc>
            </a:pPr>
            <a:r>
              <a:rPr lang="en-US" altLang="en-US" sz="2400" dirty="0"/>
              <a:t>When a bill is formally introduced into Parliament, it has to go through a well-established process involving debate and consideration in committee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9C7AD47-C105-BF2B-7D4D-31F33E10860B}"/>
              </a:ext>
            </a:extLst>
          </p:cNvPr>
          <p:cNvSpPr>
            <a:spLocks noGrp="1" noChangeArrowheads="1"/>
          </p:cNvSpPr>
          <p:nvPr>
            <p:ph type="title"/>
          </p:nvPr>
        </p:nvSpPr>
        <p:spPr/>
        <p:txBody>
          <a:bodyPr/>
          <a:lstStyle/>
          <a:p>
            <a:r>
              <a:rPr lang="en-US" altLang="en-US"/>
              <a:t>Legislation</a:t>
            </a:r>
          </a:p>
        </p:txBody>
      </p:sp>
      <p:sp>
        <p:nvSpPr>
          <p:cNvPr id="50179" name="Rectangle 3">
            <a:extLst>
              <a:ext uri="{FF2B5EF4-FFF2-40B4-BE49-F238E27FC236}">
                <a16:creationId xmlns:a16="http://schemas.microsoft.com/office/drawing/2014/main" id="{1529ECD6-296B-ED0D-8B76-746DF5512E4A}"/>
              </a:ext>
            </a:extLst>
          </p:cNvPr>
          <p:cNvSpPr>
            <a:spLocks noGrp="1" noChangeArrowheads="1"/>
          </p:cNvSpPr>
          <p:nvPr>
            <p:ph type="body" idx="1"/>
          </p:nvPr>
        </p:nvSpPr>
        <p:spPr/>
        <p:txBody>
          <a:bodyPr/>
          <a:lstStyle/>
          <a:p>
            <a:pPr>
              <a:lnSpc>
                <a:spcPct val="80000"/>
              </a:lnSpc>
            </a:pPr>
            <a:r>
              <a:rPr lang="en-US" altLang="en-US" sz="2800"/>
              <a:t>The first reading marks the formal introduction. No debate takes place</a:t>
            </a:r>
          </a:p>
          <a:p>
            <a:pPr>
              <a:lnSpc>
                <a:spcPct val="80000"/>
              </a:lnSpc>
            </a:pPr>
            <a:r>
              <a:rPr lang="en-US" altLang="en-US" sz="2800"/>
              <a:t>All that is read out is the bill’s title</a:t>
            </a:r>
          </a:p>
          <a:p>
            <a:pPr>
              <a:lnSpc>
                <a:spcPct val="80000"/>
              </a:lnSpc>
            </a:pPr>
            <a:r>
              <a:rPr lang="en-US" altLang="en-US" sz="2800"/>
              <a:t>The second reading comprises a debate on the principle of the measure</a:t>
            </a:r>
          </a:p>
          <a:p>
            <a:pPr>
              <a:lnSpc>
                <a:spcPct val="80000"/>
              </a:lnSpc>
            </a:pPr>
            <a:r>
              <a:rPr lang="en-US" altLang="en-US" sz="2800"/>
              <a:t>Most government bills will be allocated a half or a full day’s debate for second reading</a:t>
            </a:r>
          </a:p>
          <a:p>
            <a:pPr>
              <a:lnSpc>
                <a:spcPct val="80000"/>
              </a:lnSpc>
            </a:pPr>
            <a:r>
              <a:rPr lang="en-US" altLang="en-US" sz="2800"/>
              <a:t>The debate itself follows a standard pattern</a:t>
            </a:r>
          </a:p>
          <a:p>
            <a:pPr>
              <a:lnSpc>
                <a:spcPct val="80000"/>
              </a:lnSpc>
            </a:pPr>
            <a:r>
              <a:rPr lang="en-US" altLang="en-US" sz="2800"/>
              <a:t>If the bill is contested, the House then divides</a:t>
            </a:r>
          </a:p>
          <a:p>
            <a:pPr>
              <a:lnSpc>
                <a:spcPct val="80000"/>
              </a:lnSpc>
            </a:pPr>
            <a:r>
              <a:rPr lang="en-US" altLang="en-US" sz="2800"/>
              <a:t>Once approved in principle, the bill is then sent to committee for detailed scrutiny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B933433F-2648-AE17-8644-3293B35DCA29}"/>
              </a:ext>
            </a:extLst>
          </p:cNvPr>
          <p:cNvSpPr>
            <a:spLocks noGrp="1" noChangeArrowheads="1"/>
          </p:cNvSpPr>
          <p:nvPr>
            <p:ph type="title"/>
          </p:nvPr>
        </p:nvSpPr>
        <p:spPr/>
        <p:txBody>
          <a:bodyPr/>
          <a:lstStyle/>
          <a:p>
            <a:r>
              <a:rPr lang="en-US" altLang="en-US"/>
              <a:t>Legislation</a:t>
            </a:r>
          </a:p>
        </p:txBody>
      </p:sp>
      <p:sp>
        <p:nvSpPr>
          <p:cNvPr id="51203" name="Rectangle 3">
            <a:extLst>
              <a:ext uri="{FF2B5EF4-FFF2-40B4-BE49-F238E27FC236}">
                <a16:creationId xmlns:a16="http://schemas.microsoft.com/office/drawing/2014/main" id="{9C19085A-EC66-319B-C040-FCC6C8864C58}"/>
              </a:ext>
            </a:extLst>
          </p:cNvPr>
          <p:cNvSpPr>
            <a:spLocks noGrp="1" noChangeArrowheads="1"/>
          </p:cNvSpPr>
          <p:nvPr>
            <p:ph type="body" idx="1"/>
          </p:nvPr>
        </p:nvSpPr>
        <p:spPr/>
        <p:txBody>
          <a:bodyPr/>
          <a:lstStyle/>
          <a:p>
            <a:pPr>
              <a:lnSpc>
                <a:spcPct val="80000"/>
              </a:lnSpc>
            </a:pPr>
            <a:r>
              <a:rPr lang="en-US" altLang="en-US" sz="2800"/>
              <a:t>After the committee stage, a bill returns to the House for the report stage</a:t>
            </a:r>
          </a:p>
          <a:p>
            <a:pPr>
              <a:lnSpc>
                <a:spcPct val="80000"/>
              </a:lnSpc>
            </a:pPr>
            <a:r>
              <a:rPr lang="en-US" altLang="en-US" sz="2800"/>
              <a:t>This provides an opportunity for the House to decide whether it wishes to make any further amendments and is often used by the government to introduce amendments promised during committee stage</a:t>
            </a:r>
          </a:p>
          <a:p>
            <a:pPr>
              <a:lnSpc>
                <a:spcPct val="80000"/>
              </a:lnSpc>
            </a:pPr>
            <a:r>
              <a:rPr lang="en-US" altLang="en-US" sz="2800"/>
              <a:t>There then follows the bill’s third reading, when the House gives its final approval to the measure</a:t>
            </a:r>
          </a:p>
          <a:p>
            <a:pPr>
              <a:lnSpc>
                <a:spcPct val="80000"/>
              </a:lnSpc>
            </a:pPr>
            <a:r>
              <a:rPr lang="en-US" altLang="en-US" sz="2800"/>
              <a:t>Such debates are often short. If the bill is not contentious, there may be no debate at all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389C8645-482A-C4A7-4021-F04E194E8FFC}"/>
              </a:ext>
            </a:extLst>
          </p:cNvPr>
          <p:cNvSpPr>
            <a:spLocks noGrp="1" noChangeArrowheads="1"/>
          </p:cNvSpPr>
          <p:nvPr>
            <p:ph type="title"/>
          </p:nvPr>
        </p:nvSpPr>
        <p:spPr/>
        <p:txBody>
          <a:bodyPr/>
          <a:lstStyle/>
          <a:p>
            <a:r>
              <a:rPr lang="en-GB" altLang="en-US"/>
              <a:t>Legislation</a:t>
            </a:r>
            <a:endParaRPr lang="en-US" altLang="en-US"/>
          </a:p>
        </p:txBody>
      </p:sp>
      <p:sp>
        <p:nvSpPr>
          <p:cNvPr id="52227" name="Rectangle 3">
            <a:extLst>
              <a:ext uri="{FF2B5EF4-FFF2-40B4-BE49-F238E27FC236}">
                <a16:creationId xmlns:a16="http://schemas.microsoft.com/office/drawing/2014/main" id="{F9E9ED38-7BB0-EEC7-D6CC-C1023C0BA164}"/>
              </a:ext>
            </a:extLst>
          </p:cNvPr>
          <p:cNvSpPr>
            <a:spLocks noGrp="1" noChangeArrowheads="1"/>
          </p:cNvSpPr>
          <p:nvPr>
            <p:ph type="body" idx="1"/>
          </p:nvPr>
        </p:nvSpPr>
        <p:spPr/>
        <p:txBody>
          <a:bodyPr/>
          <a:lstStyle/>
          <a:p>
            <a:pPr>
              <a:lnSpc>
                <a:spcPct val="90000"/>
              </a:lnSpc>
            </a:pPr>
            <a:r>
              <a:rPr lang="en-US" altLang="en-US" sz="2000" dirty="0"/>
              <a:t>On completion of its third reading, the bill then goes to the House of Lords and, if the Upper House makes any amendments, the bill then returns to the Commons for it to consider the amendments</a:t>
            </a:r>
          </a:p>
          <a:p>
            <a:pPr>
              <a:lnSpc>
                <a:spcPct val="90000"/>
              </a:lnSpc>
            </a:pPr>
            <a:r>
              <a:rPr lang="en-US" altLang="en-US" sz="2000" dirty="0"/>
              <a:t>Once both Houses have approved the bill, it then goes to the Queen for the Royal Assent</a:t>
            </a:r>
          </a:p>
          <a:p>
            <a:pPr>
              <a:lnSpc>
                <a:spcPct val="90000"/>
              </a:lnSpc>
            </a:pPr>
            <a:r>
              <a:rPr lang="en-US" altLang="en-US" sz="2000" dirty="0"/>
              <a:t>Once that assent is given, then that, as far as Parliament is concerned, concludes the legislative process</a:t>
            </a:r>
          </a:p>
          <a:p>
            <a:pPr>
              <a:lnSpc>
                <a:spcPct val="90000"/>
              </a:lnSpc>
            </a:pPr>
            <a:endParaRPr lang="en-US" altLang="en-US" sz="2800" dirty="0"/>
          </a:p>
          <a:p>
            <a:pPr>
              <a:lnSpc>
                <a:spcPct val="90000"/>
              </a:lnSpc>
            </a:pPr>
            <a:endParaRPr lang="en-US" altLang="en-US" sz="2800" dirty="0"/>
          </a:p>
        </p:txBody>
      </p:sp>
      <p:pic>
        <p:nvPicPr>
          <p:cNvPr id="9" name="Picture 8">
            <a:extLst>
              <a:ext uri="{FF2B5EF4-FFF2-40B4-BE49-F238E27FC236}">
                <a16:creationId xmlns:a16="http://schemas.microsoft.com/office/drawing/2014/main" id="{1A7A0A69-CA9E-C4D0-41C3-7EC2065BF211}"/>
              </a:ext>
            </a:extLst>
          </p:cNvPr>
          <p:cNvPicPr>
            <a:picLocks noChangeAspect="1"/>
          </p:cNvPicPr>
          <p:nvPr/>
        </p:nvPicPr>
        <p:blipFill rotWithShape="1">
          <a:blip r:embed="rId3"/>
          <a:srcRect l="28739" t="16913" r="4999" b="57353"/>
          <a:stretch/>
        </p:blipFill>
        <p:spPr>
          <a:xfrm>
            <a:off x="107504" y="3846962"/>
            <a:ext cx="8856984" cy="2736399"/>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07F1577-E192-F16D-FCA3-234C08CD3676}"/>
              </a:ext>
            </a:extLst>
          </p:cNvPr>
          <p:cNvSpPr>
            <a:spLocks noGrp="1" noChangeArrowheads="1"/>
          </p:cNvSpPr>
          <p:nvPr>
            <p:ph type="title"/>
          </p:nvPr>
        </p:nvSpPr>
        <p:spPr/>
        <p:txBody>
          <a:bodyPr/>
          <a:lstStyle/>
          <a:p>
            <a:r>
              <a:rPr lang="en-US" altLang="en-US"/>
              <a:t>Executive actions</a:t>
            </a:r>
          </a:p>
        </p:txBody>
      </p:sp>
      <p:sp>
        <p:nvSpPr>
          <p:cNvPr id="19459" name="Rectangle 3">
            <a:extLst>
              <a:ext uri="{FF2B5EF4-FFF2-40B4-BE49-F238E27FC236}">
                <a16:creationId xmlns:a16="http://schemas.microsoft.com/office/drawing/2014/main" id="{7042DCFD-30F8-825A-7D94-772645958C95}"/>
              </a:ext>
            </a:extLst>
          </p:cNvPr>
          <p:cNvSpPr>
            <a:spLocks noGrp="1" noChangeArrowheads="1"/>
          </p:cNvSpPr>
          <p:nvPr>
            <p:ph type="body" idx="1"/>
          </p:nvPr>
        </p:nvSpPr>
        <p:spPr/>
        <p:txBody>
          <a:bodyPr/>
          <a:lstStyle/>
          <a:p>
            <a:pPr>
              <a:lnSpc>
                <a:spcPct val="80000"/>
              </a:lnSpc>
            </a:pPr>
            <a:r>
              <a:rPr lang="en-US" altLang="en-US" sz="2400" dirty="0"/>
              <a:t>Various means are employed to </a:t>
            </a:r>
            <a:r>
              <a:rPr lang="en-US" altLang="en-US" sz="2400" dirty="0" err="1"/>
              <a:t>scrutinise</a:t>
            </a:r>
            <a:r>
              <a:rPr lang="en-US" altLang="en-US" sz="2400" dirty="0"/>
              <a:t> and to influence the actions of government</a:t>
            </a:r>
          </a:p>
          <a:p>
            <a:pPr>
              <a:lnSpc>
                <a:spcPct val="80000"/>
              </a:lnSpc>
            </a:pPr>
            <a:r>
              <a:rPr lang="en-US" altLang="en-US" sz="2400" dirty="0"/>
              <a:t>These same means can be and usually are employed by MPs to express the views of constituents and different interests in society</a:t>
            </a:r>
          </a:p>
          <a:p>
            <a:pPr>
              <a:lnSpc>
                <a:spcPct val="80000"/>
              </a:lnSpc>
            </a:pPr>
            <a:r>
              <a:rPr lang="en-US" altLang="en-US" sz="2400" dirty="0"/>
              <a:t>The means essentially are those available on the floor of the House (debates and Question Time)</a:t>
            </a:r>
          </a:p>
          <a:p>
            <a:pPr lvl="1">
              <a:lnSpc>
                <a:spcPct val="80000"/>
              </a:lnSpc>
            </a:pPr>
            <a:r>
              <a:rPr lang="en-US" altLang="en-US" sz="2000" dirty="0"/>
              <a:t>Back Bench Committee and petitions</a:t>
            </a:r>
          </a:p>
          <a:p>
            <a:pPr>
              <a:lnSpc>
                <a:spcPct val="80000"/>
              </a:lnSpc>
            </a:pPr>
            <a:r>
              <a:rPr lang="en-US" altLang="en-US" sz="2400" dirty="0"/>
              <a:t>Those available on the committee corridor (select committees) </a:t>
            </a:r>
            <a:r>
              <a:rPr lang="en-US" altLang="en-US" sz="1800" dirty="0">
                <a:hlinkClick r:id="rId3"/>
              </a:rPr>
              <a:t>Video on Select Committees</a:t>
            </a:r>
            <a:endParaRPr lang="en-US" altLang="en-US" sz="1800" dirty="0"/>
          </a:p>
          <a:p>
            <a:pPr>
              <a:lnSpc>
                <a:spcPct val="80000"/>
              </a:lnSpc>
            </a:pPr>
            <a:r>
              <a:rPr lang="en-US" altLang="en-US" sz="2400" dirty="0"/>
              <a:t>Those available off the floor of the House (early day motions, correspondence, the parliamentary commissioner for administration, party committees and all-party groups)</a:t>
            </a:r>
          </a:p>
          <a:p>
            <a:pPr>
              <a:lnSpc>
                <a:spcPct val="80000"/>
              </a:lnSpc>
            </a:pPr>
            <a:endParaRPr lang="en-US" altLang="en-US"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FD2CB-F0BD-2AAE-1741-79305B3EC6FF}"/>
              </a:ext>
            </a:extLst>
          </p:cNvPr>
          <p:cNvSpPr>
            <a:spLocks noGrp="1"/>
          </p:cNvSpPr>
          <p:nvPr>
            <p:ph type="title"/>
          </p:nvPr>
        </p:nvSpPr>
        <p:spPr/>
        <p:txBody>
          <a:bodyPr/>
          <a:lstStyle/>
          <a:p>
            <a:r>
              <a:rPr lang="en-GB" dirty="0"/>
              <a:t>Select Committees</a:t>
            </a:r>
          </a:p>
        </p:txBody>
      </p:sp>
      <p:pic>
        <p:nvPicPr>
          <p:cNvPr id="5" name="Content Placeholder 4">
            <a:extLst>
              <a:ext uri="{FF2B5EF4-FFF2-40B4-BE49-F238E27FC236}">
                <a16:creationId xmlns:a16="http://schemas.microsoft.com/office/drawing/2014/main" id="{39BD4F74-92DB-6476-F3A5-4F92741496EE}"/>
              </a:ext>
            </a:extLst>
          </p:cNvPr>
          <p:cNvPicPr>
            <a:picLocks noGrp="1" noChangeAspect="1"/>
          </p:cNvPicPr>
          <p:nvPr>
            <p:ph idx="1"/>
          </p:nvPr>
        </p:nvPicPr>
        <p:blipFill rotWithShape="1">
          <a:blip r:embed="rId2"/>
          <a:srcRect l="28528" t="14370" r="8081" b="22936"/>
          <a:stretch/>
        </p:blipFill>
        <p:spPr>
          <a:xfrm>
            <a:off x="179512" y="1268760"/>
            <a:ext cx="6120681" cy="4047547"/>
          </a:xfrm>
        </p:spPr>
      </p:pic>
      <p:pic>
        <p:nvPicPr>
          <p:cNvPr id="7" name="Picture 6">
            <a:extLst>
              <a:ext uri="{FF2B5EF4-FFF2-40B4-BE49-F238E27FC236}">
                <a16:creationId xmlns:a16="http://schemas.microsoft.com/office/drawing/2014/main" id="{BB5F4DBA-651A-A0A0-AED1-0E02FDA48040}"/>
              </a:ext>
            </a:extLst>
          </p:cNvPr>
          <p:cNvPicPr>
            <a:picLocks noChangeAspect="1"/>
          </p:cNvPicPr>
          <p:nvPr/>
        </p:nvPicPr>
        <p:blipFill rotWithShape="1">
          <a:blip r:embed="rId3"/>
          <a:srcRect l="60237" t="23040" r="2750" b="45099"/>
          <a:stretch/>
        </p:blipFill>
        <p:spPr>
          <a:xfrm>
            <a:off x="5724128" y="4293096"/>
            <a:ext cx="3384376" cy="1872208"/>
          </a:xfrm>
          <a:prstGeom prst="rect">
            <a:avLst/>
          </a:prstGeom>
        </p:spPr>
      </p:pic>
    </p:spTree>
    <p:extLst>
      <p:ext uri="{BB962C8B-B14F-4D97-AF65-F5344CB8AC3E}">
        <p14:creationId xmlns:p14="http://schemas.microsoft.com/office/powerpoint/2010/main" val="31508275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EDDB3-54DF-EC51-001B-B8755860943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30937192-C129-9EDE-D80D-D9E6685F297D}"/>
              </a:ext>
            </a:extLst>
          </p:cNvPr>
          <p:cNvSpPr>
            <a:spLocks noGrp="1"/>
          </p:cNvSpPr>
          <p:nvPr>
            <p:ph idx="1"/>
          </p:nvPr>
        </p:nvSpPr>
        <p:spPr/>
        <p:txBody>
          <a:bodyPr/>
          <a:lstStyle/>
          <a:p>
            <a:r>
              <a:rPr lang="en-US" altLang="en-US" dirty="0"/>
              <a:t>E</a:t>
            </a:r>
            <a:r>
              <a:rPr lang="en-US" altLang="en-US" sz="3200" dirty="0"/>
              <a:t>xplained the importance of the House of Commons in terms of its history and its functions.</a:t>
            </a:r>
          </a:p>
          <a:p>
            <a:r>
              <a:rPr lang="en-US" altLang="en-US"/>
              <a:t>I</a:t>
            </a:r>
            <a:r>
              <a:rPr lang="en-US" altLang="en-US" sz="3200"/>
              <a:t>dentified </a:t>
            </a:r>
            <a:r>
              <a:rPr lang="en-US" altLang="en-US" sz="3200" dirty="0"/>
              <a:t>and assess the means available to Members of Parliament to fulfil those functions.</a:t>
            </a:r>
          </a:p>
          <a:p>
            <a:endParaRPr lang="en-GB" dirty="0"/>
          </a:p>
        </p:txBody>
      </p:sp>
    </p:spTree>
    <p:extLst>
      <p:ext uri="{BB962C8B-B14F-4D97-AF65-F5344CB8AC3E}">
        <p14:creationId xmlns:p14="http://schemas.microsoft.com/office/powerpoint/2010/main" val="2743911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EDDF-844D-375A-D48B-CDA15787BB3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A28A2D2-2E79-2E41-4CC5-4933BC6B2251}"/>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3417383320"/>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249</TotalTime>
  <Words>14017</Words>
  <Application>Microsoft Office PowerPoint</Application>
  <PresentationFormat>On-screen Show (4:3)</PresentationFormat>
  <Paragraphs>308</Paragraphs>
  <Slides>23</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Default Design</vt:lpstr>
      <vt:lpstr>The House of Commons</vt:lpstr>
      <vt:lpstr>Aims of this lecture</vt:lpstr>
      <vt:lpstr>UK Parliament constituents</vt:lpstr>
      <vt:lpstr>Introduction</vt:lpstr>
      <vt:lpstr>Origins of Parliament</vt:lpstr>
      <vt:lpstr>The House of Commons</vt:lpstr>
      <vt:lpstr>Elections</vt:lpstr>
      <vt:lpstr>Members</vt:lpstr>
      <vt:lpstr>Sittings of the House</vt:lpstr>
      <vt:lpstr>Function</vt:lpstr>
      <vt:lpstr>Legitimisation</vt:lpstr>
      <vt:lpstr>Recruitment</vt:lpstr>
      <vt:lpstr>Scrutiny and influence</vt:lpstr>
      <vt:lpstr>Expression</vt:lpstr>
      <vt:lpstr>Scrutiny and influence</vt:lpstr>
      <vt:lpstr>Legislation</vt:lpstr>
      <vt:lpstr>Legislation</vt:lpstr>
      <vt:lpstr>Legislation</vt:lpstr>
      <vt:lpstr>Legislation</vt:lpstr>
      <vt:lpstr>Executive actions</vt:lpstr>
      <vt:lpstr>Select Committees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15 The House of Commons</dc:title>
  <dc:creator>Matthew Ashton</dc:creator>
  <cp:lastModifiedBy>Anthony Burns</cp:lastModifiedBy>
  <cp:revision>32</cp:revision>
  <dcterms:created xsi:type="dcterms:W3CDTF">2010-07-10T21:31:17Z</dcterms:created>
  <dcterms:modified xsi:type="dcterms:W3CDTF">2026-06-22T08:25:45Z</dcterms:modified>
</cp:coreProperties>
</file>