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58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1" d="100"/>
          <a:sy n="61" d="100"/>
        </p:scale>
        <p:origin x="84" y="3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Заглавен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FFE0FDD2-6AB8-479A-8137-F3C71EAFCA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bg-BG"/>
              <a:t>Редакт. стил загл. образец</a:t>
            </a:r>
            <a:endParaRPr lang="en-GB"/>
          </a:p>
        </p:txBody>
      </p:sp>
      <p:sp>
        <p:nvSpPr>
          <p:cNvPr id="3" name="Подзаглавие 2">
            <a:extLst>
              <a:ext uri="{FF2B5EF4-FFF2-40B4-BE49-F238E27FC236}">
                <a16:creationId xmlns:a16="http://schemas.microsoft.com/office/drawing/2014/main" id="{68708ACF-21E4-4025-8025-417323EDA1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bg-BG"/>
              <a:t>Щракнете, за да редактирате стила на подзаглавието в образеца</a:t>
            </a:r>
            <a:endParaRPr lang="en-GB"/>
          </a:p>
        </p:txBody>
      </p:sp>
      <p:sp>
        <p:nvSpPr>
          <p:cNvPr id="4" name="Контейнер за дата 3">
            <a:extLst>
              <a:ext uri="{FF2B5EF4-FFF2-40B4-BE49-F238E27FC236}">
                <a16:creationId xmlns:a16="http://schemas.microsoft.com/office/drawing/2014/main" id="{E53E130A-9452-4467-B70E-F1AC67437D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953AC-8F7B-4263-B8C9-B5AB5E580AF8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5" name="Контейнер за долния колонтитул 4">
            <a:extLst>
              <a:ext uri="{FF2B5EF4-FFF2-40B4-BE49-F238E27FC236}">
                <a16:creationId xmlns:a16="http://schemas.microsoft.com/office/drawing/2014/main" id="{834E68B4-7401-451D-97D4-18A6ACEB81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Контейнер за номер на слайда 5">
            <a:extLst>
              <a:ext uri="{FF2B5EF4-FFF2-40B4-BE49-F238E27FC236}">
                <a16:creationId xmlns:a16="http://schemas.microsoft.com/office/drawing/2014/main" id="{76ECC37F-ABBB-49C4-B380-CC4E9BFABB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E149B-4592-4CEA-816C-D0060241A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0404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лавие и съдържа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6E17EA2C-48DF-41CE-B231-4054DC5D2A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/>
              <a:t>Редакт. стил загл. образец</a:t>
            </a:r>
            <a:endParaRPr lang="en-GB"/>
          </a:p>
        </p:txBody>
      </p:sp>
      <p:sp>
        <p:nvSpPr>
          <p:cNvPr id="3" name="Контейнер за съдържание 2">
            <a:extLst>
              <a:ext uri="{FF2B5EF4-FFF2-40B4-BE49-F238E27FC236}">
                <a16:creationId xmlns:a16="http://schemas.microsoft.com/office/drawing/2014/main" id="{A20E0FFE-CF02-4C1E-8ADD-9C45F8BA8C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  <a:endParaRPr lang="en-GB"/>
          </a:p>
        </p:txBody>
      </p:sp>
      <p:sp>
        <p:nvSpPr>
          <p:cNvPr id="4" name="Контейнер за дата 3">
            <a:extLst>
              <a:ext uri="{FF2B5EF4-FFF2-40B4-BE49-F238E27FC236}">
                <a16:creationId xmlns:a16="http://schemas.microsoft.com/office/drawing/2014/main" id="{5D96DD45-D6D9-47FD-B1D2-7AFD0659DB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953AC-8F7B-4263-B8C9-B5AB5E580AF8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5" name="Контейнер за долния колонтитул 4">
            <a:extLst>
              <a:ext uri="{FF2B5EF4-FFF2-40B4-BE49-F238E27FC236}">
                <a16:creationId xmlns:a16="http://schemas.microsoft.com/office/drawing/2014/main" id="{A37241A3-DE3E-41FE-AB29-B240B6D6B6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Контейнер за номер на слайда 5">
            <a:extLst>
              <a:ext uri="{FF2B5EF4-FFF2-40B4-BE49-F238E27FC236}">
                <a16:creationId xmlns:a16="http://schemas.microsoft.com/office/drawing/2014/main" id="{0774DB4E-BBCB-4BBF-877E-C215F284F0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E149B-4592-4CEA-816C-D0060241A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334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лавка разд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F66A5AB9-67D8-4E5A-8FC1-787D116656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bg-BG"/>
              <a:t>Редакт. стил загл. образец</a:t>
            </a:r>
            <a:endParaRPr lang="en-GB"/>
          </a:p>
        </p:txBody>
      </p:sp>
      <p:sp>
        <p:nvSpPr>
          <p:cNvPr id="3" name="Текстов контейнер 2">
            <a:extLst>
              <a:ext uri="{FF2B5EF4-FFF2-40B4-BE49-F238E27FC236}">
                <a16:creationId xmlns:a16="http://schemas.microsoft.com/office/drawing/2014/main" id="{79C6CB55-7554-4B67-8266-0AAA374E2E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bg-BG"/>
              <a:t>Щракнете, за да редактирате стиловете на текста в образеца</a:t>
            </a:r>
          </a:p>
        </p:txBody>
      </p:sp>
      <p:sp>
        <p:nvSpPr>
          <p:cNvPr id="4" name="Контейнер за дата 3">
            <a:extLst>
              <a:ext uri="{FF2B5EF4-FFF2-40B4-BE49-F238E27FC236}">
                <a16:creationId xmlns:a16="http://schemas.microsoft.com/office/drawing/2014/main" id="{FE285506-E968-4E0E-8A8C-DBE105910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953AC-8F7B-4263-B8C9-B5AB5E580AF8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5" name="Контейнер за долния колонтитул 4">
            <a:extLst>
              <a:ext uri="{FF2B5EF4-FFF2-40B4-BE49-F238E27FC236}">
                <a16:creationId xmlns:a16="http://schemas.microsoft.com/office/drawing/2014/main" id="{D2D55532-BAC3-4FD0-817A-255A84C498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Контейнер за номер на слайда 5">
            <a:extLst>
              <a:ext uri="{FF2B5EF4-FFF2-40B4-BE49-F238E27FC236}">
                <a16:creationId xmlns:a16="http://schemas.microsoft.com/office/drawing/2014/main" id="{5CCF887E-6201-4DED-85F1-DCF14D5BB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E149B-4592-4CEA-816C-D0060241A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59367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е съдържани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0B0197EA-E900-4110-8857-57D06ED98D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/>
              <a:t>Редакт. стил загл. образец</a:t>
            </a:r>
            <a:endParaRPr lang="en-GB"/>
          </a:p>
        </p:txBody>
      </p:sp>
      <p:sp>
        <p:nvSpPr>
          <p:cNvPr id="3" name="Контейнер за съдържание 2">
            <a:extLst>
              <a:ext uri="{FF2B5EF4-FFF2-40B4-BE49-F238E27FC236}">
                <a16:creationId xmlns:a16="http://schemas.microsoft.com/office/drawing/2014/main" id="{11E44AB1-DA02-4A38-856C-8D0FC789C0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  <a:endParaRPr lang="en-GB"/>
          </a:p>
        </p:txBody>
      </p:sp>
      <p:sp>
        <p:nvSpPr>
          <p:cNvPr id="4" name="Контейнер за съдържание 3">
            <a:extLst>
              <a:ext uri="{FF2B5EF4-FFF2-40B4-BE49-F238E27FC236}">
                <a16:creationId xmlns:a16="http://schemas.microsoft.com/office/drawing/2014/main" id="{5A9F447E-8F77-4A7F-8795-704589C94D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  <a:endParaRPr lang="en-GB"/>
          </a:p>
        </p:txBody>
      </p:sp>
      <p:sp>
        <p:nvSpPr>
          <p:cNvPr id="5" name="Контейнер за дата 4">
            <a:extLst>
              <a:ext uri="{FF2B5EF4-FFF2-40B4-BE49-F238E27FC236}">
                <a16:creationId xmlns:a16="http://schemas.microsoft.com/office/drawing/2014/main" id="{F79C7145-63FC-4A92-B039-F7EB0654E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953AC-8F7B-4263-B8C9-B5AB5E580AF8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6" name="Контейнер за долния колонтитул 5">
            <a:extLst>
              <a:ext uri="{FF2B5EF4-FFF2-40B4-BE49-F238E27FC236}">
                <a16:creationId xmlns:a16="http://schemas.microsoft.com/office/drawing/2014/main" id="{FE3C65FB-D443-49FD-9E5E-BA90309D5F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Контейнер за номер на слайда 6">
            <a:extLst>
              <a:ext uri="{FF2B5EF4-FFF2-40B4-BE49-F238E27FC236}">
                <a16:creationId xmlns:a16="http://schemas.microsoft.com/office/drawing/2014/main" id="{6FFA32BA-8DD3-4838-A87F-09FF711943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E149B-4592-4CEA-816C-D0060241A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0153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FE4A5B62-ACDF-4C0F-88DC-2821AC0C6F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bg-BG"/>
              <a:t>Редакт. стил загл. образец</a:t>
            </a:r>
            <a:endParaRPr lang="en-GB"/>
          </a:p>
        </p:txBody>
      </p:sp>
      <p:sp>
        <p:nvSpPr>
          <p:cNvPr id="3" name="Текстов контейнер 2">
            <a:extLst>
              <a:ext uri="{FF2B5EF4-FFF2-40B4-BE49-F238E27FC236}">
                <a16:creationId xmlns:a16="http://schemas.microsoft.com/office/drawing/2014/main" id="{BD29749D-9EE3-40C4-9BA8-BC9D2027F6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bg-BG"/>
              <a:t>Щракнете, за да редактирате стиловете на текста в образеца</a:t>
            </a:r>
          </a:p>
        </p:txBody>
      </p:sp>
      <p:sp>
        <p:nvSpPr>
          <p:cNvPr id="4" name="Контейнер за съдържание 3">
            <a:extLst>
              <a:ext uri="{FF2B5EF4-FFF2-40B4-BE49-F238E27FC236}">
                <a16:creationId xmlns:a16="http://schemas.microsoft.com/office/drawing/2014/main" id="{83EC9185-26B4-4567-9602-D833FBEEE4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  <a:endParaRPr lang="en-GB"/>
          </a:p>
        </p:txBody>
      </p:sp>
      <p:sp>
        <p:nvSpPr>
          <p:cNvPr id="5" name="Текстов контейнер 4">
            <a:extLst>
              <a:ext uri="{FF2B5EF4-FFF2-40B4-BE49-F238E27FC236}">
                <a16:creationId xmlns:a16="http://schemas.microsoft.com/office/drawing/2014/main" id="{B1D7280A-419C-4580-80B6-F3A7987605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bg-BG"/>
              <a:t>Щракнете, за да редактирате стиловете на текста в образеца</a:t>
            </a:r>
          </a:p>
        </p:txBody>
      </p:sp>
      <p:sp>
        <p:nvSpPr>
          <p:cNvPr id="6" name="Контейнер за съдържание 5">
            <a:extLst>
              <a:ext uri="{FF2B5EF4-FFF2-40B4-BE49-F238E27FC236}">
                <a16:creationId xmlns:a16="http://schemas.microsoft.com/office/drawing/2014/main" id="{A495D842-F597-4CBD-9427-75B68079490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  <a:endParaRPr lang="en-GB"/>
          </a:p>
        </p:txBody>
      </p:sp>
      <p:sp>
        <p:nvSpPr>
          <p:cNvPr id="7" name="Контейнер за дата 6">
            <a:extLst>
              <a:ext uri="{FF2B5EF4-FFF2-40B4-BE49-F238E27FC236}">
                <a16:creationId xmlns:a16="http://schemas.microsoft.com/office/drawing/2014/main" id="{65F426B5-7FD5-4F71-92D6-60FB519553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953AC-8F7B-4263-B8C9-B5AB5E580AF8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8" name="Контейнер за долния колонтитул 7">
            <a:extLst>
              <a:ext uri="{FF2B5EF4-FFF2-40B4-BE49-F238E27FC236}">
                <a16:creationId xmlns:a16="http://schemas.microsoft.com/office/drawing/2014/main" id="{4BCE525A-1F1A-4AE7-B560-67532E57FC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Контейнер за номер на слайда 8">
            <a:extLst>
              <a:ext uri="{FF2B5EF4-FFF2-40B4-BE49-F238E27FC236}">
                <a16:creationId xmlns:a16="http://schemas.microsoft.com/office/drawing/2014/main" id="{C3049AF4-C3CC-4D4A-987F-5B5CB5863A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E149B-4592-4CEA-816C-D0060241A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1027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Само заглав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B3A1B731-F424-4BDC-9761-3F756B21E9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/>
              <a:t>Редакт. стил загл. образец</a:t>
            </a:r>
            <a:endParaRPr lang="en-GB"/>
          </a:p>
        </p:txBody>
      </p:sp>
      <p:sp>
        <p:nvSpPr>
          <p:cNvPr id="3" name="Контейнер за дата 2">
            <a:extLst>
              <a:ext uri="{FF2B5EF4-FFF2-40B4-BE49-F238E27FC236}">
                <a16:creationId xmlns:a16="http://schemas.microsoft.com/office/drawing/2014/main" id="{86B1D459-C159-400E-949C-0B770A0E4F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953AC-8F7B-4263-B8C9-B5AB5E580AF8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4" name="Контейнер за долния колонтитул 3">
            <a:extLst>
              <a:ext uri="{FF2B5EF4-FFF2-40B4-BE49-F238E27FC236}">
                <a16:creationId xmlns:a16="http://schemas.microsoft.com/office/drawing/2014/main" id="{90FDC59B-C93B-4F02-92BF-DBD8F7648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Контейнер за номер на слайда 4">
            <a:extLst>
              <a:ext uri="{FF2B5EF4-FFF2-40B4-BE49-F238E27FC236}">
                <a16:creationId xmlns:a16="http://schemas.microsoft.com/office/drawing/2014/main" id="{CA0A3235-4BB4-4C74-9015-9B401D0D1D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E149B-4592-4CEA-816C-D0060241A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91998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разе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Контейнер за дата 1">
            <a:extLst>
              <a:ext uri="{FF2B5EF4-FFF2-40B4-BE49-F238E27FC236}">
                <a16:creationId xmlns:a16="http://schemas.microsoft.com/office/drawing/2014/main" id="{C7F00984-BDE8-41B2-A183-795C6B9C2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953AC-8F7B-4263-B8C9-B5AB5E580AF8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3" name="Контейнер за долния колонтитул 2">
            <a:extLst>
              <a:ext uri="{FF2B5EF4-FFF2-40B4-BE49-F238E27FC236}">
                <a16:creationId xmlns:a16="http://schemas.microsoft.com/office/drawing/2014/main" id="{D5D190AD-3DF7-4314-9A98-2515884322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Контейнер за номер на слайда 3">
            <a:extLst>
              <a:ext uri="{FF2B5EF4-FFF2-40B4-BE49-F238E27FC236}">
                <a16:creationId xmlns:a16="http://schemas.microsoft.com/office/drawing/2014/main" id="{A2BD17BC-6943-4765-8083-183FBBF335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E149B-4592-4CEA-816C-D0060241A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9267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Съдържание с на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D79F1089-AE02-456B-BFB4-3C63592005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bg-BG"/>
              <a:t>Редакт. стил загл. образец</a:t>
            </a:r>
            <a:endParaRPr lang="en-GB"/>
          </a:p>
        </p:txBody>
      </p:sp>
      <p:sp>
        <p:nvSpPr>
          <p:cNvPr id="3" name="Контейнер за съдържание 2">
            <a:extLst>
              <a:ext uri="{FF2B5EF4-FFF2-40B4-BE49-F238E27FC236}">
                <a16:creationId xmlns:a16="http://schemas.microsoft.com/office/drawing/2014/main" id="{917B0843-1194-41F5-A944-C95F88223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  <a:endParaRPr lang="en-GB"/>
          </a:p>
        </p:txBody>
      </p:sp>
      <p:sp>
        <p:nvSpPr>
          <p:cNvPr id="4" name="Текстов контейнер 3">
            <a:extLst>
              <a:ext uri="{FF2B5EF4-FFF2-40B4-BE49-F238E27FC236}">
                <a16:creationId xmlns:a16="http://schemas.microsoft.com/office/drawing/2014/main" id="{B196A059-7C71-4066-8C54-C87C34A34D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bg-BG"/>
              <a:t>Щракнете, за да редактирате стиловете на текста в образеца</a:t>
            </a:r>
          </a:p>
        </p:txBody>
      </p:sp>
      <p:sp>
        <p:nvSpPr>
          <p:cNvPr id="5" name="Контейнер за дата 4">
            <a:extLst>
              <a:ext uri="{FF2B5EF4-FFF2-40B4-BE49-F238E27FC236}">
                <a16:creationId xmlns:a16="http://schemas.microsoft.com/office/drawing/2014/main" id="{E5D7B94B-1B72-44E7-A2EC-7B668B0935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953AC-8F7B-4263-B8C9-B5AB5E580AF8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6" name="Контейнер за долния колонтитул 5">
            <a:extLst>
              <a:ext uri="{FF2B5EF4-FFF2-40B4-BE49-F238E27FC236}">
                <a16:creationId xmlns:a16="http://schemas.microsoft.com/office/drawing/2014/main" id="{0719DAA2-957E-4623-824E-33FDA63A0E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Контейнер за номер на слайда 6">
            <a:extLst>
              <a:ext uri="{FF2B5EF4-FFF2-40B4-BE49-F238E27FC236}">
                <a16:creationId xmlns:a16="http://schemas.microsoft.com/office/drawing/2014/main" id="{6FF5626D-844D-4F17-887E-6A944FD3FF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E149B-4592-4CEA-816C-D0060241A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0697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Картина с на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983DB836-9F22-41B7-9C77-BCA5D3993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bg-BG"/>
              <a:t>Редакт. стил загл. образец</a:t>
            </a:r>
            <a:endParaRPr lang="en-GB"/>
          </a:p>
        </p:txBody>
      </p:sp>
      <p:sp>
        <p:nvSpPr>
          <p:cNvPr id="3" name="Контейнер за картина 2">
            <a:extLst>
              <a:ext uri="{FF2B5EF4-FFF2-40B4-BE49-F238E27FC236}">
                <a16:creationId xmlns:a16="http://schemas.microsoft.com/office/drawing/2014/main" id="{2D19237A-2ACD-4BF5-B77A-EFE800BCEE1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Текстов контейнер 3">
            <a:extLst>
              <a:ext uri="{FF2B5EF4-FFF2-40B4-BE49-F238E27FC236}">
                <a16:creationId xmlns:a16="http://schemas.microsoft.com/office/drawing/2014/main" id="{0F554C52-6DA3-4F97-83DB-7E1A31A7C6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bg-BG"/>
              <a:t>Щракнете, за да редактирате стиловете на текста в образеца</a:t>
            </a:r>
          </a:p>
        </p:txBody>
      </p:sp>
      <p:sp>
        <p:nvSpPr>
          <p:cNvPr id="5" name="Контейнер за дата 4">
            <a:extLst>
              <a:ext uri="{FF2B5EF4-FFF2-40B4-BE49-F238E27FC236}">
                <a16:creationId xmlns:a16="http://schemas.microsoft.com/office/drawing/2014/main" id="{90E00E8D-BACF-4FAC-93B6-3917FFEE5E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953AC-8F7B-4263-B8C9-B5AB5E580AF8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6" name="Контейнер за долния колонтитул 5">
            <a:extLst>
              <a:ext uri="{FF2B5EF4-FFF2-40B4-BE49-F238E27FC236}">
                <a16:creationId xmlns:a16="http://schemas.microsoft.com/office/drawing/2014/main" id="{95CC512D-3521-470B-A169-D38825F12D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Контейнер за номер на слайда 6">
            <a:extLst>
              <a:ext uri="{FF2B5EF4-FFF2-40B4-BE49-F238E27FC236}">
                <a16:creationId xmlns:a16="http://schemas.microsoft.com/office/drawing/2014/main" id="{B7B3AA1E-98D4-4DC8-B54F-54558847D4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E149B-4592-4CEA-816C-D0060241A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7741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лавие и вертикален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EA4D7834-2A8F-4597-BA32-0A11F61A1E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/>
              <a:t>Редакт. стил загл. образец</a:t>
            </a:r>
            <a:endParaRPr lang="en-GB"/>
          </a:p>
        </p:txBody>
      </p:sp>
      <p:sp>
        <p:nvSpPr>
          <p:cNvPr id="3" name="Контейнер за вертикален текст 2">
            <a:extLst>
              <a:ext uri="{FF2B5EF4-FFF2-40B4-BE49-F238E27FC236}">
                <a16:creationId xmlns:a16="http://schemas.microsoft.com/office/drawing/2014/main" id="{2631D917-8DB8-4D5B-86B6-C42F2B6E08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  <a:endParaRPr lang="en-GB"/>
          </a:p>
        </p:txBody>
      </p:sp>
      <p:sp>
        <p:nvSpPr>
          <p:cNvPr id="4" name="Контейнер за дата 3">
            <a:extLst>
              <a:ext uri="{FF2B5EF4-FFF2-40B4-BE49-F238E27FC236}">
                <a16:creationId xmlns:a16="http://schemas.microsoft.com/office/drawing/2014/main" id="{DC309962-1DBB-4C12-9DB8-410B924569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953AC-8F7B-4263-B8C9-B5AB5E580AF8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5" name="Контейнер за долния колонтитул 4">
            <a:extLst>
              <a:ext uri="{FF2B5EF4-FFF2-40B4-BE49-F238E27FC236}">
                <a16:creationId xmlns:a16="http://schemas.microsoft.com/office/drawing/2014/main" id="{902ECB3A-016F-4F69-BAA6-723C5ADF61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Контейнер за номер на слайда 5">
            <a:extLst>
              <a:ext uri="{FF2B5EF4-FFF2-40B4-BE49-F238E27FC236}">
                <a16:creationId xmlns:a16="http://schemas.microsoft.com/office/drawing/2014/main" id="{DDF73C0F-7FE3-4D5B-B821-4BBDDBD55B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E149B-4592-4CEA-816C-D0060241A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1646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но заглавие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но заглавие 1">
            <a:extLst>
              <a:ext uri="{FF2B5EF4-FFF2-40B4-BE49-F238E27FC236}">
                <a16:creationId xmlns:a16="http://schemas.microsoft.com/office/drawing/2014/main" id="{ACBCB9A6-08E3-4191-B3E3-8BCA773860F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bg-BG"/>
              <a:t>Редакт. стил загл. образец</a:t>
            </a:r>
            <a:endParaRPr lang="en-GB"/>
          </a:p>
        </p:txBody>
      </p:sp>
      <p:sp>
        <p:nvSpPr>
          <p:cNvPr id="3" name="Контейнер за вертикален текст 2">
            <a:extLst>
              <a:ext uri="{FF2B5EF4-FFF2-40B4-BE49-F238E27FC236}">
                <a16:creationId xmlns:a16="http://schemas.microsoft.com/office/drawing/2014/main" id="{93919814-35E2-472B-9D14-DC10075B51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  <a:endParaRPr lang="en-GB"/>
          </a:p>
        </p:txBody>
      </p:sp>
      <p:sp>
        <p:nvSpPr>
          <p:cNvPr id="4" name="Контейнер за дата 3">
            <a:extLst>
              <a:ext uri="{FF2B5EF4-FFF2-40B4-BE49-F238E27FC236}">
                <a16:creationId xmlns:a16="http://schemas.microsoft.com/office/drawing/2014/main" id="{B351675D-088B-4C78-B7E7-28B59A4181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953AC-8F7B-4263-B8C9-B5AB5E580AF8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5" name="Контейнер за долния колонтитул 4">
            <a:extLst>
              <a:ext uri="{FF2B5EF4-FFF2-40B4-BE49-F238E27FC236}">
                <a16:creationId xmlns:a16="http://schemas.microsoft.com/office/drawing/2014/main" id="{B4E6CA6F-3700-4AEF-A50E-7DCFB615CD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Контейнер за номер на слайда 5">
            <a:extLst>
              <a:ext uri="{FF2B5EF4-FFF2-40B4-BE49-F238E27FC236}">
                <a16:creationId xmlns:a16="http://schemas.microsoft.com/office/drawing/2014/main" id="{B272D8AA-5621-4308-AFFD-7EDD1248BC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E149B-4592-4CEA-816C-D0060241A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06785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Контейнер за заглавие 1">
            <a:extLst>
              <a:ext uri="{FF2B5EF4-FFF2-40B4-BE49-F238E27FC236}">
                <a16:creationId xmlns:a16="http://schemas.microsoft.com/office/drawing/2014/main" id="{1A1A8DB6-39A6-4688-BC66-872D00E91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bg-BG"/>
              <a:t>Редакт. стил загл. образец</a:t>
            </a:r>
            <a:endParaRPr lang="en-GB"/>
          </a:p>
        </p:txBody>
      </p:sp>
      <p:sp>
        <p:nvSpPr>
          <p:cNvPr id="3" name="Текстов контейнер 2">
            <a:extLst>
              <a:ext uri="{FF2B5EF4-FFF2-40B4-BE49-F238E27FC236}">
                <a16:creationId xmlns:a16="http://schemas.microsoft.com/office/drawing/2014/main" id="{A5D404B8-7DE6-44AC-86D7-B729ECFF02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  <a:endParaRPr lang="en-GB"/>
          </a:p>
        </p:txBody>
      </p:sp>
      <p:sp>
        <p:nvSpPr>
          <p:cNvPr id="4" name="Контейнер за дата 3">
            <a:extLst>
              <a:ext uri="{FF2B5EF4-FFF2-40B4-BE49-F238E27FC236}">
                <a16:creationId xmlns:a16="http://schemas.microsoft.com/office/drawing/2014/main" id="{D28E86D4-15CF-4486-81A6-D4313A54AA8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F953AC-8F7B-4263-B8C9-B5AB5E580AF8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5" name="Контейнер за долния колонтитул 4">
            <a:extLst>
              <a:ext uri="{FF2B5EF4-FFF2-40B4-BE49-F238E27FC236}">
                <a16:creationId xmlns:a16="http://schemas.microsoft.com/office/drawing/2014/main" id="{540FEC2C-4B7A-492E-9744-A7B7AC86C1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Контейнер за номер на слайда 5">
            <a:extLst>
              <a:ext uri="{FF2B5EF4-FFF2-40B4-BE49-F238E27FC236}">
                <a16:creationId xmlns:a16="http://schemas.microsoft.com/office/drawing/2014/main" id="{9F5B5115-4A8D-4A9F-AF01-7730191555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3E149B-4592-4CEA-816C-D0060241A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83108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g"/><Relationship Id="rId4" Type="http://schemas.openxmlformats.org/officeDocument/2006/relationships/image" Target="../media/image12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29619B6F-CBB9-4919-B14A-233E4AC716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2996" y="4571216"/>
            <a:ext cx="10906008" cy="1115415"/>
          </a:xfrm>
        </p:spPr>
        <p:txBody>
          <a:bodyPr>
            <a:normAutofit/>
          </a:bodyPr>
          <a:lstStyle/>
          <a:p>
            <a:r>
              <a:rPr lang="en-US" sz="4200" b="1" dirty="0">
                <a:solidFill>
                  <a:srgbClr val="002060"/>
                </a:solidFill>
                <a:latin typeface="Andalus" panose="02020603050405020304" pitchFamily="18" charset="-78"/>
                <a:cs typeface="Andalus" panose="02020603050405020304" pitchFamily="18" charset="-78"/>
              </a:rPr>
              <a:t> Welcome</a:t>
            </a:r>
            <a:endParaRPr lang="en-GB" sz="4200" b="1" dirty="0">
              <a:solidFill>
                <a:srgbClr val="002060"/>
              </a:solidFill>
              <a:latin typeface="Andalus" panose="02020603050405020304" pitchFamily="18" charset="-78"/>
              <a:cs typeface="Andalus" panose="02020603050405020304" pitchFamily="18" charset="-78"/>
            </a:endParaRPr>
          </a:p>
        </p:txBody>
      </p:sp>
      <p:sp>
        <p:nvSpPr>
          <p:cNvPr id="3" name="Подзаглавие 2">
            <a:extLst>
              <a:ext uri="{FF2B5EF4-FFF2-40B4-BE49-F238E27FC236}">
                <a16:creationId xmlns:a16="http://schemas.microsoft.com/office/drawing/2014/main" id="{2F64EE5F-A92A-49AC-A1C7-4C559399E1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2996" y="5859140"/>
            <a:ext cx="10906008" cy="497210"/>
          </a:xfrm>
        </p:spPr>
        <p:txBody>
          <a:bodyPr>
            <a:normAutofit/>
          </a:bodyPr>
          <a:lstStyle/>
          <a:p>
            <a:r>
              <a:rPr lang="en-US" b="1" dirty="0" err="1">
                <a:solidFill>
                  <a:srgbClr val="002060"/>
                </a:solidFill>
                <a:latin typeface="Andalus" panose="02020603050405020304" pitchFamily="18" charset="-78"/>
                <a:cs typeface="Andalus" panose="02020603050405020304" pitchFamily="18" charset="-78"/>
              </a:rPr>
              <a:t>Worsley</a:t>
            </a:r>
            <a:r>
              <a:rPr lang="en-US" b="1" dirty="0">
                <a:solidFill>
                  <a:srgbClr val="002060"/>
                </a:solidFill>
                <a:latin typeface="Andalus" panose="02020603050405020304" pitchFamily="18" charset="-78"/>
                <a:cs typeface="Andalus" panose="02020603050405020304" pitchFamily="18" charset="-78"/>
              </a:rPr>
              <a:t> Park Hotel and Country Club</a:t>
            </a:r>
            <a:endParaRPr lang="en-GB" b="1" dirty="0">
              <a:solidFill>
                <a:srgbClr val="002060"/>
              </a:solidFill>
              <a:latin typeface="Andalus" panose="02020603050405020304" pitchFamily="18" charset="-78"/>
              <a:cs typeface="Andalus" panose="02020603050405020304" pitchFamily="18" charset="-78"/>
            </a:endParaRPr>
          </a:p>
        </p:txBody>
      </p:sp>
      <p:pic>
        <p:nvPicPr>
          <p:cNvPr id="9" name="Картина 8" descr="Картина, която съдържа маса, сграда, стол, хранене&#10;&#10;Описанието е генерирано автоматично">
            <a:extLst>
              <a:ext uri="{FF2B5EF4-FFF2-40B4-BE49-F238E27FC236}">
                <a16:creationId xmlns:a16="http://schemas.microsoft.com/office/drawing/2014/main" id="{2E80F54A-6F87-4A26-954D-89FB434C0CC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486" r="3" b="20370"/>
          <a:stretch/>
        </p:blipFill>
        <p:spPr>
          <a:xfrm>
            <a:off x="321628" y="320511"/>
            <a:ext cx="3794760" cy="3930978"/>
          </a:xfrm>
          <a:prstGeom prst="rect">
            <a:avLst/>
          </a:prstGeom>
        </p:spPr>
      </p:pic>
      <p:pic>
        <p:nvPicPr>
          <p:cNvPr id="7" name="Картина 6" descr="Картина, която съдържа сграда, маса, цвете, стол&#10;&#10;Описанието е генерирано автоматично">
            <a:extLst>
              <a:ext uri="{FF2B5EF4-FFF2-40B4-BE49-F238E27FC236}">
                <a16:creationId xmlns:a16="http://schemas.microsoft.com/office/drawing/2014/main" id="{385B3871-F618-4447-9372-FB444AB0086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64" r="10700" b="2"/>
          <a:stretch/>
        </p:blipFill>
        <p:spPr>
          <a:xfrm>
            <a:off x="4198385" y="320511"/>
            <a:ext cx="3794760" cy="3930978"/>
          </a:xfrm>
          <a:prstGeom prst="rect">
            <a:avLst/>
          </a:prstGeom>
        </p:spPr>
      </p:pic>
      <p:pic>
        <p:nvPicPr>
          <p:cNvPr id="5" name="Картина 4" descr="Картина, която съдържа знак, текст, открито, трева&#10;&#10;Описанието е генерирано автоматично">
            <a:extLst>
              <a:ext uri="{FF2B5EF4-FFF2-40B4-BE49-F238E27FC236}">
                <a16:creationId xmlns:a16="http://schemas.microsoft.com/office/drawing/2014/main" id="{EB2AD95E-9A71-473B-A968-0AFFBC7773F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19" r="25078" b="-2"/>
          <a:stretch/>
        </p:blipFill>
        <p:spPr>
          <a:xfrm>
            <a:off x="8075142" y="320511"/>
            <a:ext cx="3794760" cy="3930978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60188E89-AF78-40F6-B787-E9BD9C6256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5778706"/>
            <a:ext cx="9144000" cy="0"/>
          </a:xfrm>
          <a:prstGeom prst="line">
            <a:avLst/>
          </a:prstGeom>
          <a:ln w="19050">
            <a:solidFill>
              <a:srgbClr val="F346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69270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Контейнер за съдържание 9" descr="Картина, която съдържа трева, открито, растение, поле&#10;&#10;Описанието е генерирано автоматично">
            <a:extLst>
              <a:ext uri="{FF2B5EF4-FFF2-40B4-BE49-F238E27FC236}">
                <a16:creationId xmlns:a16="http://schemas.microsoft.com/office/drawing/2014/main" id="{220B99B0-BB8C-4748-AE31-5CBC80F39B7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-15782" y="10"/>
            <a:ext cx="9141744" cy="6857990"/>
          </a:xfrm>
          <a:custGeom>
            <a:avLst/>
            <a:gdLst>
              <a:gd name="connsiteX0" fmla="*/ 0 w 9141744"/>
              <a:gd name="connsiteY0" fmla="*/ 0 h 6863485"/>
              <a:gd name="connsiteX1" fmla="*/ 5963051 w 9141744"/>
              <a:gd name="connsiteY1" fmla="*/ 0 h 6863485"/>
              <a:gd name="connsiteX2" fmla="*/ 9141744 w 9141744"/>
              <a:gd name="connsiteY2" fmla="*/ 6863485 h 6863485"/>
              <a:gd name="connsiteX3" fmla="*/ 0 w 9141744"/>
              <a:gd name="connsiteY3" fmla="*/ 6863485 h 6863485"/>
              <a:gd name="connsiteX4" fmla="*/ 0 w 9141744"/>
              <a:gd name="connsiteY4" fmla="*/ 0 h 68634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41744" h="6863485">
                <a:moveTo>
                  <a:pt x="0" y="0"/>
                </a:moveTo>
                <a:lnTo>
                  <a:pt x="5963051" y="0"/>
                </a:lnTo>
                <a:lnTo>
                  <a:pt x="9141744" y="6863485"/>
                </a:lnTo>
                <a:lnTo>
                  <a:pt x="0" y="686348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4" name="Картина 3" descr="Картина, която съдържа трева, сграда, открито, тухла&#10;&#10;Описанието е генерирано автоматично">
            <a:extLst>
              <a:ext uri="{FF2B5EF4-FFF2-40B4-BE49-F238E27FC236}">
                <a16:creationId xmlns:a16="http://schemas.microsoft.com/office/drawing/2014/main" id="{61938BE3-490E-4BDC-9B19-43A820E5977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19713"/>
          <a:stretch/>
        </p:blipFill>
        <p:spPr>
          <a:xfrm>
            <a:off x="5790369" y="10"/>
            <a:ext cx="6401647" cy="6852984"/>
          </a:xfrm>
          <a:custGeom>
            <a:avLst/>
            <a:gdLst>
              <a:gd name="connsiteX0" fmla="*/ 354282 w 6401647"/>
              <a:gd name="connsiteY0" fmla="*/ 0 h 6852994"/>
              <a:gd name="connsiteX1" fmla="*/ 6401647 w 6401647"/>
              <a:gd name="connsiteY1" fmla="*/ 0 h 6852994"/>
              <a:gd name="connsiteX2" fmla="*/ 6401647 w 6401647"/>
              <a:gd name="connsiteY2" fmla="*/ 6852994 h 6852994"/>
              <a:gd name="connsiteX3" fmla="*/ 0 w 6401647"/>
              <a:gd name="connsiteY3" fmla="*/ 6852994 h 6852994"/>
              <a:gd name="connsiteX4" fmla="*/ 0 w 6401647"/>
              <a:gd name="connsiteY4" fmla="*/ 6852993 h 6852994"/>
              <a:gd name="connsiteX5" fmla="*/ 3528116 w 6401647"/>
              <a:gd name="connsiteY5" fmla="*/ 6852993 h 68529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01647" h="6852994">
                <a:moveTo>
                  <a:pt x="354282" y="0"/>
                </a:moveTo>
                <a:lnTo>
                  <a:pt x="6401647" y="0"/>
                </a:lnTo>
                <a:lnTo>
                  <a:pt x="6401647" y="6852994"/>
                </a:lnTo>
                <a:lnTo>
                  <a:pt x="0" y="6852994"/>
                </a:lnTo>
                <a:lnTo>
                  <a:pt x="0" y="6852993"/>
                </a:lnTo>
                <a:lnTo>
                  <a:pt x="3528116" y="6852993"/>
                </a:lnTo>
                <a:close/>
              </a:path>
            </a:pathLst>
          </a:custGeom>
        </p:spPr>
      </p:pic>
      <p:sp>
        <p:nvSpPr>
          <p:cNvPr id="17" name="Freeform: Shape 14">
            <a:extLst>
              <a:ext uri="{FF2B5EF4-FFF2-40B4-BE49-F238E27FC236}">
                <a16:creationId xmlns:a16="http://schemas.microsoft.com/office/drawing/2014/main" id="{557ADA24-F07F-4AF3-A108-8B0538C1BB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773847"/>
            <a:ext cx="6434783" cy="3310306"/>
          </a:xfrm>
          <a:custGeom>
            <a:avLst/>
            <a:gdLst>
              <a:gd name="connsiteX0" fmla="*/ 0 w 6434783"/>
              <a:gd name="connsiteY0" fmla="*/ 0 h 3310306"/>
              <a:gd name="connsiteX1" fmla="*/ 3829872 w 6434783"/>
              <a:gd name="connsiteY1" fmla="*/ 0 h 3310306"/>
              <a:gd name="connsiteX2" fmla="*/ 4896100 w 6434783"/>
              <a:gd name="connsiteY2" fmla="*/ 0 h 3310306"/>
              <a:gd name="connsiteX3" fmla="*/ 4901677 w 6434783"/>
              <a:gd name="connsiteY3" fmla="*/ 0 h 3310306"/>
              <a:gd name="connsiteX4" fmla="*/ 6434783 w 6434783"/>
              <a:gd name="connsiteY4" fmla="*/ 3310306 h 3310306"/>
              <a:gd name="connsiteX5" fmla="*/ 0 w 6434783"/>
              <a:gd name="connsiteY5" fmla="*/ 3310306 h 33103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34783" h="3310306">
                <a:moveTo>
                  <a:pt x="0" y="0"/>
                </a:moveTo>
                <a:lnTo>
                  <a:pt x="3829872" y="0"/>
                </a:lnTo>
                <a:lnTo>
                  <a:pt x="4896100" y="0"/>
                </a:lnTo>
                <a:lnTo>
                  <a:pt x="4901677" y="0"/>
                </a:lnTo>
                <a:lnTo>
                  <a:pt x="6434783" y="3310306"/>
                </a:lnTo>
                <a:lnTo>
                  <a:pt x="0" y="3310306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BD9A5F81-7FA2-4D8B-82CB-0357D6C89B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9733" y="2333297"/>
            <a:ext cx="3934157" cy="190762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4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Presented by:</a:t>
            </a:r>
            <a:br>
              <a:rPr lang="en-US" sz="4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4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Monuar</a:t>
            </a:r>
            <a:r>
              <a:rPr lang="en-US" sz="4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Moni</a:t>
            </a:r>
            <a:br>
              <a:rPr lang="en-US" sz="4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4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18181815</a:t>
            </a:r>
          </a:p>
        </p:txBody>
      </p:sp>
    </p:spTree>
    <p:extLst>
      <p:ext uri="{BB962C8B-B14F-4D97-AF65-F5344CB8AC3E}">
        <p14:creationId xmlns:p14="http://schemas.microsoft.com/office/powerpoint/2010/main" val="7877452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4AFCE4C6-B5D4-4620-8996-6A31A9D87A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3421"/>
            <a:ext cx="10515600" cy="1517267"/>
          </a:xfrm>
        </p:spPr>
        <p:txBody>
          <a:bodyPr>
            <a:normAutofit fontScale="90000"/>
          </a:bodyPr>
          <a:lstStyle/>
          <a:p>
            <a:pPr algn="ctr"/>
            <a:br>
              <a:rPr lang="en-US" sz="5400" b="1" dirty="0">
                <a:solidFill>
                  <a:srgbClr val="002060"/>
                </a:solidFill>
                <a:latin typeface="Andalus" panose="02020603050405020304" pitchFamily="18" charset="-78"/>
                <a:cs typeface="Andalus" panose="02020603050405020304" pitchFamily="18" charset="-78"/>
              </a:rPr>
            </a:br>
            <a:r>
              <a:rPr lang="en-US" sz="5400" b="1" dirty="0">
                <a:solidFill>
                  <a:srgbClr val="002060"/>
                </a:solidFill>
                <a:latin typeface="Andalus" panose="02020603050405020304" pitchFamily="18" charset="-78"/>
                <a:cs typeface="Andalus" panose="02020603050405020304" pitchFamily="18" charset="-78"/>
              </a:rPr>
              <a:t>Grill in the Park Restaurant</a:t>
            </a:r>
            <a:br>
              <a:rPr lang="en-US" sz="5400" b="1" dirty="0">
                <a:solidFill>
                  <a:srgbClr val="002060"/>
                </a:solidFill>
                <a:latin typeface="Andalus" panose="02020603050405020304" pitchFamily="18" charset="-78"/>
                <a:cs typeface="Andalus" panose="02020603050405020304" pitchFamily="18" charset="-78"/>
              </a:rPr>
            </a:br>
            <a:r>
              <a:rPr lang="en-US" sz="5400" b="1" dirty="0">
                <a:solidFill>
                  <a:srgbClr val="002060"/>
                </a:solidFill>
                <a:latin typeface="Andalus" panose="02020603050405020304" pitchFamily="18" charset="-78"/>
                <a:cs typeface="Andalus" panose="02020603050405020304" pitchFamily="18" charset="-78"/>
              </a:rPr>
              <a:t>Opportunities</a:t>
            </a:r>
            <a:br>
              <a:rPr lang="en-US" sz="5400" b="1" dirty="0">
                <a:solidFill>
                  <a:srgbClr val="002060"/>
                </a:solidFill>
                <a:latin typeface="Andalus" panose="02020603050405020304" pitchFamily="18" charset="-78"/>
                <a:cs typeface="Andalus" panose="02020603050405020304" pitchFamily="18" charset="-78"/>
              </a:rPr>
            </a:br>
            <a:endParaRPr lang="en-GB" b="1" dirty="0">
              <a:solidFill>
                <a:srgbClr val="002060"/>
              </a:solidFill>
              <a:latin typeface="Andalus" panose="02020603050405020304" pitchFamily="18" charset="-78"/>
              <a:cs typeface="Andalus" panose="02020603050405020304" pitchFamily="18" charset="-78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77C1BD5-8262-4F3F-93C6-E161ABBAA4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3797807" cy="4351338"/>
          </a:xfrm>
        </p:spPr>
        <p:txBody>
          <a:bodyPr>
            <a:normAutofit/>
          </a:bodyPr>
          <a:lstStyle/>
          <a:p>
            <a:endParaRPr lang="en-US" b="1" dirty="0">
              <a:solidFill>
                <a:srgbClr val="002060"/>
              </a:solidFill>
              <a:latin typeface="Andalus" panose="02020603050405020304" pitchFamily="18" charset="-78"/>
              <a:cs typeface="Andalus" panose="02020603050405020304" pitchFamily="18" charset="-78"/>
            </a:endParaRPr>
          </a:p>
          <a:p>
            <a:r>
              <a:rPr lang="en-US" b="1" dirty="0">
                <a:solidFill>
                  <a:srgbClr val="002060"/>
                </a:solidFill>
                <a:latin typeface="Andalus" panose="02020603050405020304" pitchFamily="18" charset="-78"/>
                <a:cs typeface="Andalus" panose="02020603050405020304" pitchFamily="18" charset="-78"/>
              </a:rPr>
              <a:t>Modern interior</a:t>
            </a:r>
          </a:p>
          <a:p>
            <a:r>
              <a:rPr lang="en-US" b="1" dirty="0">
                <a:solidFill>
                  <a:srgbClr val="002060"/>
                </a:solidFill>
                <a:latin typeface="Andalus" panose="02020603050405020304" pitchFamily="18" charset="-78"/>
                <a:cs typeface="Andalus" panose="02020603050405020304" pitchFamily="18" charset="-78"/>
              </a:rPr>
              <a:t>Vibrant atmosphere</a:t>
            </a:r>
          </a:p>
          <a:p>
            <a:r>
              <a:rPr lang="en-US" b="1" dirty="0">
                <a:solidFill>
                  <a:srgbClr val="002060"/>
                </a:solidFill>
                <a:latin typeface="Andalus" panose="02020603050405020304" pitchFamily="18" charset="-78"/>
                <a:cs typeface="Andalus" panose="02020603050405020304" pitchFamily="18" charset="-78"/>
              </a:rPr>
              <a:t>Outdoor courtyard</a:t>
            </a:r>
          </a:p>
          <a:p>
            <a:r>
              <a:rPr lang="en-US" b="1" dirty="0">
                <a:solidFill>
                  <a:srgbClr val="002060"/>
                </a:solidFill>
                <a:latin typeface="Andalus" panose="02020603050405020304" pitchFamily="18" charset="-78"/>
                <a:cs typeface="Andalus" panose="02020603050405020304" pitchFamily="18" charset="-78"/>
              </a:rPr>
              <a:t>Extensive wine list</a:t>
            </a:r>
          </a:p>
          <a:p>
            <a:r>
              <a:rPr lang="en-US" b="1" dirty="0">
                <a:solidFill>
                  <a:srgbClr val="002060"/>
                </a:solidFill>
                <a:latin typeface="Andalus" panose="02020603050405020304" pitchFamily="18" charset="-78"/>
                <a:cs typeface="Andalus" panose="02020603050405020304" pitchFamily="18" charset="-78"/>
              </a:rPr>
              <a:t>Delicious food </a:t>
            </a:r>
          </a:p>
          <a:p>
            <a:r>
              <a:rPr lang="en-US" b="1" dirty="0">
                <a:solidFill>
                  <a:srgbClr val="002060"/>
                </a:solidFill>
                <a:latin typeface="Andalus" panose="02020603050405020304" pitchFamily="18" charset="-78"/>
                <a:cs typeface="Andalus" panose="02020603050405020304" pitchFamily="18" charset="-78"/>
              </a:rPr>
              <a:t>Innovative chef who create new menu in every six month.</a:t>
            </a:r>
          </a:p>
        </p:txBody>
      </p:sp>
      <p:pic>
        <p:nvPicPr>
          <p:cNvPr id="5" name="Контейнер за съдържание 4" descr="Картина, която съдържа закрито, маса, прозорец, стая&#10;&#10;Описанието е генерирано автоматично">
            <a:extLst>
              <a:ext uri="{FF2B5EF4-FFF2-40B4-BE49-F238E27FC236}">
                <a16:creationId xmlns:a16="http://schemas.microsoft.com/office/drawing/2014/main" id="{718D8F37-0211-40DF-9512-F192F1768A9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25" b="3"/>
          <a:stretch/>
        </p:blipFill>
        <p:spPr>
          <a:xfrm>
            <a:off x="5120640" y="1904281"/>
            <a:ext cx="6233160" cy="4272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09998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1E2E0AFE-704B-4CB8-AB9D-D447278759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3" y="321176"/>
            <a:ext cx="5759117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AB0112B7-CB25-467B-97FC-8EEDBEF78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516" y="504497"/>
            <a:ext cx="4911826" cy="930165"/>
          </a:xfrm>
        </p:spPr>
        <p:txBody>
          <a:bodyPr>
            <a:normAutofit/>
          </a:bodyPr>
          <a:lstStyle/>
          <a:p>
            <a:pPr algn="ctr"/>
            <a:r>
              <a:rPr lang="en-US" sz="4800" b="1" dirty="0">
                <a:solidFill>
                  <a:srgbClr val="002060"/>
                </a:solidFill>
                <a:latin typeface="Andalus" panose="02020603050405020304" pitchFamily="18" charset="-78"/>
                <a:cs typeface="Andalus" panose="02020603050405020304" pitchFamily="18" charset="-78"/>
              </a:rPr>
              <a:t>Weakness</a:t>
            </a:r>
            <a:endParaRPr lang="en-GB" sz="4800" b="1" dirty="0">
              <a:solidFill>
                <a:srgbClr val="002060"/>
              </a:solidFill>
              <a:latin typeface="Andalus" panose="02020603050405020304" pitchFamily="18" charset="-78"/>
              <a:cs typeface="Andalus" panose="02020603050405020304" pitchFamily="18" charset="-78"/>
            </a:endParaRPr>
          </a:p>
        </p:txBody>
      </p:sp>
      <p:sp>
        <p:nvSpPr>
          <p:cNvPr id="3" name="Контейнер за съдържание 2">
            <a:extLst>
              <a:ext uri="{FF2B5EF4-FFF2-40B4-BE49-F238E27FC236}">
                <a16:creationId xmlns:a16="http://schemas.microsoft.com/office/drawing/2014/main" id="{0E5932F1-0D46-4D0B-B563-F32D39E04C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1515" y="1434662"/>
            <a:ext cx="4911827" cy="4314018"/>
          </a:xfrm>
        </p:spPr>
        <p:txBody>
          <a:bodyPr>
            <a:noAutofit/>
          </a:bodyPr>
          <a:lstStyle/>
          <a:p>
            <a:r>
              <a:rPr lang="en-GB" sz="2400" b="1" dirty="0">
                <a:solidFill>
                  <a:srgbClr val="002060"/>
                </a:solidFill>
                <a:latin typeface="Andalus" panose="02020603050405020304" pitchFamily="18" charset="-78"/>
                <a:cs typeface="Andalus" panose="02020603050405020304" pitchFamily="18" charset="-78"/>
              </a:rPr>
              <a:t>Food is not fresh</a:t>
            </a:r>
          </a:p>
          <a:p>
            <a:r>
              <a:rPr lang="en-GB" sz="2400" b="1" dirty="0">
                <a:solidFill>
                  <a:srgbClr val="002060"/>
                </a:solidFill>
                <a:latin typeface="Andalus" panose="02020603050405020304" pitchFamily="18" charset="-78"/>
                <a:cs typeface="Andalus" panose="02020603050405020304" pitchFamily="18" charset="-78"/>
              </a:rPr>
              <a:t>Insufficient amount of food</a:t>
            </a:r>
          </a:p>
          <a:p>
            <a:r>
              <a:rPr lang="en-GB" sz="2400" b="1" dirty="0">
                <a:solidFill>
                  <a:srgbClr val="002060"/>
                </a:solidFill>
                <a:latin typeface="Andalus" panose="02020603050405020304" pitchFamily="18" charset="-78"/>
                <a:cs typeface="Andalus" panose="02020603050405020304" pitchFamily="18" charset="-78"/>
              </a:rPr>
              <a:t>Not well presented</a:t>
            </a:r>
          </a:p>
          <a:p>
            <a:r>
              <a:rPr lang="en-GB" sz="2400" b="1" dirty="0">
                <a:solidFill>
                  <a:srgbClr val="002060"/>
                </a:solidFill>
                <a:latin typeface="Andalus" panose="02020603050405020304" pitchFamily="18" charset="-78"/>
                <a:cs typeface="Andalus" panose="02020603050405020304" pitchFamily="18" charset="-78"/>
              </a:rPr>
              <a:t>Poor variety of food – halal food, vegan food, vegetarian food</a:t>
            </a:r>
          </a:p>
          <a:p>
            <a:r>
              <a:rPr lang="en-GB" sz="2400" b="1" dirty="0">
                <a:solidFill>
                  <a:srgbClr val="002060"/>
                </a:solidFill>
                <a:latin typeface="Andalus" panose="02020603050405020304" pitchFamily="18" charset="-78"/>
                <a:cs typeface="Andalus" panose="02020603050405020304" pitchFamily="18" charset="-78"/>
              </a:rPr>
              <a:t>Poor knowledge of drinks and wines</a:t>
            </a:r>
          </a:p>
          <a:p>
            <a:r>
              <a:rPr lang="en-GB" sz="2400" b="1" dirty="0">
                <a:solidFill>
                  <a:srgbClr val="002060"/>
                </a:solidFill>
                <a:latin typeface="Andalus" panose="02020603050405020304" pitchFamily="18" charset="-78"/>
                <a:cs typeface="Andalus" panose="02020603050405020304" pitchFamily="18" charset="-78"/>
              </a:rPr>
              <a:t>Poor service</a:t>
            </a:r>
          </a:p>
          <a:p>
            <a:r>
              <a:rPr lang="en-GB" sz="2400" b="1" dirty="0">
                <a:solidFill>
                  <a:srgbClr val="002060"/>
                </a:solidFill>
                <a:latin typeface="Andalus" panose="02020603050405020304" pitchFamily="18" charset="-78"/>
                <a:cs typeface="Andalus" panose="02020603050405020304" pitchFamily="18" charset="-78"/>
              </a:rPr>
              <a:t>Unqualified staff</a:t>
            </a:r>
            <a:endParaRPr lang="bg-BG" sz="2400" b="1" dirty="0">
              <a:solidFill>
                <a:srgbClr val="002060"/>
              </a:solidFill>
              <a:latin typeface="Andalus" panose="02020603050405020304" pitchFamily="18" charset="-78"/>
              <a:cs typeface="Andalus" panose="02020603050405020304" pitchFamily="18" charset="-78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Andalus" panose="02020603050405020304" pitchFamily="18" charset="-78"/>
                <a:cs typeface="Andalus" panose="02020603050405020304" pitchFamily="18" charset="-78"/>
              </a:rPr>
              <a:t>Unprofessional management</a:t>
            </a:r>
            <a:endParaRPr lang="en-GB" sz="2400" b="1" dirty="0">
              <a:solidFill>
                <a:srgbClr val="002060"/>
              </a:solidFill>
              <a:latin typeface="Andalus" panose="02020603050405020304" pitchFamily="18" charset="-78"/>
              <a:cs typeface="Andalus" panose="02020603050405020304" pitchFamily="18" charset="-78"/>
            </a:endParaRPr>
          </a:p>
        </p:txBody>
      </p:sp>
      <p:pic>
        <p:nvPicPr>
          <p:cNvPr id="7" name="Картина 6" descr="Картина, която съдържа закрито, маса, храна, чиния&#10;&#10;Описанието е генерирано автоматично">
            <a:extLst>
              <a:ext uri="{FF2B5EF4-FFF2-40B4-BE49-F238E27FC236}">
                <a16:creationId xmlns:a16="http://schemas.microsoft.com/office/drawing/2014/main" id="{0BC1EDBE-8CE3-4FAE-9311-689FF707A45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52" r="-1" b="20486"/>
          <a:stretch/>
        </p:blipFill>
        <p:spPr>
          <a:xfrm>
            <a:off x="6638160" y="321176"/>
            <a:ext cx="2156891" cy="2190287"/>
          </a:xfrm>
          <a:prstGeom prst="rect">
            <a:avLst/>
          </a:prstGeom>
        </p:spPr>
      </p:pic>
      <p:pic>
        <p:nvPicPr>
          <p:cNvPr id="5" name="Картина 4" descr="Картина, която съдържа маса, закрито, мебели, дървена&#10;&#10;Описанието е генерирано автоматично">
            <a:extLst>
              <a:ext uri="{FF2B5EF4-FFF2-40B4-BE49-F238E27FC236}">
                <a16:creationId xmlns:a16="http://schemas.microsoft.com/office/drawing/2014/main" id="{C5361FC9-82ED-4FAB-B8EB-89BB715FB26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267" r="-1" b="4584"/>
          <a:stretch/>
        </p:blipFill>
        <p:spPr>
          <a:xfrm>
            <a:off x="9515730" y="321733"/>
            <a:ext cx="2156710" cy="2189730"/>
          </a:xfrm>
          <a:prstGeom prst="rect">
            <a:avLst/>
          </a:prstGeom>
        </p:spPr>
      </p:pic>
      <p:pic>
        <p:nvPicPr>
          <p:cNvPr id="9" name="Картина 8" descr="Картина, която съдържа закрито, маса, седящ, стъкло&#10;&#10;Описанието е генерирано автоматично">
            <a:extLst>
              <a:ext uri="{FF2B5EF4-FFF2-40B4-BE49-F238E27FC236}">
                <a16:creationId xmlns:a16="http://schemas.microsoft.com/office/drawing/2014/main" id="{4E4CDA3A-6C49-494A-9D87-7BCECF59BE3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23851"/>
          <a:stretch/>
        </p:blipFill>
        <p:spPr>
          <a:xfrm>
            <a:off x="7477455" y="2810760"/>
            <a:ext cx="3355782" cy="3407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13387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D7F307E1-26FA-4252-94D1-9711C4518C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Картина 6" descr="Картина, която съдържа маса, храна, кафе, чиния&#10;&#10;Описанието е генерирано автоматично">
            <a:extLst>
              <a:ext uri="{FF2B5EF4-FFF2-40B4-BE49-F238E27FC236}">
                <a16:creationId xmlns:a16="http://schemas.microsoft.com/office/drawing/2014/main" id="{ABD20FB4-4076-43BC-B21E-522A59026AF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205" b="4"/>
          <a:stretch/>
        </p:blipFill>
        <p:spPr>
          <a:xfrm>
            <a:off x="5115314" y="10"/>
            <a:ext cx="4118110" cy="3401558"/>
          </a:xfrm>
          <a:custGeom>
            <a:avLst/>
            <a:gdLst>
              <a:gd name="connsiteX0" fmla="*/ 0 w 4118110"/>
              <a:gd name="connsiteY0" fmla="*/ 0 h 3401568"/>
              <a:gd name="connsiteX1" fmla="*/ 3343575 w 4118110"/>
              <a:gd name="connsiteY1" fmla="*/ 0 h 3401568"/>
              <a:gd name="connsiteX2" fmla="*/ 3448028 w 4118110"/>
              <a:gd name="connsiteY2" fmla="*/ 215050 h 3401568"/>
              <a:gd name="connsiteX3" fmla="*/ 4113475 w 4118110"/>
              <a:gd name="connsiteY3" fmla="*/ 3133192 h 3401568"/>
              <a:gd name="connsiteX4" fmla="*/ 4118110 w 4118110"/>
              <a:gd name="connsiteY4" fmla="*/ 3401568 h 3401568"/>
              <a:gd name="connsiteX5" fmla="*/ 801224 w 4118110"/>
              <a:gd name="connsiteY5" fmla="*/ 3401568 h 3401568"/>
              <a:gd name="connsiteX6" fmla="*/ 797493 w 4118110"/>
              <a:gd name="connsiteY6" fmla="*/ 3185579 h 3401568"/>
              <a:gd name="connsiteX7" fmla="*/ 22579 w 4118110"/>
              <a:gd name="connsiteY7" fmla="*/ 42066 h 34015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18110" h="3401568">
                <a:moveTo>
                  <a:pt x="0" y="0"/>
                </a:moveTo>
                <a:lnTo>
                  <a:pt x="3343575" y="0"/>
                </a:lnTo>
                <a:lnTo>
                  <a:pt x="3448028" y="215050"/>
                </a:lnTo>
                <a:cubicBezTo>
                  <a:pt x="3836103" y="1056037"/>
                  <a:pt x="4076161" y="2055458"/>
                  <a:pt x="4113475" y="3133192"/>
                </a:cubicBezTo>
                <a:lnTo>
                  <a:pt x="4118110" y="3401568"/>
                </a:lnTo>
                <a:lnTo>
                  <a:pt x="801224" y="3401568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</p:spPr>
      </p:pic>
      <p:pic>
        <p:nvPicPr>
          <p:cNvPr id="11" name="Картина 10" descr="Картина, която съдържа чиния, син, храна, маса&#10;&#10;Описанието е генерирано автоматично">
            <a:extLst>
              <a:ext uri="{FF2B5EF4-FFF2-40B4-BE49-F238E27FC236}">
                <a16:creationId xmlns:a16="http://schemas.microsoft.com/office/drawing/2014/main" id="{C9C2F905-A712-4647-9D33-67C6EF551FD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83" r="12559"/>
          <a:stretch/>
        </p:blipFill>
        <p:spPr>
          <a:xfrm>
            <a:off x="8530121" y="3456433"/>
            <a:ext cx="3661880" cy="3401568"/>
          </a:xfrm>
          <a:custGeom>
            <a:avLst/>
            <a:gdLst>
              <a:gd name="connsiteX0" fmla="*/ 774544 w 3661880"/>
              <a:gd name="connsiteY0" fmla="*/ 0 h 3401568"/>
              <a:gd name="connsiteX1" fmla="*/ 3661880 w 3661880"/>
              <a:gd name="connsiteY1" fmla="*/ 0 h 3401568"/>
              <a:gd name="connsiteX2" fmla="*/ 3661880 w 3661880"/>
              <a:gd name="connsiteY2" fmla="*/ 3401568 h 3401568"/>
              <a:gd name="connsiteX3" fmla="*/ 0 w 3661880"/>
              <a:gd name="connsiteY3" fmla="*/ 3401568 h 3401568"/>
              <a:gd name="connsiteX4" fmla="*/ 104462 w 3661880"/>
              <a:gd name="connsiteY4" fmla="*/ 3186501 h 3401568"/>
              <a:gd name="connsiteX5" fmla="*/ 769909 w 3661880"/>
              <a:gd name="connsiteY5" fmla="*/ 268359 h 34015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661880" h="3401568">
                <a:moveTo>
                  <a:pt x="774544" y="0"/>
                </a:moveTo>
                <a:lnTo>
                  <a:pt x="3661880" y="0"/>
                </a:lnTo>
                <a:lnTo>
                  <a:pt x="3661880" y="3401568"/>
                </a:lnTo>
                <a:lnTo>
                  <a:pt x="0" y="3401568"/>
                </a:lnTo>
                <a:lnTo>
                  <a:pt x="104462" y="3186501"/>
                </a:lnTo>
                <a:cubicBezTo>
                  <a:pt x="492537" y="2345513"/>
                  <a:pt x="732594" y="1346092"/>
                  <a:pt x="769909" y="268359"/>
                </a:cubicBezTo>
                <a:close/>
              </a:path>
            </a:pathLst>
          </a:custGeom>
        </p:spPr>
      </p:pic>
      <p:pic>
        <p:nvPicPr>
          <p:cNvPr id="8" name="Картина 7" descr="Картина, която съдържа чиния, маса, храна, седящ&#10;&#10;Описанието е генерирано автоматично">
            <a:extLst>
              <a:ext uri="{FF2B5EF4-FFF2-40B4-BE49-F238E27FC236}">
                <a16:creationId xmlns:a16="http://schemas.microsoft.com/office/drawing/2014/main" id="{ACE952E8-65CE-478C-8CB9-71F8DB48B1C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6" r="19703"/>
          <a:stretch/>
        </p:blipFill>
        <p:spPr>
          <a:xfrm>
            <a:off x="5168353" y="3456432"/>
            <a:ext cx="4064598" cy="3401568"/>
          </a:xfrm>
          <a:custGeom>
            <a:avLst/>
            <a:gdLst>
              <a:gd name="connsiteX0" fmla="*/ 749132 w 4064598"/>
              <a:gd name="connsiteY0" fmla="*/ 0 h 3401568"/>
              <a:gd name="connsiteX1" fmla="*/ 4064598 w 4064598"/>
              <a:gd name="connsiteY1" fmla="*/ 0 h 3401568"/>
              <a:gd name="connsiteX2" fmla="*/ 4059963 w 4064598"/>
              <a:gd name="connsiteY2" fmla="*/ 268360 h 3401568"/>
              <a:gd name="connsiteX3" fmla="*/ 3394516 w 4064598"/>
              <a:gd name="connsiteY3" fmla="*/ 3186502 h 3401568"/>
              <a:gd name="connsiteX4" fmla="*/ 3290055 w 4064598"/>
              <a:gd name="connsiteY4" fmla="*/ 3401568 h 3401568"/>
              <a:gd name="connsiteX5" fmla="*/ 0 w 4064598"/>
              <a:gd name="connsiteY5" fmla="*/ 3401568 h 3401568"/>
              <a:gd name="connsiteX6" fmla="*/ 79008 w 4064598"/>
              <a:gd name="connsiteY6" fmla="*/ 3238906 h 3401568"/>
              <a:gd name="connsiteX7" fmla="*/ 749563 w 4064598"/>
              <a:gd name="connsiteY7" fmla="*/ 24956 h 34015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064598" h="3401568">
                <a:moveTo>
                  <a:pt x="749132" y="0"/>
                </a:moveTo>
                <a:lnTo>
                  <a:pt x="4064598" y="0"/>
                </a:lnTo>
                <a:lnTo>
                  <a:pt x="4059963" y="268360"/>
                </a:lnTo>
                <a:cubicBezTo>
                  <a:pt x="4022649" y="1346093"/>
                  <a:pt x="3782591" y="2345514"/>
                  <a:pt x="3394516" y="3186502"/>
                </a:cubicBezTo>
                <a:lnTo>
                  <a:pt x="3290055" y="3401568"/>
                </a:lnTo>
                <a:lnTo>
                  <a:pt x="0" y="3401568"/>
                </a:lnTo>
                <a:lnTo>
                  <a:pt x="79008" y="3238906"/>
                </a:lnTo>
                <a:cubicBezTo>
                  <a:pt x="502362" y="2321466"/>
                  <a:pt x="749563" y="1215476"/>
                  <a:pt x="749563" y="24956"/>
                </a:cubicBezTo>
                <a:close/>
              </a:path>
            </a:pathLst>
          </a:custGeom>
        </p:spPr>
      </p:pic>
      <p:sp useBgFill="1">
        <p:nvSpPr>
          <p:cNvPr id="32" name="Freeform: Shape 31">
            <a:extLst>
              <a:ext uri="{FF2B5EF4-FFF2-40B4-BE49-F238E27FC236}">
                <a16:creationId xmlns:a16="http://schemas.microsoft.com/office/drawing/2014/main" id="{398DFB7A-5FB9-4FBB-8BD1-0DBC6A3652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32965" cy="6858000"/>
          </a:xfrm>
          <a:custGeom>
            <a:avLst/>
            <a:gdLst>
              <a:gd name="connsiteX0" fmla="*/ 0 w 5932965"/>
              <a:gd name="connsiteY0" fmla="*/ 0 h 6858000"/>
              <a:gd name="connsiteX1" fmla="*/ 5140363 w 5932965"/>
              <a:gd name="connsiteY1" fmla="*/ 0 h 6858000"/>
              <a:gd name="connsiteX2" fmla="*/ 5152943 w 5932965"/>
              <a:gd name="connsiteY2" fmla="*/ 23550 h 6858000"/>
              <a:gd name="connsiteX3" fmla="*/ 5932965 w 5932965"/>
              <a:gd name="connsiteY3" fmla="*/ 3479505 h 6858000"/>
              <a:gd name="connsiteX4" fmla="*/ 5262410 w 5932965"/>
              <a:gd name="connsiteY4" fmla="*/ 6708999 h 6858000"/>
              <a:gd name="connsiteX5" fmla="*/ 5190385 w 5932965"/>
              <a:gd name="connsiteY5" fmla="*/ 6858000 h 6858000"/>
              <a:gd name="connsiteX6" fmla="*/ 0 w 593296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2965" h="6858000">
                <a:moveTo>
                  <a:pt x="0" y="0"/>
                </a:moveTo>
                <a:lnTo>
                  <a:pt x="5140363" y="0"/>
                </a:lnTo>
                <a:lnTo>
                  <a:pt x="5152943" y="23550"/>
                </a:lnTo>
                <a:cubicBezTo>
                  <a:pt x="5642847" y="987256"/>
                  <a:pt x="5932965" y="2183538"/>
                  <a:pt x="5932965" y="3479505"/>
                </a:cubicBezTo>
                <a:cubicBezTo>
                  <a:pt x="5932965" y="4675783"/>
                  <a:pt x="5685764" y="5787121"/>
                  <a:pt x="5262410" y="6708999"/>
                </a:cubicBezTo>
                <a:lnTo>
                  <a:pt x="519038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4" name="Freeform: Shape 33">
            <a:extLst>
              <a:ext uri="{FF2B5EF4-FFF2-40B4-BE49-F238E27FC236}">
                <a16:creationId xmlns:a16="http://schemas.microsoft.com/office/drawing/2014/main" id="{357E4EC5-5150-4D8A-B97F-668E9075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22333" cy="6858000"/>
          </a:xfrm>
          <a:custGeom>
            <a:avLst/>
            <a:gdLst>
              <a:gd name="connsiteX0" fmla="*/ 0 w 5922333"/>
              <a:gd name="connsiteY0" fmla="*/ 0 h 6858000"/>
              <a:gd name="connsiteX1" fmla="*/ 5129731 w 5922333"/>
              <a:gd name="connsiteY1" fmla="*/ 0 h 6858000"/>
              <a:gd name="connsiteX2" fmla="*/ 5142311 w 5922333"/>
              <a:gd name="connsiteY2" fmla="*/ 23550 h 6858000"/>
              <a:gd name="connsiteX3" fmla="*/ 5922333 w 5922333"/>
              <a:gd name="connsiteY3" fmla="*/ 3479505 h 6858000"/>
              <a:gd name="connsiteX4" fmla="*/ 5251778 w 5922333"/>
              <a:gd name="connsiteY4" fmla="*/ 6708999 h 6858000"/>
              <a:gd name="connsiteX5" fmla="*/ 5179753 w 5922333"/>
              <a:gd name="connsiteY5" fmla="*/ 6858000 h 6858000"/>
              <a:gd name="connsiteX6" fmla="*/ 0 w 592233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22333" h="6858000">
                <a:moveTo>
                  <a:pt x="0" y="0"/>
                </a:moveTo>
                <a:lnTo>
                  <a:pt x="5129731" y="0"/>
                </a:lnTo>
                <a:lnTo>
                  <a:pt x="5142311" y="23550"/>
                </a:lnTo>
                <a:cubicBezTo>
                  <a:pt x="5632215" y="987256"/>
                  <a:pt x="5922333" y="2183538"/>
                  <a:pt x="5922333" y="3479505"/>
                </a:cubicBezTo>
                <a:cubicBezTo>
                  <a:pt x="5922333" y="4675783"/>
                  <a:pt x="5675132" y="5787121"/>
                  <a:pt x="5251778" y="6708999"/>
                </a:cubicBezTo>
                <a:lnTo>
                  <a:pt x="5179753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C818ED5-2F56-4171-9445-3AA4F4462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16867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DE74FCE8-866C-4AFA-B45C-FACE2A609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1" y="2089941"/>
            <a:ext cx="4970439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Контейнер за съдържание 2">
            <a:extLst>
              <a:ext uri="{FF2B5EF4-FFF2-40B4-BE49-F238E27FC236}">
                <a16:creationId xmlns:a16="http://schemas.microsoft.com/office/drawing/2014/main" id="{AE4C2B0B-A0D7-4744-8902-BA1B8FCA43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2514600"/>
            <a:ext cx="4922338" cy="3666744"/>
          </a:xfrm>
        </p:spPr>
        <p:txBody>
          <a:bodyPr>
            <a:normAutofit fontScale="92500" lnSpcReduction="20000"/>
          </a:bodyPr>
          <a:lstStyle/>
          <a:p>
            <a:endParaRPr lang="en-US" b="1" dirty="0">
              <a:solidFill>
                <a:srgbClr val="002060"/>
              </a:solidFill>
              <a:latin typeface="Andalus" panose="02020603050405020304" pitchFamily="18" charset="-78"/>
              <a:cs typeface="Andalus" panose="02020603050405020304" pitchFamily="18" charset="-78"/>
            </a:endParaRPr>
          </a:p>
          <a:p>
            <a:r>
              <a:rPr lang="en-US" b="1" dirty="0">
                <a:solidFill>
                  <a:srgbClr val="002060"/>
                </a:solidFill>
                <a:latin typeface="Andalus" panose="02020603050405020304" pitchFamily="18" charset="-78"/>
                <a:cs typeface="Andalus" panose="02020603050405020304" pitchFamily="18" charset="-78"/>
              </a:rPr>
              <a:t>High quality of food and drinks</a:t>
            </a:r>
          </a:p>
          <a:p>
            <a:r>
              <a:rPr lang="en-US" b="1" dirty="0">
                <a:solidFill>
                  <a:srgbClr val="002060"/>
                </a:solidFill>
                <a:latin typeface="Andalus" panose="02020603050405020304" pitchFamily="18" charset="-78"/>
                <a:cs typeface="Andalus" panose="02020603050405020304" pitchFamily="18" charset="-78"/>
              </a:rPr>
              <a:t>Increase the service quality by training staff.</a:t>
            </a:r>
          </a:p>
          <a:p>
            <a:r>
              <a:rPr lang="en-US" b="1" dirty="0">
                <a:solidFill>
                  <a:srgbClr val="002060"/>
                </a:solidFill>
                <a:latin typeface="Andalus" panose="02020603050405020304" pitchFamily="18" charset="-78"/>
                <a:cs typeface="Andalus" panose="02020603050405020304" pitchFamily="18" charset="-78"/>
              </a:rPr>
              <a:t>Quality recruitment (managements focus)</a:t>
            </a:r>
          </a:p>
          <a:p>
            <a:r>
              <a:rPr lang="en-US" b="1" dirty="0">
                <a:solidFill>
                  <a:srgbClr val="002060"/>
                </a:solidFill>
                <a:latin typeface="Andalus" panose="02020603050405020304" pitchFamily="18" charset="-78"/>
                <a:cs typeface="Andalus" panose="02020603050405020304" pitchFamily="18" charset="-78"/>
              </a:rPr>
              <a:t>Food costing</a:t>
            </a:r>
          </a:p>
          <a:p>
            <a:r>
              <a:rPr lang="en-US" b="1" dirty="0">
                <a:solidFill>
                  <a:srgbClr val="002060"/>
                </a:solidFill>
                <a:latin typeface="Andalus" panose="02020603050405020304" pitchFamily="18" charset="-78"/>
                <a:cs typeface="Andalus" panose="02020603050405020304" pitchFamily="18" charset="-78"/>
              </a:rPr>
              <a:t>Focus on well managing</a:t>
            </a:r>
          </a:p>
          <a:p>
            <a:r>
              <a:rPr lang="en-US" b="1" dirty="0">
                <a:solidFill>
                  <a:srgbClr val="002060"/>
                </a:solidFill>
                <a:latin typeface="Andalus" panose="02020603050405020304" pitchFamily="18" charset="-78"/>
                <a:cs typeface="Andalus" panose="02020603050405020304" pitchFamily="18" charset="-78"/>
              </a:rPr>
              <a:t>Training staff</a:t>
            </a:r>
            <a:endParaRPr lang="bg-BG" b="1" dirty="0">
              <a:solidFill>
                <a:srgbClr val="002060"/>
              </a:solidFill>
              <a:latin typeface="Andalus" panose="02020603050405020304" pitchFamily="18" charset="-78"/>
              <a:cs typeface="Andalus" panose="02020603050405020304" pitchFamily="18" charset="-78"/>
            </a:endParaRPr>
          </a:p>
          <a:p>
            <a:endParaRPr lang="en-US" b="1" dirty="0">
              <a:solidFill>
                <a:srgbClr val="002060"/>
              </a:solidFill>
              <a:latin typeface="Andalus" panose="02020603050405020304" pitchFamily="18" charset="-78"/>
              <a:cs typeface="Andalus" panose="02020603050405020304" pitchFamily="18" charset="-78"/>
            </a:endParaRPr>
          </a:p>
          <a:p>
            <a:pPr marL="0" indent="0">
              <a:buNone/>
            </a:pPr>
            <a:endParaRPr lang="en-GB" sz="2000" b="1" dirty="0">
              <a:latin typeface="Andalus" panose="02020603050405020304" pitchFamily="18" charset="-78"/>
              <a:cs typeface="Andalus" panose="02020603050405020304" pitchFamily="18" charset="-78"/>
            </a:endParaRPr>
          </a:p>
        </p:txBody>
      </p:sp>
      <p:pic>
        <p:nvPicPr>
          <p:cNvPr id="4" name="Картина 3" descr="Картина, която съдържа маса, храна, седящ, чиния&#10;&#10;Описанието е генерирано автоматично">
            <a:extLst>
              <a:ext uri="{FF2B5EF4-FFF2-40B4-BE49-F238E27FC236}">
                <a16:creationId xmlns:a16="http://schemas.microsoft.com/office/drawing/2014/main" id="{22E1CB4F-25ED-4AAD-A148-612333B7994A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126" r="1" b="1"/>
          <a:stretch/>
        </p:blipFill>
        <p:spPr>
          <a:xfrm>
            <a:off x="8529321" y="10"/>
            <a:ext cx="3662680" cy="3401558"/>
          </a:xfrm>
          <a:custGeom>
            <a:avLst/>
            <a:gdLst>
              <a:gd name="connsiteX0" fmla="*/ 0 w 3662680"/>
              <a:gd name="connsiteY0" fmla="*/ 0 h 3401568"/>
              <a:gd name="connsiteX1" fmla="*/ 3662680 w 3662680"/>
              <a:gd name="connsiteY1" fmla="*/ 0 h 3401568"/>
              <a:gd name="connsiteX2" fmla="*/ 3662680 w 3662680"/>
              <a:gd name="connsiteY2" fmla="*/ 3401568 h 3401568"/>
              <a:gd name="connsiteX3" fmla="*/ 774527 w 3662680"/>
              <a:gd name="connsiteY3" fmla="*/ 3401568 h 3401568"/>
              <a:gd name="connsiteX4" fmla="*/ 769892 w 3662680"/>
              <a:gd name="connsiteY4" fmla="*/ 3133175 h 3401568"/>
              <a:gd name="connsiteX5" fmla="*/ 104445 w 3662680"/>
              <a:gd name="connsiteY5" fmla="*/ 215033 h 34015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662680" h="3401568">
                <a:moveTo>
                  <a:pt x="0" y="0"/>
                </a:moveTo>
                <a:lnTo>
                  <a:pt x="3662680" y="0"/>
                </a:lnTo>
                <a:lnTo>
                  <a:pt x="3662680" y="3401568"/>
                </a:lnTo>
                <a:lnTo>
                  <a:pt x="774527" y="3401568"/>
                </a:lnTo>
                <a:lnTo>
                  <a:pt x="769892" y="3133175"/>
                </a:lnTo>
                <a:cubicBezTo>
                  <a:pt x="732577" y="2055441"/>
                  <a:pt x="492520" y="1056020"/>
                  <a:pt x="104445" y="215033"/>
                </a:cubicBezTo>
                <a:close/>
              </a:path>
            </a:pathLst>
          </a:custGeom>
        </p:spPr>
      </p:pic>
      <p:sp>
        <p:nvSpPr>
          <p:cNvPr id="12" name="Текстово поле 11">
            <a:extLst>
              <a:ext uri="{FF2B5EF4-FFF2-40B4-BE49-F238E27FC236}">
                <a16:creationId xmlns:a16="http://schemas.microsoft.com/office/drawing/2014/main" id="{68E79CC4-DE01-458F-A9D9-03F57EED4668}"/>
              </a:ext>
            </a:extLst>
          </p:cNvPr>
          <p:cNvSpPr txBox="1"/>
          <p:nvPr/>
        </p:nvSpPr>
        <p:spPr>
          <a:xfrm>
            <a:off x="448056" y="772510"/>
            <a:ext cx="492233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solidFill>
                  <a:srgbClr val="002060"/>
                </a:solidFill>
                <a:latin typeface="Andalus" panose="02020603050405020304" pitchFamily="18" charset="-78"/>
                <a:cs typeface="Andalus" panose="02020603050405020304" pitchFamily="18" charset="-78"/>
              </a:rPr>
              <a:t>Recommendations</a:t>
            </a:r>
            <a:endParaRPr lang="en-GB" sz="4800" b="1" dirty="0">
              <a:solidFill>
                <a:srgbClr val="002060"/>
              </a:solidFill>
              <a:latin typeface="Andalus" panose="02020603050405020304" pitchFamily="18" charset="-78"/>
              <a:cs typeface="Andalus" panose="02020603050405020304" pitchFamily="18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42171446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Картина 13" descr="Картина, която съдържа открито, трева, път, къща&#10;&#10;Описанието е генерирано автоматично">
            <a:extLst>
              <a:ext uri="{FF2B5EF4-FFF2-40B4-BE49-F238E27FC236}">
                <a16:creationId xmlns:a16="http://schemas.microsoft.com/office/drawing/2014/main" id="{FF8805B2-D77C-4E8F-9153-85186DC29FD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37" r="19147" b="2"/>
          <a:stretch/>
        </p:blipFill>
        <p:spPr>
          <a:xfrm>
            <a:off x="7803931" y="1"/>
            <a:ext cx="4388069" cy="4247004"/>
          </a:xfrm>
          <a:custGeom>
            <a:avLst/>
            <a:gdLst>
              <a:gd name="connsiteX0" fmla="*/ 807468 w 4184139"/>
              <a:gd name="connsiteY0" fmla="*/ 0 h 4247004"/>
              <a:gd name="connsiteX1" fmla="*/ 4068803 w 4184139"/>
              <a:gd name="connsiteY1" fmla="*/ 0 h 4247004"/>
              <a:gd name="connsiteX2" fmla="*/ 4162158 w 4184139"/>
              <a:gd name="connsiteY2" fmla="*/ 84846 h 4247004"/>
              <a:gd name="connsiteX3" fmla="*/ 4184139 w 4184139"/>
              <a:gd name="connsiteY3" fmla="*/ 109032 h 4247004"/>
              <a:gd name="connsiteX4" fmla="*/ 4184139 w 4184139"/>
              <a:gd name="connsiteY4" fmla="*/ 3508705 h 4247004"/>
              <a:gd name="connsiteX5" fmla="*/ 4162158 w 4184139"/>
              <a:gd name="connsiteY5" fmla="*/ 3532891 h 4247004"/>
              <a:gd name="connsiteX6" fmla="*/ 2438135 w 4184139"/>
              <a:gd name="connsiteY6" fmla="*/ 4247004 h 4247004"/>
              <a:gd name="connsiteX7" fmla="*/ 0 w 4184139"/>
              <a:gd name="connsiteY7" fmla="*/ 1808869 h 4247004"/>
              <a:gd name="connsiteX8" fmla="*/ 714113 w 4184139"/>
              <a:gd name="connsiteY8" fmla="*/ 84846 h 42470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84139" h="4247004">
                <a:moveTo>
                  <a:pt x="807468" y="0"/>
                </a:moveTo>
                <a:lnTo>
                  <a:pt x="4068803" y="0"/>
                </a:lnTo>
                <a:lnTo>
                  <a:pt x="4162158" y="84846"/>
                </a:lnTo>
                <a:lnTo>
                  <a:pt x="4184139" y="109032"/>
                </a:lnTo>
                <a:lnTo>
                  <a:pt x="4184139" y="3508705"/>
                </a:lnTo>
                <a:lnTo>
                  <a:pt x="4162158" y="3532891"/>
                </a:lnTo>
                <a:cubicBezTo>
                  <a:pt x="3720942" y="3974107"/>
                  <a:pt x="3111408" y="4247004"/>
                  <a:pt x="2438135" y="4247004"/>
                </a:cubicBezTo>
                <a:cubicBezTo>
                  <a:pt x="1091590" y="4247004"/>
                  <a:pt x="0" y="3155414"/>
                  <a:pt x="0" y="1808869"/>
                </a:cubicBezTo>
                <a:cubicBezTo>
                  <a:pt x="0" y="1135596"/>
                  <a:pt x="272898" y="526062"/>
                  <a:pt x="714113" y="84846"/>
                </a:cubicBezTo>
                <a:close/>
              </a:path>
            </a:pathLst>
          </a:custGeom>
          <a:effectLst>
            <a:softEdge rad="0"/>
          </a:effectLst>
        </p:spPr>
      </p:pic>
      <p:pic>
        <p:nvPicPr>
          <p:cNvPr id="11" name="Картина 10" descr="Картина, която съдържа вода, открито, трева, река&#10;&#10;Описанието е генерирано автоматично">
            <a:extLst>
              <a:ext uri="{FF2B5EF4-FFF2-40B4-BE49-F238E27FC236}">
                <a16:creationId xmlns:a16="http://schemas.microsoft.com/office/drawing/2014/main" id="{BE8ABA6A-950F-457E-8E5E-E472A397738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8" r="16014" b="1"/>
          <a:stretch/>
        </p:blipFill>
        <p:spPr>
          <a:xfrm>
            <a:off x="3834182" y="1"/>
            <a:ext cx="4215670" cy="3626068"/>
          </a:xfrm>
          <a:custGeom>
            <a:avLst/>
            <a:gdLst>
              <a:gd name="connsiteX0" fmla="*/ 431362 w 4215670"/>
              <a:gd name="connsiteY0" fmla="*/ 0 h 3381796"/>
              <a:gd name="connsiteX1" fmla="*/ 3784309 w 4215670"/>
              <a:gd name="connsiteY1" fmla="*/ 0 h 3381796"/>
              <a:gd name="connsiteX2" fmla="*/ 3855685 w 4215670"/>
              <a:gd name="connsiteY2" fmla="*/ 95451 h 3381796"/>
              <a:gd name="connsiteX3" fmla="*/ 4215670 w 4215670"/>
              <a:gd name="connsiteY3" fmla="*/ 1273961 h 3381796"/>
              <a:gd name="connsiteX4" fmla="*/ 2107836 w 4215670"/>
              <a:gd name="connsiteY4" fmla="*/ 3381796 h 3381796"/>
              <a:gd name="connsiteX5" fmla="*/ 0 w 4215670"/>
              <a:gd name="connsiteY5" fmla="*/ 1273961 h 3381796"/>
              <a:gd name="connsiteX6" fmla="*/ 359986 w 4215670"/>
              <a:gd name="connsiteY6" fmla="*/ 95451 h 33817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15670" h="3381796">
                <a:moveTo>
                  <a:pt x="431362" y="0"/>
                </a:moveTo>
                <a:lnTo>
                  <a:pt x="3784309" y="0"/>
                </a:lnTo>
                <a:lnTo>
                  <a:pt x="3855685" y="95451"/>
                </a:lnTo>
                <a:cubicBezTo>
                  <a:pt x="4082961" y="431863"/>
                  <a:pt x="4215670" y="837414"/>
                  <a:pt x="4215670" y="1273961"/>
                </a:cubicBezTo>
                <a:cubicBezTo>
                  <a:pt x="4215670" y="2438087"/>
                  <a:pt x="3271960" y="3381796"/>
                  <a:pt x="2107836" y="3381796"/>
                </a:cubicBezTo>
                <a:cubicBezTo>
                  <a:pt x="943711" y="3381796"/>
                  <a:pt x="0" y="2438087"/>
                  <a:pt x="0" y="1273961"/>
                </a:cubicBezTo>
                <a:cubicBezTo>
                  <a:pt x="0" y="837414"/>
                  <a:pt x="132710" y="431863"/>
                  <a:pt x="359986" y="95451"/>
                </a:cubicBezTo>
                <a:close/>
              </a:path>
            </a:pathLst>
          </a:custGeom>
          <a:effectLst>
            <a:softEdge rad="0"/>
          </a:effectLst>
        </p:spPr>
      </p:pic>
      <p:pic>
        <p:nvPicPr>
          <p:cNvPr id="18" name="Картина 17" descr="Картина, която съдържа открито, сграда, часовник, тухла&#10;&#10;Описанието е генерирано автоматично">
            <a:extLst>
              <a:ext uri="{FF2B5EF4-FFF2-40B4-BE49-F238E27FC236}">
                <a16:creationId xmlns:a16="http://schemas.microsoft.com/office/drawing/2014/main" id="{D647E8A4-E2F0-4888-BF9B-C0F763BF518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 b="20095"/>
          <a:stretch/>
        </p:blipFill>
        <p:spPr>
          <a:xfrm>
            <a:off x="1" y="1337091"/>
            <a:ext cx="5190767" cy="5530385"/>
          </a:xfrm>
          <a:custGeom>
            <a:avLst/>
            <a:gdLst>
              <a:gd name="connsiteX0" fmla="*/ 1986067 w 5190767"/>
              <a:gd name="connsiteY0" fmla="*/ 0 h 5530385"/>
              <a:gd name="connsiteX1" fmla="*/ 5190767 w 5190767"/>
              <a:gd name="connsiteY1" fmla="*/ 3204701 h 5530385"/>
              <a:gd name="connsiteX2" fmla="*/ 4252132 w 5190767"/>
              <a:gd name="connsiteY2" fmla="*/ 5470767 h 5530385"/>
              <a:gd name="connsiteX3" fmla="*/ 4186536 w 5190767"/>
              <a:gd name="connsiteY3" fmla="*/ 5530385 h 5530385"/>
              <a:gd name="connsiteX4" fmla="*/ 0 w 5190767"/>
              <a:gd name="connsiteY4" fmla="*/ 5530385 h 5530385"/>
              <a:gd name="connsiteX5" fmla="*/ 0 w 5190767"/>
              <a:gd name="connsiteY5" fmla="*/ 692598 h 5530385"/>
              <a:gd name="connsiteX6" fmla="*/ 194287 w 5190767"/>
              <a:gd name="connsiteY6" fmla="*/ 547313 h 5530385"/>
              <a:gd name="connsiteX7" fmla="*/ 1986067 w 5190767"/>
              <a:gd name="connsiteY7" fmla="*/ 0 h 5530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190767" h="5530385">
                <a:moveTo>
                  <a:pt x="1986067" y="0"/>
                </a:moveTo>
                <a:cubicBezTo>
                  <a:pt x="3755974" y="0"/>
                  <a:pt x="5190767" y="1434794"/>
                  <a:pt x="5190767" y="3204701"/>
                </a:cubicBezTo>
                <a:cubicBezTo>
                  <a:pt x="5190767" y="4089655"/>
                  <a:pt x="4832069" y="4890830"/>
                  <a:pt x="4252132" y="5470767"/>
                </a:cubicBezTo>
                <a:lnTo>
                  <a:pt x="4186536" y="5530385"/>
                </a:lnTo>
                <a:lnTo>
                  <a:pt x="0" y="5530385"/>
                </a:lnTo>
                <a:lnTo>
                  <a:pt x="0" y="692598"/>
                </a:lnTo>
                <a:lnTo>
                  <a:pt x="194287" y="547313"/>
                </a:lnTo>
                <a:cubicBezTo>
                  <a:pt x="705761" y="201768"/>
                  <a:pt x="1322351" y="0"/>
                  <a:pt x="1986067" y="0"/>
                </a:cubicBezTo>
                <a:close/>
              </a:path>
            </a:pathLst>
          </a:custGeom>
          <a:effectLst>
            <a:softEdge rad="0"/>
          </a:effectLst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4603FC70-67D9-49EF-983C-3853BF2B4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1F74AC0F-0642-4438-8F02-D4217B8A7F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0767" y="5059192"/>
            <a:ext cx="6201111" cy="1160633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US" sz="4000" b="1" kern="12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Thank you for your attention!</a:t>
            </a:r>
            <a:br>
              <a:rPr lang="en-US" sz="4000" b="1" kern="12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</a:br>
            <a:r>
              <a:rPr lang="en-US" sz="4000" b="1" kern="12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Any Questions please?</a:t>
            </a:r>
          </a:p>
        </p:txBody>
      </p:sp>
    </p:spTree>
    <p:extLst>
      <p:ext uri="{BB962C8B-B14F-4D97-AF65-F5344CB8AC3E}">
        <p14:creationId xmlns:p14="http://schemas.microsoft.com/office/powerpoint/2010/main" val="3209039619"/>
      </p:ext>
    </p:extLst>
  </p:cSld>
  <p:clrMapOvr>
    <a:masterClrMapping/>
  </p:clrMapOvr>
</p:sld>
</file>

<file path=ppt/theme/theme1.xml><?xml version="1.0" encoding="utf-8"?>
<a:theme xmlns:a="http://schemas.openxmlformats.org/drawingml/2006/main" name="Тема на Office">
  <a:themeElements>
    <a:clrScheme name="О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О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О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124</Words>
  <Application>Microsoft Office PowerPoint</Application>
  <PresentationFormat>Широк екран</PresentationFormat>
  <Paragraphs>29</Paragraphs>
  <Slides>6</Slides>
  <Notes>0</Notes>
  <HiddenSlides>0</HiddenSlides>
  <MMClips>0</MMClips>
  <ScaleCrop>false</ScaleCrop>
  <HeadingPairs>
    <vt:vector size="6" baseType="variant">
      <vt:variant>
        <vt:lpstr>Използвани шрифтове</vt:lpstr>
      </vt:variant>
      <vt:variant>
        <vt:i4>4</vt:i4>
      </vt:variant>
      <vt:variant>
        <vt:lpstr>Тема</vt:lpstr>
      </vt:variant>
      <vt:variant>
        <vt:i4>1</vt:i4>
      </vt:variant>
      <vt:variant>
        <vt:lpstr>Заглавия на слайдовете</vt:lpstr>
      </vt:variant>
      <vt:variant>
        <vt:i4>6</vt:i4>
      </vt:variant>
    </vt:vector>
  </HeadingPairs>
  <TitlesOfParts>
    <vt:vector size="11" baseType="lpstr">
      <vt:lpstr>Andalus</vt:lpstr>
      <vt:lpstr>Arial</vt:lpstr>
      <vt:lpstr>Calibri</vt:lpstr>
      <vt:lpstr>Calibri Light</vt:lpstr>
      <vt:lpstr>Тема на Office</vt:lpstr>
      <vt:lpstr> Welcome</vt:lpstr>
      <vt:lpstr>Presented by: Monuar Moni 18181815</vt:lpstr>
      <vt:lpstr> Grill in the Park Restaurant Opportunities </vt:lpstr>
      <vt:lpstr>Weakness</vt:lpstr>
      <vt:lpstr>Презентация на PowerPoint</vt:lpstr>
      <vt:lpstr>Thank you for your attention! Any Questions please?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Welcome</dc:title>
  <dc:creator>acer</dc:creator>
  <cp:lastModifiedBy>acer</cp:lastModifiedBy>
  <cp:revision>2</cp:revision>
  <dcterms:created xsi:type="dcterms:W3CDTF">2019-11-27T23:28:22Z</dcterms:created>
  <dcterms:modified xsi:type="dcterms:W3CDTF">2019-11-27T23:47:18Z</dcterms:modified>
</cp:coreProperties>
</file>