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67" r:id="rId5"/>
    <p:sldId id="263" r:id="rId6"/>
    <p:sldId id="259" r:id="rId7"/>
    <p:sldId id="270" r:id="rId8"/>
    <p:sldId id="271" r:id="rId9"/>
    <p:sldId id="260" r:id="rId10"/>
    <p:sldId id="262" r:id="rId11"/>
    <p:sldId id="261" r:id="rId12"/>
    <p:sldId id="265" r:id="rId13"/>
    <p:sldId id="27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ian Glover" initials="BG" lastIdx="1" clrIdx="0">
    <p:extLst>
      <p:ext uri="{19B8F6BF-5375-455C-9EA6-DF929625EA0E}">
        <p15:presenceInfo xmlns:p15="http://schemas.microsoft.com/office/powerpoint/2012/main" userId="0bea05670d2e38a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04T00:13:41.340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0BE04-E5B7-466A-81F6-E904AD49B3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6CD019-73CB-43B9-A2DB-5E80522971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CA4EF-5E72-4BDA-90AD-3950F33D0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42321-2347-4267-8B46-30A05DCE6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7F057-5279-41D7-B18E-FC1A9AFBA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774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08102-623C-427E-A702-E480BD4E6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96D6F-1184-416C-BEE0-09E6B27B1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4CBE7-44A9-4961-BC7C-02AC1E352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487B2-4561-4BFC-A0D4-713A99787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FD562-9E07-4256-BC02-F81E0D5DD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142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79A6C-4D9B-463D-B935-1A1CCA698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015FD9-D784-4955-8867-9743CAE930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C03E6-027A-4419-AE53-E48C30BE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27DF2-842C-40B9-B80C-5C08B34AE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87AC7-248F-4F61-9E2D-CCFA6A3C4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557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956B6-F77A-47D6-8133-0C8B99B69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4ECD3-B7BD-4D00-BEB6-E037AB971F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4B9599-AC4B-434F-9910-E157EE071C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22E41-AB85-4DA1-A4DB-B418DB348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F2B555-F2AE-4385-B885-C08F4426B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AF0C7F-2293-4F23-8625-F55A32D08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65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B00EE-CA67-423B-8780-DFCF1A074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F981BA-4EFA-45C6-9C72-1CE2AE7E7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82A6B2-4010-4F76-B7FF-D0F2AF8F66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02AB22-B559-4DFB-AF28-C0D6348879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5EF1E8-D5B8-4806-8888-8C2CB071B2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D1DE0F-B4C8-4261-B851-6AE6D0A0B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7E456E-FFD1-4A92-A449-1E45C7BC1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B470B0-4357-4844-88C6-92CBC5A7A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139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C312B-6F76-4E6A-8FCE-1DADDFDEC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C5B5D3-7D70-418D-892C-236D91F69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E15FB1-0DA0-49E8-96D0-37AF23FED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C52DD8-A722-4774-80CF-B45B98E8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911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17211E-0E9E-4234-8F34-D678D4F02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C2E07A-84F0-43EA-A5A8-EFFAFB4DD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CF9A44-780D-402C-BCBB-701154BB6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078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5AF04-118D-46A0-8D49-BCE2AC596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BA1D-E40F-48D2-A600-F64D877E0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BCECD-5879-446A-8248-329ECAE8B8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C16F2-54FB-41D3-82B2-6CBB1F67C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F90AA-0630-4C41-B36D-4403B1251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7CBBF-CF21-4875-A738-3A50FD7F0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83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DA022-434A-45F9-854F-43BD9C016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53E2AF-6B6E-40BA-9791-8AD7D2314A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BA1F68-0AFE-448D-8324-DD0873BB37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3D01ED-7C88-4A03-9A4D-43AA18AC6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20A0A7-26C5-4E5A-B0C9-3A612FB4C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32091-8A32-4171-AEED-2108D9E38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343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B6921-84F0-4FFD-99CD-DDA3E705F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84213A-E9EC-4E8B-89E3-4B3B458BAE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44C54-6746-483B-A31F-F7FCD4760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38CC0-7C59-4AD4-93F9-91B274F62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63880-762F-40EE-AEC8-D09086223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414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3E220F-B352-440F-8E0F-84E775436D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45FE1A-6EDA-4106-ACB1-0F7A411C42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4264A-1C32-4C1B-8778-316C8F598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555D3-C468-45B2-A681-DC266EEE5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F5D4B-7012-4A3D-805D-F1960CC22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072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7C66A7-FBDB-4F4A-ACDC-2E28C5766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7C718C-3FAB-4526-9DFD-46C19DF98A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9A75C-F61E-4424-8F86-8CB5503F05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DB4EE-155B-4D39-802D-5DA09A5F08CF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91BE9-8A84-4055-AF57-58C3382818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F3CE3-6ACB-45A3-A368-C5001F4ED9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D6193-B61B-4C2C-BA2F-E2DFB3DF6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99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legislation.gov.uk/ukpga/2004/31/contents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bbc.co.uk/news/uk-wales-politics-50984733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politics-50984733" TargetMode="External"/><Relationship Id="rId2" Type="http://schemas.openxmlformats.org/officeDocument/2006/relationships/hyperlink" Target="http://www.legislation.gov.uk/ukpga/2004/31/conten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AA2AD-6E01-4F3A-BD7D-F375A80701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806" y="682533"/>
            <a:ext cx="9144000" cy="2387600"/>
          </a:xfrm>
        </p:spPr>
        <p:txBody>
          <a:bodyPr/>
          <a:lstStyle/>
          <a:p>
            <a:r>
              <a:rPr lang="en-GB" b="1" dirty="0">
                <a:latin typeface="Garamond" panose="02020404030301010803" pitchFamily="18" charset="0"/>
              </a:rPr>
              <a:t>ECEG4001Q </a:t>
            </a:r>
            <a:br>
              <a:rPr lang="en-GB" b="1" dirty="0">
                <a:latin typeface="Garamond" panose="02020404030301010803" pitchFamily="18" charset="0"/>
              </a:rPr>
            </a:br>
            <a:r>
              <a:rPr lang="en-GB" b="1" dirty="0">
                <a:latin typeface="Garamond" panose="02020404030301010803" pitchFamily="18" charset="0"/>
              </a:rPr>
              <a:t>Assignment 2 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A80BC-35B6-49E4-9B96-E4A9411C19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2988" y="3593074"/>
            <a:ext cx="9144000" cy="1655762"/>
          </a:xfrm>
        </p:spPr>
        <p:txBody>
          <a:bodyPr/>
          <a:lstStyle/>
          <a:p>
            <a:r>
              <a:rPr lang="en-US" sz="3200" b="1" dirty="0">
                <a:latin typeface="Garamond" panose="02020404030301010803" pitchFamily="18" charset="0"/>
              </a:rPr>
              <a:t>Brian</a:t>
            </a:r>
            <a:r>
              <a:rPr lang="en-US" b="1" dirty="0">
                <a:latin typeface="Garamond" panose="02020404030301010803" pitchFamily="18" charset="0"/>
              </a:rPr>
              <a:t> A. Glover</a:t>
            </a:r>
          </a:p>
          <a:p>
            <a:r>
              <a:rPr lang="en-US" b="1" dirty="0">
                <a:latin typeface="Garamond" panose="02020404030301010803" pitchFamily="18" charset="0"/>
              </a:rPr>
              <a:t>1001699</a:t>
            </a:r>
            <a:endParaRPr lang="en-GB" b="1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795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Assignment 2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4A4-292E-49A0-B2BC-4AFD87442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83460"/>
            <a:ext cx="10515600" cy="4351338"/>
          </a:xfrm>
        </p:spPr>
        <p:txBody>
          <a:bodyPr/>
          <a:lstStyle/>
          <a:p>
            <a:r>
              <a:rPr lang="en-GB" dirty="0">
                <a:latin typeface="Garamond" panose="02020404030301010803" pitchFamily="18" charset="0"/>
              </a:rPr>
              <a:t>Explain how to reference within a body of the text and a reference list:</a:t>
            </a:r>
          </a:p>
          <a:p>
            <a:endParaRPr lang="en-GB" dirty="0">
              <a:latin typeface="Garamond" panose="02020404030301010803" pitchFamily="18" charset="0"/>
            </a:endParaRPr>
          </a:p>
          <a:p>
            <a:r>
              <a:rPr lang="en-GB" dirty="0">
                <a:latin typeface="Garamond" panose="02020404030301010803" pitchFamily="18" charset="0"/>
              </a:rPr>
              <a:t>Books, journal articles, government legislation and websites; use examples for each type of reference.</a:t>
            </a:r>
          </a:p>
        </p:txBody>
      </p:sp>
    </p:spTree>
    <p:extLst>
      <p:ext uri="{BB962C8B-B14F-4D97-AF65-F5344CB8AC3E}">
        <p14:creationId xmlns:p14="http://schemas.microsoft.com/office/powerpoint/2010/main" val="711843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568"/>
            <a:ext cx="4119282" cy="5412920"/>
          </a:xfrm>
        </p:spPr>
        <p:txBody>
          <a:bodyPr>
            <a:normAutofit/>
          </a:bodyPr>
          <a:lstStyle/>
          <a:p>
            <a:r>
              <a:rPr lang="en-US" sz="6600" dirty="0">
                <a:latin typeface="Garamond" panose="02020404030301010803" pitchFamily="18" charset="0"/>
              </a:rPr>
              <a:t>Looking At</a:t>
            </a:r>
            <a:endParaRPr lang="en-GB" sz="6600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4A4-292E-49A0-B2BC-4AFD87442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0" y="624568"/>
            <a:ext cx="6324598" cy="5412920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Garamond" panose="02020404030301010803" pitchFamily="18" charset="0"/>
              </a:rPr>
              <a:t>What Referencing Means</a:t>
            </a:r>
          </a:p>
          <a:p>
            <a:r>
              <a:rPr lang="en-US" sz="4000" dirty="0">
                <a:latin typeface="Garamond" panose="02020404030301010803" pitchFamily="18" charset="0"/>
              </a:rPr>
              <a:t>Why We Need to Reference</a:t>
            </a:r>
          </a:p>
          <a:p>
            <a:r>
              <a:rPr lang="en-GB" sz="4000" dirty="0">
                <a:solidFill>
                  <a:srgbClr val="000000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Harvard (</a:t>
            </a:r>
            <a:r>
              <a:rPr lang="en-GB" sz="3200" dirty="0">
                <a:solidFill>
                  <a:srgbClr val="000000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In Text Citation</a:t>
            </a:r>
            <a:r>
              <a:rPr lang="en-GB" sz="4000" dirty="0">
                <a:solidFill>
                  <a:srgbClr val="000000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) Style</a:t>
            </a:r>
          </a:p>
          <a:p>
            <a:r>
              <a:rPr lang="en-GB" sz="4000" dirty="0">
                <a:solidFill>
                  <a:srgbClr val="000000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The Author, Date System</a:t>
            </a:r>
          </a:p>
          <a:p>
            <a:r>
              <a:rPr lang="en-GB" sz="4000" dirty="0">
                <a:solidFill>
                  <a:srgbClr val="000000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At TSD</a:t>
            </a:r>
          </a:p>
          <a:p>
            <a:r>
              <a:rPr lang="en-GB" sz="4000" dirty="0">
                <a:solidFill>
                  <a:srgbClr val="000000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The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69126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1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1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1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568"/>
            <a:ext cx="4257675" cy="5112844"/>
          </a:xfrm>
        </p:spPr>
        <p:txBody>
          <a:bodyPr>
            <a:normAutofit/>
          </a:bodyPr>
          <a:lstStyle/>
          <a:p>
            <a:r>
              <a:rPr lang="en-US" sz="6000" dirty="0">
                <a:latin typeface="Garamond" panose="02020404030301010803" pitchFamily="18" charset="0"/>
              </a:rPr>
              <a:t>In Text Citations</a:t>
            </a:r>
            <a:endParaRPr lang="en-GB" sz="6000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4A4-292E-49A0-B2BC-4AFD87442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5024" y="624568"/>
            <a:ext cx="5438773" cy="5238350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 Book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 Journal Article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Government Legislation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273827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568"/>
            <a:ext cx="3766457" cy="541292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prstClr val="black"/>
                </a:solidFill>
                <a:latin typeface="Garamond" panose="02020404030301010803" pitchFamily="18" charset="0"/>
              </a:rPr>
              <a:t>Why Do We Need To Reference</a:t>
            </a:r>
            <a:endParaRPr lang="en-GB" sz="6000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4A4-292E-49A0-B2BC-4AFD87442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0" y="624568"/>
            <a:ext cx="6324598" cy="5412920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Validates and Supports Argument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Plagiarism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Demonstrates well Read or Researched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latin typeface="Times New Roman" panose="02020603050405020304" pitchFamily="18" charset="0"/>
                <a:ea typeface="Calibri" panose="020F0502020204030204" pitchFamily="34" charset="0"/>
              </a:rPr>
              <a:t>Follow up and locate the original Source</a:t>
            </a:r>
          </a:p>
          <a:p>
            <a:pPr marL="0" lvl="0" indent="0" algn="r">
              <a:spcAft>
                <a:spcPts val="800"/>
              </a:spcAft>
              <a:buNone/>
            </a:pPr>
            <a:r>
              <a:rPr lang="en-GB" sz="2400" dirty="0">
                <a:highlight>
                  <a:srgbClr val="FFFF00"/>
                </a:highlight>
                <a:latin typeface="Garamond" panose="02020404030301010803" pitchFamily="18" charset="0"/>
              </a:rPr>
              <a:t>(Pears and Shields, 2019)</a:t>
            </a:r>
            <a:endParaRPr lang="en-GB" sz="2400" dirty="0">
              <a:highlight>
                <a:srgbClr val="FFFF00"/>
              </a:highlight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13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1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1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073588" cy="1325563"/>
          </a:xfrm>
        </p:spPr>
        <p:txBody>
          <a:bodyPr/>
          <a:lstStyle/>
          <a:p>
            <a:r>
              <a:rPr lang="en-US" dirty="0">
                <a:latin typeface="Garamond" panose="02020404030301010803" pitchFamily="18" charset="0"/>
              </a:rPr>
              <a:t>Books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1E0C0A-D0DB-4849-AE81-76A740E895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40959"/>
            <a:ext cx="5181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latin typeface="Garamond" panose="02020404030301010803" pitchFamily="18" charset="0"/>
              </a:rPr>
              <a:t>In Text Citation</a:t>
            </a:r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Referring to a complete works or idea (Author, Date).</a:t>
            </a:r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For a direct quote include the page number</a:t>
            </a:r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(Author, Date, p.21).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A07D3A0-02AD-495E-91CA-D6EE4AAD835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40073" y="1086152"/>
            <a:ext cx="3505855" cy="468569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4F4FAA4-4315-4F0B-B198-9CDBB67CBF9C}"/>
              </a:ext>
            </a:extLst>
          </p:cNvPr>
          <p:cNvSpPr txBox="1"/>
          <p:nvPr/>
        </p:nvSpPr>
        <p:spPr>
          <a:xfrm>
            <a:off x="8543365" y="5992297"/>
            <a:ext cx="2671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spcAft>
                <a:spcPts val="800"/>
              </a:spcAft>
            </a:pPr>
            <a:r>
              <a:rPr lang="en-GB" dirty="0">
                <a:latin typeface="Garamond" panose="02020404030301010803" pitchFamily="18" charset="0"/>
              </a:rPr>
              <a:t>(Pears and Shields, 2019)</a:t>
            </a:r>
            <a:endParaRPr lang="en-GB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15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494" y="365125"/>
            <a:ext cx="5620871" cy="1325563"/>
          </a:xfrm>
        </p:spPr>
        <p:txBody>
          <a:bodyPr/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Books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1E0C0A-D0DB-4849-AE81-76A740E895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77788"/>
            <a:ext cx="5181600" cy="4599175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latin typeface="Garamond" panose="02020404030301010803" pitchFamily="18" charset="0"/>
              </a:rPr>
              <a:t>Reference list</a:t>
            </a:r>
          </a:p>
          <a:p>
            <a:pPr marL="0" indent="0">
              <a:buNone/>
            </a:pPr>
            <a:endParaRPr lang="en-US" dirty="0">
              <a:latin typeface="Garamond" panose="02020404030301010803" pitchFamily="18" charset="0"/>
            </a:endParaRPr>
          </a:p>
          <a:p>
            <a:r>
              <a:rPr lang="en-US" dirty="0">
                <a:latin typeface="Garamond" panose="02020404030301010803" pitchFamily="18" charset="0"/>
              </a:rPr>
              <a:t>Author, Year of Publication</a:t>
            </a:r>
          </a:p>
          <a:p>
            <a:r>
              <a:rPr lang="en-US" dirty="0">
                <a:latin typeface="Garamond" panose="02020404030301010803" pitchFamily="18" charset="0"/>
              </a:rPr>
              <a:t>Title, Sub-Headings</a:t>
            </a:r>
          </a:p>
          <a:p>
            <a:r>
              <a:rPr lang="en-US" dirty="0">
                <a:latin typeface="Garamond" panose="02020404030301010803" pitchFamily="18" charset="0"/>
              </a:rPr>
              <a:t>Any Additional information (editors or number of edition)</a:t>
            </a:r>
          </a:p>
          <a:p>
            <a:r>
              <a:rPr lang="en-US" dirty="0">
                <a:latin typeface="Garamond" panose="02020404030301010803" pitchFamily="18" charset="0"/>
              </a:rPr>
              <a:t>Name of the publisher 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A16FEF-48AF-4C79-84AE-BA195CD4A1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23825" y="489288"/>
            <a:ext cx="4291265" cy="5364946"/>
          </a:xfrm>
          <a:ln>
            <a:solidFill>
              <a:srgbClr val="00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8B1404-7099-4DE8-BD18-A006F9C294FA}"/>
              </a:ext>
            </a:extLst>
          </p:cNvPr>
          <p:cNvSpPr txBox="1"/>
          <p:nvPr/>
        </p:nvSpPr>
        <p:spPr>
          <a:xfrm>
            <a:off x="7902948" y="6176963"/>
            <a:ext cx="301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spcAft>
                <a:spcPts val="800"/>
              </a:spcAft>
            </a:pPr>
            <a:r>
              <a:rPr lang="en-GB" dirty="0">
                <a:highlight>
                  <a:srgbClr val="FFFF00"/>
                </a:highlight>
                <a:latin typeface="Garamond" panose="02020404030301010803" pitchFamily="18" charset="0"/>
              </a:rPr>
              <a:t>(Pears and Shields 2019, p. iv)</a:t>
            </a:r>
            <a:endParaRPr lang="en-GB" dirty="0">
              <a:highlight>
                <a:srgbClr val="FFFF00"/>
              </a:highlight>
              <a:latin typeface="Times New Roman" panose="02020603050405020304" pitchFamily="18" charset="0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796260FE-9B8B-4493-9CE3-8DB7D30862F6}"/>
              </a:ext>
            </a:extLst>
          </p:cNvPr>
          <p:cNvSpPr/>
          <p:nvPr/>
        </p:nvSpPr>
        <p:spPr>
          <a:xfrm>
            <a:off x="6623825" y="3523130"/>
            <a:ext cx="700340" cy="4781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62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2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324600" cy="1325563"/>
          </a:xfrm>
        </p:spPr>
        <p:txBody>
          <a:bodyPr/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Books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1E0C0A-D0DB-4849-AE81-76A740E895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>
                <a:latin typeface="Garamond" panose="02020404030301010803" pitchFamily="18" charset="0"/>
              </a:rPr>
              <a:t>Reference list</a:t>
            </a:r>
          </a:p>
          <a:p>
            <a:pPr marL="0" indent="0" algn="ctr">
              <a:buNone/>
            </a:pPr>
            <a:endParaRPr lang="en-US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Pears, R. and Shields, G. (2019) </a:t>
            </a:r>
            <a:r>
              <a:rPr lang="en-GB" i="1" dirty="0">
                <a:latin typeface="Garamond" panose="02020404030301010803" pitchFamily="18" charset="0"/>
              </a:rPr>
              <a:t>Cite Them Right: The Essential Referencing Guide.</a:t>
            </a:r>
            <a:r>
              <a:rPr lang="en-GB" dirty="0">
                <a:latin typeface="Garamond" panose="02020404030301010803" pitchFamily="18" charset="0"/>
              </a:rPr>
              <a:t> 11</a:t>
            </a:r>
            <a:r>
              <a:rPr lang="en-GB" baseline="30000" dirty="0">
                <a:latin typeface="Garamond" panose="02020404030301010803" pitchFamily="18" charset="0"/>
              </a:rPr>
              <a:t>th </a:t>
            </a:r>
            <a:r>
              <a:rPr lang="en-GB" dirty="0">
                <a:latin typeface="Garamond" panose="02020404030301010803" pitchFamily="18" charset="0"/>
              </a:rPr>
              <a:t>rev. </a:t>
            </a:r>
            <a:r>
              <a:rPr lang="en-GB" dirty="0" err="1">
                <a:latin typeface="Garamond" panose="02020404030301010803" pitchFamily="18" charset="0"/>
              </a:rPr>
              <a:t>edn</a:t>
            </a:r>
            <a:r>
              <a:rPr lang="en-GB" dirty="0">
                <a:latin typeface="Garamond" panose="02020404030301010803" pitchFamily="18" charset="0"/>
              </a:rPr>
              <a:t>. London: Red Globe Press. </a:t>
            </a:r>
          </a:p>
          <a:p>
            <a:pPr marL="0" indent="0">
              <a:buNone/>
            </a:pPr>
            <a:endParaRPr lang="en-US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US" dirty="0">
              <a:latin typeface="Garamond" panose="02020404030301010803" pitchFamily="18" charset="0"/>
            </a:endParaRP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A07D3A0-02AD-495E-91CA-D6EE4AAD835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47650" y="869576"/>
            <a:ext cx="3505855" cy="490227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C282F75-C032-4E43-852C-D557569C41DD}"/>
              </a:ext>
            </a:extLst>
          </p:cNvPr>
          <p:cNvSpPr txBox="1"/>
          <p:nvPr/>
        </p:nvSpPr>
        <p:spPr>
          <a:xfrm>
            <a:off x="8875059" y="5862918"/>
            <a:ext cx="2478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spcAft>
                <a:spcPts val="800"/>
              </a:spcAft>
            </a:pPr>
            <a:r>
              <a:rPr lang="en-GB" dirty="0">
                <a:latin typeface="Garamond" panose="02020404030301010803" pitchFamily="18" charset="0"/>
              </a:rPr>
              <a:t>(Pears and Shields, 2019)</a:t>
            </a:r>
            <a:endParaRPr lang="en-GB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65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510342" cy="1325563"/>
          </a:xfrm>
        </p:spPr>
        <p:txBody>
          <a:bodyPr/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Journal Article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D0B5D6-4EB4-4FD4-B15C-4338CF966F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7870" y="1758156"/>
            <a:ext cx="5652247" cy="4351338"/>
          </a:xfrm>
        </p:spPr>
        <p:txBody>
          <a:bodyPr/>
          <a:lstStyle/>
          <a:p>
            <a:pPr marL="0" lvl="0" indent="0" algn="ctr">
              <a:buNone/>
            </a:pPr>
            <a:r>
              <a:rPr lang="en-US" dirty="0">
                <a:solidFill>
                  <a:prstClr val="black"/>
                </a:solidFill>
                <a:latin typeface="Garamond" panose="02020404030301010803" pitchFamily="18" charset="0"/>
              </a:rPr>
              <a:t>In Text Citation</a:t>
            </a:r>
            <a:endParaRPr lang="en-GB" dirty="0"/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(Osborne, Sandford and Alliez, 2015)</a:t>
            </a:r>
          </a:p>
          <a:p>
            <a:pPr marL="0" indent="0" algn="ctr">
              <a:buNone/>
            </a:pPr>
            <a:endParaRPr lang="en-GB" dirty="0">
              <a:latin typeface="Garamond" panose="02020404030301010803" pitchFamily="18" charset="0"/>
            </a:endParaRPr>
          </a:p>
          <a:p>
            <a:pPr marL="0" indent="0" algn="ctr">
              <a:buNone/>
            </a:pPr>
            <a:r>
              <a:rPr lang="en-GB" dirty="0">
                <a:latin typeface="Garamond" panose="02020404030301010803" pitchFamily="18" charset="0"/>
              </a:rPr>
              <a:t>Reference List</a:t>
            </a:r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Osborne, P., Sandford, S. and Alliez, (eds.) (2015) ‘</a:t>
            </a:r>
            <a:r>
              <a:rPr lang="en-GB" dirty="0" err="1">
                <a:latin typeface="Garamond" panose="02020404030301010803" pitchFamily="18" charset="0"/>
              </a:rPr>
              <a:t>Transdisc</a:t>
            </a:r>
            <a:r>
              <a:rPr lang="en-GB" dirty="0">
                <a:latin typeface="Garamond" panose="02020404030301010803" pitchFamily="18" charset="0"/>
              </a:rPr>
              <a:t>: Transdisciplinary Problematics’, </a:t>
            </a:r>
            <a:r>
              <a:rPr lang="en-GB" i="1" dirty="0">
                <a:latin typeface="Garamond" panose="02020404030301010803" pitchFamily="18" charset="0"/>
              </a:rPr>
              <a:t>Theory Culture and Society, </a:t>
            </a:r>
            <a:r>
              <a:rPr lang="en-GB" dirty="0">
                <a:latin typeface="Garamond" panose="02020404030301010803" pitchFamily="18" charset="0"/>
              </a:rPr>
              <a:t>32(5 and 6, September-November).</a:t>
            </a:r>
          </a:p>
          <a:p>
            <a:pPr algn="ctr"/>
            <a:endParaRPr lang="en-GB" dirty="0"/>
          </a:p>
        </p:txBody>
      </p: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8014DA2-6E36-4128-AC5D-83A3805E479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542" y="538961"/>
            <a:ext cx="3938583" cy="5570533"/>
          </a:xfrm>
          <a:ln>
            <a:solidFill>
              <a:srgbClr val="00000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497C93-1A6E-46E3-94DE-10CB158A14D0}"/>
              </a:ext>
            </a:extLst>
          </p:cNvPr>
          <p:cNvSpPr txBox="1"/>
          <p:nvPr/>
        </p:nvSpPr>
        <p:spPr>
          <a:xfrm>
            <a:off x="8426824" y="6109494"/>
            <a:ext cx="3585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aramond" panose="02020404030301010803" pitchFamily="18" charset="0"/>
              </a:rPr>
              <a:t>(Osborne, Sandford and Alliez, 2015)</a:t>
            </a:r>
          </a:p>
        </p:txBody>
      </p:sp>
    </p:spTree>
    <p:extLst>
      <p:ext uri="{BB962C8B-B14F-4D97-AF65-F5344CB8AC3E}">
        <p14:creationId xmlns:p14="http://schemas.microsoft.com/office/powerpoint/2010/main" val="207296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694" y="365125"/>
            <a:ext cx="5715000" cy="1212663"/>
          </a:xfrm>
        </p:spPr>
        <p:txBody>
          <a:bodyPr/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Government Legislation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515EF23-144B-471B-8FD9-A8EB83B74F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76400"/>
            <a:ext cx="5715000" cy="450056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latin typeface="Garamond" panose="02020404030301010803" pitchFamily="18" charset="0"/>
              </a:rPr>
              <a:t>In Text Citation</a:t>
            </a:r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Legislation was created to promote the interests and wellbeing of children (</a:t>
            </a:r>
            <a:r>
              <a:rPr lang="en-GB" i="1" dirty="0">
                <a:latin typeface="Garamond" panose="02020404030301010803" pitchFamily="18" charset="0"/>
              </a:rPr>
              <a:t>Children Act 2004</a:t>
            </a:r>
            <a:r>
              <a:rPr lang="en-GB" dirty="0">
                <a:latin typeface="Garamond" panose="02020404030301010803" pitchFamily="18" charset="0"/>
              </a:rPr>
              <a:t>).</a:t>
            </a:r>
          </a:p>
          <a:p>
            <a:pPr marL="0" indent="0" algn="ctr">
              <a:buNone/>
            </a:pPr>
            <a:r>
              <a:rPr lang="en-GB" dirty="0">
                <a:latin typeface="Garamond" panose="02020404030301010803" pitchFamily="18" charset="0"/>
              </a:rPr>
              <a:t>Reference List</a:t>
            </a:r>
          </a:p>
          <a:p>
            <a:pPr marL="0" indent="0">
              <a:buNone/>
            </a:pPr>
            <a:r>
              <a:rPr lang="en-GB" i="1" dirty="0">
                <a:latin typeface="Garamond" panose="02020404030301010803" pitchFamily="18" charset="0"/>
              </a:rPr>
              <a:t>Children Act 2004, C. 31. </a:t>
            </a:r>
            <a:r>
              <a:rPr lang="en-GB" dirty="0">
                <a:latin typeface="Garamond" panose="02020404030301010803" pitchFamily="18" charset="0"/>
              </a:rPr>
              <a:t>Available at: </a:t>
            </a:r>
            <a:r>
              <a:rPr lang="en-GB" dirty="0">
                <a:latin typeface="Garamond" panose="02020404030301010803" pitchFamily="18" charset="0"/>
                <a:hlinkClick r:id="rId2"/>
              </a:rPr>
              <a:t>http://www.legislation.gov.uk/ukpga/2004/31/contents</a:t>
            </a:r>
            <a:r>
              <a:rPr lang="en-GB" dirty="0">
                <a:latin typeface="Garamond" panose="02020404030301010803" pitchFamily="18" charset="0"/>
              </a:rPr>
              <a:t> (Accessed: 5 January 2020).</a:t>
            </a:r>
            <a:endParaRPr lang="en-GB" i="1" dirty="0">
              <a:latin typeface="Garamond" panose="02020404030301010803" pitchFamily="18" charset="0"/>
            </a:endParaRPr>
          </a:p>
        </p:txBody>
      </p:sp>
      <p:pic>
        <p:nvPicPr>
          <p:cNvPr id="6" name="Content Placeholder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7454AB54-ED83-4E25-BD42-33F6392BC1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5461" y="365124"/>
            <a:ext cx="3963880" cy="56053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9AE4FA-CA65-4C32-92AD-83198A066155}"/>
              </a:ext>
            </a:extLst>
          </p:cNvPr>
          <p:cNvSpPr txBox="1"/>
          <p:nvPr/>
        </p:nvSpPr>
        <p:spPr>
          <a:xfrm>
            <a:off x="9350189" y="5992297"/>
            <a:ext cx="1891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aramond" panose="02020404030301010803" pitchFamily="18" charset="0"/>
              </a:rPr>
              <a:t>(</a:t>
            </a:r>
            <a:r>
              <a:rPr lang="en-GB" i="1" dirty="0">
                <a:latin typeface="Garamond" panose="02020404030301010803" pitchFamily="18" charset="0"/>
              </a:rPr>
              <a:t>Children Act 2004</a:t>
            </a:r>
            <a:r>
              <a:rPr lang="en-GB" dirty="0">
                <a:latin typeface="Garamond" panose="02020404030301010803" pitchFamily="18" charset="0"/>
              </a:rPr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13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455337" cy="1325563"/>
          </a:xfrm>
        </p:spPr>
        <p:txBody>
          <a:bodyPr/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Website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A7F0003-86F8-4B73-9ACF-BB6999B51A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6864" y="1573171"/>
            <a:ext cx="5181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latin typeface="Garamond" panose="02020404030301010803" pitchFamily="18" charset="0"/>
              </a:rPr>
              <a:t>In Text Citation</a:t>
            </a:r>
          </a:p>
          <a:p>
            <a:pPr marL="0" indent="0">
              <a:buNone/>
            </a:pPr>
            <a:r>
              <a:rPr lang="en-US" dirty="0">
                <a:latin typeface="Garamond" panose="02020404030301010803" pitchFamily="18" charset="0"/>
              </a:rPr>
              <a:t>The impact of losing European funding for Wales as a result of Brexit is unclear (Deans, 2020)</a:t>
            </a:r>
          </a:p>
          <a:p>
            <a:pPr marL="0" indent="0" algn="ctr">
              <a:buNone/>
            </a:pPr>
            <a:r>
              <a:rPr lang="en-GB" dirty="0">
                <a:latin typeface="Garamond" panose="02020404030301010803" pitchFamily="18" charset="0"/>
              </a:rPr>
              <a:t>Reference List</a:t>
            </a:r>
          </a:p>
          <a:p>
            <a:pPr marL="0" indent="0">
              <a:buNone/>
            </a:pPr>
            <a:r>
              <a:rPr lang="en-GB" dirty="0">
                <a:latin typeface="Garamond" panose="02020404030301010803" pitchFamily="18" charset="0"/>
              </a:rPr>
              <a:t>Deans, D. (2020) </a:t>
            </a:r>
            <a:r>
              <a:rPr lang="en-US" i="1" dirty="0">
                <a:latin typeface="Garamond" panose="02020404030301010803" pitchFamily="18" charset="0"/>
              </a:rPr>
              <a:t>Welsh politics: What's in store for 2020?</a:t>
            </a:r>
            <a:r>
              <a:rPr lang="en-US" dirty="0">
                <a:latin typeface="Garamond" panose="02020404030301010803" pitchFamily="18" charset="0"/>
              </a:rPr>
              <a:t> Available at: </a:t>
            </a:r>
            <a:r>
              <a:rPr lang="en-GB" dirty="0">
                <a:latin typeface="Garamond" panose="02020404030301010803" pitchFamily="18" charset="0"/>
                <a:hlinkClick r:id="rId2"/>
              </a:rPr>
              <a:t>https://www.bbc.co.uk/news/uk-wales-politics-50984733</a:t>
            </a:r>
            <a:r>
              <a:rPr lang="en-GB" dirty="0">
                <a:latin typeface="Garamond" panose="02020404030301010803" pitchFamily="18" charset="0"/>
              </a:rPr>
              <a:t> (Accessed: 5 January 2020).</a:t>
            </a:r>
            <a:endParaRPr lang="en-US" i="1" dirty="0">
              <a:latin typeface="Garamond" panose="02020404030301010803" pitchFamily="18" charset="0"/>
            </a:endParaRPr>
          </a:p>
        </p:txBody>
      </p:sp>
      <p:pic>
        <p:nvPicPr>
          <p:cNvPr id="5" name="Content Placeholder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0533C0C6-4115-4E71-A132-AB9B851F05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3537" y="1566515"/>
            <a:ext cx="5717488" cy="4351338"/>
          </a:xfrm>
          <a:ln w="9525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CF6C5E-6928-4B6C-B7BE-6D40000BAB8F}"/>
              </a:ext>
            </a:extLst>
          </p:cNvPr>
          <p:cNvSpPr txBox="1"/>
          <p:nvPr/>
        </p:nvSpPr>
        <p:spPr>
          <a:xfrm>
            <a:off x="6293538" y="489297"/>
            <a:ext cx="57174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US" sz="3200" b="1" dirty="0">
                <a:latin typeface="Garamond" panose="02020404030301010803" pitchFamily="18" charset="0"/>
              </a:rPr>
              <a:t>Welsh politics: What's in store for 2020?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DB5FFB-0B62-4808-9524-755F72CB64B0}"/>
              </a:ext>
            </a:extLst>
          </p:cNvPr>
          <p:cNvSpPr txBox="1"/>
          <p:nvPr/>
        </p:nvSpPr>
        <p:spPr>
          <a:xfrm>
            <a:off x="9717741" y="5999652"/>
            <a:ext cx="2160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Garamond" panose="02020404030301010803" pitchFamily="18" charset="0"/>
              </a:rPr>
              <a:t>(Getty Images, 2019)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761D88-DAE8-445E-B003-5EAE76EB72D3}"/>
              </a:ext>
            </a:extLst>
          </p:cNvPr>
          <p:cNvSpPr txBox="1"/>
          <p:nvPr/>
        </p:nvSpPr>
        <p:spPr>
          <a:xfrm>
            <a:off x="8570259" y="5485768"/>
            <a:ext cx="1694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Boris Johnson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32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Conclusion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4A4-292E-49A0-B2BC-4AFD87442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8729"/>
            <a:ext cx="10515600" cy="4512423"/>
          </a:xfrm>
        </p:spPr>
        <p:txBody>
          <a:bodyPr/>
          <a:lstStyle/>
          <a:p>
            <a:r>
              <a:rPr lang="en-US" dirty="0">
                <a:latin typeface="Garamond" panose="02020404030301010803" pitchFamily="18" charset="0"/>
              </a:rPr>
              <a:t>TSD, use the Harvard Style of Referencing.</a:t>
            </a:r>
          </a:p>
          <a:p>
            <a:r>
              <a:rPr lang="en-US" dirty="0">
                <a:latin typeface="Garamond" panose="02020404030301010803" pitchFamily="18" charset="0"/>
              </a:rPr>
              <a:t>Referencing prevents Plagiarism and verifies and confirms a source of information is true and accurate.</a:t>
            </a:r>
            <a:endParaRPr lang="en-GB" dirty="0">
              <a:latin typeface="Garamond" panose="02020404030301010803" pitchFamily="18" charset="0"/>
            </a:endParaRPr>
          </a:p>
          <a:p>
            <a:r>
              <a:rPr lang="en-GB" dirty="0">
                <a:latin typeface="Garamond" panose="02020404030301010803" pitchFamily="18" charset="0"/>
              </a:rPr>
              <a:t>A reference list allows the reader of your work to follow up and check your source of information.</a:t>
            </a:r>
          </a:p>
          <a:p>
            <a:r>
              <a:rPr lang="en-GB" dirty="0">
                <a:latin typeface="Garamond" panose="02020404030301010803" pitchFamily="18" charset="0"/>
              </a:rPr>
              <a:t>Must contain the authors’ name and initials.</a:t>
            </a:r>
          </a:p>
          <a:p>
            <a:r>
              <a:rPr lang="en-GB" dirty="0">
                <a:latin typeface="Garamond" panose="02020404030301010803" pitchFamily="18" charset="0"/>
              </a:rPr>
              <a:t>Title and year of publication as well as the publisher.</a:t>
            </a:r>
          </a:p>
          <a:p>
            <a:r>
              <a:rPr lang="en-GB" dirty="0">
                <a:latin typeface="Garamond" panose="02020404030301010803" pitchFamily="18" charset="0"/>
              </a:rPr>
              <a:t>Any Online reference should contain a link to the website or page and when you accessed the information.</a:t>
            </a:r>
          </a:p>
          <a:p>
            <a:endParaRPr lang="en-US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703BFB7-1498-42DA-8437-1FFB1A3C4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8715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Garamond" panose="02020404030301010803" pitchFamily="18" charset="0"/>
              </a:rPr>
              <a:t>Reference List</a:t>
            </a:r>
            <a:endParaRPr lang="en-GB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4A4-292E-49A0-B2BC-4AFD87442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65" y="1523999"/>
            <a:ext cx="10999694" cy="4523815"/>
          </a:xfrm>
        </p:spPr>
        <p:txBody>
          <a:bodyPr>
            <a:noAutofit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600" i="1" dirty="0">
                <a:latin typeface="Garamond" panose="02020404030301010803" pitchFamily="18" charset="0"/>
              </a:rPr>
              <a:t>Children Act 2004, C. 31. </a:t>
            </a:r>
            <a:r>
              <a:rPr lang="en-GB" sz="1600" dirty="0">
                <a:latin typeface="Garamond" panose="02020404030301010803" pitchFamily="18" charset="0"/>
              </a:rPr>
              <a:t>Available at: </a:t>
            </a:r>
            <a:r>
              <a:rPr lang="en-GB" sz="1600" dirty="0">
                <a:latin typeface="Garamond" panose="02020404030301010803" pitchFamily="18" charset="0"/>
                <a:hlinkClick r:id="rId2"/>
              </a:rPr>
              <a:t>http://www.legislation.gov.uk/ukpga/2004/31/contents</a:t>
            </a:r>
            <a:r>
              <a:rPr lang="en-GB" sz="1600" dirty="0">
                <a:latin typeface="Garamond" panose="02020404030301010803" pitchFamily="18" charset="0"/>
              </a:rPr>
              <a:t> (Accessed: 5 January 2020).</a:t>
            </a: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Deans, D. (2020) </a:t>
            </a:r>
            <a:r>
              <a:rPr lang="en-US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Welsh politics: What's in store for 2020?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https://www.bbc.co.uk/news/uk-wales-politics-50984733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(Accessed: 5 January 2020).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Getty Images (2019)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Boris Johnson.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Available at: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https://www.bbc.co.uk/news/uk-wales-politics-50984733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(Accessed: 5 June 2020)</a:t>
            </a: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Osborne, P., Sandford, S. and Alliez, (eds.) (2015) ‘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Transdisc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: Transdisciplinary Problematics’,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Theory Culture and Society,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32(5 and 6, September-November).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Pears, R. and Shields, G. (2019)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Cite Them Right: The Essential Referencing Guide.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11</a:t>
            </a:r>
            <a:r>
              <a:rPr lang="en-GB" sz="16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rev. 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edn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London: Red Globe Press. </a:t>
            </a:r>
            <a:endParaRPr lang="en-GB" sz="16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741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1384</TotalTime>
  <Words>686</Words>
  <Application>Microsoft Office PowerPoint</Application>
  <PresentationFormat>Widescreen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Garamond</vt:lpstr>
      <vt:lpstr>Symbol</vt:lpstr>
      <vt:lpstr>Times New Roman</vt:lpstr>
      <vt:lpstr>Office Theme</vt:lpstr>
      <vt:lpstr>ECEG4001Q  Assignment 2 </vt:lpstr>
      <vt:lpstr>Assignment 2</vt:lpstr>
      <vt:lpstr>Looking At</vt:lpstr>
      <vt:lpstr>In Text Citations</vt:lpstr>
      <vt:lpstr>Why Do We Need To Reference</vt:lpstr>
      <vt:lpstr>Books</vt:lpstr>
      <vt:lpstr>Books</vt:lpstr>
      <vt:lpstr>Books</vt:lpstr>
      <vt:lpstr>Journal Article</vt:lpstr>
      <vt:lpstr>Government Legislation</vt:lpstr>
      <vt:lpstr>Website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ECEG4001Q  Assignment 2 </dc:title>
  <dc:creator>Brian Glover</dc:creator>
  <cp:lastModifiedBy>Brian Glover</cp:lastModifiedBy>
  <cp:revision>128</cp:revision>
  <dcterms:created xsi:type="dcterms:W3CDTF">2019-12-15T00:44:00Z</dcterms:created>
  <dcterms:modified xsi:type="dcterms:W3CDTF">2020-01-06T18:09:25Z</dcterms:modified>
</cp:coreProperties>
</file>