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7" r:id="rId2"/>
    <p:sldId id="260" r:id="rId3"/>
    <p:sldId id="261" r:id="rId4"/>
    <p:sldId id="264" r:id="rId5"/>
    <p:sldId id="313" r:id="rId6"/>
    <p:sldId id="312" r:id="rId7"/>
    <p:sldId id="268" r:id="rId8"/>
    <p:sldId id="269" r:id="rId9"/>
    <p:sldId id="318" r:id="rId10"/>
    <p:sldId id="317" r:id="rId11"/>
    <p:sldId id="271" r:id="rId12"/>
    <p:sldId id="272" r:id="rId13"/>
    <p:sldId id="273" r:id="rId14"/>
    <p:sldId id="274" r:id="rId15"/>
    <p:sldId id="275" r:id="rId16"/>
    <p:sldId id="276" r:id="rId17"/>
    <p:sldId id="281" r:id="rId18"/>
    <p:sldId id="282" r:id="rId19"/>
    <p:sldId id="316" r:id="rId20"/>
    <p:sldId id="288" r:id="rId21"/>
    <p:sldId id="292" r:id="rId22"/>
    <p:sldId id="294" r:id="rId23"/>
    <p:sldId id="295" r:id="rId24"/>
    <p:sldId id="296" r:id="rId25"/>
    <p:sldId id="297" r:id="rId26"/>
    <p:sldId id="298" r:id="rId27"/>
    <p:sldId id="299" r:id="rId28"/>
    <p:sldId id="308"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599" autoAdjust="0"/>
  </p:normalViewPr>
  <p:slideViewPr>
    <p:cSldViewPr>
      <p:cViewPr varScale="1">
        <p:scale>
          <a:sx n="58" d="100"/>
          <a:sy n="58" d="100"/>
        </p:scale>
        <p:origin x="78" y="3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D6895904-BEAB-497A-8D4E-92168E500835}" type="datetimeFigureOut">
              <a:rPr lang="en-GB" smtClean="0"/>
              <a:t>28/09/2019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05703CB1-1DEC-4D64-BA9E-ADD5662E66BA}" type="slidenum">
              <a:rPr lang="en-GB" smtClean="0"/>
              <a:t>‹#›</a:t>
            </a:fld>
            <a:endParaRPr lang="en-GB"/>
          </a:p>
        </p:txBody>
      </p:sp>
    </p:spTree>
    <p:extLst>
      <p:ext uri="{BB962C8B-B14F-4D97-AF65-F5344CB8AC3E}">
        <p14:creationId xmlns:p14="http://schemas.microsoft.com/office/powerpoint/2010/main" val="30069618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945659" cy="496332"/>
          </a:xfrm>
          <a:prstGeom prst="rect">
            <a:avLst/>
          </a:prstGeom>
          <a:noFill/>
          <a:ln>
            <a:noFill/>
          </a:ln>
        </p:spPr>
        <p:txBody>
          <a:bodyPr vert="horz" wrap="square" lIns="91440" tIns="45720" rIns="91440" bIns="45720" anchor="t"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850438" y="0"/>
            <a:ext cx="2945659" cy="496332"/>
          </a:xfrm>
          <a:prstGeom prst="rect">
            <a:avLst/>
          </a:prstGeom>
          <a:noFill/>
          <a:ln>
            <a:noFill/>
          </a:ln>
        </p:spPr>
        <p:txBody>
          <a:bodyPr vert="horz" wrap="square" lIns="91440" tIns="45720" rIns="91440" bIns="45720" anchor="t"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F313A6C-C788-4780-B6C3-B38AE669406A}" type="datetime1">
              <a:rPr lang="en-GB"/>
              <a:pPr lvl="0"/>
              <a:t>28/09/2019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79768" y="4715153"/>
            <a:ext cx="5438140" cy="4466987"/>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9428578"/>
            <a:ext cx="2945659" cy="496332"/>
          </a:xfrm>
          <a:prstGeom prst="rect">
            <a:avLst/>
          </a:prstGeom>
          <a:noFill/>
          <a:ln>
            <a:noFill/>
          </a:ln>
        </p:spPr>
        <p:txBody>
          <a:bodyPr vert="horz" wrap="square" lIns="91440" tIns="45720" rIns="91440" bIns="45720" anchor="b"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850438" y="9428578"/>
            <a:ext cx="2945659" cy="496332"/>
          </a:xfrm>
          <a:prstGeom prst="rect">
            <a:avLst/>
          </a:prstGeom>
          <a:noFill/>
          <a:ln>
            <a:noFill/>
          </a:ln>
        </p:spPr>
        <p:txBody>
          <a:bodyPr vert="horz" wrap="square" lIns="91440" tIns="45720" rIns="91440" bIns="45720" anchor="b"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A1A34D9-73E3-4F0A-8AE5-1558A48A1652}" type="slidenum">
              <a:t>‹#›</a:t>
            </a:fld>
            <a:endParaRPr lang="en-GB"/>
          </a:p>
        </p:txBody>
      </p:sp>
    </p:spTree>
    <p:extLst>
      <p:ext uri="{BB962C8B-B14F-4D97-AF65-F5344CB8AC3E}">
        <p14:creationId xmlns:p14="http://schemas.microsoft.com/office/powerpoint/2010/main" val="82542265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072101D-DC96-4B04-B6EB-CD5F539F4F5F}" type="slidenum">
              <a:t>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446764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2CD0F8A-9D4B-4D25-8814-2A6B5B3E6516}" type="slidenum">
              <a:t>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7599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C765005-6595-45A4-9F96-270B03874EFB}" type="slidenum">
              <a:t>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295619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9E8565C-5470-4CE9-9475-95751AD5BD81}" type="slidenum">
              <a:t>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905494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0D4B968-1A98-4379-A006-BB7964AC9F7D}" type="slidenum">
              <a:t>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192414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9231B70-D694-47FE-B949-8F8EB3241B79}" type="slidenum">
              <a:t>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194119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r>
              <a:rPr lang="en-GB" sz="1200" b="0" i="0" u="none" strike="noStrike" kern="1200" cap="none" spc="0" baseline="0" dirty="0" smtClean="0">
                <a:solidFill>
                  <a:srgbClr val="000000"/>
                </a:solidFill>
                <a:uFillTx/>
                <a:latin typeface="Calibri"/>
              </a:rPr>
              <a:t>Consultants enter an existing organisation and undertake specific projects for it. This can be for the private and public sectors.</a:t>
            </a:r>
          </a:p>
          <a:p>
            <a:r>
              <a:rPr lang="en-GB" sz="1200" b="0" i="0" u="none" strike="noStrike" kern="1200" cap="none" spc="0" baseline="0" dirty="0" smtClean="0">
                <a:solidFill>
                  <a:srgbClr val="000000"/>
                </a:solidFill>
                <a:uFillTx/>
                <a:latin typeface="Calibri"/>
              </a:rPr>
              <a:t>They can be involved in any part of the business that requires help and the project can be short-term or long-term.</a:t>
            </a:r>
          </a:p>
          <a:p>
            <a:r>
              <a:rPr lang="en-GB" sz="1200" b="0" i="0" u="none" strike="noStrike" kern="1200" cap="none" spc="0" baseline="0" dirty="0" smtClean="0">
                <a:solidFill>
                  <a:srgbClr val="000000"/>
                </a:solidFill>
                <a:uFillTx/>
                <a:latin typeface="Calibri"/>
              </a:rPr>
              <a:t>A consultant will only be brought in if he or she adds value.</a:t>
            </a:r>
            <a:endParaRPr lang="en-GB" dirty="0"/>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F582AB2-09FF-4B5D-9D3C-11E34EC10F43}" type="slidenum">
              <a:t>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163469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pPr lvl="0"/>
            <a:r>
              <a:rPr lang="en-GB">
                <a:latin typeface="Arial" pitchFamily="34"/>
              </a:rPr>
              <a:t>The quotes highlight the importance of change in our lives. For business, change is something that is ever-present. No business or business environment ever stands still. It follows from this that every business has to cope with change.</a:t>
            </a:r>
          </a:p>
          <a:p>
            <a:pPr lvl="0"/>
            <a:r>
              <a:rPr lang="en-GB">
                <a:latin typeface="Arial" pitchFamily="34"/>
              </a:rPr>
              <a:t>At the front line of most change in business will be humans. The workforce will be the ones who have to adapt to new situations and to the effects of changes inside and outside the business. Making sure that they are suitably trained to be able to cope with these changes is an important part of the leadership and management process.</a:t>
            </a:r>
          </a:p>
          <a:p>
            <a:pPr lvl="0"/>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63A8F31-AD55-4F82-81E9-732A45167399}" type="slidenum">
              <a:t>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802951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7A1A34D9-73E3-4F0A-8AE5-1558A48A1652}" type="slidenum">
              <a:rPr lang="en-GB" smtClean="0"/>
              <a:t>9</a:t>
            </a:fld>
            <a:endParaRPr lang="en-GB"/>
          </a:p>
        </p:txBody>
      </p:sp>
    </p:spTree>
    <p:extLst>
      <p:ext uri="{BB962C8B-B14F-4D97-AF65-F5344CB8AC3E}">
        <p14:creationId xmlns:p14="http://schemas.microsoft.com/office/powerpoint/2010/main" val="244721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pPr marL="171450" lvl="0" indent="-171450">
              <a:buSzPct val="100000"/>
              <a:buChar char="-"/>
            </a:pPr>
            <a:r>
              <a:rPr lang="en-GB"/>
              <a:t>Social arrangement of people for the collective achievement of common goals/objectives.</a:t>
            </a:r>
          </a:p>
          <a:p>
            <a:pPr lvl="0"/>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C7709EF-E14E-4539-B8AD-4174E0A2DD79}" type="slidenum">
              <a:t>11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6196256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r>
              <a:rPr lang="en-GB" dirty="0" smtClean="0"/>
              <a:t>Temporal expects change and recognise</a:t>
            </a:r>
            <a:r>
              <a:rPr lang="en-GB" baseline="0" dirty="0" smtClean="0"/>
              <a:t> a need to rebalance </a:t>
            </a:r>
            <a:r>
              <a:rPr lang="en-GB" dirty="0" smtClean="0"/>
              <a:t>for transitions, the routines and the activities </a:t>
            </a:r>
            <a:endParaRPr lang="en-GB" dirty="0"/>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2C16838-9F4B-4AF2-8AD9-0F59FC41E738}" type="slidenum">
              <a:t>12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0931260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87C511F-A164-47E0-963D-426240BF4B20}" type="slidenum">
              <a:t>13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2196423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982C3E7-5700-467B-927E-C626472B02DA}" type="slidenum">
              <a:t>14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3614219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4540306-FD91-42FF-B927-C92ED69AECA2}" type="slidenum">
              <a:t>15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2264464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CA78BF-A028-4E89-B68B-F725F86F6E21}" type="slidenum">
              <a:t>16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9490889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11AF3E-D47E-4233-A3B9-751BD132A807}" type="slidenum">
              <a:t>17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628475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385EC14-FC15-4F1E-8EAE-1046BCAEF993}" type="slidenum">
              <a:t>18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7993297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cap="none" spc="0" baseline="0" dirty="0" smtClean="0">
                <a:solidFill>
                  <a:srgbClr val="000000"/>
                </a:solidFill>
                <a:uFillTx/>
                <a:latin typeface="Calibri"/>
              </a:rPr>
              <a:t># • another example but will not fit on slide  - a workwear supplier needing to identify the direct costs of serving different clients in the</a:t>
            </a:r>
          </a:p>
          <a:p>
            <a:r>
              <a:rPr lang="en-GB" sz="1200" b="0" i="0" u="none" strike="noStrike" kern="1200" cap="none" spc="0" baseline="0" dirty="0" smtClean="0">
                <a:solidFill>
                  <a:srgbClr val="000000"/>
                </a:solidFill>
                <a:uFillTx/>
                <a:latin typeface="Calibri"/>
              </a:rPr>
              <a:t>food manufacturing sector;</a:t>
            </a:r>
            <a:endParaRPr lang="en-GB" dirty="0"/>
          </a:p>
        </p:txBody>
      </p:sp>
      <p:sp>
        <p:nvSpPr>
          <p:cNvPr id="4" name="Slide Number Placeholder 3"/>
          <p:cNvSpPr>
            <a:spLocks noGrp="1"/>
          </p:cNvSpPr>
          <p:nvPr>
            <p:ph type="sldNum" sz="quarter" idx="10"/>
          </p:nvPr>
        </p:nvSpPr>
        <p:spPr/>
        <p:txBody>
          <a:bodyPr/>
          <a:lstStyle/>
          <a:p>
            <a:pPr lvl="0"/>
            <a:fld id="{7A1A34D9-73E3-4F0A-8AE5-1558A48A1652}" type="slidenum">
              <a:rPr lang="en-GB" smtClean="0"/>
              <a:t>19</a:t>
            </a:fld>
            <a:endParaRPr lang="en-GB"/>
          </a:p>
        </p:txBody>
      </p:sp>
    </p:spTree>
    <p:extLst>
      <p:ext uri="{BB962C8B-B14F-4D97-AF65-F5344CB8AC3E}">
        <p14:creationId xmlns:p14="http://schemas.microsoft.com/office/powerpoint/2010/main" val="481576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A491420-BA33-482C-AE3D-D278F02430C7}" type="slidenum">
              <a:t>20</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0838965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C7DED3-D7C1-4256-8BC2-6C0F8761C29A}" type="slidenum">
              <a:t>21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8017650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1D73619-9D45-406E-9B57-AF172BDB936B}" type="slidenum">
              <a:t>22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692152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9F9D5C-6035-462F-BF62-03A7799757A6}" type="slidenum">
              <a:t>23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9150481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9172DAF-C8A3-4A36-B22D-90DE210F8DB4}" type="slidenum">
              <a:t>24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7673002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5EC2A0F-559B-4A9B-960C-91F305E2B130}" type="slidenum">
              <a:t>25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4296544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D02BA51-EAC0-450C-A7EC-E9EF31955B24}" type="slidenum">
              <a:t>26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8224401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E77BFE2-F319-4DCF-AD66-C379B4B21BAF}" type="slidenum">
              <a:t>27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4335300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CDB3A31-CB29-44AA-8CC0-9CEC691F19B7}" type="slidenum">
              <a:t>28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84789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pPr lvl="0"/>
            <a:fld id="{3E2641DC-0D47-44A5-9B37-CB8E33F09B77}" type="datetime1">
              <a:rPr lang="en-GB"/>
              <a:pPr lvl="0"/>
              <a:t>28/09/2019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FA1289B6-5BD5-4B2F-9A2B-5D10F91E970F}" type="slidenum">
              <a:t>‹#›</a:t>
            </a:fld>
            <a:endParaRPr lang="en-GB"/>
          </a:p>
        </p:txBody>
      </p:sp>
    </p:spTree>
    <p:extLst>
      <p:ext uri="{BB962C8B-B14F-4D97-AF65-F5344CB8AC3E}">
        <p14:creationId xmlns:p14="http://schemas.microsoft.com/office/powerpoint/2010/main" val="40283634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6D72DB14-D882-47BF-963F-D56FAA1D604F}" type="datetime1">
              <a:rPr lang="en-GB"/>
              <a:pPr lvl="0"/>
              <a:t>28/09/2019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F84542F1-158D-4063-AFB1-1EF3D48A51DA}" type="slidenum">
              <a:t>‹#›</a:t>
            </a:fld>
            <a:endParaRPr lang="en-GB"/>
          </a:p>
        </p:txBody>
      </p:sp>
    </p:spTree>
    <p:extLst>
      <p:ext uri="{BB962C8B-B14F-4D97-AF65-F5344CB8AC3E}">
        <p14:creationId xmlns:p14="http://schemas.microsoft.com/office/powerpoint/2010/main" val="17015648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722311" y="4406895"/>
            <a:ext cx="77724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F0ECD308-81BD-4EAF-9404-D41CC19C2AE9}" type="datetime1">
              <a:rPr lang="en-GB"/>
              <a:pPr lvl="0"/>
              <a:t>28/09/2019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6E0D25F1-125C-4B02-A1BA-13F2B9486480}" type="slidenum">
              <a:t>‹#›</a:t>
            </a:fld>
            <a:endParaRPr lang="en-GB"/>
          </a:p>
        </p:txBody>
      </p:sp>
    </p:spTree>
    <p:extLst>
      <p:ext uri="{BB962C8B-B14F-4D97-AF65-F5344CB8AC3E}">
        <p14:creationId xmlns:p14="http://schemas.microsoft.com/office/powerpoint/2010/main" val="2242418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pPr lvl="0"/>
            <a:fld id="{B1B0B118-6682-4125-AF94-C6504EBBA61C}" type="datetime1">
              <a:rPr lang="en-GB"/>
              <a:pPr lvl="0"/>
              <a:t>28/09/2019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D490E80F-2CF3-4212-A6BD-0EA60FB6D14A}" type="slidenum">
              <a:t>‹#›</a:t>
            </a:fld>
            <a:endParaRPr lang="en-GB"/>
          </a:p>
        </p:txBody>
      </p:sp>
    </p:spTree>
    <p:extLst>
      <p:ext uri="{BB962C8B-B14F-4D97-AF65-F5344CB8AC3E}">
        <p14:creationId xmlns:p14="http://schemas.microsoft.com/office/powerpoint/2010/main" val="1790034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pPr lvl="0"/>
            <a:fld id="{F3252DE6-C53A-4929-84C8-1503EDB180A0}" type="datetime1">
              <a:rPr lang="en-GB"/>
              <a:pPr lvl="0"/>
              <a:t>28/09/2019</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6F84DCA3-A940-4CB4-BDB3-329641DFB4B0}" type="slidenum">
              <a:t>‹#›</a:t>
            </a:fld>
            <a:endParaRPr lang="en-GB"/>
          </a:p>
        </p:txBody>
      </p:sp>
    </p:spTree>
    <p:extLst>
      <p:ext uri="{BB962C8B-B14F-4D97-AF65-F5344CB8AC3E}">
        <p14:creationId xmlns:p14="http://schemas.microsoft.com/office/powerpoint/2010/main" val="36574317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pPr lvl="0"/>
            <a:fld id="{14B85E8A-9279-46DE-92EB-64715F90D025}" type="datetime1">
              <a:rPr lang="en-GB"/>
              <a:pPr lvl="0"/>
              <a:t>28/09/2019</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F54B9400-1EE2-4245-9EFF-A0AFAA7FAAEC}" type="slidenum">
              <a:t>‹#›</a:t>
            </a:fld>
            <a:endParaRPr lang="en-GB"/>
          </a:p>
        </p:txBody>
      </p:sp>
    </p:spTree>
    <p:extLst>
      <p:ext uri="{BB962C8B-B14F-4D97-AF65-F5344CB8AC3E}">
        <p14:creationId xmlns:p14="http://schemas.microsoft.com/office/powerpoint/2010/main" val="3037244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284C5669-AFCF-4B12-B78B-3CECB601B470}" type="datetime1">
              <a:rPr lang="en-GB"/>
              <a:pPr lvl="0"/>
              <a:t>28/09/2019</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4E820B9E-12F7-4C7C-B06C-E5EF43F53A4C}" type="slidenum">
              <a:t>‹#›</a:t>
            </a:fld>
            <a:endParaRPr lang="en-GB"/>
          </a:p>
        </p:txBody>
      </p:sp>
    </p:spTree>
    <p:extLst>
      <p:ext uri="{BB962C8B-B14F-4D97-AF65-F5344CB8AC3E}">
        <p14:creationId xmlns:p14="http://schemas.microsoft.com/office/powerpoint/2010/main" val="31913246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273048"/>
            <a:ext cx="3008311" cy="1162046"/>
          </a:xfrm>
        </p:spPr>
        <p:txBody>
          <a:bodyPr anchor="b" anchorCtr="0"/>
          <a:lstStyle>
            <a:lvl1pPr algn="l">
              <a:defRPr sz="2000" b="1"/>
            </a:lvl1pPr>
          </a:lstStyle>
          <a:p>
            <a:pPr lvl="0"/>
            <a:r>
              <a:rPr lang="en-US"/>
              <a:t>Click to edit Master title style</a:t>
            </a:r>
            <a:endParaRPr lang="en-GB"/>
          </a:p>
        </p:txBody>
      </p:sp>
      <p:sp>
        <p:nvSpPr>
          <p:cNvPr id="3" name="Content Placeholder 2"/>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677AD008-6278-4101-866E-972A01F0A82E}" type="datetime1">
              <a:rPr lang="en-GB"/>
              <a:pPr lvl="0"/>
              <a:t>28/09/2019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B85FF42A-2EA6-44BB-9CF6-1259A6A40E19}" type="slidenum">
              <a:t>‹#›</a:t>
            </a:fld>
            <a:endParaRPr lang="en-GB"/>
          </a:p>
        </p:txBody>
      </p:sp>
    </p:spTree>
    <p:extLst>
      <p:ext uri="{BB962C8B-B14F-4D97-AF65-F5344CB8AC3E}">
        <p14:creationId xmlns:p14="http://schemas.microsoft.com/office/powerpoint/2010/main" val="19667509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792288" y="4800600"/>
            <a:ext cx="5486400" cy="566735"/>
          </a:xfrm>
        </p:spPr>
        <p:txBody>
          <a:bodyPr anchor="b" anchorCtr="0"/>
          <a:lstStyle>
            <a:lvl1pPr algn="l">
              <a:defRPr sz="2000" b="1"/>
            </a:lvl1pPr>
          </a:lstStyle>
          <a:p>
            <a:pPr lvl="0"/>
            <a:r>
              <a:rPr lang="en-US"/>
              <a:t>Click to edit Master title style</a:t>
            </a:r>
            <a:endParaRPr lang="en-GB"/>
          </a:p>
        </p:txBody>
      </p:sp>
      <p:sp>
        <p:nvSpPr>
          <p:cNvPr id="3" name="Picture Placeholder 2"/>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64E89BF0-CA73-4A14-B177-921E442D32BC}" type="datetime1">
              <a:rPr lang="en-GB"/>
              <a:pPr lvl="0"/>
              <a:t>28/09/2019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9FDEA4E8-F30E-4232-8336-49312BE51A26}" type="slidenum">
              <a:t>‹#›</a:t>
            </a:fld>
            <a:endParaRPr lang="en-GB"/>
          </a:p>
        </p:txBody>
      </p:sp>
    </p:spTree>
    <p:extLst>
      <p:ext uri="{BB962C8B-B14F-4D97-AF65-F5344CB8AC3E}">
        <p14:creationId xmlns:p14="http://schemas.microsoft.com/office/powerpoint/2010/main" val="3673589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57DA27F6-0CD0-4876-A7E4-BF0B302A9F32}" type="datetime1">
              <a:rPr lang="en-GB"/>
              <a:pPr lvl="0"/>
              <a:t>28/09/2019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262D2F64-1633-4A6D-AE78-949562D3C256}" type="slidenum">
              <a:t>‹#›</a:t>
            </a:fld>
            <a:endParaRPr lang="en-GB"/>
          </a:p>
        </p:txBody>
      </p:sp>
    </p:spTree>
    <p:extLst>
      <p:ext uri="{BB962C8B-B14F-4D97-AF65-F5344CB8AC3E}">
        <p14:creationId xmlns:p14="http://schemas.microsoft.com/office/powerpoint/2010/main" val="979874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629400" y="274640"/>
            <a:ext cx="20574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8CC46011-6B7E-42D3-B12D-4037A58EC71A}" type="datetime1">
              <a:rPr lang="en-GB"/>
              <a:pPr lvl="0"/>
              <a:t>28/09/2019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F1808C39-65E1-4009-A9F8-BD3D83F1C941}" type="slidenum">
              <a:t>‹#›</a:t>
            </a:fld>
            <a:endParaRPr lang="en-GB"/>
          </a:p>
        </p:txBody>
      </p:sp>
    </p:spTree>
    <p:extLst>
      <p:ext uri="{BB962C8B-B14F-4D97-AF65-F5344CB8AC3E}">
        <p14:creationId xmlns:p14="http://schemas.microsoft.com/office/powerpoint/2010/main" val="42250802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2F58CE6-4DE6-4F12-9EAD-E7AE8A1C5F51}" type="datetime1">
              <a:rPr lang="en-GB"/>
              <a:pPr lvl="0"/>
              <a:t>28/09/2019</a:t>
            </a:fld>
            <a:endParaRPr lang="en-GB"/>
          </a:p>
        </p:txBody>
      </p:sp>
      <p:sp>
        <p:nvSpPr>
          <p:cNvPr id="5" name="Footer Placeholder 4"/>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16A2C1F-DB55-486B-947A-9A330019996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5pPr>
    </p:bodyStyle>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8" Type="http://schemas.openxmlformats.org/officeDocument/2006/relationships/hyperlink" Target="http://www.iconsulting.org.uk/" TargetMode="External"/><Relationship Id="rId3" Type="http://schemas.openxmlformats.org/officeDocument/2006/relationships/hyperlink" Target="http://www.pmi.org/uk" TargetMode="External"/><Relationship Id="rId7" Type="http://schemas.openxmlformats.org/officeDocument/2006/relationships/hyperlink" Target="http://www.mckinsey.com/" TargetMode="Externa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hyperlink" Target="http://www.mca.org.uk/" TargetMode="External"/><Relationship Id="rId11" Type="http://schemas.openxmlformats.org/officeDocument/2006/relationships/hyperlink" Target="http://www.deloitte.com/" TargetMode="External"/><Relationship Id="rId5" Type="http://schemas.openxmlformats.org/officeDocument/2006/relationships/hyperlink" Target="http://www.cipd.co.uk/" TargetMode="External"/><Relationship Id="rId10" Type="http://schemas.openxmlformats.org/officeDocument/2006/relationships/hyperlink" Target="http://www.accenture.com/" TargetMode="External"/><Relationship Id="rId4" Type="http://schemas.openxmlformats.org/officeDocument/2006/relationships/hyperlink" Target="http://www.cmi.org.uk/" TargetMode="External"/><Relationship Id="rId9" Type="http://schemas.openxmlformats.org/officeDocument/2006/relationships/hyperlink" Target="http://www.pwc.co.uk/"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ctrTitle"/>
          </p:nvPr>
        </p:nvSpPr>
        <p:spPr>
          <a:xfrm>
            <a:off x="683568" y="-99387"/>
            <a:ext cx="7772400" cy="2520278"/>
          </a:xfrm>
        </p:spPr>
        <p:txBody>
          <a:bodyPr/>
          <a:lstStyle/>
          <a:p>
            <a:pPr lvl="0"/>
            <a:r>
              <a:rPr lang="en-GB" sz="3600" b="1" dirty="0" smtClean="0">
                <a:solidFill>
                  <a:srgbClr val="0000FF"/>
                </a:solidFill>
              </a:rPr>
              <a:t>Sustainable Business Project Consultancy</a:t>
            </a:r>
            <a:r>
              <a:rPr lang="en-GB" sz="3600" b="1" dirty="0">
                <a:solidFill>
                  <a:srgbClr val="0000FF"/>
                </a:solidFill>
              </a:rPr>
              <a:t/>
            </a:r>
            <a:br>
              <a:rPr lang="en-GB" sz="3600" b="1" dirty="0">
                <a:solidFill>
                  <a:srgbClr val="0000FF"/>
                </a:solidFill>
              </a:rPr>
            </a:br>
            <a:r>
              <a:rPr lang="en-GB" sz="3600" dirty="0"/>
              <a:t> </a:t>
            </a:r>
            <a:r>
              <a:rPr lang="en-GB" sz="2500" dirty="0"/>
              <a:t>“</a:t>
            </a:r>
            <a:r>
              <a:rPr lang="en-US" sz="2400" b="1" i="1" dirty="0"/>
              <a:t>Life is one big project. The trick is managing it.” (Anon.) </a:t>
            </a:r>
            <a:r>
              <a:rPr lang="en-GB" sz="4000" dirty="0"/>
              <a:t/>
            </a:r>
            <a:br>
              <a:rPr lang="en-GB" sz="4000" dirty="0"/>
            </a:br>
            <a:endParaRPr lang="en-GB" sz="4000" dirty="0"/>
          </a:p>
        </p:txBody>
      </p:sp>
      <p:sp>
        <p:nvSpPr>
          <p:cNvPr id="4" name="AutoShape 4"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p:nvPr/>
        </p:nvSpPr>
        <p:spPr>
          <a:xfrm>
            <a:off x="155576" y="-144466"/>
            <a:ext cx="304796" cy="304796"/>
          </a:xfrm>
          <a:prstGeom prst="rect">
            <a:avLst/>
          </a:prstGeom>
          <a:noFill/>
          <a:ln>
            <a:noFill/>
            <a:prstDash val="solid"/>
          </a:ln>
        </p:spPr>
        <p:txBody>
          <a:bodyPr vert="horz" wrap="square" lIns="91440" tIns="45720" rIns="91440" bIns="45720" anchor="t" anchorCtr="0" compatLnSpc="1"/>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AutoShape 6"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p:nvPr/>
        </p:nvSpPr>
        <p:spPr>
          <a:xfrm>
            <a:off x="155576" y="-144466"/>
            <a:ext cx="304796" cy="304796"/>
          </a:xfrm>
          <a:prstGeom prst="rect">
            <a:avLst/>
          </a:prstGeom>
          <a:noFill/>
          <a:ln>
            <a:noFill/>
            <a:prstDash val="solid"/>
          </a:ln>
        </p:spPr>
        <p:txBody>
          <a:bodyPr vert="horz" wrap="square" lIns="91440" tIns="45720" rIns="91440" bIns="45720" anchor="t" anchorCtr="0" compatLnSpc="1"/>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6" name="Picture 8" descr="consultancy.jpg"/>
          <p:cNvPicPr>
            <a:picLocks noChangeAspect="1"/>
          </p:cNvPicPr>
          <p:nvPr/>
        </p:nvPicPr>
        <p:blipFill>
          <a:blip r:embed="rId3"/>
          <a:stretch>
            <a:fillRect/>
          </a:stretch>
        </p:blipFill>
        <p:spPr>
          <a:xfrm>
            <a:off x="1403649" y="1772820"/>
            <a:ext cx="4005062" cy="4005062"/>
          </a:xfrm>
          <a:prstGeom prst="rect">
            <a:avLst/>
          </a:prstGeom>
          <a:noFill/>
          <a:ln>
            <a:noFill/>
          </a:ln>
        </p:spPr>
      </p:pic>
      <p:pic>
        <p:nvPicPr>
          <p:cNvPr id="7" name="Picture 2"/>
          <p:cNvPicPr>
            <a:picLocks noChangeAspect="1"/>
          </p:cNvPicPr>
          <p:nvPr/>
        </p:nvPicPr>
        <p:blipFill>
          <a:blip r:embed="rId4"/>
          <a:srcRect/>
          <a:stretch>
            <a:fillRect/>
          </a:stretch>
        </p:blipFill>
        <p:spPr>
          <a:xfrm>
            <a:off x="6084170" y="2060847"/>
            <a:ext cx="1722345" cy="2592287"/>
          </a:xfrm>
          <a:prstGeom prst="rect">
            <a:avLst/>
          </a:prstGeom>
          <a:noFill/>
          <a:ln>
            <a:noFill/>
          </a:ln>
        </p:spPr>
      </p:pic>
      <p:pic>
        <p:nvPicPr>
          <p:cNvPr id="8" name="Picture 2"/>
          <p:cNvPicPr>
            <a:picLocks noChangeAspect="1"/>
          </p:cNvPicPr>
          <p:nvPr/>
        </p:nvPicPr>
        <p:blipFill>
          <a:blip r:embed="rId5"/>
          <a:srcRect/>
          <a:stretch>
            <a:fillRect/>
          </a:stretch>
        </p:blipFill>
        <p:spPr>
          <a:xfrm>
            <a:off x="260649" y="5877269"/>
            <a:ext cx="2286000" cy="771525"/>
          </a:xfrm>
          <a:prstGeom prst="rect">
            <a:avLst/>
          </a:prstGeom>
          <a:noFill/>
          <a:ln>
            <a:noFill/>
          </a:ln>
        </p:spPr>
      </p:pic>
      <p:sp>
        <p:nvSpPr>
          <p:cNvPr id="9" name="Subtitle 8"/>
          <p:cNvSpPr>
            <a:spLocks noGrp="1"/>
          </p:cNvSpPr>
          <p:nvPr>
            <p:ph type="subTitle" idx="1"/>
          </p:nvPr>
        </p:nvSpPr>
        <p:spPr>
          <a:xfrm>
            <a:off x="3923927" y="5589240"/>
            <a:ext cx="5023521" cy="1040811"/>
          </a:xfrm>
        </p:spPr>
        <p:txBody>
          <a:bodyPr/>
          <a:lstStyle/>
          <a:p>
            <a:r>
              <a:rPr lang="en-GB" sz="3600" b="1" dirty="0">
                <a:solidFill>
                  <a:srgbClr val="0000FF"/>
                </a:solidFill>
              </a:rPr>
              <a:t>Lecture 1</a:t>
            </a: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strVal val="0"/>
                                          </p:val>
                                        </p:tav>
                                        <p:tav tm="100000">
                                          <p:val>
                                            <p:strVal val="#ppt_w"/>
                                          </p:val>
                                        </p:tav>
                                      </p:tavLst>
                                    </p:anim>
                                    <p:anim calcmode="lin" valueType="num">
                                      <p:cBhvr>
                                        <p:cTn id="8" dur="500" fill="hold"/>
                                        <p:tgtEl>
                                          <p:spTgt spid="7"/>
                                        </p:tgtEl>
                                        <p:attrNameLst>
                                          <p:attrName>ppt_h</p:attrName>
                                        </p:attrNameLst>
                                      </p:cBhvr>
                                      <p:tavLst>
                                        <p:tav tm="0">
                                          <p:val>
                                            <p:str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683568" y="2132856"/>
            <a:ext cx="7272808" cy="3672404"/>
          </a:xfrm>
        </p:spPr>
        <p:txBody>
          <a:bodyPr/>
          <a:lstStyle/>
          <a:p>
            <a:pPr lvl="0">
              <a:lnSpc>
                <a:spcPct val="90000"/>
              </a:lnSpc>
              <a:spcBef>
                <a:spcPts val="200"/>
              </a:spcBef>
              <a:buNone/>
            </a:pPr>
            <a:endParaRPr lang="en-GB" sz="900" dirty="0"/>
          </a:p>
          <a:p>
            <a:pPr lvl="0">
              <a:lnSpc>
                <a:spcPct val="90000"/>
              </a:lnSpc>
              <a:spcBef>
                <a:spcPts val="600"/>
              </a:spcBef>
            </a:pPr>
            <a:r>
              <a:rPr lang="en-GB" sz="2700" dirty="0" smtClean="0"/>
              <a:t>Overview </a:t>
            </a:r>
            <a:r>
              <a:rPr lang="en-GB" sz="2700" dirty="0"/>
              <a:t>of module</a:t>
            </a:r>
          </a:p>
          <a:p>
            <a:pPr lvl="0">
              <a:lnSpc>
                <a:spcPct val="90000"/>
              </a:lnSpc>
              <a:spcBef>
                <a:spcPts val="600"/>
              </a:spcBef>
            </a:pPr>
            <a:r>
              <a:rPr lang="en-GB" sz="2700" dirty="0"/>
              <a:t>Benefits for you</a:t>
            </a:r>
          </a:p>
          <a:p>
            <a:pPr lvl="0">
              <a:lnSpc>
                <a:spcPct val="90000"/>
              </a:lnSpc>
              <a:spcBef>
                <a:spcPts val="600"/>
              </a:spcBef>
            </a:pPr>
            <a:r>
              <a:rPr lang="en-GB" sz="2700" dirty="0"/>
              <a:t>Assessment process and key dates</a:t>
            </a:r>
          </a:p>
          <a:p>
            <a:pPr lvl="0">
              <a:lnSpc>
                <a:spcPct val="90000"/>
              </a:lnSpc>
              <a:spcBef>
                <a:spcPts val="600"/>
              </a:spcBef>
            </a:pPr>
            <a:r>
              <a:rPr lang="en-GB" sz="2700" dirty="0"/>
              <a:t>Expectations</a:t>
            </a:r>
          </a:p>
          <a:p>
            <a:pPr marL="0" lvl="0" indent="0">
              <a:lnSpc>
                <a:spcPct val="90000"/>
              </a:lnSpc>
              <a:spcBef>
                <a:spcPts val="600"/>
              </a:spcBef>
              <a:buNone/>
            </a:pPr>
            <a:endParaRPr lang="en-GB" sz="2700" dirty="0"/>
          </a:p>
          <a:p>
            <a:pPr lvl="0">
              <a:lnSpc>
                <a:spcPct val="90000"/>
              </a:lnSpc>
              <a:spcBef>
                <a:spcPts val="600"/>
              </a:spcBef>
            </a:pPr>
            <a:endParaRPr lang="en-GB" sz="2700" dirty="0"/>
          </a:p>
        </p:txBody>
      </p:sp>
      <p:sp>
        <p:nvSpPr>
          <p:cNvPr id="3" name="Title 1"/>
          <p:cNvSpPr txBox="1">
            <a:spLocks noGrp="1"/>
          </p:cNvSpPr>
          <p:nvPr>
            <p:ph type="title"/>
          </p:nvPr>
        </p:nvSpPr>
        <p:spPr>
          <a:xfrm>
            <a:off x="683568" y="332656"/>
            <a:ext cx="8229600" cy="940963"/>
          </a:xfrm>
        </p:spPr>
        <p:txBody>
          <a:bodyPr anchorCtr="0"/>
          <a:lstStyle/>
          <a:p>
            <a:pPr lvl="0" algn="l"/>
            <a:r>
              <a:rPr lang="en-GB" sz="3600" b="1" dirty="0" smtClean="0">
                <a:solidFill>
                  <a:srgbClr val="0000FF"/>
                </a:solidFill>
              </a:rPr>
              <a:t>Today’s </a:t>
            </a:r>
            <a:r>
              <a:rPr lang="en-GB" sz="3600" b="1" dirty="0">
                <a:solidFill>
                  <a:srgbClr val="0000FF"/>
                </a:solidFill>
              </a:rPr>
              <a:t>O</a:t>
            </a:r>
            <a:r>
              <a:rPr lang="en-GB" sz="3600" b="1" dirty="0" smtClean="0">
                <a:solidFill>
                  <a:srgbClr val="0000FF"/>
                </a:solidFill>
              </a:rPr>
              <a:t>bjectives</a:t>
            </a:r>
            <a:endParaRPr lang="en-GB" sz="3600" b="1" dirty="0">
              <a:solidFill>
                <a:srgbClr val="0000FF"/>
              </a:solidFill>
            </a:endParaRPr>
          </a:p>
        </p:txBody>
      </p:sp>
      <p:pic>
        <p:nvPicPr>
          <p:cNvPr id="4" name="Picture 4" descr="hands.jpg"/>
          <p:cNvPicPr>
            <a:picLocks noChangeAspect="1"/>
          </p:cNvPicPr>
          <p:nvPr/>
        </p:nvPicPr>
        <p:blipFill>
          <a:blip r:embed="rId3"/>
          <a:stretch>
            <a:fillRect/>
          </a:stretch>
        </p:blipFill>
        <p:spPr>
          <a:xfrm>
            <a:off x="4981578" y="5762621"/>
            <a:ext cx="4162421" cy="1095378"/>
          </a:xfrm>
          <a:prstGeom prst="rect">
            <a:avLst/>
          </a:prstGeom>
          <a:noFill/>
          <a:ln>
            <a:noFill/>
          </a:ln>
        </p:spPr>
      </p:pic>
    </p:spTree>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0"/>
          <a:lstStyle/>
          <a:p>
            <a:pPr lvl="0" algn="l"/>
            <a:r>
              <a:rPr lang="en-GB">
                <a:solidFill>
                  <a:srgbClr val="0000FF"/>
                </a:solidFill>
              </a:rPr>
              <a:t>A typical consultant at work?</a:t>
            </a:r>
          </a:p>
        </p:txBody>
      </p:sp>
      <p:sp>
        <p:nvSpPr>
          <p:cNvPr id="3" name="Content Placeholder 2"/>
          <p:cNvSpPr txBox="1">
            <a:spLocks noGrp="1"/>
          </p:cNvSpPr>
          <p:nvPr>
            <p:ph idx="1"/>
          </p:nvPr>
        </p:nvSpPr>
        <p:spPr/>
        <p:txBody>
          <a:bodyPr/>
          <a:lstStyle/>
          <a:p>
            <a:pPr lvl="0">
              <a:buNone/>
            </a:pPr>
            <a:endParaRPr lang="en-GB" dirty="0"/>
          </a:p>
          <a:p>
            <a:pPr lvl="0">
              <a:buNone/>
            </a:pPr>
            <a:endParaRPr lang="en-GB" dirty="0"/>
          </a:p>
          <a:p>
            <a:pPr lvl="0">
              <a:buNone/>
            </a:pPr>
            <a:r>
              <a:rPr lang="en-GB" dirty="0" smtClean="0">
                <a:solidFill>
                  <a:schemeClr val="tx1"/>
                </a:solidFill>
              </a:rPr>
              <a:t>	Are you familiar with any management consultants?</a:t>
            </a:r>
            <a:endParaRPr lang="en-GB" dirty="0">
              <a:solidFill>
                <a:schemeClr val="tx1"/>
              </a:solidFill>
            </a:endParaRPr>
          </a:p>
          <a:p>
            <a:pPr lvl="0">
              <a:buNone/>
            </a:pPr>
            <a:endParaRPr lang="en-GB" dirty="0"/>
          </a:p>
          <a:p>
            <a:pPr lvl="0">
              <a:buNone/>
            </a:pPr>
            <a:endParaRPr lang="en-GB" dirty="0"/>
          </a:p>
          <a:p>
            <a:pPr lvl="0">
              <a:buNone/>
            </a:pPr>
            <a:endParaRPr lang="en-GB" dirty="0"/>
          </a:p>
        </p:txBody>
      </p:sp>
      <p:pic>
        <p:nvPicPr>
          <p:cNvPr id="4" name="Picture 4" descr="C:\Documents and Settings\bus-ad1\Local Settings\Temporary Internet Files\Content.IE5\C3G35BHB\MP900441082[1].jpg"/>
          <p:cNvPicPr>
            <a:picLocks noChangeAspect="1"/>
          </p:cNvPicPr>
          <p:nvPr/>
        </p:nvPicPr>
        <p:blipFill>
          <a:blip r:embed="rId3"/>
          <a:srcRect/>
          <a:stretch>
            <a:fillRect/>
          </a:stretch>
        </p:blipFill>
        <p:spPr>
          <a:xfrm>
            <a:off x="7092278" y="3789035"/>
            <a:ext cx="1728188" cy="2592287"/>
          </a:xfrm>
          <a:prstGeom prst="rect">
            <a:avLst/>
          </a:prstGeom>
          <a:solidFill>
            <a:srgbClr val="EDEDED"/>
          </a:solidFill>
          <a:ln>
            <a:noFill/>
          </a:ln>
        </p:spPr>
      </p:pic>
    </p:spTree>
  </p:cSld>
  <p:clrMapOvr>
    <a:masterClrMapping/>
  </p:clrMapOvr>
  <p:transition spd="slow">
    <p:split orient="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3" name="Content Placeholder 2"/>
          <p:cNvSpPr txBox="1">
            <a:spLocks noGrp="1"/>
          </p:cNvSpPr>
          <p:nvPr>
            <p:ph idx="1"/>
          </p:nvPr>
        </p:nvSpPr>
        <p:spPr>
          <a:xfrm>
            <a:off x="611560" y="5301208"/>
            <a:ext cx="8229600" cy="1224136"/>
          </a:xfrm>
        </p:spPr>
        <p:txBody>
          <a:bodyPr anchorCtr="1"/>
          <a:lstStyle/>
          <a:p>
            <a:pPr marL="0" lvl="0" indent="0" algn="ctr">
              <a:buNone/>
            </a:pPr>
            <a:r>
              <a:rPr lang="en-GB" dirty="0" smtClean="0"/>
              <a:t>This </a:t>
            </a:r>
            <a:r>
              <a:rPr lang="en-GB" dirty="0"/>
              <a:t>module puts you in that role for an organisation of your choice. </a:t>
            </a:r>
          </a:p>
          <a:p>
            <a:pPr marL="0" lvl="0" indent="0" algn="ctr">
              <a:buNone/>
            </a:pPr>
            <a:endParaRPr lang="en-GB" dirty="0"/>
          </a:p>
        </p:txBody>
      </p:sp>
      <p:sp>
        <p:nvSpPr>
          <p:cNvPr id="5" name="Rectangle 4"/>
          <p:cNvSpPr/>
          <p:nvPr/>
        </p:nvSpPr>
        <p:spPr>
          <a:xfrm>
            <a:off x="827584" y="548680"/>
            <a:ext cx="7416823" cy="1200329"/>
          </a:xfrm>
          <a:prstGeom prst="rect">
            <a:avLst/>
          </a:prstGeom>
        </p:spPr>
        <p:txBody>
          <a:bodyPr wrap="square">
            <a:spAutoFit/>
          </a:bodyPr>
          <a:lstStyle/>
          <a:p>
            <a:r>
              <a:rPr lang="en-GB" sz="3600" b="1" dirty="0">
                <a:solidFill>
                  <a:srgbClr val="0000FF"/>
                </a:solidFill>
                <a:latin typeface="Calibri"/>
              </a:rPr>
              <a:t>Are you considering a career as a </a:t>
            </a:r>
          </a:p>
          <a:p>
            <a:r>
              <a:rPr lang="en-GB" sz="3600" b="1" dirty="0">
                <a:solidFill>
                  <a:srgbClr val="0000FF"/>
                </a:solidFill>
                <a:latin typeface="Calibri"/>
              </a:rPr>
              <a:t>management consultant? </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5816" y="1573676"/>
            <a:ext cx="3384376" cy="3384376"/>
          </a:xfrm>
          <a:prstGeom prst="rect">
            <a:avLst/>
          </a:prstGeom>
        </p:spPr>
      </p:pic>
    </p:spTree>
  </p:cSld>
  <p:clrMapOvr>
    <a:masterClrMapping/>
  </p:clrMapOvr>
  <p:transition spd="slow">
    <p:split orient="ver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274640"/>
            <a:ext cx="8229600" cy="778099"/>
          </a:xfrm>
        </p:spPr>
        <p:txBody>
          <a:bodyPr anchorCtr="0"/>
          <a:lstStyle/>
          <a:p>
            <a:pPr lvl="0" algn="l"/>
            <a:r>
              <a:rPr lang="en-GB" dirty="0">
                <a:solidFill>
                  <a:srgbClr val="0000FF"/>
                </a:solidFill>
              </a:rPr>
              <a:t>Assessment </a:t>
            </a:r>
            <a:r>
              <a:rPr lang="en-GB" dirty="0" smtClean="0">
                <a:solidFill>
                  <a:srgbClr val="0000FF"/>
                </a:solidFill>
              </a:rPr>
              <a:t>Process </a:t>
            </a:r>
            <a:endParaRPr lang="en-GB" dirty="0">
              <a:solidFill>
                <a:srgbClr val="0000FF"/>
              </a:solidFill>
            </a:endParaRPr>
          </a:p>
        </p:txBody>
      </p:sp>
      <p:sp>
        <p:nvSpPr>
          <p:cNvPr id="3" name="Content Placeholder 2"/>
          <p:cNvSpPr txBox="1">
            <a:spLocks noGrp="1"/>
          </p:cNvSpPr>
          <p:nvPr>
            <p:ph idx="1"/>
          </p:nvPr>
        </p:nvSpPr>
        <p:spPr>
          <a:xfrm>
            <a:off x="251520" y="1015714"/>
            <a:ext cx="8640960" cy="5725654"/>
          </a:xfrm>
        </p:spPr>
        <p:txBody>
          <a:bodyPr/>
          <a:lstStyle/>
          <a:p>
            <a:pPr lvl="0">
              <a:spcBef>
                <a:spcPts val="500"/>
              </a:spcBef>
            </a:pPr>
            <a:endParaRPr lang="en-GB" sz="2000" dirty="0" smtClean="0"/>
          </a:p>
          <a:p>
            <a:pPr lvl="0">
              <a:spcBef>
                <a:spcPts val="500"/>
              </a:spcBef>
            </a:pPr>
            <a:r>
              <a:rPr lang="en-GB" sz="2800" dirty="0" smtClean="0"/>
              <a:t>Produce </a:t>
            </a:r>
            <a:r>
              <a:rPr lang="en-GB" sz="2800" dirty="0"/>
              <a:t>a </a:t>
            </a:r>
            <a:r>
              <a:rPr lang="en-GB" sz="2800" b="1" u="sng" dirty="0" smtClean="0"/>
              <a:t>Project Initiation Document </a:t>
            </a:r>
            <a:r>
              <a:rPr lang="en-GB" sz="2800" b="1" u="sng" dirty="0"/>
              <a:t>(PID) </a:t>
            </a:r>
            <a:r>
              <a:rPr lang="en-GB" sz="2800" dirty="0"/>
              <a:t>that conveys clear aim and objectives; demonstrates a business case justification to realistically facilitate and sustain organisational change; and a cost effective and time efficient plan to undertake the project. </a:t>
            </a:r>
            <a:endParaRPr lang="en-GB" sz="2800" dirty="0" smtClean="0"/>
          </a:p>
          <a:p>
            <a:pPr marL="0" lvl="0" indent="0">
              <a:spcBef>
                <a:spcPts val="500"/>
              </a:spcBef>
              <a:buNone/>
            </a:pPr>
            <a:endParaRPr lang="en-GB" sz="2800" dirty="0" smtClean="0"/>
          </a:p>
          <a:p>
            <a:pPr lvl="0">
              <a:spcBef>
                <a:spcPts val="500"/>
              </a:spcBef>
            </a:pPr>
            <a:r>
              <a:rPr lang="en-GB" sz="2800" dirty="0" smtClean="0"/>
              <a:t>By </a:t>
            </a:r>
            <a:r>
              <a:rPr lang="en-GB" sz="2800" dirty="0"/>
              <a:t>means of a </a:t>
            </a:r>
            <a:r>
              <a:rPr lang="en-GB" sz="2800" b="1" u="sng" dirty="0"/>
              <a:t>project report</a:t>
            </a:r>
            <a:r>
              <a:rPr lang="en-GB" sz="2800" dirty="0"/>
              <a:t>, demonstrate skills in time management, critical thinking and </a:t>
            </a:r>
            <a:r>
              <a:rPr lang="en-GB" sz="2800" dirty="0" smtClean="0"/>
              <a:t>the </a:t>
            </a:r>
            <a:r>
              <a:rPr lang="en-GB" sz="2800" dirty="0"/>
              <a:t>ability to present an evidence-based argument in which statements of “fact” will be supported by appropriate, authoritative and up-to-date sources that support change within their chosen </a:t>
            </a:r>
            <a:r>
              <a:rPr lang="en-GB" sz="2800" dirty="0" smtClean="0"/>
              <a:t>organisation.</a:t>
            </a:r>
          </a:p>
          <a:p>
            <a:pPr marL="0" lvl="0" indent="0">
              <a:spcBef>
                <a:spcPts val="500"/>
              </a:spcBef>
              <a:buNone/>
            </a:pPr>
            <a:endParaRPr lang="en-GB" sz="2000" dirty="0"/>
          </a:p>
        </p:txBody>
      </p:sp>
    </p:spTree>
    <p:extLst>
      <p:ext uri="{BB962C8B-B14F-4D97-AF65-F5344CB8AC3E}">
        <p14:creationId xmlns:p14="http://schemas.microsoft.com/office/powerpoint/2010/main" val="40323621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p:cNvSpPr txBox="1">
            <a:spLocks noGrp="1"/>
          </p:cNvSpPr>
          <p:nvPr>
            <p:ph type="title"/>
          </p:nvPr>
        </p:nvSpPr>
        <p:spPr/>
        <p:txBody>
          <a:bodyPr/>
          <a:lstStyle/>
          <a:p>
            <a:pPr lvl="0"/>
            <a:r>
              <a:rPr lang="en-GB" dirty="0">
                <a:solidFill>
                  <a:srgbClr val="0000FF"/>
                </a:solidFill>
                <a:cs typeface="Arial" pitchFamily="34"/>
              </a:rPr>
              <a:t>Module </a:t>
            </a:r>
            <a:r>
              <a:rPr lang="en-GB" dirty="0" smtClean="0">
                <a:solidFill>
                  <a:srgbClr val="0000FF"/>
                </a:solidFill>
                <a:cs typeface="Arial" pitchFamily="34"/>
              </a:rPr>
              <a:t>Assessment Deadlines</a:t>
            </a:r>
            <a:endParaRPr lang="en-GB" dirty="0">
              <a:solidFill>
                <a:srgbClr val="0000FF"/>
              </a:solidFill>
            </a:endParaRPr>
          </a:p>
        </p:txBody>
      </p:sp>
      <p:sp>
        <p:nvSpPr>
          <p:cNvPr id="3" name="Content Placeholder 7"/>
          <p:cNvSpPr txBox="1">
            <a:spLocks noGrp="1"/>
          </p:cNvSpPr>
          <p:nvPr>
            <p:ph idx="1"/>
          </p:nvPr>
        </p:nvSpPr>
        <p:spPr>
          <a:xfrm>
            <a:off x="457200" y="1340766"/>
            <a:ext cx="8229600" cy="4785393"/>
          </a:xfrm>
        </p:spPr>
        <p:txBody>
          <a:bodyPr/>
          <a:lstStyle/>
          <a:p>
            <a:r>
              <a:rPr lang="en-GB" b="1" dirty="0" smtClean="0"/>
              <a:t>Assignment 1 	-	</a:t>
            </a:r>
            <a:r>
              <a:rPr lang="en-GB" b="1" dirty="0" smtClean="0"/>
              <a:t>1</a:t>
            </a:r>
            <a:r>
              <a:rPr lang="en-GB" b="1" baseline="30000" dirty="0" smtClean="0"/>
              <a:t>st</a:t>
            </a:r>
            <a:r>
              <a:rPr lang="en-GB" b="1" dirty="0" smtClean="0"/>
              <a:t> November 2019</a:t>
            </a:r>
            <a:endParaRPr lang="en-GB" b="1" dirty="0" smtClean="0"/>
          </a:p>
          <a:p>
            <a:r>
              <a:rPr lang="en-GB" b="1" dirty="0"/>
              <a:t>Assignment 1 	- 	</a:t>
            </a:r>
            <a:r>
              <a:rPr lang="en-GB" b="1" dirty="0" smtClean="0"/>
              <a:t>4</a:t>
            </a:r>
            <a:r>
              <a:rPr lang="en-GB" b="1" baseline="30000" dirty="0" smtClean="0"/>
              <a:t>th</a:t>
            </a:r>
            <a:r>
              <a:rPr lang="en-GB" b="1" dirty="0" smtClean="0"/>
              <a:t> May 2020</a:t>
            </a:r>
          </a:p>
          <a:p>
            <a:r>
              <a:rPr lang="en-GB" b="1" dirty="0" smtClean="0"/>
              <a:t>Assignment 3 -	18</a:t>
            </a:r>
            <a:r>
              <a:rPr lang="en-GB" b="1" baseline="30000" dirty="0" smtClean="0"/>
              <a:t>th</a:t>
            </a:r>
            <a:r>
              <a:rPr lang="en-GB" b="1" dirty="0" smtClean="0"/>
              <a:t> May 2020</a:t>
            </a:r>
            <a:endParaRPr lang="en-GB" dirty="0"/>
          </a:p>
        </p:txBody>
      </p:sp>
    </p:spTree>
    <p:extLst>
      <p:ext uri="{BB962C8B-B14F-4D97-AF65-F5344CB8AC3E}">
        <p14:creationId xmlns:p14="http://schemas.microsoft.com/office/powerpoint/2010/main" val="36742171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0"/>
          <a:lstStyle/>
          <a:p>
            <a:pPr lvl="0" algn="l"/>
            <a:r>
              <a:rPr lang="en-GB" dirty="0">
                <a:solidFill>
                  <a:srgbClr val="0000FF"/>
                </a:solidFill>
              </a:rPr>
              <a:t>Definition</a:t>
            </a:r>
          </a:p>
        </p:txBody>
      </p:sp>
      <p:sp>
        <p:nvSpPr>
          <p:cNvPr id="3" name="Content Placeholder 2"/>
          <p:cNvSpPr txBox="1">
            <a:spLocks noGrp="1"/>
          </p:cNvSpPr>
          <p:nvPr>
            <p:ph idx="1"/>
          </p:nvPr>
        </p:nvSpPr>
        <p:spPr/>
        <p:txBody>
          <a:bodyPr/>
          <a:lstStyle/>
          <a:p>
            <a:pPr marL="0" lvl="0" indent="0">
              <a:buNone/>
            </a:pPr>
            <a:r>
              <a:rPr lang="en-GB" dirty="0"/>
              <a:t>“A consultant is an independent advisor who adds value by helping managers to identify and achieve beneficial change appropriate to their situation”  </a:t>
            </a:r>
          </a:p>
          <a:p>
            <a:pPr marL="0" lvl="0" indent="0">
              <a:buNone/>
            </a:pPr>
            <a:endParaRPr lang="en-GB" dirty="0"/>
          </a:p>
          <a:p>
            <a:pPr marL="0" lvl="0" indent="0">
              <a:buNone/>
            </a:pPr>
            <a:endParaRPr lang="en-GB" dirty="0"/>
          </a:p>
          <a:p>
            <a:pPr marL="0" lvl="0" indent="0">
              <a:buNone/>
            </a:pPr>
            <a:r>
              <a:rPr lang="en-GB" dirty="0"/>
              <a:t>(Newton, 2010:6)</a:t>
            </a:r>
          </a:p>
          <a:p>
            <a:pPr marL="0" lvl="0" indent="0">
              <a:buNone/>
            </a:pPr>
            <a:endParaRPr lang="en-GB" dirty="0"/>
          </a:p>
          <a:p>
            <a:pPr marL="0" lvl="0" indent="0">
              <a:buNone/>
            </a:pPr>
            <a:endParaRPr lang="en-GB" dirty="0"/>
          </a:p>
          <a:p>
            <a:pPr marL="0" lvl="0" indent="0">
              <a:buNone/>
            </a:pPr>
            <a:endParaRPr lang="en-GB" dirty="0"/>
          </a:p>
          <a:p>
            <a:pPr marL="0" lvl="0" indent="0">
              <a:buNone/>
            </a:pPr>
            <a:endParaRPr lang="en-GB" dirty="0"/>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3" name="Content Placeholder 2"/>
          <p:cNvSpPr txBox="1">
            <a:spLocks noGrp="1"/>
          </p:cNvSpPr>
          <p:nvPr>
            <p:ph idx="1"/>
          </p:nvPr>
        </p:nvSpPr>
        <p:spPr>
          <a:xfrm>
            <a:off x="457200" y="260649"/>
            <a:ext cx="8229600" cy="5865519"/>
          </a:xfrm>
        </p:spPr>
        <p:txBody>
          <a:bodyPr/>
          <a:lstStyle/>
          <a:p>
            <a:pPr marL="0" lvl="0" indent="0">
              <a:buNone/>
            </a:pPr>
            <a:r>
              <a:rPr lang="en-GB" dirty="0"/>
              <a:t>No organisation can depend on genius; the supply is always scarce and unreliable. </a:t>
            </a:r>
          </a:p>
          <a:p>
            <a:pPr marL="0" lvl="0" indent="0">
              <a:buNone/>
            </a:pPr>
            <a:r>
              <a:rPr lang="en-GB" dirty="0"/>
              <a:t>It is the test of an organisation to make ordinary human beings perform better than they seem capable of, to bring out whatever strength there is in its members, and to use each one's strength to help all the others perform. </a:t>
            </a:r>
          </a:p>
          <a:p>
            <a:pPr marL="0" lvl="0" indent="0">
              <a:buNone/>
            </a:pPr>
            <a:endParaRPr lang="en-GB" dirty="0"/>
          </a:p>
          <a:p>
            <a:pPr marL="0" lvl="0" indent="0">
              <a:buNone/>
            </a:pPr>
            <a:r>
              <a:rPr lang="en-GB" dirty="0"/>
              <a:t>The purpose of an organisation is to enable common people to do uncommon things. </a:t>
            </a:r>
          </a:p>
          <a:p>
            <a:pPr marL="0" lvl="0" indent="0">
              <a:buNone/>
            </a:pPr>
            <a:r>
              <a:rPr lang="en-GB" i="1" dirty="0"/>
              <a:t>(Peter Drucker)</a:t>
            </a:r>
            <a:endParaRPr lang="en-GB" dirty="0"/>
          </a:p>
          <a:p>
            <a:pPr lvl="0"/>
            <a:endParaRPr lang="en-GB" dirty="0"/>
          </a:p>
        </p:txBody>
      </p:sp>
      <p:pic>
        <p:nvPicPr>
          <p:cNvPr id="4" name="Picture 2" descr="C:\Documents and Settings\bus-ad1\Local Settings\Temp\Temporary Internet Files\Content.IE5\MCEWZ2GW\MP900430667[1].jpg"/>
          <p:cNvPicPr>
            <a:picLocks noChangeAspect="1"/>
          </p:cNvPicPr>
          <p:nvPr/>
        </p:nvPicPr>
        <p:blipFill>
          <a:blip r:embed="rId3"/>
          <a:srcRect/>
          <a:stretch>
            <a:fillRect/>
          </a:stretch>
        </p:blipFill>
        <p:spPr>
          <a:xfrm>
            <a:off x="7380314" y="5062237"/>
            <a:ext cx="1763685" cy="176368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wipe(down)">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FF"/>
                </a:solidFill>
              </a:rPr>
              <a:t>Management Consultant</a:t>
            </a:r>
          </a:p>
        </p:txBody>
      </p:sp>
      <p:sp>
        <p:nvSpPr>
          <p:cNvPr id="3" name="Content Placeholder 2"/>
          <p:cNvSpPr>
            <a:spLocks noGrp="1"/>
          </p:cNvSpPr>
          <p:nvPr>
            <p:ph idx="1"/>
          </p:nvPr>
        </p:nvSpPr>
        <p:spPr/>
        <p:txBody>
          <a:bodyPr/>
          <a:lstStyle/>
          <a:p>
            <a:endParaRPr lang="en-GB" dirty="0" smtClean="0"/>
          </a:p>
          <a:p>
            <a:r>
              <a:rPr lang="en-GB" dirty="0" smtClean="0"/>
              <a:t>Considered a method</a:t>
            </a:r>
          </a:p>
          <a:p>
            <a:r>
              <a:rPr lang="en-GB" dirty="0" smtClean="0"/>
              <a:t>Referred to as a profession</a:t>
            </a:r>
          </a:p>
          <a:p>
            <a:pPr marL="0" indent="0">
              <a:buNone/>
            </a:pPr>
            <a:endParaRPr lang="en-GB" dirty="0"/>
          </a:p>
          <a:p>
            <a:r>
              <a:rPr lang="en-GB" dirty="0" smtClean="0"/>
              <a:t>“An assumed role in knowledge transfer” </a:t>
            </a:r>
          </a:p>
          <a:p>
            <a:pPr marL="0" indent="0">
              <a:buNone/>
            </a:pPr>
            <a:r>
              <a:rPr lang="en-GB" dirty="0"/>
              <a:t>	</a:t>
            </a:r>
            <a:r>
              <a:rPr lang="en-GB" dirty="0" smtClean="0"/>
              <a:t>(</a:t>
            </a:r>
            <a:r>
              <a:rPr lang="en-GB" i="1" dirty="0"/>
              <a:t>Peter </a:t>
            </a:r>
            <a:r>
              <a:rPr lang="en-GB" i="1" dirty="0" smtClean="0"/>
              <a:t>Drucker)</a:t>
            </a:r>
            <a:endParaRPr lang="en-GB" dirty="0"/>
          </a:p>
        </p:txBody>
      </p:sp>
    </p:spTree>
    <p:extLst>
      <p:ext uri="{BB962C8B-B14F-4D97-AF65-F5344CB8AC3E}">
        <p14:creationId xmlns:p14="http://schemas.microsoft.com/office/powerpoint/2010/main" val="12408967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21495"/>
          </a:xfrm>
        </p:spPr>
        <p:txBody>
          <a:bodyPr/>
          <a:lstStyle/>
          <a:p>
            <a:pPr marL="0" indent="0">
              <a:buNone/>
            </a:pPr>
            <a:r>
              <a:rPr lang="en-GB" dirty="0"/>
              <a:t>As consulting is a managerial role, it can be viewed in the same way with regard to </a:t>
            </a:r>
            <a:r>
              <a:rPr lang="en-GB" dirty="0" smtClean="0"/>
              <a:t>its functions:</a:t>
            </a:r>
          </a:p>
          <a:p>
            <a:pPr marL="0" indent="0">
              <a:buNone/>
            </a:pPr>
            <a:endParaRPr lang="en-GB" dirty="0"/>
          </a:p>
          <a:p>
            <a:r>
              <a:rPr lang="en-GB" dirty="0" smtClean="0"/>
              <a:t>Planning </a:t>
            </a:r>
            <a:r>
              <a:rPr lang="en-GB" dirty="0"/>
              <a:t>– deciding on the business’s future</a:t>
            </a:r>
          </a:p>
          <a:p>
            <a:r>
              <a:rPr lang="en-GB" dirty="0" smtClean="0"/>
              <a:t>Organising </a:t>
            </a:r>
            <a:r>
              <a:rPr lang="en-GB" dirty="0"/>
              <a:t>– defining roles and responsibilities</a:t>
            </a:r>
          </a:p>
          <a:p>
            <a:r>
              <a:rPr lang="en-GB" dirty="0" smtClean="0"/>
              <a:t>Staffing </a:t>
            </a:r>
            <a:r>
              <a:rPr lang="en-GB" dirty="0"/>
              <a:t>– right people in the right place</a:t>
            </a:r>
          </a:p>
          <a:p>
            <a:r>
              <a:rPr lang="en-GB" dirty="0" smtClean="0"/>
              <a:t>Directing </a:t>
            </a:r>
            <a:r>
              <a:rPr lang="en-GB" dirty="0"/>
              <a:t>– managers’ responsibilities</a:t>
            </a:r>
          </a:p>
          <a:p>
            <a:r>
              <a:rPr lang="en-GB" dirty="0" smtClean="0"/>
              <a:t>Controlling </a:t>
            </a:r>
            <a:r>
              <a:rPr lang="en-GB" dirty="0"/>
              <a:t>– efficient use of resources.</a:t>
            </a:r>
          </a:p>
        </p:txBody>
      </p:sp>
    </p:spTree>
    <p:extLst>
      <p:ext uri="{BB962C8B-B14F-4D97-AF65-F5344CB8AC3E}">
        <p14:creationId xmlns:p14="http://schemas.microsoft.com/office/powerpoint/2010/main" val="11850047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Rectangle 2"/>
          <p:cNvSpPr/>
          <p:nvPr/>
        </p:nvSpPr>
        <p:spPr>
          <a:xfrm>
            <a:off x="285722" y="6143643"/>
            <a:ext cx="8382003" cy="366710"/>
          </a:xfrm>
          <a:prstGeom prst="rect">
            <a:avLst/>
          </a:prstGeom>
          <a:noFill/>
          <a:ln>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40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The organization as a system</a:t>
            </a:r>
          </a:p>
        </p:txBody>
      </p:sp>
      <p:pic>
        <p:nvPicPr>
          <p:cNvPr id="3" name="Picture 3" descr="H:\Graphics\Powerpoint\PE_UK\PE271-Senior_4e\Final files\GIF\ch01\M01NF001.gif"/>
          <p:cNvPicPr>
            <a:picLocks noChangeAspect="1"/>
          </p:cNvPicPr>
          <p:nvPr/>
        </p:nvPicPr>
        <p:blipFill>
          <a:blip r:embed="rId3"/>
          <a:srcRect/>
          <a:stretch>
            <a:fillRect/>
          </a:stretch>
        </p:blipFill>
        <p:spPr>
          <a:xfrm>
            <a:off x="1177152" y="214289"/>
            <a:ext cx="6594899" cy="5834082"/>
          </a:xfrm>
          <a:prstGeom prst="rect">
            <a:avLst/>
          </a:prstGeom>
          <a:noFill/>
          <a:ln>
            <a:noFill/>
          </a:ln>
        </p:spPr>
      </p:pic>
    </p:spTree>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pic>
        <p:nvPicPr>
          <p:cNvPr id="2" name="Picture 3" descr="H:\Graphics\Powerpoint\PE_UK\PE271-Senior_4e\Final files\GIF\ch01\M01NF004.gif"/>
          <p:cNvPicPr>
            <a:picLocks noChangeAspect="1"/>
          </p:cNvPicPr>
          <p:nvPr/>
        </p:nvPicPr>
        <p:blipFill>
          <a:blip r:embed="rId3"/>
          <a:srcRect/>
          <a:stretch>
            <a:fillRect/>
          </a:stretch>
        </p:blipFill>
        <p:spPr>
          <a:xfrm>
            <a:off x="1907703" y="332658"/>
            <a:ext cx="6248561" cy="5856311"/>
          </a:xfrm>
          <a:prstGeom prst="rect">
            <a:avLst/>
          </a:prstGeom>
          <a:noFill/>
          <a:ln>
            <a:noFill/>
          </a:ln>
        </p:spPr>
      </p:pic>
    </p:spTree>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0"/>
          <a:lstStyle/>
          <a:p>
            <a:pPr lvl="0" algn="l"/>
            <a:r>
              <a:rPr lang="en-GB" dirty="0">
                <a:solidFill>
                  <a:srgbClr val="0000FF"/>
                </a:solidFill>
              </a:rPr>
              <a:t>Aspects of Change</a:t>
            </a:r>
          </a:p>
        </p:txBody>
      </p:sp>
      <p:grpSp>
        <p:nvGrpSpPr>
          <p:cNvPr id="3" name="Content Placeholder 3"/>
          <p:cNvGrpSpPr/>
          <p:nvPr/>
        </p:nvGrpSpPr>
        <p:grpSpPr>
          <a:xfrm>
            <a:off x="2067650" y="1656773"/>
            <a:ext cx="4675317" cy="4412812"/>
            <a:chOff x="2067650" y="1656773"/>
            <a:chExt cx="4675317" cy="4412812"/>
          </a:xfrm>
        </p:grpSpPr>
        <p:sp>
          <p:nvSpPr>
            <p:cNvPr id="4" name="Freeform 3"/>
            <p:cNvSpPr/>
            <p:nvPr/>
          </p:nvSpPr>
          <p:spPr>
            <a:xfrm>
              <a:off x="3047521" y="1656773"/>
              <a:ext cx="2715575" cy="2715575"/>
            </a:xfrm>
            <a:custGeom>
              <a:avLst/>
              <a:gdLst>
                <a:gd name="f0" fmla="val 10800000"/>
                <a:gd name="f1" fmla="val 5400000"/>
                <a:gd name="f2" fmla="val 180"/>
                <a:gd name="f3" fmla="val w"/>
                <a:gd name="f4" fmla="val h"/>
                <a:gd name="f5" fmla="val 0"/>
                <a:gd name="f6" fmla="val 2715577"/>
                <a:gd name="f7" fmla="val 1357789"/>
                <a:gd name="f8" fmla="val 607903"/>
                <a:gd name="f9" fmla="val 2107675"/>
                <a:gd name="f10" fmla="val 2715578"/>
                <a:gd name="f11" fmla="+- 0 0 -90"/>
                <a:gd name="f12" fmla="*/ f3 1 2715577"/>
                <a:gd name="f13" fmla="*/ f4 1 2715577"/>
                <a:gd name="f14" fmla="val f5"/>
                <a:gd name="f15" fmla="val f6"/>
                <a:gd name="f16" fmla="*/ f11 f0 1"/>
                <a:gd name="f17" fmla="+- f15 0 f14"/>
                <a:gd name="f18" fmla="*/ f16 1 f2"/>
                <a:gd name="f19" fmla="*/ f17 1 2715577"/>
                <a:gd name="f20" fmla="*/ 0 f17 1"/>
                <a:gd name="f21" fmla="*/ 1357789 f17 1"/>
                <a:gd name="f22" fmla="*/ 2715578 f17 1"/>
                <a:gd name="f23" fmla="+- f18 0 f1"/>
                <a:gd name="f24" fmla="*/ f20 1 2715577"/>
                <a:gd name="f25" fmla="*/ f21 1 2715577"/>
                <a:gd name="f26" fmla="*/ f22 1 2715577"/>
                <a:gd name="f27" fmla="*/ f14 1 f19"/>
                <a:gd name="f28" fmla="*/ f15 1 f19"/>
                <a:gd name="f29" fmla="*/ f24 1 f19"/>
                <a:gd name="f30" fmla="*/ f25 1 f19"/>
                <a:gd name="f31" fmla="*/ f26 1 f19"/>
                <a:gd name="f32" fmla="*/ f27 f12 1"/>
                <a:gd name="f33" fmla="*/ f28 f12 1"/>
                <a:gd name="f34" fmla="*/ f28 f13 1"/>
                <a:gd name="f35" fmla="*/ f27 f13 1"/>
                <a:gd name="f36" fmla="*/ f29 f12 1"/>
                <a:gd name="f37" fmla="*/ f30 f13 1"/>
                <a:gd name="f38" fmla="*/ f30 f12 1"/>
                <a:gd name="f39" fmla="*/ f29 f13 1"/>
                <a:gd name="f40" fmla="*/ f31 f12 1"/>
                <a:gd name="f41" fmla="*/ f31 f13 1"/>
              </a:gdLst>
              <a:ahLst/>
              <a:cxnLst>
                <a:cxn ang="3cd4">
                  <a:pos x="hc" y="t"/>
                </a:cxn>
                <a:cxn ang="0">
                  <a:pos x="r" y="vc"/>
                </a:cxn>
                <a:cxn ang="cd4">
                  <a:pos x="hc" y="b"/>
                </a:cxn>
                <a:cxn ang="cd2">
                  <a:pos x="l" y="vc"/>
                </a:cxn>
                <a:cxn ang="f23">
                  <a:pos x="f36" y="f37"/>
                </a:cxn>
                <a:cxn ang="f23">
                  <a:pos x="f38" y="f39"/>
                </a:cxn>
                <a:cxn ang="f23">
                  <a:pos x="f40" y="f37"/>
                </a:cxn>
                <a:cxn ang="f23">
                  <a:pos x="f38" y="f41"/>
                </a:cxn>
                <a:cxn ang="f23">
                  <a:pos x="f36" y="f37"/>
                </a:cxn>
              </a:cxnLst>
              <a:rect l="f32" t="f35" r="f33" b="f34"/>
              <a:pathLst>
                <a:path w="2715577" h="2715577">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4F81BD">
                <a:alpha val="50000"/>
              </a:srgbClr>
            </a:solidFill>
            <a:ln w="25402">
              <a:solidFill>
                <a:srgbClr val="FFFFFF"/>
              </a:solidFill>
              <a:prstDash val="solid"/>
            </a:ln>
          </p:spPr>
          <p:txBody>
            <a:bodyPr vert="horz" wrap="square" lIns="362074" tIns="475222" rIns="362074" bIns="1018339" anchor="ctr" anchorCtr="1" compatLnSpc="1"/>
            <a:lstStyle/>
            <a:p>
              <a:pPr marL="0" marR="0" lvl="0" indent="0" algn="ctr" defTabSz="1422404"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a:rPr>
                <a:t>Culture</a:t>
              </a:r>
            </a:p>
          </p:txBody>
        </p:sp>
        <p:sp>
          <p:nvSpPr>
            <p:cNvPr id="5" name="Freeform 4"/>
            <p:cNvSpPr/>
            <p:nvPr/>
          </p:nvSpPr>
          <p:spPr>
            <a:xfrm>
              <a:off x="4027392" y="3354010"/>
              <a:ext cx="2715575" cy="2715575"/>
            </a:xfrm>
            <a:custGeom>
              <a:avLst/>
              <a:gdLst>
                <a:gd name="f0" fmla="val 10800000"/>
                <a:gd name="f1" fmla="val 5400000"/>
                <a:gd name="f2" fmla="val 180"/>
                <a:gd name="f3" fmla="val w"/>
                <a:gd name="f4" fmla="val h"/>
                <a:gd name="f5" fmla="val 0"/>
                <a:gd name="f6" fmla="val 2715577"/>
                <a:gd name="f7" fmla="val 1357789"/>
                <a:gd name="f8" fmla="val 607903"/>
                <a:gd name="f9" fmla="val 2107675"/>
                <a:gd name="f10" fmla="val 2715578"/>
                <a:gd name="f11" fmla="+- 0 0 -90"/>
                <a:gd name="f12" fmla="*/ f3 1 2715577"/>
                <a:gd name="f13" fmla="*/ f4 1 2715577"/>
                <a:gd name="f14" fmla="val f5"/>
                <a:gd name="f15" fmla="val f6"/>
                <a:gd name="f16" fmla="*/ f11 f0 1"/>
                <a:gd name="f17" fmla="+- f15 0 f14"/>
                <a:gd name="f18" fmla="*/ f16 1 f2"/>
                <a:gd name="f19" fmla="*/ f17 1 2715577"/>
                <a:gd name="f20" fmla="*/ 0 f17 1"/>
                <a:gd name="f21" fmla="*/ 1357789 f17 1"/>
                <a:gd name="f22" fmla="*/ 2715578 f17 1"/>
                <a:gd name="f23" fmla="+- f18 0 f1"/>
                <a:gd name="f24" fmla="*/ f20 1 2715577"/>
                <a:gd name="f25" fmla="*/ f21 1 2715577"/>
                <a:gd name="f26" fmla="*/ f22 1 2715577"/>
                <a:gd name="f27" fmla="*/ f14 1 f19"/>
                <a:gd name="f28" fmla="*/ f15 1 f19"/>
                <a:gd name="f29" fmla="*/ f24 1 f19"/>
                <a:gd name="f30" fmla="*/ f25 1 f19"/>
                <a:gd name="f31" fmla="*/ f26 1 f19"/>
                <a:gd name="f32" fmla="*/ f27 f12 1"/>
                <a:gd name="f33" fmla="*/ f28 f12 1"/>
                <a:gd name="f34" fmla="*/ f28 f13 1"/>
                <a:gd name="f35" fmla="*/ f27 f13 1"/>
                <a:gd name="f36" fmla="*/ f29 f12 1"/>
                <a:gd name="f37" fmla="*/ f30 f13 1"/>
                <a:gd name="f38" fmla="*/ f30 f12 1"/>
                <a:gd name="f39" fmla="*/ f29 f13 1"/>
                <a:gd name="f40" fmla="*/ f31 f12 1"/>
                <a:gd name="f41" fmla="*/ f31 f13 1"/>
              </a:gdLst>
              <a:ahLst/>
              <a:cxnLst>
                <a:cxn ang="3cd4">
                  <a:pos x="hc" y="t"/>
                </a:cxn>
                <a:cxn ang="0">
                  <a:pos x="r" y="vc"/>
                </a:cxn>
                <a:cxn ang="cd4">
                  <a:pos x="hc" y="b"/>
                </a:cxn>
                <a:cxn ang="cd2">
                  <a:pos x="l" y="vc"/>
                </a:cxn>
                <a:cxn ang="f23">
                  <a:pos x="f36" y="f37"/>
                </a:cxn>
                <a:cxn ang="f23">
                  <a:pos x="f38" y="f39"/>
                </a:cxn>
                <a:cxn ang="f23">
                  <a:pos x="f40" y="f37"/>
                </a:cxn>
                <a:cxn ang="f23">
                  <a:pos x="f38" y="f41"/>
                </a:cxn>
                <a:cxn ang="f23">
                  <a:pos x="f36" y="f37"/>
                </a:cxn>
              </a:cxnLst>
              <a:rect l="f32" t="f35" r="f33" b="f34"/>
              <a:pathLst>
                <a:path w="2715577" h="2715577">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4F81BD">
                <a:alpha val="50000"/>
              </a:srgbClr>
            </a:solidFill>
            <a:ln w="25402">
              <a:solidFill>
                <a:srgbClr val="FFFFFF"/>
              </a:solidFill>
              <a:prstDash val="solid"/>
            </a:ln>
          </p:spPr>
          <p:txBody>
            <a:bodyPr vert="horz" wrap="square" lIns="830512" tIns="701527" rIns="255721" bIns="520485" anchor="ctr" anchorCtr="1" compatLnSpc="1"/>
            <a:lstStyle/>
            <a:p>
              <a:pPr marL="0" marR="0" lvl="0" indent="0" algn="ctr" defTabSz="1422404"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a:rPr>
                <a:t>Processes</a:t>
              </a:r>
            </a:p>
          </p:txBody>
        </p:sp>
        <p:sp>
          <p:nvSpPr>
            <p:cNvPr id="6" name="Freeform 5"/>
            <p:cNvSpPr/>
            <p:nvPr/>
          </p:nvSpPr>
          <p:spPr>
            <a:xfrm>
              <a:off x="2067650" y="3354010"/>
              <a:ext cx="2715575" cy="2715575"/>
            </a:xfrm>
            <a:custGeom>
              <a:avLst/>
              <a:gdLst>
                <a:gd name="f0" fmla="val 10800000"/>
                <a:gd name="f1" fmla="val 5400000"/>
                <a:gd name="f2" fmla="val 180"/>
                <a:gd name="f3" fmla="val w"/>
                <a:gd name="f4" fmla="val h"/>
                <a:gd name="f5" fmla="val 0"/>
                <a:gd name="f6" fmla="val 2715577"/>
                <a:gd name="f7" fmla="val 1357789"/>
                <a:gd name="f8" fmla="val 607903"/>
                <a:gd name="f9" fmla="val 2107675"/>
                <a:gd name="f10" fmla="val 2715578"/>
                <a:gd name="f11" fmla="+- 0 0 -90"/>
                <a:gd name="f12" fmla="*/ f3 1 2715577"/>
                <a:gd name="f13" fmla="*/ f4 1 2715577"/>
                <a:gd name="f14" fmla="val f5"/>
                <a:gd name="f15" fmla="val f6"/>
                <a:gd name="f16" fmla="*/ f11 f0 1"/>
                <a:gd name="f17" fmla="+- f15 0 f14"/>
                <a:gd name="f18" fmla="*/ f16 1 f2"/>
                <a:gd name="f19" fmla="*/ f17 1 2715577"/>
                <a:gd name="f20" fmla="*/ 0 f17 1"/>
                <a:gd name="f21" fmla="*/ 1357789 f17 1"/>
                <a:gd name="f22" fmla="*/ 2715578 f17 1"/>
                <a:gd name="f23" fmla="+- f18 0 f1"/>
                <a:gd name="f24" fmla="*/ f20 1 2715577"/>
                <a:gd name="f25" fmla="*/ f21 1 2715577"/>
                <a:gd name="f26" fmla="*/ f22 1 2715577"/>
                <a:gd name="f27" fmla="*/ f14 1 f19"/>
                <a:gd name="f28" fmla="*/ f15 1 f19"/>
                <a:gd name="f29" fmla="*/ f24 1 f19"/>
                <a:gd name="f30" fmla="*/ f25 1 f19"/>
                <a:gd name="f31" fmla="*/ f26 1 f19"/>
                <a:gd name="f32" fmla="*/ f27 f12 1"/>
                <a:gd name="f33" fmla="*/ f28 f12 1"/>
                <a:gd name="f34" fmla="*/ f28 f13 1"/>
                <a:gd name="f35" fmla="*/ f27 f13 1"/>
                <a:gd name="f36" fmla="*/ f29 f12 1"/>
                <a:gd name="f37" fmla="*/ f30 f13 1"/>
                <a:gd name="f38" fmla="*/ f30 f12 1"/>
                <a:gd name="f39" fmla="*/ f29 f13 1"/>
                <a:gd name="f40" fmla="*/ f31 f12 1"/>
                <a:gd name="f41" fmla="*/ f31 f13 1"/>
              </a:gdLst>
              <a:ahLst/>
              <a:cxnLst>
                <a:cxn ang="3cd4">
                  <a:pos x="hc" y="t"/>
                </a:cxn>
                <a:cxn ang="0">
                  <a:pos x="r" y="vc"/>
                </a:cxn>
                <a:cxn ang="cd4">
                  <a:pos x="hc" y="b"/>
                </a:cxn>
                <a:cxn ang="cd2">
                  <a:pos x="l" y="vc"/>
                </a:cxn>
                <a:cxn ang="f23">
                  <a:pos x="f36" y="f37"/>
                </a:cxn>
                <a:cxn ang="f23">
                  <a:pos x="f38" y="f39"/>
                </a:cxn>
                <a:cxn ang="f23">
                  <a:pos x="f40" y="f37"/>
                </a:cxn>
                <a:cxn ang="f23">
                  <a:pos x="f38" y="f41"/>
                </a:cxn>
                <a:cxn ang="f23">
                  <a:pos x="f36" y="f37"/>
                </a:cxn>
              </a:cxnLst>
              <a:rect l="f32" t="f35" r="f33" b="f34"/>
              <a:pathLst>
                <a:path w="2715577" h="2715577">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4F81BD">
                <a:alpha val="50000"/>
              </a:srgbClr>
            </a:solidFill>
            <a:ln w="25402">
              <a:solidFill>
                <a:srgbClr val="FFFFFF"/>
              </a:solidFill>
              <a:prstDash val="solid"/>
            </a:ln>
          </p:spPr>
          <p:txBody>
            <a:bodyPr vert="horz" wrap="square" lIns="255721" tIns="701527" rIns="830512" bIns="520485" anchor="ctr" anchorCtr="1" compatLnSpc="1"/>
            <a:lstStyle/>
            <a:p>
              <a:pPr marL="0" marR="0" lvl="0" indent="0" algn="ctr" defTabSz="1422404"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a:rPr>
                <a:t>People</a:t>
              </a:r>
            </a:p>
          </p:txBody>
        </p:sp>
      </p:grpSp>
    </p:spTree>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0"/>
          <a:lstStyle/>
          <a:p>
            <a:pPr algn="l"/>
            <a:r>
              <a:rPr lang="en-GB" dirty="0">
                <a:solidFill>
                  <a:srgbClr val="0000FF"/>
                </a:solidFill>
              </a:rPr>
              <a:t>Organisational Change</a:t>
            </a:r>
          </a:p>
        </p:txBody>
      </p:sp>
      <p:sp>
        <p:nvSpPr>
          <p:cNvPr id="3" name="Content Placeholder 2"/>
          <p:cNvSpPr txBox="1">
            <a:spLocks noGrp="1"/>
          </p:cNvSpPr>
          <p:nvPr>
            <p:ph idx="1"/>
          </p:nvPr>
        </p:nvSpPr>
        <p:spPr/>
        <p:txBody>
          <a:bodyPr/>
          <a:lstStyle/>
          <a:p>
            <a:pPr lvl="0"/>
            <a:r>
              <a:rPr lang="en-GB" dirty="0"/>
              <a:t>Impacts on the way that work is performed and has significant effects on </a:t>
            </a:r>
            <a:r>
              <a:rPr lang="en-GB" dirty="0" smtClean="0"/>
              <a:t>staff: </a:t>
            </a:r>
            <a:endParaRPr lang="en-GB" dirty="0"/>
          </a:p>
          <a:p>
            <a:pPr lvl="1"/>
            <a:r>
              <a:rPr lang="en-GB" dirty="0"/>
              <a:t>the structure of an organisation </a:t>
            </a:r>
          </a:p>
          <a:p>
            <a:pPr lvl="1"/>
            <a:r>
              <a:rPr lang="en-GB" dirty="0"/>
              <a:t>operations and size of a workforce </a:t>
            </a:r>
          </a:p>
          <a:p>
            <a:pPr lvl="1"/>
            <a:r>
              <a:rPr lang="en-GB" dirty="0"/>
              <a:t>to working hours or practices </a:t>
            </a:r>
          </a:p>
          <a:p>
            <a:pPr lvl="1"/>
            <a:r>
              <a:rPr lang="en-GB" dirty="0"/>
              <a:t>in the way roles are carried out </a:t>
            </a:r>
          </a:p>
          <a:p>
            <a:pPr lvl="1"/>
            <a:r>
              <a:rPr lang="en-GB" dirty="0"/>
              <a:t>to the scope of a role that results in a change to the working situation, structure, terms and conditions or environment.      EXAMPLES?</a:t>
            </a:r>
          </a:p>
          <a:p>
            <a:pPr lvl="0"/>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0"/>
          <a:lstStyle/>
          <a:p>
            <a:pPr lvl="0" algn="l"/>
            <a:r>
              <a:rPr lang="en-GB" sz="4000" dirty="0">
                <a:solidFill>
                  <a:srgbClr val="0000FF"/>
                </a:solidFill>
              </a:rPr>
              <a:t>The Big 7 </a:t>
            </a:r>
            <a:r>
              <a:rPr lang="en-GB" sz="4000" dirty="0" smtClean="0">
                <a:solidFill>
                  <a:srgbClr val="0000FF"/>
                </a:solidFill>
              </a:rPr>
              <a:t>Things That Consultants Do</a:t>
            </a:r>
            <a:endParaRPr lang="en-GB" sz="4000" dirty="0">
              <a:solidFill>
                <a:srgbClr val="0000FF"/>
              </a:solidFill>
            </a:endParaRPr>
          </a:p>
        </p:txBody>
      </p:sp>
      <p:sp>
        <p:nvSpPr>
          <p:cNvPr id="3" name="Content Placeholder 2"/>
          <p:cNvSpPr txBox="1">
            <a:spLocks noGrp="1"/>
          </p:cNvSpPr>
          <p:nvPr>
            <p:ph idx="1"/>
          </p:nvPr>
        </p:nvSpPr>
        <p:spPr/>
        <p:txBody>
          <a:bodyPr/>
          <a:lstStyle/>
          <a:p>
            <a:pPr lvl="0">
              <a:spcBef>
                <a:spcPts val="700"/>
              </a:spcBef>
            </a:pPr>
            <a:r>
              <a:rPr lang="en-GB" sz="2800" dirty="0"/>
              <a:t>Provide (useful) advice and recommendations to managers; may help implement them</a:t>
            </a:r>
          </a:p>
          <a:p>
            <a:pPr lvl="0">
              <a:spcBef>
                <a:spcPts val="700"/>
              </a:spcBef>
            </a:pPr>
            <a:r>
              <a:rPr lang="en-GB" sz="2800" dirty="0"/>
              <a:t>Base their advice on a set of skills and expertise or systems at their disposal</a:t>
            </a:r>
          </a:p>
          <a:p>
            <a:pPr lvl="0">
              <a:spcBef>
                <a:spcPts val="700"/>
              </a:spcBef>
            </a:pPr>
            <a:r>
              <a:rPr lang="en-GB" sz="2800" dirty="0" smtClean="0"/>
              <a:t>Consult:  </a:t>
            </a:r>
            <a:r>
              <a:rPr lang="en-GB" sz="2800" dirty="0"/>
              <a:t>Engage in dialogue with staff, managers, the entire organisation then apply their skills to develop recommendations, taking account of the specific needs and context of the organisation</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0"/>
          <a:lstStyle/>
          <a:p>
            <a:pPr lvl="0" algn="l"/>
            <a:r>
              <a:rPr lang="en-GB" sz="4000" dirty="0">
                <a:solidFill>
                  <a:srgbClr val="0000FF"/>
                </a:solidFill>
              </a:rPr>
              <a:t>The Big 7 Things That Consultants Do</a:t>
            </a:r>
          </a:p>
        </p:txBody>
      </p:sp>
      <p:sp>
        <p:nvSpPr>
          <p:cNvPr id="3" name="Content Placeholder 2"/>
          <p:cNvSpPr txBox="1">
            <a:spLocks noGrp="1"/>
          </p:cNvSpPr>
          <p:nvPr>
            <p:ph idx="1"/>
          </p:nvPr>
        </p:nvSpPr>
        <p:spPr/>
        <p:txBody>
          <a:bodyPr/>
          <a:lstStyle/>
          <a:p>
            <a:pPr lvl="0">
              <a:lnSpc>
                <a:spcPct val="90000"/>
              </a:lnSpc>
              <a:spcBef>
                <a:spcPts val="600"/>
              </a:spcBef>
            </a:pPr>
            <a:r>
              <a:rPr lang="en-GB" sz="2600" dirty="0"/>
              <a:t>Involved with a client on a temporary basis – each piece of work is of a limited duration</a:t>
            </a:r>
          </a:p>
          <a:p>
            <a:pPr lvl="0">
              <a:lnSpc>
                <a:spcPct val="90000"/>
              </a:lnSpc>
              <a:spcBef>
                <a:spcPts val="600"/>
              </a:spcBef>
            </a:pPr>
            <a:r>
              <a:rPr lang="en-GB" sz="2600" dirty="0"/>
              <a:t>Be independent.  Advice given disregards internal       politics/vested interests of managers or the client organisation</a:t>
            </a:r>
          </a:p>
          <a:p>
            <a:pPr lvl="0">
              <a:lnSpc>
                <a:spcPct val="90000"/>
              </a:lnSpc>
              <a:spcBef>
                <a:spcPts val="600"/>
              </a:spcBef>
            </a:pPr>
            <a:r>
              <a:rPr lang="en-GB" sz="2600" dirty="0"/>
              <a:t>Not salaried/paid from staff budget (but budget needed)</a:t>
            </a:r>
          </a:p>
          <a:p>
            <a:pPr lvl="0">
              <a:lnSpc>
                <a:spcPct val="90000"/>
              </a:lnSpc>
              <a:spcBef>
                <a:spcPts val="600"/>
              </a:spcBef>
            </a:pPr>
            <a:r>
              <a:rPr lang="en-GB" sz="2600" dirty="0"/>
              <a:t>Add value to a manager and client organisation by helping them to </a:t>
            </a:r>
            <a:r>
              <a:rPr lang="en-GB" sz="2600" dirty="0" smtClean="0"/>
              <a:t>change, such as </a:t>
            </a:r>
            <a:endParaRPr lang="en-GB" sz="2600" dirty="0"/>
          </a:p>
          <a:p>
            <a:pPr marL="0" lvl="0" indent="0">
              <a:lnSpc>
                <a:spcPct val="90000"/>
              </a:lnSpc>
              <a:spcBef>
                <a:spcPts val="600"/>
              </a:spcBef>
              <a:buNone/>
            </a:pPr>
            <a:r>
              <a:rPr lang="en-GB" sz="2600" dirty="0"/>
              <a:t>	</a:t>
            </a:r>
            <a:r>
              <a:rPr lang="en-GB" sz="2600" dirty="0" smtClean="0"/>
              <a:t>improved </a:t>
            </a:r>
            <a:r>
              <a:rPr lang="en-GB" sz="2600" dirty="0"/>
              <a:t>decision making; faster change 	implementation; reduced business risk, </a:t>
            </a:r>
            <a:r>
              <a:rPr lang="en-GB" sz="2600" dirty="0" smtClean="0"/>
              <a:t>etc.</a:t>
            </a:r>
            <a:endParaRPr lang="en-GB" sz="2600" dirty="0"/>
          </a:p>
          <a:p>
            <a:pPr marL="0" lvl="0" indent="0">
              <a:lnSpc>
                <a:spcPct val="90000"/>
              </a:lnSpc>
              <a:spcBef>
                <a:spcPts val="600"/>
              </a:spcBef>
              <a:buNone/>
            </a:pPr>
            <a:r>
              <a:rPr lang="en-GB" sz="2600" dirty="0"/>
              <a:t>					(Newton, 2010)</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0"/>
          <a:lstStyle/>
          <a:p>
            <a:pPr lvl="0" algn="l"/>
            <a:r>
              <a:rPr lang="en-GB">
                <a:solidFill>
                  <a:srgbClr val="0000FF"/>
                </a:solidFill>
              </a:rPr>
              <a:t>What could you look at?</a:t>
            </a:r>
          </a:p>
        </p:txBody>
      </p:sp>
      <p:sp>
        <p:nvSpPr>
          <p:cNvPr id="3" name="Content Placeholder 2"/>
          <p:cNvSpPr txBox="1">
            <a:spLocks noGrp="1"/>
          </p:cNvSpPr>
          <p:nvPr>
            <p:ph idx="1"/>
          </p:nvPr>
        </p:nvSpPr>
        <p:spPr/>
        <p:txBody>
          <a:bodyPr/>
          <a:lstStyle/>
          <a:p>
            <a:pPr lvl="0"/>
            <a:r>
              <a:rPr lang="en-GB" dirty="0"/>
              <a:t>Needs to be relevant to your </a:t>
            </a:r>
            <a:r>
              <a:rPr lang="en-GB" dirty="0" smtClean="0"/>
              <a:t>stream: HRM, Marketing, Accounting, Business and Finance, …</a:t>
            </a:r>
            <a:endParaRPr lang="en-GB" dirty="0"/>
          </a:p>
          <a:p>
            <a:pPr lvl="0"/>
            <a:r>
              <a:rPr lang="en-GB" dirty="0"/>
              <a:t>Even so.....pretty wide scope of topics/themes</a:t>
            </a:r>
          </a:p>
          <a:p>
            <a:pPr lvl="0"/>
            <a:endParaRPr lang="en-GB" dirty="0"/>
          </a:p>
          <a:p>
            <a:pPr lvl="0"/>
            <a:r>
              <a:rPr lang="en-GB" dirty="0"/>
              <a:t>Any ideas so far?</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274640"/>
            <a:ext cx="8229600" cy="922117"/>
          </a:xfrm>
        </p:spPr>
        <p:txBody>
          <a:bodyPr anchorCtr="0"/>
          <a:lstStyle/>
          <a:p>
            <a:pPr lvl="0" algn="l"/>
            <a:r>
              <a:rPr lang="en-GB" dirty="0" smtClean="0">
                <a:solidFill>
                  <a:srgbClr val="0000FF"/>
                </a:solidFill>
              </a:rPr>
              <a:t>Potential </a:t>
            </a:r>
            <a:r>
              <a:rPr lang="en-GB" dirty="0" smtClean="0">
                <a:solidFill>
                  <a:srgbClr val="0000FF"/>
                </a:solidFill>
              </a:rPr>
              <a:t>Topics</a:t>
            </a:r>
            <a:endParaRPr lang="en-GB" dirty="0"/>
          </a:p>
        </p:txBody>
      </p:sp>
      <p:sp>
        <p:nvSpPr>
          <p:cNvPr id="3" name="Content Placeholder 2"/>
          <p:cNvSpPr txBox="1">
            <a:spLocks noGrp="1"/>
          </p:cNvSpPr>
          <p:nvPr>
            <p:ph idx="1"/>
          </p:nvPr>
        </p:nvSpPr>
        <p:spPr>
          <a:xfrm>
            <a:off x="457200" y="1268757"/>
            <a:ext cx="8229600" cy="5184574"/>
          </a:xfrm>
        </p:spPr>
        <p:txBody>
          <a:bodyPr/>
          <a:lstStyle/>
          <a:p>
            <a:pPr lvl="0">
              <a:lnSpc>
                <a:spcPct val="80000"/>
              </a:lnSpc>
              <a:spcBef>
                <a:spcPts val="400"/>
              </a:spcBef>
            </a:pPr>
            <a:r>
              <a:rPr lang="en-GB" sz="1800" dirty="0"/>
              <a:t>How to improve marketing at the Grand </a:t>
            </a:r>
            <a:r>
              <a:rPr lang="en-GB" sz="1800" dirty="0" smtClean="0"/>
              <a:t>Theatre?</a:t>
            </a:r>
            <a:endParaRPr lang="en-GB" sz="1800" dirty="0"/>
          </a:p>
          <a:p>
            <a:pPr lvl="0">
              <a:lnSpc>
                <a:spcPct val="80000"/>
              </a:lnSpc>
              <a:spcBef>
                <a:spcPts val="400"/>
              </a:spcBef>
            </a:pPr>
            <a:r>
              <a:rPr lang="en-GB" sz="1800" dirty="0"/>
              <a:t>Evening opening at a coffee shop?</a:t>
            </a:r>
          </a:p>
          <a:p>
            <a:pPr lvl="0">
              <a:lnSpc>
                <a:spcPct val="80000"/>
              </a:lnSpc>
              <a:spcBef>
                <a:spcPts val="400"/>
              </a:spcBef>
            </a:pPr>
            <a:r>
              <a:rPr lang="en-GB" sz="1800" dirty="0"/>
              <a:t>Customer expectations at Travelodge</a:t>
            </a:r>
          </a:p>
          <a:p>
            <a:pPr lvl="0">
              <a:lnSpc>
                <a:spcPct val="80000"/>
              </a:lnSpc>
              <a:spcBef>
                <a:spcPts val="400"/>
              </a:spcBef>
            </a:pPr>
            <a:r>
              <a:rPr lang="en-GB" sz="1800" dirty="0" smtClean="0"/>
              <a:t>Promoting a new </a:t>
            </a:r>
            <a:r>
              <a:rPr lang="en-GB" sz="1800" dirty="0" err="1" smtClean="0"/>
              <a:t>watersports</a:t>
            </a:r>
            <a:r>
              <a:rPr lang="en-GB" sz="1800" dirty="0" smtClean="0"/>
              <a:t> centre</a:t>
            </a:r>
            <a:endParaRPr lang="en-GB" sz="1800" dirty="0"/>
          </a:p>
          <a:p>
            <a:pPr lvl="0">
              <a:lnSpc>
                <a:spcPct val="80000"/>
              </a:lnSpc>
              <a:spcBef>
                <a:spcPts val="400"/>
              </a:spcBef>
            </a:pPr>
            <a:r>
              <a:rPr lang="en-GB" sz="1800" dirty="0" smtClean="0"/>
              <a:t>Improving sales </a:t>
            </a:r>
            <a:r>
              <a:rPr lang="en-GB" sz="1800" dirty="0"/>
              <a:t>at a guest house</a:t>
            </a:r>
          </a:p>
          <a:p>
            <a:pPr lvl="0">
              <a:lnSpc>
                <a:spcPct val="80000"/>
              </a:lnSpc>
              <a:spcBef>
                <a:spcPts val="400"/>
              </a:spcBef>
            </a:pPr>
            <a:r>
              <a:rPr lang="en-GB" sz="1800" dirty="0"/>
              <a:t>E-payments for kids gym</a:t>
            </a:r>
          </a:p>
          <a:p>
            <a:pPr lvl="0">
              <a:lnSpc>
                <a:spcPct val="80000"/>
              </a:lnSpc>
              <a:spcBef>
                <a:spcPts val="400"/>
              </a:spcBef>
            </a:pPr>
            <a:r>
              <a:rPr lang="en-GB" sz="1800" dirty="0"/>
              <a:t>Improving disability sports participation </a:t>
            </a:r>
            <a:r>
              <a:rPr lang="en-GB" sz="1800" dirty="0" smtClean="0"/>
              <a:t>in </a:t>
            </a:r>
            <a:r>
              <a:rPr lang="en-GB" sz="1800" dirty="0"/>
              <a:t>schools</a:t>
            </a:r>
          </a:p>
          <a:p>
            <a:pPr lvl="0">
              <a:lnSpc>
                <a:spcPct val="80000"/>
              </a:lnSpc>
              <a:spcBef>
                <a:spcPts val="400"/>
              </a:spcBef>
            </a:pPr>
            <a:r>
              <a:rPr lang="en-GB" sz="1800" dirty="0" smtClean="0"/>
              <a:t>Strategic </a:t>
            </a:r>
            <a:r>
              <a:rPr lang="en-GB" sz="1800" dirty="0"/>
              <a:t>Plan for cake business</a:t>
            </a:r>
          </a:p>
          <a:p>
            <a:pPr lvl="0">
              <a:lnSpc>
                <a:spcPct val="80000"/>
              </a:lnSpc>
              <a:spcBef>
                <a:spcPts val="400"/>
              </a:spcBef>
            </a:pPr>
            <a:r>
              <a:rPr lang="en-GB" sz="1800" dirty="0"/>
              <a:t>Customer survey of leisure centre</a:t>
            </a:r>
          </a:p>
          <a:p>
            <a:pPr lvl="0">
              <a:lnSpc>
                <a:spcPct val="80000"/>
              </a:lnSpc>
              <a:spcBef>
                <a:spcPts val="400"/>
              </a:spcBef>
            </a:pPr>
            <a:r>
              <a:rPr lang="en-GB" sz="1800" dirty="0"/>
              <a:t>Training audit/plan for leisure site restaurant</a:t>
            </a:r>
          </a:p>
          <a:p>
            <a:pPr lvl="0">
              <a:lnSpc>
                <a:spcPct val="80000"/>
              </a:lnSpc>
              <a:spcBef>
                <a:spcPts val="400"/>
              </a:spcBef>
            </a:pPr>
            <a:r>
              <a:rPr lang="en-GB" sz="1800" dirty="0"/>
              <a:t>VFM at Travelodge</a:t>
            </a:r>
          </a:p>
          <a:p>
            <a:pPr lvl="0">
              <a:lnSpc>
                <a:spcPct val="80000"/>
              </a:lnSpc>
              <a:spcBef>
                <a:spcPts val="400"/>
              </a:spcBef>
            </a:pPr>
            <a:r>
              <a:rPr lang="en-GB" sz="1800" dirty="0"/>
              <a:t>How can Cardiff Airport improve?</a:t>
            </a:r>
          </a:p>
          <a:p>
            <a:pPr lvl="0">
              <a:lnSpc>
                <a:spcPct val="80000"/>
              </a:lnSpc>
              <a:spcBef>
                <a:spcPts val="400"/>
              </a:spcBef>
            </a:pPr>
            <a:r>
              <a:rPr lang="en-GB" sz="1800" dirty="0"/>
              <a:t>How should a florist expand?</a:t>
            </a:r>
          </a:p>
          <a:p>
            <a:pPr lvl="0">
              <a:lnSpc>
                <a:spcPct val="80000"/>
              </a:lnSpc>
              <a:spcBef>
                <a:spcPts val="400"/>
              </a:spcBef>
            </a:pPr>
            <a:r>
              <a:rPr lang="en-GB" sz="1800" dirty="0"/>
              <a:t>Alternative uses for a closed pub</a:t>
            </a:r>
          </a:p>
          <a:p>
            <a:pPr lvl="0">
              <a:lnSpc>
                <a:spcPct val="80000"/>
              </a:lnSpc>
              <a:spcBef>
                <a:spcPts val="400"/>
              </a:spcBef>
            </a:pPr>
            <a:r>
              <a:rPr lang="en-GB" sz="1800" dirty="0" smtClean="0"/>
              <a:t>Expansion </a:t>
            </a:r>
            <a:r>
              <a:rPr lang="en-GB" sz="1800" dirty="0"/>
              <a:t>of travel agency</a:t>
            </a:r>
          </a:p>
          <a:p>
            <a:pPr lvl="0">
              <a:lnSpc>
                <a:spcPct val="80000"/>
              </a:lnSpc>
              <a:spcBef>
                <a:spcPts val="400"/>
              </a:spcBef>
            </a:pPr>
            <a:r>
              <a:rPr lang="en-GB" sz="1800" dirty="0"/>
              <a:t>Market potential for bespoke sports nutritional supplements</a:t>
            </a:r>
          </a:p>
          <a:p>
            <a:pPr lvl="0">
              <a:lnSpc>
                <a:spcPct val="80000"/>
              </a:lnSpc>
              <a:spcBef>
                <a:spcPts val="500"/>
              </a:spcBef>
            </a:pPr>
            <a:r>
              <a:rPr lang="en-GB" sz="1800" dirty="0" smtClean="0"/>
              <a:t>Critical </a:t>
            </a:r>
            <a:r>
              <a:rPr lang="en-GB" sz="1800" dirty="0"/>
              <a:t>evaluation of a children’s home’s marketing</a:t>
            </a:r>
          </a:p>
          <a:p>
            <a:pPr lvl="0">
              <a:lnSpc>
                <a:spcPct val="80000"/>
              </a:lnSpc>
              <a:spcBef>
                <a:spcPts val="500"/>
              </a:spcBef>
            </a:pPr>
            <a:r>
              <a:rPr lang="en-GB" sz="1800" dirty="0"/>
              <a:t>How can a local café improve and grow its customer base?</a:t>
            </a:r>
          </a:p>
          <a:p>
            <a:pPr lvl="0">
              <a:lnSpc>
                <a:spcPct val="80000"/>
              </a:lnSpc>
              <a:spcBef>
                <a:spcPts val="500"/>
              </a:spcBef>
            </a:pPr>
            <a:endParaRPr lang="en-GB" sz="1900" dirty="0"/>
          </a:p>
          <a:p>
            <a:pPr marL="0" lvl="0" indent="0">
              <a:lnSpc>
                <a:spcPct val="80000"/>
              </a:lnSpc>
              <a:spcBef>
                <a:spcPts val="500"/>
              </a:spcBef>
              <a:buNone/>
            </a:pPr>
            <a:endParaRPr lang="en-GB" sz="1900" dirty="0"/>
          </a:p>
          <a:p>
            <a:pPr marL="0" lvl="0" indent="0">
              <a:lnSpc>
                <a:spcPct val="80000"/>
              </a:lnSpc>
              <a:spcBef>
                <a:spcPts val="600"/>
              </a:spcBef>
              <a:buNone/>
            </a:pPr>
            <a:endParaRPr lang="en-GB" sz="25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66328"/>
          </a:xfrm>
        </p:spPr>
        <p:txBody>
          <a:bodyPr/>
          <a:lstStyle/>
          <a:p>
            <a:r>
              <a:rPr lang="en-GB" dirty="0">
                <a:solidFill>
                  <a:srgbClr val="0000FF"/>
                </a:solidFill>
              </a:rPr>
              <a:t>Examples of </a:t>
            </a:r>
            <a:r>
              <a:rPr lang="en-GB" dirty="0" smtClean="0">
                <a:solidFill>
                  <a:srgbClr val="0000FF"/>
                </a:solidFill>
              </a:rPr>
              <a:t>Projects</a:t>
            </a:r>
            <a:endParaRPr lang="en-GB" dirty="0">
              <a:solidFill>
                <a:srgbClr val="0000FF"/>
              </a:solidFill>
            </a:endParaRPr>
          </a:p>
        </p:txBody>
      </p:sp>
      <p:sp>
        <p:nvSpPr>
          <p:cNvPr id="3" name="Content Placeholder 2"/>
          <p:cNvSpPr>
            <a:spLocks noGrp="1"/>
          </p:cNvSpPr>
          <p:nvPr>
            <p:ph idx="1"/>
          </p:nvPr>
        </p:nvSpPr>
        <p:spPr>
          <a:xfrm>
            <a:off x="326776" y="666328"/>
            <a:ext cx="8490448" cy="4525959"/>
          </a:xfrm>
        </p:spPr>
        <p:txBody>
          <a:bodyPr/>
          <a:lstStyle/>
          <a:p>
            <a:pPr marL="0" indent="0">
              <a:buNone/>
            </a:pPr>
            <a:r>
              <a:rPr lang="en-GB" sz="2800" dirty="0"/>
              <a:t>Some examples of projects undertaken or offered to a particular institution are:</a:t>
            </a:r>
          </a:p>
          <a:p>
            <a:r>
              <a:rPr lang="en-GB" sz="2800" dirty="0" smtClean="0"/>
              <a:t>a </a:t>
            </a:r>
            <a:r>
              <a:rPr lang="en-GB" sz="2800" dirty="0"/>
              <a:t>theatre company with good programmes but poor audiences needing a review of </a:t>
            </a:r>
            <a:r>
              <a:rPr lang="en-GB" sz="2800" dirty="0" smtClean="0"/>
              <a:t>its marketing </a:t>
            </a:r>
            <a:r>
              <a:rPr lang="en-GB" sz="2800" dirty="0"/>
              <a:t>effectiveness;</a:t>
            </a:r>
          </a:p>
          <a:p>
            <a:r>
              <a:rPr lang="en-GB" sz="2800" dirty="0"/>
              <a:t>a</a:t>
            </a:r>
            <a:r>
              <a:rPr lang="en-GB" sz="2800" dirty="0" smtClean="0"/>
              <a:t> </a:t>
            </a:r>
            <a:r>
              <a:rPr lang="en-GB" sz="2800" dirty="0"/>
              <a:t>branded food company supplying to the retail trade seeking ideas as to its brand </a:t>
            </a:r>
            <a:r>
              <a:rPr lang="en-GB" sz="2800" dirty="0" smtClean="0"/>
              <a:t>extension opportunities</a:t>
            </a:r>
            <a:r>
              <a:rPr lang="en-GB" sz="2800" dirty="0"/>
              <a:t>;</a:t>
            </a:r>
          </a:p>
          <a:p>
            <a:r>
              <a:rPr lang="en-GB" sz="2800" dirty="0" smtClean="0"/>
              <a:t>a </a:t>
            </a:r>
            <a:r>
              <a:rPr lang="en-GB" sz="2800" dirty="0"/>
              <a:t>local police force seeking an assessment of its internal communication;</a:t>
            </a:r>
          </a:p>
          <a:p>
            <a:r>
              <a:rPr lang="en-GB" sz="2800" dirty="0" smtClean="0"/>
              <a:t>a </a:t>
            </a:r>
            <a:r>
              <a:rPr lang="en-GB" sz="2800" dirty="0"/>
              <a:t>manufacturer of specialist equipment </a:t>
            </a:r>
            <a:r>
              <a:rPr lang="en-GB" sz="2800" dirty="0" smtClean="0"/>
              <a:t>requiring </a:t>
            </a:r>
            <a:r>
              <a:rPr lang="en-GB" sz="2800" dirty="0"/>
              <a:t>advice on specific export market opportunities</a:t>
            </a:r>
            <a:r>
              <a:rPr lang="en-GB" sz="2800" dirty="0" smtClean="0"/>
              <a:t>;</a:t>
            </a:r>
          </a:p>
          <a:p>
            <a:r>
              <a:rPr lang="en-GB" sz="2800" dirty="0"/>
              <a:t>a social enterprise requiring market research into an identified new service area;</a:t>
            </a:r>
          </a:p>
          <a:p>
            <a:endParaRPr lang="en-GB" sz="2800" dirty="0"/>
          </a:p>
        </p:txBody>
      </p:sp>
    </p:spTree>
    <p:extLst>
      <p:ext uri="{BB962C8B-B14F-4D97-AF65-F5344CB8AC3E}">
        <p14:creationId xmlns:p14="http://schemas.microsoft.com/office/powerpoint/2010/main" val="39274324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0"/>
          <a:lstStyle/>
          <a:p>
            <a:pPr lvl="0" algn="l"/>
            <a:r>
              <a:rPr lang="en-GB" sz="3600" dirty="0" smtClean="0">
                <a:solidFill>
                  <a:srgbClr val="0000FF"/>
                </a:solidFill>
              </a:rPr>
              <a:t>Within your </a:t>
            </a:r>
            <a:r>
              <a:rPr lang="en-GB" sz="3600" dirty="0">
                <a:solidFill>
                  <a:srgbClr val="0000FF"/>
                </a:solidFill>
              </a:rPr>
              <a:t>placement organisation?</a:t>
            </a:r>
          </a:p>
        </p:txBody>
      </p:sp>
      <p:sp>
        <p:nvSpPr>
          <p:cNvPr id="3" name="Content Placeholder 2"/>
          <p:cNvSpPr txBox="1">
            <a:spLocks noGrp="1"/>
          </p:cNvSpPr>
          <p:nvPr>
            <p:ph idx="1"/>
          </p:nvPr>
        </p:nvSpPr>
        <p:spPr/>
        <p:txBody>
          <a:bodyPr/>
          <a:lstStyle/>
          <a:p>
            <a:pPr lvl="0">
              <a:lnSpc>
                <a:spcPct val="80000"/>
              </a:lnSpc>
              <a:spcBef>
                <a:spcPts val="400"/>
              </a:spcBef>
            </a:pPr>
            <a:endParaRPr lang="en-GB" sz="1800"/>
          </a:p>
          <a:p>
            <a:pPr lvl="0">
              <a:lnSpc>
                <a:spcPct val="80000"/>
              </a:lnSpc>
              <a:spcBef>
                <a:spcPts val="400"/>
              </a:spcBef>
            </a:pPr>
            <a:endParaRPr lang="en-GB" sz="1800"/>
          </a:p>
        </p:txBody>
      </p:sp>
      <p:sp>
        <p:nvSpPr>
          <p:cNvPr id="4" name="Content Placeholder 3"/>
          <p:cNvSpPr txBox="1">
            <a:spLocks noGrp="1"/>
          </p:cNvSpPr>
          <p:nvPr>
            <p:ph idx="2"/>
          </p:nvPr>
        </p:nvSpPr>
        <p:spPr/>
        <p:txBody>
          <a:bodyPr/>
          <a:lstStyle/>
          <a:p>
            <a:pPr lvl="0">
              <a:lnSpc>
                <a:spcPct val="80000"/>
              </a:lnSpc>
              <a:spcBef>
                <a:spcPts val="400"/>
              </a:spcBef>
            </a:pPr>
            <a:r>
              <a:rPr lang="en-GB" sz="1800"/>
              <a:t>Management processes</a:t>
            </a:r>
          </a:p>
          <a:p>
            <a:pPr lvl="0">
              <a:lnSpc>
                <a:spcPct val="80000"/>
              </a:lnSpc>
              <a:spcBef>
                <a:spcPts val="400"/>
              </a:spcBef>
            </a:pPr>
            <a:r>
              <a:rPr lang="en-GB" sz="1800"/>
              <a:t>Operational issues</a:t>
            </a:r>
          </a:p>
          <a:p>
            <a:pPr lvl="0">
              <a:lnSpc>
                <a:spcPct val="80000"/>
              </a:lnSpc>
              <a:spcBef>
                <a:spcPts val="400"/>
              </a:spcBef>
            </a:pPr>
            <a:r>
              <a:rPr lang="en-GB" sz="1800"/>
              <a:t>Managing change</a:t>
            </a:r>
          </a:p>
          <a:p>
            <a:pPr lvl="0">
              <a:lnSpc>
                <a:spcPct val="80000"/>
              </a:lnSpc>
              <a:spcBef>
                <a:spcPts val="400"/>
              </a:spcBef>
            </a:pPr>
            <a:r>
              <a:rPr lang="en-GB" sz="1800"/>
              <a:t>Communication issues</a:t>
            </a:r>
          </a:p>
          <a:p>
            <a:pPr lvl="0">
              <a:lnSpc>
                <a:spcPct val="80000"/>
              </a:lnSpc>
              <a:spcBef>
                <a:spcPts val="400"/>
              </a:spcBef>
            </a:pPr>
            <a:r>
              <a:rPr lang="en-GB" sz="1800"/>
              <a:t>Performance issues</a:t>
            </a:r>
          </a:p>
          <a:p>
            <a:pPr lvl="0">
              <a:lnSpc>
                <a:spcPct val="80000"/>
              </a:lnSpc>
              <a:spcBef>
                <a:spcPts val="400"/>
              </a:spcBef>
            </a:pPr>
            <a:r>
              <a:rPr lang="en-GB" sz="1800"/>
              <a:t>Problem solving</a:t>
            </a:r>
          </a:p>
          <a:p>
            <a:pPr lvl="0">
              <a:lnSpc>
                <a:spcPct val="80000"/>
              </a:lnSpc>
              <a:spcBef>
                <a:spcPts val="400"/>
              </a:spcBef>
            </a:pPr>
            <a:r>
              <a:rPr lang="en-GB" sz="1800"/>
              <a:t>Guest services</a:t>
            </a:r>
          </a:p>
          <a:p>
            <a:pPr lvl="0">
              <a:lnSpc>
                <a:spcPct val="80000"/>
              </a:lnSpc>
              <a:spcBef>
                <a:spcPts val="400"/>
              </a:spcBef>
            </a:pPr>
            <a:r>
              <a:rPr lang="en-GB" sz="1800"/>
              <a:t>Financial management</a:t>
            </a:r>
          </a:p>
          <a:p>
            <a:pPr lvl="0">
              <a:lnSpc>
                <a:spcPct val="80000"/>
              </a:lnSpc>
              <a:spcBef>
                <a:spcPts val="400"/>
              </a:spcBef>
            </a:pPr>
            <a:r>
              <a:rPr lang="en-GB" sz="1800"/>
              <a:t>Funding</a:t>
            </a:r>
          </a:p>
          <a:p>
            <a:pPr lvl="0">
              <a:lnSpc>
                <a:spcPct val="80000"/>
              </a:lnSpc>
              <a:spcBef>
                <a:spcPts val="400"/>
              </a:spcBef>
            </a:pPr>
            <a:r>
              <a:rPr lang="en-GB" sz="1800"/>
              <a:t>Marketing</a:t>
            </a:r>
          </a:p>
          <a:p>
            <a:pPr lvl="0">
              <a:lnSpc>
                <a:spcPct val="80000"/>
              </a:lnSpc>
              <a:spcBef>
                <a:spcPts val="400"/>
              </a:spcBef>
            </a:pPr>
            <a:r>
              <a:rPr lang="en-GB" sz="1800"/>
              <a:t>Market research</a:t>
            </a:r>
          </a:p>
          <a:p>
            <a:pPr lvl="0">
              <a:lnSpc>
                <a:spcPct val="80000"/>
              </a:lnSpc>
              <a:spcBef>
                <a:spcPts val="400"/>
              </a:spcBef>
            </a:pPr>
            <a:r>
              <a:rPr lang="en-GB" sz="1800"/>
              <a:t>Feasibility study</a:t>
            </a:r>
          </a:p>
          <a:p>
            <a:pPr lvl="0">
              <a:lnSpc>
                <a:spcPct val="80000"/>
              </a:lnSpc>
              <a:spcBef>
                <a:spcPts val="400"/>
              </a:spcBef>
            </a:pPr>
            <a:r>
              <a:rPr lang="en-GB" sz="1800"/>
              <a:t>Personnel/HR issues</a:t>
            </a:r>
          </a:p>
          <a:p>
            <a:pPr lvl="0">
              <a:lnSpc>
                <a:spcPct val="80000"/>
              </a:lnSpc>
              <a:spcBef>
                <a:spcPts val="400"/>
              </a:spcBef>
            </a:pPr>
            <a:r>
              <a:rPr lang="en-GB" sz="1800"/>
              <a:t>Business Planning</a:t>
            </a:r>
          </a:p>
          <a:p>
            <a:pPr lvl="0">
              <a:lnSpc>
                <a:spcPct val="80000"/>
              </a:lnSpc>
              <a:spcBef>
                <a:spcPts val="400"/>
              </a:spcBef>
            </a:pPr>
            <a:r>
              <a:rPr lang="en-GB" sz="1800"/>
              <a:t>Policies and procedures</a:t>
            </a:r>
          </a:p>
          <a:p>
            <a:pPr lvl="0">
              <a:lnSpc>
                <a:spcPct val="80000"/>
              </a:lnSpc>
              <a:spcBef>
                <a:spcPts val="400"/>
              </a:spcBef>
            </a:pPr>
            <a:endParaRPr lang="en-GB" sz="1800"/>
          </a:p>
        </p:txBody>
      </p:sp>
      <p:pic>
        <p:nvPicPr>
          <p:cNvPr id="5" name="Picture 2" descr="C:\Users\Michael\AppData\Local\Microsoft\Windows\Temporary Internet Files\Content.IE5\EMA5IA81\MC900078824[1].wmf"/>
          <p:cNvPicPr>
            <a:picLocks noChangeAspect="1"/>
          </p:cNvPicPr>
          <p:nvPr/>
        </p:nvPicPr>
        <p:blipFill>
          <a:blip r:embed="rId3"/>
          <a:srcRect/>
          <a:stretch>
            <a:fillRect/>
          </a:stretch>
        </p:blipFill>
        <p:spPr>
          <a:xfrm>
            <a:off x="251524" y="1772820"/>
            <a:ext cx="4171949" cy="3562346"/>
          </a:xfrm>
          <a:prstGeom prst="rect">
            <a:avLst/>
          </a:prstGeom>
          <a:noFill/>
          <a:ln>
            <a:noFill/>
          </a:ln>
        </p:spPr>
      </p:pic>
    </p:spTree>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Content Placeholder 1"/>
          <p:cNvSpPr txBox="1">
            <a:spLocks noGrp="1"/>
          </p:cNvSpPr>
          <p:nvPr>
            <p:ph idx="1"/>
          </p:nvPr>
        </p:nvSpPr>
        <p:spPr>
          <a:xfrm>
            <a:off x="428597" y="1643048"/>
            <a:ext cx="8229600" cy="4882292"/>
          </a:xfrm>
        </p:spPr>
        <p:txBody>
          <a:bodyPr/>
          <a:lstStyle/>
          <a:p>
            <a:pPr marL="0" lvl="0" indent="0">
              <a:lnSpc>
                <a:spcPct val="90000"/>
              </a:lnSpc>
              <a:spcBef>
                <a:spcPts val="600"/>
              </a:spcBef>
              <a:buNone/>
            </a:pPr>
            <a:r>
              <a:rPr lang="en-GB" sz="2400" dirty="0">
                <a:cs typeface="Arial" pitchFamily="34"/>
              </a:rPr>
              <a:t>Develop awareness, knowledge </a:t>
            </a:r>
            <a:r>
              <a:rPr lang="en-GB" sz="2400" dirty="0" smtClean="0">
                <a:cs typeface="Arial" pitchFamily="34"/>
              </a:rPr>
              <a:t>and </a:t>
            </a:r>
            <a:r>
              <a:rPr lang="en-GB" sz="2400" dirty="0">
                <a:cs typeface="Arial" pitchFamily="34"/>
              </a:rPr>
              <a:t>understanding of the processes of consultancy, change and  project management including:</a:t>
            </a:r>
          </a:p>
          <a:p>
            <a:pPr marL="0" lvl="0" indent="0">
              <a:lnSpc>
                <a:spcPct val="90000"/>
              </a:lnSpc>
              <a:spcBef>
                <a:spcPts val="200"/>
              </a:spcBef>
              <a:buNone/>
            </a:pPr>
            <a:endParaRPr lang="en-GB" sz="1000" dirty="0">
              <a:cs typeface="Arial" pitchFamily="34"/>
            </a:endParaRPr>
          </a:p>
          <a:p>
            <a:pPr marL="531815" lvl="0" indent="-449263">
              <a:lnSpc>
                <a:spcPct val="90000"/>
              </a:lnSpc>
              <a:spcBef>
                <a:spcPts val="600"/>
              </a:spcBef>
            </a:pPr>
            <a:r>
              <a:rPr lang="en-GB" sz="2400" dirty="0">
                <a:cs typeface="Arial" pitchFamily="34"/>
              </a:rPr>
              <a:t>the roles of organisational consultants</a:t>
            </a:r>
          </a:p>
          <a:p>
            <a:pPr marL="531815" lvl="0" indent="-449263">
              <a:lnSpc>
                <a:spcPct val="90000"/>
              </a:lnSpc>
              <a:spcBef>
                <a:spcPts val="600"/>
              </a:spcBef>
            </a:pPr>
            <a:r>
              <a:rPr lang="en-GB" sz="2400" dirty="0">
                <a:cs typeface="Arial" pitchFamily="34"/>
              </a:rPr>
              <a:t>reasons for change within organisations </a:t>
            </a:r>
          </a:p>
          <a:p>
            <a:pPr marL="531815" lvl="0" indent="-449263">
              <a:lnSpc>
                <a:spcPct val="90000"/>
              </a:lnSpc>
              <a:spcBef>
                <a:spcPts val="600"/>
              </a:spcBef>
            </a:pPr>
            <a:r>
              <a:rPr lang="en-GB" sz="2400" dirty="0">
                <a:cs typeface="Arial" pitchFamily="34"/>
              </a:rPr>
              <a:t>situations where consultant intervention may be beneficial</a:t>
            </a:r>
          </a:p>
          <a:p>
            <a:pPr marL="531815" lvl="0" indent="-449263">
              <a:lnSpc>
                <a:spcPct val="90000"/>
              </a:lnSpc>
              <a:spcBef>
                <a:spcPts val="600"/>
              </a:spcBef>
            </a:pPr>
            <a:r>
              <a:rPr lang="en-GB" sz="2400" dirty="0">
                <a:cs typeface="Arial" pitchFamily="34"/>
              </a:rPr>
              <a:t>the advantages arising from independent, professional intervention</a:t>
            </a:r>
          </a:p>
          <a:p>
            <a:pPr marL="531815" lvl="0" indent="-449263">
              <a:lnSpc>
                <a:spcPct val="90000"/>
              </a:lnSpc>
              <a:spcBef>
                <a:spcPts val="600"/>
              </a:spcBef>
            </a:pPr>
            <a:r>
              <a:rPr lang="en-GB" sz="2400" dirty="0">
                <a:cs typeface="Arial" pitchFamily="34"/>
              </a:rPr>
              <a:t>project identification, planning &amp; implementation </a:t>
            </a:r>
          </a:p>
          <a:p>
            <a:pPr marL="531815" lvl="0" indent="-449263">
              <a:lnSpc>
                <a:spcPct val="90000"/>
              </a:lnSpc>
              <a:spcBef>
                <a:spcPts val="600"/>
              </a:spcBef>
            </a:pPr>
            <a:r>
              <a:rPr lang="en-GB" sz="2400" dirty="0" smtClean="0">
                <a:cs typeface="Arial" pitchFamily="34"/>
              </a:rPr>
              <a:t>practical </a:t>
            </a:r>
            <a:r>
              <a:rPr lang="en-GB" sz="2400" dirty="0">
                <a:cs typeface="Arial" pitchFamily="34"/>
              </a:rPr>
              <a:t>work related skills including research requirements, </a:t>
            </a:r>
            <a:r>
              <a:rPr lang="en-GB" sz="2400" dirty="0" smtClean="0">
                <a:cs typeface="Arial" pitchFamily="34"/>
              </a:rPr>
              <a:t> </a:t>
            </a:r>
            <a:r>
              <a:rPr lang="en-GB" sz="2400" dirty="0">
                <a:cs typeface="Arial" pitchFamily="34"/>
              </a:rPr>
              <a:t>data handling &amp; report writing  </a:t>
            </a:r>
          </a:p>
          <a:p>
            <a:pPr marL="531815" lvl="0" indent="-449263">
              <a:lnSpc>
                <a:spcPct val="90000"/>
              </a:lnSpc>
              <a:spcBef>
                <a:spcPts val="600"/>
              </a:spcBef>
            </a:pPr>
            <a:r>
              <a:rPr lang="en-GB" sz="2400" dirty="0">
                <a:cs typeface="Arial" pitchFamily="34"/>
              </a:rPr>
              <a:t>the expectations of future employers </a:t>
            </a:r>
          </a:p>
          <a:p>
            <a:pPr lvl="0">
              <a:lnSpc>
                <a:spcPct val="90000"/>
              </a:lnSpc>
            </a:pPr>
            <a:endParaRPr lang="en-GB" dirty="0"/>
          </a:p>
        </p:txBody>
      </p:sp>
      <p:sp>
        <p:nvSpPr>
          <p:cNvPr id="3" name="Title 2"/>
          <p:cNvSpPr txBox="1">
            <a:spLocks noGrp="1"/>
          </p:cNvSpPr>
          <p:nvPr>
            <p:ph type="title"/>
          </p:nvPr>
        </p:nvSpPr>
        <p:spPr/>
        <p:txBody>
          <a:bodyPr anchorCtr="0"/>
          <a:lstStyle/>
          <a:p>
            <a:pPr lvl="0" algn="l"/>
            <a:r>
              <a:rPr lang="en-GB" sz="3200">
                <a:solidFill>
                  <a:srgbClr val="0000FF"/>
                </a:solidFill>
              </a:rPr>
              <a:t>How will learning about organisational consultancy benefit you?</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0-#ppt_w/2"/>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p:cTn id="14"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p:cTn id="20"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p:cTn id="26"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p:cTn id="31"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p:cTn id="32"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p:cTn id="37"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p:cTn id="38"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p:cTn id="43"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p:cTn id="44"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p:cTn id="49"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p:cTn id="50" dur="500" fill="hold"/>
                                        <p:tgtEl>
                                          <p:spTgt spid="2">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p:cTn id="55" dur="500" fill="hold"/>
                                        <p:tgtEl>
                                          <p:spTgt spid="2">
                                            <p:txEl>
                                              <p:pRg st="8" end="8"/>
                                            </p:txEl>
                                          </p:spTgt>
                                        </p:tgtEl>
                                        <p:attrNameLst>
                                          <p:attrName>ppt_x</p:attrName>
                                        </p:attrNameLst>
                                      </p:cBhvr>
                                      <p:tavLst>
                                        <p:tav tm="0">
                                          <p:val>
                                            <p:strVal val="0-#ppt_w/2"/>
                                          </p:val>
                                        </p:tav>
                                        <p:tav tm="100000">
                                          <p:val>
                                            <p:strVal val="#ppt_x"/>
                                          </p:val>
                                        </p:tav>
                                      </p:tavLst>
                                    </p:anim>
                                    <p:anim calcmode="lin" valueType="num">
                                      <p:cBhvr>
                                        <p:cTn id="56" dur="500" fill="hold"/>
                                        <p:tgtEl>
                                          <p:spTgt spid="2">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0"/>
          <a:lstStyle/>
          <a:p>
            <a:pPr lvl="0" algn="l"/>
            <a:r>
              <a:rPr lang="en-GB" sz="4000">
                <a:solidFill>
                  <a:srgbClr val="0000FF"/>
                </a:solidFill>
              </a:rPr>
              <a:t>Reading List      </a:t>
            </a:r>
            <a:r>
              <a:rPr lang="en-GB" sz="4000" b="1">
                <a:solidFill>
                  <a:srgbClr val="0000FF"/>
                </a:solidFill>
              </a:rPr>
              <a:t>Essential Texts</a:t>
            </a:r>
            <a:r>
              <a:rPr lang="en-GB" sz="4000"/>
              <a:t/>
            </a:r>
            <a:br>
              <a:rPr lang="en-GB" sz="4000"/>
            </a:br>
            <a:endParaRPr lang="en-GB" sz="4000"/>
          </a:p>
        </p:txBody>
      </p:sp>
      <p:sp>
        <p:nvSpPr>
          <p:cNvPr id="3" name="Content Placeholder 2"/>
          <p:cNvSpPr txBox="1">
            <a:spLocks noGrp="1"/>
          </p:cNvSpPr>
          <p:nvPr>
            <p:ph idx="1"/>
          </p:nvPr>
        </p:nvSpPr>
        <p:spPr/>
        <p:txBody>
          <a:bodyPr/>
          <a:lstStyle/>
          <a:p>
            <a:pPr marL="0" lvl="0" indent="0">
              <a:lnSpc>
                <a:spcPct val="80000"/>
              </a:lnSpc>
              <a:spcBef>
                <a:spcPts val="700"/>
              </a:spcBef>
              <a:buNone/>
            </a:pPr>
            <a:endParaRPr lang="en-GB" sz="3000" dirty="0"/>
          </a:p>
          <a:p>
            <a:pPr marL="0" lvl="0" indent="0">
              <a:lnSpc>
                <a:spcPct val="80000"/>
              </a:lnSpc>
              <a:spcBef>
                <a:spcPts val="700"/>
              </a:spcBef>
              <a:buNone/>
            </a:pPr>
            <a:r>
              <a:rPr lang="en-GB" sz="3000" dirty="0"/>
              <a:t>Cameron, E. &amp; Green, M. (2015) </a:t>
            </a:r>
            <a:r>
              <a:rPr lang="en-GB" sz="3000" u="sng" dirty="0"/>
              <a:t>Making Sense of Change Management</a:t>
            </a:r>
            <a:r>
              <a:rPr lang="en-GB" sz="3000" dirty="0"/>
              <a:t>, 4</a:t>
            </a:r>
            <a:r>
              <a:rPr lang="en-GB" sz="3000" baseline="30000" dirty="0"/>
              <a:t>th</a:t>
            </a:r>
            <a:r>
              <a:rPr lang="en-GB" sz="3000" dirty="0"/>
              <a:t>  edition, London:</a:t>
            </a:r>
          </a:p>
          <a:p>
            <a:pPr marL="0" lvl="0" indent="0">
              <a:lnSpc>
                <a:spcPct val="80000"/>
              </a:lnSpc>
              <a:spcBef>
                <a:spcPts val="700"/>
              </a:spcBef>
              <a:buNone/>
            </a:pPr>
            <a:r>
              <a:rPr lang="en-GB" sz="3000" dirty="0" err="1"/>
              <a:t>Kogan</a:t>
            </a:r>
            <a:r>
              <a:rPr lang="en-GB" sz="3000" dirty="0"/>
              <a:t> Page</a:t>
            </a:r>
          </a:p>
          <a:p>
            <a:pPr marL="0" lvl="0" indent="0">
              <a:lnSpc>
                <a:spcPct val="80000"/>
              </a:lnSpc>
              <a:spcBef>
                <a:spcPts val="700"/>
              </a:spcBef>
              <a:buNone/>
            </a:pPr>
            <a:r>
              <a:rPr lang="en-GB" sz="3000" dirty="0"/>
              <a:t> </a:t>
            </a:r>
          </a:p>
          <a:p>
            <a:pPr marL="0" lvl="0" indent="0">
              <a:lnSpc>
                <a:spcPct val="80000"/>
              </a:lnSpc>
              <a:spcBef>
                <a:spcPts val="700"/>
              </a:spcBef>
              <a:buNone/>
            </a:pPr>
            <a:r>
              <a:rPr lang="en-GB" sz="3000" dirty="0"/>
              <a:t>Saunders, M &amp; Lewis, P (2012) </a:t>
            </a:r>
            <a:r>
              <a:rPr lang="en-GB" sz="3000" u="sng" dirty="0"/>
              <a:t>Doing Research in Business &amp; Management, </a:t>
            </a:r>
            <a:r>
              <a:rPr lang="en-GB" sz="3000" dirty="0"/>
              <a:t>Harlow: Prentice Hall</a:t>
            </a:r>
          </a:p>
          <a:p>
            <a:pPr marL="0" lvl="0" indent="0">
              <a:lnSpc>
                <a:spcPct val="80000"/>
              </a:lnSpc>
              <a:spcBef>
                <a:spcPts val="700"/>
              </a:spcBef>
              <a:buNone/>
            </a:pPr>
            <a:r>
              <a:rPr lang="en-GB" sz="3000" dirty="0"/>
              <a:t> </a:t>
            </a:r>
          </a:p>
          <a:p>
            <a:pPr marL="0" lvl="0" indent="0">
              <a:lnSpc>
                <a:spcPct val="80000"/>
              </a:lnSpc>
              <a:spcBef>
                <a:spcPts val="700"/>
              </a:spcBef>
              <a:buNone/>
            </a:pPr>
            <a:r>
              <a:rPr lang="en-GB" sz="3000" dirty="0"/>
              <a:t>Wickham, L &amp; Wilcock, J (2012) </a:t>
            </a:r>
            <a:r>
              <a:rPr lang="en-GB" sz="3000" u="sng" dirty="0"/>
              <a:t>Management Consulting, </a:t>
            </a:r>
            <a:r>
              <a:rPr lang="en-GB" sz="3000" dirty="0"/>
              <a:t>4</a:t>
            </a:r>
            <a:r>
              <a:rPr lang="en-GB" sz="3000" baseline="30000" dirty="0"/>
              <a:t>th</a:t>
            </a:r>
            <a:r>
              <a:rPr lang="en-GB" sz="3000" dirty="0"/>
              <a:t> edition, Harlow: Pearson</a:t>
            </a:r>
          </a:p>
          <a:p>
            <a:pPr lvl="0">
              <a:lnSpc>
                <a:spcPct val="80000"/>
              </a:lnSpc>
              <a:spcBef>
                <a:spcPts val="700"/>
              </a:spcBef>
            </a:pPr>
            <a:endParaRPr lang="en-GB" sz="30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274640"/>
            <a:ext cx="8229600" cy="850108"/>
          </a:xfrm>
        </p:spPr>
        <p:txBody>
          <a:bodyPr anchorCtr="0"/>
          <a:lstStyle/>
          <a:p>
            <a:pPr lvl="0" algn="l"/>
            <a:r>
              <a:rPr lang="en-GB" sz="4000">
                <a:solidFill>
                  <a:srgbClr val="0000FF"/>
                </a:solidFill>
              </a:rPr>
              <a:t>Reading List    </a:t>
            </a:r>
            <a:r>
              <a:rPr lang="en-GB" sz="4000" b="1">
                <a:solidFill>
                  <a:srgbClr val="0000FF"/>
                </a:solidFill>
              </a:rPr>
              <a:t>Background Reading</a:t>
            </a:r>
            <a:r>
              <a:rPr lang="en-GB" sz="4000">
                <a:solidFill>
                  <a:srgbClr val="0000FF"/>
                </a:solidFill>
              </a:rPr>
              <a:t/>
            </a:r>
            <a:br>
              <a:rPr lang="en-GB" sz="4000">
                <a:solidFill>
                  <a:srgbClr val="0000FF"/>
                </a:solidFill>
              </a:rPr>
            </a:br>
            <a:endParaRPr lang="en-GB" sz="4000">
              <a:solidFill>
                <a:srgbClr val="0000FF"/>
              </a:solidFill>
            </a:endParaRPr>
          </a:p>
        </p:txBody>
      </p:sp>
      <p:sp>
        <p:nvSpPr>
          <p:cNvPr id="3" name="Content Placeholder 2"/>
          <p:cNvSpPr txBox="1">
            <a:spLocks noGrp="1"/>
          </p:cNvSpPr>
          <p:nvPr>
            <p:ph idx="1"/>
          </p:nvPr>
        </p:nvSpPr>
        <p:spPr>
          <a:xfrm>
            <a:off x="467541" y="836712"/>
            <a:ext cx="8229600" cy="5289447"/>
          </a:xfrm>
        </p:spPr>
        <p:txBody>
          <a:bodyPr/>
          <a:lstStyle/>
          <a:p>
            <a:pPr marL="0" lvl="0" indent="0">
              <a:lnSpc>
                <a:spcPct val="80000"/>
              </a:lnSpc>
              <a:spcBef>
                <a:spcPts val="400"/>
              </a:spcBef>
              <a:buNone/>
            </a:pPr>
            <a:r>
              <a:rPr lang="en-GB" sz="1500"/>
              <a:t> </a:t>
            </a:r>
          </a:p>
          <a:p>
            <a:pPr marL="0" lvl="0" indent="0">
              <a:lnSpc>
                <a:spcPct val="80000"/>
              </a:lnSpc>
              <a:spcBef>
                <a:spcPts val="400"/>
              </a:spcBef>
              <a:buNone/>
            </a:pPr>
            <a:r>
              <a:rPr lang="en-GB" sz="1500"/>
              <a:t>Baron, A. and Armstrong, M. (2007) </a:t>
            </a:r>
            <a:r>
              <a:rPr lang="en-GB" sz="1500" u="sng"/>
              <a:t>Human capital management</a:t>
            </a:r>
            <a:r>
              <a:rPr lang="en-GB" sz="1500"/>
              <a:t>.  London: Kogan Page.</a:t>
            </a:r>
          </a:p>
          <a:p>
            <a:pPr marL="0" lvl="0" indent="0">
              <a:lnSpc>
                <a:spcPct val="80000"/>
              </a:lnSpc>
              <a:spcBef>
                <a:spcPts val="400"/>
              </a:spcBef>
              <a:buNone/>
            </a:pPr>
            <a:r>
              <a:rPr lang="en-GB" sz="1500"/>
              <a:t> </a:t>
            </a:r>
          </a:p>
          <a:p>
            <a:pPr marL="0" lvl="0" indent="0">
              <a:lnSpc>
                <a:spcPct val="80000"/>
              </a:lnSpc>
              <a:spcBef>
                <a:spcPts val="400"/>
              </a:spcBef>
              <a:buNone/>
            </a:pPr>
            <a:r>
              <a:rPr lang="en-GB" sz="1500"/>
              <a:t>Biggs, D (2010) </a:t>
            </a:r>
            <a:r>
              <a:rPr lang="en-GB" sz="1500" u="sng"/>
              <a:t>Management Consulting: A Guide for Students,</a:t>
            </a:r>
            <a:r>
              <a:rPr lang="en-GB" sz="1500"/>
              <a:t> Andover: Cengage</a:t>
            </a:r>
          </a:p>
          <a:p>
            <a:pPr marL="0" lvl="0" indent="0">
              <a:lnSpc>
                <a:spcPct val="80000"/>
              </a:lnSpc>
              <a:spcBef>
                <a:spcPts val="400"/>
              </a:spcBef>
              <a:buNone/>
            </a:pPr>
            <a:r>
              <a:rPr lang="en-GB" sz="1500"/>
              <a:t> </a:t>
            </a:r>
          </a:p>
          <a:p>
            <a:pPr marL="0" lvl="0" indent="0">
              <a:lnSpc>
                <a:spcPct val="80000"/>
              </a:lnSpc>
              <a:spcBef>
                <a:spcPts val="400"/>
              </a:spcBef>
              <a:buNone/>
            </a:pPr>
            <a:r>
              <a:rPr lang="en-GB" sz="1500"/>
              <a:t>Brierley, E. (2006) </a:t>
            </a:r>
            <a:r>
              <a:rPr lang="en-GB" sz="1500" u="sng"/>
              <a:t>Talent on tap: getting the best from freelancers, interims and consultants</a:t>
            </a:r>
            <a:r>
              <a:rPr lang="en-GB" sz="1500"/>
              <a:t>.  London: Chartered Institute of Personnel and Development.</a:t>
            </a:r>
          </a:p>
          <a:p>
            <a:pPr marL="0" lvl="0" indent="0">
              <a:lnSpc>
                <a:spcPct val="80000"/>
              </a:lnSpc>
              <a:spcBef>
                <a:spcPts val="400"/>
              </a:spcBef>
              <a:buNone/>
            </a:pPr>
            <a:r>
              <a:rPr lang="en-GB" sz="1500"/>
              <a:t> </a:t>
            </a:r>
          </a:p>
          <a:p>
            <a:pPr marL="0" lvl="0" indent="0">
              <a:lnSpc>
                <a:spcPct val="80000"/>
              </a:lnSpc>
              <a:spcBef>
                <a:spcPts val="400"/>
              </a:spcBef>
              <a:buNone/>
            </a:pPr>
            <a:r>
              <a:rPr lang="en-GB" sz="1500"/>
              <a:t>Brown, D, Caldwell, R, &amp; White, K. (2004) </a:t>
            </a:r>
            <a:r>
              <a:rPr lang="en-GB" sz="1500" u="sng"/>
              <a:t>Business partnering: a new direction for HR. A guide</a:t>
            </a:r>
            <a:r>
              <a:rPr lang="en-GB" sz="1500"/>
              <a:t>.  London: CIPD.</a:t>
            </a:r>
          </a:p>
          <a:p>
            <a:pPr marL="0" lvl="0" indent="0">
              <a:lnSpc>
                <a:spcPct val="80000"/>
              </a:lnSpc>
              <a:spcBef>
                <a:spcPts val="400"/>
              </a:spcBef>
              <a:buNone/>
            </a:pPr>
            <a:r>
              <a:rPr lang="en-GB" sz="1500"/>
              <a:t> </a:t>
            </a:r>
          </a:p>
          <a:p>
            <a:pPr marL="0" lvl="0" indent="0">
              <a:lnSpc>
                <a:spcPct val="80000"/>
              </a:lnSpc>
              <a:spcBef>
                <a:spcPts val="400"/>
              </a:spcBef>
              <a:buNone/>
            </a:pPr>
            <a:r>
              <a:rPr lang="en-GB" sz="1500"/>
              <a:t>Burnes, B (2014) </a:t>
            </a:r>
            <a:r>
              <a:rPr lang="en-GB" sz="1500" u="sng"/>
              <a:t>Managing Change</a:t>
            </a:r>
            <a:r>
              <a:rPr lang="en-GB" sz="1500"/>
              <a:t>, 6</a:t>
            </a:r>
            <a:r>
              <a:rPr lang="en-GB" sz="1500" baseline="30000"/>
              <a:t>th</a:t>
            </a:r>
            <a:r>
              <a:rPr lang="en-GB" sz="1500"/>
              <a:t> edition, New York: Prentice Hall</a:t>
            </a:r>
          </a:p>
          <a:p>
            <a:pPr marL="0" lvl="0" indent="0">
              <a:lnSpc>
                <a:spcPct val="80000"/>
              </a:lnSpc>
              <a:spcBef>
                <a:spcPts val="400"/>
              </a:spcBef>
              <a:buNone/>
            </a:pPr>
            <a:r>
              <a:rPr lang="en-GB" sz="1500"/>
              <a:t> </a:t>
            </a:r>
          </a:p>
          <a:p>
            <a:pPr marL="0" lvl="0" indent="0">
              <a:lnSpc>
                <a:spcPct val="80000"/>
              </a:lnSpc>
              <a:spcBef>
                <a:spcPts val="400"/>
              </a:spcBef>
              <a:buNone/>
            </a:pPr>
            <a:r>
              <a:rPr lang="en-GB" sz="1500"/>
              <a:t>Buttrick, R. (2005) </a:t>
            </a:r>
            <a:r>
              <a:rPr lang="en-GB" sz="1500" u="sng"/>
              <a:t>The Project Workout</a:t>
            </a:r>
            <a:r>
              <a:rPr lang="en-GB" sz="1500"/>
              <a:t>, London: Prentice Hall  (ebook on library website)</a:t>
            </a:r>
          </a:p>
          <a:p>
            <a:pPr marL="0" lvl="0" indent="0">
              <a:lnSpc>
                <a:spcPct val="80000"/>
              </a:lnSpc>
              <a:spcBef>
                <a:spcPts val="400"/>
              </a:spcBef>
              <a:buNone/>
            </a:pPr>
            <a:r>
              <a:rPr lang="en-GB" sz="1500"/>
              <a:t> </a:t>
            </a:r>
          </a:p>
          <a:p>
            <a:pPr marL="0" lvl="0" indent="0">
              <a:lnSpc>
                <a:spcPct val="80000"/>
              </a:lnSpc>
              <a:spcBef>
                <a:spcPts val="400"/>
              </a:spcBef>
              <a:buNone/>
            </a:pPr>
            <a:r>
              <a:rPr lang="en-GB" sz="1500"/>
              <a:t>Gardiner, P. (2005) </a:t>
            </a:r>
            <a:r>
              <a:rPr lang="en-GB" sz="1500" u="sng"/>
              <a:t>Project Management:  A Strategic Approach</a:t>
            </a:r>
            <a:r>
              <a:rPr lang="en-GB" sz="1500"/>
              <a:t>, Basingstoke, Palgrave.</a:t>
            </a:r>
          </a:p>
          <a:p>
            <a:pPr marL="0" lvl="0" indent="0">
              <a:lnSpc>
                <a:spcPct val="80000"/>
              </a:lnSpc>
              <a:spcBef>
                <a:spcPts val="400"/>
              </a:spcBef>
              <a:buNone/>
            </a:pPr>
            <a:r>
              <a:rPr lang="en-GB" sz="1500"/>
              <a:t> </a:t>
            </a:r>
          </a:p>
          <a:p>
            <a:pPr marL="0" lvl="0" indent="0">
              <a:lnSpc>
                <a:spcPct val="80000"/>
              </a:lnSpc>
              <a:spcBef>
                <a:spcPts val="400"/>
              </a:spcBef>
              <a:buNone/>
            </a:pPr>
            <a:r>
              <a:rPr lang="en-GB" sz="1500"/>
              <a:t>Johnson, M. (2005) </a:t>
            </a:r>
            <a:r>
              <a:rPr lang="en-GB" sz="1500" u="sng"/>
              <a:t>The Independent Consultant’s Survival Guide</a:t>
            </a:r>
            <a:r>
              <a:rPr lang="en-GB" sz="1500"/>
              <a:t>, London:CIPD.</a:t>
            </a:r>
          </a:p>
          <a:p>
            <a:pPr marL="0" lvl="0" indent="0">
              <a:lnSpc>
                <a:spcPct val="80000"/>
              </a:lnSpc>
              <a:spcBef>
                <a:spcPts val="400"/>
              </a:spcBef>
              <a:buNone/>
            </a:pPr>
            <a:r>
              <a:rPr lang="en-GB" sz="1500"/>
              <a:t> </a:t>
            </a:r>
          </a:p>
          <a:p>
            <a:pPr marL="0" lvl="0" indent="0">
              <a:lnSpc>
                <a:spcPct val="80000"/>
              </a:lnSpc>
              <a:spcBef>
                <a:spcPts val="400"/>
              </a:spcBef>
              <a:buNone/>
            </a:pPr>
            <a:r>
              <a:rPr lang="en-GB" sz="1500"/>
              <a:t>Maylor, H. (2010) </a:t>
            </a:r>
            <a:r>
              <a:rPr lang="en-GB" sz="1500" u="sng"/>
              <a:t>Project Management,</a:t>
            </a:r>
            <a:r>
              <a:rPr lang="en-GB" sz="1500"/>
              <a:t> 4</a:t>
            </a:r>
            <a:r>
              <a:rPr lang="en-GB" sz="1500" baseline="30000"/>
              <a:t>th</a:t>
            </a:r>
            <a:r>
              <a:rPr lang="en-GB" sz="1500"/>
              <a:t> edition, Harlow: Prentice Hall.</a:t>
            </a:r>
          </a:p>
          <a:p>
            <a:pPr marL="0" lvl="0" indent="0">
              <a:lnSpc>
                <a:spcPct val="80000"/>
              </a:lnSpc>
              <a:spcBef>
                <a:spcPts val="400"/>
              </a:spcBef>
              <a:buNone/>
            </a:pPr>
            <a:r>
              <a:rPr lang="en-GB" sz="1500"/>
              <a:t> </a:t>
            </a:r>
          </a:p>
          <a:p>
            <a:pPr marL="0" lvl="0" indent="0">
              <a:lnSpc>
                <a:spcPct val="80000"/>
              </a:lnSpc>
              <a:spcBef>
                <a:spcPts val="400"/>
              </a:spcBef>
              <a:buNone/>
            </a:pPr>
            <a:r>
              <a:rPr lang="en-GB" sz="1500"/>
              <a:t>Newton, R (2010) </a:t>
            </a:r>
            <a:r>
              <a:rPr lang="en-GB" sz="1500" u="sng"/>
              <a:t>The Management Consultant: Mastering the Art of Consultancy,</a:t>
            </a:r>
            <a:r>
              <a:rPr lang="en-GB" sz="1500"/>
              <a:t> Harlow: Pearson </a:t>
            </a:r>
          </a:p>
          <a:p>
            <a:pPr marL="0" lvl="0" indent="0">
              <a:lnSpc>
                <a:spcPct val="80000"/>
              </a:lnSpc>
              <a:spcBef>
                <a:spcPts val="400"/>
              </a:spcBef>
              <a:buNone/>
            </a:pPr>
            <a:endParaRPr lang="en-GB" sz="150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3"/>
          <p:cNvSpPr txBox="1">
            <a:spLocks noGrp="1"/>
          </p:cNvSpPr>
          <p:nvPr>
            <p:ph type="title"/>
          </p:nvPr>
        </p:nvSpPr>
        <p:spPr/>
        <p:txBody>
          <a:bodyPr anchorCtr="0"/>
          <a:lstStyle/>
          <a:p>
            <a:pPr lvl="0" algn="l"/>
            <a:r>
              <a:rPr lang="en-GB">
                <a:solidFill>
                  <a:srgbClr val="0000FF"/>
                </a:solidFill>
              </a:rPr>
              <a:t>Other useful resources</a:t>
            </a:r>
          </a:p>
        </p:txBody>
      </p:sp>
      <p:sp>
        <p:nvSpPr>
          <p:cNvPr id="3" name="Content Placeholder 1"/>
          <p:cNvSpPr txBox="1">
            <a:spLocks noGrp="1"/>
          </p:cNvSpPr>
          <p:nvPr>
            <p:ph type="body" idx="1"/>
          </p:nvPr>
        </p:nvSpPr>
        <p:spPr>
          <a:xfrm>
            <a:off x="457200" y="1268757"/>
            <a:ext cx="7067132" cy="5040556"/>
          </a:xfrm>
        </p:spPr>
        <p:txBody>
          <a:bodyPr anchor="t"/>
          <a:lstStyle/>
          <a:p>
            <a:pPr marL="342900" lvl="0" indent="-342900">
              <a:lnSpc>
                <a:spcPct val="80000"/>
              </a:lnSpc>
              <a:spcBef>
                <a:spcPts val="500"/>
              </a:spcBef>
            </a:pPr>
            <a:r>
              <a:rPr lang="en-GB" sz="2000" dirty="0"/>
              <a:t> </a:t>
            </a:r>
            <a:endParaRPr lang="en-GB" sz="2000" b="0" dirty="0"/>
          </a:p>
          <a:p>
            <a:pPr marL="342900" lvl="0" indent="-342900">
              <a:lnSpc>
                <a:spcPct val="80000"/>
              </a:lnSpc>
              <a:spcBef>
                <a:spcPts val="700"/>
              </a:spcBef>
            </a:pPr>
            <a:r>
              <a:rPr lang="en-GB" sz="2800" dirty="0"/>
              <a:t>Electronic Journals</a:t>
            </a:r>
            <a:r>
              <a:rPr lang="en-GB" sz="2000" dirty="0"/>
              <a:t> (via library website)</a:t>
            </a:r>
          </a:p>
          <a:p>
            <a:pPr marL="342900" lvl="0" indent="-342900">
              <a:lnSpc>
                <a:spcPct val="80000"/>
              </a:lnSpc>
              <a:spcBef>
                <a:spcPts val="500"/>
              </a:spcBef>
            </a:pPr>
            <a:endParaRPr lang="en-GB" sz="2000" b="0" dirty="0"/>
          </a:p>
          <a:p>
            <a:pPr marL="342900" lvl="0" indent="-342900">
              <a:lnSpc>
                <a:spcPct val="80000"/>
              </a:lnSpc>
              <a:spcBef>
                <a:spcPts val="500"/>
              </a:spcBef>
              <a:buChar char="•"/>
            </a:pPr>
            <a:r>
              <a:rPr lang="en-GB" sz="2000" b="0" dirty="0"/>
              <a:t>British Journal of Management</a:t>
            </a:r>
          </a:p>
          <a:p>
            <a:pPr marL="342900" lvl="0" indent="-342900">
              <a:lnSpc>
                <a:spcPct val="80000"/>
              </a:lnSpc>
              <a:spcBef>
                <a:spcPts val="500"/>
              </a:spcBef>
              <a:buChar char="•"/>
            </a:pPr>
            <a:r>
              <a:rPr lang="en-GB" sz="2000" b="0" dirty="0"/>
              <a:t>Coaching at Work</a:t>
            </a:r>
          </a:p>
          <a:p>
            <a:pPr marL="342900" lvl="0" indent="-342900">
              <a:lnSpc>
                <a:spcPct val="80000"/>
              </a:lnSpc>
              <a:spcBef>
                <a:spcPts val="500"/>
              </a:spcBef>
              <a:buChar char="•"/>
            </a:pPr>
            <a:r>
              <a:rPr lang="en-GB" sz="2000" b="0" dirty="0"/>
              <a:t>Harvard Business Review</a:t>
            </a:r>
          </a:p>
          <a:p>
            <a:pPr marL="342900" lvl="0" indent="-342900">
              <a:lnSpc>
                <a:spcPct val="80000"/>
              </a:lnSpc>
              <a:spcBef>
                <a:spcPts val="500"/>
              </a:spcBef>
              <a:buChar char="•"/>
            </a:pPr>
            <a:r>
              <a:rPr lang="en-GB" sz="2000" b="0" dirty="0"/>
              <a:t>HRM Review</a:t>
            </a:r>
          </a:p>
          <a:p>
            <a:pPr marL="342900" lvl="0" indent="-342900">
              <a:lnSpc>
                <a:spcPct val="80000"/>
              </a:lnSpc>
              <a:spcBef>
                <a:spcPts val="500"/>
              </a:spcBef>
              <a:buChar char="•"/>
            </a:pPr>
            <a:r>
              <a:rPr lang="en-GB" sz="2000" b="0" dirty="0"/>
              <a:t>Human Resource Management Journal</a:t>
            </a:r>
          </a:p>
          <a:p>
            <a:pPr marL="342900" lvl="0" indent="-342900">
              <a:lnSpc>
                <a:spcPct val="80000"/>
              </a:lnSpc>
              <a:spcBef>
                <a:spcPts val="500"/>
              </a:spcBef>
              <a:buChar char="•"/>
            </a:pPr>
            <a:r>
              <a:rPr lang="en-GB" sz="2000" b="0" dirty="0"/>
              <a:t>International Journal of Employment Studies</a:t>
            </a:r>
          </a:p>
          <a:p>
            <a:pPr marL="342900" lvl="0" indent="-342900">
              <a:lnSpc>
                <a:spcPct val="80000"/>
              </a:lnSpc>
              <a:spcBef>
                <a:spcPts val="500"/>
              </a:spcBef>
              <a:buChar char="•"/>
            </a:pPr>
            <a:r>
              <a:rPr lang="en-GB" sz="2000" b="0" dirty="0"/>
              <a:t>Journal of Organisational Behaviour</a:t>
            </a:r>
          </a:p>
          <a:p>
            <a:pPr marL="342900" lvl="0" indent="-342900">
              <a:lnSpc>
                <a:spcPct val="80000"/>
              </a:lnSpc>
              <a:spcBef>
                <a:spcPts val="500"/>
              </a:spcBef>
              <a:buChar char="•"/>
            </a:pPr>
            <a:r>
              <a:rPr lang="en-GB" sz="2000" b="0" dirty="0"/>
              <a:t>Management Today</a:t>
            </a:r>
          </a:p>
          <a:p>
            <a:pPr marL="342900" lvl="0" indent="-342900">
              <a:lnSpc>
                <a:spcPct val="80000"/>
              </a:lnSpc>
              <a:spcBef>
                <a:spcPts val="500"/>
              </a:spcBef>
              <a:buChar char="•"/>
            </a:pPr>
            <a:r>
              <a:rPr lang="en-GB" sz="2000" b="0" dirty="0"/>
              <a:t>People and Strategy: Journal of the HR Planning Society</a:t>
            </a:r>
          </a:p>
          <a:p>
            <a:pPr marL="342900" lvl="0" indent="-342900">
              <a:lnSpc>
                <a:spcPct val="80000"/>
              </a:lnSpc>
              <a:spcBef>
                <a:spcPts val="500"/>
              </a:spcBef>
              <a:buChar char="•"/>
            </a:pPr>
            <a:r>
              <a:rPr lang="en-GB" sz="2000" b="0" dirty="0"/>
              <a:t>People Management Magazine</a:t>
            </a:r>
          </a:p>
          <a:p>
            <a:pPr marL="342900" lvl="0" indent="-342900">
              <a:lnSpc>
                <a:spcPct val="80000"/>
              </a:lnSpc>
              <a:spcBef>
                <a:spcPts val="500"/>
              </a:spcBef>
              <a:buChar char="•"/>
            </a:pPr>
            <a:r>
              <a:rPr lang="en-GB" sz="2000" b="0" dirty="0"/>
              <a:t>Public Personnel Management</a:t>
            </a:r>
          </a:p>
          <a:p>
            <a:pPr marL="342900" lvl="0" indent="-342900">
              <a:lnSpc>
                <a:spcPct val="80000"/>
              </a:lnSpc>
              <a:spcBef>
                <a:spcPts val="500"/>
              </a:spcBef>
              <a:buChar char="•"/>
            </a:pPr>
            <a:r>
              <a:rPr lang="en-GB" sz="2000" b="0" dirty="0"/>
              <a:t>Strategic HR Review</a:t>
            </a:r>
          </a:p>
          <a:p>
            <a:pPr marL="342900" lvl="0" indent="-342900">
              <a:lnSpc>
                <a:spcPct val="80000"/>
              </a:lnSpc>
              <a:spcBef>
                <a:spcPts val="500"/>
              </a:spcBef>
              <a:buChar char="•"/>
            </a:pPr>
            <a:r>
              <a:rPr lang="en-GB" sz="2000" b="0" dirty="0"/>
              <a:t>Work Employment and Society</a:t>
            </a:r>
          </a:p>
          <a:p>
            <a:pPr marL="342900" lvl="0" indent="-342900">
              <a:lnSpc>
                <a:spcPct val="80000"/>
              </a:lnSpc>
              <a:spcBef>
                <a:spcPts val="500"/>
              </a:spcBef>
              <a:buChar char="•"/>
            </a:pPr>
            <a:endParaRPr lang="en-GB" sz="2000" b="0" dirty="0"/>
          </a:p>
          <a:p>
            <a:pPr marL="342900" lvl="0" indent="-342900">
              <a:lnSpc>
                <a:spcPct val="80000"/>
              </a:lnSpc>
              <a:spcBef>
                <a:spcPts val="500"/>
              </a:spcBef>
              <a:buChar char="•"/>
            </a:pPr>
            <a:endParaRPr lang="en-GB" sz="2000" b="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name="Slide42">
    <p:spTree>
      <p:nvGrpSpPr>
        <p:cNvPr id="1" name=""/>
        <p:cNvGrpSpPr/>
        <p:nvPr/>
      </p:nvGrpSpPr>
      <p:grpSpPr>
        <a:xfrm>
          <a:off x="0" y="0"/>
          <a:ext cx="0" cy="0"/>
          <a:chOff x="0" y="0"/>
          <a:chExt cx="0" cy="0"/>
        </a:xfrm>
      </p:grpSpPr>
      <p:sp>
        <p:nvSpPr>
          <p:cNvPr id="2" name="Title 3"/>
          <p:cNvSpPr txBox="1">
            <a:spLocks noGrp="1"/>
          </p:cNvSpPr>
          <p:nvPr>
            <p:ph type="title"/>
          </p:nvPr>
        </p:nvSpPr>
        <p:spPr/>
        <p:txBody>
          <a:bodyPr anchorCtr="0"/>
          <a:lstStyle/>
          <a:p>
            <a:pPr lvl="0" algn="l"/>
            <a:r>
              <a:rPr lang="en-GB">
                <a:solidFill>
                  <a:srgbClr val="0000FF"/>
                </a:solidFill>
              </a:rPr>
              <a:t>Other useful resources</a:t>
            </a:r>
          </a:p>
        </p:txBody>
      </p:sp>
      <p:sp>
        <p:nvSpPr>
          <p:cNvPr id="3" name="Content Placeholder 1"/>
          <p:cNvSpPr txBox="1">
            <a:spLocks noGrp="1"/>
          </p:cNvSpPr>
          <p:nvPr>
            <p:ph type="body" idx="1"/>
          </p:nvPr>
        </p:nvSpPr>
        <p:spPr>
          <a:xfrm>
            <a:off x="457200" y="1268757"/>
            <a:ext cx="802431" cy="5040556"/>
          </a:xfrm>
        </p:spPr>
        <p:txBody>
          <a:bodyPr anchor="t"/>
          <a:lstStyle/>
          <a:p>
            <a:pPr marL="342900" lvl="0" indent="-342900"/>
            <a:r>
              <a:rPr lang="en-GB"/>
              <a:t> </a:t>
            </a:r>
            <a:endParaRPr lang="en-GB" b="0"/>
          </a:p>
          <a:p>
            <a:pPr marL="342900" lvl="0" indent="-342900">
              <a:buChar char="•"/>
            </a:pPr>
            <a:endParaRPr lang="en-GB" b="0"/>
          </a:p>
          <a:p>
            <a:pPr marL="342900" lvl="0" indent="-342900">
              <a:buChar char="•"/>
            </a:pPr>
            <a:endParaRPr lang="en-GB" b="0"/>
          </a:p>
        </p:txBody>
      </p:sp>
      <p:sp>
        <p:nvSpPr>
          <p:cNvPr id="4" name="Content Placeholder 6"/>
          <p:cNvSpPr txBox="1">
            <a:spLocks noGrp="1"/>
          </p:cNvSpPr>
          <p:nvPr>
            <p:ph type="body" idx="3"/>
          </p:nvPr>
        </p:nvSpPr>
        <p:spPr>
          <a:xfrm>
            <a:off x="539552" y="1268760"/>
            <a:ext cx="6779096" cy="4713384"/>
          </a:xfrm>
        </p:spPr>
        <p:txBody>
          <a:bodyPr anchor="t"/>
          <a:lstStyle/>
          <a:p>
            <a:pPr marL="342900" lvl="0" indent="-342900"/>
            <a:r>
              <a:rPr lang="en-GB" sz="2300" dirty="0"/>
              <a:t>Useful Websites:</a:t>
            </a:r>
          </a:p>
          <a:p>
            <a:pPr marL="342900" lvl="0" indent="-342900"/>
            <a:endParaRPr lang="en-GB" sz="2300" dirty="0"/>
          </a:p>
          <a:p>
            <a:pPr marL="342900" lvl="0" indent="-342900">
              <a:spcBef>
                <a:spcPts val="500"/>
              </a:spcBef>
              <a:buChar char="•"/>
            </a:pPr>
            <a:r>
              <a:rPr lang="en-GB" sz="2000" b="0" dirty="0"/>
              <a:t>Project Management Institute  </a:t>
            </a:r>
            <a:r>
              <a:rPr lang="en-GB" sz="2000" b="0" u="sng" dirty="0">
                <a:hlinkClick r:id="rId3"/>
              </a:rPr>
              <a:t>www.pmi.org/uk</a:t>
            </a:r>
            <a:endParaRPr lang="en-GB" sz="2000" b="0" dirty="0"/>
          </a:p>
          <a:p>
            <a:pPr marL="342900" lvl="0" indent="-342900">
              <a:spcBef>
                <a:spcPts val="500"/>
              </a:spcBef>
              <a:buChar char="•"/>
            </a:pPr>
            <a:r>
              <a:rPr lang="en-GB" sz="2000" b="0" dirty="0"/>
              <a:t>Chartered Management Institute   </a:t>
            </a:r>
            <a:r>
              <a:rPr lang="en-GB" sz="2000" b="0" u="sng" dirty="0">
                <a:hlinkClick r:id="rId4"/>
              </a:rPr>
              <a:t>www.cmi.org.uk</a:t>
            </a:r>
            <a:endParaRPr lang="en-GB" sz="2000" b="0" dirty="0"/>
          </a:p>
          <a:p>
            <a:pPr marL="342900" lvl="0" indent="-342900">
              <a:spcBef>
                <a:spcPts val="500"/>
              </a:spcBef>
              <a:buChar char="•"/>
            </a:pPr>
            <a:r>
              <a:rPr lang="en-GB" sz="2000" b="0" dirty="0"/>
              <a:t>Chartered Institute of Personnel and Development   </a:t>
            </a:r>
            <a:r>
              <a:rPr lang="en-GB" sz="2000" b="0" u="sng" dirty="0">
                <a:hlinkClick r:id="rId5"/>
              </a:rPr>
              <a:t>www.cipd.co.uk</a:t>
            </a:r>
            <a:endParaRPr lang="en-GB" sz="2000" b="0" dirty="0"/>
          </a:p>
          <a:p>
            <a:pPr marL="342900" lvl="0" indent="-342900">
              <a:spcBef>
                <a:spcPts val="500"/>
              </a:spcBef>
              <a:buChar char="•"/>
            </a:pPr>
            <a:r>
              <a:rPr lang="en-GB" sz="2000" b="0" dirty="0"/>
              <a:t> Management Consultancies Association  </a:t>
            </a:r>
            <a:r>
              <a:rPr lang="en-GB" sz="2000" b="0" u="sng" dirty="0">
                <a:hlinkClick r:id="rId6"/>
              </a:rPr>
              <a:t>www.mca.org.uk</a:t>
            </a:r>
            <a:r>
              <a:rPr lang="en-GB" sz="2000" b="0" dirty="0"/>
              <a:t> </a:t>
            </a:r>
          </a:p>
          <a:p>
            <a:pPr marL="342900" lvl="0" indent="-342900">
              <a:spcBef>
                <a:spcPts val="500"/>
              </a:spcBef>
              <a:buChar char="•"/>
            </a:pPr>
            <a:r>
              <a:rPr lang="en-GB" sz="2000" b="0" u="sng" dirty="0">
                <a:hlinkClick r:id="rId7"/>
              </a:rPr>
              <a:t>www.mckinsey.com</a:t>
            </a:r>
            <a:endParaRPr lang="en-GB" sz="2000" b="0" dirty="0"/>
          </a:p>
          <a:p>
            <a:pPr marL="342900" lvl="0" indent="-342900">
              <a:spcBef>
                <a:spcPts val="500"/>
              </a:spcBef>
              <a:buChar char="•"/>
            </a:pPr>
            <a:r>
              <a:rPr lang="en-GB" sz="2000" b="0" dirty="0"/>
              <a:t> Institute of Consulting  </a:t>
            </a:r>
            <a:r>
              <a:rPr lang="en-GB" sz="2000" b="0" u="sng" dirty="0">
                <a:hlinkClick r:id="rId8"/>
              </a:rPr>
              <a:t>www.iconsulting.org.uk</a:t>
            </a:r>
            <a:r>
              <a:rPr lang="en-GB" sz="2000" b="0" dirty="0"/>
              <a:t> </a:t>
            </a:r>
          </a:p>
          <a:p>
            <a:pPr marL="342900" lvl="0" indent="-342900">
              <a:spcBef>
                <a:spcPts val="500"/>
              </a:spcBef>
              <a:buChar char="•"/>
            </a:pPr>
            <a:r>
              <a:rPr lang="en-GB" sz="2000" b="0" dirty="0"/>
              <a:t> </a:t>
            </a:r>
            <a:r>
              <a:rPr lang="en-GB" sz="2000" b="0" u="sng" dirty="0">
                <a:hlinkClick r:id="rId9"/>
              </a:rPr>
              <a:t>www.pwc.co.uk</a:t>
            </a:r>
            <a:r>
              <a:rPr lang="en-GB" sz="2000" b="0" dirty="0"/>
              <a:t> ;  </a:t>
            </a:r>
            <a:r>
              <a:rPr lang="en-GB" sz="2000" b="0" u="sng" dirty="0">
                <a:hlinkClick r:id="rId10"/>
              </a:rPr>
              <a:t>www.accenture.com</a:t>
            </a:r>
            <a:r>
              <a:rPr lang="en-GB" sz="2000" b="0" dirty="0"/>
              <a:t> ;      </a:t>
            </a:r>
            <a:r>
              <a:rPr lang="en-GB" sz="2000" b="0" u="sng" dirty="0">
                <a:hlinkClick r:id="rId11"/>
              </a:rPr>
              <a:t>www.deloitte.com</a:t>
            </a:r>
            <a:r>
              <a:rPr lang="en-GB" sz="2000" b="0" dirty="0"/>
              <a:t> </a:t>
            </a:r>
          </a:p>
          <a:p>
            <a:pPr marL="342900" lvl="0" indent="-342900">
              <a:spcBef>
                <a:spcPts val="500"/>
              </a:spcBef>
            </a:pPr>
            <a:endParaRPr lang="en-GB" sz="2000" dirty="0"/>
          </a:p>
          <a:p>
            <a:pPr marL="342900" lvl="0" indent="-342900">
              <a:spcBef>
                <a:spcPts val="500"/>
              </a:spcBef>
            </a:pPr>
            <a:endParaRPr lang="en-GB" sz="2000" b="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457200" y="1412775"/>
            <a:ext cx="8229600" cy="4713384"/>
          </a:xfrm>
        </p:spPr>
        <p:txBody>
          <a:bodyPr/>
          <a:lstStyle/>
          <a:p>
            <a:pPr lvl="0">
              <a:lnSpc>
                <a:spcPct val="80000"/>
              </a:lnSpc>
              <a:spcBef>
                <a:spcPts val="600"/>
              </a:spcBef>
            </a:pPr>
            <a:r>
              <a:rPr lang="en-GB" sz="2500" dirty="0" smtClean="0"/>
              <a:t>Weekly </a:t>
            </a:r>
            <a:r>
              <a:rPr lang="en-GB" sz="2500" dirty="0" smtClean="0"/>
              <a:t>meetings</a:t>
            </a:r>
            <a:endParaRPr lang="en-GB" sz="2500" dirty="0"/>
          </a:p>
          <a:p>
            <a:pPr lvl="0">
              <a:lnSpc>
                <a:spcPct val="80000"/>
              </a:lnSpc>
              <a:spcBef>
                <a:spcPts val="600"/>
              </a:spcBef>
            </a:pPr>
            <a:r>
              <a:rPr lang="en-GB" sz="2500" dirty="0"/>
              <a:t>Enthusiastic participation, interaction and teamwork</a:t>
            </a:r>
          </a:p>
          <a:p>
            <a:pPr lvl="0">
              <a:lnSpc>
                <a:spcPct val="80000"/>
              </a:lnSpc>
              <a:spcBef>
                <a:spcPts val="600"/>
              </a:spcBef>
            </a:pPr>
            <a:r>
              <a:rPr lang="en-GB" sz="2500" dirty="0"/>
              <a:t>Student engagement with the </a:t>
            </a:r>
            <a:r>
              <a:rPr lang="en-GB" sz="2500" dirty="0" smtClean="0"/>
              <a:t>module and materials</a:t>
            </a:r>
            <a:endParaRPr lang="en-GB" sz="2500" dirty="0"/>
          </a:p>
          <a:p>
            <a:pPr lvl="0">
              <a:lnSpc>
                <a:spcPct val="80000"/>
              </a:lnSpc>
              <a:spcBef>
                <a:spcPts val="600"/>
              </a:spcBef>
            </a:pPr>
            <a:r>
              <a:rPr lang="en-GB" sz="2500" dirty="0"/>
              <a:t>Mutual support and encouragement </a:t>
            </a:r>
          </a:p>
          <a:p>
            <a:pPr lvl="0">
              <a:lnSpc>
                <a:spcPct val="80000"/>
              </a:lnSpc>
              <a:spcBef>
                <a:spcPts val="600"/>
              </a:spcBef>
            </a:pPr>
            <a:r>
              <a:rPr lang="en-GB" sz="2500" dirty="0"/>
              <a:t>Adherence to classroom etiquette </a:t>
            </a:r>
          </a:p>
          <a:p>
            <a:pPr lvl="0">
              <a:lnSpc>
                <a:spcPct val="80000"/>
              </a:lnSpc>
              <a:spcBef>
                <a:spcPts val="600"/>
              </a:spcBef>
            </a:pPr>
            <a:r>
              <a:rPr lang="en-GB" sz="2500" dirty="0"/>
              <a:t>Independent reading and study above and beyond course notes and recommended texts</a:t>
            </a:r>
          </a:p>
          <a:p>
            <a:pPr lvl="0">
              <a:lnSpc>
                <a:spcPct val="80000"/>
              </a:lnSpc>
              <a:spcBef>
                <a:spcPts val="600"/>
              </a:spcBef>
            </a:pPr>
            <a:r>
              <a:rPr lang="en-GB" sz="2500" dirty="0"/>
              <a:t>Positive engagement with external organisations</a:t>
            </a:r>
          </a:p>
          <a:p>
            <a:pPr lvl="0">
              <a:lnSpc>
                <a:spcPct val="80000"/>
              </a:lnSpc>
              <a:spcBef>
                <a:spcPts val="600"/>
              </a:spcBef>
            </a:pPr>
            <a:r>
              <a:rPr lang="en-GB" sz="2500" dirty="0"/>
              <a:t>Delivery of work in line with deadlines</a:t>
            </a:r>
          </a:p>
          <a:p>
            <a:pPr lvl="0">
              <a:lnSpc>
                <a:spcPct val="80000"/>
              </a:lnSpc>
              <a:spcBef>
                <a:spcPts val="600"/>
              </a:spcBef>
            </a:pPr>
            <a:r>
              <a:rPr lang="en-GB" sz="2500" dirty="0"/>
              <a:t>Continuous dialogue on any issues of concern</a:t>
            </a:r>
          </a:p>
          <a:p>
            <a:pPr lvl="0">
              <a:lnSpc>
                <a:spcPct val="80000"/>
              </a:lnSpc>
              <a:spcBef>
                <a:spcPts val="1100"/>
              </a:spcBef>
            </a:pPr>
            <a:r>
              <a:rPr lang="en-GB" sz="2500" b="1" dirty="0"/>
              <a:t>That will make you successful!    </a:t>
            </a:r>
            <a:r>
              <a:rPr lang="en-GB" sz="4700" b="1" dirty="0">
                <a:latin typeface="Wingdings" pitchFamily="2"/>
              </a:rPr>
              <a:t></a:t>
            </a:r>
            <a:endParaRPr lang="en-GB" sz="4700" b="1" dirty="0"/>
          </a:p>
        </p:txBody>
      </p:sp>
      <p:sp>
        <p:nvSpPr>
          <p:cNvPr id="3" name="Title 1"/>
          <p:cNvSpPr txBox="1">
            <a:spLocks noGrp="1"/>
          </p:cNvSpPr>
          <p:nvPr>
            <p:ph type="title"/>
          </p:nvPr>
        </p:nvSpPr>
        <p:spPr/>
        <p:txBody>
          <a:bodyPr anchorCtr="0"/>
          <a:lstStyle/>
          <a:p>
            <a:pPr lvl="0" algn="l"/>
            <a:r>
              <a:rPr lang="en-GB" sz="4000" b="1">
                <a:solidFill>
                  <a:srgbClr val="0000FF"/>
                </a:solidFill>
              </a:rPr>
              <a:t>My expectations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p:cTn id="4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9" end="9"/>
                                            </p:txEl>
                                          </p:spTgt>
                                        </p:tgtEl>
                                        <p:attrNameLst>
                                          <p:attrName>style.visibility</p:attrName>
                                        </p:attrNameLst>
                                      </p:cBhvr>
                                      <p:to>
                                        <p:strVal val="visible"/>
                                      </p:to>
                                    </p:set>
                                    <p:anim calcmode="lin" valueType="num">
                                      <p:cBhvr>
                                        <p:cTn id="6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6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b="1">
                <a:solidFill>
                  <a:srgbClr val="0000FF"/>
                </a:solidFill>
              </a:rPr>
              <a:t>Your Expectations?</a:t>
            </a:r>
          </a:p>
        </p:txBody>
      </p:sp>
      <p:pic>
        <p:nvPicPr>
          <p:cNvPr id="3" name="Picture 6" descr="C:\Users\sam\AppData\Local\Microsoft\Windows\Temporary Internet Files\Content.IE5\36XT86NF\MC900196532[1].wmf"/>
          <p:cNvPicPr>
            <a:picLocks noChangeAspect="1"/>
          </p:cNvPicPr>
          <p:nvPr/>
        </p:nvPicPr>
        <p:blipFill>
          <a:blip r:embed="rId3"/>
          <a:srcRect/>
          <a:stretch>
            <a:fillRect/>
          </a:stretch>
        </p:blipFill>
        <p:spPr>
          <a:xfrm>
            <a:off x="3707901" y="2492892"/>
            <a:ext cx="1812340" cy="1814169"/>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name="Slide53">
    <p:spTree>
      <p:nvGrpSpPr>
        <p:cNvPr id="1" name=""/>
        <p:cNvGrpSpPr/>
        <p:nvPr/>
      </p:nvGrpSpPr>
      <p:grpSpPr>
        <a:xfrm>
          <a:off x="0" y="0"/>
          <a:ext cx="0" cy="0"/>
          <a:chOff x="0" y="0"/>
          <a:chExt cx="0" cy="0"/>
        </a:xfrm>
      </p:grpSpPr>
      <p:pic>
        <p:nvPicPr>
          <p:cNvPr id="2" name="Picture 2" descr="http://www.torbenrick.eu/blog/wp-content/gallery/change/change-road-2.jpg"/>
          <p:cNvPicPr>
            <a:picLocks noChangeAspect="1"/>
          </p:cNvPicPr>
          <p:nvPr/>
        </p:nvPicPr>
        <p:blipFill>
          <a:blip r:embed="rId3"/>
          <a:srcRect/>
          <a:stretch>
            <a:fillRect/>
          </a:stretch>
        </p:blipFill>
        <p:spPr>
          <a:xfrm>
            <a:off x="0" y="0"/>
            <a:ext cx="9144000" cy="6858000"/>
          </a:xfrm>
          <a:prstGeom prst="rect">
            <a:avLst/>
          </a:prstGeom>
          <a:noFill/>
          <a:ln>
            <a:noFill/>
          </a:ln>
        </p:spPr>
      </p:pic>
      <p:sp>
        <p:nvSpPr>
          <p:cNvPr id="4" name="Title 2"/>
          <p:cNvSpPr txBox="1">
            <a:spLocks/>
          </p:cNvSpPr>
          <p:nvPr/>
        </p:nvSpPr>
        <p:spPr>
          <a:xfrm>
            <a:off x="611560" y="134888"/>
            <a:ext cx="8229600" cy="1143000"/>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defRPr>
            </a:lvl1pPr>
          </a:lstStyle>
          <a:p>
            <a:r>
              <a:rPr lang="en-GB" dirty="0" smtClean="0"/>
              <a:t>Questions</a:t>
            </a:r>
            <a:endParaRPr lang="en-GB" dirty="0"/>
          </a:p>
        </p:txBody>
      </p:sp>
      <p:pic>
        <p:nvPicPr>
          <p:cNvPr id="5" name="Content Placeholder 2"/>
          <p:cNvPicPr>
            <a:picLocks noChangeAspect="1"/>
          </p:cNvPicPr>
          <p:nvPr/>
        </p:nvPicPr>
        <p:blipFill>
          <a:blip r:embed="rId4"/>
          <a:srcRect/>
          <a:stretch>
            <a:fillRect/>
          </a:stretch>
        </p:blipFill>
        <p:spPr>
          <a:xfrm>
            <a:off x="827584" y="1586141"/>
            <a:ext cx="2952378" cy="3685717"/>
          </a:xfrm>
          <a:prstGeom prst="rect">
            <a:avLst/>
          </a:prstGeom>
        </p:spPr>
      </p:pic>
      <p:sp>
        <p:nvSpPr>
          <p:cNvPr id="6" name="TextBox 1"/>
          <p:cNvSpPr txBox="1"/>
          <p:nvPr/>
        </p:nvSpPr>
        <p:spPr>
          <a:xfrm>
            <a:off x="251516" y="6021297"/>
            <a:ext cx="6586807"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Calibri"/>
              </a:rPr>
              <a:t>What would you like to research?</a:t>
            </a:r>
          </a:p>
        </p:txBody>
      </p:sp>
    </p:spTree>
  </p:cSld>
  <p:clrMapOvr>
    <a:masterClrMapping/>
  </p:clrMapOvr>
  <p:transition spd="slow">
    <p:fade/>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385</TotalTime>
  <Words>1283</Words>
  <Application>Microsoft Office PowerPoint</Application>
  <PresentationFormat>On-screen Show (4:3)</PresentationFormat>
  <Paragraphs>239</Paragraphs>
  <Slides>28</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Wingdings</vt:lpstr>
      <vt:lpstr>Office Theme</vt:lpstr>
      <vt:lpstr>Sustainable Business Project Consultancy  “Life is one big project. The trick is managing it.” (Anon.)  </vt:lpstr>
      <vt:lpstr>Today’s Objectives</vt:lpstr>
      <vt:lpstr>A typical consultant at work?</vt:lpstr>
      <vt:lpstr>PowerPoint Presentation</vt:lpstr>
      <vt:lpstr>Assessment Process </vt:lpstr>
      <vt:lpstr>Module Assessment Deadlines</vt:lpstr>
      <vt:lpstr>Definition</vt:lpstr>
      <vt:lpstr>PowerPoint Presentation</vt:lpstr>
      <vt:lpstr>Management Consultant</vt:lpstr>
      <vt:lpstr>PowerPoint Presentation</vt:lpstr>
      <vt:lpstr>PowerPoint Presentation</vt:lpstr>
      <vt:lpstr>PowerPoint Presentation</vt:lpstr>
      <vt:lpstr>Aspects of Change</vt:lpstr>
      <vt:lpstr>Organisational Change</vt:lpstr>
      <vt:lpstr>The Big 7 Things That Consultants Do</vt:lpstr>
      <vt:lpstr>The Big 7 Things That Consultants Do</vt:lpstr>
      <vt:lpstr>What could you look at?</vt:lpstr>
      <vt:lpstr>Potential Topics</vt:lpstr>
      <vt:lpstr>Examples of Projects</vt:lpstr>
      <vt:lpstr>Within your placement organisation?</vt:lpstr>
      <vt:lpstr>How will learning about organisational consultancy benefit you?</vt:lpstr>
      <vt:lpstr>Reading List      Essential Texts </vt:lpstr>
      <vt:lpstr>Reading List    Background Reading </vt:lpstr>
      <vt:lpstr>Other useful resources</vt:lpstr>
      <vt:lpstr>Other useful resources</vt:lpstr>
      <vt:lpstr>My expectations</vt:lpstr>
      <vt:lpstr>Your Expectations?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  “Life is one big project. The trick is managing it.” (Anon.)</dc:title>
  <dc:creator>Administrator</dc:creator>
  <cp:lastModifiedBy>L0237_User</cp:lastModifiedBy>
  <cp:revision>38</cp:revision>
  <cp:lastPrinted>2016-01-18T16:22:36Z</cp:lastPrinted>
  <dcterms:created xsi:type="dcterms:W3CDTF">2015-12-07T13:22:49Z</dcterms:created>
  <dcterms:modified xsi:type="dcterms:W3CDTF">2019-09-28T12:06:48Z</dcterms:modified>
</cp:coreProperties>
</file>