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24"/>
  </p:notesMasterIdLst>
  <p:sldIdLst>
    <p:sldId id="276" r:id="rId2"/>
    <p:sldId id="266" r:id="rId3"/>
    <p:sldId id="267" r:id="rId4"/>
    <p:sldId id="268" r:id="rId5"/>
    <p:sldId id="269" r:id="rId6"/>
    <p:sldId id="270" r:id="rId7"/>
    <p:sldId id="271" r:id="rId8"/>
    <p:sldId id="259" r:id="rId9"/>
    <p:sldId id="260" r:id="rId10"/>
    <p:sldId id="261" r:id="rId11"/>
    <p:sldId id="257" r:id="rId12"/>
    <p:sldId id="262" r:id="rId13"/>
    <p:sldId id="277" r:id="rId14"/>
    <p:sldId id="278" r:id="rId15"/>
    <p:sldId id="279" r:id="rId16"/>
    <p:sldId id="263" r:id="rId17"/>
    <p:sldId id="272" r:id="rId18"/>
    <p:sldId id="273" r:id="rId19"/>
    <p:sldId id="274" r:id="rId20"/>
    <p:sldId id="275" r:id="rId21"/>
    <p:sldId id="264"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2" autoAdjust="0"/>
    <p:restoredTop sz="78495" autoAdjust="0"/>
  </p:normalViewPr>
  <p:slideViewPr>
    <p:cSldViewPr snapToGrid="0">
      <p:cViewPr varScale="1">
        <p:scale>
          <a:sx n="68" d="100"/>
          <a:sy n="68" d="100"/>
        </p:scale>
        <p:origin x="102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C89CCA-95C9-4BCC-8732-7D0DF3372816}" type="datetimeFigureOut">
              <a:rPr lang="en-GB" smtClean="0"/>
              <a:pPr/>
              <a:t>14/07/2020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E249CC-B56A-4660-A617-810B615BD07F}" type="slidenum">
              <a:rPr lang="en-GB" smtClean="0"/>
              <a:pPr/>
              <a:t>‹#›</a:t>
            </a:fld>
            <a:endParaRPr lang="en-GB"/>
          </a:p>
        </p:txBody>
      </p:sp>
    </p:spTree>
    <p:extLst>
      <p:ext uri="{BB962C8B-B14F-4D97-AF65-F5344CB8AC3E}">
        <p14:creationId xmlns:p14="http://schemas.microsoft.com/office/powerpoint/2010/main" val="2118528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8E249CC-B56A-4660-A617-810B615BD07F}"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1000"/>
              </a:spcAft>
              <a:buFont typeface="+mj-lt"/>
              <a:buAutoNum type="arabicPeriod"/>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Purpose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background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a:t>
            </a: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Why are you doing this work?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0"/>
              </a:spcAft>
            </a:pPr>
            <a:r>
              <a:rPr lang="en-GB" sz="1800" dirty="0">
                <a:solidFill>
                  <a:srgbClr val="222222"/>
                </a:solidFill>
                <a:effectLst/>
                <a:latin typeface="Times New Roman" panose="02020603050405020304" pitchFamily="18" charset="0"/>
                <a:ea typeface="Times New Roman" panose="02020603050405020304" pitchFamily="18" charset="0"/>
              </a:rPr>
              <a:t>Marriott hotels and resorts provide full service in the hospitality industry and is listed as one of the topmost companies on Forbes. The organisation was initially founded in 1957 by J. Willard Marriott. It provides services like free Wi-Fi, mobile check-in, offers related to free nights and many more (</a:t>
            </a:r>
            <a:r>
              <a:rPr lang="en-GB" sz="1800" dirty="0">
                <a:effectLst/>
                <a:latin typeface="Times New Roman" panose="02020603050405020304" pitchFamily="18" charset="0"/>
                <a:ea typeface="Times New Roman" panose="02020603050405020304" pitchFamily="18" charset="0"/>
              </a:rPr>
              <a:t>Marriott International., 2020). In order to, track the progress of the hotel along with identifying the needs that are to be addressed so that it could maintain its brand name it is essential to carry out annual audits. With the aid of these audits, it becomes possible to understand the areas that require attention so that the organisation could improve the customer experience.</a:t>
            </a:r>
          </a:p>
          <a:p>
            <a:pPr marL="342900" lvl="0" indent="-342900" algn="just">
              <a:lnSpc>
                <a:spcPct val="150000"/>
              </a:lnSpc>
              <a:spcAft>
                <a:spcPts val="1000"/>
              </a:spcAft>
              <a:buFont typeface="+mj-lt"/>
              <a:buAutoNum type="arabicPeriod"/>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Purpose Objectives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0"/>
              </a:spcAft>
            </a:pPr>
            <a:r>
              <a:rPr lang="en-GB" sz="1800" dirty="0">
                <a:solidFill>
                  <a:srgbClr val="222222"/>
                </a:solidFill>
                <a:effectLst/>
                <a:latin typeface="Times New Roman" panose="02020603050405020304" pitchFamily="18" charset="0"/>
                <a:ea typeface="Times New Roman" panose="02020603050405020304" pitchFamily="18" charset="0"/>
              </a:rPr>
              <a:t>The purpose objective of the audit is to measure the situation of the cleanliness, condition, operations, financial performances, services, employee engagement, leadership and facilities management provided by Marriott. This is necessary because it will help to achieve the outcome related to the areas that need to be amended so that it can maintain its position in the market. In this regard, the outcomes will be measured by providing them scores against each criterion.</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mj-lt"/>
              <a:buAutoNum type="arabicPeriod"/>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Project Scope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a:t>
            </a: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What are the boundaries for this project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109855" indent="-109855" algn="just">
              <a:lnSpc>
                <a:spcPct val="150000"/>
              </a:lnSpc>
              <a:spcAft>
                <a:spcPts val="1000"/>
              </a:spcAft>
            </a:pP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The Location:</a:t>
            </a:r>
            <a:r>
              <a:rPr lang="en-US"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Sheraton Marriott Heathrow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0"/>
              </a:spcAft>
            </a:pPr>
            <a:r>
              <a:rPr lang="en-GB" sz="1800" dirty="0">
                <a:solidFill>
                  <a:srgbClr val="333333"/>
                </a:solidFill>
                <a:effectLst/>
                <a:latin typeface="Times New Roman" panose="02020603050405020304" pitchFamily="18" charset="0"/>
                <a:ea typeface="Times New Roman" panose="02020603050405020304" pitchFamily="18" charset="0"/>
              </a:rPr>
              <a:t>The Competition: </a:t>
            </a:r>
            <a:r>
              <a:rPr lang="en-GB" sz="1800" dirty="0">
                <a:solidFill>
                  <a:srgbClr val="222222"/>
                </a:solidFill>
                <a:effectLst/>
                <a:latin typeface="Times New Roman" panose="02020603050405020304" pitchFamily="18" charset="0"/>
                <a:ea typeface="Times New Roman" panose="02020603050405020304" pitchFamily="18" charset="0"/>
              </a:rPr>
              <a:t>Sheraton Marriott Heathrow is firmly established as one of the most convenient hotels in the local area of Heathrow. this is just a few minutes away from </a:t>
            </a:r>
            <a:r>
              <a:rPr lang="en-GB" sz="1800" dirty="0">
                <a:solidFill>
                  <a:srgbClr val="1C1C1C"/>
                </a:solidFill>
                <a:effectLst/>
                <a:latin typeface="Times New Roman" panose="02020603050405020304" pitchFamily="18" charset="0"/>
                <a:ea typeface="Times New Roman" panose="02020603050405020304" pitchFamily="18" charset="0"/>
              </a:rPr>
              <a:t>London Heathrow airport. therefore, it is considered to be one of the ideal choices when a visitor looks for a hotel near Heathrow terminal 5. in order to manage the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0"/>
              </a:spcAft>
            </a:pPr>
            <a:r>
              <a:rPr lang="en-GB" sz="1800" dirty="0">
                <a:solidFill>
                  <a:srgbClr val="1C1C1C"/>
                </a:solidFill>
                <a:effectLst/>
                <a:latin typeface="Times New Roman" panose="02020603050405020304" pitchFamily="18" charset="0"/>
                <a:ea typeface="Times New Roman" panose="02020603050405020304" pitchFamily="18" charset="0"/>
              </a:rPr>
              <a:t>rising competition, the hotel has renovated and provides comfortable rooms with excellent facilities. it also has equipped all the rooms with the necessary amenities with an orchard serving breakfast and finest restaurants (Sheraton Heathrow hotel., 2020).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2</a:t>
            </a:fld>
            <a:endParaRPr lang="en-GB"/>
          </a:p>
        </p:txBody>
      </p:sp>
    </p:spTree>
    <p:extLst>
      <p:ext uri="{BB962C8B-B14F-4D97-AF65-F5344CB8AC3E}">
        <p14:creationId xmlns:p14="http://schemas.microsoft.com/office/powerpoint/2010/main" val="3387097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9855" indent="-109855" algn="just">
              <a:lnSpc>
                <a:spcPct val="150000"/>
              </a:lnSpc>
              <a:spcAft>
                <a:spcPts val="1000"/>
              </a:spcAft>
            </a:pPr>
            <a:r>
              <a:rPr lang="en-US" sz="1800" b="1"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Departments Audited:</a:t>
            </a: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Food and Beverage; Kitchen; Front Office; Housekeeping; Leisure; Sales &amp; Marketing; Finance; Human Resources and Maintenance.</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0"/>
              </a:spcAft>
            </a:pPr>
            <a:r>
              <a:rPr lang="en-GB" sz="1800" b="1" dirty="0">
                <a:solidFill>
                  <a:srgbClr val="333333"/>
                </a:solidFill>
                <a:effectLst/>
                <a:latin typeface="Times New Roman" panose="02020603050405020304" pitchFamily="18" charset="0"/>
                <a:ea typeface="Times New Roman" panose="02020603050405020304" pitchFamily="18" charset="0"/>
              </a:rPr>
              <a:t>Recommendations: </a:t>
            </a:r>
            <a:r>
              <a:rPr lang="en-GB" sz="1800" dirty="0">
                <a:solidFill>
                  <a:srgbClr val="1C1C1C"/>
                </a:solidFill>
                <a:effectLst/>
                <a:latin typeface="Times New Roman" panose="02020603050405020304" pitchFamily="18" charset="0"/>
                <a:ea typeface="Times New Roman" panose="02020603050405020304" pitchFamily="18" charset="0"/>
              </a:rPr>
              <a:t>It is recommended that the hotel should consider training the Employees with respect to the necessity of cleanliness and well-maintained conditions of the diverse sections of the hotel. In addition to this, it is also necessary to strategize the ways by which personal connections could be used while delivering the services so that the experience of the consumers could be increased significantly.</a:t>
            </a:r>
            <a:endParaRPr lang="en-GB" sz="1800" dirty="0">
              <a:effectLst/>
              <a:latin typeface="Times New Roman" panose="02020603050405020304" pitchFamily="18" charset="0"/>
              <a:ea typeface="Times New Roman" panose="02020603050405020304" pitchFamily="18" charset="0"/>
            </a:endParaRPr>
          </a:p>
          <a:p>
            <a:pPr marL="109855" indent="-109855" algn="just">
              <a:lnSpc>
                <a:spcPct val="150000"/>
              </a:lnSpc>
              <a:spcAft>
                <a:spcPts val="1000"/>
              </a:spcAft>
            </a:pPr>
            <a:r>
              <a:rPr lang="en-US" sz="1800" b="1"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Points:</a:t>
            </a: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1410/1845</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109855" indent="-109855" algn="just">
              <a:lnSpc>
                <a:spcPct val="150000"/>
              </a:lnSpc>
              <a:spcAft>
                <a:spcPts val="1000"/>
              </a:spcAft>
            </a:pPr>
            <a:r>
              <a:rPr lang="en-US" sz="1800" b="1"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Pass/Fail:</a:t>
            </a:r>
            <a:r>
              <a:rPr lang="en-US"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1 item failed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3</a:t>
            </a:fld>
            <a:endParaRPr lang="en-GB"/>
          </a:p>
        </p:txBody>
      </p:sp>
    </p:spTree>
    <p:extLst>
      <p:ext uri="{BB962C8B-B14F-4D97-AF65-F5344CB8AC3E}">
        <p14:creationId xmlns:p14="http://schemas.microsoft.com/office/powerpoint/2010/main" val="2728018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800" dirty="0">
                <a:effectLst/>
                <a:latin typeface="Times New Roman" panose="02020603050405020304" pitchFamily="18" charset="0"/>
                <a:ea typeface="Times New Roman" panose="02020603050405020304" pitchFamily="18" charset="0"/>
              </a:rPr>
              <a:t>PESTLE</a:t>
            </a:r>
            <a:r>
              <a:rPr lang="en-GB" sz="1800" dirty="0">
                <a:solidFill>
                  <a:srgbClr val="1C1C1C"/>
                </a:solidFill>
                <a:effectLst/>
                <a:latin typeface="Times New Roman" panose="02020603050405020304" pitchFamily="18" charset="0"/>
                <a:ea typeface="Times New Roman" panose="02020603050405020304" pitchFamily="18" charset="0"/>
              </a:rPr>
              <a:t> analysis</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0"/>
              </a:spcAft>
            </a:pPr>
            <a:r>
              <a:rPr lang="en-GB" sz="1800" dirty="0">
                <a:effectLst/>
                <a:latin typeface="Times New Roman" panose="02020603050405020304" pitchFamily="18" charset="0"/>
                <a:ea typeface="Times New Roman" panose="02020603050405020304" pitchFamily="18" charset="0"/>
              </a:rPr>
              <a:t> </a:t>
            </a:r>
          </a:p>
          <a:p>
            <a:r>
              <a:rPr lang="en-GB" sz="1800" b="1" dirty="0">
                <a:solidFill>
                  <a:srgbClr val="1C1C1C"/>
                </a:solidFill>
                <a:effectLst/>
                <a:latin typeface="Times New Roman" panose="02020603050405020304" pitchFamily="18" charset="0"/>
                <a:ea typeface="Times New Roman" panose="02020603050405020304" pitchFamily="18" charset="0"/>
              </a:rPr>
              <a:t>Political factor</a:t>
            </a:r>
            <a:r>
              <a:rPr lang="en-GB" sz="1800" dirty="0">
                <a:solidFill>
                  <a:srgbClr val="1C1C1C"/>
                </a:solidFill>
                <a:effectLst/>
                <a:latin typeface="Times New Roman" panose="02020603050405020304" pitchFamily="18" charset="0"/>
                <a:ea typeface="Times New Roman" panose="02020603050405020304" pitchFamily="18" charset="0"/>
              </a:rPr>
              <a:t>:  The value of the political stability of the UK is 0.05 (</a:t>
            </a:r>
            <a:r>
              <a:rPr lang="en-GB" sz="1800" dirty="0">
                <a:effectLst/>
                <a:latin typeface="Times New Roman" panose="02020603050405020304" pitchFamily="18" charset="0"/>
                <a:ea typeface="Times New Roman" panose="02020603050405020304" pitchFamily="18" charset="0"/>
              </a:rPr>
              <a:t>The Global Economy, 2020). This indicates that the country is experiencing a comparatively stable political environment. Therefore, the Marriott Hotel will be able to conduct its operation without any hindrances from the political background. </a:t>
            </a:r>
            <a:r>
              <a:rPr lang="en-GB" sz="1800" b="1" dirty="0">
                <a:solidFill>
                  <a:srgbClr val="1C1C1C"/>
                </a:solidFill>
                <a:effectLst/>
                <a:latin typeface="Times New Roman" panose="02020603050405020304" pitchFamily="18" charset="0"/>
                <a:ea typeface="Times New Roman" panose="02020603050405020304" pitchFamily="18" charset="0"/>
              </a:rPr>
              <a:t>Economic factor</a:t>
            </a:r>
            <a:r>
              <a:rPr lang="en-GB" sz="1800" dirty="0">
                <a:solidFill>
                  <a:srgbClr val="1C1C1C"/>
                </a:solidFill>
                <a:effectLst/>
                <a:latin typeface="Times New Roman" panose="02020603050405020304" pitchFamily="18" charset="0"/>
                <a:ea typeface="Times New Roman" panose="02020603050405020304" pitchFamily="18" charset="0"/>
              </a:rPr>
              <a:t>: The situation of COVID-19 has let the country to the experience of face of recession. Moreover, due to social distancing, it is likely that the hotel will face a decrease in sales as the number of visitors will be less.</a:t>
            </a:r>
            <a:r>
              <a:rPr lang="en-GB" sz="1800" dirty="0">
                <a:effectLst/>
                <a:latin typeface="Times New Roman" panose="02020603050405020304" pitchFamily="18" charset="0"/>
                <a:ea typeface="Times New Roman" panose="02020603050405020304" pitchFamily="18" charset="0"/>
              </a:rPr>
              <a:t> </a:t>
            </a:r>
            <a:r>
              <a:rPr lang="en-GB" sz="1800" b="1" dirty="0">
                <a:solidFill>
                  <a:srgbClr val="1C1C1C"/>
                </a:solidFill>
                <a:effectLst/>
                <a:latin typeface="Times New Roman" panose="02020603050405020304" pitchFamily="18" charset="0"/>
                <a:ea typeface="Times New Roman" panose="02020603050405020304" pitchFamily="18" charset="0"/>
              </a:rPr>
              <a:t>Social facto</a:t>
            </a:r>
            <a:r>
              <a:rPr lang="en-GB" sz="1800" dirty="0">
                <a:solidFill>
                  <a:srgbClr val="1C1C1C"/>
                </a:solidFill>
                <a:effectLst/>
                <a:latin typeface="Times New Roman" panose="02020603050405020304" pitchFamily="18" charset="0"/>
                <a:ea typeface="Times New Roman" panose="02020603050405020304" pitchFamily="18" charset="0"/>
              </a:rPr>
              <a:t>r: Marriott hotel and resorts have focused on improving the ambience of the visitors by providing them with unique experiences. In this regard, they considered the lifestyle of their consumers and provide the services according to the segmented group. Therefore, visitors have the tendency to book their rooms in the hotels of Marriott.</a:t>
            </a:r>
            <a:r>
              <a:rPr lang="en-GB" sz="1800" dirty="0">
                <a:effectLst/>
                <a:latin typeface="Times New Roman" panose="02020603050405020304" pitchFamily="18" charset="0"/>
                <a:ea typeface="Times New Roman" panose="02020603050405020304" pitchFamily="18" charset="0"/>
              </a:rPr>
              <a:t> </a:t>
            </a:r>
            <a:r>
              <a:rPr lang="en-GB" sz="1800" b="1" dirty="0">
                <a:solidFill>
                  <a:srgbClr val="1C1C1C"/>
                </a:solidFill>
                <a:effectLst/>
                <a:latin typeface="Times New Roman" panose="02020603050405020304" pitchFamily="18" charset="0"/>
                <a:ea typeface="Times New Roman" panose="02020603050405020304" pitchFamily="18" charset="0"/>
              </a:rPr>
              <a:t>Technological factor</a:t>
            </a:r>
            <a:r>
              <a:rPr lang="en-GB" sz="1800" dirty="0">
                <a:solidFill>
                  <a:srgbClr val="1C1C1C"/>
                </a:solidFill>
                <a:effectLst/>
                <a:latin typeface="Times New Roman" panose="02020603050405020304" pitchFamily="18" charset="0"/>
                <a:ea typeface="Times New Roman" panose="02020603050405020304" pitchFamily="18" charset="0"/>
              </a:rPr>
              <a:t>: the UK has been the fastest-growing country in terms of Technology. With respect to the pace of the development of technology, Marriott has adapted to the latest digital technologies coupled with artificial intelligence so that it could provide smart rooms to the visitors as per the requirement (Marriott International, 2020).</a:t>
            </a:r>
            <a:r>
              <a:rPr lang="en-GB" sz="1800" dirty="0">
                <a:effectLst/>
                <a:latin typeface="Times New Roman" panose="02020603050405020304" pitchFamily="18" charset="0"/>
                <a:ea typeface="Times New Roman" panose="02020603050405020304" pitchFamily="18" charset="0"/>
              </a:rPr>
              <a:t> </a:t>
            </a:r>
            <a:r>
              <a:rPr lang="en-GB" sz="1800" b="1" dirty="0">
                <a:solidFill>
                  <a:srgbClr val="1C1C1C"/>
                </a:solidFill>
                <a:effectLst/>
                <a:latin typeface="Times New Roman" panose="02020603050405020304" pitchFamily="18" charset="0"/>
                <a:ea typeface="Times New Roman" panose="02020603050405020304" pitchFamily="18" charset="0"/>
              </a:rPr>
              <a:t>Legal factors</a:t>
            </a:r>
            <a:r>
              <a:rPr lang="en-GB" sz="1800" dirty="0">
                <a:solidFill>
                  <a:srgbClr val="1C1C1C"/>
                </a:solidFill>
                <a:effectLst/>
                <a:latin typeface="Times New Roman" panose="02020603050405020304" pitchFamily="18" charset="0"/>
                <a:ea typeface="Times New Roman" panose="02020603050405020304" pitchFamily="18" charset="0"/>
              </a:rPr>
              <a:t>: Marriott is abided by the laws formulated by the national government of UK such as the Equality Act 2010. With the help of this law, it has been possible for the organisation to provide equal opportunities to all of its workers. Along with this is also considered as the health and safety at so that not only the employees but also the visitors could stay in a safe environment. </a:t>
            </a:r>
            <a:r>
              <a:rPr lang="en-GB" sz="1800" dirty="0">
                <a:effectLst/>
                <a:latin typeface="Times New Roman" panose="02020603050405020304" pitchFamily="18" charset="0"/>
                <a:ea typeface="Times New Roman" panose="02020603050405020304" pitchFamily="18" charset="0"/>
              </a:rPr>
              <a:t> </a:t>
            </a:r>
            <a:r>
              <a:rPr lang="en-GB" sz="1800" b="1" dirty="0">
                <a:solidFill>
                  <a:srgbClr val="1C1C1C"/>
                </a:solidFill>
                <a:effectLst/>
                <a:latin typeface="Times New Roman" panose="02020603050405020304" pitchFamily="18" charset="0"/>
                <a:ea typeface="Times New Roman" panose="02020603050405020304" pitchFamily="18" charset="0"/>
              </a:rPr>
              <a:t>Environmental factor</a:t>
            </a:r>
            <a:r>
              <a:rPr lang="en-GB" sz="1800" dirty="0">
                <a:solidFill>
                  <a:srgbClr val="1C1C1C"/>
                </a:solidFill>
                <a:effectLst/>
                <a:latin typeface="Times New Roman" panose="02020603050405020304" pitchFamily="18" charset="0"/>
                <a:ea typeface="Times New Roman" panose="02020603050405020304" pitchFamily="18" charset="0"/>
              </a:rPr>
              <a:t>: Marriott has taken the steps to make it processes sustainable so that minimum damage could be done to the environment. It has been playing a vital role in converting its total processes such that it could be recognised as the Green Hotel.</a:t>
            </a:r>
            <a:r>
              <a:rPr lang="en-GB" sz="1800" dirty="0">
                <a:effectLst/>
                <a:latin typeface="Times New Roman" panose="02020603050405020304" pitchFamily="18" charset="0"/>
                <a:ea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4</a:t>
            </a:fld>
            <a:endParaRPr lang="en-GB"/>
          </a:p>
        </p:txBody>
      </p:sp>
    </p:spTree>
    <p:extLst>
      <p:ext uri="{BB962C8B-B14F-4D97-AF65-F5344CB8AC3E}">
        <p14:creationId xmlns:p14="http://schemas.microsoft.com/office/powerpoint/2010/main" val="4030683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800" b="1" dirty="0">
                <a:solidFill>
                  <a:srgbClr val="333333"/>
                </a:solidFill>
                <a:effectLst/>
                <a:latin typeface="Times New Roman" panose="02020603050405020304" pitchFamily="18" charset="0"/>
                <a:ea typeface="Times New Roman" panose="02020603050405020304" pitchFamily="18" charset="0"/>
              </a:rPr>
              <a:t>Project Manager:</a:t>
            </a:r>
            <a:r>
              <a:rPr lang="en-GB" sz="1800" dirty="0">
                <a:solidFill>
                  <a:srgbClr val="333333"/>
                </a:solidFill>
                <a:effectLst/>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The project manager is X. The role of the project manager is to take the overall responsibility of the project by planning, designing, initiating, executing, monitoring, controlling and closing the project. In this regard, it is essential for the project manager to make decisions that would be necessary to accomplish the auditing program successfully.</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0"/>
              </a:spcAft>
            </a:pPr>
            <a:r>
              <a:rPr lang="en-GB" sz="1800" b="1" dirty="0">
                <a:solidFill>
                  <a:srgbClr val="333333"/>
                </a:solidFill>
                <a:effectLst/>
                <a:latin typeface="Times New Roman" panose="02020603050405020304" pitchFamily="18" charset="0"/>
                <a:ea typeface="Times New Roman" panose="02020603050405020304" pitchFamily="18" charset="0"/>
              </a:rPr>
              <a:t>Project Team:</a:t>
            </a:r>
            <a:r>
              <a:rPr lang="en-GB" sz="1800" dirty="0">
                <a:solidFill>
                  <a:srgbClr val="333333"/>
                </a:solidFill>
                <a:effectLst/>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The project team members include Y and Z. The expertise of Y is to record the data and evaluate it; while the expertise of Z is to check whether the deliverables are being completed timely. The team members report on a daily basis to the project manager about the advancements that have been made in the auditing. In addition to this, it is their responsibility to carry out the task as per the plan.</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0"/>
              </a:spcAft>
            </a:pPr>
            <a:r>
              <a:rPr lang="en-GB" sz="1800" b="1" dirty="0">
                <a:solidFill>
                  <a:srgbClr val="333333"/>
                </a:solidFill>
                <a:effectLst/>
                <a:latin typeface="Times New Roman" panose="02020603050405020304" pitchFamily="18" charset="0"/>
                <a:ea typeface="Times New Roman" panose="02020603050405020304" pitchFamily="18" charset="0"/>
              </a:rPr>
              <a:t>Project Control –</a:t>
            </a:r>
            <a:r>
              <a:rPr lang="en-GB" sz="1800" dirty="0">
                <a:solidFill>
                  <a:srgbClr val="333333"/>
                </a:solidFill>
                <a:effectLst/>
                <a:latin typeface="Times New Roman" panose="02020603050405020304" pitchFamily="18" charset="0"/>
                <a:ea typeface="Times New Roman" panose="02020603050405020304" pitchFamily="18" charset="0"/>
              </a:rPr>
              <a:t> T</a:t>
            </a:r>
            <a:r>
              <a:rPr lang="en-GB" sz="1800" dirty="0">
                <a:solidFill>
                  <a:srgbClr val="000000"/>
                </a:solidFill>
                <a:effectLst/>
                <a:latin typeface="Times New Roman" panose="02020603050405020304" pitchFamily="18" charset="0"/>
                <a:ea typeface="Times New Roman" panose="02020603050405020304" pitchFamily="18" charset="0"/>
              </a:rPr>
              <a:t>he information will be communicated formally through email. In addition to this, the progress of the project plan will be monitored feedback from the team members on a regular basis.</a:t>
            </a:r>
            <a:endParaRPr lang="en-GB" sz="1800" dirty="0">
              <a:effectLst/>
              <a:latin typeface="Times New Roman" panose="02020603050405020304" pitchFamily="18" charset="0"/>
              <a:ea typeface="Times New Roman" panose="02020603050405020304" pitchFamily="18" charset="0"/>
            </a:endParaRPr>
          </a:p>
          <a:p>
            <a:pPr algn="just" fontAlgn="base">
              <a:lnSpc>
                <a:spcPct val="150000"/>
              </a:lnSpc>
              <a:spcAft>
                <a:spcPts val="0"/>
              </a:spcAft>
            </a:pPr>
            <a:r>
              <a:rPr lang="en-GB" sz="1800" b="1" dirty="0">
                <a:solidFill>
                  <a:srgbClr val="333333"/>
                </a:solidFill>
                <a:effectLst/>
                <a:latin typeface="Times New Roman" panose="02020603050405020304" pitchFamily="18" charset="0"/>
                <a:ea typeface="Times New Roman" panose="02020603050405020304" pitchFamily="18" charset="0"/>
              </a:rPr>
              <a:t>Quality Control –</a:t>
            </a:r>
            <a:r>
              <a:rPr lang="en-GB" sz="1800" dirty="0">
                <a:solidFill>
                  <a:srgbClr val="333333"/>
                </a:solidFill>
                <a:effectLst/>
                <a:latin typeface="Times New Roman" panose="02020603050405020304" pitchFamily="18" charset="0"/>
                <a:ea typeface="Times New Roman" panose="02020603050405020304" pitchFamily="18" charset="0"/>
              </a:rPr>
              <a:t>The quality of the deliverables will be evaluated and monitored during the weekends. This is necessary as it will help in improving the quality of the information that is required for the audit so that necessary suggestions could be made.</a:t>
            </a:r>
            <a:endParaRPr lang="en-GB" sz="1800" dirty="0">
              <a:effectLst/>
              <a:latin typeface="Times New Roman" panose="02020603050405020304" pitchFamily="18" charset="0"/>
              <a:ea typeface="Times New Roman" panose="02020603050405020304" pitchFamily="18" charset="0"/>
            </a:endParaRPr>
          </a:p>
          <a:p>
            <a:pPr algn="just" fontAlgn="base">
              <a:lnSpc>
                <a:spcPct val="150000"/>
              </a:lnSpc>
              <a:spcAft>
                <a:spcPts val="0"/>
              </a:spcAft>
            </a:pPr>
            <a:r>
              <a:rPr lang="en-GB" sz="1800" b="1" dirty="0">
                <a:solidFill>
                  <a:srgbClr val="333333"/>
                </a:solidFill>
                <a:effectLst/>
                <a:latin typeface="Times New Roman" panose="02020603050405020304" pitchFamily="18" charset="0"/>
                <a:ea typeface="Times New Roman" panose="02020603050405020304" pitchFamily="18" charset="0"/>
              </a:rPr>
              <a:t>Start Date for Audit commencement: 1 June 2020</a:t>
            </a:r>
            <a:endParaRPr lang="en-GB" sz="1800" dirty="0">
              <a:effectLst/>
              <a:latin typeface="Times New Roman" panose="02020603050405020304" pitchFamily="18" charset="0"/>
              <a:ea typeface="Times New Roman" panose="02020603050405020304" pitchFamily="18" charset="0"/>
            </a:endParaRPr>
          </a:p>
          <a:p>
            <a:pPr algn="just" fontAlgn="base">
              <a:lnSpc>
                <a:spcPct val="150000"/>
              </a:lnSpc>
              <a:spcAft>
                <a:spcPts val="0"/>
              </a:spcAft>
            </a:pPr>
            <a:r>
              <a:rPr lang="en-GB" sz="1800" b="1" dirty="0">
                <a:solidFill>
                  <a:srgbClr val="333333"/>
                </a:solidFill>
                <a:effectLst/>
                <a:latin typeface="Times New Roman" panose="02020603050405020304" pitchFamily="18" charset="0"/>
                <a:ea typeface="Times New Roman" panose="02020603050405020304" pitchFamily="18" charset="0"/>
              </a:rPr>
              <a:t>Completion Date for Audit: 30 June 2020</a:t>
            </a:r>
            <a:endParaRPr lang="en-GB" sz="1800" dirty="0">
              <a:effectLst/>
              <a:latin typeface="Times New Roman" panose="02020603050405020304" pitchFamily="18" charset="0"/>
              <a:ea typeface="Times New Roman" panose="02020603050405020304" pitchFamily="18" charset="0"/>
            </a:endParaRPr>
          </a:p>
          <a:p>
            <a:pPr algn="just" fontAlgn="base">
              <a:lnSpc>
                <a:spcPct val="150000"/>
              </a:lnSpc>
              <a:spcAft>
                <a:spcPts val="0"/>
              </a:spcAft>
            </a:pPr>
            <a:r>
              <a:rPr lang="en-GB" sz="1800" dirty="0">
                <a:solidFill>
                  <a:srgbClr val="333333"/>
                </a:solidFill>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5</a:t>
            </a:fld>
            <a:endParaRPr lang="en-GB"/>
          </a:p>
        </p:txBody>
      </p:sp>
    </p:spTree>
    <p:extLst>
      <p:ext uri="{BB962C8B-B14F-4D97-AF65-F5344CB8AC3E}">
        <p14:creationId xmlns:p14="http://schemas.microsoft.com/office/powerpoint/2010/main" val="124578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organisations operating in the hospitality industry earn their reputation by providing quality services to their guests. This report will identify and evaluate the audit for Sheraton Marriott Heathrow, Heathrow. An audit was conducted to understand the various services and the operations undertaken by the organisation. Firstly, the procedures and operations of the hotel will be discussed and evaluated as per the audit. Sheraton Marriott Heathrow is among the top leading luxury hotel chains in the global hospitality industry. An audit refers to the official inspection by an officer appointed by the organisational authorities. The officer inspects the financial and non-financial activities undertaken and the services provided. It helps in identifying the limitation as well as the strengths of the organisation (</a:t>
            </a:r>
            <a:r>
              <a:rPr lang="en-GB" sz="1200" kern="1200" dirty="0" err="1">
                <a:solidFill>
                  <a:schemeClr val="tx1"/>
                </a:solidFill>
                <a:effectLst/>
                <a:latin typeface="+mn-lt"/>
                <a:ea typeface="+mn-ea"/>
                <a:cs typeface="+mn-cs"/>
              </a:rPr>
              <a:t>Mahdavi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Daryaei</a:t>
            </a:r>
            <a:r>
              <a:rPr lang="en-GB" sz="1200" kern="1200" dirty="0">
                <a:solidFill>
                  <a:schemeClr val="tx1"/>
                </a:solidFill>
                <a:effectLst/>
                <a:latin typeface="+mn-lt"/>
                <a:ea typeface="+mn-ea"/>
                <a:cs typeface="+mn-cs"/>
              </a:rPr>
              <a:t>, 2017). For this report, an audit was undertaken on Sheraton Marriott Heathrow and the evaluation will be done here. Various recommendations will also be given to improve the areas of weaknesses and enhance the services of the organisation.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8E249CC-B56A-4660-A617-810B615BD07F}" type="slidenum">
              <a:rPr lang="en-GB" smtClean="0"/>
              <a:pPr/>
              <a:t>6</a:t>
            </a:fld>
            <a:endParaRPr lang="en-GB"/>
          </a:p>
        </p:txBody>
      </p:sp>
    </p:spTree>
    <p:extLst>
      <p:ext uri="{BB962C8B-B14F-4D97-AF65-F5344CB8AC3E}">
        <p14:creationId xmlns:p14="http://schemas.microsoft.com/office/powerpoint/2010/main" val="2415854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Sheraton Marriott Heathrow is a luxury hotel situated near the Heathrow airport in Hayes, London Borough of Hillingdon, England. It is a 4 star hotel comprising of 425 rooms and was established in 1971. It is owned by the Marriott group of hotels which is headquartered in Maryland, USA. As per Forbes magazine, it is one of the top rated luxury hotels in the global hospitality industry. The establishment was founded by J. Willard Marriott in the year 1957 and have attracted a huge number of loyal customers over the years. They also provide a wide range of services like mobile check-in, free Wi-Fi, offers like free nights and many others. Annual audits are conducted every year to track the progress of the hotel. The audit also helps in identifying the areas that needs to be improved so that the standard of the hotel is maintained. This aids in improving the customer experience and gaining more share in the market.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Sheraton Marriott Heathrow became a convenient hotel in Heathrow as it is nearby to the airport, so tourists and business executives looking for hotels near the airport do not have any issue. The rooms are very comfortable along with excellent facilities. There are various options for rooms as well- Classic Double, Twin and Club options. They also have a restaurant attached serving a contemporary British menu (Sheraton Heathrow Hotel, 2020).</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8E249CC-B56A-4660-A617-810B615BD07F}" type="slidenum">
              <a:rPr lang="en-GB" smtClean="0"/>
              <a:pPr/>
              <a:t>7</a:t>
            </a:fld>
            <a:endParaRPr lang="en-GB"/>
          </a:p>
        </p:txBody>
      </p:sp>
    </p:spTree>
    <p:extLst>
      <p:ext uri="{BB962C8B-B14F-4D97-AF65-F5344CB8AC3E}">
        <p14:creationId xmlns:p14="http://schemas.microsoft.com/office/powerpoint/2010/main" val="367837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first touchpoint of the visitors after reaching to the hotel is at its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front office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It is the most important department of the hotel and is involved in making direct contacts with the guest. The main functions associated with the department is check-in and check-outs, room assignment, foreign exchange, payments and many more.  As per the study conducted by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Kamou</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it is crucial that the employees at the front office and the lobby are to display the humblest behaviour so that proper impression could be created on the visitors. As per the audit conducted on Marriott, the employees associated with the lobby and the front office display good posture along with welcoming gestures. However, it lacks in certain areas like providing warm and sincere closing. This is a crucial requirement such that the visitors have the tendency to visit again to enjoy the hospitality services.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Although, the organisation has placed special emphasis on the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arrival experience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like the placing the walk-off mats as per the current brand voice and so; yet, it is required the human resource should be trained to understand the needs of the visitors. The next crucial procedure to be dealt at the front office is related to guest check in. as suggested by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Tavares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Fraiz</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Brea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(2018), guests have the tendency to get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checked in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as quickly as possible. Therefore, it is vital that the organisation need to hire large number of employees such that the employees do not have to wait in queues. In this context, audit revealed that the employees had been provided with proper uniform and has been well groomed professionally and the name tags have been provided with the first name. However, other than mobile check-ins, it is essential to revise the check-in procedure such that it meets the standard for time and is error free. </a:t>
            </a:r>
          </a:p>
          <a:p>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8</a:t>
            </a:fld>
            <a:endParaRPr lang="en-GB"/>
          </a:p>
        </p:txBody>
      </p:sp>
    </p:spTree>
    <p:extLst>
      <p:ext uri="{BB962C8B-B14F-4D97-AF65-F5344CB8AC3E}">
        <p14:creationId xmlns:p14="http://schemas.microsoft.com/office/powerpoint/2010/main" val="539056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Further, the study conducted by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Sthapit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(2019), indicated that, it is vital that the employees of the hotel must be provided with the instruction to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welcome and greet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visitors properly. This is one of the most crucial procedure that needs to be followed by the employees of hotel like Marriott. This is because with warm welcoming and greeting it become possible for the make the visitors feel appreciated. As per the audit, the employees of the hotel had greeted to all the employees. However, in due course of time a change in the body language was observed. In this regard, the employees were seemed to lack smile in certain instances. This could be might be due to the extreme workload and so on. However, this has a negative impact on the visitors.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next important procedure is establishing relationship with the visitors. In this aspect, it is imperative that the employees of the hotel are able to recognise the name of the visitors such that they could be addressed properly. As suggested by Khan (2017), for hospitality industry, it is vital to create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positive and friendly relationship</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with the customers for creating the best win-win situation. Further, it helps to augment the customer satisfaction followed by customer loyalty. Thus, customer relationship management is one of the crucial aspects in retaining the customers such that the organisation is able to increase its market share along with high profitability. However, with the aid of audit, it was found that Marriott needs to develop ways to improve their personal relationship with the customers. This is because the employees across most of the departments like housekeeping and others are unable to provide further assistance to the customers. Moreover, the audit had also revealed that the employees lack the ability to understand the verbal and non-verbal cues provided by the visitors. Thus, it affects the customer experience of the visitors significantly. </a:t>
            </a:r>
          </a:p>
          <a:p>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9</a:t>
            </a:fld>
            <a:endParaRPr lang="en-GB"/>
          </a:p>
        </p:txBody>
      </p:sp>
    </p:spTree>
    <p:extLst>
      <p:ext uri="{BB962C8B-B14F-4D97-AF65-F5344CB8AC3E}">
        <p14:creationId xmlns:p14="http://schemas.microsoft.com/office/powerpoint/2010/main" val="3103291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other crucial operation is related to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food and beverage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this regard, the vital lacking that had been observed during the audit is related to providing suggestion to the visitors. This indicates that the employees associated with the bar-based services are unable to provide proper assistance to the guests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Astawa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2017). This, in turn, has an impact on the customer experience significantly. Therefore, it is essential that the employees must be trained such that they are able to meet all the requirements of the roles and responsibilities associated with the providing assistance to the visitors. The other key factors are the management of time. In the peak season, it had been observed via audit that the visitors were not provided with the refilling services when their drinks were filled up 1/3. On the contrary the presentation of the food and beverage along with the plate was as per the standards.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other crucial operation that is to be carried out is related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to room services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this regard, the audit revealed that most of the procedures and the services associated with this operation were executed properly. However, in soe cases the time of delivery exceeded more than 45 minutes. This again indicates that the time was not managed properly. As opined by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Darini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Khozaei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(2016), room service is considered to be an important factor in the hotels. This is because with the aid of the proper room services, it not only becomes possible to improve the customer experience but also profits by providing food and beverage services on time. The reverse of the situation will have a negative impact on the brand. In addition to this, restaurant is also the most important segment of the hotel. It is vital that the employees associated with this segment are to maintain good postures along with using the guest’s names during the experience once it is known. This is essential to improve the experience. As the way it is done by escorting the visitors to the tables at a comfortable pace. </a:t>
            </a:r>
          </a:p>
          <a:p>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10</a:t>
            </a:fld>
            <a:endParaRPr lang="en-GB"/>
          </a:p>
        </p:txBody>
      </p:sp>
    </p:spTree>
    <p:extLst>
      <p:ext uri="{BB962C8B-B14F-4D97-AF65-F5344CB8AC3E}">
        <p14:creationId xmlns:p14="http://schemas.microsoft.com/office/powerpoint/2010/main" val="1984162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other crucial operation that is to be carried out successfully is associated with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cleanliness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As per the literary underpinning of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Tuzon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Guarin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(2016), cleanliness is the supreme aspect that is thoroughly looked by the guest on booking of Hotel. According to one of the researches commissioned by P&amp;G professional, it was found that 78% of the gas in the hotel believes that the most important factor that affected the choice to stay a was cleanliness. The research also indicated that 71% of the guest intended to work away due to dirty bedsheets. Followed by this, 69% avoided the hotels that had an unclean bathroom or smelly rooms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Cresswell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2019). In addition to this, with the help of a clean hotel, it becomes possible to gain customer loyalty. This is because people have the tendency to gravitate towards those hotels that provide a clean environment.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Moreover, the overall quality of the hotel in terms of food cleanliness approach and so on have become one of the crucial deciding factors that impact the decision-making process of the visitors. From the audit, it was possible to understand that there are certain areas that require significant improvement so that Marriott could be able to gain a competitive edge in the market. In this regard, the most crucial aspect was related to cleanliness for bedrooms, closets, and coffee tables. In addition to this, the organisation had scored 3 out of 5 for bathroom cleanliness with respect to exhaust fans and 16 out of 20 in case of toilets. Even the cleanliness of the lobby with respect to the walls doors ceilings and others had scope for improvement; while the public restrooms also have the space for improvement. In addition to this, as suggested by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Nicholas and Lee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(2017), cleanliness is a crucial reflection of the hygiene being followed by the hotels. Therefore, it is vital that the level of cleanliness must be improved in all the departments and operations of the hotel such that it becomes possible to attract new customers along with maintaining the older ones.</a:t>
            </a:r>
          </a:p>
          <a:p>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11</a:t>
            </a:fld>
            <a:endParaRPr lang="en-GB"/>
          </a:p>
        </p:txBody>
      </p:sp>
    </p:spTree>
    <p:extLst>
      <p:ext uri="{BB962C8B-B14F-4D97-AF65-F5344CB8AC3E}">
        <p14:creationId xmlns:p14="http://schemas.microsoft.com/office/powerpoint/2010/main" val="1299995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next important operation is associated with maintaining the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proper arrangements before the functions.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As per the audit, Marriott, has been able to provide a conducive environment to its customers by maintaining the appropriate condition of the Pre-function areas. In this regard, the crucial branded features that are associated with Marriott include providing proper furniture, equipment and items related to decorations in the meeting room along with maintaining them in a proper condition. Followed by this, from the operations related to the back of the house, Marriott has provided features like Wi-Fi. Along with this, it is scored the point of 7 out of 10 with respect to guest voice alert response rate.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this context, the organisation response to the guest voice alerts within a time span of 48 hours. The other branded feature includes the art of hosting stand up meeting meets, using the brand key card with key packet and many more. In addition to this, the Associates of the organisation play a vital role in explaining the loyalty member benefits to the customers. Lastly, the most important operation and the procedures that need to be carried out effectively within hotels are related to food safety. This operation has been provided with a special emphasis as it has a direct impact on the health and safety of consumers. In this regard, regular audits are carried out to ensure that the hotels are able to maintain the food safety and hygiene standards within their organisations.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According to the study conducted by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Ma'moun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(2018), hotels and organisations that abide by the norms associated with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food safety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taken to consider all the crucial ways by which the food could be prevented from getting contaminated. In addition to this, it is also vital that the people associated with the food department in the hotel engage themselves in hygienic habits so that the food remains consumable. With the help of the audit, it was possible to understand that Marriott was displaying all the precautionary steps that are required to be e taken into account for maintaining the food safety. However, the organisation failed with respect to personal hygiene procedures. In this regard, it was found that in areas with the foods with exposed or had contact with the surfaces was contaminated by the personal habit of eating, drinking and smoking by the employees. This is one of the crucial actions that indicate that the personal hygiene procedures have not been met properly. Moreover, the employees were found to often skipped the process of washing hands frequently after touching the raw food products or even displayed negligence towards changing the gloves. These habits could have a detrimental impact on the health of the consumers of the respective foods. Therefore, it is crucial that Marriott should take up steps for improving the condition.</a:t>
            </a:r>
          </a:p>
          <a:p>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12</a:t>
            </a:fld>
            <a:endParaRPr lang="en-GB"/>
          </a:p>
        </p:txBody>
      </p:sp>
    </p:spTree>
    <p:extLst>
      <p:ext uri="{BB962C8B-B14F-4D97-AF65-F5344CB8AC3E}">
        <p14:creationId xmlns:p14="http://schemas.microsoft.com/office/powerpoint/2010/main" val="7047777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The audit assessment would enable the owners and managers of Marriott hotels to be well aware about their areas of business operations and this can help in improving the degree of efficiency. It is important for Marriott Hotels to take into account the components of cost and benefit analysis in order to justify the suitability of project proposals.</a:t>
            </a:r>
            <a:endParaRPr lang="en-IN" sz="1800" dirty="0">
              <a:effectLst/>
              <a:latin typeface="Arial" panose="020B0604020202020204" pitchFamily="34" charset="0"/>
              <a:ea typeface="Arial" panose="020B0604020202020204" pitchFamily="34" charset="0"/>
            </a:endParaRPr>
          </a:p>
          <a:p>
            <a:r>
              <a:rPr lang="en-GB" sz="1800" dirty="0">
                <a:effectLst/>
                <a:latin typeface="Times New Roman" panose="02020603050405020304" pitchFamily="18" charset="0"/>
                <a:ea typeface="Arial" panose="020B0604020202020204" pitchFamily="34" charset="0"/>
              </a:rPr>
              <a:t> </a:t>
            </a:r>
            <a:endParaRPr lang="en-IN"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13</a:t>
            </a:fld>
            <a:endParaRPr lang="en-GB"/>
          </a:p>
        </p:txBody>
      </p:sp>
    </p:spTree>
    <p:extLst>
      <p:ext uri="{BB962C8B-B14F-4D97-AF65-F5344CB8AC3E}">
        <p14:creationId xmlns:p14="http://schemas.microsoft.com/office/powerpoint/2010/main" val="27351120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The departments which should be audited in order to perceive a better overview includes the food and beverage, the kitchen, front office, the services associated with housekeeping and leisure, sales and marketing, finance and human resources. The cost and benefits component of undertaking audit assessment should be taken into account by Marriott group of hotels to increase the efficiency in business activities and performance. </a:t>
            </a:r>
            <a:endParaRPr lang="en-IN" sz="18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14</a:t>
            </a:fld>
            <a:endParaRPr lang="en-GB"/>
          </a:p>
        </p:txBody>
      </p:sp>
    </p:spTree>
    <p:extLst>
      <p:ext uri="{BB962C8B-B14F-4D97-AF65-F5344CB8AC3E}">
        <p14:creationId xmlns:p14="http://schemas.microsoft.com/office/powerpoint/2010/main" val="1968909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The food and space for meeting for the audit team would be arranged by the hotel and they would be provided in house accommodation. It would help Marriott group of hotels to identify the loopholes in business operations which can be significantly mitigated. </a:t>
            </a:r>
            <a:endParaRPr lang="en-IN" sz="18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15</a:t>
            </a:fld>
            <a:endParaRPr lang="en-GB"/>
          </a:p>
        </p:txBody>
      </p:sp>
    </p:spTree>
    <p:extLst>
      <p:ext uri="{BB962C8B-B14F-4D97-AF65-F5344CB8AC3E}">
        <p14:creationId xmlns:p14="http://schemas.microsoft.com/office/powerpoint/2010/main" val="8360598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major area that is underdeveloped in Marriott is related to maintaining cleanliness along with developing personal connections and understanding the cues provided by the guests. In addition to this, The other vital area that needs immediate attention is related to the maintenance of food safety by encouraging some personal hygiene habits among the employees. All these underdeveloped areas that had been discovered with the help of the audit could be managed with the help of providing training to the employees as per their requirements. According to the study conducted by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Aboyassin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Sultan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(2017), employees who receive necessary training are able to perform their jobs properly. This helps in improving employee performance. With the help of a training program, it becomes possible to strengthen the skills of the employees as per the demand of the situation. Therefore, by conducting training that will address all the above-underdeveloped areas will help to change the scenario of the services that are being provided by the employees of the Marriott to its customers.</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Moreover, the organisation could also take into consideration the process of rewarding the employees who delivers an outstanding performance in all these identified areas. This will help to encourage all other employees of the organisation to work hard and get compensated for the same. This will also act as a motivational factor and will help the organisation to gain maximum benefits.</a:t>
            </a:r>
          </a:p>
          <a:p>
            <a:endParaRPr lang="en-GB" dirty="0"/>
          </a:p>
        </p:txBody>
      </p:sp>
      <p:sp>
        <p:nvSpPr>
          <p:cNvPr id="4" name="Slide Number Placeholder 3"/>
          <p:cNvSpPr>
            <a:spLocks noGrp="1"/>
          </p:cNvSpPr>
          <p:nvPr>
            <p:ph type="sldNum" sz="quarter" idx="5"/>
          </p:nvPr>
        </p:nvSpPr>
        <p:spPr/>
        <p:txBody>
          <a:bodyPr/>
          <a:lstStyle/>
          <a:p>
            <a:fld id="{D8E249CC-B56A-4660-A617-810B615BD07F}" type="slidenum">
              <a:rPr lang="en-GB" smtClean="0"/>
              <a:pPr/>
              <a:t>16</a:t>
            </a:fld>
            <a:endParaRPr lang="en-GB"/>
          </a:p>
        </p:txBody>
      </p:sp>
    </p:spTree>
    <p:extLst>
      <p:ext uri="{BB962C8B-B14F-4D97-AF65-F5344CB8AC3E}">
        <p14:creationId xmlns:p14="http://schemas.microsoft.com/office/powerpoint/2010/main" val="32786922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GB" sz="1200" b="1" i="1" kern="1200" dirty="0">
                <a:solidFill>
                  <a:schemeClr val="tx1"/>
                </a:solidFill>
                <a:effectLst/>
                <a:latin typeface="+mn-lt"/>
                <a:ea typeface="+mn-ea"/>
                <a:cs typeface="+mn-cs"/>
              </a:rPr>
              <a:t>sales and marketing </a:t>
            </a:r>
            <a:r>
              <a:rPr lang="en-GB" sz="1200" kern="1200" dirty="0">
                <a:solidFill>
                  <a:schemeClr val="tx1"/>
                </a:solidFill>
                <a:effectLst/>
                <a:latin typeface="+mn-lt"/>
                <a:ea typeface="+mn-ea"/>
                <a:cs typeface="+mn-cs"/>
              </a:rPr>
              <a:t>management of the organisation was also inspected through the audit. It is necessary for any organisation operating in today’s generation to be actively present online and on social media websites. Through the audit, it can be seen that the chosen hotel uses the digital media for marketing and promoting its services among the guests globally. The company has active accounts on various social media platform such as Instagram and Facebook. Along with this, it also has its own website where all the information about the hotel is available and the guests can make reservations through the website. They can also request for special or personalised services which will be provided to them after their arrival in the hotel premises. In the words of </a:t>
            </a:r>
            <a:r>
              <a:rPr lang="en-GB" sz="1200" kern="1200" dirty="0" err="1">
                <a:solidFill>
                  <a:schemeClr val="tx1"/>
                </a:solidFill>
                <a:effectLst/>
                <a:latin typeface="+mn-lt"/>
                <a:ea typeface="+mn-ea"/>
                <a:cs typeface="+mn-cs"/>
              </a:rPr>
              <a:t>Zsarnoczky</a:t>
            </a:r>
            <a:r>
              <a:rPr lang="en-GB" sz="1200" kern="1200" dirty="0">
                <a:solidFill>
                  <a:schemeClr val="tx1"/>
                </a:solidFill>
                <a:effectLst/>
                <a:latin typeface="+mn-lt"/>
                <a:ea typeface="+mn-ea"/>
                <a:cs typeface="+mn-cs"/>
              </a:rPr>
              <a:t> (2018) having a proper online website and mobile application proves to be beneficial for a company as it helps to connect with customers from across the globe. The hospitality industry is totally dependent on the services provided to the customers as they do not have any products. Therefore, it is necessary for the organisation to use online presence to interact with the customers and foster awareness about the type of services provided to them (</a:t>
            </a:r>
            <a:r>
              <a:rPr lang="en-GB" sz="1200" kern="1200" dirty="0" err="1">
                <a:solidFill>
                  <a:schemeClr val="tx1"/>
                </a:solidFill>
                <a:effectLst/>
                <a:latin typeface="+mn-lt"/>
                <a:ea typeface="+mn-ea"/>
                <a:cs typeface="+mn-cs"/>
              </a:rPr>
              <a:t>Vinerean</a:t>
            </a:r>
            <a:r>
              <a:rPr lang="en-GB" sz="1200" kern="1200" dirty="0">
                <a:solidFill>
                  <a:schemeClr val="tx1"/>
                </a:solidFill>
                <a:effectLst/>
                <a:latin typeface="+mn-lt"/>
                <a:ea typeface="+mn-ea"/>
                <a:cs typeface="+mn-cs"/>
              </a:rPr>
              <a:t>, 2017).</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8E249CC-B56A-4660-A617-810B615BD07F}" type="slidenum">
              <a:rPr lang="en-GB" smtClean="0"/>
              <a:pPr/>
              <a:t>17</a:t>
            </a:fld>
            <a:endParaRPr lang="en-GB"/>
          </a:p>
        </p:txBody>
      </p:sp>
    </p:spTree>
    <p:extLst>
      <p:ext uri="{BB962C8B-B14F-4D97-AF65-F5344CB8AC3E}">
        <p14:creationId xmlns:p14="http://schemas.microsoft.com/office/powerpoint/2010/main" val="15073046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GB" sz="1200" b="1" i="1" kern="1200" dirty="0">
                <a:solidFill>
                  <a:schemeClr val="tx1"/>
                </a:solidFill>
                <a:effectLst/>
                <a:latin typeface="+mn-lt"/>
                <a:ea typeface="+mn-ea"/>
                <a:cs typeface="+mn-cs"/>
              </a:rPr>
              <a:t>guest service delivery </a:t>
            </a:r>
            <a:r>
              <a:rPr lang="en-GB" sz="1200" kern="1200" dirty="0">
                <a:solidFill>
                  <a:schemeClr val="tx1"/>
                </a:solidFill>
                <a:effectLst/>
                <a:latin typeface="+mn-lt"/>
                <a:ea typeface="+mn-ea"/>
                <a:cs typeface="+mn-cs"/>
              </a:rPr>
              <a:t>is also quite good as can be seen from the audit. The hotel regularly gives training to their staff regarding how to treat the guests and offer the services. It is crucial to have proper postures warm attitude. Nevertheless, it was observed that the staff members are sometimes rude with the customers and the hotel premises are dirty. However, through the audit it can be seen there is a chance for improvement as sometimes the staff members fail to understand the verbal or the non-verbal cues provided by the guests. This factor is important as the experience of the guests can be improved. As opined by Dai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(2015), managing the finance of the organisation is an important aspect as it will determine the profits and the revenue. Based on the audit, it can be observed that by opening a small shop having antique items of high value will attract the guests. The guests in the hotel belong from the upper income group who are interested in buying premium and luxury products (Jones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2016).</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8E249CC-B56A-4660-A617-810B615BD07F}" type="slidenum">
              <a:rPr lang="en-GB" smtClean="0"/>
              <a:pPr/>
              <a:t>18</a:t>
            </a:fld>
            <a:endParaRPr lang="en-GB"/>
          </a:p>
        </p:txBody>
      </p:sp>
    </p:spTree>
    <p:extLst>
      <p:ext uri="{BB962C8B-B14F-4D97-AF65-F5344CB8AC3E}">
        <p14:creationId xmlns:p14="http://schemas.microsoft.com/office/powerpoint/2010/main" val="32396888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audit, it was seen that there were certain areas which required improvement to improve the overall services of the organisation. There was lesser employee engagement which needs to be addressed. Along with this, the leadership also needed some change as it was seen that the employees are unable to act as per the instructions of the leader. It is also necessary to recycle the waste and reduce the amount generated. It has been seen that there was an issue in the cleanliness of the hotel. Therefore, the customers have complained about the hotel premises being dirty.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8E249CC-B56A-4660-A617-810B615BD07F}" type="slidenum">
              <a:rPr lang="en-GB" smtClean="0"/>
              <a:pPr/>
              <a:t>19</a:t>
            </a:fld>
            <a:endParaRPr lang="en-GB"/>
          </a:p>
        </p:txBody>
      </p:sp>
    </p:spTree>
    <p:extLst>
      <p:ext uri="{BB962C8B-B14F-4D97-AF65-F5344CB8AC3E}">
        <p14:creationId xmlns:p14="http://schemas.microsoft.com/office/powerpoint/2010/main" val="35303119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report has evaluated the audit undertaken on the Sheraton Marriott Heathrow hotel. The various aspects of the audit were analysed. The areas that were included in the audit was the Front Office and Lobby, Experience of the guests upon arrival, Check-in of the guests, the bar, room service, restaurant, bedroom, bathroom, lobby and others. The audit inspector also commented on these various aspects and how it can be improved. Recommendations were given to improve these services and a future action plan was developed.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8E249CC-B56A-4660-A617-810B615BD07F}" type="slidenum">
              <a:rPr lang="en-GB" smtClean="0"/>
              <a:pPr/>
              <a:t>20</a:t>
            </a:fld>
            <a:endParaRPr lang="en-GB"/>
          </a:p>
        </p:txBody>
      </p:sp>
    </p:spTree>
    <p:extLst>
      <p:ext uri="{BB962C8B-B14F-4D97-AF65-F5344CB8AC3E}">
        <p14:creationId xmlns:p14="http://schemas.microsoft.com/office/powerpoint/2010/main" val="25562343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8E249CC-B56A-4660-A617-810B615BD07F}"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8E249CC-B56A-4660-A617-810B615BD07F}"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0D527DBA-20C3-44AC-AE5D-925989F792D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27DBA-20C3-44AC-AE5D-925989F792D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27DBA-20C3-44AC-AE5D-925989F792D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27DBA-20C3-44AC-AE5D-925989F792D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527DBA-20C3-44AC-AE5D-925989F792D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527DBA-20C3-44AC-AE5D-925989F792D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527DBA-20C3-44AC-AE5D-925989F792D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27DBA-20C3-44AC-AE5D-925989F792D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69600" y="6356351"/>
            <a:ext cx="812800" cy="365125"/>
          </a:xfrm>
        </p:spPr>
        <p:txBody>
          <a:bodyPr/>
          <a:lstStyle/>
          <a:p>
            <a:fld id="{0D527DBA-20C3-44AC-AE5D-925989F792DD}" type="slidenum">
              <a:rPr lang="en-GB" smtClean="0"/>
              <a:pPr/>
              <a:t>‹#›</a:t>
            </a:fld>
            <a:endParaRPr lang="en-GB"/>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27DBA-20C3-44AC-AE5D-925989F792D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A88289A-2A22-40FB-BB9B-BD20F52D31C7}" type="datetimeFigureOut">
              <a:rPr lang="en-GB" smtClean="0"/>
              <a:pPr/>
              <a:t>14/07/2020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27DBA-20C3-44AC-AE5D-925989F792D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A88289A-2A22-40FB-BB9B-BD20F52D31C7}" type="datetimeFigureOut">
              <a:rPr lang="en-GB" smtClean="0"/>
              <a:pPr/>
              <a:t>14/07/2020</a:t>
            </a:fld>
            <a:endParaRPr lang="en-GB"/>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D527DBA-20C3-44AC-AE5D-925989F792DD}" type="slidenum">
              <a:rPr lang="en-GB" smtClean="0"/>
              <a:pPr/>
              <a:t>‹#›</a:t>
            </a:fld>
            <a:endParaRPr lang="en-GB"/>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007" y="3100447"/>
            <a:ext cx="10972800" cy="1143000"/>
          </a:xfrm>
        </p:spPr>
        <p:txBody>
          <a:bodyPr>
            <a:normAutofit/>
          </a:bodyPr>
          <a:lstStyle/>
          <a:p>
            <a:pPr algn="ctr"/>
            <a:r>
              <a:rPr lang="en-US" sz="6000" b="1" dirty="0"/>
              <a:t>Organizational Consultancy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8B2B2-52AF-4B9F-BEDF-922747F86E02}"/>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Purpose</a:t>
            </a:r>
            <a:endParaRPr lang="en-GB" sz="3200" dirty="0"/>
          </a:p>
        </p:txBody>
      </p:sp>
      <p:sp>
        <p:nvSpPr>
          <p:cNvPr id="3" name="Content Placeholder 2">
            <a:extLst>
              <a:ext uri="{FF2B5EF4-FFF2-40B4-BE49-F238E27FC236}">
                <a16:creationId xmlns:a16="http://schemas.microsoft.com/office/drawing/2014/main" id="{D30D895C-9297-4731-999B-690FFD43D139}"/>
              </a:ext>
            </a:extLst>
          </p:cNvPr>
          <p:cNvSpPr>
            <a:spLocks noGrp="1"/>
          </p:cNvSpPr>
          <p:nvPr>
            <p:ph idx="1"/>
          </p:nvPr>
        </p:nvSpPr>
        <p:spPr>
          <a:xfrm>
            <a:off x="838200" y="1825625"/>
            <a:ext cx="5914292" cy="4351338"/>
          </a:xfrm>
        </p:spPr>
        <p:txBody>
          <a:bodyPr/>
          <a:lstStyle/>
          <a:p>
            <a:r>
              <a:rPr lang="en-GB" sz="1800" dirty="0">
                <a:solidFill>
                  <a:srgbClr val="222222"/>
                </a:solidFill>
                <a:effectLst/>
                <a:latin typeface="Times New Roman" panose="02020603050405020304" pitchFamily="18" charset="0"/>
                <a:ea typeface="Times New Roman" panose="02020603050405020304" pitchFamily="18" charset="0"/>
              </a:rPr>
              <a:t>Marriott hotels and resorts </a:t>
            </a:r>
          </a:p>
          <a:p>
            <a:r>
              <a:rPr lang="en-GB" sz="1800" dirty="0">
                <a:solidFill>
                  <a:srgbClr val="222222"/>
                </a:solidFill>
                <a:effectLst/>
                <a:latin typeface="Times New Roman" panose="02020603050405020304" pitchFamily="18" charset="0"/>
                <a:ea typeface="Times New Roman" panose="02020603050405020304" pitchFamily="18" charset="0"/>
              </a:rPr>
              <a:t>track the progress of the hotel </a:t>
            </a:r>
            <a:endParaRPr lang="en-GB" sz="1800" dirty="0">
              <a:solidFill>
                <a:srgbClr val="222222"/>
              </a:solidFill>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Purpose Objectives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solidFill>
                  <a:srgbClr val="222222"/>
                </a:solidFill>
                <a:effectLst/>
                <a:latin typeface="Times New Roman" panose="02020603050405020304" pitchFamily="18" charset="0"/>
                <a:ea typeface="Times New Roman" panose="02020603050405020304" pitchFamily="18" charset="0"/>
              </a:rPr>
              <a:t>to measure the situation of the cleanliness, condition, operations</a:t>
            </a:r>
          </a:p>
          <a:p>
            <a:r>
              <a:rPr lang="en-GB" sz="1800" dirty="0">
                <a:solidFill>
                  <a:srgbClr val="222222"/>
                </a:solidFill>
                <a:effectLst/>
                <a:latin typeface="Times New Roman" panose="02020603050405020304" pitchFamily="18" charset="0"/>
                <a:ea typeface="Times New Roman" panose="02020603050405020304" pitchFamily="18" charset="0"/>
              </a:rPr>
              <a:t>financial performances, services, employee engagement, leadership</a:t>
            </a:r>
            <a:endParaRPr lang="en-GB" sz="1800" dirty="0">
              <a:solidFill>
                <a:srgbClr val="222222"/>
              </a:solidFill>
              <a:latin typeface="Times New Roman" panose="02020603050405020304" pitchFamily="18" charset="0"/>
              <a:ea typeface="Times New Roman" panose="02020603050405020304" pitchFamily="18" charset="0"/>
            </a:endParaRPr>
          </a:p>
          <a:p>
            <a:r>
              <a:rPr lang="en-GB" sz="1800" dirty="0">
                <a:solidFill>
                  <a:srgbClr val="222222"/>
                </a:solidFill>
                <a:effectLst/>
                <a:latin typeface="Times New Roman" panose="02020603050405020304" pitchFamily="18" charset="0"/>
                <a:ea typeface="Times New Roman" panose="02020603050405020304" pitchFamily="18" charset="0"/>
              </a:rPr>
              <a:t>maintain its position in the market</a:t>
            </a:r>
          </a:p>
          <a:p>
            <a:r>
              <a:rPr lang="en-GB" sz="1800" b="1" dirty="0">
                <a:effectLst/>
                <a:latin typeface="Times New Roman" panose="02020603050405020304" pitchFamily="18" charset="0"/>
                <a:ea typeface="Times New Roman" panose="02020603050405020304" pitchFamily="18" charset="0"/>
              </a:rPr>
              <a:t>Project Scope</a:t>
            </a:r>
            <a:r>
              <a:rPr lang="en-GB" sz="1800" dirty="0">
                <a:effectLst/>
                <a:latin typeface="Times New Roman" panose="02020603050405020304" pitchFamily="18" charset="0"/>
                <a:ea typeface="Times New Roman" panose="02020603050405020304" pitchFamily="18" charset="0"/>
              </a:rPr>
              <a:t> </a:t>
            </a:r>
            <a:endParaRPr lang="en-GB" sz="1800" dirty="0">
              <a:solidFill>
                <a:srgbClr val="222222"/>
              </a:solidFill>
              <a:latin typeface="Times New Roman" panose="02020603050405020304" pitchFamily="18" charset="0"/>
              <a:ea typeface="Times New Roman" panose="02020603050405020304" pitchFamily="18" charset="0"/>
            </a:endParaRPr>
          </a:p>
          <a:p>
            <a:r>
              <a:rPr lang="en-GB" sz="1800" dirty="0">
                <a:solidFill>
                  <a:srgbClr val="222222"/>
                </a:solidFill>
                <a:effectLst/>
                <a:latin typeface="Times New Roman" panose="02020603050405020304" pitchFamily="18" charset="0"/>
                <a:ea typeface="Times New Roman" panose="02020603050405020304" pitchFamily="18" charset="0"/>
              </a:rPr>
              <a:t>firmly established as one of the most convenient hotels </a:t>
            </a:r>
          </a:p>
          <a:p>
            <a:r>
              <a:rPr lang="en-GB" sz="1800" dirty="0">
                <a:solidFill>
                  <a:srgbClr val="1C1C1C"/>
                </a:solidFill>
                <a:effectLst/>
                <a:latin typeface="Times New Roman" panose="02020603050405020304" pitchFamily="18" charset="0"/>
                <a:ea typeface="Times New Roman" panose="02020603050405020304" pitchFamily="18" charset="0"/>
              </a:rPr>
              <a:t>comfortable rooms with excellent facilities</a:t>
            </a:r>
            <a:endParaRPr lang="en-GB" dirty="0"/>
          </a:p>
        </p:txBody>
      </p:sp>
      <p:pic>
        <p:nvPicPr>
          <p:cNvPr id="4" name="Picture 3">
            <a:extLst>
              <a:ext uri="{FF2B5EF4-FFF2-40B4-BE49-F238E27FC236}">
                <a16:creationId xmlns:a16="http://schemas.microsoft.com/office/drawing/2014/main" id="{7A0D18B0-57CB-4D5E-8766-89528B8338FF}"/>
              </a:ext>
            </a:extLst>
          </p:cNvPr>
          <p:cNvPicPr>
            <a:picLocks noChangeAspect="1"/>
          </p:cNvPicPr>
          <p:nvPr/>
        </p:nvPicPr>
        <p:blipFill>
          <a:blip r:embed="rId3" cstate="print"/>
          <a:stretch>
            <a:fillRect/>
          </a:stretch>
        </p:blipFill>
        <p:spPr>
          <a:xfrm>
            <a:off x="7808302" y="2614612"/>
            <a:ext cx="3545498" cy="2783865"/>
          </a:xfrm>
          <a:prstGeom prst="rect">
            <a:avLst/>
          </a:prstGeom>
        </p:spPr>
      </p:pic>
    </p:spTree>
    <p:extLst>
      <p:ext uri="{BB962C8B-B14F-4D97-AF65-F5344CB8AC3E}">
        <p14:creationId xmlns:p14="http://schemas.microsoft.com/office/powerpoint/2010/main" val="3136225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2FA8C-605C-450D-A5D1-B036AC134681}"/>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Deliverables</a:t>
            </a:r>
            <a:r>
              <a:rPr lang="en-GB" sz="3200" dirty="0">
                <a:effectLst/>
                <a:latin typeface="Times New Roman" panose="02020603050405020304" pitchFamily="18" charset="0"/>
                <a:ea typeface="Times New Roman" panose="02020603050405020304" pitchFamily="18" charset="0"/>
              </a:rPr>
              <a:t>:</a:t>
            </a:r>
            <a:endParaRPr lang="en-GB" sz="3200" dirty="0"/>
          </a:p>
        </p:txBody>
      </p:sp>
      <p:graphicFrame>
        <p:nvGraphicFramePr>
          <p:cNvPr id="4" name="Content Placeholder 3">
            <a:extLst>
              <a:ext uri="{FF2B5EF4-FFF2-40B4-BE49-F238E27FC236}">
                <a16:creationId xmlns:a16="http://schemas.microsoft.com/office/drawing/2014/main" id="{65328E2D-7DAB-4BAD-814D-1883334C985B}"/>
              </a:ext>
            </a:extLst>
          </p:cNvPr>
          <p:cNvGraphicFramePr>
            <a:graphicFrameLocks noGrp="1"/>
          </p:cNvGraphicFramePr>
          <p:nvPr>
            <p:ph idx="1"/>
            <p:extLst>
              <p:ext uri="{D42A27DB-BD31-4B8C-83A1-F6EECF244321}">
                <p14:modId xmlns:p14="http://schemas.microsoft.com/office/powerpoint/2010/main" val="3037573196"/>
              </p:ext>
            </p:extLst>
          </p:nvPr>
        </p:nvGraphicFramePr>
        <p:xfrm>
          <a:off x="2617470" y="1934308"/>
          <a:ext cx="6957060" cy="4062047"/>
        </p:xfrm>
        <a:graphic>
          <a:graphicData uri="http://schemas.openxmlformats.org/drawingml/2006/table">
            <a:tbl>
              <a:tblPr firstRow="1" firstCol="1" bandRow="1">
                <a:tableStyleId>{5C22544A-7EE6-4342-B048-85BDC9FD1C3A}</a:tableStyleId>
              </a:tblPr>
              <a:tblGrid>
                <a:gridCol w="1739265">
                  <a:extLst>
                    <a:ext uri="{9D8B030D-6E8A-4147-A177-3AD203B41FA5}">
                      <a16:colId xmlns:a16="http://schemas.microsoft.com/office/drawing/2014/main" val="1980342922"/>
                    </a:ext>
                  </a:extLst>
                </a:gridCol>
                <a:gridCol w="1739265">
                  <a:extLst>
                    <a:ext uri="{9D8B030D-6E8A-4147-A177-3AD203B41FA5}">
                      <a16:colId xmlns:a16="http://schemas.microsoft.com/office/drawing/2014/main" val="2007312024"/>
                    </a:ext>
                  </a:extLst>
                </a:gridCol>
                <a:gridCol w="1739265">
                  <a:extLst>
                    <a:ext uri="{9D8B030D-6E8A-4147-A177-3AD203B41FA5}">
                      <a16:colId xmlns:a16="http://schemas.microsoft.com/office/drawing/2014/main" val="1800543112"/>
                    </a:ext>
                  </a:extLst>
                </a:gridCol>
                <a:gridCol w="1739265">
                  <a:extLst>
                    <a:ext uri="{9D8B030D-6E8A-4147-A177-3AD203B41FA5}">
                      <a16:colId xmlns:a16="http://schemas.microsoft.com/office/drawing/2014/main" val="3670801206"/>
                    </a:ext>
                  </a:extLst>
                </a:gridCol>
              </a:tblGrid>
              <a:tr h="375911">
                <a:tc>
                  <a:txBody>
                    <a:bodyPr/>
                    <a:lstStyle/>
                    <a:p>
                      <a:pPr marL="109855" indent="-109855" algn="just">
                        <a:lnSpc>
                          <a:spcPct val="150000"/>
                        </a:lnSpc>
                        <a:spcAft>
                          <a:spcPts val="1000"/>
                        </a:spcAft>
                      </a:pPr>
                      <a:r>
                        <a:rPr lang="en-US" sz="1200">
                          <a:effectLst/>
                        </a:rPr>
                        <a:t>Issue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109855" indent="-109855" algn="just">
                        <a:lnSpc>
                          <a:spcPct val="150000"/>
                        </a:lnSpc>
                        <a:spcAft>
                          <a:spcPts val="1000"/>
                        </a:spcAft>
                      </a:pPr>
                      <a:r>
                        <a:rPr lang="en-US" sz="1200">
                          <a:effectLst/>
                        </a:rPr>
                        <a:t>Action required</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109855" indent="-109855" algn="just">
                        <a:lnSpc>
                          <a:spcPct val="150000"/>
                        </a:lnSpc>
                        <a:spcAft>
                          <a:spcPts val="1000"/>
                        </a:spcAft>
                      </a:pPr>
                      <a:r>
                        <a:rPr lang="en-US" sz="1200">
                          <a:effectLst/>
                        </a:rPr>
                        <a:t>Resources</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109855" indent="-109855" algn="just">
                        <a:lnSpc>
                          <a:spcPct val="150000"/>
                        </a:lnSpc>
                        <a:spcAft>
                          <a:spcPts val="1000"/>
                        </a:spcAft>
                      </a:pPr>
                      <a:r>
                        <a:rPr lang="en-US" sz="1200">
                          <a:effectLst/>
                        </a:rPr>
                        <a:t>Time frame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75334"/>
                  </a:ext>
                </a:extLst>
              </a:tr>
              <a:tr h="2891038">
                <a:tc>
                  <a:txBody>
                    <a:bodyPr/>
                    <a:lstStyle/>
                    <a:p>
                      <a:pPr algn="just">
                        <a:lnSpc>
                          <a:spcPct val="150000"/>
                        </a:lnSpc>
                        <a:spcAft>
                          <a:spcPts val="0"/>
                        </a:spcAft>
                      </a:pPr>
                      <a:r>
                        <a:rPr lang="en-GB" sz="1200">
                          <a:effectLst/>
                        </a:rPr>
                        <a:t>No eating, drinking, smoking, or tobacco use in areas with exposed food, food contact surfaces, food contact packaging  </a:t>
                      </a:r>
                    </a:p>
                    <a:p>
                      <a:pPr marL="109855" indent="-109855" algn="just">
                        <a:lnSpc>
                          <a:spcPct val="150000"/>
                        </a:lnSpc>
                        <a:spcAft>
                          <a:spcPts val="1000"/>
                        </a:spcAft>
                      </a:pPr>
                      <a:r>
                        <a:rPr lang="en-US"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109855" indent="-109855" algn="just">
                        <a:lnSpc>
                          <a:spcPct val="150000"/>
                        </a:lnSpc>
                        <a:spcAft>
                          <a:spcPts val="1000"/>
                        </a:spcAft>
                      </a:pPr>
                      <a:r>
                        <a:rPr lang="en-US" sz="1200">
                          <a:effectLst/>
                        </a:rPr>
                        <a:t>Develop stringent policies to stop the employees from doing the activities and train them about hygiene.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109855" indent="-109855" algn="just">
                        <a:lnSpc>
                          <a:spcPct val="150000"/>
                        </a:lnSpc>
                        <a:spcAft>
                          <a:spcPts val="1000"/>
                        </a:spcAft>
                      </a:pPr>
                      <a:r>
                        <a:rPr lang="en-US" sz="1200">
                          <a:effectLst/>
                        </a:rPr>
                        <a:t>Training session</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109855" indent="-109855" algn="just">
                        <a:lnSpc>
                          <a:spcPct val="150000"/>
                        </a:lnSpc>
                        <a:spcAft>
                          <a:spcPts val="1000"/>
                        </a:spcAft>
                      </a:pPr>
                      <a:r>
                        <a:rPr lang="en-US" sz="1200">
                          <a:effectLst/>
                        </a:rPr>
                        <a:t>1 month</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53313665"/>
                  </a:ext>
                </a:extLst>
              </a:tr>
              <a:tr h="795098">
                <a:tc>
                  <a:txBody>
                    <a:bodyPr/>
                    <a:lstStyle/>
                    <a:p>
                      <a:pPr marL="109855" indent="-109855" algn="just">
                        <a:lnSpc>
                          <a:spcPct val="150000"/>
                        </a:lnSpc>
                        <a:spcAft>
                          <a:spcPts val="1000"/>
                        </a:spcAft>
                      </a:pPr>
                      <a:r>
                        <a:rPr lang="en-US" sz="1200">
                          <a:effectLst/>
                        </a:rPr>
                        <a:t>Frequent washing of the hands was not done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109855" indent="-109855" algn="just">
                        <a:lnSpc>
                          <a:spcPct val="150000"/>
                        </a:lnSpc>
                        <a:spcAft>
                          <a:spcPts val="1000"/>
                        </a:spcAft>
                      </a:pPr>
                      <a:r>
                        <a:rPr lang="en-US" sz="1200">
                          <a:effectLst/>
                        </a:rPr>
                        <a:t>Train the employees about hygiene.</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109855" indent="-109855" algn="just">
                        <a:lnSpc>
                          <a:spcPct val="150000"/>
                        </a:lnSpc>
                        <a:spcAft>
                          <a:spcPts val="1000"/>
                        </a:spcAft>
                      </a:pPr>
                      <a:r>
                        <a:rPr lang="en-US" sz="1200">
                          <a:effectLst/>
                        </a:rPr>
                        <a:t>Training session</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109855" indent="-109855" algn="just">
                        <a:lnSpc>
                          <a:spcPct val="150000"/>
                        </a:lnSpc>
                        <a:spcAft>
                          <a:spcPts val="1000"/>
                        </a:spcAft>
                      </a:pPr>
                      <a:r>
                        <a:rPr lang="en-US" sz="1200" dirty="0">
                          <a:effectLst/>
                        </a:rPr>
                        <a:t>1 week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42819120"/>
                  </a:ext>
                </a:extLst>
              </a:tr>
            </a:tbl>
          </a:graphicData>
        </a:graphic>
      </p:graphicFrame>
    </p:spTree>
    <p:extLst>
      <p:ext uri="{BB962C8B-B14F-4D97-AF65-F5344CB8AC3E}">
        <p14:creationId xmlns:p14="http://schemas.microsoft.com/office/powerpoint/2010/main" val="622623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C701-6877-46A3-8ABF-E47F63BA2B6D}"/>
              </a:ext>
            </a:extLst>
          </p:cNvPr>
          <p:cNvSpPr>
            <a:spLocks noGrp="1"/>
          </p:cNvSpPr>
          <p:nvPr>
            <p:ph type="title"/>
          </p:nvPr>
        </p:nvSpPr>
        <p:spPr/>
        <p:txBody>
          <a:bodyPr>
            <a:normAutofit fontScale="90000"/>
          </a:bodyPr>
          <a:lstStyle/>
          <a:p>
            <a:pPr algn="ctr"/>
            <a:r>
              <a:rPr lang="en-IN" b="1" dirty="0"/>
              <a:t>Constraints and Assumptions</a:t>
            </a:r>
            <a:br>
              <a:rPr lang="en-IN" b="1" dirty="0"/>
            </a:br>
            <a:endParaRPr lang="en-GB" b="1" dirty="0"/>
          </a:p>
        </p:txBody>
      </p:sp>
      <p:graphicFrame>
        <p:nvGraphicFramePr>
          <p:cNvPr id="4" name="Content Placeholder 3">
            <a:extLst>
              <a:ext uri="{FF2B5EF4-FFF2-40B4-BE49-F238E27FC236}">
                <a16:creationId xmlns:a16="http://schemas.microsoft.com/office/drawing/2014/main" id="{55588586-69AC-4EDB-A9A1-7C1073D700B5}"/>
              </a:ext>
            </a:extLst>
          </p:cNvPr>
          <p:cNvGraphicFramePr>
            <a:graphicFrameLocks noGrp="1"/>
          </p:cNvGraphicFramePr>
          <p:nvPr>
            <p:ph idx="1"/>
            <p:extLst>
              <p:ext uri="{D42A27DB-BD31-4B8C-83A1-F6EECF244321}">
                <p14:modId xmlns:p14="http://schemas.microsoft.com/office/powerpoint/2010/main" val="1364447853"/>
              </p:ext>
            </p:extLst>
          </p:nvPr>
        </p:nvGraphicFramePr>
        <p:xfrm>
          <a:off x="2936630" y="2183447"/>
          <a:ext cx="6066693" cy="3843039"/>
        </p:xfrm>
        <a:graphic>
          <a:graphicData uri="http://schemas.openxmlformats.org/drawingml/2006/table">
            <a:tbl>
              <a:tblPr firstRow="1" firstCol="1" bandRow="1">
                <a:tableStyleId>{5C22544A-7EE6-4342-B048-85BDC9FD1C3A}</a:tableStyleId>
              </a:tblPr>
              <a:tblGrid>
                <a:gridCol w="2751852">
                  <a:extLst>
                    <a:ext uri="{9D8B030D-6E8A-4147-A177-3AD203B41FA5}">
                      <a16:colId xmlns:a16="http://schemas.microsoft.com/office/drawing/2014/main" val="1938432788"/>
                    </a:ext>
                  </a:extLst>
                </a:gridCol>
                <a:gridCol w="3314841">
                  <a:extLst>
                    <a:ext uri="{9D8B030D-6E8A-4147-A177-3AD203B41FA5}">
                      <a16:colId xmlns:a16="http://schemas.microsoft.com/office/drawing/2014/main" val="1630171305"/>
                    </a:ext>
                  </a:extLst>
                </a:gridCol>
              </a:tblGrid>
              <a:tr h="1911686">
                <a:tc>
                  <a:txBody>
                    <a:bodyPr/>
                    <a:lstStyle/>
                    <a:p>
                      <a:pPr algn="just">
                        <a:lnSpc>
                          <a:spcPct val="150000"/>
                        </a:lnSpc>
                        <a:spcAft>
                          <a:spcPts val="0"/>
                        </a:spcAft>
                      </a:pPr>
                      <a:r>
                        <a:rPr lang="en-GB" sz="1000" dirty="0">
                          <a:effectLst/>
                        </a:rPr>
                        <a:t>Strengths </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sz="1000" dirty="0">
                          <a:effectLst/>
                        </a:rPr>
                        <a:t>The organisation has adapted to new technologies for improving the ambience of the consumers.</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sz="1000" dirty="0">
                          <a:effectLst/>
                        </a:rPr>
                        <a:t> It provides several services like free Wi-Fi, free Nights and others.</a:t>
                      </a:r>
                      <a:endParaRPr lang="en-GB" sz="1000" dirty="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000">
                          <a:effectLst/>
                        </a:rPr>
                        <a:t>Weaknesses</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sz="1000">
                          <a:effectLst/>
                        </a:rPr>
                        <a:t>The main weakness is related to cleanliness and maintenance of the proper conditions of the restrooms.</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sz="1000">
                          <a:effectLst/>
                        </a:rPr>
                        <a:t> The employees are unable to maintain a personal connection by referring to the names during the process of delivering services.</a:t>
                      </a:r>
                      <a:endParaRPr lang="en-GB" sz="10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403136833"/>
                  </a:ext>
                </a:extLst>
              </a:tr>
              <a:tr h="1655036">
                <a:tc>
                  <a:txBody>
                    <a:bodyPr/>
                    <a:lstStyle/>
                    <a:p>
                      <a:pPr algn="just">
                        <a:lnSpc>
                          <a:spcPct val="150000"/>
                        </a:lnSpc>
                        <a:spcAft>
                          <a:spcPts val="0"/>
                        </a:spcAft>
                      </a:pPr>
                      <a:r>
                        <a:rPr lang="en-GB" sz="1000">
                          <a:effectLst/>
                        </a:rPr>
                        <a:t>Opportunities</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sz="1000">
                          <a:effectLst/>
                        </a:rPr>
                        <a:t>It will be able to generate new revenues by opening stores that sale antic products.</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sz="1000">
                          <a:effectLst/>
                        </a:rPr>
                        <a:t> By providing contactless services, it will be possible to increase the number of visitors in the hotel during the pandemic.</a:t>
                      </a:r>
                      <a:endParaRPr lang="en-GB" sz="10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000" dirty="0">
                          <a:effectLst/>
                        </a:rPr>
                        <a:t>Threats</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sz="1000" dirty="0">
                          <a:effectLst/>
                        </a:rPr>
                        <a:t>The cleanliness, sustainable and hygiene factor plays a vital role in attracting the consumers. Inability to provide such an environment could turn out to be a major threat.</a:t>
                      </a:r>
                      <a:endParaRPr lang="en-GB" sz="1000" dirty="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2496189811"/>
                  </a:ext>
                </a:extLst>
              </a:tr>
            </a:tbl>
          </a:graphicData>
        </a:graphic>
      </p:graphicFrame>
    </p:spTree>
    <p:extLst>
      <p:ext uri="{BB962C8B-B14F-4D97-AF65-F5344CB8AC3E}">
        <p14:creationId xmlns:p14="http://schemas.microsoft.com/office/powerpoint/2010/main" val="2674767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9AAC0-8995-4F3D-AFEB-6D9C8D3D7DB0}"/>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The Audit Team and the Project Plan</a:t>
            </a:r>
            <a:br>
              <a:rPr lang="en-GB" sz="3200" dirty="0">
                <a:effectLst/>
                <a:latin typeface="Times New Roman" panose="02020603050405020304" pitchFamily="18" charset="0"/>
                <a:ea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E8525182-D9D9-48C4-B718-CA35673BC21C}"/>
              </a:ext>
            </a:extLst>
          </p:cNvPr>
          <p:cNvSpPr>
            <a:spLocks noGrp="1"/>
          </p:cNvSpPr>
          <p:nvPr>
            <p:ph idx="1"/>
          </p:nvPr>
        </p:nvSpPr>
        <p:spPr>
          <a:xfrm>
            <a:off x="838200" y="1825625"/>
            <a:ext cx="5808785" cy="4351338"/>
          </a:xfrm>
        </p:spPr>
        <p:txBody>
          <a:bodyPr/>
          <a:lstStyle/>
          <a:p>
            <a:r>
              <a:rPr lang="en-GB" sz="1800" b="1" dirty="0">
                <a:solidFill>
                  <a:srgbClr val="333333"/>
                </a:solidFill>
                <a:effectLst/>
                <a:latin typeface="Times New Roman" panose="02020603050405020304" pitchFamily="18" charset="0"/>
                <a:ea typeface="Times New Roman" panose="02020603050405020304" pitchFamily="18" charset="0"/>
              </a:rPr>
              <a:t>Project Manager: </a:t>
            </a:r>
            <a:r>
              <a:rPr lang="en-GB" sz="1800" dirty="0">
                <a:solidFill>
                  <a:srgbClr val="000000"/>
                </a:solidFill>
                <a:effectLst/>
                <a:latin typeface="Times New Roman" panose="02020603050405020304" pitchFamily="18" charset="0"/>
                <a:ea typeface="Times New Roman" panose="02020603050405020304" pitchFamily="18" charset="0"/>
              </a:rPr>
              <a:t>make decisions that would be necessary to accomplish the auditing program</a:t>
            </a:r>
          </a:p>
          <a:p>
            <a:r>
              <a:rPr lang="en-GB" sz="1800" b="1" dirty="0">
                <a:solidFill>
                  <a:srgbClr val="333333"/>
                </a:solidFill>
                <a:effectLst/>
                <a:latin typeface="Times New Roman" panose="02020603050405020304" pitchFamily="18" charset="0"/>
                <a:ea typeface="Times New Roman" panose="02020603050405020304" pitchFamily="18" charset="0"/>
              </a:rPr>
              <a:t>Project Team</a:t>
            </a:r>
            <a:r>
              <a:rPr lang="en-GB" sz="1800" b="1" dirty="0">
                <a:solidFill>
                  <a:srgbClr val="000000"/>
                </a:solidFill>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carry out the task as per the plan</a:t>
            </a:r>
            <a:endParaRPr lang="en-GB" sz="1800" dirty="0">
              <a:solidFill>
                <a:srgbClr val="000000"/>
              </a:solidFill>
              <a:latin typeface="Times New Roman" panose="02020603050405020304" pitchFamily="18" charset="0"/>
              <a:ea typeface="Times New Roman" panose="02020603050405020304" pitchFamily="18" charset="0"/>
            </a:endParaRPr>
          </a:p>
          <a:p>
            <a:r>
              <a:rPr lang="en-GB" sz="1800" b="1" dirty="0">
                <a:solidFill>
                  <a:srgbClr val="333333"/>
                </a:solidFill>
                <a:effectLst/>
                <a:latin typeface="Times New Roman" panose="02020603050405020304" pitchFamily="18" charset="0"/>
                <a:ea typeface="Times New Roman" panose="02020603050405020304" pitchFamily="18" charset="0"/>
              </a:rPr>
              <a:t>Project Control </a:t>
            </a:r>
            <a:r>
              <a:rPr lang="en-GB" sz="1800" b="1" dirty="0">
                <a:solidFill>
                  <a:srgbClr val="000000"/>
                </a:solidFill>
                <a:effectLst/>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communicated formally through email</a:t>
            </a:r>
          </a:p>
          <a:p>
            <a:r>
              <a:rPr lang="en-GB" sz="1800" b="1" dirty="0">
                <a:solidFill>
                  <a:srgbClr val="333333"/>
                </a:solidFill>
                <a:effectLst/>
                <a:latin typeface="Times New Roman" panose="02020603050405020304" pitchFamily="18" charset="0"/>
                <a:ea typeface="Times New Roman" panose="02020603050405020304" pitchFamily="18" charset="0"/>
              </a:rPr>
              <a:t>Quality Control </a:t>
            </a:r>
            <a:r>
              <a:rPr lang="en-GB" sz="1800" b="1" dirty="0">
                <a:solidFill>
                  <a:srgbClr val="000000"/>
                </a:solidFill>
                <a:latin typeface="Times New Roman" panose="02020603050405020304" pitchFamily="18" charset="0"/>
                <a:ea typeface="Times New Roman" panose="02020603050405020304" pitchFamily="18" charset="0"/>
              </a:rPr>
              <a:t>: </a:t>
            </a:r>
            <a:r>
              <a:rPr lang="en-GB" sz="1800" dirty="0">
                <a:solidFill>
                  <a:srgbClr val="333333"/>
                </a:solidFill>
                <a:effectLst/>
                <a:latin typeface="Times New Roman" panose="02020603050405020304" pitchFamily="18" charset="0"/>
                <a:ea typeface="Times New Roman" panose="02020603050405020304" pitchFamily="18" charset="0"/>
              </a:rPr>
              <a:t>monitored during the weekends</a:t>
            </a:r>
            <a:endParaRPr lang="en-GB" sz="1800" dirty="0">
              <a:solidFill>
                <a:srgbClr val="000000"/>
              </a:solidFill>
              <a:latin typeface="Times New Roman" panose="02020603050405020304" pitchFamily="18" charset="0"/>
              <a:ea typeface="Times New Roman" panose="02020603050405020304" pitchFamily="18" charset="0"/>
            </a:endParaRPr>
          </a:p>
          <a:p>
            <a:pPr algn="just" fontAlgn="base">
              <a:lnSpc>
                <a:spcPct val="150000"/>
              </a:lnSpc>
              <a:spcAft>
                <a:spcPts val="0"/>
              </a:spcAft>
            </a:pPr>
            <a:r>
              <a:rPr lang="en-GB" sz="1800" b="1" dirty="0">
                <a:solidFill>
                  <a:srgbClr val="333333"/>
                </a:solidFill>
                <a:effectLst/>
                <a:latin typeface="Times New Roman" panose="02020603050405020304" pitchFamily="18" charset="0"/>
                <a:ea typeface="Times New Roman" panose="02020603050405020304" pitchFamily="18" charset="0"/>
              </a:rPr>
              <a:t>Start Date for Audit commencement: 1 June 2020</a:t>
            </a:r>
            <a:endParaRPr lang="en-GB" sz="1800" dirty="0">
              <a:effectLst/>
              <a:latin typeface="Times New Roman" panose="02020603050405020304" pitchFamily="18" charset="0"/>
              <a:ea typeface="Times New Roman" panose="02020603050405020304" pitchFamily="18" charset="0"/>
            </a:endParaRPr>
          </a:p>
          <a:p>
            <a:pPr algn="just" fontAlgn="base">
              <a:lnSpc>
                <a:spcPct val="150000"/>
              </a:lnSpc>
              <a:spcAft>
                <a:spcPts val="0"/>
              </a:spcAft>
            </a:pPr>
            <a:r>
              <a:rPr lang="en-GB" sz="1800" b="1" dirty="0">
                <a:solidFill>
                  <a:srgbClr val="333333"/>
                </a:solidFill>
                <a:effectLst/>
                <a:latin typeface="Times New Roman" panose="02020603050405020304" pitchFamily="18" charset="0"/>
                <a:ea typeface="Times New Roman" panose="02020603050405020304" pitchFamily="18" charset="0"/>
              </a:rPr>
              <a:t>Completion Date for Audit: 30 June 2020</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52216CD8-40AE-4BBA-968B-48F60E9DB226}"/>
              </a:ext>
            </a:extLst>
          </p:cNvPr>
          <p:cNvPicPr>
            <a:picLocks noChangeAspect="1"/>
          </p:cNvPicPr>
          <p:nvPr/>
        </p:nvPicPr>
        <p:blipFill>
          <a:blip r:embed="rId3" cstate="print"/>
          <a:stretch>
            <a:fillRect/>
          </a:stretch>
        </p:blipFill>
        <p:spPr>
          <a:xfrm>
            <a:off x="7722942" y="2258219"/>
            <a:ext cx="2619375" cy="1743075"/>
          </a:xfrm>
          <a:prstGeom prst="rect">
            <a:avLst/>
          </a:prstGeom>
        </p:spPr>
      </p:pic>
    </p:spTree>
    <p:extLst>
      <p:ext uri="{BB962C8B-B14F-4D97-AF65-F5344CB8AC3E}">
        <p14:creationId xmlns:p14="http://schemas.microsoft.com/office/powerpoint/2010/main" val="4005565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latin typeface="Times New Roman" pitchFamily="18" charset="0"/>
                <a:cs typeface="Times New Roman" pitchFamily="18" charset="0"/>
              </a:rPr>
              <a:t>Introduction</a:t>
            </a:r>
            <a:endParaRPr lang="en-IN" sz="3600" b="1" dirty="0">
              <a:latin typeface="Times New Roman" pitchFamily="18" charset="0"/>
              <a:cs typeface="Times New Roman" pitchFamily="18" charset="0"/>
            </a:endParaRPr>
          </a:p>
        </p:txBody>
      </p:sp>
      <p:sp>
        <p:nvSpPr>
          <p:cNvPr id="3" name="Content Placeholder 2"/>
          <p:cNvSpPr>
            <a:spLocks noGrp="1"/>
          </p:cNvSpPr>
          <p:nvPr>
            <p:ph idx="1"/>
          </p:nvPr>
        </p:nvSpPr>
        <p:spPr>
          <a:xfrm>
            <a:off x="838200" y="1825625"/>
            <a:ext cx="5490882" cy="4664822"/>
          </a:xfrm>
        </p:spPr>
        <p:txBody>
          <a:bodyPr>
            <a:normAutofit/>
          </a:bodyPr>
          <a:lstStyle/>
          <a:p>
            <a:r>
              <a:rPr lang="en-GB" sz="2400" dirty="0">
                <a:latin typeface="Times New Roman" pitchFamily="18" charset="0"/>
                <a:cs typeface="Times New Roman" pitchFamily="18" charset="0"/>
              </a:rPr>
              <a:t>The organisations operating in the hospitality industry earn their reputation by providing quality services to their guests. </a:t>
            </a:r>
          </a:p>
          <a:p>
            <a:r>
              <a:rPr lang="en-GB" sz="2400" dirty="0">
                <a:latin typeface="Times New Roman" pitchFamily="18" charset="0"/>
                <a:cs typeface="Times New Roman" pitchFamily="18" charset="0"/>
              </a:rPr>
              <a:t>Audit conducted on Sheraton Marriott Heathrow</a:t>
            </a:r>
          </a:p>
          <a:p>
            <a:r>
              <a:rPr lang="en-GB" sz="2400" dirty="0">
                <a:latin typeface="Times New Roman" pitchFamily="18" charset="0"/>
                <a:cs typeface="Times New Roman" pitchFamily="18" charset="0"/>
              </a:rPr>
              <a:t>It is a top luxury hotel</a:t>
            </a:r>
          </a:p>
          <a:p>
            <a:r>
              <a:rPr lang="en-GB" sz="2400" dirty="0">
                <a:latin typeface="Times New Roman" pitchFamily="18" charset="0"/>
                <a:cs typeface="Times New Roman" pitchFamily="18" charset="0"/>
              </a:rPr>
              <a:t>Audit includes both financial and non-financial activities</a:t>
            </a:r>
          </a:p>
          <a:p>
            <a:r>
              <a:rPr lang="en-GB" sz="2400" dirty="0">
                <a:latin typeface="Times New Roman" pitchFamily="18" charset="0"/>
                <a:cs typeface="Times New Roman" pitchFamily="18" charset="0"/>
              </a:rPr>
              <a:t>Recommendations</a:t>
            </a:r>
          </a:p>
          <a:p>
            <a:r>
              <a:rPr lang="en-GB" sz="2400" dirty="0">
                <a:latin typeface="Times New Roman" pitchFamily="18" charset="0"/>
                <a:cs typeface="Times New Roman" pitchFamily="18" charset="0"/>
              </a:rPr>
              <a:t>Future action plan</a:t>
            </a:r>
            <a:endParaRPr lang="en-IN" sz="2400" dirty="0">
              <a:latin typeface="Times New Roman" pitchFamily="18" charset="0"/>
              <a:cs typeface="Times New Roman" pitchFamily="18" charset="0"/>
            </a:endParaRPr>
          </a:p>
        </p:txBody>
      </p:sp>
      <p:pic>
        <p:nvPicPr>
          <p:cNvPr id="1026" name="Picture 2" descr="Hotel near London Heathrow Airport | Sheraton Skyline Hotel London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84672" y="2563300"/>
            <a:ext cx="5867067" cy="3300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1859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Times New Roman" pitchFamily="18" charset="0"/>
                <a:cs typeface="Times New Roman" pitchFamily="18" charset="0"/>
              </a:rPr>
              <a:t>Evaluation of the hotel</a:t>
            </a:r>
            <a:endParaRPr lang="en-IN"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16859" y="1753907"/>
            <a:ext cx="5562600" cy="4700681"/>
          </a:xfrm>
        </p:spPr>
        <p:txBody>
          <a:bodyPr/>
          <a:lstStyle/>
          <a:p>
            <a:r>
              <a:rPr lang="en-GB" dirty="0">
                <a:latin typeface="Times New Roman" pitchFamily="18" charset="0"/>
                <a:cs typeface="Times New Roman" pitchFamily="18" charset="0"/>
              </a:rPr>
              <a:t>Sheraton Marriott Heathrow is a luxury hotel </a:t>
            </a:r>
          </a:p>
          <a:p>
            <a:r>
              <a:rPr lang="en-GB" dirty="0">
                <a:latin typeface="Times New Roman" pitchFamily="18" charset="0"/>
                <a:cs typeface="Times New Roman" pitchFamily="18" charset="0"/>
              </a:rPr>
              <a:t>It is a 4 star hotel comprising of 425 rooms </a:t>
            </a:r>
          </a:p>
          <a:p>
            <a:r>
              <a:rPr lang="en-GB" dirty="0">
                <a:latin typeface="Times New Roman" pitchFamily="18" charset="0"/>
                <a:cs typeface="Times New Roman" pitchFamily="18" charset="0"/>
              </a:rPr>
              <a:t>Established in 1971</a:t>
            </a:r>
          </a:p>
          <a:p>
            <a:r>
              <a:rPr lang="en-GB" dirty="0">
                <a:latin typeface="Times New Roman" pitchFamily="18" charset="0"/>
                <a:cs typeface="Times New Roman" pitchFamily="18" charset="0"/>
              </a:rPr>
              <a:t>Founded by J. Willard Marriott in the year 1957</a:t>
            </a:r>
          </a:p>
          <a:p>
            <a:r>
              <a:rPr lang="en-GB" dirty="0">
                <a:latin typeface="Times New Roman" pitchFamily="18" charset="0"/>
                <a:cs typeface="Times New Roman" pitchFamily="18" charset="0"/>
              </a:rPr>
              <a:t>Mobile check-in</a:t>
            </a:r>
          </a:p>
          <a:p>
            <a:r>
              <a:rPr lang="en-GB" dirty="0">
                <a:latin typeface="Times New Roman" pitchFamily="18" charset="0"/>
                <a:cs typeface="Times New Roman" pitchFamily="18" charset="0"/>
              </a:rPr>
              <a:t>Free Wi-Fi</a:t>
            </a:r>
            <a:endParaRPr lang="en-IN" dirty="0">
              <a:latin typeface="Times New Roman" pitchFamily="18" charset="0"/>
              <a:cs typeface="Times New Roman" pitchFamily="18" charset="0"/>
            </a:endParaRPr>
          </a:p>
        </p:txBody>
      </p:sp>
      <p:pic>
        <p:nvPicPr>
          <p:cNvPr id="2050" name="Picture 2" descr="Sheraton Skyline Hotel London Heathrow- Hayes, England Hotels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15604" y="2092418"/>
            <a:ext cx="5833893" cy="3268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7686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B9566-54C0-4DEA-82E1-4F43B6698CAE}"/>
              </a:ext>
            </a:extLst>
          </p:cNvPr>
          <p:cNvSpPr>
            <a:spLocks noGrp="1"/>
          </p:cNvSpPr>
          <p:nvPr>
            <p:ph type="title"/>
          </p:nvPr>
        </p:nvSpPr>
        <p:spPr/>
        <p:txBody>
          <a:bodyPr>
            <a:normAutofit fontScale="90000"/>
          </a:bodyPr>
          <a:lstStyle/>
          <a:p>
            <a:r>
              <a:rPr lang="en-GB" sz="4400" b="1" dirty="0">
                <a:effectLst/>
                <a:latin typeface="Times New Roman" panose="02020603050405020304" pitchFamily="18" charset="0"/>
                <a:ea typeface="Calibri" panose="020F0502020204030204" pitchFamily="34" charset="0"/>
              </a:rPr>
              <a:t>Evaluation of the hotel procedures and operations </a:t>
            </a:r>
            <a:endParaRPr lang="en-GB" dirty="0"/>
          </a:p>
        </p:txBody>
      </p:sp>
      <p:sp>
        <p:nvSpPr>
          <p:cNvPr id="3" name="Content Placeholder 2">
            <a:extLst>
              <a:ext uri="{FF2B5EF4-FFF2-40B4-BE49-F238E27FC236}">
                <a16:creationId xmlns:a16="http://schemas.microsoft.com/office/drawing/2014/main" id="{569439F0-BF99-441D-AE1E-030715AC7F8A}"/>
              </a:ext>
            </a:extLst>
          </p:cNvPr>
          <p:cNvSpPr>
            <a:spLocks noGrp="1"/>
          </p:cNvSpPr>
          <p:nvPr>
            <p:ph idx="1"/>
          </p:nvPr>
        </p:nvSpPr>
        <p:spPr>
          <a:xfrm>
            <a:off x="838200" y="1825625"/>
            <a:ext cx="6424246" cy="4351338"/>
          </a:xfrm>
        </p:spPr>
        <p:txBody>
          <a:bodyPr>
            <a:normAutofit/>
          </a:bodyPr>
          <a:lstStyle/>
          <a:p>
            <a:r>
              <a:rPr lang="en-GB" b="1" i="1" dirty="0">
                <a:effectLst/>
                <a:latin typeface="Times New Roman" panose="02020603050405020304" pitchFamily="18" charset="0"/>
                <a:ea typeface="Calibri" panose="020F0502020204030204" pitchFamily="34" charset="0"/>
              </a:rPr>
              <a:t>front office</a:t>
            </a:r>
          </a:p>
          <a:p>
            <a:r>
              <a:rPr lang="en-GB" dirty="0">
                <a:effectLst/>
                <a:latin typeface="Times New Roman" panose="02020603050405020304" pitchFamily="18" charset="0"/>
                <a:ea typeface="Calibri" panose="020F0502020204030204" pitchFamily="34" charset="0"/>
              </a:rPr>
              <a:t>first touchpoint </a:t>
            </a:r>
            <a:endParaRPr lang="en-GB" b="1" i="1" dirty="0">
              <a:latin typeface="Times New Roman" panose="02020603050405020304" pitchFamily="18" charset="0"/>
              <a:ea typeface="Calibri" panose="020F0502020204030204" pitchFamily="34" charset="0"/>
            </a:endParaRPr>
          </a:p>
          <a:p>
            <a:r>
              <a:rPr lang="en-GB" dirty="0">
                <a:effectLst/>
                <a:latin typeface="Times New Roman" panose="02020603050405020304" pitchFamily="18" charset="0"/>
                <a:ea typeface="Calibri" panose="020F0502020204030204" pitchFamily="34" charset="0"/>
              </a:rPr>
              <a:t>display the humblest behaviour </a:t>
            </a:r>
            <a:endParaRPr lang="en-GB" b="1" i="1" dirty="0">
              <a:effectLst/>
              <a:latin typeface="Times New Roman" panose="02020603050405020304" pitchFamily="18" charset="0"/>
              <a:ea typeface="Calibri" panose="020F0502020204030204" pitchFamily="34" charset="0"/>
            </a:endParaRPr>
          </a:p>
          <a:p>
            <a:r>
              <a:rPr lang="en-GB" b="1" i="1" dirty="0">
                <a:effectLst/>
                <a:latin typeface="Times New Roman" panose="02020603050405020304" pitchFamily="18" charset="0"/>
                <a:ea typeface="Calibri" panose="020F0502020204030204" pitchFamily="34" charset="0"/>
              </a:rPr>
              <a:t>arrival experience</a:t>
            </a:r>
            <a:r>
              <a:rPr lang="en-GB" dirty="0">
                <a:effectLst/>
                <a:latin typeface="Times New Roman" panose="02020603050405020304" pitchFamily="18" charset="0"/>
                <a:ea typeface="Calibri" panose="020F0502020204030204" pitchFamily="34" charset="0"/>
              </a:rPr>
              <a:t> </a:t>
            </a:r>
            <a:endParaRPr lang="en-GB" b="1" i="1" dirty="0">
              <a:latin typeface="Times New Roman" panose="02020603050405020304" pitchFamily="18" charset="0"/>
              <a:ea typeface="Calibri" panose="020F0502020204030204" pitchFamily="34" charset="0"/>
            </a:endParaRPr>
          </a:p>
          <a:p>
            <a:r>
              <a:rPr lang="en-GB" dirty="0">
                <a:effectLst/>
                <a:latin typeface="Times New Roman" panose="02020603050405020304" pitchFamily="18" charset="0"/>
                <a:ea typeface="Calibri" panose="020F0502020204030204" pitchFamily="34" charset="0"/>
              </a:rPr>
              <a:t>resource should be trained to understand the needs of the visitors</a:t>
            </a:r>
            <a:endParaRPr lang="en-GB" b="1" i="1" dirty="0">
              <a:effectLst/>
              <a:latin typeface="Times New Roman" panose="02020603050405020304" pitchFamily="18" charset="0"/>
              <a:ea typeface="Calibri" panose="020F0502020204030204" pitchFamily="34" charset="0"/>
            </a:endParaRPr>
          </a:p>
          <a:p>
            <a:r>
              <a:rPr lang="en-GB" b="1" i="1" dirty="0">
                <a:effectLst/>
                <a:latin typeface="Times New Roman" panose="02020603050405020304" pitchFamily="18" charset="0"/>
                <a:ea typeface="Calibri" panose="020F0502020204030204" pitchFamily="34" charset="0"/>
              </a:rPr>
              <a:t>checked in</a:t>
            </a:r>
            <a:r>
              <a:rPr lang="en-GB" dirty="0">
                <a:effectLst/>
                <a:latin typeface="Times New Roman" panose="02020603050405020304" pitchFamily="18" charset="0"/>
                <a:ea typeface="Calibri" panose="020F0502020204030204" pitchFamily="34" charset="0"/>
              </a:rPr>
              <a:t> as quickly as possible</a:t>
            </a:r>
          </a:p>
          <a:p>
            <a:r>
              <a:rPr lang="en-GB" dirty="0">
                <a:effectLst/>
                <a:latin typeface="Times New Roman" panose="02020603050405020304" pitchFamily="18" charset="0"/>
                <a:ea typeface="Calibri" panose="020F0502020204030204" pitchFamily="34" charset="0"/>
                <a:cs typeface="Times New Roman" panose="02020603050405020304" pitchFamily="18" charset="0"/>
              </a:rPr>
              <a:t>check-in procedure must meet the standard for time and is error free. </a:t>
            </a:r>
          </a:p>
          <a:p>
            <a:endParaRPr lang="en-GB" dirty="0"/>
          </a:p>
        </p:txBody>
      </p:sp>
      <p:pic>
        <p:nvPicPr>
          <p:cNvPr id="4" name="Picture 3">
            <a:extLst>
              <a:ext uri="{FF2B5EF4-FFF2-40B4-BE49-F238E27FC236}">
                <a16:creationId xmlns:a16="http://schemas.microsoft.com/office/drawing/2014/main" id="{7BC46190-0DA3-4CEE-A8A1-554677DE350C}"/>
              </a:ext>
            </a:extLst>
          </p:cNvPr>
          <p:cNvPicPr>
            <a:picLocks noChangeAspect="1"/>
          </p:cNvPicPr>
          <p:nvPr/>
        </p:nvPicPr>
        <p:blipFill>
          <a:blip r:embed="rId3" cstate="print"/>
          <a:stretch>
            <a:fillRect/>
          </a:stretch>
        </p:blipFill>
        <p:spPr>
          <a:xfrm>
            <a:off x="7168661" y="1690688"/>
            <a:ext cx="3422406" cy="3924300"/>
          </a:xfrm>
          <a:prstGeom prst="rect">
            <a:avLst/>
          </a:prstGeom>
        </p:spPr>
      </p:pic>
    </p:spTree>
    <p:extLst>
      <p:ext uri="{BB962C8B-B14F-4D97-AF65-F5344CB8AC3E}">
        <p14:creationId xmlns:p14="http://schemas.microsoft.com/office/powerpoint/2010/main" val="1252942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E418D-23DB-4D72-9C0C-659C326746C2}"/>
              </a:ext>
            </a:extLst>
          </p:cNvPr>
          <p:cNvSpPr>
            <a:spLocks noGrp="1"/>
          </p:cNvSpPr>
          <p:nvPr>
            <p:ph type="title"/>
          </p:nvPr>
        </p:nvSpPr>
        <p:spPr/>
        <p:txBody>
          <a:bodyPr>
            <a:normAutofit fontScale="90000"/>
          </a:bodyPr>
          <a:lstStyle/>
          <a:p>
            <a:r>
              <a:rPr lang="en-GB" sz="4400" b="1" dirty="0">
                <a:effectLst/>
                <a:latin typeface="Times New Roman" panose="02020603050405020304" pitchFamily="18" charset="0"/>
                <a:ea typeface="Calibri" panose="020F0502020204030204" pitchFamily="34" charset="0"/>
              </a:rPr>
              <a:t>Evaluation of the hotel procedures and operations </a:t>
            </a:r>
            <a:endParaRPr lang="en-GB" dirty="0"/>
          </a:p>
        </p:txBody>
      </p:sp>
      <p:sp>
        <p:nvSpPr>
          <p:cNvPr id="3" name="Content Placeholder 2">
            <a:extLst>
              <a:ext uri="{FF2B5EF4-FFF2-40B4-BE49-F238E27FC236}">
                <a16:creationId xmlns:a16="http://schemas.microsoft.com/office/drawing/2014/main" id="{3E941FCA-54E1-4600-B62A-066DD2EA703E}"/>
              </a:ext>
            </a:extLst>
          </p:cNvPr>
          <p:cNvSpPr>
            <a:spLocks noGrp="1"/>
          </p:cNvSpPr>
          <p:nvPr>
            <p:ph idx="1"/>
          </p:nvPr>
        </p:nvSpPr>
        <p:spPr>
          <a:xfrm>
            <a:off x="838200" y="2144109"/>
            <a:ext cx="5657193" cy="4032853"/>
          </a:xfrm>
        </p:spPr>
        <p:txBody>
          <a:bodyPr>
            <a:normAutofit/>
          </a:bodyPr>
          <a:lstStyle/>
          <a:p>
            <a:r>
              <a:rPr lang="en-GB" sz="2400" b="1" i="1" dirty="0">
                <a:effectLst/>
                <a:latin typeface="Times New Roman" panose="02020603050405020304" pitchFamily="18" charset="0"/>
                <a:ea typeface="Calibri" panose="020F0502020204030204" pitchFamily="34" charset="0"/>
              </a:rPr>
              <a:t>welcome and greet</a:t>
            </a:r>
            <a:r>
              <a:rPr lang="en-GB" sz="2400" dirty="0">
                <a:effectLst/>
                <a:latin typeface="Times New Roman" panose="02020603050405020304" pitchFamily="18" charset="0"/>
                <a:ea typeface="Calibri" panose="020F0502020204030204" pitchFamily="34" charset="0"/>
              </a:rPr>
              <a:t> </a:t>
            </a:r>
          </a:p>
          <a:p>
            <a:r>
              <a:rPr lang="en-GB" sz="2400" dirty="0">
                <a:effectLst/>
                <a:latin typeface="Times New Roman" panose="02020603050405020304" pitchFamily="18" charset="0"/>
                <a:ea typeface="Calibri" panose="020F0502020204030204" pitchFamily="34" charset="0"/>
              </a:rPr>
              <a:t>visitors feel appreciated</a:t>
            </a:r>
            <a:endParaRPr lang="en-GB" sz="2400" dirty="0">
              <a:latin typeface="Times New Roman" panose="02020603050405020304" pitchFamily="18" charset="0"/>
              <a:ea typeface="Calibri" panose="020F0502020204030204" pitchFamily="34" charset="0"/>
            </a:endParaRPr>
          </a:p>
          <a:p>
            <a:r>
              <a:rPr lang="en-GB" sz="2400" dirty="0">
                <a:effectLst/>
                <a:latin typeface="Times New Roman" panose="02020603050405020304" pitchFamily="18" charset="0"/>
                <a:ea typeface="Calibri" panose="020F0502020204030204" pitchFamily="34" charset="0"/>
              </a:rPr>
              <a:t>lack smile in certain instances</a:t>
            </a:r>
          </a:p>
          <a:p>
            <a:r>
              <a:rPr lang="en-GB" sz="2400" dirty="0">
                <a:effectLst/>
                <a:latin typeface="Times New Roman" panose="02020603050405020304" pitchFamily="18" charset="0"/>
                <a:ea typeface="Calibri" panose="020F0502020204030204" pitchFamily="34" charset="0"/>
              </a:rPr>
              <a:t>negative impact on the visitors</a:t>
            </a:r>
            <a:endParaRPr lang="en-GB" sz="2400" dirty="0">
              <a:latin typeface="Times New Roman" panose="02020603050405020304" pitchFamily="18" charset="0"/>
              <a:ea typeface="Calibri" panose="020F0502020204030204" pitchFamily="34" charset="0"/>
            </a:endParaRPr>
          </a:p>
          <a:p>
            <a:r>
              <a:rPr lang="en-GB" sz="2400" b="1" i="1" dirty="0">
                <a:effectLst/>
                <a:latin typeface="Times New Roman" panose="02020603050405020304" pitchFamily="18" charset="0"/>
                <a:ea typeface="Calibri" panose="020F0502020204030204" pitchFamily="34" charset="0"/>
              </a:rPr>
              <a:t>positive and friendly relationship</a:t>
            </a:r>
            <a:r>
              <a:rPr lang="en-GB" sz="2400" dirty="0">
                <a:effectLst/>
                <a:latin typeface="Times New Roman" panose="02020603050405020304" pitchFamily="18" charset="0"/>
                <a:ea typeface="Calibri" panose="020F0502020204030204" pitchFamily="34" charset="0"/>
              </a:rPr>
              <a:t> </a:t>
            </a:r>
          </a:p>
          <a:p>
            <a:r>
              <a:rPr lang="en-GB" sz="2400" dirty="0">
                <a:effectLst/>
                <a:latin typeface="Times New Roman" panose="02020603050405020304" pitchFamily="18" charset="0"/>
                <a:ea typeface="Calibri" panose="020F0502020204030204" pitchFamily="34" charset="0"/>
              </a:rPr>
              <a:t>retaining the customers </a:t>
            </a:r>
            <a:endParaRPr lang="en-GB" sz="2400" dirty="0">
              <a:latin typeface="Times New Roman" panose="02020603050405020304" pitchFamily="18" charset="0"/>
              <a:ea typeface="Calibri" panose="020F0502020204030204" pitchFamily="34" charset="0"/>
            </a:endParaRPr>
          </a:p>
          <a:p>
            <a:r>
              <a:rPr lang="en-GB" sz="2400" dirty="0">
                <a:effectLst/>
                <a:latin typeface="Times New Roman" panose="02020603050405020304" pitchFamily="18" charset="0"/>
                <a:ea typeface="Calibri" panose="020F0502020204030204" pitchFamily="34" charset="0"/>
              </a:rPr>
              <a:t>understand the verbal and non-verbal cues </a:t>
            </a:r>
            <a:endParaRPr lang="en-GB" sz="2400" dirty="0"/>
          </a:p>
        </p:txBody>
      </p:sp>
      <p:pic>
        <p:nvPicPr>
          <p:cNvPr id="4" name="Picture 3">
            <a:extLst>
              <a:ext uri="{FF2B5EF4-FFF2-40B4-BE49-F238E27FC236}">
                <a16:creationId xmlns:a16="http://schemas.microsoft.com/office/drawing/2014/main" id="{BB312208-09D1-4813-97D2-D06C463982A8}"/>
              </a:ext>
            </a:extLst>
          </p:cNvPr>
          <p:cNvPicPr>
            <a:picLocks noChangeAspect="1"/>
          </p:cNvPicPr>
          <p:nvPr/>
        </p:nvPicPr>
        <p:blipFill>
          <a:blip r:embed="rId3" cstate="print"/>
          <a:stretch>
            <a:fillRect/>
          </a:stretch>
        </p:blipFill>
        <p:spPr>
          <a:xfrm>
            <a:off x="6949561" y="1884965"/>
            <a:ext cx="4372708" cy="4286250"/>
          </a:xfrm>
          <a:prstGeom prst="rect">
            <a:avLst/>
          </a:prstGeom>
        </p:spPr>
      </p:pic>
    </p:spTree>
    <p:extLst>
      <p:ext uri="{BB962C8B-B14F-4D97-AF65-F5344CB8AC3E}">
        <p14:creationId xmlns:p14="http://schemas.microsoft.com/office/powerpoint/2010/main" val="1477022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E202C-4A29-4448-ABF3-25F2DD31F30E}"/>
              </a:ext>
            </a:extLst>
          </p:cNvPr>
          <p:cNvSpPr>
            <a:spLocks noGrp="1"/>
          </p:cNvSpPr>
          <p:nvPr>
            <p:ph type="title"/>
          </p:nvPr>
        </p:nvSpPr>
        <p:spPr/>
        <p:txBody>
          <a:bodyPr>
            <a:normAutofit fontScale="90000"/>
          </a:bodyPr>
          <a:lstStyle/>
          <a:p>
            <a:r>
              <a:rPr lang="en-GB" sz="4400" b="1">
                <a:effectLst/>
                <a:latin typeface="Times New Roman" panose="02020603050405020304" pitchFamily="18" charset="0"/>
                <a:ea typeface="Calibri" panose="020F0502020204030204" pitchFamily="34" charset="0"/>
              </a:rPr>
              <a:t>Evaluation of the hotel procedures and operations </a:t>
            </a:r>
            <a:endParaRPr lang="en-GB"/>
          </a:p>
        </p:txBody>
      </p:sp>
      <p:sp>
        <p:nvSpPr>
          <p:cNvPr id="3" name="Content Placeholder 2">
            <a:extLst>
              <a:ext uri="{FF2B5EF4-FFF2-40B4-BE49-F238E27FC236}">
                <a16:creationId xmlns:a16="http://schemas.microsoft.com/office/drawing/2014/main" id="{1C25114C-F48F-42C4-BABB-318C78F77091}"/>
              </a:ext>
            </a:extLst>
          </p:cNvPr>
          <p:cNvSpPr>
            <a:spLocks noGrp="1"/>
          </p:cNvSpPr>
          <p:nvPr>
            <p:ph idx="1"/>
          </p:nvPr>
        </p:nvSpPr>
        <p:spPr>
          <a:xfrm>
            <a:off x="1150883" y="2222937"/>
            <a:ext cx="5496102" cy="3954025"/>
          </a:xfrm>
        </p:spPr>
        <p:txBody>
          <a:bodyPr>
            <a:normAutofit/>
          </a:bodyPr>
          <a:lstStyle/>
          <a:p>
            <a:r>
              <a:rPr lang="en-GB" sz="2400" b="1" i="1" dirty="0">
                <a:effectLst/>
                <a:latin typeface="Times New Roman" panose="02020603050405020304" pitchFamily="18" charset="0"/>
                <a:ea typeface="Calibri" panose="020F0502020204030204" pitchFamily="34" charset="0"/>
              </a:rPr>
              <a:t>food and beverage</a:t>
            </a:r>
          </a:p>
          <a:p>
            <a:r>
              <a:rPr lang="en-GB" sz="2400" dirty="0">
                <a:effectLst/>
                <a:latin typeface="Times New Roman" panose="02020603050405020304" pitchFamily="18" charset="0"/>
                <a:ea typeface="Calibri" panose="020F0502020204030204" pitchFamily="34" charset="0"/>
              </a:rPr>
              <a:t>provide suggestion to the visitors</a:t>
            </a:r>
          </a:p>
          <a:p>
            <a:r>
              <a:rPr lang="en-GB" sz="2400" dirty="0">
                <a:effectLst/>
                <a:latin typeface="Times New Roman" panose="02020603050405020304" pitchFamily="18" charset="0"/>
                <a:ea typeface="Calibri" panose="020F0502020204030204" pitchFamily="34" charset="0"/>
              </a:rPr>
              <a:t>management of time</a:t>
            </a:r>
            <a:endParaRPr lang="en-GB" sz="2400" dirty="0">
              <a:latin typeface="Times New Roman" panose="02020603050405020304" pitchFamily="18" charset="0"/>
              <a:ea typeface="Calibri" panose="020F0502020204030204" pitchFamily="34" charset="0"/>
            </a:endParaRPr>
          </a:p>
          <a:p>
            <a:r>
              <a:rPr lang="en-GB" sz="2400" b="1" i="1" dirty="0">
                <a:latin typeface="Times New Roman" panose="02020603050405020304" pitchFamily="18" charset="0"/>
                <a:ea typeface="Calibri" panose="020F0502020204030204" pitchFamily="34" charset="0"/>
              </a:rPr>
              <a:t>r</a:t>
            </a:r>
            <a:r>
              <a:rPr lang="en-GB" sz="2400" b="1" i="1" dirty="0">
                <a:effectLst/>
                <a:latin typeface="Times New Roman" panose="02020603050405020304" pitchFamily="18" charset="0"/>
                <a:ea typeface="Calibri" panose="020F0502020204030204" pitchFamily="34" charset="0"/>
              </a:rPr>
              <a:t>oom services</a:t>
            </a:r>
          </a:p>
          <a:p>
            <a:r>
              <a:rPr lang="en-GB" sz="2400" dirty="0">
                <a:effectLst/>
                <a:latin typeface="Times New Roman" panose="02020603050405020304" pitchFamily="18" charset="0"/>
                <a:ea typeface="Calibri" panose="020F0502020204030204" pitchFamily="34" charset="0"/>
              </a:rPr>
              <a:t>improve the customer experience </a:t>
            </a:r>
          </a:p>
          <a:p>
            <a:r>
              <a:rPr lang="en-GB" sz="2400" dirty="0">
                <a:effectLst/>
                <a:latin typeface="Times New Roman" panose="02020603050405020304" pitchFamily="18" charset="0"/>
                <a:ea typeface="Calibri" panose="020F0502020204030204" pitchFamily="34" charset="0"/>
              </a:rPr>
              <a:t>sing the guest’s names during the experience</a:t>
            </a:r>
            <a:endParaRPr lang="en-GB" sz="2400" dirty="0"/>
          </a:p>
        </p:txBody>
      </p:sp>
      <p:pic>
        <p:nvPicPr>
          <p:cNvPr id="4" name="Picture 3">
            <a:extLst>
              <a:ext uri="{FF2B5EF4-FFF2-40B4-BE49-F238E27FC236}">
                <a16:creationId xmlns:a16="http://schemas.microsoft.com/office/drawing/2014/main" id="{BD8A7A4F-782E-48EF-A40A-9A5ECDE23BE7}"/>
              </a:ext>
            </a:extLst>
          </p:cNvPr>
          <p:cNvPicPr>
            <a:picLocks noChangeAspect="1"/>
          </p:cNvPicPr>
          <p:nvPr/>
        </p:nvPicPr>
        <p:blipFill>
          <a:blip r:embed="rId3" cstate="print"/>
          <a:stretch>
            <a:fillRect/>
          </a:stretch>
        </p:blipFill>
        <p:spPr>
          <a:xfrm>
            <a:off x="7624169" y="2400136"/>
            <a:ext cx="2952750" cy="2514599"/>
          </a:xfrm>
          <a:prstGeom prst="rect">
            <a:avLst/>
          </a:prstGeom>
        </p:spPr>
      </p:pic>
    </p:spTree>
    <p:extLst>
      <p:ext uri="{BB962C8B-B14F-4D97-AF65-F5344CB8AC3E}">
        <p14:creationId xmlns:p14="http://schemas.microsoft.com/office/powerpoint/2010/main" val="3333090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58A98-D0B8-4169-AA85-E57FF24BB6B0}"/>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Calibri" panose="020F0502020204030204" pitchFamily="34" charset="0"/>
              </a:rPr>
              <a:t>Evaluation of the hotel procedures and operations </a:t>
            </a:r>
            <a:endParaRPr lang="en-GB" sz="3200" b="1" dirty="0"/>
          </a:p>
        </p:txBody>
      </p:sp>
      <p:sp>
        <p:nvSpPr>
          <p:cNvPr id="3" name="Content Placeholder 2">
            <a:extLst>
              <a:ext uri="{FF2B5EF4-FFF2-40B4-BE49-F238E27FC236}">
                <a16:creationId xmlns:a16="http://schemas.microsoft.com/office/drawing/2014/main" id="{DAE3F316-A778-425B-9841-B29586FEA62A}"/>
              </a:ext>
            </a:extLst>
          </p:cNvPr>
          <p:cNvSpPr>
            <a:spLocks noGrp="1"/>
          </p:cNvSpPr>
          <p:nvPr>
            <p:ph idx="1"/>
          </p:nvPr>
        </p:nvSpPr>
        <p:spPr>
          <a:xfrm>
            <a:off x="1245476" y="2207171"/>
            <a:ext cx="4850524" cy="3969791"/>
          </a:xfrm>
        </p:spPr>
        <p:txBody>
          <a:bodyPr>
            <a:normAutofit lnSpcReduction="10000"/>
          </a:bodyPr>
          <a:lstStyle/>
          <a:p>
            <a:r>
              <a:rPr lang="en-GB" sz="2400" b="1" i="1" dirty="0">
                <a:effectLst/>
                <a:latin typeface="Times New Roman" panose="02020603050405020304" pitchFamily="18" charset="0"/>
                <a:ea typeface="Calibri" panose="020F0502020204030204" pitchFamily="34" charset="0"/>
              </a:rPr>
              <a:t>presentation of the food</a:t>
            </a:r>
            <a:r>
              <a:rPr lang="en-GB" sz="2400" dirty="0">
                <a:effectLst/>
                <a:latin typeface="Times New Roman" panose="02020603050405020304" pitchFamily="18" charset="0"/>
                <a:ea typeface="Calibri" panose="020F0502020204030204" pitchFamily="34" charset="0"/>
              </a:rPr>
              <a:t> </a:t>
            </a:r>
          </a:p>
          <a:p>
            <a:r>
              <a:rPr lang="en-GB" sz="2400" dirty="0">
                <a:effectLst/>
                <a:latin typeface="Times New Roman" panose="02020603050405020304" pitchFamily="18" charset="0"/>
                <a:ea typeface="Calibri" panose="020F0502020204030204" pitchFamily="34" charset="0"/>
              </a:rPr>
              <a:t>improving the experience of the visitors</a:t>
            </a:r>
            <a:endParaRPr lang="en-GB" sz="2400" dirty="0">
              <a:latin typeface="Times New Roman" panose="02020603050405020304" pitchFamily="18" charset="0"/>
              <a:ea typeface="Calibri" panose="020F0502020204030204" pitchFamily="34" charset="0"/>
            </a:endParaRPr>
          </a:p>
          <a:p>
            <a:r>
              <a:rPr lang="en-GB" sz="2400" dirty="0">
                <a:effectLst/>
                <a:latin typeface="Times New Roman" panose="02020603050405020304" pitchFamily="18" charset="0"/>
                <a:ea typeface="Calibri" panose="020F0502020204030204" pitchFamily="34" charset="0"/>
              </a:rPr>
              <a:t>coffee was not served within the next minute </a:t>
            </a:r>
          </a:p>
          <a:p>
            <a:r>
              <a:rPr lang="en-GB" sz="2400" b="1" i="1" dirty="0">
                <a:effectLst/>
                <a:latin typeface="Times New Roman" panose="02020603050405020304" pitchFamily="18" charset="0"/>
                <a:ea typeface="Calibri" panose="020F0502020204030204" pitchFamily="34" charset="0"/>
              </a:rPr>
              <a:t>cleanliness</a:t>
            </a:r>
            <a:r>
              <a:rPr lang="en-GB" sz="2400" dirty="0">
                <a:effectLst/>
                <a:latin typeface="Times New Roman" panose="02020603050405020304" pitchFamily="18" charset="0"/>
                <a:ea typeface="Calibri" panose="020F0502020204030204" pitchFamily="34" charset="0"/>
              </a:rPr>
              <a:t>.</a:t>
            </a:r>
            <a:endParaRPr lang="en-GB" sz="2400" dirty="0">
              <a:latin typeface="Times New Roman" panose="02020603050405020304" pitchFamily="18" charset="0"/>
              <a:ea typeface="Calibri" panose="020F0502020204030204" pitchFamily="34" charset="0"/>
            </a:endParaRPr>
          </a:p>
          <a:p>
            <a:r>
              <a:rPr lang="en-GB" sz="2400" dirty="0">
                <a:effectLst/>
                <a:latin typeface="Times New Roman" panose="02020603050405020304" pitchFamily="18" charset="0"/>
                <a:ea typeface="Calibri" panose="020F0502020204030204" pitchFamily="34" charset="0"/>
              </a:rPr>
              <a:t>supreme aspect </a:t>
            </a:r>
          </a:p>
          <a:p>
            <a:r>
              <a:rPr lang="en-GB" sz="2400" dirty="0">
                <a:effectLst/>
                <a:latin typeface="Times New Roman" panose="02020603050405020304" pitchFamily="18" charset="0"/>
                <a:ea typeface="Calibri" panose="020F0502020204030204" pitchFamily="34" charset="0"/>
              </a:rPr>
              <a:t>gain customer loyalty</a:t>
            </a:r>
          </a:p>
          <a:p>
            <a:r>
              <a:rPr lang="en-GB" sz="2400" dirty="0">
                <a:effectLst/>
                <a:latin typeface="Times New Roman" panose="02020603050405020304" pitchFamily="18" charset="0"/>
                <a:ea typeface="Calibri" panose="020F0502020204030204" pitchFamily="34" charset="0"/>
              </a:rPr>
              <a:t>crucial deciding factors</a:t>
            </a:r>
          </a:p>
          <a:p>
            <a:r>
              <a:rPr lang="en-GB" sz="2400" dirty="0">
                <a:effectLst/>
                <a:latin typeface="Times New Roman" panose="02020603050405020304" pitchFamily="18" charset="0"/>
                <a:ea typeface="Calibri" panose="020F0502020204030204" pitchFamily="34" charset="0"/>
              </a:rPr>
              <a:t>reflection of the hygiene </a:t>
            </a:r>
            <a:endParaRPr lang="en-GB" sz="2400" dirty="0"/>
          </a:p>
        </p:txBody>
      </p:sp>
      <p:pic>
        <p:nvPicPr>
          <p:cNvPr id="4" name="Picture 3">
            <a:extLst>
              <a:ext uri="{FF2B5EF4-FFF2-40B4-BE49-F238E27FC236}">
                <a16:creationId xmlns:a16="http://schemas.microsoft.com/office/drawing/2014/main" id="{4ADC2813-16C4-4898-8653-03ED9F958E85}"/>
              </a:ext>
            </a:extLst>
          </p:cNvPr>
          <p:cNvPicPr>
            <a:picLocks noChangeAspect="1"/>
          </p:cNvPicPr>
          <p:nvPr/>
        </p:nvPicPr>
        <p:blipFill>
          <a:blip r:embed="rId3" cstate="print"/>
          <a:stretch>
            <a:fillRect/>
          </a:stretch>
        </p:blipFill>
        <p:spPr>
          <a:xfrm>
            <a:off x="7872475" y="2840092"/>
            <a:ext cx="2950552" cy="2533650"/>
          </a:xfrm>
          <a:prstGeom prst="rect">
            <a:avLst/>
          </a:prstGeom>
        </p:spPr>
      </p:pic>
    </p:spTree>
    <p:extLst>
      <p:ext uri="{BB962C8B-B14F-4D97-AF65-F5344CB8AC3E}">
        <p14:creationId xmlns:p14="http://schemas.microsoft.com/office/powerpoint/2010/main" val="1604267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B6551-1F39-4045-A0B1-14DC05AB43DA}"/>
              </a:ext>
            </a:extLst>
          </p:cNvPr>
          <p:cNvSpPr>
            <a:spLocks noGrp="1"/>
          </p:cNvSpPr>
          <p:nvPr>
            <p:ph type="title"/>
          </p:nvPr>
        </p:nvSpPr>
        <p:spPr/>
        <p:txBody>
          <a:bodyPr>
            <a:normAutofit fontScale="90000"/>
          </a:bodyPr>
          <a:lstStyle/>
          <a:p>
            <a:r>
              <a:rPr lang="en-GB" sz="4400" b="1" dirty="0">
                <a:effectLst/>
                <a:latin typeface="Times New Roman" panose="02020603050405020304" pitchFamily="18" charset="0"/>
                <a:ea typeface="Calibri" panose="020F0502020204030204" pitchFamily="34" charset="0"/>
              </a:rPr>
              <a:t>Evaluation of the hotel procedures and operations </a:t>
            </a:r>
            <a:endParaRPr lang="en-GB" dirty="0"/>
          </a:p>
        </p:txBody>
      </p:sp>
      <p:sp>
        <p:nvSpPr>
          <p:cNvPr id="3" name="Content Placeholder 2">
            <a:extLst>
              <a:ext uri="{FF2B5EF4-FFF2-40B4-BE49-F238E27FC236}">
                <a16:creationId xmlns:a16="http://schemas.microsoft.com/office/drawing/2014/main" id="{ECD71D68-CD5F-4EF9-8DBB-A69C26719D30}"/>
              </a:ext>
            </a:extLst>
          </p:cNvPr>
          <p:cNvSpPr>
            <a:spLocks noGrp="1"/>
          </p:cNvSpPr>
          <p:nvPr>
            <p:ph idx="1"/>
          </p:nvPr>
        </p:nvSpPr>
        <p:spPr>
          <a:xfrm>
            <a:off x="1024759" y="2159875"/>
            <a:ext cx="5463964" cy="4017087"/>
          </a:xfrm>
        </p:spPr>
        <p:txBody>
          <a:bodyPr>
            <a:normAutofit/>
          </a:bodyPr>
          <a:lstStyle/>
          <a:p>
            <a:r>
              <a:rPr lang="en-GB" sz="2400" b="1" i="1" dirty="0">
                <a:effectLst/>
                <a:latin typeface="Times New Roman" panose="02020603050405020304" pitchFamily="18" charset="0"/>
                <a:ea typeface="Calibri" panose="020F0502020204030204" pitchFamily="34" charset="0"/>
              </a:rPr>
              <a:t>proper arrangements before the functions.</a:t>
            </a:r>
          </a:p>
          <a:p>
            <a:r>
              <a:rPr lang="en-GB" sz="2400" dirty="0">
                <a:effectLst/>
                <a:latin typeface="Times New Roman" panose="02020603050405020304" pitchFamily="18" charset="0"/>
                <a:ea typeface="Calibri" panose="020F0502020204030204" pitchFamily="34" charset="0"/>
              </a:rPr>
              <a:t>a conducive environment to its customers </a:t>
            </a:r>
            <a:endParaRPr lang="en-GB" sz="2400" b="1" i="1" dirty="0">
              <a:latin typeface="Times New Roman" panose="02020603050405020304" pitchFamily="18" charset="0"/>
              <a:ea typeface="Calibri" panose="020F0502020204030204" pitchFamily="34" charset="0"/>
            </a:endParaRPr>
          </a:p>
          <a:p>
            <a:r>
              <a:rPr lang="en-GB" sz="2400" dirty="0">
                <a:effectLst/>
                <a:latin typeface="Times New Roman" panose="02020603050405020304" pitchFamily="18" charset="0"/>
                <a:ea typeface="Calibri" panose="020F0502020204030204" pitchFamily="34" charset="0"/>
              </a:rPr>
              <a:t>features like Wi-Fi</a:t>
            </a:r>
          </a:p>
          <a:p>
            <a:r>
              <a:rPr lang="en-GB" sz="2400" dirty="0">
                <a:effectLst/>
                <a:latin typeface="Times New Roman" panose="02020603050405020304" pitchFamily="18" charset="0"/>
                <a:ea typeface="Calibri" panose="020F0502020204030204" pitchFamily="34" charset="0"/>
              </a:rPr>
              <a:t>hosting stand up meeting meets</a:t>
            </a:r>
            <a:endParaRPr lang="en-GB" sz="2400" dirty="0">
              <a:latin typeface="Times New Roman" panose="02020603050405020304" pitchFamily="18" charset="0"/>
              <a:ea typeface="Calibri" panose="020F0502020204030204" pitchFamily="34" charset="0"/>
            </a:endParaRPr>
          </a:p>
          <a:p>
            <a:r>
              <a:rPr lang="en-GB" sz="2400" b="1" i="1" dirty="0">
                <a:effectLst/>
                <a:latin typeface="Times New Roman" panose="02020603050405020304" pitchFamily="18" charset="0"/>
                <a:ea typeface="Calibri" panose="020F0502020204030204" pitchFamily="34" charset="0"/>
              </a:rPr>
              <a:t>food safety</a:t>
            </a:r>
            <a:r>
              <a:rPr lang="en-GB" sz="2400" dirty="0">
                <a:effectLst/>
                <a:latin typeface="Times New Roman" panose="02020603050405020304" pitchFamily="18" charset="0"/>
                <a:ea typeface="Calibri" panose="020F0502020204030204" pitchFamily="34" charset="0"/>
              </a:rPr>
              <a:t> </a:t>
            </a:r>
          </a:p>
          <a:p>
            <a:r>
              <a:rPr lang="en-GB" sz="2400" dirty="0">
                <a:effectLst/>
                <a:latin typeface="Times New Roman" panose="02020603050405020304" pitchFamily="18" charset="0"/>
                <a:ea typeface="Calibri" panose="020F0502020204030204" pitchFamily="34" charset="0"/>
              </a:rPr>
              <a:t>personal hygiene procedures</a:t>
            </a:r>
            <a:endParaRPr lang="en-GB" sz="2400" dirty="0">
              <a:latin typeface="Times New Roman" panose="02020603050405020304" pitchFamily="18" charset="0"/>
              <a:ea typeface="Calibri" panose="020F0502020204030204" pitchFamily="34" charset="0"/>
            </a:endParaRPr>
          </a:p>
          <a:p>
            <a:r>
              <a:rPr lang="en-GB" sz="2400" dirty="0">
                <a:effectLst/>
                <a:latin typeface="Times New Roman" panose="02020603050405020304" pitchFamily="18" charset="0"/>
                <a:ea typeface="Calibri" panose="020F0502020204030204" pitchFamily="34" charset="0"/>
              </a:rPr>
              <a:t>food remains consumable</a:t>
            </a:r>
            <a:endParaRPr lang="en-GB" sz="2400" dirty="0"/>
          </a:p>
        </p:txBody>
      </p:sp>
      <p:pic>
        <p:nvPicPr>
          <p:cNvPr id="4" name="Picture 3">
            <a:extLst>
              <a:ext uri="{FF2B5EF4-FFF2-40B4-BE49-F238E27FC236}">
                <a16:creationId xmlns:a16="http://schemas.microsoft.com/office/drawing/2014/main" id="{5C561E4F-9BF0-498D-AA1A-AD3F3A0FF53C}"/>
              </a:ext>
            </a:extLst>
          </p:cNvPr>
          <p:cNvPicPr>
            <a:picLocks noChangeAspect="1"/>
          </p:cNvPicPr>
          <p:nvPr/>
        </p:nvPicPr>
        <p:blipFill>
          <a:blip r:embed="rId3" cstate="print"/>
          <a:stretch>
            <a:fillRect/>
          </a:stretch>
        </p:blipFill>
        <p:spPr>
          <a:xfrm>
            <a:off x="7133156" y="2065281"/>
            <a:ext cx="3668320" cy="3838575"/>
          </a:xfrm>
          <a:prstGeom prst="rect">
            <a:avLst/>
          </a:prstGeom>
        </p:spPr>
      </p:pic>
    </p:spTree>
    <p:extLst>
      <p:ext uri="{BB962C8B-B14F-4D97-AF65-F5344CB8AC3E}">
        <p14:creationId xmlns:p14="http://schemas.microsoft.com/office/powerpoint/2010/main" val="432824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9A49A-C011-479A-933F-11CD7F615F1C}"/>
              </a:ext>
            </a:extLst>
          </p:cNvPr>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Detailed understanding of products and services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1B5BD24-C586-43D7-AE6E-D512AFE850A5}"/>
              </a:ext>
            </a:extLst>
          </p:cNvPr>
          <p:cNvSpPr>
            <a:spLocks noGrp="1"/>
          </p:cNvSpPr>
          <p:nvPr>
            <p:ph sz="half" idx="1"/>
          </p:nvPr>
        </p:nvSpPr>
        <p:spPr/>
        <p:txBody>
          <a:bodyPr>
            <a:normAutofit fontScale="92500" lnSpcReduction="20000"/>
          </a:bodyPr>
          <a:lstStyle/>
          <a:p>
            <a:pPr algn="just">
              <a:lnSpc>
                <a:spcPct val="160000"/>
              </a:lnSpc>
            </a:pPr>
            <a:r>
              <a:rPr lang="en-GB" sz="1800" dirty="0">
                <a:effectLst/>
                <a:latin typeface="Times New Roman" panose="02020603050405020304" pitchFamily="18" charset="0"/>
                <a:ea typeface="Arial" panose="020B0604020202020204" pitchFamily="34" charset="0"/>
              </a:rPr>
              <a:t>It is important for Marriot to take into account various factors associated with compliances of audit </a:t>
            </a:r>
          </a:p>
          <a:p>
            <a:pPr algn="just">
              <a:lnSpc>
                <a:spcPct val="160000"/>
              </a:lnSpc>
            </a:pPr>
            <a:r>
              <a:rPr lang="en-GB" sz="1800" dirty="0">
                <a:effectLst/>
                <a:latin typeface="Times New Roman" panose="02020603050405020304" pitchFamily="18" charset="0"/>
                <a:ea typeface="Arial" panose="020B0604020202020204" pitchFamily="34" charset="0"/>
              </a:rPr>
              <a:t>A detailed audit assessment would enable Marriott group to lay prime emphasis on their key business areas </a:t>
            </a:r>
          </a:p>
          <a:p>
            <a:pPr algn="just">
              <a:lnSpc>
                <a:spcPct val="160000"/>
              </a:lnSpc>
            </a:pPr>
            <a:r>
              <a:rPr lang="en-GB" sz="1800" dirty="0">
                <a:effectLst/>
                <a:latin typeface="Times New Roman" panose="02020603050405020304" pitchFamily="18" charset="0"/>
                <a:ea typeface="Arial" panose="020B0604020202020204" pitchFamily="34" charset="0"/>
              </a:rPr>
              <a:t>This would accordingly evaluate the opportunities associated with business threats and policies (</a:t>
            </a:r>
            <a:r>
              <a:rPr lang="en-GB" sz="1800" dirty="0" err="1">
                <a:effectLst/>
                <a:latin typeface="Times New Roman" panose="02020603050405020304" pitchFamily="18" charset="0"/>
                <a:ea typeface="Arial" panose="020B0604020202020204" pitchFamily="34" charset="0"/>
              </a:rPr>
              <a:t>Florea</a:t>
            </a:r>
            <a:r>
              <a:rPr lang="en-GB" sz="1800" dirty="0">
                <a:effectLst/>
                <a:latin typeface="Times New Roman" panose="02020603050405020304" pitchFamily="18" charset="0"/>
                <a:ea typeface="Arial" panose="020B0604020202020204" pitchFamily="34" charset="0"/>
              </a:rPr>
              <a:t> and </a:t>
            </a:r>
            <a:r>
              <a:rPr lang="en-GB" sz="1800" dirty="0" err="1">
                <a:effectLst/>
                <a:latin typeface="Times New Roman" panose="02020603050405020304" pitchFamily="18" charset="0"/>
                <a:ea typeface="Arial" panose="020B0604020202020204" pitchFamily="34" charset="0"/>
              </a:rPr>
              <a:t>Florea</a:t>
            </a:r>
            <a:r>
              <a:rPr lang="en-GB" sz="1800" dirty="0">
                <a:effectLst/>
                <a:latin typeface="Times New Roman" panose="02020603050405020304" pitchFamily="18" charset="0"/>
                <a:ea typeface="Arial" panose="020B0604020202020204" pitchFamily="34" charset="0"/>
              </a:rPr>
              <a:t>, 2016).</a:t>
            </a:r>
          </a:p>
          <a:p>
            <a:pPr algn="just">
              <a:lnSpc>
                <a:spcPct val="160000"/>
              </a:lnSpc>
            </a:pPr>
            <a:r>
              <a:rPr lang="en-GB" sz="1800" dirty="0">
                <a:effectLst/>
                <a:latin typeface="Times New Roman" panose="02020603050405020304" pitchFamily="18" charset="0"/>
                <a:ea typeface="Arial" panose="020B0604020202020204" pitchFamily="34" charset="0"/>
              </a:rPr>
              <a:t>Auditing the operations of the hotel would help in adding to the total value of the organization by identifying areas of loopholes and accordingly mitigating the issues involved in the same. </a:t>
            </a:r>
            <a:endParaRPr lang="en-IN" dirty="0"/>
          </a:p>
        </p:txBody>
      </p:sp>
      <p:pic>
        <p:nvPicPr>
          <p:cNvPr id="3074" name="Picture 2" descr="Quality Audit Png , Free Transparent Clipart - ClipartKey">
            <a:extLst>
              <a:ext uri="{FF2B5EF4-FFF2-40B4-BE49-F238E27FC236}">
                <a16:creationId xmlns:a16="http://schemas.microsoft.com/office/drawing/2014/main" id="{C32B56E6-2255-43FA-82BF-6A418352F05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725662" y="2201779"/>
            <a:ext cx="3339329" cy="3370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0833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09622-EB4E-41BC-A14E-1F8EDEC80C31}"/>
              </a:ext>
            </a:extLst>
          </p:cNvPr>
          <p:cNvSpPr>
            <a:spLocks noGrp="1"/>
          </p:cNvSpPr>
          <p:nvPr>
            <p:ph type="title"/>
          </p:nvPr>
        </p:nvSpPr>
        <p:spPr>
          <a:xfrm>
            <a:off x="609600" y="503075"/>
            <a:ext cx="10972800" cy="1143000"/>
          </a:xfrm>
        </p:spPr>
        <p:txBody>
          <a:bodyPr/>
          <a:lstStyle/>
          <a:p>
            <a:pPr algn="ctr"/>
            <a:r>
              <a:rPr lang="en-IN" b="1" dirty="0">
                <a:latin typeface="Times New Roman" panose="02020603050405020304" pitchFamily="18" charset="0"/>
                <a:cs typeface="Times New Roman" panose="02020603050405020304" pitchFamily="18" charset="0"/>
              </a:rPr>
              <a:t>Improvement of financial performance</a:t>
            </a:r>
          </a:p>
        </p:txBody>
      </p:sp>
      <p:sp>
        <p:nvSpPr>
          <p:cNvPr id="3" name="Content Placeholder 2">
            <a:extLst>
              <a:ext uri="{FF2B5EF4-FFF2-40B4-BE49-F238E27FC236}">
                <a16:creationId xmlns:a16="http://schemas.microsoft.com/office/drawing/2014/main" id="{3B3705DA-5FA4-41A5-BDD1-620F9CE90095}"/>
              </a:ext>
            </a:extLst>
          </p:cNvPr>
          <p:cNvSpPr>
            <a:spLocks noGrp="1"/>
          </p:cNvSpPr>
          <p:nvPr>
            <p:ph sz="half" idx="1"/>
          </p:nvPr>
        </p:nvSpPr>
        <p:spPr/>
        <p:txBody>
          <a:bodyPr>
            <a:normAutofit/>
          </a:bodyPr>
          <a:lstStyle/>
          <a:p>
            <a:pPr algn="just">
              <a:lnSpc>
                <a:spcPct val="150000"/>
              </a:lnSpc>
            </a:pPr>
            <a:r>
              <a:rPr lang="en-GB" sz="2200" dirty="0">
                <a:effectLst/>
                <a:latin typeface="Times New Roman" panose="02020603050405020304" pitchFamily="18" charset="0"/>
                <a:ea typeface="Arial" panose="020B0604020202020204" pitchFamily="34" charset="0"/>
              </a:rPr>
              <a:t>The choice of location is one of the most crucial factors which is taken into consideration </a:t>
            </a:r>
          </a:p>
          <a:p>
            <a:pPr algn="just">
              <a:lnSpc>
                <a:spcPct val="150000"/>
              </a:lnSpc>
            </a:pPr>
            <a:r>
              <a:rPr lang="en-GB" sz="2200" dirty="0">
                <a:effectLst/>
                <a:latin typeface="Times New Roman" panose="02020603050405020304" pitchFamily="18" charset="0"/>
                <a:ea typeface="Arial" panose="020B0604020202020204" pitchFamily="34" charset="0"/>
              </a:rPr>
              <a:t>The aspect of renovation is essential as it would enable the Hotel to increase its hospitality services (</a:t>
            </a:r>
            <a:r>
              <a:rPr lang="en-GB" sz="2200" dirty="0">
                <a:solidFill>
                  <a:srgbClr val="222222"/>
                </a:solidFill>
                <a:effectLst/>
                <a:highlight>
                  <a:srgbClr val="FFFFFF"/>
                </a:highlight>
                <a:latin typeface="Times New Roman" panose="02020603050405020304" pitchFamily="18" charset="0"/>
                <a:ea typeface="Arial" panose="020B0604020202020204" pitchFamily="34" charset="0"/>
              </a:rPr>
              <a:t>Ishak and Nor, 2018</a:t>
            </a:r>
            <a:r>
              <a:rPr lang="en-GB" sz="2200" dirty="0">
                <a:effectLst/>
                <a:latin typeface="Times New Roman" panose="02020603050405020304" pitchFamily="18" charset="0"/>
                <a:ea typeface="Arial" panose="020B0604020202020204" pitchFamily="34" charset="0"/>
              </a:rPr>
              <a:t>).</a:t>
            </a:r>
            <a:endParaRPr lang="en-GB" sz="2200" dirty="0">
              <a:latin typeface="Times New Roman" panose="02020603050405020304" pitchFamily="18" charset="0"/>
              <a:ea typeface="Arial" panose="020B0604020202020204" pitchFamily="34" charset="0"/>
            </a:endParaRPr>
          </a:p>
          <a:p>
            <a:pPr algn="just">
              <a:lnSpc>
                <a:spcPct val="150000"/>
              </a:lnSpc>
            </a:pPr>
            <a:r>
              <a:rPr lang="en-IN" sz="2200" dirty="0"/>
              <a:t>This can help to improve stability in business operations. </a:t>
            </a:r>
          </a:p>
        </p:txBody>
      </p:sp>
      <p:graphicFrame>
        <p:nvGraphicFramePr>
          <p:cNvPr id="5" name="Content Placeholder 4">
            <a:extLst>
              <a:ext uri="{FF2B5EF4-FFF2-40B4-BE49-F238E27FC236}">
                <a16:creationId xmlns:a16="http://schemas.microsoft.com/office/drawing/2014/main" id="{7F26DAA0-8456-4B0E-983D-97E00354E26D}"/>
              </a:ext>
            </a:extLst>
          </p:cNvPr>
          <p:cNvGraphicFramePr>
            <a:graphicFrameLocks noGrp="1"/>
          </p:cNvGraphicFramePr>
          <p:nvPr>
            <p:ph sz="half" idx="2"/>
            <p:extLst>
              <p:ext uri="{D42A27DB-BD31-4B8C-83A1-F6EECF244321}">
                <p14:modId xmlns:p14="http://schemas.microsoft.com/office/powerpoint/2010/main" val="3214335625"/>
              </p:ext>
            </p:extLst>
          </p:nvPr>
        </p:nvGraphicFramePr>
        <p:xfrm>
          <a:off x="7206916" y="1847088"/>
          <a:ext cx="4375484" cy="4507672"/>
        </p:xfrm>
        <a:graphic>
          <a:graphicData uri="http://schemas.openxmlformats.org/drawingml/2006/table">
            <a:tbl>
              <a:tblPr>
                <a:tableStyleId>{5C22544A-7EE6-4342-B048-85BDC9FD1C3A}</a:tableStyleId>
              </a:tblPr>
              <a:tblGrid>
                <a:gridCol w="2916989">
                  <a:extLst>
                    <a:ext uri="{9D8B030D-6E8A-4147-A177-3AD203B41FA5}">
                      <a16:colId xmlns:a16="http://schemas.microsoft.com/office/drawing/2014/main" val="2376300977"/>
                    </a:ext>
                  </a:extLst>
                </a:gridCol>
                <a:gridCol w="1458495">
                  <a:extLst>
                    <a:ext uri="{9D8B030D-6E8A-4147-A177-3AD203B41FA5}">
                      <a16:colId xmlns:a16="http://schemas.microsoft.com/office/drawing/2014/main" val="3980192563"/>
                    </a:ext>
                  </a:extLst>
                </a:gridCol>
              </a:tblGrid>
              <a:tr h="192394">
                <a:tc gridSpan="2">
                  <a:txBody>
                    <a:bodyPr/>
                    <a:lstStyle/>
                    <a:p>
                      <a:pPr algn="ctr">
                        <a:lnSpc>
                          <a:spcPct val="150000"/>
                        </a:lnSpc>
                        <a:spcAft>
                          <a:spcPts val="0"/>
                        </a:spcAft>
                      </a:pPr>
                      <a:r>
                        <a:rPr lang="en-GB" sz="600">
                          <a:effectLst/>
                        </a:rPr>
                        <a:t>Cost and benefit analysis of undertaking audit</a:t>
                      </a:r>
                      <a:endParaRPr lang="en-IN" sz="600">
                        <a:effectLst/>
                        <a:latin typeface="Arial" panose="020B0604020202020204" pitchFamily="34" charset="0"/>
                        <a:ea typeface="Arial" panose="020B0604020202020204" pitchFamily="34" charset="0"/>
                      </a:endParaRPr>
                    </a:p>
                  </a:txBody>
                  <a:tcPr marL="32634" marR="32634" marT="32634" marB="32634"/>
                </a:tc>
                <a:tc hMerge="1">
                  <a:txBody>
                    <a:bodyPr/>
                    <a:lstStyle/>
                    <a:p>
                      <a:endParaRPr lang="en-IN"/>
                    </a:p>
                  </a:txBody>
                  <a:tcPr/>
                </a:tc>
                <a:extLst>
                  <a:ext uri="{0D108BD9-81ED-4DB2-BD59-A6C34878D82A}">
                    <a16:rowId xmlns:a16="http://schemas.microsoft.com/office/drawing/2014/main" val="869054555"/>
                  </a:ext>
                </a:extLst>
              </a:tr>
              <a:tr h="192394">
                <a:tc gridSpan="2">
                  <a:txBody>
                    <a:bodyPr/>
                    <a:lstStyle/>
                    <a:p>
                      <a:pPr algn="ctr">
                        <a:lnSpc>
                          <a:spcPct val="150000"/>
                        </a:lnSpc>
                        <a:spcAft>
                          <a:spcPts val="0"/>
                        </a:spcAft>
                      </a:pPr>
                      <a:r>
                        <a:rPr lang="en-GB" sz="600">
                          <a:effectLst/>
                        </a:rPr>
                        <a:t>Cost analysis</a:t>
                      </a:r>
                      <a:endParaRPr lang="en-IN" sz="600">
                        <a:effectLst/>
                        <a:latin typeface="Arial" panose="020B0604020202020204" pitchFamily="34" charset="0"/>
                        <a:ea typeface="Arial" panose="020B0604020202020204" pitchFamily="34" charset="0"/>
                      </a:endParaRPr>
                    </a:p>
                  </a:txBody>
                  <a:tcPr marL="32634" marR="32634" marT="32634" marB="32634"/>
                </a:tc>
                <a:tc hMerge="1">
                  <a:txBody>
                    <a:bodyPr/>
                    <a:lstStyle/>
                    <a:p>
                      <a:endParaRPr lang="en-IN"/>
                    </a:p>
                  </a:txBody>
                  <a:tcPr/>
                </a:tc>
                <a:extLst>
                  <a:ext uri="{0D108BD9-81ED-4DB2-BD59-A6C34878D82A}">
                    <a16:rowId xmlns:a16="http://schemas.microsoft.com/office/drawing/2014/main" val="102232203"/>
                  </a:ext>
                </a:extLst>
              </a:tr>
              <a:tr h="192394">
                <a:tc>
                  <a:txBody>
                    <a:bodyPr/>
                    <a:lstStyle/>
                    <a:p>
                      <a:pPr>
                        <a:lnSpc>
                          <a:spcPct val="150000"/>
                        </a:lnSpc>
                        <a:spcAft>
                          <a:spcPts val="0"/>
                        </a:spcAft>
                      </a:pPr>
                      <a:r>
                        <a:rPr lang="en-GB" sz="600">
                          <a:effectLst/>
                        </a:rPr>
                        <a:t>Activity </a:t>
                      </a:r>
                      <a:endParaRPr lang="en-IN" sz="600">
                        <a:effectLst/>
                        <a:latin typeface="Arial" panose="020B0604020202020204" pitchFamily="34" charset="0"/>
                        <a:ea typeface="Arial" panose="020B0604020202020204" pitchFamily="34" charset="0"/>
                      </a:endParaRPr>
                    </a:p>
                  </a:txBody>
                  <a:tcPr marL="32634" marR="32634" marT="32634" marB="32634"/>
                </a:tc>
                <a:tc>
                  <a:txBody>
                    <a:bodyPr/>
                    <a:lstStyle/>
                    <a:p>
                      <a:pPr>
                        <a:lnSpc>
                          <a:spcPct val="150000"/>
                        </a:lnSpc>
                        <a:spcAft>
                          <a:spcPts val="0"/>
                        </a:spcAft>
                      </a:pPr>
                      <a:r>
                        <a:rPr lang="en-GB" sz="600">
                          <a:effectLst/>
                        </a:rPr>
                        <a:t>Expense in </a:t>
                      </a:r>
                      <a:r>
                        <a:rPr lang="en-GB" sz="600">
                          <a:effectLst/>
                          <a:highlight>
                            <a:srgbClr val="FFFFFF"/>
                          </a:highlight>
                        </a:rPr>
                        <a:t>£</a:t>
                      </a:r>
                      <a:endParaRPr lang="en-IN" sz="600">
                        <a:effectLst/>
                        <a:latin typeface="Arial" panose="020B0604020202020204" pitchFamily="34" charset="0"/>
                        <a:ea typeface="Arial" panose="020B0604020202020204" pitchFamily="34" charset="0"/>
                      </a:endParaRPr>
                    </a:p>
                  </a:txBody>
                  <a:tcPr marL="32634" marR="32634" marT="32634" marB="32634"/>
                </a:tc>
                <a:extLst>
                  <a:ext uri="{0D108BD9-81ED-4DB2-BD59-A6C34878D82A}">
                    <a16:rowId xmlns:a16="http://schemas.microsoft.com/office/drawing/2014/main" val="2163999770"/>
                  </a:ext>
                </a:extLst>
              </a:tr>
              <a:tr h="192394">
                <a:tc>
                  <a:txBody>
                    <a:bodyPr/>
                    <a:lstStyle/>
                    <a:p>
                      <a:pPr>
                        <a:lnSpc>
                          <a:spcPct val="150000"/>
                        </a:lnSpc>
                        <a:spcAft>
                          <a:spcPts val="0"/>
                        </a:spcAft>
                      </a:pPr>
                      <a:r>
                        <a:rPr lang="en-GB" sz="600">
                          <a:effectLst/>
                        </a:rPr>
                        <a:t>Audit of food and beverage </a:t>
                      </a:r>
                      <a:endParaRPr lang="en-IN" sz="600">
                        <a:effectLst/>
                        <a:latin typeface="Arial" panose="020B0604020202020204" pitchFamily="34" charset="0"/>
                        <a:ea typeface="Arial" panose="020B0604020202020204" pitchFamily="34" charset="0"/>
                      </a:endParaRPr>
                    </a:p>
                  </a:txBody>
                  <a:tcPr marL="32634" marR="32634" marT="32634" marB="32634"/>
                </a:tc>
                <a:tc>
                  <a:txBody>
                    <a:bodyPr/>
                    <a:lstStyle/>
                    <a:p>
                      <a:pPr>
                        <a:lnSpc>
                          <a:spcPct val="150000"/>
                        </a:lnSpc>
                        <a:spcAft>
                          <a:spcPts val="0"/>
                        </a:spcAft>
                      </a:pPr>
                      <a:r>
                        <a:rPr lang="en-GB" sz="600">
                          <a:effectLst/>
                        </a:rPr>
                        <a:t>1500</a:t>
                      </a:r>
                      <a:endParaRPr lang="en-IN" sz="600">
                        <a:effectLst/>
                        <a:latin typeface="Arial" panose="020B0604020202020204" pitchFamily="34" charset="0"/>
                        <a:ea typeface="Arial" panose="020B0604020202020204" pitchFamily="34" charset="0"/>
                      </a:endParaRPr>
                    </a:p>
                  </a:txBody>
                  <a:tcPr marL="32634" marR="32634" marT="32634" marB="32634"/>
                </a:tc>
                <a:extLst>
                  <a:ext uri="{0D108BD9-81ED-4DB2-BD59-A6C34878D82A}">
                    <a16:rowId xmlns:a16="http://schemas.microsoft.com/office/drawing/2014/main" val="3469875390"/>
                  </a:ext>
                </a:extLst>
              </a:tr>
              <a:tr h="192394">
                <a:tc>
                  <a:txBody>
                    <a:bodyPr/>
                    <a:lstStyle/>
                    <a:p>
                      <a:pPr>
                        <a:lnSpc>
                          <a:spcPct val="150000"/>
                        </a:lnSpc>
                        <a:spcAft>
                          <a:spcPts val="0"/>
                        </a:spcAft>
                      </a:pPr>
                      <a:r>
                        <a:rPr lang="en-GB" sz="600">
                          <a:effectLst/>
                        </a:rPr>
                        <a:t>Audit of the kitchen</a:t>
                      </a:r>
                      <a:endParaRPr lang="en-IN" sz="600">
                        <a:effectLst/>
                        <a:latin typeface="Arial" panose="020B0604020202020204" pitchFamily="34" charset="0"/>
                        <a:ea typeface="Arial" panose="020B0604020202020204" pitchFamily="34" charset="0"/>
                      </a:endParaRPr>
                    </a:p>
                  </a:txBody>
                  <a:tcPr marL="32634" marR="32634" marT="32634" marB="32634"/>
                </a:tc>
                <a:tc>
                  <a:txBody>
                    <a:bodyPr/>
                    <a:lstStyle/>
                    <a:p>
                      <a:pPr>
                        <a:lnSpc>
                          <a:spcPct val="150000"/>
                        </a:lnSpc>
                        <a:spcAft>
                          <a:spcPts val="0"/>
                        </a:spcAft>
                      </a:pPr>
                      <a:r>
                        <a:rPr lang="en-GB" sz="600">
                          <a:effectLst/>
                        </a:rPr>
                        <a:t>1200</a:t>
                      </a:r>
                      <a:endParaRPr lang="en-IN" sz="600">
                        <a:effectLst/>
                        <a:latin typeface="Arial" panose="020B0604020202020204" pitchFamily="34" charset="0"/>
                        <a:ea typeface="Arial" panose="020B0604020202020204" pitchFamily="34" charset="0"/>
                      </a:endParaRPr>
                    </a:p>
                  </a:txBody>
                  <a:tcPr marL="32634" marR="32634" marT="32634" marB="32634"/>
                </a:tc>
                <a:extLst>
                  <a:ext uri="{0D108BD9-81ED-4DB2-BD59-A6C34878D82A}">
                    <a16:rowId xmlns:a16="http://schemas.microsoft.com/office/drawing/2014/main" val="134376499"/>
                  </a:ext>
                </a:extLst>
              </a:tr>
              <a:tr h="192394">
                <a:tc>
                  <a:txBody>
                    <a:bodyPr/>
                    <a:lstStyle/>
                    <a:p>
                      <a:pPr>
                        <a:lnSpc>
                          <a:spcPct val="150000"/>
                        </a:lnSpc>
                        <a:spcAft>
                          <a:spcPts val="0"/>
                        </a:spcAft>
                      </a:pPr>
                      <a:r>
                        <a:rPr lang="en-GB" sz="600">
                          <a:effectLst/>
                        </a:rPr>
                        <a:t>Audit of front office </a:t>
                      </a:r>
                      <a:endParaRPr lang="en-IN" sz="600">
                        <a:effectLst/>
                        <a:latin typeface="Arial" panose="020B0604020202020204" pitchFamily="34" charset="0"/>
                        <a:ea typeface="Arial" panose="020B0604020202020204" pitchFamily="34" charset="0"/>
                      </a:endParaRPr>
                    </a:p>
                  </a:txBody>
                  <a:tcPr marL="32634" marR="32634" marT="32634" marB="32634"/>
                </a:tc>
                <a:tc>
                  <a:txBody>
                    <a:bodyPr/>
                    <a:lstStyle/>
                    <a:p>
                      <a:pPr>
                        <a:lnSpc>
                          <a:spcPct val="150000"/>
                        </a:lnSpc>
                        <a:spcAft>
                          <a:spcPts val="0"/>
                        </a:spcAft>
                      </a:pPr>
                      <a:r>
                        <a:rPr lang="en-GB" sz="600">
                          <a:effectLst/>
                        </a:rPr>
                        <a:t>1300</a:t>
                      </a:r>
                      <a:endParaRPr lang="en-IN" sz="600">
                        <a:effectLst/>
                        <a:latin typeface="Arial" panose="020B0604020202020204" pitchFamily="34" charset="0"/>
                        <a:ea typeface="Arial" panose="020B0604020202020204" pitchFamily="34" charset="0"/>
                      </a:endParaRPr>
                    </a:p>
                  </a:txBody>
                  <a:tcPr marL="32634" marR="32634" marT="32634" marB="32634"/>
                </a:tc>
                <a:extLst>
                  <a:ext uri="{0D108BD9-81ED-4DB2-BD59-A6C34878D82A}">
                    <a16:rowId xmlns:a16="http://schemas.microsoft.com/office/drawing/2014/main" val="188188248"/>
                  </a:ext>
                </a:extLst>
              </a:tr>
              <a:tr h="192394">
                <a:tc>
                  <a:txBody>
                    <a:bodyPr/>
                    <a:lstStyle/>
                    <a:p>
                      <a:pPr>
                        <a:lnSpc>
                          <a:spcPct val="150000"/>
                        </a:lnSpc>
                        <a:spcAft>
                          <a:spcPts val="0"/>
                        </a:spcAft>
                      </a:pPr>
                      <a:r>
                        <a:rPr lang="en-GB" sz="600">
                          <a:effectLst/>
                        </a:rPr>
                        <a:t>Audit of housekeeping and leisure </a:t>
                      </a:r>
                      <a:endParaRPr lang="en-IN" sz="600">
                        <a:effectLst/>
                        <a:latin typeface="Arial" panose="020B0604020202020204" pitchFamily="34" charset="0"/>
                        <a:ea typeface="Arial" panose="020B0604020202020204" pitchFamily="34" charset="0"/>
                      </a:endParaRPr>
                    </a:p>
                  </a:txBody>
                  <a:tcPr marL="32634" marR="32634" marT="32634" marB="32634"/>
                </a:tc>
                <a:tc>
                  <a:txBody>
                    <a:bodyPr/>
                    <a:lstStyle/>
                    <a:p>
                      <a:pPr>
                        <a:lnSpc>
                          <a:spcPct val="150000"/>
                        </a:lnSpc>
                        <a:spcAft>
                          <a:spcPts val="0"/>
                        </a:spcAft>
                      </a:pPr>
                      <a:r>
                        <a:rPr lang="en-GB" sz="600">
                          <a:effectLst/>
                        </a:rPr>
                        <a:t>1500</a:t>
                      </a:r>
                      <a:endParaRPr lang="en-IN" sz="600">
                        <a:effectLst/>
                        <a:latin typeface="Arial" panose="020B0604020202020204" pitchFamily="34" charset="0"/>
                        <a:ea typeface="Arial" panose="020B0604020202020204" pitchFamily="34" charset="0"/>
                      </a:endParaRPr>
                    </a:p>
                  </a:txBody>
                  <a:tcPr marL="32634" marR="32634" marT="32634" marB="32634"/>
                </a:tc>
                <a:extLst>
                  <a:ext uri="{0D108BD9-81ED-4DB2-BD59-A6C34878D82A}">
                    <a16:rowId xmlns:a16="http://schemas.microsoft.com/office/drawing/2014/main" val="2059373990"/>
                  </a:ext>
                </a:extLst>
              </a:tr>
              <a:tr h="335719">
                <a:tc>
                  <a:txBody>
                    <a:bodyPr/>
                    <a:lstStyle/>
                    <a:p>
                      <a:pPr>
                        <a:lnSpc>
                          <a:spcPct val="150000"/>
                        </a:lnSpc>
                        <a:spcAft>
                          <a:spcPts val="0"/>
                        </a:spcAft>
                      </a:pPr>
                      <a:r>
                        <a:rPr lang="en-GB" sz="600">
                          <a:effectLst/>
                        </a:rPr>
                        <a:t>Audit of activities associated with sales and marketing </a:t>
                      </a:r>
                      <a:endParaRPr lang="en-IN" sz="600">
                        <a:effectLst/>
                        <a:latin typeface="Arial" panose="020B0604020202020204" pitchFamily="34" charset="0"/>
                        <a:ea typeface="Arial" panose="020B0604020202020204" pitchFamily="34" charset="0"/>
                      </a:endParaRPr>
                    </a:p>
                  </a:txBody>
                  <a:tcPr marL="32634" marR="32634" marT="32634" marB="32634"/>
                </a:tc>
                <a:tc>
                  <a:txBody>
                    <a:bodyPr/>
                    <a:lstStyle/>
                    <a:p>
                      <a:pPr>
                        <a:lnSpc>
                          <a:spcPct val="150000"/>
                        </a:lnSpc>
                        <a:spcAft>
                          <a:spcPts val="0"/>
                        </a:spcAft>
                      </a:pPr>
                      <a:r>
                        <a:rPr lang="en-GB" sz="600">
                          <a:effectLst/>
                        </a:rPr>
                        <a:t>1500</a:t>
                      </a:r>
                      <a:endParaRPr lang="en-IN" sz="600">
                        <a:effectLst/>
                        <a:latin typeface="Arial" panose="020B0604020202020204" pitchFamily="34" charset="0"/>
                        <a:ea typeface="Arial" panose="020B0604020202020204" pitchFamily="34" charset="0"/>
                      </a:endParaRPr>
                    </a:p>
                  </a:txBody>
                  <a:tcPr marL="32634" marR="32634" marT="32634" marB="32634"/>
                </a:tc>
                <a:extLst>
                  <a:ext uri="{0D108BD9-81ED-4DB2-BD59-A6C34878D82A}">
                    <a16:rowId xmlns:a16="http://schemas.microsoft.com/office/drawing/2014/main" val="59608040"/>
                  </a:ext>
                </a:extLst>
              </a:tr>
              <a:tr h="192394">
                <a:tc>
                  <a:txBody>
                    <a:bodyPr/>
                    <a:lstStyle/>
                    <a:p>
                      <a:pPr>
                        <a:lnSpc>
                          <a:spcPct val="150000"/>
                        </a:lnSpc>
                        <a:spcAft>
                          <a:spcPts val="0"/>
                        </a:spcAft>
                      </a:pPr>
                      <a:r>
                        <a:rPr lang="en-GB" sz="600">
                          <a:effectLst/>
                        </a:rPr>
                        <a:t>Audit of finance activities </a:t>
                      </a:r>
                      <a:endParaRPr lang="en-IN" sz="600">
                        <a:effectLst/>
                        <a:latin typeface="Arial" panose="020B0604020202020204" pitchFamily="34" charset="0"/>
                        <a:ea typeface="Arial" panose="020B0604020202020204" pitchFamily="34" charset="0"/>
                      </a:endParaRPr>
                    </a:p>
                  </a:txBody>
                  <a:tcPr marL="32634" marR="32634" marT="32634" marB="32634"/>
                </a:tc>
                <a:tc>
                  <a:txBody>
                    <a:bodyPr/>
                    <a:lstStyle/>
                    <a:p>
                      <a:pPr>
                        <a:lnSpc>
                          <a:spcPct val="150000"/>
                        </a:lnSpc>
                        <a:spcAft>
                          <a:spcPts val="0"/>
                        </a:spcAft>
                      </a:pPr>
                      <a:r>
                        <a:rPr lang="en-GB" sz="600">
                          <a:effectLst/>
                        </a:rPr>
                        <a:t>1500</a:t>
                      </a:r>
                      <a:endParaRPr lang="en-IN" sz="600">
                        <a:effectLst/>
                        <a:latin typeface="Arial" panose="020B0604020202020204" pitchFamily="34" charset="0"/>
                        <a:ea typeface="Arial" panose="020B0604020202020204" pitchFamily="34" charset="0"/>
                      </a:endParaRPr>
                    </a:p>
                  </a:txBody>
                  <a:tcPr marL="32634" marR="32634" marT="32634" marB="32634"/>
                </a:tc>
                <a:extLst>
                  <a:ext uri="{0D108BD9-81ED-4DB2-BD59-A6C34878D82A}">
                    <a16:rowId xmlns:a16="http://schemas.microsoft.com/office/drawing/2014/main" val="2160435544"/>
                  </a:ext>
                </a:extLst>
              </a:tr>
              <a:tr h="335719">
                <a:tc>
                  <a:txBody>
                    <a:bodyPr/>
                    <a:lstStyle/>
                    <a:p>
                      <a:pPr>
                        <a:lnSpc>
                          <a:spcPct val="150000"/>
                        </a:lnSpc>
                        <a:spcAft>
                          <a:spcPts val="0"/>
                        </a:spcAft>
                      </a:pPr>
                      <a:r>
                        <a:rPr lang="en-GB" sz="600">
                          <a:effectLst/>
                        </a:rPr>
                        <a:t>Audit of human resource activities and maintenance </a:t>
                      </a:r>
                      <a:endParaRPr lang="en-IN" sz="600">
                        <a:effectLst/>
                        <a:latin typeface="Arial" panose="020B0604020202020204" pitchFamily="34" charset="0"/>
                        <a:ea typeface="Arial" panose="020B0604020202020204" pitchFamily="34" charset="0"/>
                      </a:endParaRPr>
                    </a:p>
                  </a:txBody>
                  <a:tcPr marL="32634" marR="32634" marT="32634" marB="32634"/>
                </a:tc>
                <a:tc>
                  <a:txBody>
                    <a:bodyPr/>
                    <a:lstStyle/>
                    <a:p>
                      <a:pPr>
                        <a:lnSpc>
                          <a:spcPct val="150000"/>
                        </a:lnSpc>
                        <a:spcAft>
                          <a:spcPts val="0"/>
                        </a:spcAft>
                      </a:pPr>
                      <a:r>
                        <a:rPr lang="en-GB" sz="600">
                          <a:effectLst/>
                        </a:rPr>
                        <a:t>1500</a:t>
                      </a:r>
                      <a:endParaRPr lang="en-IN" sz="600">
                        <a:effectLst/>
                        <a:latin typeface="Arial" panose="020B0604020202020204" pitchFamily="34" charset="0"/>
                        <a:ea typeface="Arial" panose="020B0604020202020204" pitchFamily="34" charset="0"/>
                      </a:endParaRPr>
                    </a:p>
                  </a:txBody>
                  <a:tcPr marL="32634" marR="32634" marT="32634" marB="32634"/>
                </a:tc>
                <a:extLst>
                  <a:ext uri="{0D108BD9-81ED-4DB2-BD59-A6C34878D82A}">
                    <a16:rowId xmlns:a16="http://schemas.microsoft.com/office/drawing/2014/main" val="1007406881"/>
                  </a:ext>
                </a:extLst>
              </a:tr>
              <a:tr h="192394">
                <a:tc>
                  <a:txBody>
                    <a:bodyPr/>
                    <a:lstStyle/>
                    <a:p>
                      <a:pPr>
                        <a:lnSpc>
                          <a:spcPct val="150000"/>
                        </a:lnSpc>
                        <a:spcAft>
                          <a:spcPts val="0"/>
                        </a:spcAft>
                      </a:pPr>
                      <a:r>
                        <a:rPr lang="en-GB" sz="600">
                          <a:effectLst/>
                        </a:rPr>
                        <a:t>Total audit expenses </a:t>
                      </a:r>
                      <a:endParaRPr lang="en-IN" sz="600">
                        <a:effectLst/>
                        <a:latin typeface="Arial" panose="020B0604020202020204" pitchFamily="34" charset="0"/>
                        <a:ea typeface="Arial" panose="020B0604020202020204" pitchFamily="34" charset="0"/>
                      </a:endParaRPr>
                    </a:p>
                  </a:txBody>
                  <a:tcPr marL="32634" marR="32634" marT="32634" marB="32634"/>
                </a:tc>
                <a:tc>
                  <a:txBody>
                    <a:bodyPr/>
                    <a:lstStyle/>
                    <a:p>
                      <a:pPr>
                        <a:lnSpc>
                          <a:spcPct val="150000"/>
                        </a:lnSpc>
                        <a:spcAft>
                          <a:spcPts val="0"/>
                        </a:spcAft>
                      </a:pPr>
                      <a:r>
                        <a:rPr lang="en-GB" sz="600">
                          <a:effectLst/>
                        </a:rPr>
                        <a:t>10,000</a:t>
                      </a:r>
                      <a:endParaRPr lang="en-IN" sz="600">
                        <a:effectLst/>
                        <a:latin typeface="Arial" panose="020B0604020202020204" pitchFamily="34" charset="0"/>
                        <a:ea typeface="Arial" panose="020B0604020202020204" pitchFamily="34" charset="0"/>
                      </a:endParaRPr>
                    </a:p>
                  </a:txBody>
                  <a:tcPr marL="32634" marR="32634" marT="32634" marB="32634"/>
                </a:tc>
                <a:extLst>
                  <a:ext uri="{0D108BD9-81ED-4DB2-BD59-A6C34878D82A}">
                    <a16:rowId xmlns:a16="http://schemas.microsoft.com/office/drawing/2014/main" val="3854987608"/>
                  </a:ext>
                </a:extLst>
              </a:tr>
              <a:tr h="192394">
                <a:tc gridSpan="2">
                  <a:txBody>
                    <a:bodyPr/>
                    <a:lstStyle/>
                    <a:p>
                      <a:pPr algn="ctr">
                        <a:lnSpc>
                          <a:spcPct val="150000"/>
                        </a:lnSpc>
                        <a:spcAft>
                          <a:spcPts val="0"/>
                        </a:spcAft>
                      </a:pPr>
                      <a:r>
                        <a:rPr lang="en-GB" sz="600">
                          <a:effectLst/>
                        </a:rPr>
                        <a:t>Benefit analysis </a:t>
                      </a:r>
                      <a:endParaRPr lang="en-IN" sz="600">
                        <a:effectLst/>
                        <a:latin typeface="Arial" panose="020B0604020202020204" pitchFamily="34" charset="0"/>
                        <a:ea typeface="Arial" panose="020B0604020202020204" pitchFamily="34" charset="0"/>
                      </a:endParaRPr>
                    </a:p>
                  </a:txBody>
                  <a:tcPr marL="32634" marR="32634" marT="32634" marB="32634"/>
                </a:tc>
                <a:tc hMerge="1">
                  <a:txBody>
                    <a:bodyPr/>
                    <a:lstStyle/>
                    <a:p>
                      <a:endParaRPr lang="en-IN"/>
                    </a:p>
                  </a:txBody>
                  <a:tcPr/>
                </a:tc>
                <a:extLst>
                  <a:ext uri="{0D108BD9-81ED-4DB2-BD59-A6C34878D82A}">
                    <a16:rowId xmlns:a16="http://schemas.microsoft.com/office/drawing/2014/main" val="2685652351"/>
                  </a:ext>
                </a:extLst>
              </a:tr>
              <a:tr h="1912294">
                <a:tc gridSpan="2">
                  <a:txBody>
                    <a:bodyPr/>
                    <a:lstStyle/>
                    <a:p>
                      <a:pPr>
                        <a:lnSpc>
                          <a:spcPct val="150000"/>
                        </a:lnSpc>
                        <a:spcAft>
                          <a:spcPts val="0"/>
                        </a:spcAft>
                      </a:pPr>
                      <a:r>
                        <a:rPr lang="en-GB" sz="600" dirty="0">
                          <a:effectLst/>
                        </a:rPr>
                        <a:t>The audit assessment would enable the Marriott Group of hotels to lay prime emphasis on areas which need a significant degree of improvement. It is also important to assess the financial benefits which might result from increased goodwill. It is also important to take into consideration factors such as the increased level of business activities which should be considered from high goodwill. Although there would be no direct benefit, the advantages which the organization would receive are as follows:</a:t>
                      </a:r>
                      <a:endParaRPr lang="en-IN" sz="600" dirty="0">
                        <a:effectLst/>
                      </a:endParaRPr>
                    </a:p>
                    <a:p>
                      <a:pPr marL="342900" lvl="0" indent="-342900">
                        <a:lnSpc>
                          <a:spcPct val="150000"/>
                        </a:lnSpc>
                        <a:spcAft>
                          <a:spcPts val="0"/>
                        </a:spcAft>
                        <a:buFont typeface="+mj-lt"/>
                        <a:buAutoNum type="arabicPeriod"/>
                      </a:pPr>
                      <a:r>
                        <a:rPr lang="en-GB" sz="600" u="none" strike="noStrike" dirty="0">
                          <a:effectLst/>
                        </a:rPr>
                        <a:t>Increased business activities </a:t>
                      </a:r>
                      <a:endParaRPr lang="en-IN" sz="600" u="none" strike="noStrike" dirty="0">
                        <a:effectLst/>
                      </a:endParaRPr>
                    </a:p>
                    <a:p>
                      <a:pPr marL="342900" lvl="0" indent="-342900">
                        <a:lnSpc>
                          <a:spcPct val="150000"/>
                        </a:lnSpc>
                        <a:spcAft>
                          <a:spcPts val="0"/>
                        </a:spcAft>
                        <a:buFont typeface="+mj-lt"/>
                        <a:buAutoNum type="arabicPeriod"/>
                      </a:pPr>
                      <a:r>
                        <a:rPr lang="en-GB" sz="600" u="none" strike="noStrike" dirty="0">
                          <a:effectLst/>
                        </a:rPr>
                        <a:t>High brand value and reputation </a:t>
                      </a:r>
                      <a:endParaRPr lang="en-IN" sz="600" u="none" strike="noStrike" dirty="0">
                        <a:effectLst/>
                      </a:endParaRPr>
                    </a:p>
                    <a:p>
                      <a:pPr marL="342900" lvl="0" indent="-342900">
                        <a:lnSpc>
                          <a:spcPct val="150000"/>
                        </a:lnSpc>
                        <a:spcAft>
                          <a:spcPts val="0"/>
                        </a:spcAft>
                        <a:buFont typeface="+mj-lt"/>
                        <a:buAutoNum type="arabicPeriod"/>
                      </a:pPr>
                      <a:r>
                        <a:rPr lang="en-GB" sz="600" u="none" strike="noStrike" dirty="0">
                          <a:effectLst/>
                        </a:rPr>
                        <a:t>Advantage over other firms in the competitive market segment</a:t>
                      </a:r>
                      <a:endParaRPr lang="en-IN" sz="600" u="none" strike="noStrike" dirty="0">
                        <a:effectLst/>
                        <a:latin typeface="Arial" panose="020B0604020202020204" pitchFamily="34" charset="0"/>
                        <a:ea typeface="Arial" panose="020B0604020202020204" pitchFamily="34" charset="0"/>
                      </a:endParaRPr>
                    </a:p>
                  </a:txBody>
                  <a:tcPr marL="32634" marR="32634" marT="32634" marB="32634"/>
                </a:tc>
                <a:tc hMerge="1">
                  <a:txBody>
                    <a:bodyPr/>
                    <a:lstStyle/>
                    <a:p>
                      <a:endParaRPr lang="en-IN"/>
                    </a:p>
                  </a:txBody>
                  <a:tcPr/>
                </a:tc>
                <a:extLst>
                  <a:ext uri="{0D108BD9-81ED-4DB2-BD59-A6C34878D82A}">
                    <a16:rowId xmlns:a16="http://schemas.microsoft.com/office/drawing/2014/main" val="3266444597"/>
                  </a:ext>
                </a:extLst>
              </a:tr>
            </a:tbl>
          </a:graphicData>
        </a:graphic>
      </p:graphicFrame>
    </p:spTree>
    <p:extLst>
      <p:ext uri="{BB962C8B-B14F-4D97-AF65-F5344CB8AC3E}">
        <p14:creationId xmlns:p14="http://schemas.microsoft.com/office/powerpoint/2010/main" val="2026507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B126F-0B7D-42EF-9E49-6C71E233F892}"/>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Audit costs and risk assessment</a:t>
            </a:r>
          </a:p>
        </p:txBody>
      </p:sp>
      <p:sp>
        <p:nvSpPr>
          <p:cNvPr id="3" name="Content Placeholder 2">
            <a:extLst>
              <a:ext uri="{FF2B5EF4-FFF2-40B4-BE49-F238E27FC236}">
                <a16:creationId xmlns:a16="http://schemas.microsoft.com/office/drawing/2014/main" id="{A4C51BC7-2519-4D3B-9DBF-44E738ECFD29}"/>
              </a:ext>
            </a:extLst>
          </p:cNvPr>
          <p:cNvSpPr>
            <a:spLocks noGrp="1"/>
          </p:cNvSpPr>
          <p:nvPr>
            <p:ph sz="half" idx="1"/>
          </p:nvPr>
        </p:nvSpPr>
        <p:spPr/>
        <p:txBody>
          <a:bodyPr>
            <a:normAutofit lnSpcReduction="10000"/>
          </a:bodyPr>
          <a:lstStyle/>
          <a:p>
            <a:pPr algn="just">
              <a:lnSpc>
                <a:spcPct val="150000"/>
              </a:lnSpc>
            </a:pPr>
            <a:r>
              <a:rPr lang="en-GB" sz="1800" dirty="0">
                <a:effectLst/>
                <a:latin typeface="Times New Roman" panose="02020603050405020304" pitchFamily="18" charset="0"/>
                <a:ea typeface="Arial" panose="020B0604020202020204" pitchFamily="34" charset="0"/>
              </a:rPr>
              <a:t>The audit costs refer to the fees which are charged by an auditor in exchange of the service which is performed by the assessor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rPr>
              <a:t>Larasati</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 et al</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2019</a:t>
            </a:r>
            <a:r>
              <a:rPr lang="en-GB" sz="1800" dirty="0">
                <a:effectLst/>
                <a:latin typeface="Times New Roman" panose="02020603050405020304" pitchFamily="18" charset="0"/>
                <a:ea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Arial" panose="020B0604020202020204" pitchFamily="34" charset="0"/>
              </a:rPr>
              <a:t>It is essential to take into account the upfront expenses which would be paid to the auditors prior to the assessment and the costs on placement which would be paid after the audit assessment. </a:t>
            </a:r>
          </a:p>
          <a:p>
            <a:pPr algn="just">
              <a:lnSpc>
                <a:spcPct val="150000"/>
              </a:lnSpc>
            </a:pPr>
            <a:r>
              <a:rPr lang="en-GB" sz="1800" dirty="0">
                <a:effectLst/>
                <a:latin typeface="Times New Roman" panose="02020603050405020304" pitchFamily="18" charset="0"/>
                <a:ea typeface="Arial" panose="020B0604020202020204" pitchFamily="34" charset="0"/>
              </a:rPr>
              <a:t>The costs associated with the audit services might incur an initial expense but it would prove to be valuable for the firm during the long-term course of operation (</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Tai</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 et al</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2018</a:t>
            </a:r>
            <a:r>
              <a:rPr lang="en-GB" sz="1800" dirty="0">
                <a:effectLst/>
                <a:latin typeface="Times New Roman" panose="02020603050405020304" pitchFamily="18" charset="0"/>
                <a:ea typeface="Arial" panose="020B0604020202020204" pitchFamily="34" charset="0"/>
              </a:rPr>
              <a:t>). </a:t>
            </a:r>
            <a:endParaRPr lang="en-IN" dirty="0"/>
          </a:p>
        </p:txBody>
      </p:sp>
      <p:graphicFrame>
        <p:nvGraphicFramePr>
          <p:cNvPr id="5" name="Content Placeholder 4">
            <a:extLst>
              <a:ext uri="{FF2B5EF4-FFF2-40B4-BE49-F238E27FC236}">
                <a16:creationId xmlns:a16="http://schemas.microsoft.com/office/drawing/2014/main" id="{FD941074-88E5-4246-B3C7-865631A73D66}"/>
              </a:ext>
            </a:extLst>
          </p:cNvPr>
          <p:cNvGraphicFramePr>
            <a:graphicFrameLocks noGrp="1"/>
          </p:cNvGraphicFramePr>
          <p:nvPr>
            <p:ph sz="half" idx="2"/>
            <p:extLst>
              <p:ext uri="{D42A27DB-BD31-4B8C-83A1-F6EECF244321}">
                <p14:modId xmlns:p14="http://schemas.microsoft.com/office/powerpoint/2010/main" val="2367632892"/>
              </p:ext>
            </p:extLst>
          </p:nvPr>
        </p:nvGraphicFramePr>
        <p:xfrm>
          <a:off x="7387389" y="2225842"/>
          <a:ext cx="4295274" cy="3903666"/>
        </p:xfrm>
        <a:graphic>
          <a:graphicData uri="http://schemas.openxmlformats.org/drawingml/2006/table">
            <a:tbl>
              <a:tblPr>
                <a:tableStyleId>{5C22544A-7EE6-4342-B048-85BDC9FD1C3A}</a:tableStyleId>
              </a:tblPr>
              <a:tblGrid>
                <a:gridCol w="715879">
                  <a:extLst>
                    <a:ext uri="{9D8B030D-6E8A-4147-A177-3AD203B41FA5}">
                      <a16:colId xmlns:a16="http://schemas.microsoft.com/office/drawing/2014/main" val="3060908372"/>
                    </a:ext>
                  </a:extLst>
                </a:gridCol>
                <a:gridCol w="715879">
                  <a:extLst>
                    <a:ext uri="{9D8B030D-6E8A-4147-A177-3AD203B41FA5}">
                      <a16:colId xmlns:a16="http://schemas.microsoft.com/office/drawing/2014/main" val="1220819493"/>
                    </a:ext>
                  </a:extLst>
                </a:gridCol>
                <a:gridCol w="715879">
                  <a:extLst>
                    <a:ext uri="{9D8B030D-6E8A-4147-A177-3AD203B41FA5}">
                      <a16:colId xmlns:a16="http://schemas.microsoft.com/office/drawing/2014/main" val="618753373"/>
                    </a:ext>
                  </a:extLst>
                </a:gridCol>
                <a:gridCol w="715879">
                  <a:extLst>
                    <a:ext uri="{9D8B030D-6E8A-4147-A177-3AD203B41FA5}">
                      <a16:colId xmlns:a16="http://schemas.microsoft.com/office/drawing/2014/main" val="2740457853"/>
                    </a:ext>
                  </a:extLst>
                </a:gridCol>
                <a:gridCol w="715879">
                  <a:extLst>
                    <a:ext uri="{9D8B030D-6E8A-4147-A177-3AD203B41FA5}">
                      <a16:colId xmlns:a16="http://schemas.microsoft.com/office/drawing/2014/main" val="339696157"/>
                    </a:ext>
                  </a:extLst>
                </a:gridCol>
                <a:gridCol w="715879">
                  <a:extLst>
                    <a:ext uri="{9D8B030D-6E8A-4147-A177-3AD203B41FA5}">
                      <a16:colId xmlns:a16="http://schemas.microsoft.com/office/drawing/2014/main" val="568196024"/>
                    </a:ext>
                  </a:extLst>
                </a:gridCol>
              </a:tblGrid>
              <a:tr h="483232">
                <a:tc>
                  <a:txBody>
                    <a:bodyPr/>
                    <a:lstStyle/>
                    <a:p>
                      <a:pPr>
                        <a:lnSpc>
                          <a:spcPct val="115000"/>
                        </a:lnSpc>
                        <a:spcAft>
                          <a:spcPts val="0"/>
                        </a:spcAft>
                      </a:pPr>
                      <a:r>
                        <a:rPr lang="en-GB" sz="600">
                          <a:effectLst/>
                        </a:rPr>
                        <a:t> </a:t>
                      </a:r>
                      <a:endParaRPr lang="en-IN" sz="500">
                        <a:effectLst/>
                        <a:latin typeface="Arial" panose="020B0604020202020204" pitchFamily="34" charset="0"/>
                        <a:ea typeface="Arial" panose="020B0604020202020204" pitchFamily="34" charset="0"/>
                      </a:endParaRPr>
                    </a:p>
                  </a:txBody>
                  <a:tcPr marL="30008" marR="30008" marT="30008" marB="30008"/>
                </a:tc>
                <a:tc gridSpan="4">
                  <a:txBody>
                    <a:bodyPr/>
                    <a:lstStyle/>
                    <a:p>
                      <a:pPr algn="ctr">
                        <a:lnSpc>
                          <a:spcPct val="115000"/>
                        </a:lnSpc>
                        <a:spcAft>
                          <a:spcPts val="0"/>
                        </a:spcAft>
                      </a:pPr>
                      <a:r>
                        <a:rPr lang="en-GB" sz="600">
                          <a:effectLst/>
                        </a:rPr>
                        <a:t>Degree of impact </a:t>
                      </a:r>
                      <a:endParaRPr lang="en-IN" sz="500">
                        <a:effectLst/>
                        <a:latin typeface="Arial" panose="020B0604020202020204" pitchFamily="34" charset="0"/>
                        <a:ea typeface="Arial" panose="020B0604020202020204" pitchFamily="34" charset="0"/>
                      </a:endParaRPr>
                    </a:p>
                  </a:txBody>
                  <a:tcPr marL="30008" marR="30008" marT="30008" marB="30008"/>
                </a:tc>
                <a:tc hMerge="1">
                  <a:txBody>
                    <a:bodyPr/>
                    <a:lstStyle/>
                    <a:p>
                      <a:endParaRPr lang="en-IN"/>
                    </a:p>
                  </a:txBody>
                  <a:tcPr/>
                </a:tc>
                <a:tc hMerge="1">
                  <a:txBody>
                    <a:bodyPr/>
                    <a:lstStyle/>
                    <a:p>
                      <a:endParaRPr lang="en-IN"/>
                    </a:p>
                  </a:txBody>
                  <a:tcPr/>
                </a:tc>
                <a:tc hMerge="1">
                  <a:txBody>
                    <a:bodyPr/>
                    <a:lstStyle/>
                    <a:p>
                      <a:endParaRPr lang="en-IN"/>
                    </a:p>
                  </a:txBody>
                  <a:tcPr/>
                </a:tc>
                <a:tc>
                  <a:txBody>
                    <a:bodyPr/>
                    <a:lstStyle/>
                    <a:p>
                      <a:pPr>
                        <a:lnSpc>
                          <a:spcPct val="115000"/>
                        </a:lnSpc>
                        <a:spcAft>
                          <a:spcPts val="0"/>
                        </a:spcAft>
                      </a:pPr>
                      <a:r>
                        <a:rPr lang="en-GB" sz="600">
                          <a:effectLst/>
                        </a:rPr>
                        <a:t>Risk mitigation methods</a:t>
                      </a:r>
                      <a:endParaRPr lang="en-IN" sz="500">
                        <a:effectLst/>
                        <a:latin typeface="Arial" panose="020B0604020202020204" pitchFamily="34" charset="0"/>
                        <a:ea typeface="Arial" panose="020B0604020202020204" pitchFamily="34" charset="0"/>
                      </a:endParaRPr>
                    </a:p>
                  </a:txBody>
                  <a:tcPr marL="30008" marR="30008" marT="30008" marB="30008"/>
                </a:tc>
                <a:extLst>
                  <a:ext uri="{0D108BD9-81ED-4DB2-BD59-A6C34878D82A}">
                    <a16:rowId xmlns:a16="http://schemas.microsoft.com/office/drawing/2014/main" val="2825865202"/>
                  </a:ext>
                </a:extLst>
              </a:tr>
              <a:tr h="220732">
                <a:tc rowSpan="4">
                  <a:txBody>
                    <a:bodyPr/>
                    <a:lstStyle/>
                    <a:p>
                      <a:pPr>
                        <a:lnSpc>
                          <a:spcPct val="115000"/>
                        </a:lnSpc>
                        <a:spcAft>
                          <a:spcPts val="0"/>
                        </a:spcAft>
                      </a:pPr>
                      <a:r>
                        <a:rPr lang="en-GB" sz="600">
                          <a:effectLst/>
                        </a:rPr>
                        <a:t>Likelihood of occurrence</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High</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Moderate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Low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 </a:t>
                      </a:r>
                      <a:endParaRPr lang="en-IN" sz="500">
                        <a:effectLst/>
                        <a:latin typeface="Arial" panose="020B0604020202020204" pitchFamily="34" charset="0"/>
                        <a:ea typeface="Arial" panose="020B0604020202020204" pitchFamily="34" charset="0"/>
                      </a:endParaRPr>
                    </a:p>
                  </a:txBody>
                  <a:tcPr marL="30008" marR="30008" marT="30008" marB="30008"/>
                </a:tc>
                <a:extLst>
                  <a:ext uri="{0D108BD9-81ED-4DB2-BD59-A6C34878D82A}">
                    <a16:rowId xmlns:a16="http://schemas.microsoft.com/office/drawing/2014/main" val="2230872653"/>
                  </a:ext>
                </a:extLst>
              </a:tr>
              <a:tr h="1095734">
                <a:tc vMerge="1">
                  <a:txBody>
                    <a:bodyPr/>
                    <a:lstStyle/>
                    <a:p>
                      <a:endParaRPr lang="en-IN"/>
                    </a:p>
                  </a:txBody>
                  <a:tcPr/>
                </a:tc>
                <a:tc>
                  <a:txBody>
                    <a:bodyPr/>
                    <a:lstStyle/>
                    <a:p>
                      <a:pPr>
                        <a:lnSpc>
                          <a:spcPct val="115000"/>
                        </a:lnSpc>
                        <a:spcAft>
                          <a:spcPts val="0"/>
                        </a:spcAft>
                      </a:pPr>
                      <a:r>
                        <a:rPr lang="en-GB" sz="600">
                          <a:effectLst/>
                        </a:rPr>
                        <a:t>Highly probable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Incorrect audit assessment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Checking of financial statements and ensuring a high degree of compliance </a:t>
                      </a:r>
                      <a:endParaRPr lang="en-IN" sz="500">
                        <a:effectLst/>
                        <a:latin typeface="Arial" panose="020B0604020202020204" pitchFamily="34" charset="0"/>
                        <a:ea typeface="Arial" panose="020B0604020202020204" pitchFamily="34" charset="0"/>
                      </a:endParaRPr>
                    </a:p>
                  </a:txBody>
                  <a:tcPr marL="30008" marR="30008" marT="30008" marB="30008"/>
                </a:tc>
                <a:extLst>
                  <a:ext uri="{0D108BD9-81ED-4DB2-BD59-A6C34878D82A}">
                    <a16:rowId xmlns:a16="http://schemas.microsoft.com/office/drawing/2014/main" val="1298374029"/>
                  </a:ext>
                </a:extLst>
              </a:tr>
              <a:tr h="920734">
                <a:tc vMerge="1">
                  <a:txBody>
                    <a:bodyPr/>
                    <a:lstStyle/>
                    <a:p>
                      <a:endParaRPr lang="en-IN"/>
                    </a:p>
                  </a:txBody>
                  <a:tcPr/>
                </a:tc>
                <a:tc>
                  <a:txBody>
                    <a:bodyPr/>
                    <a:lstStyle/>
                    <a:p>
                      <a:pPr>
                        <a:lnSpc>
                          <a:spcPct val="115000"/>
                        </a:lnSpc>
                        <a:spcAft>
                          <a:spcPts val="0"/>
                        </a:spcAft>
                      </a:pPr>
                      <a:r>
                        <a:rPr lang="en-GB" sz="600">
                          <a:effectLst/>
                        </a:rPr>
                        <a:t>Moderately probable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Improper behaviour of staff</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Ensuring cooperation among the staff and other members</a:t>
                      </a:r>
                      <a:endParaRPr lang="en-IN" sz="500">
                        <a:effectLst/>
                        <a:latin typeface="Arial" panose="020B0604020202020204" pitchFamily="34" charset="0"/>
                        <a:ea typeface="Arial" panose="020B0604020202020204" pitchFamily="34" charset="0"/>
                      </a:endParaRPr>
                    </a:p>
                  </a:txBody>
                  <a:tcPr marL="30008" marR="30008" marT="30008" marB="30008"/>
                </a:tc>
                <a:extLst>
                  <a:ext uri="{0D108BD9-81ED-4DB2-BD59-A6C34878D82A}">
                    <a16:rowId xmlns:a16="http://schemas.microsoft.com/office/drawing/2014/main" val="4268180099"/>
                  </a:ext>
                </a:extLst>
              </a:tr>
              <a:tr h="1183234">
                <a:tc vMerge="1">
                  <a:txBody>
                    <a:bodyPr/>
                    <a:lstStyle/>
                    <a:p>
                      <a:endParaRPr lang="en-IN"/>
                    </a:p>
                  </a:txBody>
                  <a:tcPr/>
                </a:tc>
                <a:tc>
                  <a:txBody>
                    <a:bodyPr/>
                    <a:lstStyle/>
                    <a:p>
                      <a:pPr>
                        <a:lnSpc>
                          <a:spcPct val="115000"/>
                        </a:lnSpc>
                        <a:spcAft>
                          <a:spcPts val="0"/>
                        </a:spcAft>
                      </a:pPr>
                      <a:r>
                        <a:rPr lang="en-GB" sz="600">
                          <a:effectLst/>
                        </a:rPr>
                        <a:t>Not probable</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 </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a:effectLst/>
                        </a:rPr>
                        <a:t>Tampering of results</a:t>
                      </a:r>
                      <a:endParaRPr lang="en-IN" sz="500">
                        <a:effectLst/>
                        <a:latin typeface="Arial" panose="020B0604020202020204" pitchFamily="34" charset="0"/>
                        <a:ea typeface="Arial" panose="020B0604020202020204" pitchFamily="34" charset="0"/>
                      </a:endParaRPr>
                    </a:p>
                  </a:txBody>
                  <a:tcPr marL="30008" marR="30008" marT="30008" marB="30008"/>
                </a:tc>
                <a:tc>
                  <a:txBody>
                    <a:bodyPr/>
                    <a:lstStyle/>
                    <a:p>
                      <a:pPr>
                        <a:lnSpc>
                          <a:spcPct val="115000"/>
                        </a:lnSpc>
                        <a:spcAft>
                          <a:spcPts val="0"/>
                        </a:spcAft>
                      </a:pPr>
                      <a:r>
                        <a:rPr lang="en-GB" sz="600" dirty="0">
                          <a:effectLst/>
                        </a:rPr>
                        <a:t>Ensuring honesty and integrity in work and following high ethical practices</a:t>
                      </a:r>
                      <a:endParaRPr lang="en-IN" sz="500" dirty="0">
                        <a:effectLst/>
                        <a:latin typeface="Arial" panose="020B0604020202020204" pitchFamily="34" charset="0"/>
                        <a:ea typeface="Arial" panose="020B0604020202020204" pitchFamily="34" charset="0"/>
                      </a:endParaRPr>
                    </a:p>
                  </a:txBody>
                  <a:tcPr marL="30008" marR="30008" marT="30008" marB="30008"/>
                </a:tc>
                <a:extLst>
                  <a:ext uri="{0D108BD9-81ED-4DB2-BD59-A6C34878D82A}">
                    <a16:rowId xmlns:a16="http://schemas.microsoft.com/office/drawing/2014/main" val="3297726914"/>
                  </a:ext>
                </a:extLst>
              </a:tr>
            </a:tbl>
          </a:graphicData>
        </a:graphic>
      </p:graphicFrame>
    </p:spTree>
    <p:extLst>
      <p:ext uri="{BB962C8B-B14F-4D97-AF65-F5344CB8AC3E}">
        <p14:creationId xmlns:p14="http://schemas.microsoft.com/office/powerpoint/2010/main" val="3457653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3499F-5CDF-4EE6-99E5-56537B10A529}"/>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Recommendations on the under-developed areas</a:t>
            </a:r>
            <a:br>
              <a:rPr lang="en-GB" sz="3200" b="1" dirty="0">
                <a:effectLst/>
                <a:latin typeface="Times New Roman" panose="02020603050405020304" pitchFamily="18" charset="0"/>
                <a:ea typeface="Times New Roman" panose="02020603050405020304" pitchFamily="18" charset="0"/>
              </a:rPr>
            </a:br>
            <a:endParaRPr lang="en-GB" sz="3200" b="1" dirty="0"/>
          </a:p>
        </p:txBody>
      </p:sp>
      <p:sp>
        <p:nvSpPr>
          <p:cNvPr id="3" name="Content Placeholder 2">
            <a:extLst>
              <a:ext uri="{FF2B5EF4-FFF2-40B4-BE49-F238E27FC236}">
                <a16:creationId xmlns:a16="http://schemas.microsoft.com/office/drawing/2014/main" id="{8FDA39EB-2E8A-4155-BDD1-930A6FC4480D}"/>
              </a:ext>
            </a:extLst>
          </p:cNvPr>
          <p:cNvSpPr>
            <a:spLocks noGrp="1"/>
          </p:cNvSpPr>
          <p:nvPr>
            <p:ph idx="1"/>
          </p:nvPr>
        </p:nvSpPr>
        <p:spPr>
          <a:xfrm>
            <a:off x="838200" y="1825625"/>
            <a:ext cx="5720862" cy="4351338"/>
          </a:xfrm>
        </p:spPr>
        <p:txBody>
          <a:bodyPr>
            <a:normAutofit/>
          </a:bodyPr>
          <a:lstStyle/>
          <a:p>
            <a:r>
              <a:rPr lang="en-GB" sz="2400" dirty="0">
                <a:effectLst/>
                <a:latin typeface="Times New Roman" panose="02020603050405020304" pitchFamily="18" charset="0"/>
                <a:ea typeface="Calibri" panose="020F0502020204030204" pitchFamily="34" charset="0"/>
              </a:rPr>
              <a:t>training to the employees as per their requirements</a:t>
            </a:r>
          </a:p>
          <a:p>
            <a:r>
              <a:rPr lang="en-GB" sz="2400" dirty="0">
                <a:effectLst/>
                <a:latin typeface="Times New Roman" panose="02020603050405020304" pitchFamily="18" charset="0"/>
                <a:ea typeface="Calibri" panose="020F0502020204030204" pitchFamily="34" charset="0"/>
              </a:rPr>
              <a:t>improving employee performance</a:t>
            </a:r>
            <a:endParaRPr lang="en-GB" sz="2400" dirty="0">
              <a:latin typeface="Times New Roman" panose="02020603050405020304" pitchFamily="18" charset="0"/>
              <a:ea typeface="Calibri" panose="020F0502020204030204" pitchFamily="34" charset="0"/>
            </a:endParaRPr>
          </a:p>
          <a:p>
            <a:r>
              <a:rPr lang="en-GB" sz="2400" dirty="0">
                <a:effectLst/>
                <a:latin typeface="Times New Roman" panose="02020603050405020304" pitchFamily="18" charset="0"/>
                <a:ea typeface="Calibri" panose="020F0502020204030204" pitchFamily="34" charset="0"/>
              </a:rPr>
              <a:t>rewarding the employees </a:t>
            </a:r>
          </a:p>
          <a:p>
            <a:r>
              <a:rPr lang="en-GB" sz="2400" dirty="0">
                <a:effectLst/>
                <a:latin typeface="Times New Roman" panose="02020603050405020304" pitchFamily="18" charset="0"/>
                <a:ea typeface="Calibri" panose="020F0502020204030204" pitchFamily="34" charset="0"/>
              </a:rPr>
              <a:t>motivational factor </a:t>
            </a:r>
            <a:endParaRPr lang="en-GB" sz="2400" dirty="0"/>
          </a:p>
        </p:txBody>
      </p:sp>
      <p:pic>
        <p:nvPicPr>
          <p:cNvPr id="4" name="Picture 3">
            <a:extLst>
              <a:ext uri="{FF2B5EF4-FFF2-40B4-BE49-F238E27FC236}">
                <a16:creationId xmlns:a16="http://schemas.microsoft.com/office/drawing/2014/main" id="{BB66F6E7-E0C8-47E7-8A3A-CA8DCB2D2514}"/>
              </a:ext>
            </a:extLst>
          </p:cNvPr>
          <p:cNvPicPr>
            <a:picLocks noChangeAspect="1"/>
          </p:cNvPicPr>
          <p:nvPr/>
        </p:nvPicPr>
        <p:blipFill>
          <a:blip r:embed="rId3" cstate="print"/>
          <a:stretch>
            <a:fillRect/>
          </a:stretch>
        </p:blipFill>
        <p:spPr>
          <a:xfrm>
            <a:off x="7072312" y="2258219"/>
            <a:ext cx="3548796" cy="2472043"/>
          </a:xfrm>
          <a:prstGeom prst="rect">
            <a:avLst/>
          </a:prstGeom>
        </p:spPr>
      </p:pic>
    </p:spTree>
    <p:extLst>
      <p:ext uri="{BB962C8B-B14F-4D97-AF65-F5344CB8AC3E}">
        <p14:creationId xmlns:p14="http://schemas.microsoft.com/office/powerpoint/2010/main" val="3598715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Times New Roman" pitchFamily="18" charset="0"/>
                <a:cs typeface="Times New Roman" pitchFamily="18" charset="0"/>
              </a:rPr>
              <a:t>Managerial focus and future action plan </a:t>
            </a:r>
            <a:endParaRPr lang="en-IN"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542364" y="2049517"/>
            <a:ext cx="5196284" cy="4324388"/>
          </a:xfrm>
        </p:spPr>
        <p:txBody>
          <a:bodyPr>
            <a:normAutofit/>
          </a:bodyPr>
          <a:lstStyle/>
          <a:p>
            <a:r>
              <a:rPr lang="en-IN" sz="3200" dirty="0">
                <a:latin typeface="Times New Roman" pitchFamily="18" charset="0"/>
                <a:cs typeface="Times New Roman" pitchFamily="18" charset="0"/>
              </a:rPr>
              <a:t>Sales and marketing was inspected</a:t>
            </a:r>
          </a:p>
          <a:p>
            <a:r>
              <a:rPr lang="en-IN" sz="3200" dirty="0">
                <a:latin typeface="Times New Roman" pitchFamily="18" charset="0"/>
                <a:cs typeface="Times New Roman" pitchFamily="18" charset="0"/>
              </a:rPr>
              <a:t>Sheraton is active on various social media platforms</a:t>
            </a:r>
          </a:p>
          <a:p>
            <a:r>
              <a:rPr lang="en-IN" sz="3200" dirty="0">
                <a:latin typeface="Times New Roman" pitchFamily="18" charset="0"/>
                <a:cs typeface="Times New Roman" pitchFamily="18" charset="0"/>
              </a:rPr>
              <a:t>Own website</a:t>
            </a:r>
          </a:p>
          <a:p>
            <a:r>
              <a:rPr lang="en-IN" sz="3200" dirty="0">
                <a:latin typeface="Times New Roman" pitchFamily="18" charset="0"/>
                <a:cs typeface="Times New Roman" pitchFamily="18" charset="0"/>
              </a:rPr>
              <a:t>Huge online presence </a:t>
            </a:r>
          </a:p>
          <a:p>
            <a:endParaRPr lang="en-IN" sz="2400"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01255" y="2442962"/>
            <a:ext cx="5689998" cy="32032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3448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itchFamily="18" charset="0"/>
                <a:cs typeface="Times New Roman" pitchFamily="18" charset="0"/>
              </a:rPr>
              <a:t>Managerial focus and future action plan </a:t>
            </a:r>
            <a:endParaRPr lang="en-IN" dirty="0"/>
          </a:p>
        </p:txBody>
      </p:sp>
      <p:sp>
        <p:nvSpPr>
          <p:cNvPr id="3" name="Content Placeholder 2"/>
          <p:cNvSpPr>
            <a:spLocks noGrp="1"/>
          </p:cNvSpPr>
          <p:nvPr>
            <p:ph idx="1"/>
          </p:nvPr>
        </p:nvSpPr>
        <p:spPr>
          <a:xfrm>
            <a:off x="1245476" y="2254469"/>
            <a:ext cx="4993959" cy="4182190"/>
          </a:xfrm>
        </p:spPr>
        <p:txBody>
          <a:bodyPr/>
          <a:lstStyle/>
          <a:p>
            <a:r>
              <a:rPr lang="en-IN" dirty="0">
                <a:latin typeface="Times New Roman" pitchFamily="18" charset="0"/>
                <a:cs typeface="Times New Roman" pitchFamily="18" charset="0"/>
              </a:rPr>
              <a:t>Guest service delivery is good</a:t>
            </a:r>
          </a:p>
          <a:p>
            <a:r>
              <a:rPr lang="en-IN" dirty="0">
                <a:latin typeface="Times New Roman" pitchFamily="18" charset="0"/>
                <a:cs typeface="Times New Roman" pitchFamily="18" charset="0"/>
              </a:rPr>
              <a:t>Proper training is given to the employees</a:t>
            </a:r>
          </a:p>
          <a:p>
            <a:r>
              <a:rPr lang="en-IN" dirty="0">
                <a:latin typeface="Times New Roman" pitchFamily="18" charset="0"/>
                <a:cs typeface="Times New Roman" pitchFamily="18" charset="0"/>
              </a:rPr>
              <a:t>However, the staff is rude with the customers</a:t>
            </a:r>
          </a:p>
          <a:p>
            <a:r>
              <a:rPr lang="en-IN" dirty="0">
                <a:latin typeface="Times New Roman" pitchFamily="18" charset="0"/>
                <a:cs typeface="Times New Roman" pitchFamily="18" charset="0"/>
              </a:rPr>
              <a:t>Hotel premises are dirty</a:t>
            </a:r>
          </a:p>
          <a:p>
            <a:r>
              <a:rPr lang="en-IN" dirty="0">
                <a:latin typeface="Times New Roman" pitchFamily="18" charset="0"/>
                <a:cs typeface="Times New Roman" pitchFamily="18" charset="0"/>
              </a:rPr>
              <a:t>Can open a small shop selling antique products</a:t>
            </a:r>
          </a:p>
        </p:txBody>
      </p:sp>
      <p:pic>
        <p:nvPicPr>
          <p:cNvPr id="4098" name="Picture 2" descr="Marriott International brings its signature brand to Surat with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62160" y="2815159"/>
            <a:ext cx="5636372" cy="3044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0095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31108"/>
            <a:ext cx="10972800" cy="1143000"/>
          </a:xfrm>
        </p:spPr>
        <p:txBody>
          <a:bodyPr/>
          <a:lstStyle/>
          <a:p>
            <a:pPr algn="ctr"/>
            <a:r>
              <a:rPr lang="en-GB" b="1" dirty="0">
                <a:latin typeface="Times New Roman" pitchFamily="18" charset="0"/>
                <a:cs typeface="Times New Roman" pitchFamily="18" charset="0"/>
              </a:rPr>
              <a:t>Managerial focus and future action plan </a:t>
            </a:r>
            <a:endParaRPr lang="en-IN" dirty="0"/>
          </a:p>
        </p:txBody>
      </p:sp>
      <p:pic>
        <p:nvPicPr>
          <p:cNvPr id="5121"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234" y="1532779"/>
            <a:ext cx="3242896" cy="4930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61670" y="1532777"/>
            <a:ext cx="3351228" cy="483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88306" y="1532778"/>
            <a:ext cx="3786188" cy="47604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9466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itchFamily="18" charset="0"/>
                <a:cs typeface="Times New Roman" pitchFamily="18" charset="0"/>
              </a:rPr>
              <a:t>Conclusion </a:t>
            </a:r>
          </a:p>
        </p:txBody>
      </p:sp>
      <p:sp>
        <p:nvSpPr>
          <p:cNvPr id="3" name="Content Placeholder 2"/>
          <p:cNvSpPr>
            <a:spLocks noGrp="1"/>
          </p:cNvSpPr>
          <p:nvPr>
            <p:ph idx="1"/>
          </p:nvPr>
        </p:nvSpPr>
        <p:spPr/>
        <p:txBody>
          <a:bodyPr/>
          <a:lstStyle/>
          <a:p>
            <a:r>
              <a:rPr lang="en-GB" dirty="0">
                <a:latin typeface="Times New Roman" pitchFamily="18" charset="0"/>
                <a:cs typeface="Times New Roman" pitchFamily="18" charset="0"/>
              </a:rPr>
              <a:t>This report has evaluated the audit undertaken on the Sheraton Marriott Heathrow hotel. </a:t>
            </a:r>
          </a:p>
          <a:p>
            <a:r>
              <a:rPr lang="en-GB" dirty="0">
                <a:latin typeface="Times New Roman" pitchFamily="18" charset="0"/>
                <a:cs typeface="Times New Roman" pitchFamily="18" charset="0"/>
              </a:rPr>
              <a:t>The various aspects of the audit were analysed. </a:t>
            </a:r>
          </a:p>
          <a:p>
            <a:r>
              <a:rPr lang="en-GB" dirty="0">
                <a:latin typeface="Times New Roman" pitchFamily="18" charset="0"/>
                <a:cs typeface="Times New Roman" pitchFamily="18" charset="0"/>
              </a:rPr>
              <a:t>Recommendations were given to improve these services and a future action plan was developed. </a:t>
            </a:r>
            <a:endParaRPr lang="en-IN" dirty="0">
              <a:latin typeface="Times New Roman" pitchFamily="18" charset="0"/>
              <a:cs typeface="Times New Roman" pitchFamily="18" charset="0"/>
            </a:endParaRPr>
          </a:p>
          <a:p>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2736631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CAD63-4C1F-463E-B45B-AC5F30D5CE21}"/>
              </a:ext>
            </a:extLst>
          </p:cNvPr>
          <p:cNvSpPr>
            <a:spLocks noGrp="1"/>
          </p:cNvSpPr>
          <p:nvPr>
            <p:ph type="title"/>
          </p:nvPr>
        </p:nvSpPr>
        <p:spPr/>
        <p:txBody>
          <a:bodyPr>
            <a:normAutofit/>
          </a:bodyPr>
          <a:lstStyle/>
          <a:p>
            <a:pPr algn="ctr"/>
            <a:r>
              <a:rPr lang="en-IN" sz="3600" b="1" dirty="0">
                <a:latin typeface="Times New Roman" pitchFamily="18" charset="0"/>
                <a:cs typeface="Times New Roman" pitchFamily="18" charset="0"/>
              </a:rPr>
              <a:t>Reference list</a:t>
            </a:r>
            <a:endParaRPr lang="en-GB" sz="36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1B7F4E25-369A-4305-B914-4E6CF1987DE0}"/>
              </a:ext>
            </a:extLst>
          </p:cNvPr>
          <p:cNvSpPr>
            <a:spLocks noGrp="1"/>
          </p:cNvSpPr>
          <p:nvPr>
            <p:ph idx="1"/>
          </p:nvPr>
        </p:nvSpPr>
        <p:spPr/>
        <p:txBody>
          <a:bodyPr>
            <a:normAutofit fontScale="62500" lnSpcReduction="20000"/>
          </a:bodyPr>
          <a:lstStyle/>
          <a:p>
            <a:pPr algn="just">
              <a:lnSpc>
                <a:spcPct val="150000"/>
              </a:lnSpc>
              <a:spcAft>
                <a:spcPts val="0"/>
              </a:spcAft>
            </a:pPr>
            <a:r>
              <a:rPr lang="en-GB" sz="1800" dirty="0">
                <a:effectLst/>
                <a:latin typeface="Times New Roman" panose="02020603050405020304" pitchFamily="18" charset="0"/>
                <a:ea typeface="Times New Roman" panose="02020603050405020304" pitchFamily="18" charset="0"/>
              </a:rPr>
              <a:t>Marriott International, 2020. Hotel Technology Available at: https://www.marriott.com/meeting-event-hotels/meetings/mobility-and-tech.mi (Accessed: 13 July 2020).</a:t>
            </a:r>
          </a:p>
          <a:p>
            <a:pPr algn="just">
              <a:lnSpc>
                <a:spcPct val="150000"/>
              </a:lnSpc>
              <a:spcAft>
                <a:spcPts val="0"/>
              </a:spcAft>
            </a:pPr>
            <a:r>
              <a:rPr lang="en-GB" sz="1800" dirty="0">
                <a:effectLst/>
                <a:latin typeface="Times New Roman" panose="02020603050405020304" pitchFamily="18" charset="0"/>
                <a:ea typeface="Times New Roman" panose="02020603050405020304" pitchFamily="18" charset="0"/>
              </a:rPr>
              <a:t>Marriott International., 2020. </a:t>
            </a:r>
            <a:r>
              <a:rPr lang="en-GB" sz="1800" i="1" dirty="0">
                <a:effectLst/>
                <a:latin typeface="Times New Roman" panose="02020603050405020304" pitchFamily="18" charset="0"/>
                <a:ea typeface="Times New Roman" panose="02020603050405020304" pitchFamily="18" charset="0"/>
              </a:rPr>
              <a:t>Best Rates Guaranteed at Marriott.co.uk.</a:t>
            </a:r>
            <a:r>
              <a:rPr lang="en-GB" sz="1800" dirty="0">
                <a:effectLst/>
                <a:latin typeface="Times New Roman" panose="02020603050405020304" pitchFamily="18" charset="0"/>
                <a:ea typeface="Times New Roman" panose="02020603050405020304" pitchFamily="18" charset="0"/>
              </a:rPr>
              <a:t> Available at: https://www.marriott.co.uk/default.mi# (Accessed: 13 July 2020).</a:t>
            </a:r>
          </a:p>
          <a:p>
            <a:pPr algn="just">
              <a:lnSpc>
                <a:spcPct val="150000"/>
              </a:lnSpc>
              <a:spcAft>
                <a:spcPts val="0"/>
              </a:spcAft>
            </a:pPr>
            <a:r>
              <a:rPr lang="en-GB" sz="1800" dirty="0">
                <a:effectLst/>
                <a:latin typeface="Times New Roman" panose="02020603050405020304" pitchFamily="18" charset="0"/>
                <a:ea typeface="Times New Roman" panose="02020603050405020304" pitchFamily="18" charset="0"/>
              </a:rPr>
              <a:t>Sheraton Heathrow Hotel., 2020. </a:t>
            </a:r>
            <a:r>
              <a:rPr lang="en-GB" sz="1800" i="1" dirty="0">
                <a:effectLst/>
                <a:latin typeface="Times New Roman" panose="02020603050405020304" pitchFamily="18" charset="0"/>
                <a:ea typeface="Times New Roman" panose="02020603050405020304" pitchFamily="18" charset="0"/>
              </a:rPr>
              <a:t>Comfort, convenience and ideally connected to Heathrow</a:t>
            </a:r>
            <a:r>
              <a:rPr lang="en-GB" sz="1800" dirty="0">
                <a:effectLst/>
                <a:latin typeface="Times New Roman" panose="02020603050405020304" pitchFamily="18" charset="0"/>
                <a:ea typeface="Times New Roman" panose="02020603050405020304" pitchFamily="18" charset="0"/>
              </a:rPr>
              <a:t>. Available at: https://www.marriott.com/hotels/travel/lhrsi-sheraton-heathrow-hotel/ (Accessed: 13 July 2020).</a:t>
            </a:r>
          </a:p>
          <a:p>
            <a:r>
              <a:rPr lang="en-GB" sz="1800" dirty="0">
                <a:effectLst/>
                <a:latin typeface="Times New Roman" panose="02020603050405020304" pitchFamily="18" charset="0"/>
                <a:ea typeface="Times New Roman" panose="02020603050405020304" pitchFamily="18" charset="0"/>
              </a:rPr>
              <a:t>The Global Economy, 2020. </a:t>
            </a:r>
            <a:r>
              <a:rPr lang="en-GB" sz="1800" i="1" dirty="0">
                <a:effectLst/>
                <a:latin typeface="Times New Roman" panose="02020603050405020304" pitchFamily="18" charset="0"/>
                <a:ea typeface="Times New Roman" panose="02020603050405020304" pitchFamily="18" charset="0"/>
              </a:rPr>
              <a:t>United Kingdom Political stability - data, chart</a:t>
            </a:r>
            <a:r>
              <a:rPr lang="en-GB" sz="1800" dirty="0">
                <a:effectLst/>
                <a:latin typeface="Times New Roman" panose="02020603050405020304" pitchFamily="18" charset="0"/>
                <a:ea typeface="Times New Roman" panose="02020603050405020304" pitchFamily="18" charset="0"/>
              </a:rPr>
              <a:t> Available at: https://www.theglobaleconomy.com/United-Kingdom/wb_political_stability/ (Accessed: 13 July 2020</a:t>
            </a:r>
          </a:p>
          <a:p>
            <a:r>
              <a:rPr lang="en-GB" sz="180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Cresswell</a:t>
            </a: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S., 2019. </a:t>
            </a:r>
            <a:r>
              <a:rPr lang="en-GB" sz="1800" i="1"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 importance of hygiene for guest satisfaction - Institute of Hospitality</a:t>
            </a: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https://www.instituteofhospitality.org/the-importance-of-hygiene-for-guest-satisfaction/ (Accessed: 13 July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Kamou</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 2020. Motivational Factors of Generation Y Front Office Employees in Seasonal Resort Hotels of Northern Greece The case of Sani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Ikos</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Resorts.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Tavares, F.O.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Fraiz</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Brea, J.A., 2018. Confirmatory analysis of the preference in Boutique Hotels in the city of Oporto, Portugal.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African Journal of Hospitality, Tourism and Leisure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7</a:t>
            </a:r>
            <a:r>
              <a:rPr lang="en-GB" sz="1800" dirty="0">
                <a:effectLst/>
                <a:latin typeface="Calibri" panose="020F0502020204030204" pitchFamily="34" charset="0"/>
                <a:ea typeface="Calibri" panose="020F0502020204030204" pitchFamily="34" charset="0"/>
                <a:cs typeface="Times New Roman" panose="02020603050405020304" pitchFamily="18" charset="0"/>
              </a:rPr>
              <a:t>(4),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pp.1</a:t>
            </a:r>
            <a:r>
              <a:rPr lang="en-GB" sz="1800" dirty="0">
                <a:effectLst/>
                <a:latin typeface="Calibri" panose="020F0502020204030204" pitchFamily="34" charset="0"/>
                <a:ea typeface="Calibri" panose="020F0502020204030204" pitchFamily="34" charset="0"/>
                <a:cs typeface="Times New Roman" panose="02020603050405020304" pitchFamily="18" charset="0"/>
              </a:rPr>
              <a:t>-11.</a:t>
            </a:r>
          </a:p>
          <a:p>
            <a:pPr>
              <a:lnSpc>
                <a:spcPts val="1800"/>
              </a:lnSpc>
              <a:spcAft>
                <a:spcPts val="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Sthapit</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 2019. Antecedents of a memorable hotel experience: Finnish hotels perspective.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Current Issues in Tourism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22</a:t>
            </a:r>
            <a:r>
              <a:rPr lang="en-GB" sz="1800" dirty="0">
                <a:effectLst/>
                <a:latin typeface="Calibri" panose="020F0502020204030204" pitchFamily="34" charset="0"/>
                <a:ea typeface="Calibri" panose="020F0502020204030204" pitchFamily="34" charset="0"/>
                <a:cs typeface="Times New Roman" panose="02020603050405020304" pitchFamily="18" charset="0"/>
              </a:rPr>
              <a:t>(20),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pp.2458</a:t>
            </a:r>
            <a:r>
              <a:rPr lang="en-GB" sz="1800" dirty="0">
                <a:effectLst/>
                <a:latin typeface="Calibri" panose="020F0502020204030204" pitchFamily="34" charset="0"/>
                <a:ea typeface="Calibri" panose="020F0502020204030204" pitchFamily="34" charset="0"/>
                <a:cs typeface="Times New Roman" panose="02020603050405020304" pitchFamily="18" charset="0"/>
              </a:rPr>
              <a:t>-2461.</a:t>
            </a:r>
          </a:p>
          <a:p>
            <a:pPr>
              <a:lnSpc>
                <a:spcPts val="1800"/>
              </a:lnSpc>
              <a:spcAft>
                <a:spcPts val="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Khan, S., 2017. What really matters to hotel guests: A study of guest reviews of 3 star hotels in Bangkok.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and Tourism Systems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10</a:t>
            </a:r>
            <a:r>
              <a:rPr lang="en-GB" sz="1800" dirty="0">
                <a:effectLst/>
                <a:latin typeface="Calibri" panose="020F0502020204030204" pitchFamily="34" charset="0"/>
                <a:ea typeface="Calibri" panose="020F0502020204030204" pitchFamily="34" charset="0"/>
                <a:cs typeface="Times New Roman" panose="02020603050405020304" pitchFamily="18" charset="0"/>
              </a:rPr>
              <a:t>(1),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p.13</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ts val="1800"/>
              </a:lnSpc>
              <a:spcAft>
                <a:spcPts val="0"/>
              </a:spcAft>
            </a:pP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Astawa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I.P.,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Astawa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I.P.M.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Susyarini</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N.P.W.A., 2017. EFFICIENCY IN THE PURCHASE OF FOOD AND BEVERAGES IN OPERATION OF STAR HOTELS IN BALI.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Applied Sciences in Tourism and Events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1</a:t>
            </a:r>
            <a:r>
              <a:rPr lang="en-GB" sz="1800" dirty="0">
                <a:effectLst/>
                <a:latin typeface="Calibri" panose="020F0502020204030204" pitchFamily="34" charset="0"/>
                <a:ea typeface="Calibri" panose="020F0502020204030204" pitchFamily="34" charset="0"/>
                <a:cs typeface="Times New Roman" panose="02020603050405020304" pitchFamily="18" charset="0"/>
              </a:rPr>
              <a:t>(1), p.19.</a:t>
            </a:r>
          </a:p>
          <a:p>
            <a:endParaRPr lang="en-GB" dirty="0"/>
          </a:p>
        </p:txBody>
      </p:sp>
    </p:spTree>
    <p:extLst>
      <p:ext uri="{BB962C8B-B14F-4D97-AF65-F5344CB8AC3E}">
        <p14:creationId xmlns:p14="http://schemas.microsoft.com/office/powerpoint/2010/main" val="9798031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90806-CB60-4B36-883E-9CF307F34864}"/>
              </a:ext>
            </a:extLst>
          </p:cNvPr>
          <p:cNvSpPr>
            <a:spLocks noGrp="1"/>
          </p:cNvSpPr>
          <p:nvPr>
            <p:ph type="title"/>
          </p:nvPr>
        </p:nvSpPr>
        <p:spPr/>
        <p:txBody>
          <a:bodyPr/>
          <a:lstStyle/>
          <a:p>
            <a:pPr algn="ctr"/>
            <a:r>
              <a:rPr lang="en-IN" sz="4400" b="1" dirty="0">
                <a:latin typeface="Times New Roman" pitchFamily="18" charset="0"/>
                <a:cs typeface="Times New Roman" pitchFamily="18" charset="0"/>
              </a:rPr>
              <a:t>Reference list</a:t>
            </a:r>
            <a:endParaRPr lang="en-GB"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25E1CB55-CE64-4F5A-8E7A-21945A408E16}"/>
              </a:ext>
            </a:extLst>
          </p:cNvPr>
          <p:cNvSpPr>
            <a:spLocks noGrp="1"/>
          </p:cNvSpPr>
          <p:nvPr>
            <p:ph idx="1"/>
          </p:nvPr>
        </p:nvSpPr>
        <p:spPr>
          <a:xfrm>
            <a:off x="112058" y="2001228"/>
            <a:ext cx="11972365" cy="4415356"/>
          </a:xfrm>
        </p:spPr>
        <p:txBody>
          <a:bodyPr>
            <a:noAutofit/>
          </a:bodyPr>
          <a:lstStyle/>
          <a:p>
            <a:r>
              <a:rPr lang="en-GB" sz="1000" dirty="0" err="1">
                <a:latin typeface="Times New Roman" pitchFamily="18" charset="0"/>
                <a:cs typeface="Times New Roman" pitchFamily="18" charset="0"/>
              </a:rPr>
              <a:t>Aboyassin</a:t>
            </a:r>
            <a:r>
              <a:rPr lang="en-GB" sz="1000" dirty="0">
                <a:latin typeface="Times New Roman" pitchFamily="18" charset="0"/>
                <a:cs typeface="Times New Roman" pitchFamily="18" charset="0"/>
              </a:rPr>
              <a:t>, N.A. and Sultan, M.A., 2017. The Role of Human Resources Training in Improving the Employee's Performance: Applied Study in the Five Stars Hotels in Jordan. </a:t>
            </a:r>
            <a:r>
              <a:rPr lang="en-GB" sz="1000" i="1" dirty="0">
                <a:latin typeface="Times New Roman" pitchFamily="18" charset="0"/>
                <a:cs typeface="Times New Roman" pitchFamily="18" charset="0"/>
              </a:rPr>
              <a:t>International Journal of Business Administration</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8</a:t>
            </a:r>
            <a:r>
              <a:rPr lang="en-GB" sz="1000" dirty="0">
                <a:latin typeface="Times New Roman" pitchFamily="18" charset="0"/>
                <a:cs typeface="Times New Roman" pitchFamily="18" charset="0"/>
              </a:rPr>
              <a:t>(5), p.46.</a:t>
            </a:r>
            <a:endParaRPr lang="en-IN" sz="1000" dirty="0">
              <a:latin typeface="Times New Roman" pitchFamily="18" charset="0"/>
              <a:cs typeface="Times New Roman" pitchFamily="18" charset="0"/>
            </a:endParaRPr>
          </a:p>
          <a:p>
            <a:r>
              <a:rPr lang="en-GB" sz="1000" dirty="0" err="1">
                <a:latin typeface="Times New Roman" pitchFamily="18" charset="0"/>
                <a:cs typeface="Times New Roman" pitchFamily="18" charset="0"/>
              </a:rPr>
              <a:t>Astawa</a:t>
            </a:r>
            <a:r>
              <a:rPr lang="en-GB" sz="1000" dirty="0">
                <a:latin typeface="Times New Roman" pitchFamily="18" charset="0"/>
                <a:cs typeface="Times New Roman" pitchFamily="18" charset="0"/>
              </a:rPr>
              <a:t>, I.P., </a:t>
            </a:r>
            <a:r>
              <a:rPr lang="en-GB" sz="1000" dirty="0" err="1">
                <a:latin typeface="Times New Roman" pitchFamily="18" charset="0"/>
                <a:cs typeface="Times New Roman" pitchFamily="18" charset="0"/>
              </a:rPr>
              <a:t>Astawa</a:t>
            </a:r>
            <a:r>
              <a:rPr lang="en-GB" sz="1000" dirty="0">
                <a:latin typeface="Times New Roman" pitchFamily="18" charset="0"/>
                <a:cs typeface="Times New Roman" pitchFamily="18" charset="0"/>
              </a:rPr>
              <a:t>, I.P.M. and </a:t>
            </a:r>
            <a:r>
              <a:rPr lang="en-GB" sz="1000" dirty="0" err="1">
                <a:latin typeface="Times New Roman" pitchFamily="18" charset="0"/>
                <a:cs typeface="Times New Roman" pitchFamily="18" charset="0"/>
              </a:rPr>
              <a:t>Susyarini</a:t>
            </a:r>
            <a:r>
              <a:rPr lang="en-GB" sz="1000" dirty="0">
                <a:latin typeface="Times New Roman" pitchFamily="18" charset="0"/>
                <a:cs typeface="Times New Roman" pitchFamily="18" charset="0"/>
              </a:rPr>
              <a:t>, N.P.W.A., 2017. EFFICIENCY IN THE PURCHASE OF FOOD AND BEVERAGES IN OPERATION OF STAR HOTELS IN BALI. </a:t>
            </a:r>
            <a:r>
              <a:rPr lang="en-GB" sz="1000" i="1" dirty="0">
                <a:latin typeface="Times New Roman" pitchFamily="18" charset="0"/>
                <a:cs typeface="Times New Roman" pitchFamily="18" charset="0"/>
              </a:rPr>
              <a:t>International Journal of Applied Sciences in Tourism and Events</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1</a:t>
            </a:r>
            <a:r>
              <a:rPr lang="en-GB" sz="1000" dirty="0">
                <a:latin typeface="Times New Roman" pitchFamily="18" charset="0"/>
                <a:cs typeface="Times New Roman" pitchFamily="18" charset="0"/>
              </a:rPr>
              <a:t>(1), p.19.</a:t>
            </a:r>
            <a:endParaRPr lang="en-IN" sz="1000" dirty="0">
              <a:latin typeface="Times New Roman" pitchFamily="18" charset="0"/>
              <a:cs typeface="Times New Roman" pitchFamily="18" charset="0"/>
            </a:endParaRPr>
          </a:p>
          <a:p>
            <a:r>
              <a:rPr lang="en-GB" sz="1000" dirty="0" err="1">
                <a:latin typeface="Times New Roman" pitchFamily="18" charset="0"/>
                <a:cs typeface="Times New Roman" pitchFamily="18" charset="0"/>
              </a:rPr>
              <a:t>Cresswell</a:t>
            </a:r>
            <a:r>
              <a:rPr lang="en-GB" sz="1000" dirty="0">
                <a:latin typeface="Times New Roman" pitchFamily="18" charset="0"/>
                <a:cs typeface="Times New Roman" pitchFamily="18" charset="0"/>
              </a:rPr>
              <a:t>, S., 2019. </a:t>
            </a:r>
            <a:r>
              <a:rPr lang="en-GB" sz="1000" i="1" dirty="0">
                <a:latin typeface="Times New Roman" pitchFamily="18" charset="0"/>
                <a:cs typeface="Times New Roman" pitchFamily="18" charset="0"/>
              </a:rPr>
              <a:t>The importance of hygiene for guest satisfaction - Institute of Hospitality</a:t>
            </a:r>
            <a:r>
              <a:rPr lang="en-GB" sz="1000" dirty="0">
                <a:latin typeface="Times New Roman" pitchFamily="18" charset="0"/>
                <a:cs typeface="Times New Roman" pitchFamily="18" charset="0"/>
              </a:rPr>
              <a:t>. Available at: https://www.instituteofhospitality.org/the-importance-of-hygiene-for-guest-satisfaction/ (Accessed: 13 July 2020).</a:t>
            </a:r>
            <a:endParaRPr lang="en-IN" sz="1000" dirty="0">
              <a:latin typeface="Times New Roman" pitchFamily="18" charset="0"/>
              <a:cs typeface="Times New Roman" pitchFamily="18" charset="0"/>
            </a:endParaRPr>
          </a:p>
          <a:p>
            <a:r>
              <a:rPr lang="en-GB" sz="1000" dirty="0">
                <a:latin typeface="Times New Roman" pitchFamily="18" charset="0"/>
                <a:cs typeface="Times New Roman" pitchFamily="18" charset="0"/>
              </a:rPr>
              <a:t>Dai, W.D., Mao, Z.E., Zhao, X.R. and </a:t>
            </a:r>
            <a:r>
              <a:rPr lang="en-GB" sz="1000" dirty="0" err="1">
                <a:latin typeface="Times New Roman" pitchFamily="18" charset="0"/>
                <a:cs typeface="Times New Roman" pitchFamily="18" charset="0"/>
              </a:rPr>
              <a:t>Mattila</a:t>
            </a:r>
            <a:r>
              <a:rPr lang="en-GB" sz="1000" dirty="0">
                <a:latin typeface="Times New Roman" pitchFamily="18" charset="0"/>
                <a:cs typeface="Times New Roman" pitchFamily="18" charset="0"/>
              </a:rPr>
              <a:t>, A.S., 2015. How does social capital influence the hospitality firm's financial performance? The moderating role of entrepreneurial activities. </a:t>
            </a:r>
            <a:r>
              <a:rPr lang="en-IN" sz="1000" dirty="0">
                <a:latin typeface="Times New Roman" pitchFamily="18" charset="0"/>
                <a:cs typeface="Times New Roman" pitchFamily="18" charset="0"/>
              </a:rPr>
              <a:t>International Journal of Hospitality Management, 51, pp.42-55.</a:t>
            </a:r>
          </a:p>
          <a:p>
            <a:r>
              <a:rPr lang="en-GB" sz="1000" dirty="0" err="1">
                <a:latin typeface="Times New Roman" pitchFamily="18" charset="0"/>
                <a:cs typeface="Times New Roman" pitchFamily="18" charset="0"/>
              </a:rPr>
              <a:t>Darini</a:t>
            </a:r>
            <a:r>
              <a:rPr lang="en-GB" sz="1000" dirty="0">
                <a:latin typeface="Times New Roman" pitchFamily="18" charset="0"/>
                <a:cs typeface="Times New Roman" pitchFamily="18" charset="0"/>
              </a:rPr>
              <a:t>, M. and </a:t>
            </a:r>
            <a:r>
              <a:rPr lang="en-GB" sz="1000" dirty="0" err="1">
                <a:latin typeface="Times New Roman" pitchFamily="18" charset="0"/>
                <a:cs typeface="Times New Roman" pitchFamily="18" charset="0"/>
              </a:rPr>
              <a:t>Khozaei</a:t>
            </a:r>
            <a:r>
              <a:rPr lang="en-GB" sz="1000" dirty="0">
                <a:latin typeface="Times New Roman" pitchFamily="18" charset="0"/>
                <a:cs typeface="Times New Roman" pitchFamily="18" charset="0"/>
              </a:rPr>
              <a:t>, F., 2016. The study of factors affecting customer’s satisfaction with the three star hotels in Dubai. </a:t>
            </a:r>
            <a:r>
              <a:rPr lang="en-GB" sz="1000" i="1" dirty="0">
                <a:latin typeface="Times New Roman" pitchFamily="18" charset="0"/>
                <a:cs typeface="Times New Roman" pitchFamily="18" charset="0"/>
              </a:rPr>
              <a:t>International Journal of Advanced Engineering, Management and Science</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2</a:t>
            </a:r>
            <a:r>
              <a:rPr lang="en-GB" sz="1000" dirty="0">
                <a:latin typeface="Times New Roman" pitchFamily="18" charset="0"/>
                <a:cs typeface="Times New Roman" pitchFamily="18" charset="0"/>
              </a:rPr>
              <a:t>(2), p.239373.</a:t>
            </a:r>
            <a:endParaRPr lang="en-IN" sz="1000" dirty="0">
              <a:latin typeface="Times New Roman" pitchFamily="18" charset="0"/>
              <a:cs typeface="Times New Roman" pitchFamily="18" charset="0"/>
            </a:endParaRPr>
          </a:p>
          <a:p>
            <a:r>
              <a:rPr lang="en-GB" sz="1000" dirty="0">
                <a:latin typeface="Times New Roman" pitchFamily="18" charset="0"/>
                <a:cs typeface="Times New Roman" pitchFamily="18" charset="0"/>
              </a:rPr>
              <a:t>Jones, P., Hillier, D. and Comfort, D., 2016. Sustainability in the hospitality industry. </a:t>
            </a:r>
            <a:r>
              <a:rPr lang="en-IN" sz="1000" dirty="0">
                <a:latin typeface="Times New Roman" pitchFamily="18" charset="0"/>
                <a:cs typeface="Times New Roman" pitchFamily="18" charset="0"/>
              </a:rPr>
              <a:t>International Journal of Contemporary Hospitality Management.</a:t>
            </a:r>
          </a:p>
          <a:p>
            <a:r>
              <a:rPr lang="en-GB" sz="1000" dirty="0" err="1">
                <a:latin typeface="Times New Roman" pitchFamily="18" charset="0"/>
                <a:cs typeface="Times New Roman" pitchFamily="18" charset="0"/>
              </a:rPr>
              <a:t>Kamou</a:t>
            </a:r>
            <a:r>
              <a:rPr lang="en-GB" sz="1000" dirty="0">
                <a:latin typeface="Times New Roman" pitchFamily="18" charset="0"/>
                <a:cs typeface="Times New Roman" pitchFamily="18" charset="0"/>
              </a:rPr>
              <a:t>, F., 2020. Motivational Factors of Generation Y Front Office Employees in Seasonal Resort Hotels of Northern Greece The case of </a:t>
            </a:r>
            <a:r>
              <a:rPr lang="en-GB" sz="1000" dirty="0" err="1">
                <a:latin typeface="Times New Roman" pitchFamily="18" charset="0"/>
                <a:cs typeface="Times New Roman" pitchFamily="18" charset="0"/>
              </a:rPr>
              <a:t>Sani</a:t>
            </a:r>
            <a:r>
              <a:rPr lang="en-GB" sz="1000" dirty="0">
                <a:latin typeface="Times New Roman" pitchFamily="18" charset="0"/>
                <a:cs typeface="Times New Roman" pitchFamily="18" charset="0"/>
              </a:rPr>
              <a:t> and </a:t>
            </a:r>
            <a:r>
              <a:rPr lang="en-GB" sz="1000" dirty="0" err="1">
                <a:latin typeface="Times New Roman" pitchFamily="18" charset="0"/>
                <a:cs typeface="Times New Roman" pitchFamily="18" charset="0"/>
              </a:rPr>
              <a:t>Ikos</a:t>
            </a:r>
            <a:r>
              <a:rPr lang="en-GB" sz="1000" dirty="0">
                <a:latin typeface="Times New Roman" pitchFamily="18" charset="0"/>
                <a:cs typeface="Times New Roman" pitchFamily="18" charset="0"/>
              </a:rPr>
              <a:t> Resorts.</a:t>
            </a:r>
            <a:endParaRPr lang="en-IN" sz="1000" dirty="0">
              <a:latin typeface="Times New Roman" pitchFamily="18" charset="0"/>
              <a:cs typeface="Times New Roman" pitchFamily="18" charset="0"/>
            </a:endParaRPr>
          </a:p>
          <a:p>
            <a:r>
              <a:rPr lang="en-GB" sz="1000" dirty="0">
                <a:latin typeface="Times New Roman" pitchFamily="18" charset="0"/>
                <a:cs typeface="Times New Roman" pitchFamily="18" charset="0"/>
              </a:rPr>
              <a:t>Khan, S., 2017. What matters to hotel guests: A study of guest reviews of 3 star hotels in Bangkok. </a:t>
            </a:r>
            <a:r>
              <a:rPr lang="en-GB" sz="1000" i="1" dirty="0">
                <a:latin typeface="Times New Roman" pitchFamily="18" charset="0"/>
                <a:cs typeface="Times New Roman" pitchFamily="18" charset="0"/>
              </a:rPr>
              <a:t>International Journal of Hospitality and Tourism Systems</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10</a:t>
            </a:r>
            <a:r>
              <a:rPr lang="en-GB" sz="1000" dirty="0">
                <a:latin typeface="Times New Roman" pitchFamily="18" charset="0"/>
                <a:cs typeface="Times New Roman" pitchFamily="18" charset="0"/>
              </a:rPr>
              <a:t>(1), p.13.</a:t>
            </a:r>
            <a:endParaRPr lang="en-IN" sz="1000" dirty="0">
              <a:latin typeface="Times New Roman" pitchFamily="18" charset="0"/>
              <a:cs typeface="Times New Roman" pitchFamily="18" charset="0"/>
            </a:endParaRPr>
          </a:p>
          <a:p>
            <a:r>
              <a:rPr lang="en-GB" sz="1000" dirty="0" err="1">
                <a:latin typeface="Times New Roman" pitchFamily="18" charset="0"/>
                <a:cs typeface="Times New Roman" pitchFamily="18" charset="0"/>
              </a:rPr>
              <a:t>Mahdavi</a:t>
            </a:r>
            <a:r>
              <a:rPr lang="en-GB" sz="1000" dirty="0">
                <a:latin typeface="Times New Roman" pitchFamily="18" charset="0"/>
                <a:cs typeface="Times New Roman" pitchFamily="18" charset="0"/>
              </a:rPr>
              <a:t>, G. and </a:t>
            </a:r>
            <a:r>
              <a:rPr lang="en-GB" sz="1000" dirty="0" err="1">
                <a:latin typeface="Times New Roman" pitchFamily="18" charset="0"/>
                <a:cs typeface="Times New Roman" pitchFamily="18" charset="0"/>
              </a:rPr>
              <a:t>Daryaei</a:t>
            </a:r>
            <a:r>
              <a:rPr lang="en-GB" sz="1000" dirty="0">
                <a:latin typeface="Times New Roman" pitchFamily="18" charset="0"/>
                <a:cs typeface="Times New Roman" pitchFamily="18" charset="0"/>
              </a:rPr>
              <a:t>, A.A., 2017. Factors affecting the audit process and social theories. </a:t>
            </a:r>
            <a:r>
              <a:rPr lang="en-GB" sz="1000" i="1" dirty="0">
                <a:latin typeface="Times New Roman" pitchFamily="18" charset="0"/>
                <a:cs typeface="Times New Roman" pitchFamily="18" charset="0"/>
              </a:rPr>
              <a:t>Corporate Governance: The International Journal of Business in Society</a:t>
            </a:r>
            <a:r>
              <a:rPr lang="en-GB" sz="1000" dirty="0">
                <a:latin typeface="Times New Roman" pitchFamily="18" charset="0"/>
                <a:cs typeface="Times New Roman" pitchFamily="18" charset="0"/>
              </a:rPr>
              <a:t>.</a:t>
            </a:r>
            <a:endParaRPr lang="en-IN" sz="1000" dirty="0">
              <a:latin typeface="Times New Roman" pitchFamily="18" charset="0"/>
              <a:cs typeface="Times New Roman" pitchFamily="18" charset="0"/>
            </a:endParaRPr>
          </a:p>
          <a:p>
            <a:r>
              <a:rPr lang="en-GB" sz="1000" dirty="0" err="1">
                <a:latin typeface="Times New Roman" pitchFamily="18" charset="0"/>
                <a:cs typeface="Times New Roman" pitchFamily="18" charset="0"/>
              </a:rPr>
              <a:t>Ma'moun</a:t>
            </a:r>
            <a:r>
              <a:rPr lang="en-GB" sz="1000" dirty="0">
                <a:latin typeface="Times New Roman" pitchFamily="18" charset="0"/>
                <a:cs typeface="Times New Roman" pitchFamily="18" charset="0"/>
              </a:rPr>
              <a:t>, A.H., Al-</a:t>
            </a:r>
            <a:r>
              <a:rPr lang="en-GB" sz="1000" dirty="0" err="1">
                <a:latin typeface="Times New Roman" pitchFamily="18" charset="0"/>
                <a:cs typeface="Times New Roman" pitchFamily="18" charset="0"/>
              </a:rPr>
              <a:t>Shakhsheer</a:t>
            </a:r>
            <a:r>
              <a:rPr lang="en-GB" sz="1000" dirty="0">
                <a:latin typeface="Times New Roman" pitchFamily="18" charset="0"/>
                <a:cs typeface="Times New Roman" pitchFamily="18" charset="0"/>
              </a:rPr>
              <a:t>, F.J., Al-</a:t>
            </a:r>
            <a:r>
              <a:rPr lang="en-GB" sz="1000" dirty="0" err="1">
                <a:latin typeface="Times New Roman" pitchFamily="18" charset="0"/>
                <a:cs typeface="Times New Roman" pitchFamily="18" charset="0"/>
              </a:rPr>
              <a:t>Sabi</a:t>
            </a:r>
            <a:r>
              <a:rPr lang="en-GB" sz="1000" dirty="0">
                <a:latin typeface="Times New Roman" pitchFamily="18" charset="0"/>
                <a:cs typeface="Times New Roman" pitchFamily="18" charset="0"/>
              </a:rPr>
              <a:t>, S.M. and </a:t>
            </a:r>
            <a:r>
              <a:rPr lang="en-GB" sz="1000" dirty="0" err="1">
                <a:latin typeface="Times New Roman" pitchFamily="18" charset="0"/>
                <a:cs typeface="Times New Roman" pitchFamily="18" charset="0"/>
              </a:rPr>
              <a:t>Masadeh</a:t>
            </a:r>
            <a:r>
              <a:rPr lang="en-GB" sz="1000" dirty="0">
                <a:latin typeface="Times New Roman" pitchFamily="18" charset="0"/>
                <a:cs typeface="Times New Roman" pitchFamily="18" charset="0"/>
              </a:rPr>
              <a:t>, M.A., 2018. Food Safety Training: A Study of Food Handlers Working in Hotels in the North of Jordan. </a:t>
            </a:r>
            <a:r>
              <a:rPr lang="en-GB" sz="1000" i="1" dirty="0">
                <a:latin typeface="Times New Roman" pitchFamily="18" charset="0"/>
                <a:cs typeface="Times New Roman" pitchFamily="18" charset="0"/>
              </a:rPr>
              <a:t>European Scientific Journal, ESJ</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14</a:t>
            </a:r>
            <a:r>
              <a:rPr lang="en-GB" sz="1000" dirty="0">
                <a:latin typeface="Times New Roman" pitchFamily="18" charset="0"/>
                <a:cs typeface="Times New Roman" pitchFamily="18" charset="0"/>
              </a:rPr>
              <a:t>(26), p.127.</a:t>
            </a:r>
            <a:endParaRPr lang="en-IN" sz="1000" dirty="0">
              <a:latin typeface="Times New Roman" pitchFamily="18" charset="0"/>
              <a:cs typeface="Times New Roman" pitchFamily="18" charset="0"/>
            </a:endParaRPr>
          </a:p>
          <a:p>
            <a:r>
              <a:rPr lang="en-GB" sz="1000" dirty="0">
                <a:latin typeface="Times New Roman" pitchFamily="18" charset="0"/>
                <a:cs typeface="Times New Roman" pitchFamily="18" charset="0"/>
              </a:rPr>
              <a:t>Nicholas, C.K.W. and Lee, A.S.H., 2017, October. Voice of customers: Text analysis of hotel customer reviews (cleanliness, overall environment &amp; value for money). In </a:t>
            </a:r>
            <a:r>
              <a:rPr lang="en-GB" sz="1000" i="1" dirty="0">
                <a:latin typeface="Times New Roman" pitchFamily="18" charset="0"/>
                <a:cs typeface="Times New Roman" pitchFamily="18" charset="0"/>
              </a:rPr>
              <a:t>Proceedings of the 2017 International Conference on Big Data Research</a:t>
            </a:r>
            <a:r>
              <a:rPr lang="en-GB" sz="1000" dirty="0">
                <a:latin typeface="Times New Roman" pitchFamily="18" charset="0"/>
                <a:cs typeface="Times New Roman" pitchFamily="18" charset="0"/>
              </a:rPr>
              <a:t> (pp. 104-111).</a:t>
            </a:r>
            <a:endParaRPr lang="en-IN" sz="1000" dirty="0">
              <a:latin typeface="Times New Roman" pitchFamily="18" charset="0"/>
              <a:cs typeface="Times New Roman" pitchFamily="18" charset="0"/>
            </a:endParaRPr>
          </a:p>
          <a:p>
            <a:r>
              <a:rPr lang="en-GB" sz="1000" i="1" dirty="0">
                <a:latin typeface="Times New Roman" pitchFamily="18" charset="0"/>
                <a:cs typeface="Times New Roman" pitchFamily="18" charset="0"/>
              </a:rPr>
              <a:t>Sheraton Heathrow Hotel</a:t>
            </a:r>
            <a:r>
              <a:rPr lang="en-GB" sz="1000" dirty="0">
                <a:latin typeface="Times New Roman" pitchFamily="18" charset="0"/>
                <a:cs typeface="Times New Roman" pitchFamily="18" charset="0"/>
              </a:rPr>
              <a:t> (2020). Available at: https://www.marriott.com/hotels/travel/lhrsi-sheraton-heathrow-hotel/ (Accessed: 13 July 2020).</a:t>
            </a:r>
            <a:endParaRPr lang="en-IN" sz="1000" dirty="0">
              <a:latin typeface="Times New Roman" pitchFamily="18" charset="0"/>
              <a:cs typeface="Times New Roman" pitchFamily="18" charset="0"/>
            </a:endParaRPr>
          </a:p>
          <a:p>
            <a:r>
              <a:rPr lang="en-GB" sz="1000" dirty="0" err="1">
                <a:latin typeface="Times New Roman" pitchFamily="18" charset="0"/>
                <a:cs typeface="Times New Roman" pitchFamily="18" charset="0"/>
              </a:rPr>
              <a:t>Sthapit</a:t>
            </a:r>
            <a:r>
              <a:rPr lang="en-GB" sz="1000" dirty="0">
                <a:latin typeface="Times New Roman" pitchFamily="18" charset="0"/>
                <a:cs typeface="Times New Roman" pitchFamily="18" charset="0"/>
              </a:rPr>
              <a:t>, E., 2019. Antecedents of a memorable hotel experience: Finnish hotels perspective. </a:t>
            </a:r>
            <a:r>
              <a:rPr lang="en-GB" sz="1000" i="1" dirty="0">
                <a:latin typeface="Times New Roman" pitchFamily="18" charset="0"/>
                <a:cs typeface="Times New Roman" pitchFamily="18" charset="0"/>
              </a:rPr>
              <a:t>Current Issues in Tourism</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22</a:t>
            </a:r>
            <a:r>
              <a:rPr lang="en-GB" sz="1000" dirty="0">
                <a:latin typeface="Times New Roman" pitchFamily="18" charset="0"/>
                <a:cs typeface="Times New Roman" pitchFamily="18" charset="0"/>
              </a:rPr>
              <a:t>(20), pp.2458-2461.</a:t>
            </a:r>
            <a:endParaRPr lang="en-IN" sz="1000" dirty="0">
              <a:latin typeface="Times New Roman" pitchFamily="18" charset="0"/>
              <a:cs typeface="Times New Roman" pitchFamily="18" charset="0"/>
            </a:endParaRPr>
          </a:p>
          <a:p>
            <a:r>
              <a:rPr lang="en-GB" sz="1000" dirty="0">
                <a:latin typeface="Times New Roman" pitchFamily="18" charset="0"/>
                <a:cs typeface="Times New Roman" pitchFamily="18" charset="0"/>
              </a:rPr>
              <a:t>Tavares, F.O. and </a:t>
            </a:r>
            <a:r>
              <a:rPr lang="en-GB" sz="1000" dirty="0" err="1">
                <a:latin typeface="Times New Roman" pitchFamily="18" charset="0"/>
                <a:cs typeface="Times New Roman" pitchFamily="18" charset="0"/>
              </a:rPr>
              <a:t>Fraiz</a:t>
            </a:r>
            <a:r>
              <a:rPr lang="en-GB" sz="1000" dirty="0">
                <a:latin typeface="Times New Roman" pitchFamily="18" charset="0"/>
                <a:cs typeface="Times New Roman" pitchFamily="18" charset="0"/>
              </a:rPr>
              <a:t> Brea, J.A., 2018. Confirmatory analysis of the preference in Boutique Hotels in the city of Oporto, Portugal. </a:t>
            </a:r>
            <a:r>
              <a:rPr lang="en-GB" sz="1000" i="1" dirty="0">
                <a:latin typeface="Times New Roman" pitchFamily="18" charset="0"/>
                <a:cs typeface="Times New Roman" pitchFamily="18" charset="0"/>
              </a:rPr>
              <a:t>African Journal of Hospitality, Tourism and Leisure</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7</a:t>
            </a:r>
            <a:r>
              <a:rPr lang="en-GB" sz="1000" dirty="0">
                <a:latin typeface="Times New Roman" pitchFamily="18" charset="0"/>
                <a:cs typeface="Times New Roman" pitchFamily="18" charset="0"/>
              </a:rPr>
              <a:t>(4), pp.1-11.</a:t>
            </a:r>
            <a:endParaRPr lang="en-IN" sz="1000" dirty="0">
              <a:latin typeface="Times New Roman" pitchFamily="18" charset="0"/>
              <a:cs typeface="Times New Roman" pitchFamily="18" charset="0"/>
            </a:endParaRPr>
          </a:p>
          <a:p>
            <a:r>
              <a:rPr lang="en-GB" sz="1000" dirty="0" err="1">
                <a:latin typeface="Times New Roman" pitchFamily="18" charset="0"/>
                <a:cs typeface="Times New Roman" pitchFamily="18" charset="0"/>
              </a:rPr>
              <a:t>Tuzon</a:t>
            </a:r>
            <a:r>
              <a:rPr lang="en-GB" sz="1000" dirty="0">
                <a:latin typeface="Times New Roman" pitchFamily="18" charset="0"/>
                <a:cs typeface="Times New Roman" pitchFamily="18" charset="0"/>
              </a:rPr>
              <a:t>–</a:t>
            </a:r>
            <a:r>
              <a:rPr lang="en-GB" sz="1000" dirty="0" err="1">
                <a:latin typeface="Times New Roman" pitchFamily="18" charset="0"/>
                <a:cs typeface="Times New Roman" pitchFamily="18" charset="0"/>
              </a:rPr>
              <a:t>Guarin</a:t>
            </a:r>
            <a:r>
              <a:rPr lang="en-GB" sz="1000" dirty="0">
                <a:latin typeface="Times New Roman" pitchFamily="18" charset="0"/>
                <a:cs typeface="Times New Roman" pitchFamily="18" charset="0"/>
              </a:rPr>
              <a:t>, J.M., 2016. Housekeeping Management Practices and Standards of Selected Hotels and Restaurants of </a:t>
            </a:r>
            <a:r>
              <a:rPr lang="en-GB" sz="1000" dirty="0" err="1">
                <a:latin typeface="Times New Roman" pitchFamily="18" charset="0"/>
                <a:cs typeface="Times New Roman" pitchFamily="18" charset="0"/>
              </a:rPr>
              <a:t>Ilocos</a:t>
            </a:r>
            <a:r>
              <a:rPr lang="en-GB" sz="1000" dirty="0">
                <a:latin typeface="Times New Roman" pitchFamily="18" charset="0"/>
                <a:cs typeface="Times New Roman" pitchFamily="18" charset="0"/>
              </a:rPr>
              <a:t> SUR, Philippines. </a:t>
            </a:r>
            <a:r>
              <a:rPr lang="en-GB" sz="1000" i="1" dirty="0">
                <a:latin typeface="Times New Roman" pitchFamily="18" charset="0"/>
                <a:cs typeface="Times New Roman" pitchFamily="18" charset="0"/>
              </a:rPr>
              <a:t>International Journal of Business Management &amp; Research (IJBMR) ISSN (P)</a:t>
            </a:r>
            <a:r>
              <a:rPr lang="en-GB" sz="1000" dirty="0">
                <a:latin typeface="Times New Roman" pitchFamily="18" charset="0"/>
                <a:cs typeface="Times New Roman" pitchFamily="18" charset="0"/>
              </a:rPr>
              <a:t>, pp.2249-6920.</a:t>
            </a:r>
            <a:endParaRPr lang="en-IN" sz="1000" dirty="0">
              <a:latin typeface="Times New Roman" pitchFamily="18" charset="0"/>
              <a:cs typeface="Times New Roman" pitchFamily="18" charset="0"/>
            </a:endParaRPr>
          </a:p>
          <a:p>
            <a:r>
              <a:rPr lang="en-GB" sz="1000" dirty="0" err="1">
                <a:latin typeface="Times New Roman" pitchFamily="18" charset="0"/>
                <a:cs typeface="Times New Roman" pitchFamily="18" charset="0"/>
              </a:rPr>
              <a:t>Vinerean</a:t>
            </a:r>
            <a:r>
              <a:rPr lang="en-GB" sz="1000" dirty="0">
                <a:latin typeface="Times New Roman" pitchFamily="18" charset="0"/>
                <a:cs typeface="Times New Roman" pitchFamily="18" charset="0"/>
              </a:rPr>
              <a:t>, S., 2017. Importance of strategic social media marketing. </a:t>
            </a:r>
            <a:r>
              <a:rPr lang="en-IN" sz="1000" i="1" dirty="0">
                <a:latin typeface="Times New Roman" pitchFamily="18" charset="0"/>
                <a:cs typeface="Times New Roman" pitchFamily="18" charset="0"/>
              </a:rPr>
              <a:t>Expert journal of marketing</a:t>
            </a:r>
            <a:r>
              <a:rPr lang="en-IN" sz="1000" dirty="0">
                <a:latin typeface="Times New Roman" pitchFamily="18" charset="0"/>
                <a:cs typeface="Times New Roman" pitchFamily="18" charset="0"/>
              </a:rPr>
              <a:t>, </a:t>
            </a:r>
            <a:r>
              <a:rPr lang="en-IN" sz="1000" i="1" dirty="0">
                <a:latin typeface="Times New Roman" pitchFamily="18" charset="0"/>
                <a:cs typeface="Times New Roman" pitchFamily="18" charset="0"/>
              </a:rPr>
              <a:t>5</a:t>
            </a:r>
            <a:r>
              <a:rPr lang="en-IN" sz="1000" dirty="0">
                <a:latin typeface="Times New Roman" pitchFamily="18" charset="0"/>
                <a:cs typeface="Times New Roman" pitchFamily="18" charset="0"/>
              </a:rPr>
              <a:t>(1).</a:t>
            </a:r>
          </a:p>
          <a:p>
            <a:r>
              <a:rPr lang="en-GB" sz="1000" dirty="0" err="1">
                <a:latin typeface="Times New Roman" pitchFamily="18" charset="0"/>
                <a:cs typeface="Times New Roman" pitchFamily="18" charset="0"/>
              </a:rPr>
              <a:t>Zainol</a:t>
            </a:r>
            <a:r>
              <a:rPr lang="en-GB" sz="1000" dirty="0">
                <a:latin typeface="Times New Roman" pitchFamily="18" charset="0"/>
                <a:cs typeface="Times New Roman" pitchFamily="18" charset="0"/>
              </a:rPr>
              <a:t>, N., </a:t>
            </a:r>
            <a:r>
              <a:rPr lang="en-GB" sz="1000" dirty="0" err="1">
                <a:latin typeface="Times New Roman" pitchFamily="18" charset="0"/>
                <a:cs typeface="Times New Roman" pitchFamily="18" charset="0"/>
              </a:rPr>
              <a:t>Ariffin</a:t>
            </a:r>
            <a:r>
              <a:rPr lang="en-GB" sz="1000" dirty="0">
                <a:latin typeface="Times New Roman" pitchFamily="18" charset="0"/>
                <a:cs typeface="Times New Roman" pitchFamily="18" charset="0"/>
              </a:rPr>
              <a:t>, H.F. and Ahmad </a:t>
            </a:r>
            <a:r>
              <a:rPr lang="en-GB" sz="1000" dirty="0" err="1">
                <a:latin typeface="Times New Roman" pitchFamily="18" charset="0"/>
                <a:cs typeface="Times New Roman" pitchFamily="18" charset="0"/>
              </a:rPr>
              <a:t>Rozali</a:t>
            </a:r>
            <a:r>
              <a:rPr lang="en-GB" sz="1000" dirty="0">
                <a:latin typeface="Times New Roman" pitchFamily="18" charset="0"/>
                <a:cs typeface="Times New Roman" pitchFamily="18" charset="0"/>
              </a:rPr>
              <a:t>, A.R., 2018. The study of customer perception and expectation toward food presentation. </a:t>
            </a:r>
            <a:r>
              <a:rPr lang="en-GB" sz="1000" i="1" dirty="0">
                <a:latin typeface="Times New Roman" pitchFamily="18" charset="0"/>
                <a:cs typeface="Times New Roman" pitchFamily="18" charset="0"/>
              </a:rPr>
              <a:t>Academic Journal of Business and Social Sciences (</a:t>
            </a:r>
            <a:r>
              <a:rPr lang="en-GB" sz="1000" i="1" dirty="0" err="1">
                <a:latin typeface="Times New Roman" pitchFamily="18" charset="0"/>
                <a:cs typeface="Times New Roman" pitchFamily="18" charset="0"/>
              </a:rPr>
              <a:t>AJoBSS</a:t>
            </a:r>
            <a:r>
              <a:rPr lang="en-GB" sz="1000" i="1" dirty="0">
                <a:latin typeface="Times New Roman" pitchFamily="18" charset="0"/>
                <a:cs typeface="Times New Roman" pitchFamily="18" charset="0"/>
              </a:rPr>
              <a:t>)</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2</a:t>
            </a:r>
            <a:r>
              <a:rPr lang="en-GB" sz="1000" dirty="0">
                <a:latin typeface="Times New Roman" pitchFamily="18" charset="0"/>
                <a:cs typeface="Times New Roman" pitchFamily="18" charset="0"/>
              </a:rPr>
              <a:t>, pp.1-8.</a:t>
            </a:r>
            <a:endParaRPr lang="en-IN" sz="1000" dirty="0">
              <a:latin typeface="Times New Roman" pitchFamily="18" charset="0"/>
              <a:cs typeface="Times New Roman" pitchFamily="18" charset="0"/>
            </a:endParaRPr>
          </a:p>
          <a:p>
            <a:r>
              <a:rPr lang="en-GB" sz="1000" dirty="0" err="1">
                <a:latin typeface="Times New Roman" pitchFamily="18" charset="0"/>
                <a:cs typeface="Times New Roman" pitchFamily="18" charset="0"/>
              </a:rPr>
              <a:t>Zsarnoczky</a:t>
            </a:r>
            <a:r>
              <a:rPr lang="en-GB" sz="1000" dirty="0">
                <a:latin typeface="Times New Roman" pitchFamily="18" charset="0"/>
                <a:cs typeface="Times New Roman" pitchFamily="18" charset="0"/>
              </a:rPr>
              <a:t>, M., 2018. The digital future of the tourism &amp; hospitality industry. </a:t>
            </a:r>
            <a:r>
              <a:rPr lang="en-IN" sz="1000" i="1" dirty="0">
                <a:latin typeface="Times New Roman" pitchFamily="18" charset="0"/>
                <a:cs typeface="Times New Roman" pitchFamily="18" charset="0"/>
              </a:rPr>
              <a:t>Boston Hospitality Review</a:t>
            </a:r>
            <a:r>
              <a:rPr lang="en-IN" sz="1000" dirty="0">
                <a:latin typeface="Times New Roman" pitchFamily="18" charset="0"/>
                <a:cs typeface="Times New Roman" pitchFamily="18" charset="0"/>
              </a:rPr>
              <a:t>, </a:t>
            </a:r>
            <a:r>
              <a:rPr lang="en-IN" sz="1000" i="1" dirty="0">
                <a:latin typeface="Times New Roman" pitchFamily="18" charset="0"/>
                <a:cs typeface="Times New Roman" pitchFamily="18" charset="0"/>
              </a:rPr>
              <a:t>6</a:t>
            </a:r>
            <a:r>
              <a:rPr lang="en-IN" sz="1000" dirty="0">
                <a:latin typeface="Times New Roman" pitchFamily="18" charset="0"/>
                <a:cs typeface="Times New Roman" pitchFamily="18" charset="0"/>
              </a:rPr>
              <a:t>.</a:t>
            </a:r>
          </a:p>
          <a:p>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19587013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0</TotalTime>
  <Words>6835</Words>
  <Application>Microsoft Office PowerPoint</Application>
  <PresentationFormat>Widescreen</PresentationFormat>
  <Paragraphs>279</Paragraphs>
  <Slides>22</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Constantia</vt:lpstr>
      <vt:lpstr>Segoe UI</vt:lpstr>
      <vt:lpstr>Symbol</vt:lpstr>
      <vt:lpstr>Times New Roman</vt:lpstr>
      <vt:lpstr>Wingdings 2</vt:lpstr>
      <vt:lpstr>Flow</vt:lpstr>
      <vt:lpstr>Organizational Consultancy</vt:lpstr>
      <vt:lpstr>Purpose</vt:lpstr>
      <vt:lpstr>Deliverables:</vt:lpstr>
      <vt:lpstr>Constraints and Assumptions </vt:lpstr>
      <vt:lpstr>The Audit Team and the Project Plan </vt:lpstr>
      <vt:lpstr>Introduction</vt:lpstr>
      <vt:lpstr>Evaluation of the hotel</vt:lpstr>
      <vt:lpstr>Evaluation of the hotel procedures and operations </vt:lpstr>
      <vt:lpstr>Evaluation of the hotel procedures and operations </vt:lpstr>
      <vt:lpstr>Evaluation of the hotel procedures and operations </vt:lpstr>
      <vt:lpstr>Evaluation of the hotel procedures and operations </vt:lpstr>
      <vt:lpstr>Evaluation of the hotel procedures and operations </vt:lpstr>
      <vt:lpstr>Detailed understanding of products and services</vt:lpstr>
      <vt:lpstr>Improvement of financial performance</vt:lpstr>
      <vt:lpstr>Audit costs and risk assessment</vt:lpstr>
      <vt:lpstr>Recommendations on the under-developed areas </vt:lpstr>
      <vt:lpstr>Managerial focus and future action plan </vt:lpstr>
      <vt:lpstr>Managerial focus and future action plan </vt:lpstr>
      <vt:lpstr>Managerial focus and future action plan </vt:lpstr>
      <vt:lpstr>Conclusion </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2020-07-14T07:36:55Z</dcterms:created>
  <dcterms:modified xsi:type="dcterms:W3CDTF">2020-07-14T16:01:38Z</dcterms:modified>
</cp:coreProperties>
</file>