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73" r:id="rId7"/>
    <p:sldId id="263" r:id="rId8"/>
    <p:sldId id="264" r:id="rId9"/>
    <p:sldId id="265" r:id="rId10"/>
    <p:sldId id="267" r:id="rId11"/>
    <p:sldId id="268" r:id="rId12"/>
    <p:sldId id="269" r:id="rId13"/>
    <p:sldId id="270" r:id="rId14"/>
    <p:sldId id="275" r:id="rId15"/>
    <p:sldId id="272" r:id="rId16"/>
    <p:sldId id="277"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882" autoAdjust="0"/>
    <p:restoredTop sz="94660"/>
  </p:normalViewPr>
  <p:slideViewPr>
    <p:cSldViewPr snapToGrid="0">
      <p:cViewPr varScale="1">
        <p:scale>
          <a:sx n="72" d="100"/>
          <a:sy n="72" d="100"/>
        </p:scale>
        <p:origin x="42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11/27/2018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11/27/2018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11/27/2018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11/27/2018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11/27/2018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11/27/2018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11/27/2018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11/27/2018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11/27/2018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11/27/2018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11/27/2018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11/27/2018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11/27/2018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11/27/2018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11/27/2018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11/27/2018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a:solidFill>
            <a:schemeClr val="accent1">
              <a:lumMod val="75000"/>
              <a:alpha val="40000"/>
            </a:schemeClr>
          </a:solidFill>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10" name="Group 9"/>
          <p:cNvGrpSpPr/>
          <p:nvPr/>
        </p:nvGrpSpPr>
        <p:grpSpPr>
          <a:xfrm>
            <a:off x="27221" y="-30"/>
            <a:ext cx="2356674" cy="6853283"/>
            <a:chOff x="6627813" y="195452"/>
            <a:chExt cx="1952625" cy="5678299"/>
          </a:xfrm>
          <a:solidFill>
            <a:schemeClr val="accent1"/>
          </a:solidFill>
        </p:grpSpPr>
        <p:sp>
          <p:nvSpPr>
            <p:cNvPr id="11" name="Freeform 27"/>
            <p:cNvSpPr/>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7" name="Rectangle 6"/>
          <p:cNvSpPr/>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11/27/2018</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4closurefraud.org/2012/08/25/second-studio-city-neighbor-gets-west-nile-virus-blames-swampy-pool-at-foreclosed-house/"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wikivisually.com/wiki/Meningitis" TargetMode="External"/><Relationship Id="rId2" Type="http://schemas.openxmlformats.org/officeDocument/2006/relationships/image" Target="../media/image3.jpg"/><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it.wikipedia.org/wiki/Giovan_Pietro_Vieusseux" TargetMode="External"/><Relationship Id="rId2" Type="http://schemas.openxmlformats.org/officeDocument/2006/relationships/image" Target="../media/image7.jpg"/><Relationship Id="rId1" Type="http://schemas.openxmlformats.org/officeDocument/2006/relationships/slideLayout" Target="../slideLayouts/slideLayout2.xml"/><Relationship Id="rId5" Type="http://schemas.openxmlformats.org/officeDocument/2006/relationships/hyperlink" Target="https://en.wikipedia.org/wiki/Anton_Weichselbaum" TargetMode="External"/><Relationship Id="rId4" Type="http://schemas.openxmlformats.org/officeDocument/2006/relationships/image" Target="../media/image8.jp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g"/><Relationship Id="rId1" Type="http://schemas.openxmlformats.org/officeDocument/2006/relationships/slideLayout" Target="../slideLayouts/slideLayout2.xml"/><Relationship Id="rId5" Type="http://schemas.openxmlformats.org/officeDocument/2006/relationships/hyperlink" Target="http://humannhealth.com/be-smart-with-using-antibiotics/72/" TargetMode="External"/><Relationship Id="rId4" Type="http://schemas.openxmlformats.org/officeDocument/2006/relationships/image" Target="../media/image11.jpg"/></Relationships>
</file>

<file path=ppt/slides/_rels/slide9.xml.rels><?xml version="1.0" encoding="UTF-8" standalone="yes"?>
<Relationships xmlns="http://schemas.openxmlformats.org/package/2006/relationships"><Relationship Id="rId3" Type="http://schemas.openxmlformats.org/officeDocument/2006/relationships/hyperlink" Target="http://theconversation.com/pneumococcal-rates-plunge-after-widespread-vaccination-of-infants-14669" TargetMode="External"/><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cronkitenewsonline.com/2012/12/as-exemptions-from-childhood-immunizations-rise-so-do-fears-of-outbreaks" TargetMode="External"/><Relationship Id="rId2" Type="http://schemas.openxmlformats.org/officeDocument/2006/relationships/image" Target="../media/image13.jpg"/><Relationship Id="rId1" Type="http://schemas.openxmlformats.org/officeDocument/2006/relationships/slideLayout" Target="../slideLayouts/slideLayout2.xml"/><Relationship Id="rId5" Type="http://schemas.openxmlformats.org/officeDocument/2006/relationships/hyperlink" Target="http://adc.bmj.com/content/101/1/91.full.pdf+html" TargetMode="External"/><Relationship Id="rId4" Type="http://schemas.openxmlformats.org/officeDocument/2006/relationships/image" Target="../media/image14.jpg"/></Relationships>
</file>

<file path=ppt/slides/_rels/slide11.xml.rels><?xml version="1.0" encoding="UTF-8" standalone="yes"?>
<Relationships xmlns="http://schemas.openxmlformats.org/package/2006/relationships"><Relationship Id="rId3" Type="http://schemas.openxmlformats.org/officeDocument/2006/relationships/hyperlink" Target="http://skepchick.org/2010/09/beyond-anti-vax-the-pertussis-problem-a-dragoncon-tale/" TargetMode="External"/><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7.svg"/><Relationship Id="rId7" Type="http://schemas.openxmlformats.org/officeDocument/2006/relationships/image" Target="../media/image21.svg"/><Relationship Id="rId2" Type="http://schemas.openxmlformats.org/officeDocument/2006/relationships/image" Target="../media/image16.png"/><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svg"/><Relationship Id="rId4" Type="http://schemas.openxmlformats.org/officeDocument/2006/relationships/image" Target="../media/image18.png"/><Relationship Id="rId9" Type="http://schemas.openxmlformats.org/officeDocument/2006/relationships/image" Target="../media/image23.sv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books.google.co.uk/" TargetMode="External"/><Relationship Id="rId2" Type="http://schemas.openxmlformats.org/officeDocument/2006/relationships/hyperlink" Target="https://books.google.co.uk/" TargetMode="External"/><Relationship Id="rId1" Type="http://schemas.openxmlformats.org/officeDocument/2006/relationships/slideLayout" Target="../slideLayouts/slideLayout2.xml"/><Relationship Id="rId4" Type="http://schemas.openxmlformats.org/officeDocument/2006/relationships/hyperlink" Target="https://alchetron.com/Charlotte-Cleverley-Bisman"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google.co.uk/" TargetMode="External"/><Relationship Id="rId3" Type="http://schemas.openxmlformats.org/officeDocument/2006/relationships/hyperlink" Target="https://www.dailystar.co.uk/news/latest-news/693423/meningitis-rash-symptoms-meningitis-b-outbreak-UK" TargetMode="External"/><Relationship Id="rId7" Type="http://schemas.openxmlformats.org/officeDocument/2006/relationships/hyperlink" Target="https://www.vanguardngr.com/2018/03/breaking-meningitis-killed-8-katsina/" TargetMode="External"/><Relationship Id="rId2" Type="http://schemas.openxmlformats.org/officeDocument/2006/relationships/hyperlink" Target="https://upload.wikimedia.org/" TargetMode="External"/><Relationship Id="rId1" Type="http://schemas.openxmlformats.org/officeDocument/2006/relationships/slideLayout" Target="../slideLayouts/slideLayout6.xml"/><Relationship Id="rId6" Type="http://schemas.openxmlformats.org/officeDocument/2006/relationships/hyperlink" Target="http://www.kut.org/post/tamiflu-drug-availability-becomes-spotty-texas" TargetMode="External"/><Relationship Id="rId5" Type="http://schemas.openxmlformats.org/officeDocument/2006/relationships/hyperlink" Target="https://www.dailymail.co.uk/health/article-3453008/Global-shortage-meningitis-vaccine-leaves-desperate-parents-UNABLE-protect-children-against-deadly-form-disease.html" TargetMode="External"/><Relationship Id="rId4" Type="http://schemas.openxmlformats.org/officeDocument/2006/relationships/hyperlink" Target="http://books.google.co.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C7751-027B-44C0-8F82-1C58E69E2B30}"/>
              </a:ext>
            </a:extLst>
          </p:cNvPr>
          <p:cNvSpPr>
            <a:spLocks noGrp="1"/>
          </p:cNvSpPr>
          <p:nvPr>
            <p:ph type="ctrTitle"/>
          </p:nvPr>
        </p:nvSpPr>
        <p:spPr>
          <a:xfrm>
            <a:off x="2637184" y="198783"/>
            <a:ext cx="7924800" cy="622852"/>
          </a:xfrm>
        </p:spPr>
        <p:txBody>
          <a:bodyPr>
            <a:noAutofit/>
          </a:bodyPr>
          <a:lstStyle/>
          <a:p>
            <a:pPr algn="ctr"/>
            <a:r>
              <a:rPr lang="en-GB" sz="4800" dirty="0">
                <a:solidFill>
                  <a:schemeClr val="tx1"/>
                </a:solidFill>
                <a:latin typeface="Arial" panose="020B0604020202020204" pitchFamily="34" charset="0"/>
                <a:cs typeface="Arial" panose="020B0604020202020204" pitchFamily="34" charset="0"/>
              </a:rPr>
              <a:t>Communicable</a:t>
            </a:r>
            <a:r>
              <a:rPr lang="en-GB" sz="4800" dirty="0">
                <a:latin typeface="Arial" panose="020B0604020202020204" pitchFamily="34" charset="0"/>
                <a:cs typeface="Arial" panose="020B0604020202020204" pitchFamily="34" charset="0"/>
              </a:rPr>
              <a:t> Disease </a:t>
            </a:r>
          </a:p>
        </p:txBody>
      </p:sp>
      <p:pic>
        <p:nvPicPr>
          <p:cNvPr id="5" name="Picture 4">
            <a:extLst>
              <a:ext uri="{FF2B5EF4-FFF2-40B4-BE49-F238E27FC236}">
                <a16:creationId xmlns:a16="http://schemas.microsoft.com/office/drawing/2014/main" id="{B4611043-6E0E-4755-A349-E60A11C19EE8}"/>
              </a:ext>
            </a:extLst>
          </p:cNvPr>
          <p:cNvPicPr>
            <a:picLocks noChangeAspect="1"/>
          </p:cNvPicPr>
          <p:nvPr/>
        </p:nvPicPr>
        <p:blipFill>
          <a:blip r:embed="rId2"/>
          <a:stretch>
            <a:fillRect/>
          </a:stretch>
        </p:blipFill>
        <p:spPr>
          <a:xfrm>
            <a:off x="2015580" y="1002410"/>
            <a:ext cx="9635194" cy="5505824"/>
          </a:xfrm>
          <a:prstGeom prst="rect">
            <a:avLst/>
          </a:prstGeom>
          <a:solidFill>
            <a:schemeClr val="accent2"/>
          </a:solidFill>
          <a:ln>
            <a:solidFill>
              <a:schemeClr val="accent1"/>
            </a:solidFill>
          </a:ln>
        </p:spPr>
      </p:pic>
      <p:sp>
        <p:nvSpPr>
          <p:cNvPr id="3" name="Rectangle 2">
            <a:extLst>
              <a:ext uri="{FF2B5EF4-FFF2-40B4-BE49-F238E27FC236}">
                <a16:creationId xmlns:a16="http://schemas.microsoft.com/office/drawing/2014/main" id="{D4F0E5C9-D8AF-4189-B80A-1AB5E74DDD29}"/>
              </a:ext>
            </a:extLst>
          </p:cNvPr>
          <p:cNvSpPr/>
          <p:nvPr/>
        </p:nvSpPr>
        <p:spPr>
          <a:xfrm>
            <a:off x="11295174" y="6508234"/>
            <a:ext cx="974947" cy="215444"/>
          </a:xfrm>
          <a:prstGeom prst="rect">
            <a:avLst/>
          </a:prstGeom>
        </p:spPr>
        <p:txBody>
          <a:bodyPr wrap="none">
            <a:spAutoFit/>
          </a:bodyPr>
          <a:lstStyle/>
          <a:p>
            <a:r>
              <a:rPr lang="en-US" sz="800" dirty="0">
                <a:latin typeface="Arial" panose="020B0604020202020204" pitchFamily="34" charset="0"/>
                <a:ea typeface="Calibri" panose="020F0502020204030204" pitchFamily="34" charset="0"/>
              </a:rPr>
              <a:t>(Unknown(2018) </a:t>
            </a:r>
            <a:endParaRPr lang="en-GB" sz="800" dirty="0"/>
          </a:p>
        </p:txBody>
      </p:sp>
    </p:spTree>
    <p:extLst>
      <p:ext uri="{BB962C8B-B14F-4D97-AF65-F5344CB8AC3E}">
        <p14:creationId xmlns:p14="http://schemas.microsoft.com/office/powerpoint/2010/main" val="207635093"/>
      </p:ext>
    </p:extLst>
  </p:cSld>
  <p:clrMapOvr>
    <a:masterClrMapping/>
  </p:clrMapOvr>
  <p:transition spd="slow" advTm="10407"/>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678FD-EC8B-482E-81C9-1CBAD1A8E771}"/>
              </a:ext>
            </a:extLst>
          </p:cNvPr>
          <p:cNvSpPr>
            <a:spLocks noGrp="1"/>
          </p:cNvSpPr>
          <p:nvPr>
            <p:ph type="ctrTitle"/>
          </p:nvPr>
        </p:nvSpPr>
        <p:spPr>
          <a:xfrm>
            <a:off x="2001077" y="145775"/>
            <a:ext cx="9371013" cy="742122"/>
          </a:xfrm>
        </p:spPr>
        <p:txBody>
          <a:bodyPr>
            <a:noAutofit/>
          </a:bodyPr>
          <a:lstStyle/>
          <a:p>
            <a:pPr algn="ctr"/>
            <a:r>
              <a:rPr lang="en-GB" sz="4800" dirty="0">
                <a:latin typeface="Arial" panose="020B0604020202020204" pitchFamily="34" charset="0"/>
                <a:cs typeface="Arial" panose="020B0604020202020204" pitchFamily="34" charset="0"/>
              </a:rPr>
              <a:t>Introduction</a:t>
            </a:r>
          </a:p>
        </p:txBody>
      </p:sp>
      <p:sp>
        <p:nvSpPr>
          <p:cNvPr id="3" name="Subtitle 2">
            <a:extLst>
              <a:ext uri="{FF2B5EF4-FFF2-40B4-BE49-F238E27FC236}">
                <a16:creationId xmlns:a16="http://schemas.microsoft.com/office/drawing/2014/main" id="{42D894DB-EA1E-473B-BE21-55513FBBFF81}"/>
              </a:ext>
            </a:extLst>
          </p:cNvPr>
          <p:cNvSpPr>
            <a:spLocks noGrp="1"/>
          </p:cNvSpPr>
          <p:nvPr>
            <p:ph type="subTitle" idx="1"/>
          </p:nvPr>
        </p:nvSpPr>
        <p:spPr>
          <a:xfrm>
            <a:off x="2688464" y="1047553"/>
            <a:ext cx="9503536" cy="5483875"/>
          </a:xfrm>
        </p:spPr>
        <p:txBody>
          <a:bodyPr>
            <a:normAutofit/>
          </a:bodyPr>
          <a:lstStyle/>
          <a:p>
            <a:pPr marL="285750" indent="-285750">
              <a:buFont typeface="Wingdings" panose="05000000000000000000" pitchFamily="2" charset="2"/>
              <a:buChar char="Ø"/>
            </a:pPr>
            <a:r>
              <a:rPr lang="en-GB" sz="2400" dirty="0">
                <a:latin typeface="Times New Roman" panose="02020603050405020304" pitchFamily="18" charset="0"/>
                <a:cs typeface="Times New Roman" panose="02020603050405020304" pitchFamily="18" charset="0"/>
              </a:rPr>
              <a:t>What is a communicable disease?</a:t>
            </a:r>
          </a:p>
          <a:p>
            <a:pPr marL="285750" indent="-285750">
              <a:buFont typeface="Wingdings" panose="05000000000000000000" pitchFamily="2" charset="2"/>
              <a:buChar char="Ø"/>
            </a:pPr>
            <a:r>
              <a:rPr lang="en-GB" sz="2400" dirty="0">
                <a:latin typeface="Times New Roman" panose="02020603050405020304" pitchFamily="18" charset="0"/>
                <a:cs typeface="Times New Roman" panose="02020603050405020304" pitchFamily="18" charset="0"/>
              </a:rPr>
              <a:t>What is meningitis?</a:t>
            </a:r>
          </a:p>
          <a:p>
            <a:pPr marL="285750" indent="-285750">
              <a:buFont typeface="Wingdings" panose="05000000000000000000" pitchFamily="2" charset="2"/>
              <a:buChar char="Ø"/>
            </a:pPr>
            <a:r>
              <a:rPr lang="en-GB" sz="2400" dirty="0">
                <a:latin typeface="Times New Roman" panose="02020603050405020304" pitchFamily="18" charset="0"/>
                <a:cs typeface="Times New Roman" panose="02020603050405020304" pitchFamily="18" charset="0"/>
              </a:rPr>
              <a:t>Signs and symptoms.</a:t>
            </a:r>
          </a:p>
          <a:p>
            <a:pPr marL="285750" indent="-285750">
              <a:buFont typeface="Wingdings" panose="05000000000000000000" pitchFamily="2" charset="2"/>
              <a:buChar char="Ø"/>
            </a:pPr>
            <a:r>
              <a:rPr lang="en-GB" sz="2400" dirty="0">
                <a:latin typeface="Times New Roman" panose="02020603050405020304" pitchFamily="18" charset="0"/>
                <a:cs typeface="Times New Roman" panose="02020603050405020304" pitchFamily="18" charset="0"/>
              </a:rPr>
              <a:t>Prevalence of meningitis. </a:t>
            </a:r>
          </a:p>
          <a:p>
            <a:pPr marL="285750" indent="-285750">
              <a:buFont typeface="Wingdings" panose="05000000000000000000" pitchFamily="2" charset="2"/>
              <a:buChar char="Ø"/>
            </a:pPr>
            <a:r>
              <a:rPr lang="en-GB" sz="2400" dirty="0">
                <a:latin typeface="Times New Roman" panose="02020603050405020304" pitchFamily="18" charset="0"/>
                <a:cs typeface="Times New Roman" panose="02020603050405020304" pitchFamily="18" charset="0"/>
              </a:rPr>
              <a:t>Discovery of meningitis. </a:t>
            </a:r>
          </a:p>
          <a:p>
            <a:pPr marL="285750" indent="-285750">
              <a:buFont typeface="Wingdings" panose="05000000000000000000" pitchFamily="2" charset="2"/>
              <a:buChar char="Ø"/>
            </a:pPr>
            <a:r>
              <a:rPr lang="en-GB" sz="2400" dirty="0">
                <a:latin typeface="Times New Roman" panose="02020603050405020304" pitchFamily="18" charset="0"/>
                <a:cs typeface="Times New Roman" panose="02020603050405020304" pitchFamily="18" charset="0"/>
              </a:rPr>
              <a:t>Treatments and vaccines.</a:t>
            </a:r>
          </a:p>
          <a:p>
            <a:pPr marL="285750" indent="-285750">
              <a:buFont typeface="Wingdings" panose="05000000000000000000" pitchFamily="2" charset="2"/>
              <a:buChar char="Ø"/>
            </a:pPr>
            <a:r>
              <a:rPr lang="en-GB" sz="2400" dirty="0">
                <a:latin typeface="Times New Roman" panose="02020603050405020304" pitchFamily="18" charset="0"/>
                <a:cs typeface="Times New Roman" panose="02020603050405020304" pitchFamily="18" charset="0"/>
              </a:rPr>
              <a:t>Is meningitis on the rise?</a:t>
            </a:r>
          </a:p>
          <a:p>
            <a:pPr marL="285750" indent="-285750">
              <a:buFont typeface="Wingdings" panose="05000000000000000000" pitchFamily="2" charset="2"/>
              <a:buChar char="Ø"/>
            </a:pPr>
            <a:r>
              <a:rPr lang="en-GB" sz="2400" dirty="0">
                <a:latin typeface="Times New Roman" panose="02020603050405020304" pitchFamily="18" charset="0"/>
                <a:cs typeface="Times New Roman" panose="02020603050405020304" pitchFamily="18" charset="0"/>
              </a:rPr>
              <a:t>Prevention and control.</a:t>
            </a:r>
          </a:p>
          <a:p>
            <a:pPr marL="285750" indent="-285750">
              <a:buFont typeface="Wingdings" panose="05000000000000000000" pitchFamily="2" charset="2"/>
              <a:buChar char="Ø"/>
            </a:pPr>
            <a:r>
              <a:rPr lang="en-GB" sz="2400" dirty="0">
                <a:latin typeface="Times New Roman" panose="02020603050405020304" pitchFamily="18" charset="0"/>
                <a:cs typeface="Times New Roman" panose="02020603050405020304" pitchFamily="18" charset="0"/>
              </a:rPr>
              <a:t>Impact on society and the health professionals. </a:t>
            </a:r>
          </a:p>
          <a:p>
            <a:pPr marL="285750" indent="-285750">
              <a:buFont typeface="Wingdings" panose="05000000000000000000" pitchFamily="2" charset="2"/>
              <a:buChar char="Ø"/>
            </a:pPr>
            <a:r>
              <a:rPr lang="en-GB" sz="2400" dirty="0">
                <a:latin typeface="Times New Roman" panose="02020603050405020304" pitchFamily="18" charset="0"/>
                <a:cs typeface="Times New Roman" panose="02020603050405020304" pitchFamily="18" charset="0"/>
              </a:rPr>
              <a:t>Conclusion.</a:t>
            </a:r>
          </a:p>
          <a:p>
            <a:pPr marL="285750" indent="-285750">
              <a:buFont typeface="Wingdings" panose="05000000000000000000" pitchFamily="2" charset="2"/>
              <a:buChar char="Ø"/>
            </a:pPr>
            <a:r>
              <a:rPr lang="en-GB" sz="2400" dirty="0">
                <a:latin typeface="Times New Roman" panose="02020603050405020304" pitchFamily="18" charset="0"/>
                <a:cs typeface="Times New Roman" panose="02020603050405020304" pitchFamily="18" charset="0"/>
              </a:rPr>
              <a:t>Reference list.</a:t>
            </a:r>
          </a:p>
          <a:p>
            <a:pPr marL="285750" indent="-285750">
              <a:buFont typeface="Wingdings" panose="05000000000000000000" pitchFamily="2" charset="2"/>
              <a:buChar char="Ø"/>
            </a:pPr>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15159919"/>
      </p:ext>
    </p:extLst>
  </p:cSld>
  <p:clrMapOvr>
    <a:masterClrMapping/>
  </p:clrMapOvr>
  <mc:AlternateContent xmlns:mc="http://schemas.openxmlformats.org/markup-compatibility/2006" xmlns:p14="http://schemas.microsoft.com/office/powerpoint/2010/main">
    <mc:Choice Requires="p14">
      <p:transition spd="slow" p14:dur="2000" advTm="2135"/>
    </mc:Choice>
    <mc:Fallback xmlns="">
      <p:transition spd="slow" advTm="2135"/>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CF83A-AF4C-4152-9C61-F345749F99B5}"/>
              </a:ext>
            </a:extLst>
          </p:cNvPr>
          <p:cNvSpPr>
            <a:spLocks noGrp="1"/>
          </p:cNvSpPr>
          <p:nvPr>
            <p:ph type="title"/>
          </p:nvPr>
        </p:nvSpPr>
        <p:spPr>
          <a:xfrm>
            <a:off x="2729948" y="487018"/>
            <a:ext cx="7633252" cy="1315278"/>
          </a:xfrm>
        </p:spPr>
        <p:txBody>
          <a:bodyPr>
            <a:noAutofit/>
          </a:bodyPr>
          <a:lstStyle/>
          <a:p>
            <a:pPr algn="ctr">
              <a:lnSpc>
                <a:spcPct val="90000"/>
              </a:lnSpc>
            </a:pPr>
            <a:r>
              <a:rPr lang="en-GB" sz="4800" dirty="0">
                <a:latin typeface="Arial" panose="020B0604020202020204" pitchFamily="34" charset="0"/>
                <a:cs typeface="Arial" panose="020B0604020202020204" pitchFamily="34" charset="0"/>
              </a:rPr>
              <a:t>What Is A Communicable</a:t>
            </a:r>
            <a:r>
              <a:rPr lang="en-GB" dirty="0">
                <a:latin typeface="Times New Roman" panose="02020603050405020304" pitchFamily="18" charset="0"/>
                <a:cs typeface="Times New Roman" panose="02020603050405020304" pitchFamily="18" charset="0"/>
              </a:rPr>
              <a:t> </a:t>
            </a:r>
            <a:r>
              <a:rPr lang="en-GB" sz="4800" dirty="0">
                <a:latin typeface="Arial" panose="020B0604020202020204" pitchFamily="34" charset="0"/>
                <a:cs typeface="Arial" panose="020B0604020202020204" pitchFamily="34" charset="0"/>
              </a:rPr>
              <a:t>Disease?</a:t>
            </a:r>
          </a:p>
        </p:txBody>
      </p:sp>
      <p:pic>
        <p:nvPicPr>
          <p:cNvPr id="5" name="Picture 4" descr="A insect on the ground&#10;&#10;Description automatically generated">
            <a:extLst>
              <a:ext uri="{FF2B5EF4-FFF2-40B4-BE49-F238E27FC236}">
                <a16:creationId xmlns:a16="http://schemas.microsoft.com/office/drawing/2014/main" id="{E93E4310-49A7-457C-8E32-2BCFC38548B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934629" y="1994298"/>
            <a:ext cx="7633252" cy="4541784"/>
          </a:xfrm>
          <a:prstGeom prst="rect">
            <a:avLst/>
          </a:prstGeom>
          <a:solidFill>
            <a:schemeClr val="accent1"/>
          </a:solidFill>
          <a:ln>
            <a:solidFill>
              <a:schemeClr val="accent1"/>
            </a:solidFill>
          </a:ln>
        </p:spPr>
      </p:pic>
      <p:sp>
        <p:nvSpPr>
          <p:cNvPr id="3" name="TextBox 2">
            <a:extLst>
              <a:ext uri="{FF2B5EF4-FFF2-40B4-BE49-F238E27FC236}">
                <a16:creationId xmlns:a16="http://schemas.microsoft.com/office/drawing/2014/main" id="{176537A7-6E80-4524-AD11-639507F8F14B}"/>
              </a:ext>
            </a:extLst>
          </p:cNvPr>
          <p:cNvSpPr txBox="1"/>
          <p:nvPr/>
        </p:nvSpPr>
        <p:spPr>
          <a:xfrm>
            <a:off x="10930512" y="6536082"/>
            <a:ext cx="1031682" cy="230832"/>
          </a:xfrm>
          <a:prstGeom prst="rect">
            <a:avLst/>
          </a:prstGeom>
          <a:noFill/>
        </p:spPr>
        <p:txBody>
          <a:bodyPr wrap="square" rtlCol="0">
            <a:spAutoFit/>
          </a:bodyPr>
          <a:lstStyle/>
          <a:p>
            <a:r>
              <a:rPr lang="en-GB" sz="800" dirty="0">
                <a:latin typeface="Arial" panose="020B0604020202020204" pitchFamily="34" charset="0"/>
                <a:cs typeface="Arial" panose="020B0604020202020204" pitchFamily="34" charset="0"/>
              </a:rPr>
              <a:t>(Acton  2012</a:t>
            </a:r>
            <a:r>
              <a:rPr lang="en-GB" sz="900" dirty="0">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2505049564"/>
      </p:ext>
    </p:extLst>
  </p:cSld>
  <p:clrMapOvr>
    <a:masterClrMapping/>
  </p:clrMapOvr>
  <mc:AlternateContent xmlns:mc="http://schemas.openxmlformats.org/markup-compatibility/2006" xmlns:p14="http://schemas.microsoft.com/office/powerpoint/2010/main">
    <mc:Choice Requires="p14">
      <p:transition spd="slow" p14:dur="2000" advTm="23514"/>
    </mc:Choice>
    <mc:Fallback xmlns="">
      <p:transition spd="slow" advTm="23514"/>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93E25CD-7F7C-4938-AD6D-B0D564B4B8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16" name="Freeform 11">
            <a:extLst>
              <a:ext uri="{FF2B5EF4-FFF2-40B4-BE49-F238E27FC236}">
                <a16:creationId xmlns:a16="http://schemas.microsoft.com/office/drawing/2014/main" id="{A71C5120-2CD1-481C-AE4E-F656CF145F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grpSp>
        <p:nvGrpSpPr>
          <p:cNvPr id="18" name="Group 17">
            <a:extLst>
              <a:ext uri="{FF2B5EF4-FFF2-40B4-BE49-F238E27FC236}">
                <a16:creationId xmlns:a16="http://schemas.microsoft.com/office/drawing/2014/main" id="{77BB18D0-EEA4-4FBA-9D7A-50D89C69441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54305" y="228600"/>
            <a:ext cx="2851523" cy="6638625"/>
            <a:chOff x="2487613" y="285750"/>
            <a:chExt cx="2428875" cy="5654676"/>
          </a:xfrm>
          <a:solidFill>
            <a:schemeClr val="accent1">
              <a:lumMod val="75000"/>
              <a:alpha val="40000"/>
            </a:schemeClr>
          </a:solidFill>
        </p:grpSpPr>
        <p:sp>
          <p:nvSpPr>
            <p:cNvPr id="19" name="Freeform 11">
              <a:extLst>
                <a:ext uri="{FF2B5EF4-FFF2-40B4-BE49-F238E27FC236}">
                  <a16:creationId xmlns:a16="http://schemas.microsoft.com/office/drawing/2014/main" id="{F03F661D-6496-46B5-825B-C69431C086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20" name="Freeform 12">
              <a:extLst>
                <a:ext uri="{FF2B5EF4-FFF2-40B4-BE49-F238E27FC236}">
                  <a16:creationId xmlns:a16="http://schemas.microsoft.com/office/drawing/2014/main" id="{BE7E8666-54B0-4624-A73C-C30BA5B240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21" name="Freeform 13">
              <a:extLst>
                <a:ext uri="{FF2B5EF4-FFF2-40B4-BE49-F238E27FC236}">
                  <a16:creationId xmlns:a16="http://schemas.microsoft.com/office/drawing/2014/main" id="{C57227DD-11A4-43C7-8182-07DA38670A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22" name="Freeform 14">
              <a:extLst>
                <a:ext uri="{FF2B5EF4-FFF2-40B4-BE49-F238E27FC236}">
                  <a16:creationId xmlns:a16="http://schemas.microsoft.com/office/drawing/2014/main" id="{24242549-49A9-449A-972D-2593ED5190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23" name="Freeform 15">
              <a:extLst>
                <a:ext uri="{FF2B5EF4-FFF2-40B4-BE49-F238E27FC236}">
                  <a16:creationId xmlns:a16="http://schemas.microsoft.com/office/drawing/2014/main" id="{AF5DB078-AAFD-419B-AC78-D81A879434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24" name="Freeform 16">
              <a:extLst>
                <a:ext uri="{FF2B5EF4-FFF2-40B4-BE49-F238E27FC236}">
                  <a16:creationId xmlns:a16="http://schemas.microsoft.com/office/drawing/2014/main" id="{B372D185-BF71-4D39-AA70-44A09CE01C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25" name="Freeform 17">
              <a:extLst>
                <a:ext uri="{FF2B5EF4-FFF2-40B4-BE49-F238E27FC236}">
                  <a16:creationId xmlns:a16="http://schemas.microsoft.com/office/drawing/2014/main" id="{8F719990-34BB-40E9-9403-7ECBE660EC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26" name="Freeform 18">
              <a:extLst>
                <a:ext uri="{FF2B5EF4-FFF2-40B4-BE49-F238E27FC236}">
                  <a16:creationId xmlns:a16="http://schemas.microsoft.com/office/drawing/2014/main" id="{6EB392AB-9259-4A0F-A179-64777D56F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27" name="Freeform 19">
              <a:extLst>
                <a:ext uri="{FF2B5EF4-FFF2-40B4-BE49-F238E27FC236}">
                  <a16:creationId xmlns:a16="http://schemas.microsoft.com/office/drawing/2014/main" id="{FE917096-0F4E-43DA-B63D-5A090B58C9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28" name="Freeform 20">
              <a:extLst>
                <a:ext uri="{FF2B5EF4-FFF2-40B4-BE49-F238E27FC236}">
                  <a16:creationId xmlns:a16="http://schemas.microsoft.com/office/drawing/2014/main" id="{E4FD522A-D05E-4237-8662-07B28647CD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29" name="Freeform 21">
              <a:extLst>
                <a:ext uri="{FF2B5EF4-FFF2-40B4-BE49-F238E27FC236}">
                  <a16:creationId xmlns:a16="http://schemas.microsoft.com/office/drawing/2014/main" id="{469FC16C-0FEC-43DB-B859-376D9833C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30" name="Freeform 22">
              <a:extLst>
                <a:ext uri="{FF2B5EF4-FFF2-40B4-BE49-F238E27FC236}">
                  <a16:creationId xmlns:a16="http://schemas.microsoft.com/office/drawing/2014/main" id="{00417E44-0A0A-4452-A915-D5C32F13E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32" name="Group 31">
            <a:extLst>
              <a:ext uri="{FF2B5EF4-FFF2-40B4-BE49-F238E27FC236}">
                <a16:creationId xmlns:a16="http://schemas.microsoft.com/office/drawing/2014/main" id="{15808D5B-2F3A-4FAD-A25E-3F0E155785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1520" y="-30"/>
            <a:ext cx="2356675" cy="6853284"/>
            <a:chOff x="6627813" y="195452"/>
            <a:chExt cx="1952625" cy="5678299"/>
          </a:xfrm>
          <a:solidFill>
            <a:schemeClr val="accent1"/>
          </a:solidFill>
        </p:grpSpPr>
        <p:sp>
          <p:nvSpPr>
            <p:cNvPr id="33" name="Freeform 27">
              <a:extLst>
                <a:ext uri="{FF2B5EF4-FFF2-40B4-BE49-F238E27FC236}">
                  <a16:creationId xmlns:a16="http://schemas.microsoft.com/office/drawing/2014/main" id="{233EA30C-362C-459C-9A8C-06CAB75A2A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34" name="Freeform 28">
              <a:extLst>
                <a:ext uri="{FF2B5EF4-FFF2-40B4-BE49-F238E27FC236}">
                  <a16:creationId xmlns:a16="http://schemas.microsoft.com/office/drawing/2014/main" id="{3E80B5C8-7BCF-464A-9583-2369BB4D4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35" name="Freeform 29">
              <a:extLst>
                <a:ext uri="{FF2B5EF4-FFF2-40B4-BE49-F238E27FC236}">
                  <a16:creationId xmlns:a16="http://schemas.microsoft.com/office/drawing/2014/main" id="{B96EB583-7C3D-4A14-82B6-9C529EE03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36" name="Freeform 30">
              <a:extLst>
                <a:ext uri="{FF2B5EF4-FFF2-40B4-BE49-F238E27FC236}">
                  <a16:creationId xmlns:a16="http://schemas.microsoft.com/office/drawing/2014/main" id="{7ED0AFF1-8641-4885-B15D-57B46B8AB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37" name="Freeform 31">
              <a:extLst>
                <a:ext uri="{FF2B5EF4-FFF2-40B4-BE49-F238E27FC236}">
                  <a16:creationId xmlns:a16="http://schemas.microsoft.com/office/drawing/2014/main" id="{570B0418-950F-4656-8A2B-A94660C11E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38" name="Freeform 32">
              <a:extLst>
                <a:ext uri="{FF2B5EF4-FFF2-40B4-BE49-F238E27FC236}">
                  <a16:creationId xmlns:a16="http://schemas.microsoft.com/office/drawing/2014/main" id="{CC2F0ABF-B4F6-4E01-8C0F-D2736D4D07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39" name="Freeform 33">
              <a:extLst>
                <a:ext uri="{FF2B5EF4-FFF2-40B4-BE49-F238E27FC236}">
                  <a16:creationId xmlns:a16="http://schemas.microsoft.com/office/drawing/2014/main" id="{1FDCA7E9-248C-4C34-94C6-617E5BFE4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40" name="Freeform 34">
              <a:extLst>
                <a:ext uri="{FF2B5EF4-FFF2-40B4-BE49-F238E27FC236}">
                  <a16:creationId xmlns:a16="http://schemas.microsoft.com/office/drawing/2014/main" id="{190A1790-859C-4878-AA5E-65A1CB4B85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41" name="Freeform 35">
              <a:extLst>
                <a:ext uri="{FF2B5EF4-FFF2-40B4-BE49-F238E27FC236}">
                  <a16:creationId xmlns:a16="http://schemas.microsoft.com/office/drawing/2014/main" id="{D70475B3-6118-4CED-82CE-504A4CE867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42" name="Freeform 36">
              <a:extLst>
                <a:ext uri="{FF2B5EF4-FFF2-40B4-BE49-F238E27FC236}">
                  <a16:creationId xmlns:a16="http://schemas.microsoft.com/office/drawing/2014/main" id="{FCEDE052-E097-49E2-8085-67459983A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43" name="Freeform 37">
              <a:extLst>
                <a:ext uri="{FF2B5EF4-FFF2-40B4-BE49-F238E27FC236}">
                  <a16:creationId xmlns:a16="http://schemas.microsoft.com/office/drawing/2014/main" id="{C22E4DBC-761C-438B-A2E3-1B5E6BAD3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44" name="Freeform 38">
              <a:extLst>
                <a:ext uri="{FF2B5EF4-FFF2-40B4-BE49-F238E27FC236}">
                  <a16:creationId xmlns:a16="http://schemas.microsoft.com/office/drawing/2014/main" id="{BABBA15B-D10D-4AD9-8429-8D59B67290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itle 1">
            <a:extLst>
              <a:ext uri="{FF2B5EF4-FFF2-40B4-BE49-F238E27FC236}">
                <a16:creationId xmlns:a16="http://schemas.microsoft.com/office/drawing/2014/main" id="{998E49FB-ED1E-4064-8257-219D8C8BB7F5}"/>
              </a:ext>
            </a:extLst>
          </p:cNvPr>
          <p:cNvSpPr>
            <a:spLocks noGrp="1"/>
          </p:cNvSpPr>
          <p:nvPr>
            <p:ph type="title"/>
          </p:nvPr>
        </p:nvSpPr>
        <p:spPr>
          <a:xfrm>
            <a:off x="7730861" y="1948069"/>
            <a:ext cx="3626251" cy="2159565"/>
          </a:xfrm>
        </p:spPr>
        <p:txBody>
          <a:bodyPr>
            <a:noAutofit/>
          </a:bodyPr>
          <a:lstStyle/>
          <a:p>
            <a:pPr algn="ctr"/>
            <a:r>
              <a:rPr lang="en-GB" sz="4800" dirty="0">
                <a:latin typeface="Arial" panose="020B0604020202020204" pitchFamily="34" charset="0"/>
                <a:cs typeface="Arial" panose="020B0604020202020204" pitchFamily="34" charset="0"/>
              </a:rPr>
              <a:t>What Is Meningitis?</a:t>
            </a:r>
          </a:p>
        </p:txBody>
      </p:sp>
      <p:sp>
        <p:nvSpPr>
          <p:cNvPr id="46" name="Rectangle 45">
            <a:extLst>
              <a:ext uri="{FF2B5EF4-FFF2-40B4-BE49-F238E27FC236}">
                <a16:creationId xmlns:a16="http://schemas.microsoft.com/office/drawing/2014/main" id="{AEDFB0D5-1C4C-49CD-BBA3-F29304E8DF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1134"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9" name="Content Placeholder 4" descr="A picture containing person, indoor, child, sitting&#10;&#10;Description automatically generated">
            <a:extLst>
              <a:ext uri="{FF2B5EF4-FFF2-40B4-BE49-F238E27FC236}">
                <a16:creationId xmlns:a16="http://schemas.microsoft.com/office/drawing/2014/main" id="{D92A2647-F14B-422C-A5FC-9EF6FA77156F}"/>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4" b="1610"/>
          <a:stretch/>
        </p:blipFill>
        <p:spPr>
          <a:xfrm>
            <a:off x="-2650" y="10"/>
            <a:ext cx="4646985" cy="3428990"/>
          </a:xfrm>
          <a:prstGeom prst="rect">
            <a:avLst/>
          </a:prstGeom>
          <a:ln>
            <a:solidFill>
              <a:schemeClr val="accent1"/>
            </a:solidFill>
          </a:ln>
        </p:spPr>
      </p:pic>
      <p:pic>
        <p:nvPicPr>
          <p:cNvPr id="6" name="Picture 5" descr="A close up of a hand&#10;&#10;Description automatically generated">
            <a:extLst>
              <a:ext uri="{FF2B5EF4-FFF2-40B4-BE49-F238E27FC236}">
                <a16:creationId xmlns:a16="http://schemas.microsoft.com/office/drawing/2014/main" id="{5BF3BD8F-8F31-4B84-BC7D-DF757621169A}"/>
              </a:ext>
            </a:extLst>
          </p:cNvPr>
          <p:cNvPicPr>
            <a:picLocks noChangeAspect="1"/>
          </p:cNvPicPr>
          <p:nvPr/>
        </p:nvPicPr>
        <p:blipFill rotWithShape="1">
          <a:blip r:embed="rId4"/>
          <a:srcRect l="5069" r="4810"/>
          <a:stretch/>
        </p:blipFill>
        <p:spPr>
          <a:xfrm>
            <a:off x="-1552" y="3429000"/>
            <a:ext cx="4646985" cy="3429000"/>
          </a:xfrm>
          <a:prstGeom prst="rect">
            <a:avLst/>
          </a:prstGeom>
          <a:ln>
            <a:solidFill>
              <a:schemeClr val="accent1"/>
            </a:solidFill>
          </a:ln>
        </p:spPr>
      </p:pic>
      <p:cxnSp>
        <p:nvCxnSpPr>
          <p:cNvPr id="48" name="Straight Connector 47">
            <a:extLst>
              <a:ext uri="{FF2B5EF4-FFF2-40B4-BE49-F238E27FC236}">
                <a16:creationId xmlns:a16="http://schemas.microsoft.com/office/drawing/2014/main" id="{1E510089-CE05-4469-B26B-C69327F3BA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934" y="3429000"/>
            <a:ext cx="4662638" cy="0"/>
          </a:xfrm>
          <a:prstGeom prst="line">
            <a:avLst/>
          </a:prstGeom>
          <a:ln w="5080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Rectangle 3">
            <a:extLst>
              <a:ext uri="{FF2B5EF4-FFF2-40B4-BE49-F238E27FC236}">
                <a16:creationId xmlns:a16="http://schemas.microsoft.com/office/drawing/2014/main" id="{3D9904E6-D640-4A49-BC34-FC7C64D8C4B8}"/>
              </a:ext>
            </a:extLst>
          </p:cNvPr>
          <p:cNvSpPr/>
          <p:nvPr/>
        </p:nvSpPr>
        <p:spPr>
          <a:xfrm>
            <a:off x="10336900" y="6637809"/>
            <a:ext cx="1929779" cy="215444"/>
          </a:xfrm>
          <a:prstGeom prst="rect">
            <a:avLst/>
          </a:prstGeom>
        </p:spPr>
        <p:txBody>
          <a:bodyPr wrap="square">
            <a:spAutoFit/>
          </a:bodyPr>
          <a:lstStyle/>
          <a:p>
            <a:r>
              <a:rPr lang="en-GB" sz="800" dirty="0">
                <a:latin typeface="Arial" panose="020B0604020202020204" pitchFamily="34" charset="0"/>
                <a:ea typeface="Calibri" panose="020F0502020204030204" pitchFamily="34" charset="0"/>
                <a:cs typeface="Arial" panose="020B0604020202020204" pitchFamily="34" charset="0"/>
              </a:rPr>
              <a:t>Bisman (2015)</a:t>
            </a:r>
            <a:endParaRPr lang="en-GB" sz="800" dirty="0"/>
          </a:p>
        </p:txBody>
      </p:sp>
      <p:sp>
        <p:nvSpPr>
          <p:cNvPr id="10" name="TextBox 9">
            <a:extLst>
              <a:ext uri="{FF2B5EF4-FFF2-40B4-BE49-F238E27FC236}">
                <a16:creationId xmlns:a16="http://schemas.microsoft.com/office/drawing/2014/main" id="{F701B0CB-47FE-4208-9492-5364D5B3B272}"/>
              </a:ext>
            </a:extLst>
          </p:cNvPr>
          <p:cNvSpPr txBox="1"/>
          <p:nvPr/>
        </p:nvSpPr>
        <p:spPr>
          <a:xfrm>
            <a:off x="9693963" y="6637809"/>
            <a:ext cx="778829" cy="215444"/>
          </a:xfrm>
          <a:prstGeom prst="rect">
            <a:avLst/>
          </a:prstGeom>
          <a:noFill/>
        </p:spPr>
        <p:txBody>
          <a:bodyPr wrap="square" rtlCol="0">
            <a:spAutoFit/>
          </a:bodyPr>
          <a:lstStyle/>
          <a:p>
            <a:r>
              <a:rPr lang="en-GB" sz="800" dirty="0">
                <a:latin typeface="Arial" panose="020B0604020202020204" pitchFamily="34" charset="0"/>
                <a:cs typeface="Arial" panose="020B0604020202020204" pitchFamily="34" charset="0"/>
              </a:rPr>
              <a:t>Bundy(2011)</a:t>
            </a:r>
          </a:p>
        </p:txBody>
      </p:sp>
    </p:spTree>
    <p:extLst>
      <p:ext uri="{BB962C8B-B14F-4D97-AF65-F5344CB8AC3E}">
        <p14:creationId xmlns:p14="http://schemas.microsoft.com/office/powerpoint/2010/main" val="4211346463"/>
      </p:ext>
    </p:extLst>
  </p:cSld>
  <p:clrMapOvr>
    <a:masterClrMapping/>
  </p:clrMapOvr>
  <mc:AlternateContent xmlns:mc="http://schemas.openxmlformats.org/markup-compatibility/2006" xmlns:p14="http://schemas.microsoft.com/office/powerpoint/2010/main">
    <mc:Choice Requires="p14">
      <p:transition spd="slow" p14:dur="2000" advTm="26684"/>
    </mc:Choice>
    <mc:Fallback xmlns="">
      <p:transition spd="slow" advTm="26684"/>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FC5700F-7321-4B30-B1DC-BC4F2165BB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18" name="Freeform 11">
            <a:extLst>
              <a:ext uri="{FF2B5EF4-FFF2-40B4-BE49-F238E27FC236}">
                <a16:creationId xmlns:a16="http://schemas.microsoft.com/office/drawing/2014/main" id="{8F50300C-C744-4948-BE34-534215C746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pic>
        <p:nvPicPr>
          <p:cNvPr id="11" name="Picture 10">
            <a:extLst>
              <a:ext uri="{FF2B5EF4-FFF2-40B4-BE49-F238E27FC236}">
                <a16:creationId xmlns:a16="http://schemas.microsoft.com/office/drawing/2014/main" id="{614C131C-9485-40C5-9028-5261F7DCF3E2}"/>
              </a:ext>
            </a:extLst>
          </p:cNvPr>
          <p:cNvPicPr>
            <a:picLocks noChangeAspect="1"/>
          </p:cNvPicPr>
          <p:nvPr/>
        </p:nvPicPr>
        <p:blipFill rotWithShape="1">
          <a:blip r:embed="rId2"/>
          <a:srcRect l="20638" r="11303"/>
          <a:stretch/>
        </p:blipFill>
        <p:spPr>
          <a:xfrm>
            <a:off x="20" y="1731"/>
            <a:ext cx="4655830" cy="6858000"/>
          </a:xfrm>
          <a:prstGeom prst="rect">
            <a:avLst/>
          </a:prstGeom>
          <a:ln>
            <a:solidFill>
              <a:schemeClr val="accent1"/>
            </a:solidFill>
          </a:ln>
        </p:spPr>
      </p:pic>
      <p:grpSp>
        <p:nvGrpSpPr>
          <p:cNvPr id="20" name="Group 19">
            <a:extLst>
              <a:ext uri="{FF2B5EF4-FFF2-40B4-BE49-F238E27FC236}">
                <a16:creationId xmlns:a16="http://schemas.microsoft.com/office/drawing/2014/main" id="{3EF50F21-ED59-4E25-B7BC-73AD45B395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54305" y="228600"/>
            <a:ext cx="2851523" cy="6638625"/>
            <a:chOff x="2487613" y="285750"/>
            <a:chExt cx="2428875" cy="5654676"/>
          </a:xfrm>
          <a:solidFill>
            <a:schemeClr val="accent1">
              <a:lumMod val="75000"/>
              <a:alpha val="40000"/>
            </a:schemeClr>
          </a:solidFill>
        </p:grpSpPr>
        <p:sp>
          <p:nvSpPr>
            <p:cNvPr id="21" name="Freeform 11">
              <a:extLst>
                <a:ext uri="{FF2B5EF4-FFF2-40B4-BE49-F238E27FC236}">
                  <a16:creationId xmlns:a16="http://schemas.microsoft.com/office/drawing/2014/main" id="{B4BBD743-AED0-444D-9902-8DB24436ED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22" name="Freeform 12">
              <a:extLst>
                <a:ext uri="{FF2B5EF4-FFF2-40B4-BE49-F238E27FC236}">
                  <a16:creationId xmlns:a16="http://schemas.microsoft.com/office/drawing/2014/main" id="{AD54B70A-5178-48BC-B033-10C4CA75E2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23" name="Freeform 13">
              <a:extLst>
                <a:ext uri="{FF2B5EF4-FFF2-40B4-BE49-F238E27FC236}">
                  <a16:creationId xmlns:a16="http://schemas.microsoft.com/office/drawing/2014/main" id="{20FBEA6E-CA5E-44BD-B307-ABC9ECECFB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24" name="Freeform 14">
              <a:extLst>
                <a:ext uri="{FF2B5EF4-FFF2-40B4-BE49-F238E27FC236}">
                  <a16:creationId xmlns:a16="http://schemas.microsoft.com/office/drawing/2014/main" id="{D99675B1-DB47-4C3A-AB88-AAFF5D482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25" name="Freeform 15">
              <a:extLst>
                <a:ext uri="{FF2B5EF4-FFF2-40B4-BE49-F238E27FC236}">
                  <a16:creationId xmlns:a16="http://schemas.microsoft.com/office/drawing/2014/main" id="{E31454EC-7A3E-4AC8-AABC-52AA6AA7E8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26" name="Freeform 16">
              <a:extLst>
                <a:ext uri="{FF2B5EF4-FFF2-40B4-BE49-F238E27FC236}">
                  <a16:creationId xmlns:a16="http://schemas.microsoft.com/office/drawing/2014/main" id="{3109BB6F-A346-49B5-82E9-F2650BBF1B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27" name="Freeform 17">
              <a:extLst>
                <a:ext uri="{FF2B5EF4-FFF2-40B4-BE49-F238E27FC236}">
                  <a16:creationId xmlns:a16="http://schemas.microsoft.com/office/drawing/2014/main" id="{F81FA27F-C104-4E7D-BE92-7A2811CDD4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28" name="Freeform 18">
              <a:extLst>
                <a:ext uri="{FF2B5EF4-FFF2-40B4-BE49-F238E27FC236}">
                  <a16:creationId xmlns:a16="http://schemas.microsoft.com/office/drawing/2014/main" id="{B677B330-FB3E-4C6C-919C-12B90BE61F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29" name="Freeform 19">
              <a:extLst>
                <a:ext uri="{FF2B5EF4-FFF2-40B4-BE49-F238E27FC236}">
                  <a16:creationId xmlns:a16="http://schemas.microsoft.com/office/drawing/2014/main" id="{6BE1B8BD-E8A5-4794-81A6-F0AC9F3C94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30" name="Freeform 20">
              <a:extLst>
                <a:ext uri="{FF2B5EF4-FFF2-40B4-BE49-F238E27FC236}">
                  <a16:creationId xmlns:a16="http://schemas.microsoft.com/office/drawing/2014/main" id="{18C329D0-2CD6-440D-8585-7BE8A81357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31" name="Freeform 21">
              <a:extLst>
                <a:ext uri="{FF2B5EF4-FFF2-40B4-BE49-F238E27FC236}">
                  <a16:creationId xmlns:a16="http://schemas.microsoft.com/office/drawing/2014/main" id="{DD7E021D-22D7-42E8-9DDE-FF9AB9482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32" name="Freeform 22">
              <a:extLst>
                <a:ext uri="{FF2B5EF4-FFF2-40B4-BE49-F238E27FC236}">
                  <a16:creationId xmlns:a16="http://schemas.microsoft.com/office/drawing/2014/main" id="{7E3DAB05-2B17-4064-B002-E9BCAFE084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34" name="Group 33">
            <a:extLst>
              <a:ext uri="{FF2B5EF4-FFF2-40B4-BE49-F238E27FC236}">
                <a16:creationId xmlns:a16="http://schemas.microsoft.com/office/drawing/2014/main" id="{672F9DC4-C2C4-43CF-9C2C-2EE1826F77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1520" y="-30"/>
            <a:ext cx="2356675" cy="6853284"/>
            <a:chOff x="6627813" y="195452"/>
            <a:chExt cx="1952625" cy="5678299"/>
          </a:xfrm>
          <a:solidFill>
            <a:schemeClr val="accent1"/>
          </a:solidFill>
        </p:grpSpPr>
        <p:sp>
          <p:nvSpPr>
            <p:cNvPr id="35" name="Freeform 27">
              <a:extLst>
                <a:ext uri="{FF2B5EF4-FFF2-40B4-BE49-F238E27FC236}">
                  <a16:creationId xmlns:a16="http://schemas.microsoft.com/office/drawing/2014/main" id="{4E0064C5-2224-49BF-884A-D0118AEABB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36" name="Freeform 28">
              <a:extLst>
                <a:ext uri="{FF2B5EF4-FFF2-40B4-BE49-F238E27FC236}">
                  <a16:creationId xmlns:a16="http://schemas.microsoft.com/office/drawing/2014/main" id="{0D33309E-8132-42DA-B37B-4CAF0F6D1D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37" name="Freeform 29">
              <a:extLst>
                <a:ext uri="{FF2B5EF4-FFF2-40B4-BE49-F238E27FC236}">
                  <a16:creationId xmlns:a16="http://schemas.microsoft.com/office/drawing/2014/main" id="{739DA087-BAEC-4E31-946D-3BA859C62E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38" name="Freeform 30">
              <a:extLst>
                <a:ext uri="{FF2B5EF4-FFF2-40B4-BE49-F238E27FC236}">
                  <a16:creationId xmlns:a16="http://schemas.microsoft.com/office/drawing/2014/main" id="{395F1535-595E-4F4C-BEC0-F2EA90625D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39" name="Freeform 31">
              <a:extLst>
                <a:ext uri="{FF2B5EF4-FFF2-40B4-BE49-F238E27FC236}">
                  <a16:creationId xmlns:a16="http://schemas.microsoft.com/office/drawing/2014/main" id="{FFFD4D55-2142-47EB-B7EB-5C049C731E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40" name="Freeform 32">
              <a:extLst>
                <a:ext uri="{FF2B5EF4-FFF2-40B4-BE49-F238E27FC236}">
                  <a16:creationId xmlns:a16="http://schemas.microsoft.com/office/drawing/2014/main" id="{22CAF07E-CB2F-438A-AD2E-86E3A409B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41" name="Freeform 33">
              <a:extLst>
                <a:ext uri="{FF2B5EF4-FFF2-40B4-BE49-F238E27FC236}">
                  <a16:creationId xmlns:a16="http://schemas.microsoft.com/office/drawing/2014/main" id="{148C41FD-1EDA-45D8-AAA4-E79A761984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42" name="Freeform 34">
              <a:extLst>
                <a:ext uri="{FF2B5EF4-FFF2-40B4-BE49-F238E27FC236}">
                  <a16:creationId xmlns:a16="http://schemas.microsoft.com/office/drawing/2014/main" id="{3D1F13F1-22C7-4224-85FE-622B9F3C9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43" name="Freeform 35">
              <a:extLst>
                <a:ext uri="{FF2B5EF4-FFF2-40B4-BE49-F238E27FC236}">
                  <a16:creationId xmlns:a16="http://schemas.microsoft.com/office/drawing/2014/main" id="{0AD99730-19F0-4DB7-8108-25AF31361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44" name="Freeform 36">
              <a:extLst>
                <a:ext uri="{FF2B5EF4-FFF2-40B4-BE49-F238E27FC236}">
                  <a16:creationId xmlns:a16="http://schemas.microsoft.com/office/drawing/2014/main" id="{143A6D61-3504-4654-982B-80B7F0B5BD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45" name="Freeform 37">
              <a:extLst>
                <a:ext uri="{FF2B5EF4-FFF2-40B4-BE49-F238E27FC236}">
                  <a16:creationId xmlns:a16="http://schemas.microsoft.com/office/drawing/2014/main" id="{990038CA-7285-43A9-A8FE-30824AC14B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46" name="Freeform 38">
              <a:extLst>
                <a:ext uri="{FF2B5EF4-FFF2-40B4-BE49-F238E27FC236}">
                  <a16:creationId xmlns:a16="http://schemas.microsoft.com/office/drawing/2014/main" id="{0346AEBE-37DC-4BAB-B50D-E0D7638434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itle 1">
            <a:extLst>
              <a:ext uri="{FF2B5EF4-FFF2-40B4-BE49-F238E27FC236}">
                <a16:creationId xmlns:a16="http://schemas.microsoft.com/office/drawing/2014/main" id="{1F057315-8770-40BB-BF32-B1453983870D}"/>
              </a:ext>
            </a:extLst>
          </p:cNvPr>
          <p:cNvSpPr>
            <a:spLocks noGrp="1"/>
          </p:cNvSpPr>
          <p:nvPr>
            <p:ph type="title"/>
          </p:nvPr>
        </p:nvSpPr>
        <p:spPr>
          <a:xfrm>
            <a:off x="6428772" y="84638"/>
            <a:ext cx="5045347" cy="1526378"/>
          </a:xfrm>
        </p:spPr>
        <p:txBody>
          <a:bodyPr>
            <a:normAutofit fontScale="90000"/>
          </a:bodyPr>
          <a:lstStyle/>
          <a:p>
            <a:pPr algn="ctr"/>
            <a:r>
              <a:rPr lang="en-GB" sz="5300" dirty="0">
                <a:latin typeface="Arial" panose="020B0604020202020204" pitchFamily="34" charset="0"/>
                <a:cs typeface="Arial" panose="020B0604020202020204" pitchFamily="34" charset="0"/>
              </a:rPr>
              <a:t>Signs And Symptoms</a:t>
            </a:r>
            <a:br>
              <a:rPr lang="en-GB"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p:txBody>
      </p:sp>
      <p:sp>
        <p:nvSpPr>
          <p:cNvPr id="48" name="Rectangle 47">
            <a:extLst>
              <a:ext uri="{FF2B5EF4-FFF2-40B4-BE49-F238E27FC236}">
                <a16:creationId xmlns:a16="http://schemas.microsoft.com/office/drawing/2014/main" id="{6CA72FCB-DBCC-435A-838B-682978F479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9C4AD4C2-F67A-48D3-8E5A-86E802EDAF34}"/>
              </a:ext>
            </a:extLst>
          </p:cNvPr>
          <p:cNvSpPr>
            <a:spLocks noGrp="1"/>
          </p:cNvSpPr>
          <p:nvPr>
            <p:ph idx="1"/>
          </p:nvPr>
        </p:nvSpPr>
        <p:spPr>
          <a:xfrm>
            <a:off x="6351783" y="1788370"/>
            <a:ext cx="5152829" cy="4568641"/>
          </a:xfrm>
        </p:spPr>
        <p:txBody>
          <a:bodyPr>
            <a:normAutofit lnSpcReduction="10000"/>
          </a:bodyPr>
          <a:lstStyle/>
          <a:p>
            <a:pPr>
              <a:buFont typeface="Wingdings" panose="05000000000000000000" pitchFamily="2" charset="2"/>
              <a:buChar char="Ø"/>
            </a:pPr>
            <a:r>
              <a:rPr lang="en-GB" sz="2400" dirty="0">
                <a:latin typeface="Times New Roman" panose="02020603050405020304" pitchFamily="18" charset="0"/>
                <a:cs typeface="Times New Roman" panose="02020603050405020304" pitchFamily="18" charset="0"/>
              </a:rPr>
              <a:t>Fever, cold hands and feet</a:t>
            </a:r>
          </a:p>
          <a:p>
            <a:pPr>
              <a:buFont typeface="Wingdings" panose="05000000000000000000" pitchFamily="2" charset="2"/>
              <a:buChar char="Ø"/>
            </a:pPr>
            <a:r>
              <a:rPr lang="en-GB" sz="2400" dirty="0">
                <a:latin typeface="Times New Roman" panose="02020603050405020304" pitchFamily="18" charset="0"/>
                <a:cs typeface="Times New Roman" panose="02020603050405020304" pitchFamily="18" charset="0"/>
              </a:rPr>
              <a:t>Vomiting</a:t>
            </a:r>
          </a:p>
          <a:p>
            <a:pPr>
              <a:buFont typeface="Wingdings" panose="05000000000000000000" pitchFamily="2" charset="2"/>
              <a:buChar char="Ø"/>
            </a:pPr>
            <a:r>
              <a:rPr lang="en-GB" sz="2400" dirty="0">
                <a:latin typeface="Times New Roman" panose="02020603050405020304" pitchFamily="18" charset="0"/>
                <a:cs typeface="Times New Roman" panose="02020603050405020304" pitchFamily="18" charset="0"/>
              </a:rPr>
              <a:t>Drowsy, difficulties to wake</a:t>
            </a:r>
          </a:p>
          <a:p>
            <a:pPr>
              <a:buFont typeface="Wingdings" panose="05000000000000000000" pitchFamily="2" charset="2"/>
              <a:buChar char="Ø"/>
            </a:pPr>
            <a:r>
              <a:rPr lang="en-GB" sz="2400" dirty="0">
                <a:latin typeface="Times New Roman" panose="02020603050405020304" pitchFamily="18" charset="0"/>
                <a:cs typeface="Times New Roman" panose="02020603050405020304" pitchFamily="18" charset="0"/>
              </a:rPr>
              <a:t>Confusion and irritability</a:t>
            </a:r>
          </a:p>
          <a:p>
            <a:pPr>
              <a:buFont typeface="Wingdings" panose="05000000000000000000" pitchFamily="2" charset="2"/>
              <a:buChar char="Ø"/>
            </a:pPr>
            <a:r>
              <a:rPr lang="en-GB" sz="2400" dirty="0">
                <a:latin typeface="Times New Roman" panose="02020603050405020304" pitchFamily="18" charset="0"/>
                <a:cs typeface="Times New Roman" panose="02020603050405020304" pitchFamily="18" charset="0"/>
              </a:rPr>
              <a:t>Severe muscle pain</a:t>
            </a:r>
          </a:p>
          <a:p>
            <a:pPr>
              <a:buFont typeface="Wingdings" panose="05000000000000000000" pitchFamily="2" charset="2"/>
              <a:buChar char="Ø"/>
            </a:pPr>
            <a:r>
              <a:rPr lang="en-GB" sz="2400" dirty="0">
                <a:latin typeface="Times New Roman" panose="02020603050405020304" pitchFamily="18" charset="0"/>
                <a:cs typeface="Times New Roman" panose="02020603050405020304" pitchFamily="18" charset="0"/>
              </a:rPr>
              <a:t>Pale, blotchy skin, spots / rash</a:t>
            </a:r>
          </a:p>
          <a:p>
            <a:pPr>
              <a:buFont typeface="Wingdings" panose="05000000000000000000" pitchFamily="2" charset="2"/>
              <a:buChar char="Ø"/>
            </a:pPr>
            <a:r>
              <a:rPr lang="en-GB" sz="2400" dirty="0">
                <a:latin typeface="Times New Roman" panose="02020603050405020304" pitchFamily="18" charset="0"/>
                <a:cs typeface="Times New Roman" panose="02020603050405020304" pitchFamily="18" charset="0"/>
              </a:rPr>
              <a:t>Severe headache</a:t>
            </a:r>
          </a:p>
          <a:p>
            <a:pPr>
              <a:buFont typeface="Wingdings" panose="05000000000000000000" pitchFamily="2" charset="2"/>
              <a:buChar char="Ø"/>
            </a:pPr>
            <a:r>
              <a:rPr lang="en-GB" sz="2400" dirty="0">
                <a:latin typeface="Times New Roman" panose="02020603050405020304" pitchFamily="18" charset="0"/>
                <a:cs typeface="Times New Roman" panose="02020603050405020304" pitchFamily="18" charset="0"/>
              </a:rPr>
              <a:t>Stiff neck</a:t>
            </a:r>
          </a:p>
          <a:p>
            <a:pPr>
              <a:buFont typeface="Wingdings" panose="05000000000000000000" pitchFamily="2" charset="2"/>
              <a:buChar char="Ø"/>
            </a:pPr>
            <a:r>
              <a:rPr lang="en-GB" sz="2400" dirty="0">
                <a:latin typeface="Times New Roman" panose="02020603050405020304" pitchFamily="18" charset="0"/>
                <a:cs typeface="Times New Roman" panose="02020603050405020304" pitchFamily="18" charset="0"/>
              </a:rPr>
              <a:t>Dislike to bright lights</a:t>
            </a:r>
          </a:p>
          <a:p>
            <a:pPr>
              <a:buFont typeface="Wingdings" panose="05000000000000000000" pitchFamily="2" charset="2"/>
              <a:buChar char="Ø"/>
            </a:pPr>
            <a:r>
              <a:rPr lang="en-GB" sz="2400" dirty="0">
                <a:latin typeface="Times New Roman" panose="02020603050405020304" pitchFamily="18" charset="0"/>
                <a:cs typeface="Times New Roman" panose="02020603050405020304" pitchFamily="18" charset="0"/>
              </a:rPr>
              <a:t>Convulsions /seizures</a:t>
            </a:r>
          </a:p>
          <a:p>
            <a:pPr marL="0" indent="0">
              <a:buNone/>
            </a:pPr>
            <a:endParaRPr lang="en-GB" dirty="0">
              <a:latin typeface="Times New Roman" panose="02020603050405020304" pitchFamily="18" charset="0"/>
              <a:cs typeface="Times New Roman" panose="02020603050405020304" pitchFamily="18" charset="0"/>
            </a:endParaRPr>
          </a:p>
          <a:p>
            <a:pPr>
              <a:buFont typeface="Wingdings" panose="05000000000000000000" pitchFamily="2" charset="2"/>
              <a:buChar char="Ø"/>
            </a:pPr>
            <a:endParaRPr lang="en-GB" dirty="0">
              <a:latin typeface="Times New Roman" panose="02020603050405020304" pitchFamily="18" charset="0"/>
              <a:cs typeface="Times New Roman" panose="02020603050405020304" pitchFamily="18" charset="0"/>
            </a:endParaRPr>
          </a:p>
          <a:p>
            <a:pPr>
              <a:buFont typeface="Wingdings" panose="05000000000000000000" pitchFamily="2" charset="2"/>
              <a:buChar char="Ø"/>
            </a:pPr>
            <a:endParaRPr lang="en-GB" dirty="0">
              <a:latin typeface="Times New Roman" panose="02020603050405020304" pitchFamily="18" charset="0"/>
              <a:cs typeface="Times New Roman" panose="02020603050405020304" pitchFamily="18" charset="0"/>
            </a:endParaRPr>
          </a:p>
          <a:p>
            <a:pPr marL="0" indent="0">
              <a:buNone/>
            </a:pPr>
            <a:endParaRPr lang="en-GB" dirty="0">
              <a:latin typeface="Times New Roman" panose="02020603050405020304" pitchFamily="18" charset="0"/>
              <a:cs typeface="Times New Roman" panose="02020603050405020304" pitchFamily="18" charset="0"/>
            </a:endParaRPr>
          </a:p>
          <a:p>
            <a:pPr marL="0" indent="0">
              <a:buNone/>
            </a:pPr>
            <a:endParaRPr lang="en-GB"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9079E354-E63A-4742-B952-4F7F1EAD9FED}"/>
              </a:ext>
            </a:extLst>
          </p:cNvPr>
          <p:cNvSpPr txBox="1"/>
          <p:nvPr/>
        </p:nvSpPr>
        <p:spPr>
          <a:xfrm>
            <a:off x="10666988" y="6627789"/>
            <a:ext cx="1632329" cy="215444"/>
          </a:xfrm>
          <a:prstGeom prst="rect">
            <a:avLst/>
          </a:prstGeom>
          <a:noFill/>
        </p:spPr>
        <p:txBody>
          <a:bodyPr wrap="square" rtlCol="0">
            <a:spAutoFit/>
          </a:bodyPr>
          <a:lstStyle/>
          <a:p>
            <a:r>
              <a:rPr lang="en-GB" sz="800" dirty="0">
                <a:latin typeface="Arial" panose="020B0604020202020204" pitchFamily="34" charset="0"/>
                <a:ea typeface="STXingkai" panose="020B0503020204020204" pitchFamily="2" charset="-122"/>
                <a:cs typeface="Arial" panose="020B0604020202020204" pitchFamily="34" charset="0"/>
              </a:rPr>
              <a:t>Wilburn (2015)</a:t>
            </a:r>
          </a:p>
        </p:txBody>
      </p:sp>
      <p:sp>
        <p:nvSpPr>
          <p:cNvPr id="5" name="Rectangle 4">
            <a:extLst>
              <a:ext uri="{FF2B5EF4-FFF2-40B4-BE49-F238E27FC236}">
                <a16:creationId xmlns:a16="http://schemas.microsoft.com/office/drawing/2014/main" id="{E1F169DA-23BC-4DE2-ADC5-DEA370E4A566}"/>
              </a:ext>
            </a:extLst>
          </p:cNvPr>
          <p:cNvSpPr/>
          <p:nvPr/>
        </p:nvSpPr>
        <p:spPr>
          <a:xfrm>
            <a:off x="9666514" y="6637861"/>
            <a:ext cx="2748511" cy="215444"/>
          </a:xfrm>
          <a:prstGeom prst="rect">
            <a:avLst/>
          </a:prstGeom>
        </p:spPr>
        <p:txBody>
          <a:bodyPr wrap="square">
            <a:spAutoFit/>
          </a:bodyPr>
          <a:lstStyle/>
          <a:p>
            <a:r>
              <a:rPr lang="en-GB" sz="800" spc="-10" dirty="0">
                <a:latin typeface="Arial" panose="020B0604020202020204" pitchFamily="34" charset="0"/>
                <a:ea typeface="Calibri" panose="020F0502020204030204" pitchFamily="34" charset="0"/>
              </a:rPr>
              <a:t>Dawson. (2016) </a:t>
            </a:r>
            <a:endParaRPr lang="en-GB" sz="800" dirty="0"/>
          </a:p>
        </p:txBody>
      </p:sp>
    </p:spTree>
    <p:extLst>
      <p:ext uri="{BB962C8B-B14F-4D97-AF65-F5344CB8AC3E}">
        <p14:creationId xmlns:p14="http://schemas.microsoft.com/office/powerpoint/2010/main" val="3680138054"/>
      </p:ext>
    </p:extLst>
  </p:cSld>
  <p:clrMapOvr>
    <a:masterClrMapping/>
  </p:clrMapOvr>
  <mc:AlternateContent xmlns:mc="http://schemas.openxmlformats.org/markup-compatibility/2006" xmlns:p14="http://schemas.microsoft.com/office/powerpoint/2010/main">
    <mc:Choice Requires="p14">
      <p:transition spd="slow" p14:dur="2000" advTm="54844"/>
    </mc:Choice>
    <mc:Fallback xmlns="">
      <p:transition spd="slow" advTm="54844"/>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11A79B-2DD4-4519-92CB-82EC77D3F994}"/>
              </a:ext>
            </a:extLst>
          </p:cNvPr>
          <p:cNvSpPr>
            <a:spLocks noGrp="1"/>
          </p:cNvSpPr>
          <p:nvPr>
            <p:ph type="title"/>
          </p:nvPr>
        </p:nvSpPr>
        <p:spPr>
          <a:xfrm>
            <a:off x="1774210" y="172278"/>
            <a:ext cx="2728989" cy="1007165"/>
          </a:xfrm>
        </p:spPr>
        <p:txBody>
          <a:bodyPr>
            <a:normAutofit fontScale="90000"/>
          </a:bodyPr>
          <a:lstStyle/>
          <a:p>
            <a:pPr algn="ctr"/>
            <a:r>
              <a:rPr lang="en-GB" dirty="0">
                <a:latin typeface="Times New Roman" panose="02020603050405020304" pitchFamily="18" charset="0"/>
                <a:cs typeface="Times New Roman" panose="02020603050405020304" pitchFamily="18" charset="0"/>
              </a:rPr>
              <a:t>Prevalence Of Meningitis</a:t>
            </a:r>
          </a:p>
        </p:txBody>
      </p:sp>
      <p:sp>
        <p:nvSpPr>
          <p:cNvPr id="22" name="Content Placeholder 10">
            <a:extLst>
              <a:ext uri="{FF2B5EF4-FFF2-40B4-BE49-F238E27FC236}">
                <a16:creationId xmlns:a16="http://schemas.microsoft.com/office/drawing/2014/main" id="{2757F6F3-3760-45C9-B71B-2E5AD794C2D5}"/>
              </a:ext>
            </a:extLst>
          </p:cNvPr>
          <p:cNvSpPr>
            <a:spLocks noGrp="1"/>
          </p:cNvSpPr>
          <p:nvPr>
            <p:ph idx="1"/>
          </p:nvPr>
        </p:nvSpPr>
        <p:spPr>
          <a:xfrm>
            <a:off x="821635" y="1298713"/>
            <a:ext cx="3551583" cy="4930679"/>
          </a:xfrm>
        </p:spPr>
        <p:txBody>
          <a:bodyPr>
            <a:noAutofit/>
          </a:bodyPr>
          <a:lstStyle/>
          <a:p>
            <a:pPr>
              <a:buFont typeface="Wingdings" panose="05000000000000000000" pitchFamily="2" charset="2"/>
              <a:buChar char="Ø"/>
            </a:pPr>
            <a:r>
              <a:rPr lang="en-US" sz="2000" dirty="0">
                <a:latin typeface="Arial" panose="020B0604020202020204" pitchFamily="34" charset="0"/>
                <a:cs typeface="Arial" panose="020B0604020202020204" pitchFamily="34" charset="0"/>
              </a:rPr>
              <a:t>Nearly 400 people were diagnosed with meningitis between 2006/07 – 2012/13 in England and wales.</a:t>
            </a:r>
          </a:p>
          <a:p>
            <a:pPr>
              <a:buFont typeface="Wingdings" panose="05000000000000000000" pitchFamily="2" charset="2"/>
              <a:buChar char="Ø"/>
            </a:pPr>
            <a:r>
              <a:rPr lang="en-US" sz="2000" dirty="0">
                <a:latin typeface="Arial" panose="020B0604020202020204" pitchFamily="34" charset="0"/>
                <a:cs typeface="Arial" panose="020B0604020202020204" pitchFamily="34" charset="0"/>
              </a:rPr>
              <a:t>The age group most affected in 2007/2008 were children  between the ages of 1-4. this is  because babies and young children are mostly vulnerable to meningitis because their immune systems are not fully developed.</a:t>
            </a:r>
          </a:p>
        </p:txBody>
      </p:sp>
      <p:pic>
        <p:nvPicPr>
          <p:cNvPr id="23" name="Content Placeholder 4">
            <a:extLst>
              <a:ext uri="{FF2B5EF4-FFF2-40B4-BE49-F238E27FC236}">
                <a16:creationId xmlns:a16="http://schemas.microsoft.com/office/drawing/2014/main" id="{44B1BA1E-2ACB-4D7F-ADF4-33D29AE4F1E1}"/>
              </a:ext>
            </a:extLst>
          </p:cNvPr>
          <p:cNvPicPr>
            <a:picLocks noChangeAspect="1"/>
          </p:cNvPicPr>
          <p:nvPr/>
        </p:nvPicPr>
        <p:blipFill>
          <a:blip r:embed="rId2"/>
          <a:stretch>
            <a:fillRect/>
          </a:stretch>
        </p:blipFill>
        <p:spPr>
          <a:xfrm>
            <a:off x="4482236" y="1335642"/>
            <a:ext cx="7386785" cy="4930679"/>
          </a:xfrm>
          <a:prstGeom prst="rect">
            <a:avLst/>
          </a:prstGeom>
          <a:ln>
            <a:solidFill>
              <a:schemeClr val="accent1"/>
            </a:solidFill>
          </a:ln>
        </p:spPr>
      </p:pic>
      <p:sp>
        <p:nvSpPr>
          <p:cNvPr id="4" name="TextBox 3">
            <a:extLst>
              <a:ext uri="{FF2B5EF4-FFF2-40B4-BE49-F238E27FC236}">
                <a16:creationId xmlns:a16="http://schemas.microsoft.com/office/drawing/2014/main" id="{BE34466A-174E-431A-BF24-5F8B9B03DEF6}"/>
              </a:ext>
            </a:extLst>
          </p:cNvPr>
          <p:cNvSpPr txBox="1"/>
          <p:nvPr/>
        </p:nvSpPr>
        <p:spPr>
          <a:xfrm>
            <a:off x="9451491" y="6578723"/>
            <a:ext cx="1936797" cy="215444"/>
          </a:xfrm>
          <a:prstGeom prst="rect">
            <a:avLst/>
          </a:prstGeom>
          <a:noFill/>
        </p:spPr>
        <p:txBody>
          <a:bodyPr wrap="square" rtlCol="0">
            <a:spAutoFit/>
          </a:bodyPr>
          <a:lstStyle/>
          <a:p>
            <a:r>
              <a:rPr lang="en-US" sz="800" dirty="0">
                <a:latin typeface="Arial" panose="020B0604020202020204" pitchFamily="34" charset="0"/>
                <a:cs typeface="Arial" panose="020B0604020202020204" pitchFamily="34" charset="0"/>
              </a:rPr>
              <a:t>Googleimages (2018)</a:t>
            </a:r>
            <a:endParaRPr lang="en-GB" sz="8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CD1530F3-C520-4D32-99E0-C8985A898080}"/>
              </a:ext>
            </a:extLst>
          </p:cNvPr>
          <p:cNvSpPr txBox="1"/>
          <p:nvPr/>
        </p:nvSpPr>
        <p:spPr>
          <a:xfrm>
            <a:off x="8387660" y="6574525"/>
            <a:ext cx="1215242" cy="620106"/>
          </a:xfrm>
          <a:prstGeom prst="rect">
            <a:avLst/>
          </a:prstGeom>
          <a:noFill/>
        </p:spPr>
        <p:txBody>
          <a:bodyPr wrap="square" rtlCol="0">
            <a:spAutoFit/>
          </a:bodyPr>
          <a:lstStyle/>
          <a:p>
            <a:pPr>
              <a:lnSpc>
                <a:spcPct val="107000"/>
              </a:lnSpc>
              <a:spcAft>
                <a:spcPts val="800"/>
              </a:spcAft>
            </a:pPr>
            <a:r>
              <a:rPr lang="en-GB" sz="800" dirty="0">
                <a:latin typeface="Arial" panose="020B0604020202020204" pitchFamily="34" charset="0"/>
                <a:ea typeface="Calibri" panose="020F0502020204030204" pitchFamily="34" charset="0"/>
                <a:cs typeface="Arial" panose="020B0604020202020204" pitchFamily="34" charset="0"/>
              </a:rPr>
              <a:t>(Control, 1975</a:t>
            </a:r>
            <a:r>
              <a:rPr lang="en-GB" sz="900" dirty="0">
                <a:latin typeface="Times New Roman" panose="02020603050405020304" pitchFamily="18" charset="0"/>
                <a:ea typeface="Calibri" panose="020F0502020204030204" pitchFamily="34" charset="0"/>
                <a:cs typeface="Times New Roman" panose="02020603050405020304" pitchFamily="18" charset="0"/>
              </a:rPr>
              <a:t>)</a:t>
            </a:r>
          </a:p>
          <a:p>
            <a:endParaRPr lang="en-GB" dirty="0"/>
          </a:p>
        </p:txBody>
      </p:sp>
      <p:sp>
        <p:nvSpPr>
          <p:cNvPr id="5" name="TextBox 4">
            <a:extLst>
              <a:ext uri="{FF2B5EF4-FFF2-40B4-BE49-F238E27FC236}">
                <a16:creationId xmlns:a16="http://schemas.microsoft.com/office/drawing/2014/main" id="{7E65515D-29C4-413D-AC63-EEBD85CB0750}"/>
              </a:ext>
            </a:extLst>
          </p:cNvPr>
          <p:cNvSpPr txBox="1"/>
          <p:nvPr/>
        </p:nvSpPr>
        <p:spPr>
          <a:xfrm>
            <a:off x="10785689" y="6571029"/>
            <a:ext cx="1406311" cy="230832"/>
          </a:xfrm>
          <a:prstGeom prst="rect">
            <a:avLst/>
          </a:prstGeom>
          <a:noFill/>
        </p:spPr>
        <p:txBody>
          <a:bodyPr wrap="square" rtlCol="0">
            <a:spAutoFit/>
          </a:bodyPr>
          <a:lstStyle/>
          <a:p>
            <a:r>
              <a:rPr lang="en-GB" sz="800" dirty="0">
                <a:latin typeface="Arial" panose="020B0604020202020204" pitchFamily="34" charset="0"/>
                <a:cs typeface="Arial" panose="020B0604020202020204" pitchFamily="34" charset="0"/>
              </a:rPr>
              <a:t>Evans( 2013</a:t>
            </a:r>
            <a:r>
              <a:rPr lang="en-GB" sz="900" dirty="0">
                <a:latin typeface="Times New Roman" panose="02020603050405020304" pitchFamily="18" charset="0"/>
                <a:cs typeface="Times New Roman" panose="02020603050405020304" pitchFamily="18" charset="0"/>
              </a:rPr>
              <a:t>)</a:t>
            </a:r>
          </a:p>
        </p:txBody>
      </p:sp>
      <p:sp>
        <p:nvSpPr>
          <p:cNvPr id="7" name="Rectangle 6">
            <a:extLst>
              <a:ext uri="{FF2B5EF4-FFF2-40B4-BE49-F238E27FC236}">
                <a16:creationId xmlns:a16="http://schemas.microsoft.com/office/drawing/2014/main" id="{0A237C7A-2E85-4EB1-B195-B2FD9105A98F}"/>
              </a:ext>
            </a:extLst>
          </p:cNvPr>
          <p:cNvSpPr/>
          <p:nvPr/>
        </p:nvSpPr>
        <p:spPr>
          <a:xfrm>
            <a:off x="6799764" y="6591717"/>
            <a:ext cx="1653017" cy="215444"/>
          </a:xfrm>
          <a:prstGeom prst="rect">
            <a:avLst/>
          </a:prstGeom>
        </p:spPr>
        <p:txBody>
          <a:bodyPr wrap="none">
            <a:spAutoFit/>
          </a:bodyPr>
          <a:lstStyle/>
          <a:p>
            <a:r>
              <a:rPr lang="en-GB" sz="800" dirty="0">
                <a:latin typeface="Arial" panose="020B0604020202020204" pitchFamily="34" charset="0"/>
                <a:cs typeface="Arial" panose="020B0604020202020204" pitchFamily="34" charset="0"/>
              </a:rPr>
              <a:t>World health organisation(2015)</a:t>
            </a:r>
          </a:p>
        </p:txBody>
      </p:sp>
    </p:spTree>
    <p:extLst>
      <p:ext uri="{BB962C8B-B14F-4D97-AF65-F5344CB8AC3E}">
        <p14:creationId xmlns:p14="http://schemas.microsoft.com/office/powerpoint/2010/main" val="419017951"/>
      </p:ext>
    </p:extLst>
  </p:cSld>
  <p:clrMapOvr>
    <a:masterClrMapping/>
  </p:clrMapOvr>
  <mc:AlternateContent xmlns:mc="http://schemas.openxmlformats.org/markup-compatibility/2006" xmlns:p14="http://schemas.microsoft.com/office/powerpoint/2010/main">
    <mc:Choice Requires="p14">
      <p:transition spd="slow" p14:dur="2000" advTm="68628"/>
    </mc:Choice>
    <mc:Fallback xmlns="">
      <p:transition spd="slow" advTm="68628"/>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23B60-6CA1-4456-8E2D-B9EF16BC3736}"/>
              </a:ext>
            </a:extLst>
          </p:cNvPr>
          <p:cNvSpPr>
            <a:spLocks noGrp="1"/>
          </p:cNvSpPr>
          <p:nvPr>
            <p:ph type="title"/>
          </p:nvPr>
        </p:nvSpPr>
        <p:spPr>
          <a:xfrm>
            <a:off x="2592926" y="244400"/>
            <a:ext cx="8326865" cy="961548"/>
          </a:xfrm>
        </p:spPr>
        <p:txBody>
          <a:bodyPr>
            <a:normAutofit/>
          </a:bodyPr>
          <a:lstStyle/>
          <a:p>
            <a:pPr algn="ctr"/>
            <a:r>
              <a:rPr lang="en-GB" sz="4800" dirty="0">
                <a:latin typeface="Arial" panose="020B0604020202020204" pitchFamily="34" charset="0"/>
                <a:cs typeface="Arial" panose="020B0604020202020204" pitchFamily="34" charset="0"/>
              </a:rPr>
              <a:t>Discovery</a:t>
            </a:r>
            <a:r>
              <a:rPr lang="en-GB" sz="5400" dirty="0">
                <a:latin typeface="Times New Roman" panose="02020603050405020304" pitchFamily="18" charset="0"/>
                <a:cs typeface="Times New Roman" panose="02020603050405020304" pitchFamily="18" charset="0"/>
              </a:rPr>
              <a:t> Of Meningitis</a:t>
            </a:r>
          </a:p>
        </p:txBody>
      </p:sp>
      <p:pic>
        <p:nvPicPr>
          <p:cNvPr id="5" name="Content Placeholder 4">
            <a:extLst>
              <a:ext uri="{FF2B5EF4-FFF2-40B4-BE49-F238E27FC236}">
                <a16:creationId xmlns:a16="http://schemas.microsoft.com/office/drawing/2014/main" id="{2D32B2F8-EB88-4C74-BDC4-140576BBDE48}"/>
              </a:ext>
            </a:extLst>
          </p:cNvPr>
          <p:cNvPicPr>
            <a:picLocks noGrp="1" noChangeAspect="1"/>
          </p:cNvPicPr>
          <p:nvPr>
            <p:ph idx="1"/>
          </p:nvPr>
        </p:nvPicPr>
        <p:blipFill rotWithShape="1">
          <a:blip r:embed="rId2">
            <a:extLst>
              <a:ext uri="{837473B0-CC2E-450A-ABE3-18F120FF3D39}">
                <a1611:picAttrSrcUrl xmlns:a1611="http://schemas.microsoft.com/office/drawing/2016/11/main" r:id="rId3"/>
              </a:ext>
            </a:extLst>
          </a:blip>
          <a:srcRect r="1779"/>
          <a:stretch/>
        </p:blipFill>
        <p:spPr>
          <a:xfrm>
            <a:off x="1219200" y="1276509"/>
            <a:ext cx="3657600" cy="5337091"/>
          </a:xfrm>
          <a:ln>
            <a:solidFill>
              <a:schemeClr val="accent1"/>
            </a:solidFill>
          </a:ln>
        </p:spPr>
      </p:pic>
      <p:sp>
        <p:nvSpPr>
          <p:cNvPr id="3" name="TextBox 2">
            <a:extLst>
              <a:ext uri="{FF2B5EF4-FFF2-40B4-BE49-F238E27FC236}">
                <a16:creationId xmlns:a16="http://schemas.microsoft.com/office/drawing/2014/main" id="{D38A64CC-8F3B-46EB-8166-158C3BD5ECC1}"/>
              </a:ext>
            </a:extLst>
          </p:cNvPr>
          <p:cNvSpPr txBox="1"/>
          <p:nvPr/>
        </p:nvSpPr>
        <p:spPr>
          <a:xfrm>
            <a:off x="4943060" y="6244268"/>
            <a:ext cx="1152940" cy="369332"/>
          </a:xfrm>
          <a:prstGeom prst="rect">
            <a:avLst/>
          </a:prstGeom>
          <a:noFill/>
        </p:spPr>
        <p:txBody>
          <a:bodyPr wrap="square" rtlCol="0">
            <a:spAutoFit/>
          </a:bodyPr>
          <a:lstStyle/>
          <a:p>
            <a:r>
              <a:rPr lang="en-US" dirty="0"/>
              <a:t> </a:t>
            </a:r>
            <a:r>
              <a:rPr lang="en-US" sz="800" dirty="0">
                <a:latin typeface="Arial" panose="020B0604020202020204" pitchFamily="34" charset="0"/>
                <a:cs typeface="Arial" panose="020B0604020202020204" pitchFamily="34" charset="0"/>
              </a:rPr>
              <a:t>vieusseux (1805</a:t>
            </a:r>
            <a:r>
              <a:rPr lang="en-US" sz="800" dirty="0">
                <a:latin typeface="Times New Roman" panose="02020603050405020304" pitchFamily="18" charset="0"/>
                <a:cs typeface="Times New Roman" panose="02020603050405020304" pitchFamily="18" charset="0"/>
              </a:rPr>
              <a:t>)</a:t>
            </a:r>
            <a:endParaRPr lang="en-GB" dirty="0"/>
          </a:p>
        </p:txBody>
      </p:sp>
      <p:pic>
        <p:nvPicPr>
          <p:cNvPr id="6" name="Picture 5" descr="A person wearing a suit and tie&#10;&#10;Description automatically generated">
            <a:extLst>
              <a:ext uri="{FF2B5EF4-FFF2-40B4-BE49-F238E27FC236}">
                <a16:creationId xmlns:a16="http://schemas.microsoft.com/office/drawing/2014/main" id="{38732600-39AA-4306-BD90-0DD4E8D0C222}"/>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6718856" y="1276509"/>
            <a:ext cx="3504956" cy="5337091"/>
          </a:xfrm>
          <a:prstGeom prst="rect">
            <a:avLst/>
          </a:prstGeom>
          <a:ln>
            <a:solidFill>
              <a:schemeClr val="accent1"/>
            </a:solidFill>
          </a:ln>
        </p:spPr>
      </p:pic>
      <p:sp>
        <p:nvSpPr>
          <p:cNvPr id="8" name="TextBox 7">
            <a:extLst>
              <a:ext uri="{FF2B5EF4-FFF2-40B4-BE49-F238E27FC236}">
                <a16:creationId xmlns:a16="http://schemas.microsoft.com/office/drawing/2014/main" id="{FF319A91-857F-467D-9DA0-AAA8AF653E9D}"/>
              </a:ext>
            </a:extLst>
          </p:cNvPr>
          <p:cNvSpPr txBox="1"/>
          <p:nvPr/>
        </p:nvSpPr>
        <p:spPr>
          <a:xfrm>
            <a:off x="10346515" y="6398156"/>
            <a:ext cx="1252570" cy="215444"/>
          </a:xfrm>
          <a:prstGeom prst="rect">
            <a:avLst/>
          </a:prstGeom>
          <a:noFill/>
        </p:spPr>
        <p:txBody>
          <a:bodyPr wrap="square" rtlCol="0">
            <a:spAutoFit/>
          </a:bodyPr>
          <a:lstStyle/>
          <a:p>
            <a:r>
              <a:rPr lang="en-GB" sz="800" dirty="0">
                <a:latin typeface="Arial" panose="020B0604020202020204" pitchFamily="34" charset="0"/>
                <a:cs typeface="Arial" panose="020B0604020202020204" pitchFamily="34" charset="0"/>
              </a:rPr>
              <a:t>Weichselbaum (1887)</a:t>
            </a:r>
          </a:p>
        </p:txBody>
      </p:sp>
    </p:spTree>
    <p:extLst>
      <p:ext uri="{BB962C8B-B14F-4D97-AF65-F5344CB8AC3E}">
        <p14:creationId xmlns:p14="http://schemas.microsoft.com/office/powerpoint/2010/main" val="1622779030"/>
      </p:ext>
    </p:extLst>
  </p:cSld>
  <p:clrMapOvr>
    <a:masterClrMapping/>
  </p:clrMapOvr>
  <mc:AlternateContent xmlns:mc="http://schemas.openxmlformats.org/markup-compatibility/2006" xmlns:p14="http://schemas.microsoft.com/office/powerpoint/2010/main">
    <mc:Choice Requires="p14">
      <p:transition spd="slow" p14:dur="2000" advTm="28600"/>
    </mc:Choice>
    <mc:Fallback xmlns="">
      <p:transition spd="slow" advTm="28600"/>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7A7DE-4C95-49C8-907C-05EBBFF677A7}"/>
              </a:ext>
            </a:extLst>
          </p:cNvPr>
          <p:cNvSpPr>
            <a:spLocks noGrp="1"/>
          </p:cNvSpPr>
          <p:nvPr>
            <p:ph type="title"/>
          </p:nvPr>
        </p:nvSpPr>
        <p:spPr>
          <a:xfrm>
            <a:off x="1811017" y="2472958"/>
            <a:ext cx="4087617" cy="1370174"/>
          </a:xfrm>
        </p:spPr>
        <p:txBody>
          <a:bodyPr/>
          <a:lstStyle/>
          <a:p>
            <a:pPr algn="ctr"/>
            <a:r>
              <a:rPr lang="en-US" dirty="0"/>
              <a:t>Treatments For Meningitis</a:t>
            </a:r>
          </a:p>
        </p:txBody>
      </p:sp>
      <p:grpSp>
        <p:nvGrpSpPr>
          <p:cNvPr id="7" name="Group 6">
            <a:extLst>
              <a:ext uri="{FF2B5EF4-FFF2-40B4-BE49-F238E27FC236}">
                <a16:creationId xmlns:a16="http://schemas.microsoft.com/office/drawing/2014/main" id="{1B46C45B-9301-4313-B68B-7BE7F4A6A3F3}"/>
              </a:ext>
            </a:extLst>
          </p:cNvPr>
          <p:cNvGrpSpPr/>
          <p:nvPr/>
        </p:nvGrpSpPr>
        <p:grpSpPr>
          <a:xfrm>
            <a:off x="6280114" y="975513"/>
            <a:ext cx="5077494" cy="4668488"/>
            <a:chOff x="6332370" y="1055025"/>
            <a:chExt cx="5077494" cy="4668488"/>
          </a:xfrm>
        </p:grpSpPr>
        <p:pic>
          <p:nvPicPr>
            <p:cNvPr id="9" name="Picture 8">
              <a:extLst>
                <a:ext uri="{FF2B5EF4-FFF2-40B4-BE49-F238E27FC236}">
                  <a16:creationId xmlns:a16="http://schemas.microsoft.com/office/drawing/2014/main" id="{D217F84E-4187-4B7F-B7D4-5C62AA2A57EA}"/>
                </a:ext>
              </a:extLst>
            </p:cNvPr>
            <p:cNvPicPr>
              <a:picLocks noChangeAspect="1"/>
            </p:cNvPicPr>
            <p:nvPr/>
          </p:nvPicPr>
          <p:blipFill>
            <a:blip r:embed="rId2"/>
            <a:stretch>
              <a:fillRect/>
            </a:stretch>
          </p:blipFill>
          <p:spPr>
            <a:xfrm>
              <a:off x="8930381" y="1055025"/>
              <a:ext cx="2479483" cy="2157150"/>
            </a:xfrm>
            <a:prstGeom prst="rect">
              <a:avLst/>
            </a:prstGeom>
            <a:solidFill>
              <a:schemeClr val="accent1"/>
            </a:solidFill>
            <a:ln>
              <a:solidFill>
                <a:schemeClr val="accent1"/>
              </a:solidFill>
            </a:ln>
          </p:spPr>
        </p:pic>
        <p:pic>
          <p:nvPicPr>
            <p:cNvPr id="6" name="Picture 5">
              <a:extLst>
                <a:ext uri="{FF2B5EF4-FFF2-40B4-BE49-F238E27FC236}">
                  <a16:creationId xmlns:a16="http://schemas.microsoft.com/office/drawing/2014/main" id="{8FA10072-6ACE-4DA3-871C-7FB77355C7B9}"/>
                </a:ext>
              </a:extLst>
            </p:cNvPr>
            <p:cNvPicPr>
              <a:picLocks noChangeAspect="1"/>
            </p:cNvPicPr>
            <p:nvPr/>
          </p:nvPicPr>
          <p:blipFill>
            <a:blip r:embed="rId3"/>
            <a:stretch>
              <a:fillRect/>
            </a:stretch>
          </p:blipFill>
          <p:spPr>
            <a:xfrm>
              <a:off x="6332370" y="1134487"/>
              <a:ext cx="2479483" cy="1872009"/>
            </a:xfrm>
            <a:prstGeom prst="rect">
              <a:avLst/>
            </a:prstGeom>
            <a:solidFill>
              <a:schemeClr val="accent1"/>
            </a:solidFill>
            <a:ln>
              <a:solidFill>
                <a:schemeClr val="accent1"/>
              </a:solidFill>
            </a:ln>
          </p:spPr>
        </p:pic>
        <p:pic>
          <p:nvPicPr>
            <p:cNvPr id="28" name="Content Placeholder 4">
              <a:extLst>
                <a:ext uri="{FF2B5EF4-FFF2-40B4-BE49-F238E27FC236}">
                  <a16:creationId xmlns:a16="http://schemas.microsoft.com/office/drawing/2014/main" id="{B3F1407C-DA2D-45DF-B15F-500BCAE9C91A}"/>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6824870" y="3508529"/>
              <a:ext cx="3013583" cy="2214984"/>
            </a:xfrm>
            <a:prstGeom prst="rect">
              <a:avLst/>
            </a:prstGeom>
            <a:solidFill>
              <a:schemeClr val="accent1"/>
            </a:solidFill>
            <a:ln>
              <a:solidFill>
                <a:schemeClr val="accent1"/>
              </a:solidFill>
            </a:ln>
          </p:spPr>
        </p:pic>
      </p:grpSp>
      <p:sp>
        <p:nvSpPr>
          <p:cNvPr id="13" name="TextBox 12">
            <a:extLst>
              <a:ext uri="{FF2B5EF4-FFF2-40B4-BE49-F238E27FC236}">
                <a16:creationId xmlns:a16="http://schemas.microsoft.com/office/drawing/2014/main" id="{787F9080-B222-4762-8FEF-5E7336471C6F}"/>
              </a:ext>
            </a:extLst>
          </p:cNvPr>
          <p:cNvSpPr txBox="1"/>
          <p:nvPr/>
        </p:nvSpPr>
        <p:spPr>
          <a:xfrm>
            <a:off x="9580400" y="6642556"/>
            <a:ext cx="1205948" cy="215444"/>
          </a:xfrm>
          <a:prstGeom prst="rect">
            <a:avLst/>
          </a:prstGeom>
          <a:noFill/>
        </p:spPr>
        <p:txBody>
          <a:bodyPr wrap="square" rtlCol="0">
            <a:spAutoFit/>
          </a:bodyPr>
          <a:lstStyle/>
          <a:p>
            <a:r>
              <a:rPr lang="en-GB" sz="800" dirty="0">
                <a:latin typeface="Times New Roman" panose="02020603050405020304" pitchFamily="18" charset="0"/>
                <a:cs typeface="Times New Roman" panose="02020603050405020304" pitchFamily="18" charset="0"/>
              </a:rPr>
              <a:t>Fishman, (1992)</a:t>
            </a:r>
          </a:p>
        </p:txBody>
      </p:sp>
      <p:sp>
        <p:nvSpPr>
          <p:cNvPr id="5" name="TextBox 4">
            <a:extLst>
              <a:ext uri="{FF2B5EF4-FFF2-40B4-BE49-F238E27FC236}">
                <a16:creationId xmlns:a16="http://schemas.microsoft.com/office/drawing/2014/main" id="{4EFDE5E7-7B62-4BF3-BDAD-F396D261A12E}"/>
              </a:ext>
            </a:extLst>
          </p:cNvPr>
          <p:cNvSpPr txBox="1"/>
          <p:nvPr/>
        </p:nvSpPr>
        <p:spPr>
          <a:xfrm>
            <a:off x="8057322" y="6642556"/>
            <a:ext cx="1523078" cy="215444"/>
          </a:xfrm>
          <a:prstGeom prst="rect">
            <a:avLst/>
          </a:prstGeom>
          <a:noFill/>
        </p:spPr>
        <p:txBody>
          <a:bodyPr wrap="square" rtlCol="0">
            <a:spAutoFit/>
          </a:bodyPr>
          <a:lstStyle/>
          <a:p>
            <a:r>
              <a:rPr lang="en-GB" sz="800" dirty="0">
                <a:latin typeface="Arial" panose="020B0604020202020204" pitchFamily="34" charset="0"/>
                <a:cs typeface="Arial" panose="020B0604020202020204" pitchFamily="34" charset="0"/>
              </a:rPr>
              <a:t>Goldsmith(2007)</a:t>
            </a:r>
          </a:p>
        </p:txBody>
      </p:sp>
    </p:spTree>
    <p:extLst>
      <p:ext uri="{BB962C8B-B14F-4D97-AF65-F5344CB8AC3E}">
        <p14:creationId xmlns:p14="http://schemas.microsoft.com/office/powerpoint/2010/main" val="2173653864"/>
      </p:ext>
    </p:extLst>
  </p:cSld>
  <p:clrMapOvr>
    <a:masterClrMapping/>
  </p:clrMapOvr>
  <mc:AlternateContent xmlns:mc="http://schemas.openxmlformats.org/markup-compatibility/2006" xmlns:p14="http://schemas.microsoft.com/office/powerpoint/2010/main">
    <mc:Choice Requires="p14">
      <p:transition spd="slow" p14:dur="2000" advTm="62277"/>
    </mc:Choice>
    <mc:Fallback xmlns="">
      <p:transition spd="slow" advTm="62277"/>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D9F6D-8D1E-476B-871F-795563020B07}"/>
              </a:ext>
            </a:extLst>
          </p:cNvPr>
          <p:cNvSpPr>
            <a:spLocks noGrp="1"/>
          </p:cNvSpPr>
          <p:nvPr>
            <p:ph type="title"/>
          </p:nvPr>
        </p:nvSpPr>
        <p:spPr>
          <a:xfrm>
            <a:off x="2690191" y="397565"/>
            <a:ext cx="8814421" cy="980661"/>
          </a:xfrm>
        </p:spPr>
        <p:txBody>
          <a:bodyPr>
            <a:normAutofit/>
          </a:bodyPr>
          <a:lstStyle/>
          <a:p>
            <a:pPr algn="ctr"/>
            <a:r>
              <a:rPr lang="en-GB" sz="4800" dirty="0">
                <a:latin typeface="Arial" panose="020B0604020202020204" pitchFamily="34" charset="0"/>
                <a:cs typeface="Arial" panose="020B0604020202020204" pitchFamily="34" charset="0"/>
              </a:rPr>
              <a:t>Vaccine for Meningitis</a:t>
            </a:r>
          </a:p>
        </p:txBody>
      </p:sp>
      <p:sp>
        <p:nvSpPr>
          <p:cNvPr id="3" name="Content Placeholder 2">
            <a:extLst>
              <a:ext uri="{FF2B5EF4-FFF2-40B4-BE49-F238E27FC236}">
                <a16:creationId xmlns:a16="http://schemas.microsoft.com/office/drawing/2014/main" id="{9E984C83-9826-424E-92CF-A9249F0A6846}"/>
              </a:ext>
            </a:extLst>
          </p:cNvPr>
          <p:cNvSpPr>
            <a:spLocks noGrp="1"/>
          </p:cNvSpPr>
          <p:nvPr>
            <p:ph idx="1"/>
          </p:nvPr>
        </p:nvSpPr>
        <p:spPr>
          <a:xfrm>
            <a:off x="2385392" y="3146508"/>
            <a:ext cx="2659411" cy="1607021"/>
          </a:xfrm>
        </p:spPr>
        <p:txBody>
          <a:bodyPr>
            <a:normAutofit/>
          </a:bodyPr>
          <a:lstStyle/>
          <a:p>
            <a:pPr>
              <a:buFont typeface="Wingdings" panose="05000000000000000000" pitchFamily="2" charset="2"/>
              <a:buChar char="Ø"/>
            </a:pPr>
            <a:r>
              <a:rPr lang="en-GB" sz="2000" dirty="0">
                <a:latin typeface="Arial" panose="020B0604020202020204" pitchFamily="34" charset="0"/>
                <a:cs typeface="Arial" panose="020B0604020202020204" pitchFamily="34" charset="0"/>
              </a:rPr>
              <a:t>6-in-1 vaccine</a:t>
            </a:r>
          </a:p>
          <a:p>
            <a:pPr>
              <a:buFont typeface="Wingdings" panose="05000000000000000000" pitchFamily="2" charset="2"/>
              <a:buChar char="Ø"/>
            </a:pPr>
            <a:r>
              <a:rPr lang="en-GB" sz="2000" dirty="0">
                <a:latin typeface="Arial" panose="020B0604020202020204" pitchFamily="34" charset="0"/>
                <a:cs typeface="Arial" panose="020B0604020202020204" pitchFamily="34" charset="0"/>
              </a:rPr>
              <a:t>Hib/men c vaccine</a:t>
            </a:r>
          </a:p>
          <a:p>
            <a:pPr>
              <a:buFont typeface="Wingdings" panose="05000000000000000000" pitchFamily="2" charset="2"/>
              <a:buChar char="Ø"/>
            </a:pPr>
            <a:r>
              <a:rPr lang="en-GB" sz="2000" dirty="0">
                <a:latin typeface="Arial" panose="020B0604020202020204" pitchFamily="34" charset="0"/>
                <a:cs typeface="Arial" panose="020B0604020202020204" pitchFamily="34" charset="0"/>
              </a:rPr>
              <a:t>MMR vaccine</a:t>
            </a:r>
          </a:p>
        </p:txBody>
      </p:sp>
      <p:pic>
        <p:nvPicPr>
          <p:cNvPr id="5" name="Picture 4">
            <a:extLst>
              <a:ext uri="{FF2B5EF4-FFF2-40B4-BE49-F238E27FC236}">
                <a16:creationId xmlns:a16="http://schemas.microsoft.com/office/drawing/2014/main" id="{91E9E053-0140-4E26-861B-45FE883BBAC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044803" y="1650277"/>
            <a:ext cx="6888911" cy="4599483"/>
          </a:xfrm>
          <a:prstGeom prst="rect">
            <a:avLst/>
          </a:prstGeom>
          <a:ln>
            <a:solidFill>
              <a:schemeClr val="accent1"/>
            </a:solidFill>
          </a:ln>
        </p:spPr>
      </p:pic>
      <p:sp>
        <p:nvSpPr>
          <p:cNvPr id="4" name="TextBox 3">
            <a:extLst>
              <a:ext uri="{FF2B5EF4-FFF2-40B4-BE49-F238E27FC236}">
                <a16:creationId xmlns:a16="http://schemas.microsoft.com/office/drawing/2014/main" id="{B0C7C499-07AD-43BB-8523-D3AE82DAE0E3}"/>
              </a:ext>
            </a:extLst>
          </p:cNvPr>
          <p:cNvSpPr txBox="1"/>
          <p:nvPr/>
        </p:nvSpPr>
        <p:spPr>
          <a:xfrm>
            <a:off x="11226616" y="6535246"/>
            <a:ext cx="1414196" cy="215187"/>
          </a:xfrm>
          <a:prstGeom prst="rect">
            <a:avLst/>
          </a:prstGeom>
          <a:noFill/>
        </p:spPr>
        <p:txBody>
          <a:bodyPr wrap="square" rtlCol="0">
            <a:spAutoFit/>
          </a:bodyPr>
          <a:lstStyle/>
          <a:p>
            <a:pPr>
              <a:lnSpc>
                <a:spcPct val="107000"/>
              </a:lnSpc>
              <a:spcAft>
                <a:spcPts val="800"/>
              </a:spcAft>
            </a:pPr>
            <a:r>
              <a:rPr lang="en-GB" sz="800" dirty="0">
                <a:latin typeface="Times New Roman" panose="02020603050405020304" pitchFamily="18" charset="0"/>
                <a:ea typeface="Calibri" panose="020F0502020204030204" pitchFamily="34" charset="0"/>
                <a:cs typeface="Times New Roman" panose="02020603050405020304" pitchFamily="18" charset="0"/>
              </a:rPr>
              <a:t>Stratton 2012)</a:t>
            </a:r>
          </a:p>
        </p:txBody>
      </p:sp>
    </p:spTree>
    <p:extLst>
      <p:ext uri="{BB962C8B-B14F-4D97-AF65-F5344CB8AC3E}">
        <p14:creationId xmlns:p14="http://schemas.microsoft.com/office/powerpoint/2010/main" val="2006928833"/>
      </p:ext>
    </p:extLst>
  </p:cSld>
  <p:clrMapOvr>
    <a:masterClrMapping/>
  </p:clrMapOvr>
  <mc:AlternateContent xmlns:mc="http://schemas.openxmlformats.org/markup-compatibility/2006" xmlns:p14="http://schemas.microsoft.com/office/powerpoint/2010/main">
    <mc:Choice Requires="p14">
      <p:transition spd="slow" p14:dur="2000" advTm="34254"/>
    </mc:Choice>
    <mc:Fallback xmlns="">
      <p:transition spd="slow" advTm="34254"/>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32F24-C464-4692-9601-DF1E39EDCB08}"/>
              </a:ext>
            </a:extLst>
          </p:cNvPr>
          <p:cNvSpPr>
            <a:spLocks noGrp="1"/>
          </p:cNvSpPr>
          <p:nvPr>
            <p:ph type="title"/>
          </p:nvPr>
        </p:nvSpPr>
        <p:spPr>
          <a:xfrm>
            <a:off x="2589213" y="624110"/>
            <a:ext cx="8915400" cy="833629"/>
          </a:xfrm>
        </p:spPr>
        <p:txBody>
          <a:bodyPr>
            <a:normAutofit/>
          </a:bodyPr>
          <a:lstStyle/>
          <a:p>
            <a:pPr algn="ctr"/>
            <a:r>
              <a:rPr lang="en-GB" sz="4800" dirty="0">
                <a:latin typeface="Arial" panose="020B0604020202020204" pitchFamily="34" charset="0"/>
                <a:cs typeface="Arial" panose="020B0604020202020204" pitchFamily="34" charset="0"/>
              </a:rPr>
              <a:t>Is Meningitis On The Rise? </a:t>
            </a:r>
          </a:p>
        </p:txBody>
      </p:sp>
      <p:pic>
        <p:nvPicPr>
          <p:cNvPr id="11" name="Picture 10">
            <a:extLst>
              <a:ext uri="{FF2B5EF4-FFF2-40B4-BE49-F238E27FC236}">
                <a16:creationId xmlns:a16="http://schemas.microsoft.com/office/drawing/2014/main" id="{E921ED8E-4ADE-4225-A819-7E19A766899E}"/>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flipV="1">
            <a:off x="4531500" y="4842649"/>
            <a:ext cx="62031" cy="45719"/>
          </a:xfrm>
          <a:prstGeom prst="rect">
            <a:avLst/>
          </a:prstGeom>
        </p:spPr>
      </p:pic>
      <p:pic>
        <p:nvPicPr>
          <p:cNvPr id="39" name="Content Placeholder 38">
            <a:extLst>
              <a:ext uri="{FF2B5EF4-FFF2-40B4-BE49-F238E27FC236}">
                <a16:creationId xmlns:a16="http://schemas.microsoft.com/office/drawing/2014/main" id="{F5CBAECF-C7CA-4C26-AC6B-8EA677C67DB7}"/>
              </a:ext>
            </a:extLst>
          </p:cNvPr>
          <p:cNvPicPr>
            <a:picLocks noGrp="1" noChangeAspect="1"/>
          </p:cNvPicPr>
          <p:nvPr>
            <p:ph idx="1"/>
          </p:nvPr>
        </p:nvPicPr>
        <p:blipFill>
          <a:blip r:embed="rId4">
            <a:extLst>
              <a:ext uri="{837473B0-CC2E-450A-ABE3-18F120FF3D39}">
                <a1611:picAttrSrcUrl xmlns:a1611="http://schemas.microsoft.com/office/drawing/2016/11/main" r:id="rId5"/>
              </a:ext>
            </a:extLst>
          </a:blip>
          <a:stretch>
            <a:fillRect/>
          </a:stretch>
        </p:blipFill>
        <p:spPr>
          <a:xfrm>
            <a:off x="2612803" y="1603982"/>
            <a:ext cx="7994237" cy="3953399"/>
          </a:xfrm>
          <a:solidFill>
            <a:schemeClr val="accent1"/>
          </a:solidFill>
          <a:ln>
            <a:solidFill>
              <a:schemeClr val="accent1"/>
            </a:solidFill>
          </a:ln>
        </p:spPr>
      </p:pic>
      <p:sp>
        <p:nvSpPr>
          <p:cNvPr id="5" name="TextBox 4">
            <a:extLst>
              <a:ext uri="{FF2B5EF4-FFF2-40B4-BE49-F238E27FC236}">
                <a16:creationId xmlns:a16="http://schemas.microsoft.com/office/drawing/2014/main" id="{85DA50A2-C6CD-40A7-86FF-07CBF6C811C7}"/>
              </a:ext>
            </a:extLst>
          </p:cNvPr>
          <p:cNvSpPr txBox="1"/>
          <p:nvPr/>
        </p:nvSpPr>
        <p:spPr>
          <a:xfrm>
            <a:off x="2589213" y="5703623"/>
            <a:ext cx="7204143" cy="1015663"/>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As you can see from this table 0-4 year olds were diagnosed with men B. in 2005 up until 2015. also the men w, y, and other strains are quite high in 0-4 year olds.</a:t>
            </a:r>
          </a:p>
        </p:txBody>
      </p:sp>
      <p:sp>
        <p:nvSpPr>
          <p:cNvPr id="6" name="TextBox 5">
            <a:extLst>
              <a:ext uri="{FF2B5EF4-FFF2-40B4-BE49-F238E27FC236}">
                <a16:creationId xmlns:a16="http://schemas.microsoft.com/office/drawing/2014/main" id="{49895472-554D-46AE-AC79-DC79FC0AC9D1}"/>
              </a:ext>
            </a:extLst>
          </p:cNvPr>
          <p:cNvSpPr txBox="1"/>
          <p:nvPr/>
        </p:nvSpPr>
        <p:spPr>
          <a:xfrm>
            <a:off x="9793357" y="6586331"/>
            <a:ext cx="2398644" cy="215187"/>
          </a:xfrm>
          <a:prstGeom prst="rect">
            <a:avLst/>
          </a:prstGeom>
          <a:noFill/>
        </p:spPr>
        <p:txBody>
          <a:bodyPr wrap="square" rtlCol="0">
            <a:spAutoFit/>
          </a:bodyPr>
          <a:lstStyle/>
          <a:p>
            <a:pPr>
              <a:lnSpc>
                <a:spcPct val="107000"/>
              </a:lnSpc>
              <a:spcAft>
                <a:spcPts val="800"/>
              </a:spcAft>
            </a:pPr>
            <a:r>
              <a:rPr lang="en-GB" sz="800" dirty="0">
                <a:latin typeface="Times New Roman" panose="02020603050405020304" pitchFamily="18" charset="0"/>
                <a:ea typeface="Calibri" panose="020F0502020204030204" pitchFamily="34" charset="0"/>
                <a:cs typeface="Times New Roman" panose="02020603050405020304" pitchFamily="18" charset="0"/>
              </a:rPr>
              <a:t>(public health Wales, 2017)</a:t>
            </a:r>
          </a:p>
        </p:txBody>
      </p:sp>
    </p:spTree>
    <p:extLst>
      <p:ext uri="{BB962C8B-B14F-4D97-AF65-F5344CB8AC3E}">
        <p14:creationId xmlns:p14="http://schemas.microsoft.com/office/powerpoint/2010/main" val="95042759"/>
      </p:ext>
    </p:extLst>
  </p:cSld>
  <p:clrMapOvr>
    <a:masterClrMapping/>
  </p:clrMapOvr>
  <mc:AlternateContent xmlns:mc="http://schemas.openxmlformats.org/markup-compatibility/2006" xmlns:p14="http://schemas.microsoft.com/office/powerpoint/2010/main">
    <mc:Choice Requires="p14">
      <p:transition spd="slow" p14:dur="2000" advTm="70321"/>
    </mc:Choice>
    <mc:Fallback xmlns="">
      <p:transition spd="slow" advTm="70321"/>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249517-7AAB-41CE-8117-26F9117D1B13}"/>
              </a:ext>
            </a:extLst>
          </p:cNvPr>
          <p:cNvSpPr>
            <a:spLocks noGrp="1"/>
          </p:cNvSpPr>
          <p:nvPr>
            <p:ph type="title"/>
          </p:nvPr>
        </p:nvSpPr>
        <p:spPr>
          <a:xfrm>
            <a:off x="2068005" y="624110"/>
            <a:ext cx="3637852" cy="1509490"/>
          </a:xfrm>
        </p:spPr>
        <p:txBody>
          <a:bodyPr>
            <a:noAutofit/>
          </a:bodyPr>
          <a:lstStyle/>
          <a:p>
            <a:pPr algn="ctr"/>
            <a:r>
              <a:rPr lang="en-GB" sz="4800" dirty="0">
                <a:latin typeface="Arial" panose="020B0604020202020204" pitchFamily="34" charset="0"/>
                <a:cs typeface="Arial" panose="020B0604020202020204" pitchFamily="34" charset="0"/>
              </a:rPr>
              <a:t>Prevention and Control</a:t>
            </a:r>
          </a:p>
        </p:txBody>
      </p:sp>
      <p:sp>
        <p:nvSpPr>
          <p:cNvPr id="11" name="Content Placeholder 10">
            <a:extLst>
              <a:ext uri="{FF2B5EF4-FFF2-40B4-BE49-F238E27FC236}">
                <a16:creationId xmlns:a16="http://schemas.microsoft.com/office/drawing/2014/main" id="{0F653B3A-63A7-420D-BB70-309BAA4489B3}"/>
              </a:ext>
            </a:extLst>
          </p:cNvPr>
          <p:cNvSpPr>
            <a:spLocks noGrp="1"/>
          </p:cNvSpPr>
          <p:nvPr>
            <p:ph idx="1"/>
          </p:nvPr>
        </p:nvSpPr>
        <p:spPr>
          <a:xfrm>
            <a:off x="2068004" y="2729948"/>
            <a:ext cx="3637852" cy="1298713"/>
          </a:xfrm>
        </p:spPr>
        <p:txBody>
          <a:bodyPr>
            <a:normAutofit/>
          </a:bodyPr>
          <a:lstStyle/>
          <a:p>
            <a:pPr marL="0" indent="0">
              <a:buNone/>
            </a:pPr>
            <a:r>
              <a:rPr lang="en-US" sz="2000" dirty="0">
                <a:latin typeface="Arial" panose="020B0604020202020204" pitchFamily="34" charset="0"/>
                <a:cs typeface="Arial" panose="020B0604020202020204" pitchFamily="34" charset="0"/>
              </a:rPr>
              <a:t>The most effective way to prevent meningitis is to get vaccinated.</a:t>
            </a:r>
          </a:p>
          <a:p>
            <a:pPr>
              <a:buFont typeface="Wingdings" panose="05000000000000000000" pitchFamily="2" charset="2"/>
              <a:buChar char="Ø"/>
            </a:pPr>
            <a:endParaRPr lang="en-US" dirty="0">
              <a:latin typeface="Times New Roman" panose="02020603050405020304" pitchFamily="18" charset="0"/>
              <a:cs typeface="Times New Roman" panose="02020603050405020304" pitchFamily="18" charset="0"/>
            </a:endParaRPr>
          </a:p>
        </p:txBody>
      </p:sp>
      <p:pic>
        <p:nvPicPr>
          <p:cNvPr id="24" name="Picture 23" descr="A close up of a logo&#10;&#10;Description automatically generated">
            <a:extLst>
              <a:ext uri="{FF2B5EF4-FFF2-40B4-BE49-F238E27FC236}">
                <a16:creationId xmlns:a16="http://schemas.microsoft.com/office/drawing/2014/main" id="{79A67472-191D-4404-9853-39CFD9CE385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193856" y="645106"/>
            <a:ext cx="5247747" cy="5247747"/>
          </a:xfrm>
          <a:prstGeom prst="rect">
            <a:avLst/>
          </a:prstGeom>
          <a:solidFill>
            <a:schemeClr val="accent1"/>
          </a:solidFill>
          <a:ln>
            <a:solidFill>
              <a:schemeClr val="accent1"/>
            </a:solidFill>
          </a:ln>
        </p:spPr>
      </p:pic>
      <p:sp>
        <p:nvSpPr>
          <p:cNvPr id="3" name="TextBox 2">
            <a:extLst>
              <a:ext uri="{FF2B5EF4-FFF2-40B4-BE49-F238E27FC236}">
                <a16:creationId xmlns:a16="http://schemas.microsoft.com/office/drawing/2014/main" id="{7A5DC60D-B9D1-4F4F-8D6A-2BEE6DAFCAD3}"/>
              </a:ext>
            </a:extLst>
          </p:cNvPr>
          <p:cNvSpPr txBox="1"/>
          <p:nvPr/>
        </p:nvSpPr>
        <p:spPr>
          <a:xfrm>
            <a:off x="10703267" y="6572012"/>
            <a:ext cx="1476671" cy="215444"/>
          </a:xfrm>
          <a:prstGeom prst="rect">
            <a:avLst/>
          </a:prstGeom>
          <a:noFill/>
        </p:spPr>
        <p:txBody>
          <a:bodyPr wrap="square" rtlCol="0">
            <a:spAutoFit/>
          </a:bodyPr>
          <a:lstStyle/>
          <a:p>
            <a:r>
              <a:rPr lang="en-US" sz="800" i="1" dirty="0">
                <a:latin typeface="Arial" panose="020B0604020202020204" pitchFamily="34" charset="0"/>
                <a:cs typeface="Arial" panose="020B0604020202020204" pitchFamily="34" charset="0"/>
              </a:rPr>
              <a:t>Googleimages</a:t>
            </a:r>
            <a:r>
              <a:rPr lang="en-US" sz="800" dirty="0">
                <a:latin typeface="Times New Roman" panose="02020603050405020304" pitchFamily="18" charset="0"/>
                <a:cs typeface="Times New Roman" panose="02020603050405020304" pitchFamily="18" charset="0"/>
              </a:rPr>
              <a:t>. (2018)</a:t>
            </a:r>
            <a:endParaRPr lang="en-GB" sz="800"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D36EFEB0-8A9F-41D6-82D5-18E4D5B2B87A}"/>
              </a:ext>
            </a:extLst>
          </p:cNvPr>
          <p:cNvSpPr txBox="1"/>
          <p:nvPr/>
        </p:nvSpPr>
        <p:spPr>
          <a:xfrm flipH="1">
            <a:off x="8888996" y="6572012"/>
            <a:ext cx="1476670" cy="215444"/>
          </a:xfrm>
          <a:prstGeom prst="rect">
            <a:avLst/>
          </a:prstGeom>
          <a:noFill/>
        </p:spPr>
        <p:txBody>
          <a:bodyPr wrap="square" rtlCol="0">
            <a:spAutoFit/>
          </a:bodyPr>
          <a:lstStyle/>
          <a:p>
            <a:r>
              <a:rPr lang="en-GB" sz="800" dirty="0">
                <a:latin typeface="Arial" panose="020B0604020202020204" pitchFamily="34" charset="0"/>
                <a:cs typeface="Arial" panose="020B0604020202020204" pitchFamily="34" charset="0"/>
              </a:rPr>
              <a:t>Hales</a:t>
            </a:r>
            <a:r>
              <a:rPr lang="en-GB" sz="800" dirty="0">
                <a:latin typeface="Times New Roman" panose="02020603050405020304" pitchFamily="18" charset="0"/>
                <a:cs typeface="Times New Roman" panose="02020603050405020304" pitchFamily="18" charset="0"/>
              </a:rPr>
              <a:t>(2008)</a:t>
            </a:r>
          </a:p>
        </p:txBody>
      </p:sp>
      <p:sp>
        <p:nvSpPr>
          <p:cNvPr id="6" name="Rectangle 5">
            <a:extLst>
              <a:ext uri="{FF2B5EF4-FFF2-40B4-BE49-F238E27FC236}">
                <a16:creationId xmlns:a16="http://schemas.microsoft.com/office/drawing/2014/main" id="{88C23D62-1D8C-4DED-8CA2-07E7A7F822C9}"/>
              </a:ext>
            </a:extLst>
          </p:cNvPr>
          <p:cNvSpPr/>
          <p:nvPr/>
        </p:nvSpPr>
        <p:spPr>
          <a:xfrm>
            <a:off x="9627331" y="6572012"/>
            <a:ext cx="1051891" cy="215444"/>
          </a:xfrm>
          <a:prstGeom prst="rect">
            <a:avLst/>
          </a:prstGeom>
        </p:spPr>
        <p:txBody>
          <a:bodyPr wrap="none">
            <a:spAutoFit/>
          </a:bodyPr>
          <a:lstStyle/>
          <a:p>
            <a:r>
              <a:rPr lang="en-GB" sz="800" dirty="0">
                <a:latin typeface="Arial" panose="020B0604020202020204" pitchFamily="34" charset="0"/>
                <a:cs typeface="Arial" panose="020B0604020202020204" pitchFamily="34" charset="0"/>
              </a:rPr>
              <a:t>Rothenberg (2002)</a:t>
            </a:r>
          </a:p>
        </p:txBody>
      </p:sp>
    </p:spTree>
    <p:extLst>
      <p:ext uri="{BB962C8B-B14F-4D97-AF65-F5344CB8AC3E}">
        <p14:creationId xmlns:p14="http://schemas.microsoft.com/office/powerpoint/2010/main" val="2737193887"/>
      </p:ext>
    </p:extLst>
  </p:cSld>
  <p:clrMapOvr>
    <a:masterClrMapping/>
  </p:clrMapOvr>
  <mc:AlternateContent xmlns:mc="http://schemas.openxmlformats.org/markup-compatibility/2006" xmlns:p14="http://schemas.microsoft.com/office/powerpoint/2010/main">
    <mc:Choice Requires="p14">
      <p:transition spd="slow" p14:dur="2000" advTm="36779"/>
    </mc:Choice>
    <mc:Fallback xmlns="">
      <p:transition spd="slow" advTm="36779"/>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39A60F59-CC8F-44DB-B57D-EBA0C3A9E6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1BE6517-1442-4100-A75B-E30DF45EDB1C}"/>
              </a:ext>
            </a:extLst>
          </p:cNvPr>
          <p:cNvSpPr>
            <a:spLocks noGrp="1"/>
          </p:cNvSpPr>
          <p:nvPr>
            <p:ph type="title"/>
          </p:nvPr>
        </p:nvSpPr>
        <p:spPr>
          <a:xfrm>
            <a:off x="1854200" y="86658"/>
            <a:ext cx="9271000" cy="1323272"/>
          </a:xfrm>
        </p:spPr>
        <p:txBody>
          <a:bodyPr>
            <a:normAutofit fontScale="90000"/>
          </a:bodyPr>
          <a:lstStyle/>
          <a:p>
            <a:pPr algn="ctr"/>
            <a:r>
              <a:rPr lang="en-GB" sz="5300" b="1" dirty="0">
                <a:latin typeface="Arial" panose="020B0604020202020204" pitchFamily="34" charset="0"/>
                <a:cs typeface="Arial" panose="020B0604020202020204" pitchFamily="34" charset="0"/>
              </a:rPr>
              <a:t>Impact On Society and Health Professions</a:t>
            </a:r>
            <a:br>
              <a:rPr lang="en-GB" b="1" dirty="0">
                <a:latin typeface="Times New Roman" panose="02020603050405020304" pitchFamily="18" charset="0"/>
                <a:cs typeface="Times New Roman" panose="02020603050405020304" pitchFamily="18" charset="0"/>
              </a:rPr>
            </a:br>
            <a:endParaRPr lang="en-GB" b="1" dirty="0">
              <a:latin typeface="Times New Roman" panose="02020603050405020304" pitchFamily="18" charset="0"/>
              <a:cs typeface="Times New Roman" panose="02020603050405020304" pitchFamily="18" charset="0"/>
            </a:endParaRPr>
          </a:p>
        </p:txBody>
      </p:sp>
      <p:sp>
        <p:nvSpPr>
          <p:cNvPr id="35" name="Rectangle 34">
            <a:extLst>
              <a:ext uri="{FF2B5EF4-FFF2-40B4-BE49-F238E27FC236}">
                <a16:creationId xmlns:a16="http://schemas.microsoft.com/office/drawing/2014/main" id="{98235451-0514-46C2-AC4E-7D2141B34E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7" name="Freeform 11">
            <a:extLst>
              <a:ext uri="{FF2B5EF4-FFF2-40B4-BE49-F238E27FC236}">
                <a16:creationId xmlns:a16="http://schemas.microsoft.com/office/drawing/2014/main" id="{0CA83327-46BA-4C48-9DD0-FE3331ED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8" name="Freeform: Shape 7">
            <a:extLst>
              <a:ext uri="{FF2B5EF4-FFF2-40B4-BE49-F238E27FC236}">
                <a16:creationId xmlns:a16="http://schemas.microsoft.com/office/drawing/2014/main" id="{E2D43ACC-7B01-4ACD-94D9-BDC214CD711F}"/>
              </a:ext>
            </a:extLst>
          </p:cNvPr>
          <p:cNvSpPr/>
          <p:nvPr/>
        </p:nvSpPr>
        <p:spPr>
          <a:xfrm>
            <a:off x="2186633" y="1723647"/>
            <a:ext cx="3530158" cy="1540213"/>
          </a:xfrm>
          <a:custGeom>
            <a:avLst/>
            <a:gdLst>
              <a:gd name="connsiteX0" fmla="*/ 0 w 3530158"/>
              <a:gd name="connsiteY0" fmla="*/ 0 h 1540213"/>
              <a:gd name="connsiteX1" fmla="*/ 3530158 w 3530158"/>
              <a:gd name="connsiteY1" fmla="*/ 0 h 1540213"/>
              <a:gd name="connsiteX2" fmla="*/ 3530158 w 3530158"/>
              <a:gd name="connsiteY2" fmla="*/ 1540213 h 1540213"/>
              <a:gd name="connsiteX3" fmla="*/ 0 w 3530158"/>
              <a:gd name="connsiteY3" fmla="*/ 1540213 h 1540213"/>
              <a:gd name="connsiteX4" fmla="*/ 0 w 3530158"/>
              <a:gd name="connsiteY4" fmla="*/ 0 h 15402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30158" h="1540213">
                <a:moveTo>
                  <a:pt x="0" y="0"/>
                </a:moveTo>
                <a:lnTo>
                  <a:pt x="3530158" y="0"/>
                </a:lnTo>
                <a:lnTo>
                  <a:pt x="3530158" y="1540213"/>
                </a:lnTo>
                <a:lnTo>
                  <a:pt x="0" y="154021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Arial" panose="020B0604020202020204" pitchFamily="34" charset="0"/>
                <a:cs typeface="Arial" panose="020B0604020202020204" pitchFamily="34" charset="0"/>
              </a:rPr>
              <a:t>Considerable amount of vaccine, medicines and logistical support from the national health authorities of affected countries.</a:t>
            </a:r>
            <a:endParaRPr lang="en-US" sz="2000" kern="1200" dirty="0">
              <a:latin typeface="Arial" panose="020B0604020202020204" pitchFamily="34" charset="0"/>
              <a:cs typeface="Arial" panose="020B0604020202020204" pitchFamily="34" charset="0"/>
            </a:endParaRPr>
          </a:p>
        </p:txBody>
      </p:sp>
      <p:grpSp>
        <p:nvGrpSpPr>
          <p:cNvPr id="22" name="Group 21">
            <a:extLst>
              <a:ext uri="{FF2B5EF4-FFF2-40B4-BE49-F238E27FC236}">
                <a16:creationId xmlns:a16="http://schemas.microsoft.com/office/drawing/2014/main" id="{59F3544E-0322-49BA-B89A-7F12FE3501BB}"/>
              </a:ext>
            </a:extLst>
          </p:cNvPr>
          <p:cNvGrpSpPr/>
          <p:nvPr/>
        </p:nvGrpSpPr>
        <p:grpSpPr>
          <a:xfrm>
            <a:off x="523042" y="1764052"/>
            <a:ext cx="7215128" cy="1432876"/>
            <a:chOff x="523042" y="1286970"/>
            <a:chExt cx="7215128" cy="1432876"/>
          </a:xfrm>
        </p:grpSpPr>
        <p:grpSp>
          <p:nvGrpSpPr>
            <p:cNvPr id="20" name="Group 19">
              <a:extLst>
                <a:ext uri="{FF2B5EF4-FFF2-40B4-BE49-F238E27FC236}">
                  <a16:creationId xmlns:a16="http://schemas.microsoft.com/office/drawing/2014/main" id="{93764750-BF7B-4D67-93B5-1EDE1CC0B63E}"/>
                </a:ext>
              </a:extLst>
            </p:cNvPr>
            <p:cNvGrpSpPr/>
            <p:nvPr/>
          </p:nvGrpSpPr>
          <p:grpSpPr>
            <a:xfrm>
              <a:off x="523042" y="1286970"/>
              <a:ext cx="1432876" cy="1432876"/>
              <a:chOff x="523042" y="1286970"/>
              <a:chExt cx="1432876" cy="1432876"/>
            </a:xfrm>
          </p:grpSpPr>
          <p:sp>
            <p:nvSpPr>
              <p:cNvPr id="5" name="Oval 4">
                <a:extLst>
                  <a:ext uri="{FF2B5EF4-FFF2-40B4-BE49-F238E27FC236}">
                    <a16:creationId xmlns:a16="http://schemas.microsoft.com/office/drawing/2014/main" id="{AE22C525-9BAC-420D-8865-4A52F1532F99}"/>
                  </a:ext>
                </a:extLst>
              </p:cNvPr>
              <p:cNvSpPr/>
              <p:nvPr/>
            </p:nvSpPr>
            <p:spPr>
              <a:xfrm>
                <a:off x="523042" y="1286970"/>
                <a:ext cx="1432876" cy="1432876"/>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sp>
          <p:sp>
            <p:nvSpPr>
              <p:cNvPr id="7" name="Rectangle 6" descr="Medicine">
                <a:extLst>
                  <a:ext uri="{FF2B5EF4-FFF2-40B4-BE49-F238E27FC236}">
                    <a16:creationId xmlns:a16="http://schemas.microsoft.com/office/drawing/2014/main" id="{65C1FC01-0892-4436-BA86-D550445AEB08}"/>
                  </a:ext>
                </a:extLst>
              </p:cNvPr>
              <p:cNvSpPr/>
              <p:nvPr/>
            </p:nvSpPr>
            <p:spPr>
              <a:xfrm>
                <a:off x="823946" y="1587874"/>
                <a:ext cx="831068" cy="831068"/>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grpSp>
        <p:grpSp>
          <p:nvGrpSpPr>
            <p:cNvPr id="21" name="Group 20">
              <a:extLst>
                <a:ext uri="{FF2B5EF4-FFF2-40B4-BE49-F238E27FC236}">
                  <a16:creationId xmlns:a16="http://schemas.microsoft.com/office/drawing/2014/main" id="{D4A5E617-69C8-418D-AF61-D3115BD587F9}"/>
                </a:ext>
              </a:extLst>
            </p:cNvPr>
            <p:cNvGrpSpPr/>
            <p:nvPr/>
          </p:nvGrpSpPr>
          <p:grpSpPr>
            <a:xfrm>
              <a:off x="6305294" y="1286970"/>
              <a:ext cx="1432876" cy="1432876"/>
              <a:chOff x="6305294" y="1286970"/>
              <a:chExt cx="1432876" cy="1432876"/>
            </a:xfrm>
          </p:grpSpPr>
          <p:sp>
            <p:nvSpPr>
              <p:cNvPr id="10" name="Oval 9">
                <a:extLst>
                  <a:ext uri="{FF2B5EF4-FFF2-40B4-BE49-F238E27FC236}">
                    <a16:creationId xmlns:a16="http://schemas.microsoft.com/office/drawing/2014/main" id="{0715BADC-D175-44EC-B1F3-53F93A2369EC}"/>
                  </a:ext>
                </a:extLst>
              </p:cNvPr>
              <p:cNvSpPr/>
              <p:nvPr/>
            </p:nvSpPr>
            <p:spPr>
              <a:xfrm>
                <a:off x="6305294" y="1286970"/>
                <a:ext cx="1432876" cy="1432876"/>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sp>
          <p:sp>
            <p:nvSpPr>
              <p:cNvPr id="11" name="Rectangle 10" descr="Group">
                <a:extLst>
                  <a:ext uri="{FF2B5EF4-FFF2-40B4-BE49-F238E27FC236}">
                    <a16:creationId xmlns:a16="http://schemas.microsoft.com/office/drawing/2014/main" id="{8F2D06F8-66D6-4BE9-A5A6-98BE7636B906}"/>
                  </a:ext>
                </a:extLst>
              </p:cNvPr>
              <p:cNvSpPr/>
              <p:nvPr/>
            </p:nvSpPr>
            <p:spPr>
              <a:xfrm>
                <a:off x="6606198" y="1587874"/>
                <a:ext cx="831068" cy="831068"/>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grpSp>
      </p:grpSp>
      <p:sp>
        <p:nvSpPr>
          <p:cNvPr id="12" name="Freeform: Shape 11">
            <a:extLst>
              <a:ext uri="{FF2B5EF4-FFF2-40B4-BE49-F238E27FC236}">
                <a16:creationId xmlns:a16="http://schemas.microsoft.com/office/drawing/2014/main" id="{95278178-7C93-4B7D-A386-037254FB42FB}"/>
              </a:ext>
            </a:extLst>
          </p:cNvPr>
          <p:cNvSpPr/>
          <p:nvPr/>
        </p:nvSpPr>
        <p:spPr>
          <a:xfrm>
            <a:off x="8045216" y="1286970"/>
            <a:ext cx="3377495" cy="1432876"/>
          </a:xfrm>
          <a:custGeom>
            <a:avLst/>
            <a:gdLst>
              <a:gd name="connsiteX0" fmla="*/ 0 w 3377495"/>
              <a:gd name="connsiteY0" fmla="*/ 0 h 1432876"/>
              <a:gd name="connsiteX1" fmla="*/ 3377495 w 3377495"/>
              <a:gd name="connsiteY1" fmla="*/ 0 h 1432876"/>
              <a:gd name="connsiteX2" fmla="*/ 3377495 w 3377495"/>
              <a:gd name="connsiteY2" fmla="*/ 1432876 h 1432876"/>
              <a:gd name="connsiteX3" fmla="*/ 0 w 3377495"/>
              <a:gd name="connsiteY3" fmla="*/ 1432876 h 1432876"/>
              <a:gd name="connsiteX4" fmla="*/ 0 w 3377495"/>
              <a:gd name="connsiteY4" fmla="*/ 0 h 14328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7495" h="1432876">
                <a:moveTo>
                  <a:pt x="0" y="0"/>
                </a:moveTo>
                <a:lnTo>
                  <a:pt x="3377495" y="0"/>
                </a:lnTo>
                <a:lnTo>
                  <a:pt x="3377495" y="1432876"/>
                </a:lnTo>
                <a:lnTo>
                  <a:pt x="0" y="143287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US" sz="2000" kern="1200" dirty="0">
                <a:latin typeface="Arial" panose="020B0604020202020204" pitchFamily="34" charset="0"/>
                <a:cs typeface="Arial" panose="020B0604020202020204" pitchFamily="34" charset="0"/>
              </a:rPr>
              <a:t>       </a:t>
            </a:r>
          </a:p>
        </p:txBody>
      </p:sp>
      <p:sp>
        <p:nvSpPr>
          <p:cNvPr id="13" name="Oval 12">
            <a:extLst>
              <a:ext uri="{FF2B5EF4-FFF2-40B4-BE49-F238E27FC236}">
                <a16:creationId xmlns:a16="http://schemas.microsoft.com/office/drawing/2014/main" id="{3C49750D-ED5C-46BB-9681-C6E46A0B282D}"/>
              </a:ext>
            </a:extLst>
          </p:cNvPr>
          <p:cNvSpPr/>
          <p:nvPr/>
        </p:nvSpPr>
        <p:spPr>
          <a:xfrm>
            <a:off x="523042" y="4565782"/>
            <a:ext cx="1432876" cy="1432876"/>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sp>
      <p:sp>
        <p:nvSpPr>
          <p:cNvPr id="14" name="Rectangle 13" descr="Stethoscope">
            <a:extLst>
              <a:ext uri="{FF2B5EF4-FFF2-40B4-BE49-F238E27FC236}">
                <a16:creationId xmlns:a16="http://schemas.microsoft.com/office/drawing/2014/main" id="{148F4445-BAFE-4D6D-BE4C-F8B7E61D114E}"/>
              </a:ext>
            </a:extLst>
          </p:cNvPr>
          <p:cNvSpPr/>
          <p:nvPr/>
        </p:nvSpPr>
        <p:spPr>
          <a:xfrm>
            <a:off x="823946" y="4866686"/>
            <a:ext cx="831068" cy="831068"/>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5" name="Freeform: Shape 14">
            <a:extLst>
              <a:ext uri="{FF2B5EF4-FFF2-40B4-BE49-F238E27FC236}">
                <a16:creationId xmlns:a16="http://schemas.microsoft.com/office/drawing/2014/main" id="{9A652FF2-F7FF-48A8-BBE3-C96F2B09C80E}"/>
              </a:ext>
            </a:extLst>
          </p:cNvPr>
          <p:cNvSpPr/>
          <p:nvPr/>
        </p:nvSpPr>
        <p:spPr>
          <a:xfrm>
            <a:off x="2064215" y="4066933"/>
            <a:ext cx="3774993" cy="2430574"/>
          </a:xfrm>
          <a:custGeom>
            <a:avLst/>
            <a:gdLst>
              <a:gd name="connsiteX0" fmla="*/ 0 w 3774993"/>
              <a:gd name="connsiteY0" fmla="*/ 0 h 2430574"/>
              <a:gd name="connsiteX1" fmla="*/ 3774993 w 3774993"/>
              <a:gd name="connsiteY1" fmla="*/ 0 h 2430574"/>
              <a:gd name="connsiteX2" fmla="*/ 3774993 w 3774993"/>
              <a:gd name="connsiteY2" fmla="*/ 2430574 h 2430574"/>
              <a:gd name="connsiteX3" fmla="*/ 0 w 3774993"/>
              <a:gd name="connsiteY3" fmla="*/ 2430574 h 2430574"/>
              <a:gd name="connsiteX4" fmla="*/ 0 w 3774993"/>
              <a:gd name="connsiteY4" fmla="*/ 0 h 24305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74993" h="2430574">
                <a:moveTo>
                  <a:pt x="0" y="0"/>
                </a:moveTo>
                <a:lnTo>
                  <a:pt x="3774993" y="0"/>
                </a:lnTo>
                <a:lnTo>
                  <a:pt x="3774993" y="2430574"/>
                </a:lnTo>
                <a:lnTo>
                  <a:pt x="0" y="243057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endParaRPr lang="en-US" sz="2000" kern="1200" dirty="0">
              <a:latin typeface="Arial" panose="020B0604020202020204" pitchFamily="34" charset="0"/>
              <a:cs typeface="Arial" panose="020B0604020202020204" pitchFamily="34" charset="0"/>
            </a:endParaRPr>
          </a:p>
        </p:txBody>
      </p:sp>
      <p:sp>
        <p:nvSpPr>
          <p:cNvPr id="16" name="Oval 15">
            <a:extLst>
              <a:ext uri="{FF2B5EF4-FFF2-40B4-BE49-F238E27FC236}">
                <a16:creationId xmlns:a16="http://schemas.microsoft.com/office/drawing/2014/main" id="{0DC51910-799B-4DD9-901D-4D3A0778981E}"/>
              </a:ext>
            </a:extLst>
          </p:cNvPr>
          <p:cNvSpPr/>
          <p:nvPr/>
        </p:nvSpPr>
        <p:spPr>
          <a:xfrm>
            <a:off x="6427711" y="4565782"/>
            <a:ext cx="1432876" cy="1432876"/>
          </a:xfrm>
          <a:prstGeom prst="ellipse">
            <a:avLst/>
          </a:prstGeom>
        </p:spPr>
        <p:style>
          <a:lnRef idx="0">
            <a:schemeClr val="lt1">
              <a:alpha val="0"/>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p:style>
      </p:sp>
      <p:sp>
        <p:nvSpPr>
          <p:cNvPr id="17" name="Rectangle 16" descr="Warning">
            <a:extLst>
              <a:ext uri="{FF2B5EF4-FFF2-40B4-BE49-F238E27FC236}">
                <a16:creationId xmlns:a16="http://schemas.microsoft.com/office/drawing/2014/main" id="{6FB6F134-4135-41FE-9ACF-8735056562E8}"/>
              </a:ext>
            </a:extLst>
          </p:cNvPr>
          <p:cNvSpPr/>
          <p:nvPr/>
        </p:nvSpPr>
        <p:spPr>
          <a:xfrm>
            <a:off x="6728616" y="4866686"/>
            <a:ext cx="831068" cy="831068"/>
          </a:xfrm>
          <a:prstGeom prst="rect">
            <a:avLst/>
          </a:prstGeom>
          <a: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8" name="Freeform: Shape 17">
            <a:extLst>
              <a:ext uri="{FF2B5EF4-FFF2-40B4-BE49-F238E27FC236}">
                <a16:creationId xmlns:a16="http://schemas.microsoft.com/office/drawing/2014/main" id="{8840E406-3225-47C3-BD84-C35669DC8ED5}"/>
              </a:ext>
            </a:extLst>
          </p:cNvPr>
          <p:cNvSpPr/>
          <p:nvPr/>
        </p:nvSpPr>
        <p:spPr>
          <a:xfrm>
            <a:off x="7975961" y="3729712"/>
            <a:ext cx="3760841" cy="3105015"/>
          </a:xfrm>
          <a:custGeom>
            <a:avLst/>
            <a:gdLst>
              <a:gd name="connsiteX0" fmla="*/ 0 w 3760841"/>
              <a:gd name="connsiteY0" fmla="*/ 0 h 3105015"/>
              <a:gd name="connsiteX1" fmla="*/ 3760841 w 3760841"/>
              <a:gd name="connsiteY1" fmla="*/ 0 h 3105015"/>
              <a:gd name="connsiteX2" fmla="*/ 3760841 w 3760841"/>
              <a:gd name="connsiteY2" fmla="*/ 3105015 h 3105015"/>
              <a:gd name="connsiteX3" fmla="*/ 0 w 3760841"/>
              <a:gd name="connsiteY3" fmla="*/ 3105015 h 3105015"/>
              <a:gd name="connsiteX4" fmla="*/ 0 w 3760841"/>
              <a:gd name="connsiteY4" fmla="*/ 0 h 3105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60841" h="3105015">
                <a:moveTo>
                  <a:pt x="0" y="0"/>
                </a:moveTo>
                <a:lnTo>
                  <a:pt x="3760841" y="0"/>
                </a:lnTo>
                <a:lnTo>
                  <a:pt x="3760841" y="3105015"/>
                </a:lnTo>
                <a:lnTo>
                  <a:pt x="0" y="310501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Arial" panose="020B0604020202020204" pitchFamily="34" charset="0"/>
                <a:cs typeface="Arial" panose="020B0604020202020204" pitchFamily="34" charset="0"/>
              </a:rPr>
              <a:t>Factors include poor living conditions and overcrowding because of poor water and air qualities, stress of work and money, poor nutrition and having to live in damp conditions due to not having the money to have heating or to fix the walls.</a:t>
            </a:r>
            <a:endParaRPr lang="en-US" sz="2000" kern="12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7B0DBDF-D31F-46B3-B579-31490208E5F8}"/>
              </a:ext>
            </a:extLst>
          </p:cNvPr>
          <p:cNvSpPr txBox="1"/>
          <p:nvPr/>
        </p:nvSpPr>
        <p:spPr>
          <a:xfrm>
            <a:off x="7871791" y="1810312"/>
            <a:ext cx="3253409" cy="1015663"/>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Most countries face greater difficulties in responding to these needs.</a:t>
            </a:r>
          </a:p>
        </p:txBody>
      </p:sp>
      <p:sp>
        <p:nvSpPr>
          <p:cNvPr id="6" name="TextBox 5">
            <a:extLst>
              <a:ext uri="{FF2B5EF4-FFF2-40B4-BE49-F238E27FC236}">
                <a16:creationId xmlns:a16="http://schemas.microsoft.com/office/drawing/2014/main" id="{03AA03AC-A113-4263-BDBA-6F6A3E84F939}"/>
              </a:ext>
            </a:extLst>
          </p:cNvPr>
          <p:cNvSpPr txBox="1"/>
          <p:nvPr/>
        </p:nvSpPr>
        <p:spPr>
          <a:xfrm>
            <a:off x="2213113" y="4452730"/>
            <a:ext cx="3616261" cy="1938992"/>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Routine Health Services and Important Activities are Disrupted Because Health Services Cannot Deal With Other Health Issues that Should Rise.</a:t>
            </a:r>
          </a:p>
        </p:txBody>
      </p:sp>
      <p:sp>
        <p:nvSpPr>
          <p:cNvPr id="9" name="TextBox 8">
            <a:extLst>
              <a:ext uri="{FF2B5EF4-FFF2-40B4-BE49-F238E27FC236}">
                <a16:creationId xmlns:a16="http://schemas.microsoft.com/office/drawing/2014/main" id="{F26AEB8F-7ED6-4D68-9A14-79820DE5FDA4}"/>
              </a:ext>
            </a:extLst>
          </p:cNvPr>
          <p:cNvSpPr txBox="1"/>
          <p:nvPr/>
        </p:nvSpPr>
        <p:spPr>
          <a:xfrm>
            <a:off x="11194772" y="6630916"/>
            <a:ext cx="1358348" cy="215444"/>
          </a:xfrm>
          <a:prstGeom prst="rect">
            <a:avLst/>
          </a:prstGeom>
          <a:noFill/>
        </p:spPr>
        <p:txBody>
          <a:bodyPr wrap="square" rtlCol="0">
            <a:spAutoFit/>
          </a:bodyPr>
          <a:lstStyle/>
          <a:p>
            <a:r>
              <a:rPr lang="en-GB" sz="800" dirty="0">
                <a:latin typeface="Times New Roman" panose="02020603050405020304" pitchFamily="18" charset="0"/>
                <a:cs typeface="Times New Roman" panose="02020603050405020304" pitchFamily="18" charset="0"/>
              </a:rPr>
              <a:t>Pollard (2001)</a:t>
            </a:r>
          </a:p>
        </p:txBody>
      </p:sp>
    </p:spTree>
    <p:extLst>
      <p:ext uri="{BB962C8B-B14F-4D97-AF65-F5344CB8AC3E}">
        <p14:creationId xmlns:p14="http://schemas.microsoft.com/office/powerpoint/2010/main" val="3047325617"/>
      </p:ext>
    </p:extLst>
  </p:cSld>
  <p:clrMapOvr>
    <a:masterClrMapping/>
  </p:clrMapOvr>
  <mc:AlternateContent xmlns:mc="http://schemas.openxmlformats.org/markup-compatibility/2006" xmlns:p14="http://schemas.microsoft.com/office/powerpoint/2010/main">
    <mc:Choice Requires="p14">
      <p:transition spd="slow" p14:dur="2000" advTm="98066"/>
    </mc:Choice>
    <mc:Fallback xmlns="">
      <p:transition spd="slow" advTm="98066"/>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F94D12-9423-46A3-88D1-85876F2C4356}"/>
              </a:ext>
            </a:extLst>
          </p:cNvPr>
          <p:cNvSpPr>
            <a:spLocks noGrp="1"/>
          </p:cNvSpPr>
          <p:nvPr>
            <p:ph type="ctrTitle"/>
          </p:nvPr>
        </p:nvSpPr>
        <p:spPr>
          <a:xfrm>
            <a:off x="2782957" y="0"/>
            <a:ext cx="7845286" cy="2398643"/>
          </a:xfrm>
        </p:spPr>
        <p:txBody>
          <a:bodyPr>
            <a:normAutofit fontScale="90000"/>
          </a:bodyPr>
          <a:lstStyle/>
          <a:p>
            <a:pPr algn="ctr"/>
            <a:r>
              <a:rPr lang="en-GB" sz="5300" dirty="0">
                <a:latin typeface="Arial" panose="020B0604020202020204" pitchFamily="34" charset="0"/>
                <a:cs typeface="Arial" panose="020B0604020202020204" pitchFamily="34" charset="0"/>
              </a:rPr>
              <a:t>The impact on health care workers</a:t>
            </a:r>
            <a:br>
              <a:rPr lang="en-GB"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76FDBE72-DB1C-4525-915C-E728EA7AFEAE}"/>
              </a:ext>
            </a:extLst>
          </p:cNvPr>
          <p:cNvSpPr>
            <a:spLocks noGrp="1"/>
          </p:cNvSpPr>
          <p:nvPr>
            <p:ph type="subTitle" idx="1"/>
          </p:nvPr>
        </p:nvSpPr>
        <p:spPr>
          <a:xfrm>
            <a:off x="2054087" y="1908313"/>
            <a:ext cx="9395791" cy="3631096"/>
          </a:xfrm>
        </p:spPr>
        <p:txBody>
          <a:bodyPr>
            <a:normAutofit/>
          </a:bodyPr>
          <a:lstStyle/>
          <a:p>
            <a:pPr marL="285750" indent="-285750">
              <a:buFont typeface="Wingdings" panose="05000000000000000000" pitchFamily="2" charset="2"/>
              <a:buChar char="Ø"/>
            </a:pPr>
            <a:r>
              <a:rPr lang="en-GB" sz="2800" dirty="0">
                <a:latin typeface="Times New Roman" panose="02020603050405020304" pitchFamily="18" charset="0"/>
                <a:cs typeface="Times New Roman" panose="02020603050405020304" pitchFamily="18" charset="0"/>
              </a:rPr>
              <a:t> </a:t>
            </a:r>
            <a:r>
              <a:rPr lang="en-GB" sz="2000" dirty="0">
                <a:latin typeface="Arial" panose="020B0604020202020204" pitchFamily="34" charset="0"/>
                <a:cs typeface="Arial" panose="020B0604020202020204" pitchFamily="34" charset="0"/>
              </a:rPr>
              <a:t>No admission causes so much anxieties and dread amongst caregivers and families.</a:t>
            </a:r>
          </a:p>
          <a:p>
            <a:pPr marL="285750" indent="-285750">
              <a:buFont typeface="Wingdings" panose="05000000000000000000" pitchFamily="2" charset="2"/>
              <a:buChar char="Ø"/>
            </a:pPr>
            <a:r>
              <a:rPr lang="en-GB" sz="2000" dirty="0">
                <a:latin typeface="Arial" panose="020B0604020202020204" pitchFamily="34" charset="0"/>
                <a:cs typeface="Arial" panose="020B0604020202020204" pitchFamily="34" charset="0"/>
              </a:rPr>
              <a:t> Infection control precautions need to be in place and putting the most urgent patient first.</a:t>
            </a:r>
          </a:p>
          <a:p>
            <a:pPr marL="285750" indent="-285750">
              <a:buFont typeface="Wingdings" panose="05000000000000000000" pitchFamily="2" charset="2"/>
              <a:buChar char="Ø"/>
            </a:pPr>
            <a:r>
              <a:rPr lang="en-GB" sz="2000" dirty="0">
                <a:latin typeface="Arial" panose="020B0604020202020204" pitchFamily="34" charset="0"/>
                <a:cs typeface="Arial" panose="020B0604020202020204" pitchFamily="34" charset="0"/>
              </a:rPr>
              <a:t> How quickly antibiotics are given for patients with meningitis.</a:t>
            </a:r>
          </a:p>
          <a:p>
            <a:pPr marL="285750" indent="-285750">
              <a:buFont typeface="Wingdings" panose="05000000000000000000" pitchFamily="2" charset="2"/>
              <a:buChar char="Ø"/>
            </a:pPr>
            <a:r>
              <a:rPr lang="en-GB" sz="2000" dirty="0">
                <a:latin typeface="Arial" panose="020B0604020202020204" pitchFamily="34" charset="0"/>
                <a:cs typeface="Arial" panose="020B0604020202020204" pitchFamily="34" charset="0"/>
              </a:rPr>
              <a:t> Health care workers need to be more educated on the signs of meningitis.</a:t>
            </a:r>
          </a:p>
          <a:p>
            <a:pPr marL="285750" indent="-285750">
              <a:buFont typeface="Wingdings" panose="05000000000000000000" pitchFamily="2" charset="2"/>
              <a:buChar char="Ø"/>
            </a:pPr>
            <a:r>
              <a:rPr lang="en-GB" sz="2000" dirty="0">
                <a:latin typeface="Arial" panose="020B0604020202020204" pitchFamily="34" charset="0"/>
                <a:cs typeface="Arial" panose="020B0604020202020204" pitchFamily="34" charset="0"/>
              </a:rPr>
              <a:t> Educate people more about how important it is to have vaccines. </a:t>
            </a:r>
          </a:p>
          <a:p>
            <a:endParaRPr lang="en-GB" sz="2800"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00C135FE-9AC6-44C9-BC9C-19E611D2F957}"/>
              </a:ext>
            </a:extLst>
          </p:cNvPr>
          <p:cNvSpPr txBox="1"/>
          <p:nvPr/>
        </p:nvSpPr>
        <p:spPr>
          <a:xfrm>
            <a:off x="6599583" y="6308034"/>
            <a:ext cx="1060174" cy="369333"/>
          </a:xfrm>
          <a:prstGeom prst="rect">
            <a:avLst/>
          </a:prstGeom>
          <a:noFill/>
        </p:spPr>
        <p:txBody>
          <a:bodyPr wrap="square" rtlCol="0">
            <a:spAutoFit/>
          </a:bodyPr>
          <a:lstStyle/>
          <a:p>
            <a:r>
              <a:rPr lang="en-US" dirty="0"/>
              <a:t> </a:t>
            </a:r>
            <a:endParaRPr lang="en-GB" sz="800" dirty="0">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42C27DB0-051F-4DAA-9D9D-27C42BB32ECA}"/>
              </a:ext>
            </a:extLst>
          </p:cNvPr>
          <p:cNvSpPr/>
          <p:nvPr/>
        </p:nvSpPr>
        <p:spPr>
          <a:xfrm>
            <a:off x="10706022" y="6228834"/>
            <a:ext cx="816249" cy="215444"/>
          </a:xfrm>
          <a:prstGeom prst="rect">
            <a:avLst/>
          </a:prstGeom>
        </p:spPr>
        <p:txBody>
          <a:bodyPr wrap="none">
            <a:spAutoFit/>
          </a:bodyPr>
          <a:lstStyle/>
          <a:p>
            <a:r>
              <a:rPr lang="en-US" sz="800" dirty="0">
                <a:latin typeface="Arial" panose="020B0604020202020204" pitchFamily="34" charset="0"/>
                <a:cs typeface="Arial" panose="020B0604020202020204" pitchFamily="34" charset="0"/>
              </a:rPr>
              <a:t>Chen,(2003). </a:t>
            </a:r>
            <a:endParaRPr lang="en-GB" sz="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1325399"/>
      </p:ext>
    </p:extLst>
  </p:cSld>
  <p:clrMapOvr>
    <a:masterClrMapping/>
  </p:clrMapOvr>
  <mc:AlternateContent xmlns:mc="http://schemas.openxmlformats.org/markup-compatibility/2006" xmlns:p14="http://schemas.microsoft.com/office/powerpoint/2010/main">
    <mc:Choice Requires="p14">
      <p:transition spd="slow" p14:dur="2000" advTm="52660"/>
    </mc:Choice>
    <mc:Fallback xmlns="">
      <p:transition spd="slow" advTm="52660"/>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C7E4C-9F97-41C1-A2C0-F4DF47F9EC72}"/>
              </a:ext>
            </a:extLst>
          </p:cNvPr>
          <p:cNvSpPr>
            <a:spLocks noGrp="1"/>
          </p:cNvSpPr>
          <p:nvPr>
            <p:ph type="title"/>
          </p:nvPr>
        </p:nvSpPr>
        <p:spPr>
          <a:xfrm>
            <a:off x="2261625" y="624110"/>
            <a:ext cx="8911687" cy="1280890"/>
          </a:xfrm>
        </p:spPr>
        <p:txBody>
          <a:bodyPr>
            <a:normAutofit/>
          </a:bodyPr>
          <a:lstStyle/>
          <a:p>
            <a:pPr algn="ctr"/>
            <a:r>
              <a:rPr lang="en-GB" sz="4800"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678D5DD5-CBD0-45F6-83B5-8159F41A5A11}"/>
              </a:ext>
            </a:extLst>
          </p:cNvPr>
          <p:cNvSpPr>
            <a:spLocks noGrp="1"/>
          </p:cNvSpPr>
          <p:nvPr>
            <p:ph idx="1"/>
          </p:nvPr>
        </p:nvSpPr>
        <p:spPr>
          <a:xfrm>
            <a:off x="2592924" y="2582918"/>
            <a:ext cx="8911687" cy="1750549"/>
          </a:xfrm>
        </p:spPr>
        <p:txBody>
          <a:bodyPr/>
          <a:lstStyle/>
          <a:p>
            <a:pPr marL="0" indent="0">
              <a:buNone/>
            </a:pPr>
            <a:r>
              <a:rPr lang="en-GB" sz="2000" dirty="0">
                <a:latin typeface="Arial" panose="020B0604020202020204" pitchFamily="34" charset="0"/>
                <a:cs typeface="Arial" panose="020B0604020202020204" pitchFamily="34" charset="0"/>
              </a:rPr>
              <a:t>So as we have seen we now  know how meningitis is spread and how it is treated. We have looked at the astonishingly high costs of vaccinations, but despite spending so much money on this public health issue. We have seen how the statistics shown that its still on the rise. Perhaps more money needs to be used in terms of raising awareness for meningitis.</a:t>
            </a:r>
            <a:endParaRPr lang="en-GB" dirty="0"/>
          </a:p>
        </p:txBody>
      </p:sp>
    </p:spTree>
    <p:extLst>
      <p:ext uri="{BB962C8B-B14F-4D97-AF65-F5344CB8AC3E}">
        <p14:creationId xmlns:p14="http://schemas.microsoft.com/office/powerpoint/2010/main" val="2979044718"/>
      </p:ext>
    </p:extLst>
  </p:cSld>
  <p:clrMapOvr>
    <a:masterClrMapping/>
  </p:clrMapOvr>
  <mc:AlternateContent xmlns:mc="http://schemas.openxmlformats.org/markup-compatibility/2006" xmlns:p14="http://schemas.microsoft.com/office/powerpoint/2010/main">
    <mc:Choice Requires="p14">
      <p:transition spd="slow" p14:dur="2000" advTm="28861"/>
    </mc:Choice>
    <mc:Fallback xmlns="">
      <p:transition spd="slow" advTm="28861"/>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AD574F-8A1D-4605-9A11-9F8E1FE22552}"/>
              </a:ext>
            </a:extLst>
          </p:cNvPr>
          <p:cNvSpPr>
            <a:spLocks noGrp="1"/>
          </p:cNvSpPr>
          <p:nvPr>
            <p:ph type="title"/>
          </p:nvPr>
        </p:nvSpPr>
        <p:spPr>
          <a:xfrm>
            <a:off x="3004457" y="508000"/>
            <a:ext cx="6183085" cy="290286"/>
          </a:xfrm>
        </p:spPr>
        <p:txBody>
          <a:bodyPr>
            <a:noAutofit/>
          </a:bodyPr>
          <a:lstStyle/>
          <a:p>
            <a:pPr algn="ctr"/>
            <a:r>
              <a:rPr lang="en-GB" sz="2000" dirty="0">
                <a:latin typeface="Arial" panose="020B0604020202020204" pitchFamily="34" charset="0"/>
                <a:cs typeface="Arial" panose="020B0604020202020204" pitchFamily="34" charset="0"/>
              </a:rPr>
              <a:t>references</a:t>
            </a:r>
          </a:p>
        </p:txBody>
      </p:sp>
      <p:sp>
        <p:nvSpPr>
          <p:cNvPr id="3" name="Rectangle 2">
            <a:extLst>
              <a:ext uri="{FF2B5EF4-FFF2-40B4-BE49-F238E27FC236}">
                <a16:creationId xmlns:a16="http://schemas.microsoft.com/office/drawing/2014/main" id="{E67F7C00-6505-4873-9D88-F7C3608B3966}"/>
              </a:ext>
            </a:extLst>
          </p:cNvPr>
          <p:cNvSpPr/>
          <p:nvPr/>
        </p:nvSpPr>
        <p:spPr>
          <a:xfrm>
            <a:off x="3004456" y="1046922"/>
            <a:ext cx="6616621" cy="5439502"/>
          </a:xfrm>
          <a:prstGeom prst="rect">
            <a:avLst/>
          </a:prstGeom>
        </p:spPr>
        <p:txBody>
          <a:bodyPr wrap="square">
            <a:spAutoFit/>
          </a:bodyPr>
          <a:lstStyle/>
          <a:p>
            <a:pPr>
              <a:lnSpc>
                <a:spcPct val="106000"/>
              </a:lnSpc>
              <a:spcAft>
                <a:spcPts val="800"/>
              </a:spcAft>
            </a:pPr>
            <a:r>
              <a:rPr lang="en-US" dirty="0">
                <a:latin typeface="Arial" panose="020B0604020202020204" pitchFamily="34" charset="0"/>
                <a:ea typeface="Calibri" panose="020F0502020204030204" pitchFamily="34" charset="0"/>
              </a:rPr>
              <a:t> </a:t>
            </a:r>
            <a:r>
              <a:rPr lang="en-US" sz="800" dirty="0">
                <a:latin typeface="Arial" panose="020B0604020202020204" pitchFamily="34" charset="0"/>
                <a:ea typeface="Calibri" panose="020F0502020204030204" pitchFamily="34" charset="0"/>
              </a:rPr>
              <a:t>Amanda Gwee, R. R. (2015). </a:t>
            </a:r>
            <a:r>
              <a:rPr lang="en-US" sz="800" i="1" dirty="0">
                <a:latin typeface="Arial" panose="020B0604020202020204" pitchFamily="34" charset="0"/>
                <a:ea typeface="Calibri" panose="020F0502020204030204" pitchFamily="34" charset="0"/>
              </a:rPr>
              <a:t>Pediatric Handbook</a:t>
            </a:r>
            <a:r>
              <a:rPr lang="en-US" sz="800" dirty="0">
                <a:latin typeface="Arial" panose="020B0604020202020204" pitchFamily="34" charset="0"/>
                <a:ea typeface="Calibri" panose="020F0502020204030204" pitchFamily="34" charset="0"/>
              </a:rPr>
              <a:t> (9th reprint ed.). John Wiley &amp; Sons. Retrieved from </a:t>
            </a:r>
            <a:r>
              <a:rPr lang="en-US" sz="800" u="sng" dirty="0">
                <a:latin typeface="Arial" panose="020B0604020202020204" pitchFamily="34" charset="0"/>
                <a:ea typeface="Calibri" panose="020F0502020204030204" pitchFamily="34" charset="0"/>
                <a:hlinkClick r:id="rId2">
                  <a:extLst>
                    <a:ext uri="{A12FA001-AC4F-418D-AE19-62706E023703}">
                      <ahyp:hlinkClr xmlns:ahyp="http://schemas.microsoft.com/office/drawing/2018/hyperlinkcolor" val="tx"/>
                    </a:ext>
                  </a:extLst>
                </a:hlinkClick>
              </a:rPr>
              <a:t>https://books.google.co.uk</a:t>
            </a:r>
            <a:endParaRPr lang="en-GB" sz="800" dirty="0">
              <a:latin typeface="Times New Roman" panose="02020603050405020304" pitchFamily="18" charset="0"/>
              <a:ea typeface="Times New Roman" panose="02020603050405020304" pitchFamily="18" charset="0"/>
            </a:endParaRPr>
          </a:p>
          <a:p>
            <a:pPr>
              <a:lnSpc>
                <a:spcPct val="106000"/>
              </a:lnSpc>
              <a:spcAft>
                <a:spcPts val="800"/>
              </a:spcAft>
            </a:pPr>
            <a:r>
              <a:rPr lang="en-US" sz="800" dirty="0">
                <a:latin typeface="Arial" panose="020B0604020202020204" pitchFamily="34" charset="0"/>
                <a:ea typeface="Calibri" panose="020F0502020204030204" pitchFamily="34" charset="0"/>
              </a:rPr>
              <a:t>Andrew J Pollard, M. C. (2001). </a:t>
            </a:r>
            <a:r>
              <a:rPr lang="en-US" sz="800" i="1" dirty="0">
                <a:latin typeface="Arial" panose="020B0604020202020204" pitchFamily="34" charset="0"/>
                <a:ea typeface="Calibri" panose="020F0502020204030204" pitchFamily="34" charset="0"/>
              </a:rPr>
              <a:t>Meningococcal Disease: Methods and Protocols.</a:t>
            </a:r>
            <a:r>
              <a:rPr lang="en-US" sz="800" dirty="0">
                <a:latin typeface="Arial" panose="020B0604020202020204" pitchFamily="34" charset="0"/>
                <a:ea typeface="Calibri" panose="020F0502020204030204" pitchFamily="34" charset="0"/>
              </a:rPr>
              <a:t> Springer Science &amp; Business Media. Retrieved from https://books.google.co.uk</a:t>
            </a:r>
            <a:endParaRPr lang="en-GB" sz="800" dirty="0">
              <a:latin typeface="Times New Roman" panose="02020603050405020304" pitchFamily="18" charset="0"/>
              <a:ea typeface="Times New Roman" panose="02020603050405020304" pitchFamily="18" charset="0"/>
            </a:endParaRPr>
          </a:p>
          <a:p>
            <a:pPr>
              <a:lnSpc>
                <a:spcPct val="105000"/>
              </a:lnSpc>
              <a:spcBef>
                <a:spcPts val="1000"/>
              </a:spcBef>
              <a:spcAft>
                <a:spcPts val="800"/>
              </a:spcAft>
            </a:pPr>
            <a:r>
              <a:rPr lang="en-US" sz="800" dirty="0">
                <a:latin typeface="Arial" panose="020B0604020202020204" pitchFamily="34" charset="0"/>
                <a:ea typeface="Calibri" panose="020F0502020204030204" pitchFamily="34" charset="0"/>
              </a:rPr>
              <a:t>Artenstein, A. W. (2012). </a:t>
            </a:r>
            <a:r>
              <a:rPr lang="en-US" sz="800" i="1" dirty="0">
                <a:latin typeface="Arial" panose="020B0604020202020204" pitchFamily="34" charset="0"/>
                <a:ea typeface="Calibri" panose="020F0502020204030204" pitchFamily="34" charset="0"/>
              </a:rPr>
              <a:t>In the Blink of an eye: The deadly story of epidemic meningitis</a:t>
            </a:r>
            <a:r>
              <a:rPr lang="en-US" sz="800" dirty="0">
                <a:latin typeface="Arial" panose="020B0604020202020204" pitchFamily="34" charset="0"/>
                <a:ea typeface="Calibri" panose="020F0502020204030204" pitchFamily="34" charset="0"/>
              </a:rPr>
              <a:t> (Illustrated ed.). Springer Science and Business Media.</a:t>
            </a:r>
            <a:endParaRPr lang="en-GB" sz="800" dirty="0">
              <a:latin typeface="Times New Roman" panose="02020603050405020304" pitchFamily="18" charset="0"/>
              <a:ea typeface="Times New Roman" panose="02020603050405020304" pitchFamily="18" charset="0"/>
            </a:endParaRPr>
          </a:p>
          <a:p>
            <a:pPr>
              <a:lnSpc>
                <a:spcPct val="105000"/>
              </a:lnSpc>
              <a:spcBef>
                <a:spcPts val="1000"/>
              </a:spcBef>
              <a:spcAft>
                <a:spcPts val="800"/>
              </a:spcAft>
            </a:pPr>
            <a:r>
              <a:rPr lang="en-GB" sz="800" dirty="0">
                <a:latin typeface="Arial" panose="020B0604020202020204" pitchFamily="34" charset="0"/>
                <a:ea typeface="Calibri" panose="020F0502020204030204" pitchFamily="34" charset="0"/>
              </a:rPr>
              <a:t> </a:t>
            </a:r>
            <a:r>
              <a:rPr lang="en-US" sz="800" i="1" dirty="0">
                <a:latin typeface="Arial" panose="020B0604020202020204" pitchFamily="34" charset="0"/>
                <a:ea typeface="Calibri" panose="020F0502020204030204" pitchFamily="34" charset="0"/>
              </a:rPr>
              <a:t>Bacterial Infections Of Humans: Epidemiology and Control</a:t>
            </a:r>
            <a:r>
              <a:rPr lang="en-US" sz="800" dirty="0">
                <a:latin typeface="Arial" panose="020B0604020202020204" pitchFamily="34" charset="0"/>
                <a:ea typeface="Calibri" panose="020F0502020204030204" pitchFamily="34" charset="0"/>
              </a:rPr>
              <a:t> (3rd Illustrated ed.). Springer. Retrieved from </a:t>
            </a:r>
            <a:r>
              <a:rPr lang="en-US" sz="800" u="sng" dirty="0">
                <a:latin typeface="Arial" panose="020B0604020202020204" pitchFamily="34" charset="0"/>
                <a:ea typeface="Calibri" panose="020F0502020204030204" pitchFamily="34" charset="0"/>
                <a:hlinkClick r:id="rId3">
                  <a:extLst>
                    <a:ext uri="{A12FA001-AC4F-418D-AE19-62706E023703}">
                      <ahyp:hlinkClr xmlns:ahyp="http://schemas.microsoft.com/office/drawing/2018/hyperlinkcolor" val="tx"/>
                    </a:ext>
                  </a:extLst>
                </a:hlinkClick>
              </a:rPr>
              <a:t>http://books.google.co.uk</a:t>
            </a:r>
            <a:endParaRPr lang="en-GB" sz="800" dirty="0">
              <a:latin typeface="Times New Roman" panose="02020603050405020304" pitchFamily="18" charset="0"/>
              <a:ea typeface="Times New Roman" panose="02020603050405020304" pitchFamily="18" charset="0"/>
            </a:endParaRPr>
          </a:p>
          <a:p>
            <a:pPr>
              <a:lnSpc>
                <a:spcPct val="105000"/>
              </a:lnSpc>
              <a:spcBef>
                <a:spcPts val="1000"/>
              </a:spcBef>
              <a:spcAft>
                <a:spcPts val="800"/>
              </a:spcAft>
            </a:pPr>
            <a:r>
              <a:rPr lang="en-US" sz="800" dirty="0">
                <a:latin typeface="Arial" panose="020B0604020202020204" pitchFamily="34" charset="0"/>
                <a:ea typeface="Calibri" panose="020F0502020204030204" pitchFamily="34" charset="0"/>
              </a:rPr>
              <a:t>Brian Shmaefsky, H. B. (2010). </a:t>
            </a:r>
            <a:r>
              <a:rPr lang="en-US" sz="800" i="1" dirty="0">
                <a:latin typeface="Arial" panose="020B0604020202020204" pitchFamily="34" charset="0"/>
                <a:ea typeface="Calibri" panose="020F0502020204030204" pitchFamily="34" charset="0"/>
              </a:rPr>
              <a:t>Meningitis.</a:t>
            </a:r>
            <a:r>
              <a:rPr lang="en-US" sz="800" dirty="0">
                <a:latin typeface="Arial" panose="020B0604020202020204" pitchFamily="34" charset="0"/>
                <a:ea typeface="Calibri" panose="020F0502020204030204" pitchFamily="34" charset="0"/>
              </a:rPr>
              <a:t> (H. Babcock, Ed.) Washington: Infobase Publishing.</a:t>
            </a:r>
            <a:endParaRPr lang="en-GB" sz="800" dirty="0">
              <a:latin typeface="Times New Roman" panose="02020603050405020304" pitchFamily="18" charset="0"/>
              <a:ea typeface="Times New Roman" panose="02020603050405020304" pitchFamily="18" charset="0"/>
            </a:endParaRPr>
          </a:p>
          <a:p>
            <a:pPr>
              <a:lnSpc>
                <a:spcPct val="106000"/>
              </a:lnSpc>
              <a:spcAft>
                <a:spcPts val="800"/>
              </a:spcAft>
            </a:pPr>
            <a:r>
              <a:rPr lang="en-US" sz="800" dirty="0">
                <a:latin typeface="Arial" panose="020B0604020202020204" pitchFamily="34" charset="0"/>
                <a:ea typeface="Calibri" panose="020F0502020204030204" pitchFamily="34" charset="0"/>
              </a:rPr>
              <a:t>Bundy, D. G. (2011). </a:t>
            </a:r>
            <a:r>
              <a:rPr lang="en-US" sz="800" i="1" dirty="0">
                <a:latin typeface="Arial" panose="020B0604020202020204" pitchFamily="34" charset="0"/>
                <a:ea typeface="Calibri" panose="020F0502020204030204" pitchFamily="34" charset="0"/>
              </a:rPr>
              <a:t>Meningitis in children; the most reliable diagnostic</a:t>
            </a:r>
            <a:r>
              <a:rPr lang="en-US" sz="800" dirty="0">
                <a:latin typeface="Arial" panose="020B0604020202020204" pitchFamily="34" charset="0"/>
                <a:ea typeface="Calibri" panose="020F0502020204030204" pitchFamily="34" charset="0"/>
              </a:rPr>
              <a:t> (Vol. 16). Bundy, David G.</a:t>
            </a:r>
            <a:endParaRPr lang="en-GB" sz="800" dirty="0">
              <a:latin typeface="Times New Roman" panose="02020603050405020304" pitchFamily="18" charset="0"/>
              <a:ea typeface="Times New Roman" panose="02020603050405020304" pitchFamily="18" charset="0"/>
            </a:endParaRPr>
          </a:p>
          <a:p>
            <a:pPr>
              <a:lnSpc>
                <a:spcPct val="106000"/>
              </a:lnSpc>
              <a:spcAft>
                <a:spcPts val="800"/>
              </a:spcAft>
            </a:pPr>
            <a:r>
              <a:rPr lang="en-GB" sz="800" dirty="0">
                <a:latin typeface="Arial" panose="020B0604020202020204" pitchFamily="34" charset="0"/>
                <a:ea typeface="Calibri" panose="020F0502020204030204" pitchFamily="34" charset="0"/>
              </a:rPr>
              <a:t>Charlotte Cleverley- Bisman (2015) </a:t>
            </a:r>
            <a:r>
              <a:rPr lang="en-US" sz="800" u="sng" dirty="0">
                <a:latin typeface="Arial" panose="020B0604020202020204" pitchFamily="34" charset="0"/>
                <a:ea typeface="Calibri" panose="020F0502020204030204" pitchFamily="34" charset="0"/>
                <a:hlinkClick r:id="rId4">
                  <a:extLst>
                    <a:ext uri="{A12FA001-AC4F-418D-AE19-62706E023703}">
                      <ahyp:hlinkClr xmlns:ahyp="http://schemas.microsoft.com/office/drawing/2018/hyperlinkcolor" val="tx"/>
                    </a:ext>
                  </a:extLst>
                </a:hlinkClick>
              </a:rPr>
              <a:t>https://alchetron.com/Charlotte-Cleverley-Bisman</a:t>
            </a:r>
            <a:r>
              <a:rPr lang="en-US" sz="800" dirty="0">
                <a:latin typeface="Arial" panose="020B0604020202020204" pitchFamily="34" charset="0"/>
                <a:ea typeface="Calibri" panose="020F0502020204030204" pitchFamily="34" charset="0"/>
              </a:rPr>
              <a:t> </a:t>
            </a:r>
            <a:r>
              <a:rPr lang="en-GB" sz="800" i="1" dirty="0">
                <a:latin typeface="Arial" panose="020B0604020202020204" pitchFamily="34" charset="0"/>
                <a:ea typeface="Calibri" panose="020F0502020204030204" pitchFamily="34" charset="0"/>
              </a:rPr>
              <a:t>Charlotte Cleverley- Bisma</a:t>
            </a:r>
            <a:endParaRPr lang="en-GB" sz="800" dirty="0">
              <a:latin typeface="Times New Roman" panose="02020603050405020304" pitchFamily="18" charset="0"/>
              <a:ea typeface="Times New Roman" panose="02020603050405020304" pitchFamily="18" charset="0"/>
            </a:endParaRPr>
          </a:p>
          <a:p>
            <a:pPr>
              <a:lnSpc>
                <a:spcPct val="105000"/>
              </a:lnSpc>
              <a:spcBef>
                <a:spcPts val="1000"/>
              </a:spcBef>
              <a:spcAft>
                <a:spcPts val="800"/>
              </a:spcAft>
            </a:pPr>
            <a:r>
              <a:rPr lang="en-US" sz="800" dirty="0">
                <a:latin typeface="Arial" panose="020B0604020202020204" pitchFamily="34" charset="0"/>
                <a:ea typeface="Calibri" panose="020F0502020204030204" pitchFamily="34" charset="0"/>
              </a:rPr>
              <a:t>Chatterjee, A. (2013). </a:t>
            </a:r>
            <a:r>
              <a:rPr lang="en-US" sz="800" i="1" dirty="0">
                <a:latin typeface="Arial" panose="020B0604020202020204" pitchFamily="34" charset="0"/>
                <a:ea typeface="Calibri" panose="020F0502020204030204" pitchFamily="34" charset="0"/>
              </a:rPr>
              <a:t>Vaccinophobia and Vaccine Controversies of the 21st century</a:t>
            </a:r>
            <a:r>
              <a:rPr lang="en-US" sz="800" dirty="0">
                <a:latin typeface="Arial" panose="020B0604020202020204" pitchFamily="34" charset="0"/>
                <a:ea typeface="Calibri" panose="020F0502020204030204" pitchFamily="34" charset="0"/>
              </a:rPr>
              <a:t> (Illustrated ed.). (A. Chatterjee, Ed.) New York: Springer Science and Business Media.</a:t>
            </a:r>
            <a:endParaRPr lang="en-GB" sz="800" dirty="0">
              <a:latin typeface="Times New Roman" panose="02020603050405020304" pitchFamily="18" charset="0"/>
              <a:ea typeface="Times New Roman" panose="02020603050405020304" pitchFamily="18" charset="0"/>
            </a:endParaRPr>
          </a:p>
          <a:p>
            <a:pPr>
              <a:lnSpc>
                <a:spcPct val="105000"/>
              </a:lnSpc>
              <a:spcBef>
                <a:spcPts val="1000"/>
              </a:spcBef>
              <a:spcAft>
                <a:spcPts val="800"/>
              </a:spcAft>
            </a:pPr>
            <a:r>
              <a:rPr lang="en-US" sz="800" dirty="0">
                <a:latin typeface="Arial" panose="020B0604020202020204" pitchFamily="34" charset="0"/>
                <a:ea typeface="Calibri" panose="020F0502020204030204" pitchFamily="34" charset="0"/>
              </a:rPr>
              <a:t>Christodoulides, M. (2013). </a:t>
            </a:r>
            <a:r>
              <a:rPr lang="en-US" sz="800" i="1" dirty="0">
                <a:latin typeface="Arial" panose="020B0604020202020204" pitchFamily="34" charset="0"/>
                <a:ea typeface="Calibri" panose="020F0502020204030204" pitchFamily="34" charset="0"/>
              </a:rPr>
              <a:t>Meningitis: Cellular and Molecular Basis</a:t>
            </a:r>
            <a:r>
              <a:rPr lang="en-US" sz="800" dirty="0">
                <a:latin typeface="Arial" panose="020B0604020202020204" pitchFamily="34" charset="0"/>
                <a:ea typeface="Calibri" panose="020F0502020204030204" pitchFamily="34" charset="0"/>
              </a:rPr>
              <a:t> (Illustrated ed.). (M. Christodoulides, Ed.) Southampton: Cabi,</a:t>
            </a:r>
            <a:endParaRPr lang="en-GB" sz="800" dirty="0">
              <a:latin typeface="Times New Roman" panose="02020603050405020304" pitchFamily="18" charset="0"/>
              <a:ea typeface="Times New Roman" panose="02020603050405020304" pitchFamily="18" charset="0"/>
            </a:endParaRPr>
          </a:p>
          <a:p>
            <a:pPr>
              <a:lnSpc>
                <a:spcPct val="106000"/>
              </a:lnSpc>
              <a:spcAft>
                <a:spcPts val="800"/>
              </a:spcAft>
            </a:pPr>
            <a:r>
              <a:rPr lang="en-US" sz="800" dirty="0">
                <a:latin typeface="Arial" panose="020B0604020202020204" pitchFamily="34" charset="0"/>
                <a:ea typeface="Calibri" panose="020F0502020204030204" pitchFamily="34" charset="0"/>
              </a:rPr>
              <a:t>Committee to review adverse effects of vaccines, B. o. (2012). </a:t>
            </a:r>
            <a:r>
              <a:rPr lang="en-US" sz="800" i="1" dirty="0">
                <a:latin typeface="Arial" panose="020B0604020202020204" pitchFamily="34" charset="0"/>
                <a:ea typeface="Calibri" panose="020F0502020204030204" pitchFamily="34" charset="0"/>
              </a:rPr>
              <a:t>Adverse Effects of Vaccines: Evidence and Causality.</a:t>
            </a:r>
            <a:r>
              <a:rPr lang="en-US" sz="800" dirty="0">
                <a:latin typeface="Arial" panose="020B0604020202020204" pitchFamily="34" charset="0"/>
                <a:ea typeface="Calibri" panose="020F0502020204030204" pitchFamily="34" charset="0"/>
              </a:rPr>
              <a:t> (A. F. Kathleen Stratton, Ed.) National Academies Press. Retrieved from </a:t>
            </a:r>
            <a:r>
              <a:rPr lang="en-US" sz="800" u="sng" dirty="0">
                <a:latin typeface="Arial" panose="020B0604020202020204" pitchFamily="34" charset="0"/>
                <a:ea typeface="Calibri" panose="020F0502020204030204" pitchFamily="34" charset="0"/>
                <a:hlinkClick r:id="rId2">
                  <a:extLst>
                    <a:ext uri="{A12FA001-AC4F-418D-AE19-62706E023703}">
                      <ahyp:hlinkClr xmlns:ahyp="http://schemas.microsoft.com/office/drawing/2018/hyperlinkcolor" val="tx"/>
                    </a:ext>
                  </a:extLst>
                </a:hlinkClick>
              </a:rPr>
              <a:t>https://books.google.co.uk</a:t>
            </a:r>
            <a:endParaRPr lang="en-GB" sz="800" dirty="0">
              <a:latin typeface="Times New Roman" panose="02020603050405020304" pitchFamily="18" charset="0"/>
              <a:ea typeface="Times New Roman" panose="02020603050405020304" pitchFamily="18" charset="0"/>
            </a:endParaRPr>
          </a:p>
          <a:p>
            <a:pPr>
              <a:lnSpc>
                <a:spcPct val="105000"/>
              </a:lnSpc>
              <a:spcBef>
                <a:spcPts val="1000"/>
              </a:spcBef>
              <a:spcAft>
                <a:spcPts val="800"/>
              </a:spcAft>
            </a:pPr>
            <a:r>
              <a:rPr lang="en-US" sz="800" dirty="0">
                <a:latin typeface="Arial" panose="020B0604020202020204" pitchFamily="34" charset="0"/>
                <a:ea typeface="Calibri" panose="020F0502020204030204" pitchFamily="34" charset="0"/>
              </a:rPr>
              <a:t>Control, C. f. (1975). </a:t>
            </a:r>
            <a:r>
              <a:rPr lang="en-US" sz="800" i="1" dirty="0">
                <a:latin typeface="Arial" panose="020B0604020202020204" pitchFamily="34" charset="0"/>
                <a:ea typeface="Calibri" panose="020F0502020204030204" pitchFamily="34" charset="0"/>
              </a:rPr>
              <a:t>Morbidity and Mortality weekly Report: MMWR</a:t>
            </a:r>
            <a:r>
              <a:rPr lang="en-US" sz="800" dirty="0">
                <a:latin typeface="Arial" panose="020B0604020202020204" pitchFamily="34" charset="0"/>
                <a:ea typeface="Calibri" panose="020F0502020204030204" pitchFamily="34" charset="0"/>
              </a:rPr>
              <a:t> (Vol. 24). United States: U.S. Department of Health, Education, and Welfare, Public Health Service, Centre for Disease Control. </a:t>
            </a:r>
            <a:endParaRPr lang="en-GB" sz="800" dirty="0">
              <a:latin typeface="Times New Roman" panose="02020603050405020304" pitchFamily="18" charset="0"/>
              <a:ea typeface="Times New Roman" panose="02020603050405020304" pitchFamily="18" charset="0"/>
            </a:endParaRPr>
          </a:p>
          <a:p>
            <a:pPr>
              <a:lnSpc>
                <a:spcPct val="105000"/>
              </a:lnSpc>
              <a:spcBef>
                <a:spcPts val="1000"/>
              </a:spcBef>
              <a:spcAft>
                <a:spcPts val="800"/>
              </a:spcAft>
            </a:pPr>
            <a:r>
              <a:rPr lang="en-US" sz="800" dirty="0">
                <a:latin typeface="Arial" panose="020B0604020202020204" pitchFamily="34" charset="0"/>
                <a:ea typeface="Calibri" panose="020F0502020204030204" pitchFamily="34" charset="0"/>
              </a:rPr>
              <a:t>Fishman, R. A. (1992). </a:t>
            </a:r>
            <a:r>
              <a:rPr lang="en-US" sz="800" i="1" dirty="0">
                <a:latin typeface="Arial" panose="020B0604020202020204" pitchFamily="34" charset="0"/>
                <a:ea typeface="Calibri" panose="020F0502020204030204" pitchFamily="34" charset="0"/>
              </a:rPr>
              <a:t>Cerebrospinal Fluid in Diseases of the Nervous System</a:t>
            </a:r>
            <a:r>
              <a:rPr lang="en-US" sz="800" dirty="0">
                <a:latin typeface="Arial" panose="020B0604020202020204" pitchFamily="34" charset="0"/>
                <a:ea typeface="Calibri" panose="020F0502020204030204" pitchFamily="34" charset="0"/>
              </a:rPr>
              <a:t> (2nd Illustrated ed.). Saunders. Retrieved from https://books.google.</a:t>
            </a:r>
            <a:endParaRPr lang="en-GB" sz="800" dirty="0">
              <a:latin typeface="Times New Roman" panose="02020603050405020304" pitchFamily="18" charset="0"/>
              <a:ea typeface="Times New Roman" panose="02020603050405020304" pitchFamily="18" charset="0"/>
            </a:endParaRPr>
          </a:p>
          <a:p>
            <a:pPr>
              <a:lnSpc>
                <a:spcPct val="107000"/>
              </a:lnSpc>
              <a:spcAft>
                <a:spcPts val="800"/>
              </a:spcAft>
            </a:pPr>
            <a:r>
              <a:rPr lang="en-US" sz="800" dirty="0">
                <a:latin typeface="Arial" panose="020B0604020202020204" pitchFamily="34" charset="0"/>
                <a:ea typeface="Calibri" panose="020F0502020204030204" pitchFamily="34" charset="0"/>
                <a:cs typeface="Times New Roman" panose="02020603050405020304" pitchFamily="18" charset="0"/>
              </a:rPr>
              <a:t>Gray-Wilburn, R. (2015). </a:t>
            </a:r>
            <a:r>
              <a:rPr lang="en-US" sz="800" i="1" dirty="0">
                <a:latin typeface="Arial" panose="020B0604020202020204" pitchFamily="34" charset="0"/>
                <a:ea typeface="Calibri" panose="020F0502020204030204" pitchFamily="34" charset="0"/>
                <a:cs typeface="Times New Roman" panose="02020603050405020304" pitchFamily="18" charset="0"/>
              </a:rPr>
              <a:t>What you need to know about meningitis</a:t>
            </a:r>
            <a:r>
              <a:rPr lang="en-US" sz="800" dirty="0">
                <a:latin typeface="Arial" panose="020B0604020202020204" pitchFamily="34" charset="0"/>
                <a:ea typeface="Calibri" panose="020F0502020204030204" pitchFamily="34" charset="0"/>
                <a:cs typeface="Times New Roman" panose="02020603050405020304" pitchFamily="18" charset="0"/>
              </a:rPr>
              <a:t> (illustrated ed.). UK: Raintree.</a:t>
            </a:r>
            <a:endParaRPr lang="en-GB" sz="8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1000"/>
              </a:spcBef>
              <a:spcAft>
                <a:spcPts val="800"/>
              </a:spcAft>
            </a:pPr>
            <a:r>
              <a:rPr lang="en-US" sz="800" dirty="0">
                <a:latin typeface="Arial" panose="020B0604020202020204" pitchFamily="34" charset="0"/>
                <a:ea typeface="Calibri" panose="020F0502020204030204" pitchFamily="34" charset="0"/>
                <a:cs typeface="Times New Roman" panose="02020603050405020304" pitchFamily="18" charset="0"/>
              </a:rPr>
              <a:t>Hales, D. (2008). </a:t>
            </a:r>
            <a:r>
              <a:rPr lang="en-US" sz="800" i="1" dirty="0">
                <a:latin typeface="Arial" panose="020B0604020202020204" pitchFamily="34" charset="0"/>
                <a:ea typeface="Calibri" panose="020F0502020204030204" pitchFamily="34" charset="0"/>
                <a:cs typeface="Times New Roman" panose="02020603050405020304" pitchFamily="18" charset="0"/>
              </a:rPr>
              <a:t>An invitation to health 2009-2010</a:t>
            </a:r>
            <a:r>
              <a:rPr lang="en-US" sz="800" dirty="0">
                <a:latin typeface="Arial" panose="020B0604020202020204" pitchFamily="34" charset="0"/>
                <a:ea typeface="Calibri" panose="020F0502020204030204" pitchFamily="34" charset="0"/>
                <a:cs typeface="Times New Roman" panose="02020603050405020304" pitchFamily="18" charset="0"/>
              </a:rPr>
              <a:t> (13, illustrated ed.). United Kingdom: Cenage Learning.</a:t>
            </a:r>
            <a:endParaRPr lang="en-GB" sz="8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800" i="1" spc="-10" dirty="0">
                <a:latin typeface="Arial" panose="020B0604020202020204" pitchFamily="34" charset="0"/>
                <a:ea typeface="Times New Roman" panose="02020603050405020304" pitchFamily="18" charset="0"/>
              </a:rPr>
              <a:t>http://www.kut.org/people/bobby-blanchard-texas-tribune?page=18</a:t>
            </a:r>
            <a:r>
              <a:rPr lang="en-GB" sz="800" cap="all" dirty="0">
                <a:latin typeface="Arial" panose="020B0604020202020204" pitchFamily="34" charset="0"/>
                <a:ea typeface="Times New Roman" panose="02020603050405020304" pitchFamily="18" charset="0"/>
              </a:rPr>
              <a:t>JAN 16, 2013</a:t>
            </a:r>
            <a:endParaRPr lang="en-GB" sz="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965848053"/>
      </p:ext>
    </p:extLst>
  </p:cSld>
  <p:clrMapOvr>
    <a:masterClrMapping/>
  </p:clrMapOvr>
  <mc:AlternateContent xmlns:mc="http://schemas.openxmlformats.org/markup-compatibility/2006" xmlns:p14="http://schemas.microsoft.com/office/powerpoint/2010/main">
    <mc:Choice Requires="p14">
      <p:transition spd="slow" p14:dur="2000" advTm="1666"/>
    </mc:Choice>
    <mc:Fallback xmlns="">
      <p:transition spd="slow" advTm="1666"/>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03A24C9-A63D-4FC4-BABC-1DF77B985ACC}"/>
              </a:ext>
            </a:extLst>
          </p:cNvPr>
          <p:cNvSpPr/>
          <p:nvPr/>
        </p:nvSpPr>
        <p:spPr>
          <a:xfrm>
            <a:off x="3127512" y="1391477"/>
            <a:ext cx="6016487" cy="5295104"/>
          </a:xfrm>
          <a:prstGeom prst="rect">
            <a:avLst/>
          </a:prstGeom>
        </p:spPr>
        <p:txBody>
          <a:bodyPr wrap="square">
            <a:spAutoFit/>
          </a:bodyPr>
          <a:lstStyle/>
          <a:p>
            <a:pPr>
              <a:lnSpc>
                <a:spcPct val="107000"/>
              </a:lnSpc>
              <a:spcBef>
                <a:spcPts val="1000"/>
              </a:spcBef>
              <a:spcAft>
                <a:spcPts val="800"/>
              </a:spcAft>
            </a:pPr>
            <a:r>
              <a:rPr lang="en-US" sz="800" dirty="0">
                <a:latin typeface="Arial" panose="020B0604020202020204" pitchFamily="34" charset="0"/>
                <a:ea typeface="Calibri" panose="020F0502020204030204" pitchFamily="34" charset="0"/>
                <a:cs typeface="Times New Roman" panose="02020603050405020304" pitchFamily="18" charset="0"/>
              </a:rPr>
              <a:t>Lincoln C. Chen, J. L. (2003). </a:t>
            </a:r>
            <a:r>
              <a:rPr lang="en-US" sz="800" i="1" dirty="0">
                <a:latin typeface="Arial" panose="020B0604020202020204" pitchFamily="34" charset="0"/>
                <a:ea typeface="Calibri" panose="020F0502020204030204" pitchFamily="34" charset="0"/>
                <a:cs typeface="Times New Roman" panose="02020603050405020304" pitchFamily="18" charset="0"/>
              </a:rPr>
              <a:t>Global Health Challenges for Human Security</a:t>
            </a:r>
            <a:r>
              <a:rPr lang="en-US" sz="800" dirty="0">
                <a:latin typeface="Arial" panose="020B0604020202020204" pitchFamily="34" charset="0"/>
                <a:ea typeface="Calibri" panose="020F0502020204030204" pitchFamily="34" charset="0"/>
                <a:cs typeface="Times New Roman" panose="02020603050405020304" pitchFamily="18" charset="0"/>
              </a:rPr>
              <a:t> (Illustrated ed.). united kingdom: Global Equity Initiative.</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800" dirty="0">
                <a:latin typeface="Arial" panose="020B0604020202020204" pitchFamily="34" charset="0"/>
                <a:ea typeface="Calibri" panose="020F0502020204030204" pitchFamily="34" charset="0"/>
                <a:cs typeface="Times New Roman" panose="02020603050405020304" pitchFamily="18" charset="0"/>
              </a:rPr>
              <a:t>Liu, D. (2011). </a:t>
            </a:r>
            <a:r>
              <a:rPr lang="en-US" sz="800" i="1" dirty="0">
                <a:latin typeface="Arial" panose="020B0604020202020204" pitchFamily="34" charset="0"/>
                <a:ea typeface="Calibri" panose="020F0502020204030204" pitchFamily="34" charset="0"/>
                <a:cs typeface="Times New Roman" panose="02020603050405020304" pitchFamily="18" charset="0"/>
              </a:rPr>
              <a:t>Molecular Detection of Human Bacterial</a:t>
            </a:r>
            <a:r>
              <a:rPr lang="en-US" sz="800" dirty="0">
                <a:latin typeface="Arial" panose="020B0604020202020204" pitchFamily="34" charset="0"/>
                <a:ea typeface="Calibri" panose="020F0502020204030204" pitchFamily="34" charset="0"/>
                <a:cs typeface="Times New Roman" panose="02020603050405020304" pitchFamily="18" charset="0"/>
              </a:rPr>
              <a:t> (Illustrated ed.). (D. Liu, Ed.) CRC Press. Retrieved from </a:t>
            </a:r>
            <a:r>
              <a:rPr lang="en-US" sz="800" u="sng" dirty="0">
                <a:latin typeface="Arial" panose="020B060402020202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https://upload.wikimedia.org</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800" dirty="0">
                <a:latin typeface="Arial" panose="020B0604020202020204" pitchFamily="34" charset="0"/>
                <a:ea typeface="Times New Roman" panose="02020603050405020304" pitchFamily="18" charset="0"/>
              </a:rPr>
              <a:t>MENINGITIS RASH: A glass can be pressed against the rash to see if it disappears </a:t>
            </a:r>
            <a:r>
              <a:rPr lang="en-US" sz="800" dirty="0">
                <a:latin typeface="Arial" panose="020B0604020202020204" pitchFamily="34" charset="0"/>
                <a:ea typeface="Times New Roman" panose="02020603050405020304" pitchFamily="18" charset="0"/>
              </a:rPr>
              <a:t>( </a:t>
            </a:r>
            <a:r>
              <a:rPr lang="en-GB" sz="800" dirty="0">
                <a:latin typeface="Arial" panose="020B0604020202020204" pitchFamily="34" charset="0"/>
                <a:ea typeface="Times New Roman" panose="02020603050405020304" pitchFamily="18" charset="0"/>
              </a:rPr>
              <a:t>2018</a:t>
            </a:r>
            <a:r>
              <a:rPr lang="en-GB" sz="800" b="1" dirty="0">
                <a:latin typeface="Arial" panose="020B0604020202020204" pitchFamily="34" charset="0"/>
                <a:ea typeface="Times New Roman" panose="02020603050405020304" pitchFamily="18" charset="0"/>
              </a:rPr>
              <a:t>)</a:t>
            </a:r>
            <a:r>
              <a:rPr lang="en-GB" sz="800" dirty="0">
                <a:latin typeface="Arial" panose="020B0604020202020204" pitchFamily="34" charset="0"/>
                <a:ea typeface="Times New Roman" panose="02020603050405020304" pitchFamily="18" charset="0"/>
              </a:rPr>
              <a:t>  </a:t>
            </a:r>
            <a:r>
              <a:rPr lang="en-US" sz="800" u="sng" dirty="0">
                <a:latin typeface="Arial" panose="020B0604020202020204" pitchFamily="34" charset="0"/>
                <a:ea typeface="Times New Roman" panose="02020603050405020304" pitchFamily="18" charset="0"/>
                <a:hlinkClick r:id="rId3">
                  <a:extLst>
                    <a:ext uri="{A12FA001-AC4F-418D-AE19-62706E023703}">
                      <ahyp:hlinkClr xmlns:ahyp="http://schemas.microsoft.com/office/drawing/2018/hyperlinkcolor" val="tx"/>
                    </a:ext>
                  </a:extLst>
                </a:hlinkClick>
              </a:rPr>
              <a:t>https://www.dailystar.co.uk/news/latest-news/693423/meningitis-rash-symptoms-meningitis-b-outbreak-UK</a:t>
            </a:r>
            <a:r>
              <a:rPr lang="en-US" sz="800" dirty="0">
                <a:latin typeface="Arial" panose="020B0604020202020204" pitchFamily="34" charset="0"/>
                <a:ea typeface="Times New Roman" panose="02020603050405020304" pitchFamily="18" charset="0"/>
              </a:rPr>
              <a:t> </a:t>
            </a:r>
            <a:r>
              <a:rPr lang="en-GB" sz="800" i="1" dirty="0">
                <a:latin typeface="Arial" panose="020B0604020202020204" pitchFamily="34" charset="0"/>
                <a:ea typeface="Times New Roman" panose="02020603050405020304" pitchFamily="18" charset="0"/>
              </a:rPr>
              <a:t>Meningitis rash: How to spot the symptoms as toddler dies in UK after contracting disease</a:t>
            </a:r>
            <a:endParaRPr lang="en-GB" sz="1200" dirty="0">
              <a:latin typeface="Times New Roman" panose="02020603050405020304" pitchFamily="18" charset="0"/>
              <a:ea typeface="Times New Roman" panose="02020603050405020304" pitchFamily="18" charset="0"/>
            </a:endParaRPr>
          </a:p>
          <a:p>
            <a:pPr>
              <a:lnSpc>
                <a:spcPct val="107000"/>
              </a:lnSpc>
              <a:spcBef>
                <a:spcPts val="1000"/>
              </a:spcBef>
              <a:spcAft>
                <a:spcPts val="800"/>
              </a:spcAft>
            </a:pPr>
            <a:r>
              <a:rPr lang="en-US" sz="800" dirty="0">
                <a:latin typeface="Arial" panose="020B0604020202020204" pitchFamily="34" charset="0"/>
                <a:ea typeface="Calibri" panose="020F0502020204030204" pitchFamily="34" charset="0"/>
                <a:cs typeface="Times New Roman" panose="02020603050405020304" pitchFamily="18" charset="0"/>
              </a:rPr>
              <a:t>Mikel A Rothenberg, E. W. (2002). </a:t>
            </a:r>
            <a:r>
              <a:rPr lang="en-US" sz="800" i="1" dirty="0">
                <a:latin typeface="Arial" panose="020B0604020202020204" pitchFamily="34" charset="0"/>
                <a:ea typeface="Calibri" panose="020F0502020204030204" pitchFamily="34" charset="0"/>
                <a:cs typeface="Times New Roman" panose="02020603050405020304" pitchFamily="18" charset="0"/>
              </a:rPr>
              <a:t>Mosby's EMT - Intermediate Textbook</a:t>
            </a:r>
            <a:r>
              <a:rPr lang="en-US" sz="800" dirty="0">
                <a:latin typeface="Arial" panose="020B0604020202020204" pitchFamily="34" charset="0"/>
                <a:ea typeface="Calibri" panose="020F0502020204030204" pitchFamily="34" charset="0"/>
                <a:cs typeface="Times New Roman" panose="02020603050405020304" pitchFamily="18" charset="0"/>
              </a:rPr>
              <a:t> (2,Illustrated ed.). California: Mosby.</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Bef>
                <a:spcPts val="1000"/>
              </a:spcBef>
              <a:spcAft>
                <a:spcPts val="800"/>
              </a:spcAft>
            </a:pPr>
            <a:r>
              <a:rPr lang="en-US" sz="800" dirty="0">
                <a:latin typeface="Arial" panose="020B0604020202020204" pitchFamily="34" charset="0"/>
                <a:ea typeface="Calibri" panose="020F0502020204030204" pitchFamily="34" charset="0"/>
              </a:rPr>
              <a:t>organization, W. h. (2015). </a:t>
            </a:r>
            <a:r>
              <a:rPr lang="en-US" sz="800" i="1" dirty="0">
                <a:latin typeface="Arial" panose="020B0604020202020204" pitchFamily="34" charset="0"/>
                <a:ea typeface="Calibri" panose="020F0502020204030204" pitchFamily="34" charset="0"/>
              </a:rPr>
              <a:t>World health statistics 2015.</a:t>
            </a:r>
            <a:r>
              <a:rPr lang="en-US" sz="800" dirty="0">
                <a:latin typeface="Arial" panose="020B0604020202020204" pitchFamily="34" charset="0"/>
                <a:ea typeface="Calibri" panose="020F0502020204030204" pitchFamily="34" charset="0"/>
              </a:rPr>
              <a:t> uk: World health organization. Alfred S. Evans, P. S. (2013).</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800" dirty="0">
                <a:latin typeface="Arial" panose="020B0604020202020204" pitchFamily="34" charset="0"/>
                <a:ea typeface="Calibri" panose="020F0502020204030204" pitchFamily="34" charset="0"/>
                <a:cs typeface="Times New Roman" panose="02020603050405020304" pitchFamily="18" charset="0"/>
              </a:rPr>
              <a:t> </a:t>
            </a:r>
            <a:r>
              <a:rPr lang="en-US" sz="800" dirty="0">
                <a:latin typeface="Arial" panose="020B0604020202020204" pitchFamily="34" charset="0"/>
                <a:ea typeface="Times New Roman" panose="02020603050405020304" pitchFamily="18" charset="0"/>
                <a:cs typeface="Times New Roman" panose="02020603050405020304" pitchFamily="18" charset="0"/>
              </a:rPr>
              <a:t>Publishing, D. (2013). </a:t>
            </a:r>
            <a:r>
              <a:rPr lang="en-US" sz="800" i="1" dirty="0">
                <a:latin typeface="Arial" panose="020B0604020202020204" pitchFamily="34" charset="0"/>
                <a:ea typeface="Times New Roman" panose="02020603050405020304" pitchFamily="18" charset="0"/>
                <a:cs typeface="Times New Roman" panose="02020603050405020304" pitchFamily="18" charset="0"/>
              </a:rPr>
              <a:t>Impacts of Antibiotic- resistant bacteria: Thanks to Penicillin.</a:t>
            </a:r>
            <a:r>
              <a:rPr lang="en-US" sz="800" dirty="0">
                <a:latin typeface="Arial" panose="020B0604020202020204" pitchFamily="34" charset="0"/>
                <a:ea typeface="Times New Roman" panose="02020603050405020304" pitchFamily="18" charset="0"/>
                <a:cs typeface="Times New Roman" panose="02020603050405020304" pitchFamily="18" charset="0"/>
              </a:rPr>
              <a:t> Boston: Diane Publishing.</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800" dirty="0">
                <a:latin typeface="Arial" panose="020B0604020202020204" pitchFamily="34" charset="0"/>
                <a:ea typeface="Calibri" panose="020F0502020204030204" pitchFamily="34" charset="0"/>
                <a:cs typeface="Times New Roman" panose="02020603050405020304" pitchFamily="18" charset="0"/>
              </a:rPr>
              <a:t>Q. Ashton Acton, P. (2012). </a:t>
            </a:r>
            <a:r>
              <a:rPr lang="en-US" sz="800" i="1" dirty="0">
                <a:latin typeface="Arial" panose="020B0604020202020204" pitchFamily="34" charset="0"/>
                <a:ea typeface="Calibri" panose="020F0502020204030204" pitchFamily="34" charset="0"/>
                <a:cs typeface="Times New Roman" panose="02020603050405020304" pitchFamily="18" charset="0"/>
              </a:rPr>
              <a:t>Communicable Diseases: New insights for the health care professionals.</a:t>
            </a:r>
            <a:r>
              <a:rPr lang="en-US" sz="800" dirty="0">
                <a:latin typeface="Arial" panose="020B0604020202020204" pitchFamily="34" charset="0"/>
                <a:ea typeface="Calibri" panose="020F0502020204030204" pitchFamily="34" charset="0"/>
                <a:cs typeface="Times New Roman" panose="02020603050405020304" pitchFamily="18" charset="0"/>
              </a:rPr>
              <a:t> London: Scholarly Editions. Retrieved from https://books.google.co.ukRetrieved from </a:t>
            </a:r>
            <a:r>
              <a:rPr lang="en-US" sz="800" u="sng" dirty="0">
                <a:latin typeface="Arial" panose="020B0604020202020204" pitchFamily="34"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http://books.google.co.uk</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800" spc="-10" dirty="0">
                <a:latin typeface="Arial" panose="020B0604020202020204" pitchFamily="34" charset="0"/>
                <a:ea typeface="Calibri" panose="020F0502020204030204" pitchFamily="34" charset="0"/>
              </a:rPr>
              <a:t> Sami</a:t>
            </a:r>
            <a:r>
              <a:rPr lang="en-GB" sz="800" dirty="0">
                <a:latin typeface="Arial" panose="020B0604020202020204" pitchFamily="34" charset="0"/>
                <a:ea typeface="Times New Roman" panose="02020603050405020304" pitchFamily="18" charset="0"/>
              </a:rPr>
              <a:t> Dawson (2016) </a:t>
            </a:r>
            <a:r>
              <a:rPr lang="en-GB" sz="800" u="sng" dirty="0">
                <a:latin typeface="Arial" panose="020B0604020202020204" pitchFamily="34" charset="0"/>
                <a:ea typeface="Times New Roman" panose="02020603050405020304" pitchFamily="18" charset="0"/>
                <a:hlinkClick r:id="rId5">
                  <a:extLst>
                    <a:ext uri="{A12FA001-AC4F-418D-AE19-62706E023703}">
                      <ahyp:hlinkClr xmlns:ahyp="http://schemas.microsoft.com/office/drawing/2018/hyperlinkcolor" val="tx"/>
                    </a:ext>
                  </a:extLst>
                </a:hlinkClick>
              </a:rPr>
              <a:t>https://www.dailymail.co.uk/health/article-3453008/Global-shortage-meningitis-vaccine-leaves-desperate-parents-UNABLE-protect-children-against-deadly-form-disease.html</a:t>
            </a:r>
            <a:r>
              <a:rPr lang="en-GB" sz="800" dirty="0">
                <a:latin typeface="Arial" panose="020B0604020202020204" pitchFamily="34" charset="0"/>
                <a:ea typeface="Times New Roman" panose="02020603050405020304" pitchFamily="18" charset="0"/>
              </a:rPr>
              <a:t> </a:t>
            </a:r>
            <a:r>
              <a:rPr lang="en-GB" sz="800" i="1" spc="-10" dirty="0">
                <a:latin typeface="Arial" panose="020B0604020202020204" pitchFamily="34" charset="0"/>
                <a:ea typeface="Calibri" panose="020F0502020204030204" pitchFamily="34" charset="0"/>
              </a:rPr>
              <a:t>Parents desperate to protect their children against the most deadly form of meningitis are turned away due to worldwide shortage of the vaccine</a:t>
            </a:r>
            <a:endParaRPr lang="en-GB" sz="1200" dirty="0">
              <a:latin typeface="Times New Roman" panose="02020603050405020304" pitchFamily="18" charset="0"/>
              <a:ea typeface="Times New Roman" panose="02020603050405020304" pitchFamily="18" charset="0"/>
            </a:endParaRPr>
          </a:p>
          <a:p>
            <a:pPr>
              <a:lnSpc>
                <a:spcPct val="107000"/>
              </a:lnSpc>
              <a:spcAft>
                <a:spcPts val="800"/>
              </a:spcAft>
            </a:pPr>
            <a:r>
              <a:rPr lang="en-US" sz="800" dirty="0">
                <a:latin typeface="Arial" panose="020B0604020202020204" pitchFamily="34" charset="0"/>
                <a:ea typeface="Calibri" panose="020F0502020204030204" pitchFamily="34" charset="0"/>
                <a:cs typeface="Times New Roman" panose="02020603050405020304" pitchFamily="18" charset="0"/>
              </a:rPr>
              <a:t>Stephenson, C. (2011). </a:t>
            </a:r>
            <a:r>
              <a:rPr lang="en-US" sz="800" i="1" dirty="0">
                <a:latin typeface="Arial" panose="020B0604020202020204" pitchFamily="34" charset="0"/>
                <a:ea typeface="Calibri" panose="020F0502020204030204" pitchFamily="34" charset="0"/>
                <a:cs typeface="Times New Roman" panose="02020603050405020304" pitchFamily="18" charset="0"/>
              </a:rPr>
              <a:t>The Complementary Therapist's Guide to Conventional Medicine.</a:t>
            </a:r>
            <a:r>
              <a:rPr lang="en-US" sz="800" dirty="0">
                <a:latin typeface="Arial" panose="020B0604020202020204" pitchFamily="34" charset="0"/>
                <a:ea typeface="Calibri" panose="020F0502020204030204" pitchFamily="34" charset="0"/>
                <a:cs typeface="Times New Roman" panose="02020603050405020304" pitchFamily="18" charset="0"/>
              </a:rPr>
              <a:t> Oxfordshire: Elsevier Health Sciences.</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1000"/>
              </a:spcBef>
              <a:spcAft>
                <a:spcPts val="800"/>
              </a:spcAft>
            </a:pPr>
            <a:r>
              <a:rPr lang="en-US" sz="800" dirty="0">
                <a:latin typeface="Arial" panose="020B0604020202020204" pitchFamily="34" charset="0"/>
                <a:ea typeface="Calibri" panose="020F0502020204030204" pitchFamily="34" charset="0"/>
                <a:cs typeface="Times New Roman" panose="02020603050405020304" pitchFamily="18" charset="0"/>
              </a:rPr>
              <a:t>Stephenson, C. (2012). </a:t>
            </a:r>
            <a:r>
              <a:rPr lang="en-US" sz="800" i="1" dirty="0">
                <a:latin typeface="Arial" panose="020B0604020202020204" pitchFamily="34" charset="0"/>
                <a:ea typeface="Calibri" panose="020F0502020204030204" pitchFamily="34" charset="0"/>
                <a:cs typeface="Times New Roman" panose="02020603050405020304" pitchFamily="18" charset="0"/>
              </a:rPr>
              <a:t>The Complementary Therapist's Guide to Conventical Medicine.</a:t>
            </a:r>
            <a:r>
              <a:rPr lang="en-US" sz="800" dirty="0">
                <a:latin typeface="Arial" panose="020B0604020202020204" pitchFamily="34" charset="0"/>
                <a:ea typeface="Calibri" panose="020F0502020204030204" pitchFamily="34" charset="0"/>
                <a:cs typeface="Times New Roman" panose="02020603050405020304" pitchFamily="18" charset="0"/>
              </a:rPr>
              <a:t> Berkshire: Elsevier Health Sciences.</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800" b="1" u="sng" dirty="0">
                <a:latin typeface="Arial" panose="020B0604020202020204" pitchFamily="34" charset="0"/>
                <a:ea typeface="Times New Roman" panose="02020603050405020304" pitchFamily="18" charset="0"/>
                <a:hlinkClick r:id="rId6">
                  <a:extLst>
                    <a:ext uri="{A12FA001-AC4F-418D-AE19-62706E023703}">
                      <ahyp:hlinkClr xmlns:ahyp="http://schemas.microsoft.com/office/drawing/2018/hyperlinkcolor" val="tx"/>
                    </a:ext>
                  </a:extLst>
                </a:hlinkClick>
              </a:rPr>
              <a:t>Tamiflu Drug Availability Becomes Spotty in Texas</a:t>
            </a:r>
            <a:endParaRPr lang="en-GB" sz="1200" dirty="0">
              <a:latin typeface="Times New Roman" panose="02020603050405020304" pitchFamily="18" charset="0"/>
              <a:ea typeface="Times New Roman" panose="02020603050405020304" pitchFamily="18" charset="0"/>
            </a:endParaRPr>
          </a:p>
          <a:p>
            <a:pPr>
              <a:lnSpc>
                <a:spcPct val="106000"/>
              </a:lnSpc>
              <a:spcAft>
                <a:spcPts val="800"/>
              </a:spcAft>
            </a:pPr>
            <a:r>
              <a:rPr lang="en-US" sz="800" dirty="0">
                <a:latin typeface="Arial" panose="020B0604020202020204" pitchFamily="34" charset="0"/>
                <a:ea typeface="Calibri" panose="020F0502020204030204" pitchFamily="34" charset="0"/>
              </a:rPr>
              <a:t>Unknown(2018)  </a:t>
            </a:r>
            <a:r>
              <a:rPr lang="en-US" sz="800" u="sng" dirty="0">
                <a:latin typeface="Arial" panose="020B0604020202020204" pitchFamily="34" charset="0"/>
                <a:ea typeface="Calibri" panose="020F0502020204030204" pitchFamily="34" charset="0"/>
                <a:hlinkClick r:id="rId7">
                  <a:extLst>
                    <a:ext uri="{A12FA001-AC4F-418D-AE19-62706E023703}">
                      <ahyp:hlinkClr xmlns:ahyp="http://schemas.microsoft.com/office/drawing/2018/hyperlinkcolor" val="tx"/>
                    </a:ext>
                  </a:extLst>
                </a:hlinkClick>
              </a:rPr>
              <a:t>https://www.vanguardngr.com/2018/03/breaking-meningitis-killed-8-katsina/</a:t>
            </a:r>
            <a:r>
              <a:rPr lang="en-US" sz="800" dirty="0">
                <a:latin typeface="Arial" panose="020B0604020202020204" pitchFamily="34" charset="0"/>
                <a:ea typeface="Calibri" panose="020F0502020204030204" pitchFamily="34" charset="0"/>
              </a:rPr>
              <a:t> </a:t>
            </a:r>
            <a:r>
              <a:rPr lang="en-US" sz="800" i="1" dirty="0">
                <a:latin typeface="Arial" panose="020B0604020202020204" pitchFamily="34" charset="0"/>
                <a:ea typeface="Calibri" panose="020F0502020204030204" pitchFamily="34" charset="0"/>
              </a:rPr>
              <a:t> </a:t>
            </a:r>
            <a:r>
              <a:rPr lang="en-GB" sz="800" i="1" dirty="0">
                <a:latin typeface="Arial" panose="020B0604020202020204" pitchFamily="34" charset="0"/>
                <a:ea typeface="Calibri" panose="020F0502020204030204" pitchFamily="34" charset="0"/>
              </a:rPr>
              <a:t>Breaking: Again, meningitis killed 8 in Katsina</a:t>
            </a:r>
            <a:endParaRPr lang="en-GB" sz="1200" dirty="0">
              <a:latin typeface="Times New Roman" panose="02020603050405020304" pitchFamily="18" charset="0"/>
              <a:ea typeface="Times New Roman" panose="02020603050405020304" pitchFamily="18" charset="0"/>
            </a:endParaRPr>
          </a:p>
          <a:p>
            <a:pPr>
              <a:lnSpc>
                <a:spcPct val="107000"/>
              </a:lnSpc>
              <a:spcAft>
                <a:spcPts val="800"/>
              </a:spcAft>
            </a:pPr>
            <a:r>
              <a:rPr lang="en-US" sz="800" dirty="0">
                <a:latin typeface="Arial" panose="020B0604020202020204" pitchFamily="34" charset="0"/>
                <a:ea typeface="Calibri" panose="020F0502020204030204" pitchFamily="34" charset="0"/>
                <a:cs typeface="Times New Roman" panose="02020603050405020304" pitchFamily="18" charset="0"/>
              </a:rPr>
              <a:t>Wales, P. H. (2017). </a:t>
            </a:r>
            <a:r>
              <a:rPr lang="en-US" sz="800" i="1" dirty="0">
                <a:latin typeface="Arial" panose="020B0604020202020204" pitchFamily="34" charset="0"/>
                <a:ea typeface="Calibri" panose="020F0502020204030204" pitchFamily="34" charset="0"/>
                <a:cs typeface="Times New Roman" panose="02020603050405020304" pitchFamily="18" charset="0"/>
              </a:rPr>
              <a:t>Public Health Wales: Nationally Focused, Globally Responsible: Our International Health Strategy 2017-2027.</a:t>
            </a:r>
            <a:r>
              <a:rPr lang="en-US" sz="800" dirty="0">
                <a:latin typeface="Arial" panose="020B0604020202020204" pitchFamily="34" charset="0"/>
                <a:ea typeface="Calibri" panose="020F0502020204030204" pitchFamily="34" charset="0"/>
                <a:cs typeface="Times New Roman" panose="02020603050405020304" pitchFamily="18" charset="0"/>
              </a:rPr>
              <a:t> Wales: Welsh Office. Retrieved from https://www.wales.nhs.uk</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800" dirty="0">
                <a:latin typeface="Arial" panose="020B0604020202020204" pitchFamily="34" charset="0"/>
                <a:ea typeface="Calibri" panose="020F0502020204030204" pitchFamily="34" charset="0"/>
                <a:cs typeface="Times New Roman" panose="02020603050405020304" pitchFamily="18" charset="0"/>
              </a:rPr>
              <a:t>Washington: World bank publications. Goldsmith, C. (2007). </a:t>
            </a:r>
            <a:r>
              <a:rPr lang="en-US" sz="800" i="1" dirty="0">
                <a:latin typeface="Arial" panose="020B0604020202020204" pitchFamily="34" charset="0"/>
                <a:ea typeface="Calibri" panose="020F0502020204030204" pitchFamily="34" charset="0"/>
                <a:cs typeface="Times New Roman" panose="02020603050405020304" pitchFamily="18" charset="0"/>
              </a:rPr>
              <a:t>Meningitis</a:t>
            </a:r>
            <a:r>
              <a:rPr lang="en-US" sz="800" dirty="0">
                <a:latin typeface="Arial" panose="020B0604020202020204" pitchFamily="34" charset="0"/>
                <a:ea typeface="Calibri" panose="020F0502020204030204" pitchFamily="34" charset="0"/>
                <a:cs typeface="Times New Roman" panose="02020603050405020304" pitchFamily="18" charset="0"/>
              </a:rPr>
              <a:t> (Illustrated ed.). USA: Twenty-First Century Books</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800" dirty="0">
                <a:latin typeface="Arial" panose="020B0604020202020204" pitchFamily="34" charset="0"/>
                <a:ea typeface="Calibri" panose="020F0502020204030204" pitchFamily="34" charset="0"/>
                <a:cs typeface="Times New Roman" panose="02020603050405020304" pitchFamily="18" charset="0"/>
              </a:rPr>
              <a:t>Weichselbaum, A. (1895). </a:t>
            </a:r>
            <a:r>
              <a:rPr lang="en-US" sz="800" i="1" dirty="0">
                <a:latin typeface="Arial" panose="020B0604020202020204" pitchFamily="34" charset="0"/>
                <a:ea typeface="Calibri" panose="020F0502020204030204" pitchFamily="34" charset="0"/>
                <a:cs typeface="Times New Roman" panose="02020603050405020304" pitchFamily="18" charset="0"/>
              </a:rPr>
              <a:t>The Elements of Pathological Histology with Special Reference to Practical Methods.</a:t>
            </a:r>
            <a:r>
              <a:rPr lang="en-US" sz="800" dirty="0">
                <a:latin typeface="Arial" panose="020B0604020202020204" pitchFamily="34" charset="0"/>
                <a:ea typeface="Calibri" panose="020F0502020204030204" pitchFamily="34" charset="0"/>
                <a:cs typeface="Times New Roman" panose="02020603050405020304" pitchFamily="18" charset="0"/>
              </a:rPr>
              <a:t> (W. R. Dawson, Trans.) Longmans. Retrieved from </a:t>
            </a:r>
            <a:r>
              <a:rPr lang="en-US" sz="800" u="sng" dirty="0">
                <a:latin typeface="Arial" panose="020B060402020202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https://upload.wikimedia.org</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800" i="1" dirty="0">
                <a:latin typeface="Arial" panose="020B0604020202020204" pitchFamily="34" charset="0"/>
                <a:ea typeface="Calibri" panose="020F0502020204030204" pitchFamily="34" charset="0"/>
                <a:cs typeface="Times New Roman" panose="02020603050405020304" pitchFamily="18" charset="0"/>
              </a:rPr>
              <a:t>what is meningitis.</a:t>
            </a:r>
            <a:r>
              <a:rPr lang="en-US" sz="800" dirty="0">
                <a:latin typeface="Arial" panose="020B0604020202020204" pitchFamily="34" charset="0"/>
                <a:ea typeface="Calibri" panose="020F0502020204030204" pitchFamily="34" charset="0"/>
                <a:cs typeface="Times New Roman" panose="02020603050405020304" pitchFamily="18" charset="0"/>
              </a:rPr>
              <a:t> (2018). Retrieved from </a:t>
            </a:r>
            <a:r>
              <a:rPr lang="en-US" sz="800" u="sng" dirty="0">
                <a:latin typeface="Arial" panose="020B0604020202020204" pitchFamily="34"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https://www.google.co.uk</a:t>
            </a:r>
            <a:r>
              <a:rPr lang="en-US" sz="800" dirty="0">
                <a:latin typeface="Arial" panose="020B0604020202020204" pitchFamily="34" charset="0"/>
                <a:ea typeface="Calibri" panose="020F0502020204030204" pitchFamily="34" charset="0"/>
                <a:cs typeface="Times New Roman" panose="02020603050405020304" pitchFamily="18" charset="0"/>
              </a:rPr>
              <a:t> </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800" dirty="0">
                <a:latin typeface="Arial" panose="020B0604020202020204" pitchFamily="34" charset="0"/>
                <a:ea typeface="Calibri" panose="020F0502020204030204" pitchFamily="34" charset="0"/>
                <a:cs typeface="Times New Roman" panose="02020603050405020304" pitchFamily="18" charset="0"/>
              </a:rPr>
              <a:t>World bank, I. m. (2014). </a:t>
            </a:r>
            <a:r>
              <a:rPr lang="en-US" sz="800" i="1" dirty="0">
                <a:latin typeface="Arial" panose="020B0604020202020204" pitchFamily="34" charset="0"/>
                <a:ea typeface="Calibri" panose="020F0502020204030204" pitchFamily="34" charset="0"/>
                <a:cs typeface="Times New Roman" panose="02020603050405020304" pitchFamily="18" charset="0"/>
              </a:rPr>
              <a:t>Global monitoring report 2014/2015: ending poverty and sharing prosperity.</a:t>
            </a:r>
            <a:r>
              <a:rPr lang="en-US" sz="800" dirty="0">
                <a:latin typeface="Arial" panose="020B0604020202020204" pitchFamily="34" charset="0"/>
                <a:ea typeface="Calibri" panose="020F0502020204030204" pitchFamily="34" charset="0"/>
                <a:cs typeface="Times New Roman" panose="02020603050405020304" pitchFamily="18" charset="0"/>
              </a:rPr>
              <a:t> (reprint ed.). </a:t>
            </a:r>
            <a:endParaRPr lang="en-GB" sz="11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683211650"/>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C333A"/>
      </a:dk2>
      <a:lt2>
        <a:srgbClr val="D6ECED"/>
      </a:lt2>
      <a:accent1>
        <a:srgbClr val="DE32DE"/>
      </a:accent1>
      <a:accent2>
        <a:srgbClr val="F42B8A"/>
      </a:accent2>
      <a:accent3>
        <a:srgbClr val="349FE7"/>
      </a:accent3>
      <a:accent4>
        <a:srgbClr val="565FF8"/>
      </a:accent4>
      <a:accent5>
        <a:srgbClr val="876BE7"/>
      </a:accent5>
      <a:accent6>
        <a:srgbClr val="F268C2"/>
      </a:accent6>
      <a:hlink>
        <a:srgbClr val="F55CF9"/>
      </a:hlink>
      <a:folHlink>
        <a:srgbClr val="E8A0EE"/>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F20B7C8E-B819-43F3-AAF9-EE50B1A83630}"/>
    </a:ext>
  </a:extLst>
</a:theme>
</file>

<file path=docProps/app.xml><?xml version="1.0" encoding="utf-8"?>
<Properties xmlns="http://schemas.openxmlformats.org/officeDocument/2006/extended-properties" xmlns:vt="http://schemas.openxmlformats.org/officeDocument/2006/docPropsVTypes">
  <Template/>
  <TotalTime>1391</TotalTime>
  <Words>1204</Words>
  <Application>Microsoft Office PowerPoint</Application>
  <PresentationFormat>Widescreen</PresentationFormat>
  <Paragraphs>111</Paragraphs>
  <Slides>16</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STXingkai</vt:lpstr>
      <vt:lpstr>Arial</vt:lpstr>
      <vt:lpstr>Calibri</vt:lpstr>
      <vt:lpstr>Century Gothic</vt:lpstr>
      <vt:lpstr>Times New Roman</vt:lpstr>
      <vt:lpstr>Wingdings</vt:lpstr>
      <vt:lpstr>Wingdings 3</vt:lpstr>
      <vt:lpstr>Wisp</vt:lpstr>
      <vt:lpstr>Communicable Disease </vt:lpstr>
      <vt:lpstr>Introduction</vt:lpstr>
      <vt:lpstr>What Is A Communicable Disease?</vt:lpstr>
      <vt:lpstr>What Is Meningitis?</vt:lpstr>
      <vt:lpstr>Signs And Symptoms </vt:lpstr>
      <vt:lpstr>Prevalence Of Meningitis</vt:lpstr>
      <vt:lpstr>Discovery Of Meningitis</vt:lpstr>
      <vt:lpstr>Treatments For Meningitis</vt:lpstr>
      <vt:lpstr>Vaccine for Meningitis</vt:lpstr>
      <vt:lpstr>Is Meningitis On The Rise? </vt:lpstr>
      <vt:lpstr>Prevention and Control</vt:lpstr>
      <vt:lpstr>Impact On Society and Health Professions </vt:lpstr>
      <vt:lpstr>The impact on health care workers </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Communicable disease:</dc:title>
  <dc:creator>Mandy Cockayne (1708352)</dc:creator>
  <cp:lastModifiedBy>Mandy Cockayne (1708352)</cp:lastModifiedBy>
  <cp:revision>101</cp:revision>
  <dcterms:created xsi:type="dcterms:W3CDTF">2018-11-07T19:43:29Z</dcterms:created>
  <dcterms:modified xsi:type="dcterms:W3CDTF">2018-11-27T09:21:33Z</dcterms:modified>
</cp:coreProperties>
</file>