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13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666B1-6E03-68B0-C015-F63E75D61A8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B64B334-E27E-C81C-0B22-C6CA33112B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22E25D-E932-ED30-CABA-5C5101710C99}"/>
              </a:ext>
            </a:extLst>
          </p:cNvPr>
          <p:cNvSpPr>
            <a:spLocks noGrp="1"/>
          </p:cNvSpPr>
          <p:nvPr>
            <p:ph type="dt" sz="half" idx="10"/>
          </p:nvPr>
        </p:nvSpPr>
        <p:spPr/>
        <p:txBody>
          <a:bodyPr/>
          <a:lstStyle/>
          <a:p>
            <a:fld id="{01DB091A-FB8A-4CB6-94C2-B6F5DD5E2A2A}" type="datetimeFigureOut">
              <a:rPr lang="en-GB" smtClean="0"/>
              <a:t>15/03/2023</a:t>
            </a:fld>
            <a:endParaRPr lang="en-GB"/>
          </a:p>
        </p:txBody>
      </p:sp>
      <p:sp>
        <p:nvSpPr>
          <p:cNvPr id="5" name="Footer Placeholder 4">
            <a:extLst>
              <a:ext uri="{FF2B5EF4-FFF2-40B4-BE49-F238E27FC236}">
                <a16:creationId xmlns:a16="http://schemas.microsoft.com/office/drawing/2014/main" id="{FA59545C-B0A8-B3DD-13FC-166A51FBDC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A7DFAE-DD13-9E16-99FC-E9125196B5AF}"/>
              </a:ext>
            </a:extLst>
          </p:cNvPr>
          <p:cNvSpPr>
            <a:spLocks noGrp="1"/>
          </p:cNvSpPr>
          <p:nvPr>
            <p:ph type="sldNum" sz="quarter" idx="12"/>
          </p:nvPr>
        </p:nvSpPr>
        <p:spPr/>
        <p:txBody>
          <a:bodyPr/>
          <a:lstStyle/>
          <a:p>
            <a:fld id="{BE22BD77-EE10-4CEE-A456-42893CFFEB21}" type="slidenum">
              <a:rPr lang="en-GB" smtClean="0"/>
              <a:t>‹#›</a:t>
            </a:fld>
            <a:endParaRPr lang="en-GB"/>
          </a:p>
        </p:txBody>
      </p:sp>
    </p:spTree>
    <p:extLst>
      <p:ext uri="{BB962C8B-B14F-4D97-AF65-F5344CB8AC3E}">
        <p14:creationId xmlns:p14="http://schemas.microsoft.com/office/powerpoint/2010/main" val="4164152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FAC49-FD49-D9EB-47CF-A7570E6571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68ACEB-97A7-E353-4F79-4ACA6DA3D7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969907-C1CD-FA2F-271A-CEB683A26FF2}"/>
              </a:ext>
            </a:extLst>
          </p:cNvPr>
          <p:cNvSpPr>
            <a:spLocks noGrp="1"/>
          </p:cNvSpPr>
          <p:nvPr>
            <p:ph type="dt" sz="half" idx="10"/>
          </p:nvPr>
        </p:nvSpPr>
        <p:spPr/>
        <p:txBody>
          <a:bodyPr/>
          <a:lstStyle/>
          <a:p>
            <a:fld id="{01DB091A-FB8A-4CB6-94C2-B6F5DD5E2A2A}" type="datetimeFigureOut">
              <a:rPr lang="en-GB" smtClean="0"/>
              <a:t>15/03/2023</a:t>
            </a:fld>
            <a:endParaRPr lang="en-GB"/>
          </a:p>
        </p:txBody>
      </p:sp>
      <p:sp>
        <p:nvSpPr>
          <p:cNvPr id="5" name="Footer Placeholder 4">
            <a:extLst>
              <a:ext uri="{FF2B5EF4-FFF2-40B4-BE49-F238E27FC236}">
                <a16:creationId xmlns:a16="http://schemas.microsoft.com/office/drawing/2014/main" id="{52C4F207-A307-8A9E-22F8-6A345DC717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9F797E-9910-0AD3-795D-7C6E8A4C6DC0}"/>
              </a:ext>
            </a:extLst>
          </p:cNvPr>
          <p:cNvSpPr>
            <a:spLocks noGrp="1"/>
          </p:cNvSpPr>
          <p:nvPr>
            <p:ph type="sldNum" sz="quarter" idx="12"/>
          </p:nvPr>
        </p:nvSpPr>
        <p:spPr/>
        <p:txBody>
          <a:bodyPr/>
          <a:lstStyle/>
          <a:p>
            <a:fld id="{BE22BD77-EE10-4CEE-A456-42893CFFEB21}" type="slidenum">
              <a:rPr lang="en-GB" smtClean="0"/>
              <a:t>‹#›</a:t>
            </a:fld>
            <a:endParaRPr lang="en-GB"/>
          </a:p>
        </p:txBody>
      </p:sp>
    </p:spTree>
    <p:extLst>
      <p:ext uri="{BB962C8B-B14F-4D97-AF65-F5344CB8AC3E}">
        <p14:creationId xmlns:p14="http://schemas.microsoft.com/office/powerpoint/2010/main" val="165227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96C9F-DEE1-F4EE-56F7-42E6673659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05F5BA7-1B10-5AC4-EBA8-39B7A4F33F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FD4211-7369-09C8-BFE4-FD55990F9352}"/>
              </a:ext>
            </a:extLst>
          </p:cNvPr>
          <p:cNvSpPr>
            <a:spLocks noGrp="1"/>
          </p:cNvSpPr>
          <p:nvPr>
            <p:ph type="dt" sz="half" idx="10"/>
          </p:nvPr>
        </p:nvSpPr>
        <p:spPr/>
        <p:txBody>
          <a:bodyPr/>
          <a:lstStyle/>
          <a:p>
            <a:fld id="{01DB091A-FB8A-4CB6-94C2-B6F5DD5E2A2A}" type="datetimeFigureOut">
              <a:rPr lang="en-GB" smtClean="0"/>
              <a:t>15/03/2023</a:t>
            </a:fld>
            <a:endParaRPr lang="en-GB"/>
          </a:p>
        </p:txBody>
      </p:sp>
      <p:sp>
        <p:nvSpPr>
          <p:cNvPr id="5" name="Footer Placeholder 4">
            <a:extLst>
              <a:ext uri="{FF2B5EF4-FFF2-40B4-BE49-F238E27FC236}">
                <a16:creationId xmlns:a16="http://schemas.microsoft.com/office/drawing/2014/main" id="{B83C554F-86DE-04E8-71C6-7D31055552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F9D19A-E5D8-8F4F-F320-CD24E42393D6}"/>
              </a:ext>
            </a:extLst>
          </p:cNvPr>
          <p:cNvSpPr>
            <a:spLocks noGrp="1"/>
          </p:cNvSpPr>
          <p:nvPr>
            <p:ph type="sldNum" sz="quarter" idx="12"/>
          </p:nvPr>
        </p:nvSpPr>
        <p:spPr/>
        <p:txBody>
          <a:bodyPr/>
          <a:lstStyle/>
          <a:p>
            <a:fld id="{BE22BD77-EE10-4CEE-A456-42893CFFEB21}" type="slidenum">
              <a:rPr lang="en-GB" smtClean="0"/>
              <a:t>‹#›</a:t>
            </a:fld>
            <a:endParaRPr lang="en-GB"/>
          </a:p>
        </p:txBody>
      </p:sp>
    </p:spTree>
    <p:extLst>
      <p:ext uri="{BB962C8B-B14F-4D97-AF65-F5344CB8AC3E}">
        <p14:creationId xmlns:p14="http://schemas.microsoft.com/office/powerpoint/2010/main" val="2001300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69C76-2082-FC3F-C508-9E69B10221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4EA860-C5CD-6339-72AC-195EC4516E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99E376-FEEC-53CC-9DF5-8EBBC2E63C6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83D855-641A-655E-C6F6-7948D1105F2E}"/>
              </a:ext>
            </a:extLst>
          </p:cNvPr>
          <p:cNvSpPr>
            <a:spLocks noGrp="1"/>
          </p:cNvSpPr>
          <p:nvPr>
            <p:ph type="dt" sz="half" idx="10"/>
          </p:nvPr>
        </p:nvSpPr>
        <p:spPr/>
        <p:txBody>
          <a:bodyPr/>
          <a:lstStyle/>
          <a:p>
            <a:fld id="{01DB091A-FB8A-4CB6-94C2-B6F5DD5E2A2A}" type="datetimeFigureOut">
              <a:rPr lang="en-GB" smtClean="0"/>
              <a:t>15/03/2023</a:t>
            </a:fld>
            <a:endParaRPr lang="en-GB"/>
          </a:p>
        </p:txBody>
      </p:sp>
      <p:sp>
        <p:nvSpPr>
          <p:cNvPr id="6" name="Footer Placeholder 5">
            <a:extLst>
              <a:ext uri="{FF2B5EF4-FFF2-40B4-BE49-F238E27FC236}">
                <a16:creationId xmlns:a16="http://schemas.microsoft.com/office/drawing/2014/main" id="{3E28415D-114F-E213-F1C6-9F4DE09753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3EBF94-C80F-E10E-EBE2-60D7F61136FF}"/>
              </a:ext>
            </a:extLst>
          </p:cNvPr>
          <p:cNvSpPr>
            <a:spLocks noGrp="1"/>
          </p:cNvSpPr>
          <p:nvPr>
            <p:ph type="sldNum" sz="quarter" idx="12"/>
          </p:nvPr>
        </p:nvSpPr>
        <p:spPr/>
        <p:txBody>
          <a:bodyPr/>
          <a:lstStyle/>
          <a:p>
            <a:fld id="{BE22BD77-EE10-4CEE-A456-42893CFFEB21}" type="slidenum">
              <a:rPr lang="en-GB" smtClean="0"/>
              <a:t>‹#›</a:t>
            </a:fld>
            <a:endParaRPr lang="en-GB"/>
          </a:p>
        </p:txBody>
      </p:sp>
    </p:spTree>
    <p:extLst>
      <p:ext uri="{BB962C8B-B14F-4D97-AF65-F5344CB8AC3E}">
        <p14:creationId xmlns:p14="http://schemas.microsoft.com/office/powerpoint/2010/main" val="13071689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64B56-4F96-A93B-1264-23727DC459D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0E0F6D-F7B4-88DF-B6F1-3499B6E650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D292180-7663-CF50-D7BE-628E78EC0E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480E09F-D2C0-F350-5C24-932796F428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EBA7B8-7AF5-87DF-402C-25BBC068B3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5BBA6B-8650-77A8-0F1F-879CE67CC9E4}"/>
              </a:ext>
            </a:extLst>
          </p:cNvPr>
          <p:cNvSpPr>
            <a:spLocks noGrp="1"/>
          </p:cNvSpPr>
          <p:nvPr>
            <p:ph type="dt" sz="half" idx="10"/>
          </p:nvPr>
        </p:nvSpPr>
        <p:spPr/>
        <p:txBody>
          <a:bodyPr/>
          <a:lstStyle/>
          <a:p>
            <a:fld id="{01DB091A-FB8A-4CB6-94C2-B6F5DD5E2A2A}" type="datetimeFigureOut">
              <a:rPr lang="en-GB" smtClean="0"/>
              <a:t>15/03/2023</a:t>
            </a:fld>
            <a:endParaRPr lang="en-GB"/>
          </a:p>
        </p:txBody>
      </p:sp>
      <p:sp>
        <p:nvSpPr>
          <p:cNvPr id="8" name="Footer Placeholder 7">
            <a:extLst>
              <a:ext uri="{FF2B5EF4-FFF2-40B4-BE49-F238E27FC236}">
                <a16:creationId xmlns:a16="http://schemas.microsoft.com/office/drawing/2014/main" id="{BFCE4D5E-EBD4-475A-B1F6-0D9CAC96D95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1BEDEF-38C9-FA88-F76F-FA8578A0E753}"/>
              </a:ext>
            </a:extLst>
          </p:cNvPr>
          <p:cNvSpPr>
            <a:spLocks noGrp="1"/>
          </p:cNvSpPr>
          <p:nvPr>
            <p:ph type="sldNum" sz="quarter" idx="12"/>
          </p:nvPr>
        </p:nvSpPr>
        <p:spPr/>
        <p:txBody>
          <a:bodyPr/>
          <a:lstStyle/>
          <a:p>
            <a:fld id="{BE22BD77-EE10-4CEE-A456-42893CFFEB21}" type="slidenum">
              <a:rPr lang="en-GB" smtClean="0"/>
              <a:t>‹#›</a:t>
            </a:fld>
            <a:endParaRPr lang="en-GB"/>
          </a:p>
        </p:txBody>
      </p:sp>
    </p:spTree>
    <p:extLst>
      <p:ext uri="{BB962C8B-B14F-4D97-AF65-F5344CB8AC3E}">
        <p14:creationId xmlns:p14="http://schemas.microsoft.com/office/powerpoint/2010/main" val="2897448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17733-9868-A81F-5991-8C73B85E9C3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C1838B-4ECD-DB7A-5B29-CBD059F204BC}"/>
              </a:ext>
            </a:extLst>
          </p:cNvPr>
          <p:cNvSpPr>
            <a:spLocks noGrp="1"/>
          </p:cNvSpPr>
          <p:nvPr>
            <p:ph type="dt" sz="half" idx="10"/>
          </p:nvPr>
        </p:nvSpPr>
        <p:spPr/>
        <p:txBody>
          <a:bodyPr/>
          <a:lstStyle/>
          <a:p>
            <a:fld id="{01DB091A-FB8A-4CB6-94C2-B6F5DD5E2A2A}" type="datetimeFigureOut">
              <a:rPr lang="en-GB" smtClean="0"/>
              <a:t>15/03/2023</a:t>
            </a:fld>
            <a:endParaRPr lang="en-GB"/>
          </a:p>
        </p:txBody>
      </p:sp>
      <p:sp>
        <p:nvSpPr>
          <p:cNvPr id="4" name="Footer Placeholder 3">
            <a:extLst>
              <a:ext uri="{FF2B5EF4-FFF2-40B4-BE49-F238E27FC236}">
                <a16:creationId xmlns:a16="http://schemas.microsoft.com/office/drawing/2014/main" id="{831192BF-1A35-27B2-FB76-58EA6BBA851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B2305C9-2128-9208-F117-0C75585C0049}"/>
              </a:ext>
            </a:extLst>
          </p:cNvPr>
          <p:cNvSpPr>
            <a:spLocks noGrp="1"/>
          </p:cNvSpPr>
          <p:nvPr>
            <p:ph type="sldNum" sz="quarter" idx="12"/>
          </p:nvPr>
        </p:nvSpPr>
        <p:spPr/>
        <p:txBody>
          <a:bodyPr/>
          <a:lstStyle/>
          <a:p>
            <a:fld id="{BE22BD77-EE10-4CEE-A456-42893CFFEB21}" type="slidenum">
              <a:rPr lang="en-GB" smtClean="0"/>
              <a:t>‹#›</a:t>
            </a:fld>
            <a:endParaRPr lang="en-GB"/>
          </a:p>
        </p:txBody>
      </p:sp>
    </p:spTree>
    <p:extLst>
      <p:ext uri="{BB962C8B-B14F-4D97-AF65-F5344CB8AC3E}">
        <p14:creationId xmlns:p14="http://schemas.microsoft.com/office/powerpoint/2010/main" val="717968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BA2202-BB43-C8C5-1BAA-E2F8B412D530}"/>
              </a:ext>
            </a:extLst>
          </p:cNvPr>
          <p:cNvSpPr>
            <a:spLocks noGrp="1"/>
          </p:cNvSpPr>
          <p:nvPr>
            <p:ph type="dt" sz="half" idx="10"/>
          </p:nvPr>
        </p:nvSpPr>
        <p:spPr/>
        <p:txBody>
          <a:bodyPr/>
          <a:lstStyle/>
          <a:p>
            <a:fld id="{01DB091A-FB8A-4CB6-94C2-B6F5DD5E2A2A}" type="datetimeFigureOut">
              <a:rPr lang="en-GB" smtClean="0"/>
              <a:t>15/03/2023</a:t>
            </a:fld>
            <a:endParaRPr lang="en-GB"/>
          </a:p>
        </p:txBody>
      </p:sp>
      <p:sp>
        <p:nvSpPr>
          <p:cNvPr id="3" name="Footer Placeholder 2">
            <a:extLst>
              <a:ext uri="{FF2B5EF4-FFF2-40B4-BE49-F238E27FC236}">
                <a16:creationId xmlns:a16="http://schemas.microsoft.com/office/drawing/2014/main" id="{5C155C55-C79D-3100-FB5B-5E5A3CFEF1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20FF3E-5527-DD9B-EBCB-365FC7433A49}"/>
              </a:ext>
            </a:extLst>
          </p:cNvPr>
          <p:cNvSpPr>
            <a:spLocks noGrp="1"/>
          </p:cNvSpPr>
          <p:nvPr>
            <p:ph type="sldNum" sz="quarter" idx="12"/>
          </p:nvPr>
        </p:nvSpPr>
        <p:spPr/>
        <p:txBody>
          <a:bodyPr/>
          <a:lstStyle/>
          <a:p>
            <a:fld id="{BE22BD77-EE10-4CEE-A456-42893CFFEB21}" type="slidenum">
              <a:rPr lang="en-GB" smtClean="0"/>
              <a:t>‹#›</a:t>
            </a:fld>
            <a:endParaRPr lang="en-GB"/>
          </a:p>
        </p:txBody>
      </p:sp>
    </p:spTree>
    <p:extLst>
      <p:ext uri="{BB962C8B-B14F-4D97-AF65-F5344CB8AC3E}">
        <p14:creationId xmlns:p14="http://schemas.microsoft.com/office/powerpoint/2010/main" val="3021933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D583E-9C10-A138-743B-1D9187CEE7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13069D-59B1-CBE7-B1EA-824DBCC0AF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7541F45-8121-9067-9D0A-6C941079E2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DF0AD6-A384-D1C3-7C50-49DF2DC09FC7}"/>
              </a:ext>
            </a:extLst>
          </p:cNvPr>
          <p:cNvSpPr>
            <a:spLocks noGrp="1"/>
          </p:cNvSpPr>
          <p:nvPr>
            <p:ph type="dt" sz="half" idx="10"/>
          </p:nvPr>
        </p:nvSpPr>
        <p:spPr/>
        <p:txBody>
          <a:bodyPr/>
          <a:lstStyle/>
          <a:p>
            <a:fld id="{01DB091A-FB8A-4CB6-94C2-B6F5DD5E2A2A}" type="datetimeFigureOut">
              <a:rPr lang="en-GB" smtClean="0"/>
              <a:t>15/03/2023</a:t>
            </a:fld>
            <a:endParaRPr lang="en-GB"/>
          </a:p>
        </p:txBody>
      </p:sp>
      <p:sp>
        <p:nvSpPr>
          <p:cNvPr id="6" name="Footer Placeholder 5">
            <a:extLst>
              <a:ext uri="{FF2B5EF4-FFF2-40B4-BE49-F238E27FC236}">
                <a16:creationId xmlns:a16="http://schemas.microsoft.com/office/drawing/2014/main" id="{7587558C-BC4B-706E-59DB-4934076385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091F04-90C3-D0F1-C784-10172933EB65}"/>
              </a:ext>
            </a:extLst>
          </p:cNvPr>
          <p:cNvSpPr>
            <a:spLocks noGrp="1"/>
          </p:cNvSpPr>
          <p:nvPr>
            <p:ph type="sldNum" sz="quarter" idx="12"/>
          </p:nvPr>
        </p:nvSpPr>
        <p:spPr/>
        <p:txBody>
          <a:bodyPr/>
          <a:lstStyle/>
          <a:p>
            <a:fld id="{BE22BD77-EE10-4CEE-A456-42893CFFEB21}" type="slidenum">
              <a:rPr lang="en-GB" smtClean="0"/>
              <a:t>‹#›</a:t>
            </a:fld>
            <a:endParaRPr lang="en-GB"/>
          </a:p>
        </p:txBody>
      </p:sp>
    </p:spTree>
    <p:extLst>
      <p:ext uri="{BB962C8B-B14F-4D97-AF65-F5344CB8AC3E}">
        <p14:creationId xmlns:p14="http://schemas.microsoft.com/office/powerpoint/2010/main" val="4280092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E356F-E69B-2D4C-49B8-7351D359F1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D4C436-6CE9-F5CE-8743-E2A5D73F42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AFC074-DC15-45D8-8820-4CD08475ED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6122C9-D475-AAC4-73B1-A15A1AF3CBC6}"/>
              </a:ext>
            </a:extLst>
          </p:cNvPr>
          <p:cNvSpPr>
            <a:spLocks noGrp="1"/>
          </p:cNvSpPr>
          <p:nvPr>
            <p:ph type="dt" sz="half" idx="10"/>
          </p:nvPr>
        </p:nvSpPr>
        <p:spPr/>
        <p:txBody>
          <a:bodyPr/>
          <a:lstStyle/>
          <a:p>
            <a:fld id="{01DB091A-FB8A-4CB6-94C2-B6F5DD5E2A2A}" type="datetimeFigureOut">
              <a:rPr lang="en-GB" smtClean="0"/>
              <a:t>15/03/2023</a:t>
            </a:fld>
            <a:endParaRPr lang="en-GB"/>
          </a:p>
        </p:txBody>
      </p:sp>
      <p:sp>
        <p:nvSpPr>
          <p:cNvPr id="6" name="Footer Placeholder 5">
            <a:extLst>
              <a:ext uri="{FF2B5EF4-FFF2-40B4-BE49-F238E27FC236}">
                <a16:creationId xmlns:a16="http://schemas.microsoft.com/office/drawing/2014/main" id="{2EC0C565-3BE8-A7CB-2F01-5A276AAE34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30F49E-C7D0-E686-5DD4-5DAFF11352D8}"/>
              </a:ext>
            </a:extLst>
          </p:cNvPr>
          <p:cNvSpPr>
            <a:spLocks noGrp="1"/>
          </p:cNvSpPr>
          <p:nvPr>
            <p:ph type="sldNum" sz="quarter" idx="12"/>
          </p:nvPr>
        </p:nvSpPr>
        <p:spPr/>
        <p:txBody>
          <a:bodyPr/>
          <a:lstStyle/>
          <a:p>
            <a:fld id="{BE22BD77-EE10-4CEE-A456-42893CFFEB21}" type="slidenum">
              <a:rPr lang="en-GB" smtClean="0"/>
              <a:t>‹#›</a:t>
            </a:fld>
            <a:endParaRPr lang="en-GB"/>
          </a:p>
        </p:txBody>
      </p:sp>
    </p:spTree>
    <p:extLst>
      <p:ext uri="{BB962C8B-B14F-4D97-AF65-F5344CB8AC3E}">
        <p14:creationId xmlns:p14="http://schemas.microsoft.com/office/powerpoint/2010/main" val="186159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DCBA4-8DBD-D03D-9E4C-5262BBAAD86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97A80D-A1F0-99D0-7471-1C07D4B074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E4E5C5-C752-1259-27C9-B27D2EB75F32}"/>
              </a:ext>
            </a:extLst>
          </p:cNvPr>
          <p:cNvSpPr>
            <a:spLocks noGrp="1"/>
          </p:cNvSpPr>
          <p:nvPr>
            <p:ph type="dt" sz="half" idx="10"/>
          </p:nvPr>
        </p:nvSpPr>
        <p:spPr/>
        <p:txBody>
          <a:bodyPr/>
          <a:lstStyle/>
          <a:p>
            <a:fld id="{01DB091A-FB8A-4CB6-94C2-B6F5DD5E2A2A}" type="datetimeFigureOut">
              <a:rPr lang="en-GB" smtClean="0"/>
              <a:t>15/03/2023</a:t>
            </a:fld>
            <a:endParaRPr lang="en-GB"/>
          </a:p>
        </p:txBody>
      </p:sp>
      <p:sp>
        <p:nvSpPr>
          <p:cNvPr id="5" name="Footer Placeholder 4">
            <a:extLst>
              <a:ext uri="{FF2B5EF4-FFF2-40B4-BE49-F238E27FC236}">
                <a16:creationId xmlns:a16="http://schemas.microsoft.com/office/drawing/2014/main" id="{0B022170-4E26-CA42-14E8-A27F32A3AD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CD2069-AEC6-EC6A-B8BF-250EE793BA42}"/>
              </a:ext>
            </a:extLst>
          </p:cNvPr>
          <p:cNvSpPr>
            <a:spLocks noGrp="1"/>
          </p:cNvSpPr>
          <p:nvPr>
            <p:ph type="sldNum" sz="quarter" idx="12"/>
          </p:nvPr>
        </p:nvSpPr>
        <p:spPr/>
        <p:txBody>
          <a:bodyPr/>
          <a:lstStyle/>
          <a:p>
            <a:fld id="{BE22BD77-EE10-4CEE-A456-42893CFFEB21}" type="slidenum">
              <a:rPr lang="en-GB" smtClean="0"/>
              <a:t>‹#›</a:t>
            </a:fld>
            <a:endParaRPr lang="en-GB"/>
          </a:p>
        </p:txBody>
      </p:sp>
    </p:spTree>
    <p:extLst>
      <p:ext uri="{BB962C8B-B14F-4D97-AF65-F5344CB8AC3E}">
        <p14:creationId xmlns:p14="http://schemas.microsoft.com/office/powerpoint/2010/main" val="1953154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A5EF7D-7260-CEB1-8DD2-BC7E348049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522644-405C-0029-128E-4BF400E4598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EEF6BE-78C2-B0D8-F0F4-E14DB47EE869}"/>
              </a:ext>
            </a:extLst>
          </p:cNvPr>
          <p:cNvSpPr>
            <a:spLocks noGrp="1"/>
          </p:cNvSpPr>
          <p:nvPr>
            <p:ph type="dt" sz="half" idx="10"/>
          </p:nvPr>
        </p:nvSpPr>
        <p:spPr/>
        <p:txBody>
          <a:bodyPr/>
          <a:lstStyle/>
          <a:p>
            <a:fld id="{01DB091A-FB8A-4CB6-94C2-B6F5DD5E2A2A}" type="datetimeFigureOut">
              <a:rPr lang="en-GB" smtClean="0"/>
              <a:t>15/03/2023</a:t>
            </a:fld>
            <a:endParaRPr lang="en-GB"/>
          </a:p>
        </p:txBody>
      </p:sp>
      <p:sp>
        <p:nvSpPr>
          <p:cNvPr id="5" name="Footer Placeholder 4">
            <a:extLst>
              <a:ext uri="{FF2B5EF4-FFF2-40B4-BE49-F238E27FC236}">
                <a16:creationId xmlns:a16="http://schemas.microsoft.com/office/drawing/2014/main" id="{F1E29CC7-386A-2FF4-A9FC-8D8FFCDB2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C27793-B407-8301-181F-CF8E78A477C8}"/>
              </a:ext>
            </a:extLst>
          </p:cNvPr>
          <p:cNvSpPr>
            <a:spLocks noGrp="1"/>
          </p:cNvSpPr>
          <p:nvPr>
            <p:ph type="sldNum" sz="quarter" idx="12"/>
          </p:nvPr>
        </p:nvSpPr>
        <p:spPr/>
        <p:txBody>
          <a:bodyPr/>
          <a:lstStyle/>
          <a:p>
            <a:fld id="{BE22BD77-EE10-4CEE-A456-42893CFFEB21}" type="slidenum">
              <a:rPr lang="en-GB" smtClean="0"/>
              <a:t>‹#›</a:t>
            </a:fld>
            <a:endParaRPr lang="en-GB"/>
          </a:p>
        </p:txBody>
      </p:sp>
    </p:spTree>
    <p:extLst>
      <p:ext uri="{BB962C8B-B14F-4D97-AF65-F5344CB8AC3E}">
        <p14:creationId xmlns:p14="http://schemas.microsoft.com/office/powerpoint/2010/main" val="934531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FB7164-C788-3913-57EA-38679D34B0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CF2B60-F0B4-0B1A-B687-729706636C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6EB4C1-8D43-8D60-B893-56114B20F3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DB091A-FB8A-4CB6-94C2-B6F5DD5E2A2A}" type="datetimeFigureOut">
              <a:rPr lang="en-GB" smtClean="0"/>
              <a:t>15/03/2023</a:t>
            </a:fld>
            <a:endParaRPr lang="en-GB"/>
          </a:p>
        </p:txBody>
      </p:sp>
      <p:sp>
        <p:nvSpPr>
          <p:cNvPr id="5" name="Footer Placeholder 4">
            <a:extLst>
              <a:ext uri="{FF2B5EF4-FFF2-40B4-BE49-F238E27FC236}">
                <a16:creationId xmlns:a16="http://schemas.microsoft.com/office/drawing/2014/main" id="{0E2B4C45-99DB-114F-B77B-D00AF6D2BC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7F4A7EB-81F8-2A9C-E98F-5864013EA2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22BD77-EE10-4CEE-A456-42893CFFEB21}" type="slidenum">
              <a:rPr lang="en-GB" smtClean="0"/>
              <a:t>‹#›</a:t>
            </a:fld>
            <a:endParaRPr lang="en-GB"/>
          </a:p>
        </p:txBody>
      </p:sp>
    </p:spTree>
    <p:extLst>
      <p:ext uri="{BB962C8B-B14F-4D97-AF65-F5344CB8AC3E}">
        <p14:creationId xmlns:p14="http://schemas.microsoft.com/office/powerpoint/2010/main" val="23644236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2D193-8375-0931-9F10-17A84DFEBE70}"/>
              </a:ext>
            </a:extLst>
          </p:cNvPr>
          <p:cNvSpPr>
            <a:spLocks noGrp="1"/>
          </p:cNvSpPr>
          <p:nvPr>
            <p:ph type="ctrTitle"/>
          </p:nvPr>
        </p:nvSpPr>
        <p:spPr>
          <a:xfrm>
            <a:off x="1524000" y="0"/>
            <a:ext cx="9144000" cy="2387600"/>
          </a:xfrm>
        </p:spPr>
        <p:txBody>
          <a:bodyPr>
            <a:normAutofit fontScale="90000"/>
          </a:bodyPr>
          <a:lstStyle/>
          <a:p>
            <a:r>
              <a:rPr lang="en-GB" dirty="0"/>
              <a:t>Workplace culture and Its impact on organizational culture</a:t>
            </a:r>
          </a:p>
        </p:txBody>
      </p:sp>
      <p:sp>
        <p:nvSpPr>
          <p:cNvPr id="3" name="Subtitle 2">
            <a:extLst>
              <a:ext uri="{FF2B5EF4-FFF2-40B4-BE49-F238E27FC236}">
                <a16:creationId xmlns:a16="http://schemas.microsoft.com/office/drawing/2014/main" id="{E604D586-1E7B-0869-07BD-912C4CDAD8A4}"/>
              </a:ext>
            </a:extLst>
          </p:cNvPr>
          <p:cNvSpPr>
            <a:spLocks noGrp="1"/>
          </p:cNvSpPr>
          <p:nvPr>
            <p:ph type="subTitle" idx="1"/>
          </p:nvPr>
        </p:nvSpPr>
        <p:spPr/>
        <p:txBody>
          <a:bodyPr>
            <a:normAutofit fontScale="77500" lnSpcReduction="20000"/>
          </a:bodyPr>
          <a:lstStyle/>
          <a:p>
            <a:r>
              <a:rPr lang="en-GB" b="1" dirty="0"/>
              <a:t>AMAZON INC.</a:t>
            </a:r>
          </a:p>
          <a:p>
            <a:r>
              <a:rPr lang="en-GB" dirty="0"/>
              <a:t>Student number:1921086</a:t>
            </a:r>
          </a:p>
          <a:p>
            <a:r>
              <a:rPr lang="en-GB" dirty="0"/>
              <a:t>Student name: Giani Marian Paun</a:t>
            </a:r>
          </a:p>
          <a:p>
            <a:r>
              <a:rPr lang="en-GB" dirty="0"/>
              <a:t>Lecturer name : </a:t>
            </a:r>
            <a:r>
              <a:rPr lang="en-GB" dirty="0" err="1"/>
              <a:t>Zahida</a:t>
            </a:r>
            <a:r>
              <a:rPr lang="en-GB" dirty="0"/>
              <a:t> Khan</a:t>
            </a:r>
          </a:p>
          <a:p>
            <a:r>
              <a:rPr lang="en-GB" dirty="0"/>
              <a:t>Module code:BMSW5105 </a:t>
            </a:r>
          </a:p>
        </p:txBody>
      </p:sp>
    </p:spTree>
    <p:extLst>
      <p:ext uri="{BB962C8B-B14F-4D97-AF65-F5344CB8AC3E}">
        <p14:creationId xmlns:p14="http://schemas.microsoft.com/office/powerpoint/2010/main" val="2634687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3" name="Freeform: Shape 103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8F44D15B-1B4A-A90C-1FFB-4C8DE4FAE4E4}"/>
              </a:ext>
            </a:extLst>
          </p:cNvPr>
          <p:cNvSpPr txBox="1"/>
          <p:nvPr/>
        </p:nvSpPr>
        <p:spPr>
          <a:xfrm>
            <a:off x="838200" y="1825625"/>
            <a:ext cx="5393361"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effectLst/>
              </a:rPr>
              <a:t>On July 5, 1994, Jeff Bezos launched Amazon from his garage in Bellevue, Washington. As an online marketplace for books, it has expanded into a myriad of other categories, a strategy that has given it the moniker The Everything Store.</a:t>
            </a:r>
          </a:p>
          <a:p>
            <a:pPr indent="-228600">
              <a:lnSpc>
                <a:spcPct val="90000"/>
              </a:lnSpc>
              <a:spcAft>
                <a:spcPts val="600"/>
              </a:spcAft>
              <a:buFont typeface="Arial" panose="020B0604020202020204" pitchFamily="34" charset="0"/>
              <a:buChar char="•"/>
            </a:pPr>
            <a:r>
              <a:rPr lang="en-US">
                <a:effectLst/>
              </a:rPr>
              <a:t>Amazon.com is renowned for its use of technology innovation and broad size to upend well-established industries. According to sales and market capitalization, it is the biggest cloud computing platform, AI assistant provider, and e-commerce site in the world.</a:t>
            </a:r>
          </a:p>
          <a:p>
            <a:pPr indent="-228600">
              <a:lnSpc>
                <a:spcPct val="90000"/>
              </a:lnSpc>
              <a:spcAft>
                <a:spcPts val="600"/>
              </a:spcAft>
              <a:buFont typeface="Arial" panose="020B0604020202020204" pitchFamily="34" charset="0"/>
              <a:buChar char="•"/>
            </a:pPr>
            <a:endParaRPr lang="en-US"/>
          </a:p>
        </p:txBody>
      </p:sp>
      <p:sp>
        <p:nvSpPr>
          <p:cNvPr id="1035" name="Oval 103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mazon.co.uk: Amazon Logo Squid - Amazon.co.uk eGift Voucher: Gift Cards">
            <a:extLst>
              <a:ext uri="{FF2B5EF4-FFF2-40B4-BE49-F238E27FC236}">
                <a16:creationId xmlns:a16="http://schemas.microsoft.com/office/drawing/2014/main" id="{9483304D-15A0-7688-1EFA-9BC55877B92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87184" y="1943611"/>
            <a:ext cx="3781051" cy="2326800"/>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1037" name="Freeform: Shape 103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039" name="Straight Connector 103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041" name="Freeform: Shape 104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1043" name="Freeform: Shape 104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45" name="Freeform: Shape 104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45296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57" name="Freeform: Shape 205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A789B1F1-33C2-2414-29FB-8D5456E45708}"/>
              </a:ext>
            </a:extLst>
          </p:cNvPr>
          <p:cNvSpPr txBox="1"/>
          <p:nvPr/>
        </p:nvSpPr>
        <p:spPr>
          <a:xfrm>
            <a:off x="838200" y="1825625"/>
            <a:ext cx="5393361"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effectLst/>
              </a:rPr>
              <a:t>The organizational culture of Amazon has been characterized as "breakneck-paced and notoriously cost-conscious, as befits a corporation that for the majority of its existence as a public company, has run only a modest profit, or a loss, by generally accepted accounting methods. </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effectLst/>
              </a:rPr>
              <a:t>I have also identified Amazon culture as work hard/play hard culture. Work hard/play hard culture represents sales organisations, which do their utmost for high quality customer service and employees, take few risks but receive fast feedback</a:t>
            </a:r>
            <a:endParaRPr lang="en-US"/>
          </a:p>
        </p:txBody>
      </p:sp>
      <p:sp>
        <p:nvSpPr>
          <p:cNvPr id="2059" name="Oval 2058">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10 Reasons Why Culture Matters – TLNT">
            <a:extLst>
              <a:ext uri="{FF2B5EF4-FFF2-40B4-BE49-F238E27FC236}">
                <a16:creationId xmlns:a16="http://schemas.microsoft.com/office/drawing/2014/main" id="{F80509CA-98F5-7C29-84DD-27F328E4207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87184" y="1845085"/>
            <a:ext cx="3781051" cy="25238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2061" name="Freeform: Shape 2060">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063" name="Straight Connector 2062">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65" name="Freeform: Shape 2064">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067" name="Freeform: Shape 2066">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69" name="Freeform: Shape 206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85953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0" name="Rectangle 308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104,864 Impact Stock Photos, Pictures &amp; Royalty-Free Images - iStock |  Impact icon, Impact concept, Positive impact">
            <a:extLst>
              <a:ext uri="{FF2B5EF4-FFF2-40B4-BE49-F238E27FC236}">
                <a16:creationId xmlns:a16="http://schemas.microsoft.com/office/drawing/2014/main" id="{0527A28B-EF5E-B2D4-0C52-50B2A96076A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322" b="5450"/>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9" name="Rectangle 308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DFC99065-4ECE-ACAB-D4EB-DB58BE3C1158}"/>
              </a:ext>
            </a:extLst>
          </p:cNvPr>
          <p:cNvSpPr txBox="1"/>
          <p:nvPr/>
        </p:nvSpPr>
        <p:spPr>
          <a:xfrm>
            <a:off x="83820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a:effectLst/>
              </a:rPr>
              <a:t>This type of culture put a lot of pressure to the employee that might feel overwhelmed because the massive level of under pressure work that they have to do on the daily basis.  The job of an employee is built up by degree of achievement of a particular target or mission that defines boundaries of performance (Cascio, 2006) , but if the target are unrealistic might cause a lot of stress to the employee and this issue will make the employee to decrease his performance .</a:t>
            </a:r>
          </a:p>
          <a:p>
            <a:pPr indent="-2286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1282935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7" name="Arc 10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035" name="Freeform: Shape 10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What's a Dilemma? | Merriam-Webster">
            <a:extLst>
              <a:ext uri="{FF2B5EF4-FFF2-40B4-BE49-F238E27FC236}">
                <a16:creationId xmlns:a16="http://schemas.microsoft.com/office/drawing/2014/main" id="{666679D3-AA7D-A07D-29D3-F720B8E5934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1552610"/>
            <a:ext cx="4777381" cy="358303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13A45A7-F5A3-CA1C-E13C-976D8EC71F7C}"/>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effectLst/>
              </a:rPr>
              <a:t>Amazon ethical dilemma is that employee are forced to work at a high pace that is very hard for them to keep in order to maintain their job. The strategies and procedures developed and controlled by the organization's managers are used by the workforce. Employees are individuals who worked very effectively for the company because they are the ones that produce the goods that the company sells. Because an employee works on the goods or services your business deals in, the employees of your business are in charge of them. Only personnel are aware of the proper methods for carrying out this task or those that should be avoided because they harm both the products and the company.</a:t>
            </a:r>
          </a:p>
          <a:p>
            <a:pPr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1682518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reatment Barriers | OCD-UK">
            <a:extLst>
              <a:ext uri="{FF2B5EF4-FFF2-40B4-BE49-F238E27FC236}">
                <a16:creationId xmlns:a16="http://schemas.microsoft.com/office/drawing/2014/main" id="{09D382D4-EDF0-A042-4BA4-12C25A0D51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436"/>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8DF88270-6ACB-FB06-EADC-8E809D233DD2}"/>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dirty="0"/>
              <a:t>Amazon INC barriers are :</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dirty="0"/>
              <a:t>-Senior management does not know the many issues that are happening inside the company because in theory everything looks great</a:t>
            </a:r>
          </a:p>
          <a:p>
            <a:pPr indent="-228600">
              <a:lnSpc>
                <a:spcPct val="90000"/>
              </a:lnSpc>
              <a:spcAft>
                <a:spcPts val="600"/>
              </a:spcAft>
              <a:buFont typeface="Arial" panose="020B0604020202020204" pitchFamily="34" charset="0"/>
              <a:buChar char="•"/>
            </a:pPr>
            <a:r>
              <a:rPr lang="en-US" sz="1700" dirty="0"/>
              <a:t>-Poor communication between supervisors and management staff</a:t>
            </a:r>
          </a:p>
          <a:p>
            <a:pPr indent="-228600">
              <a:lnSpc>
                <a:spcPct val="90000"/>
              </a:lnSpc>
              <a:spcAft>
                <a:spcPts val="600"/>
              </a:spcAft>
              <a:buFont typeface="Arial" panose="020B0604020202020204" pitchFamily="34" charset="0"/>
              <a:buChar char="•"/>
            </a:pPr>
            <a:r>
              <a:rPr lang="en-US" sz="1700" dirty="0"/>
              <a:t>-Employee cannot keep very long the pace of the job and there are many chances to be a lot of changes in the company staff in short period of time</a:t>
            </a:r>
          </a:p>
        </p:txBody>
      </p:sp>
    </p:spTree>
    <p:extLst>
      <p:ext uri="{BB962C8B-B14F-4D97-AF65-F5344CB8AC3E}">
        <p14:creationId xmlns:p14="http://schemas.microsoft.com/office/powerpoint/2010/main" val="1655386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83" name="Arc 308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085" name="Freeform: Shape 308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6" name="Picture 4" descr="The Hidden Side Effects of Recommendation Systems">
            <a:extLst>
              <a:ext uri="{FF2B5EF4-FFF2-40B4-BE49-F238E27FC236}">
                <a16:creationId xmlns:a16="http://schemas.microsoft.com/office/drawing/2014/main" id="{296F9E6E-205E-7790-55E9-92C5D7284ED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2096037"/>
            <a:ext cx="4777381" cy="24961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BA2E6D0-736F-65BD-454B-1204E5E3272B}"/>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t>In order to overcome the barriers Amazon INC need to create a better connection between the senior management and low level employees .</a:t>
            </a:r>
          </a:p>
          <a:p>
            <a:pPr indent="-228600">
              <a:lnSpc>
                <a:spcPct val="90000"/>
              </a:lnSpc>
              <a:spcAft>
                <a:spcPts val="600"/>
              </a:spcAft>
              <a:buFont typeface="Arial" panose="020B0604020202020204" pitchFamily="34" charset="0"/>
              <a:buChar char="•"/>
            </a:pPr>
            <a:r>
              <a:rPr lang="en-US"/>
              <a:t>Communication will create a better job retention and understanding of the problems inside the company</a:t>
            </a:r>
          </a:p>
          <a:p>
            <a:pPr indent="-228600">
              <a:lnSpc>
                <a:spcPct val="90000"/>
              </a:lnSpc>
              <a:spcAft>
                <a:spcPts val="600"/>
              </a:spcAft>
              <a:buFont typeface="Arial" panose="020B0604020202020204" pitchFamily="34" charset="0"/>
              <a:buChar char="•"/>
            </a:pPr>
            <a:r>
              <a:rPr lang="en-US"/>
              <a:t>With this in mind employee that have more time inside the company tend to be more implicated in day to day tasks and this can improve the overall performance not just in short period of time when the numbers of employee rise .</a:t>
            </a:r>
          </a:p>
        </p:txBody>
      </p:sp>
    </p:spTree>
    <p:extLst>
      <p:ext uri="{BB962C8B-B14F-4D97-AF65-F5344CB8AC3E}">
        <p14:creationId xmlns:p14="http://schemas.microsoft.com/office/powerpoint/2010/main" val="1222848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103" name="Straight Connector 4102">
            <a:extLst>
              <a:ext uri="{FF2B5EF4-FFF2-40B4-BE49-F238E27FC236}">
                <a16:creationId xmlns:a16="http://schemas.microsoft.com/office/drawing/2014/main" id="{22F6364A-B358-4BEE-B158-0734D2C938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8202" y="1570814"/>
            <a:ext cx="0" cy="3710227"/>
          </a:xfrm>
          <a:prstGeom prst="line">
            <a:avLst/>
          </a:prstGeom>
          <a:ln w="19050">
            <a:solidFill>
              <a:srgbClr val="829CFC"/>
            </a:solidFill>
          </a:ln>
        </p:spPr>
        <p:style>
          <a:lnRef idx="1">
            <a:schemeClr val="accent1"/>
          </a:lnRef>
          <a:fillRef idx="0">
            <a:schemeClr val="accent1"/>
          </a:fillRef>
          <a:effectRef idx="0">
            <a:schemeClr val="accent1"/>
          </a:effectRef>
          <a:fontRef idx="minor">
            <a:schemeClr val="tx1"/>
          </a:fontRef>
        </p:style>
      </p:cxnSp>
      <p:pic>
        <p:nvPicPr>
          <p:cNvPr id="4098" name="Picture 2" descr="Paragraph Conclusions: Videos, Examples and Practice Questions">
            <a:extLst>
              <a:ext uri="{FF2B5EF4-FFF2-40B4-BE49-F238E27FC236}">
                <a16:creationId xmlns:a16="http://schemas.microsoft.com/office/drawing/2014/main" id="{FE4915FD-F320-1886-DAAD-EEC1616283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61860" y="1123527"/>
            <a:ext cx="6919781" cy="4604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320B41B-C8FC-A256-E7E0-1B85C136FBD3}"/>
              </a:ext>
            </a:extLst>
          </p:cNvPr>
          <p:cNvSpPr txBox="1"/>
          <p:nvPr/>
        </p:nvSpPr>
        <p:spPr>
          <a:xfrm>
            <a:off x="511277" y="747252"/>
            <a:ext cx="2969339" cy="2862322"/>
          </a:xfrm>
          <a:prstGeom prst="rect">
            <a:avLst/>
          </a:prstGeom>
          <a:noFill/>
        </p:spPr>
        <p:txBody>
          <a:bodyPr wrap="square" rtlCol="0">
            <a:spAutoFit/>
          </a:bodyPr>
          <a:lstStyle/>
          <a:p>
            <a:r>
              <a:rPr lang="en-GB" dirty="0"/>
              <a:t>In the conclusions I can say that Amazon INC is one the top companies in the world with various type of business across the world and like any other company it is facing different issue among low level employees because of their type of aggressive organizational culture .</a:t>
            </a:r>
          </a:p>
        </p:txBody>
      </p:sp>
    </p:spTree>
    <p:extLst>
      <p:ext uri="{BB962C8B-B14F-4D97-AF65-F5344CB8AC3E}">
        <p14:creationId xmlns:p14="http://schemas.microsoft.com/office/powerpoint/2010/main" val="2424081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29"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31" name="Rectangle 5130">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5122" name="Picture 2" descr="21 Questions Game: 110+ Best Questions You'll Ever Ask |">
            <a:extLst>
              <a:ext uri="{FF2B5EF4-FFF2-40B4-BE49-F238E27FC236}">
                <a16:creationId xmlns:a16="http://schemas.microsoft.com/office/drawing/2014/main" id="{602891C9-D3B6-6093-4072-4D84FA9F171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42124" y="1286934"/>
            <a:ext cx="7907753" cy="41059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64997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5906</TotalTime>
  <Words>621</Words>
  <Application>Microsoft Office PowerPoint</Application>
  <PresentationFormat>Widescreen</PresentationFormat>
  <Paragraphs>22</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Workplace culture and Its impact on organizational culture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Workplace culture and Its impact on organizational culture</dc:title>
  <dc:creator>Giani Paun (1921086)</dc:creator>
  <cp:lastModifiedBy>Giani Paun (1921086)</cp:lastModifiedBy>
  <cp:revision>2</cp:revision>
  <dcterms:created xsi:type="dcterms:W3CDTF">2023-03-14T21:50:55Z</dcterms:created>
  <dcterms:modified xsi:type="dcterms:W3CDTF">2023-03-19T23:08:52Z</dcterms:modified>
</cp:coreProperties>
</file>