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84"/>
  </p:normalViewPr>
  <p:slideViewPr>
    <p:cSldViewPr snapToGrid="0" snapToObjects="1">
      <p:cViewPr>
        <p:scale>
          <a:sx n="90" d="100"/>
          <a:sy n="90" d="100"/>
        </p:scale>
        <p:origin x="232"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136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1942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02589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61235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0614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29566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186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92772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5062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6253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9779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38004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2397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4880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8797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98922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3775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4/20/20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492229270"/>
      </p:ext>
    </p:extLst>
  </p:cSld>
  <p:clrMap bg1="dk1" tx1="lt1" bg2="dk2" tx2="lt2" accent1="accent1" accent2="accent2" accent3="accent3" accent4="accent4" accent5="accent5" accent6="accent6" hlink="hlink" folHlink="folHlink"/>
  <p:sldLayoutIdLst>
    <p:sldLayoutId id="2147483677" r:id="rId1"/>
    <p:sldLayoutId id="2147483676" r:id="rId2"/>
    <p:sldLayoutId id="2147483675" r:id="rId3"/>
    <p:sldLayoutId id="2147483674" r:id="rId4"/>
    <p:sldLayoutId id="2147483673" r:id="rId5"/>
    <p:sldLayoutId id="2147483672" r:id="rId6"/>
    <p:sldLayoutId id="2147483671" r:id="rId7"/>
    <p:sldLayoutId id="2147483670" r:id="rId8"/>
    <p:sldLayoutId id="2147483669" r:id="rId9"/>
    <p:sldLayoutId id="2147483668"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lvl1pPr algn="ctr" defTabSz="457200" rtl="0" eaLnBrk="1" latinLnBrk="0" hangingPunct="1">
        <a:lnSpc>
          <a:spcPct val="9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www.free-management-ebooks.com/dldtem/dltmpm-hrplan.htm" TargetMode="External"/><Relationship Id="rId2" Type="http://schemas.openxmlformats.org/officeDocument/2006/relationships/image" Target="../media/image8.tif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hyperlink" Target="https://www.hrtechnologist.com/articles/recruitment-onboarding/what-is-recruitment/"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vestopedia.com/terms/h/human-resource-planning.asp" TargetMode="External"/><Relationship Id="rId2" Type="http://schemas.openxmlformats.org/officeDocument/2006/relationships/hyperlink" Target="https://bizfluent.com/info-7750751-purpose-hr-management.html" TargetMode="External"/><Relationship Id="rId1" Type="http://schemas.openxmlformats.org/officeDocument/2006/relationships/slideLayout" Target="../slideLayouts/slideLayout6.xml"/><Relationship Id="rId5" Type="http://schemas.openxmlformats.org/officeDocument/2006/relationships/hyperlink" Target="https://www.hrtechnologist.com/articles/recruitment-onboarding/what-is-recruitment/" TargetMode="External"/><Relationship Id="rId4" Type="http://schemas.openxmlformats.org/officeDocument/2006/relationships/hyperlink" Target="http://www.free-management-ebooks.com/dldtem/dltmpm-hrpla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7" name="Picture 3">
            <a:extLst>
              <a:ext uri="{FF2B5EF4-FFF2-40B4-BE49-F238E27FC236}">
                <a16:creationId xmlns:a16="http://schemas.microsoft.com/office/drawing/2014/main" id="{6917646F-7B5B-443C-938D-882BCC2E6466}"/>
              </a:ext>
            </a:extLst>
          </p:cNvPr>
          <p:cNvPicPr>
            <a:picLocks noChangeAspect="1"/>
          </p:cNvPicPr>
          <p:nvPr/>
        </p:nvPicPr>
        <p:blipFill rotWithShape="1">
          <a:blip r:embed="rId3"/>
          <a:srcRect t="14609" b="1122"/>
          <a:stretch/>
        </p:blipFill>
        <p:spPr>
          <a:xfrm>
            <a:off x="20" y="10"/>
            <a:ext cx="12191980" cy="6857990"/>
          </a:xfrm>
          <a:prstGeom prst="rect">
            <a:avLst/>
          </a:prstGeom>
        </p:spPr>
      </p:pic>
      <p:sp>
        <p:nvSpPr>
          <p:cNvPr id="18"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99829" y="1101852"/>
            <a:ext cx="4254640" cy="4654297"/>
          </a:xfrm>
          <a:prstGeom prst="round2SameRect">
            <a:avLst>
              <a:gd name="adj1" fmla="val 5146"/>
              <a:gd name="adj2" fmla="val 400"/>
            </a:avLst>
          </a:prstGeom>
          <a:solidFill>
            <a:schemeClr val="bg1">
              <a:alpha val="30000"/>
            </a:schemeClr>
          </a:solidFill>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B33FC2A-B798-3A45-B346-2E5FC9D0E1D4}"/>
              </a:ext>
            </a:extLst>
          </p:cNvPr>
          <p:cNvSpPr>
            <a:spLocks noGrp="1"/>
          </p:cNvSpPr>
          <p:nvPr>
            <p:ph type="ctrTitle"/>
          </p:nvPr>
        </p:nvSpPr>
        <p:spPr>
          <a:xfrm>
            <a:off x="245327" y="1483112"/>
            <a:ext cx="4062131" cy="2427529"/>
          </a:xfrm>
        </p:spPr>
        <p:txBody>
          <a:bodyPr>
            <a:normAutofit fontScale="90000"/>
          </a:bodyPr>
          <a:lstStyle/>
          <a:p>
            <a:pPr algn="l"/>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br>
              <a:rPr lang="en-US" sz="2800" dirty="0"/>
            </a:br>
            <a:r>
              <a:rPr lang="en-US" sz="2800" dirty="0"/>
              <a:t>Student Name:</a:t>
            </a:r>
            <a:br>
              <a:rPr lang="en-US" sz="2800" dirty="0"/>
            </a:br>
            <a:r>
              <a:rPr lang="en-US" sz="2800" dirty="0"/>
              <a:t>1.Kaloyan </a:t>
            </a:r>
            <a:r>
              <a:rPr lang="en-US" sz="2800" dirty="0" err="1"/>
              <a:t>Koev</a:t>
            </a:r>
            <a:r>
              <a:rPr lang="en-US" sz="2800" dirty="0"/>
              <a:t>: 1814704</a:t>
            </a:r>
            <a:br>
              <a:rPr lang="en-US" sz="2800" dirty="0"/>
            </a:br>
            <a:r>
              <a:rPr lang="en-US" sz="2800" dirty="0"/>
              <a:t>2.Atanas </a:t>
            </a:r>
            <a:r>
              <a:rPr lang="en-US" sz="2800" dirty="0" err="1"/>
              <a:t>Mihaylov</a:t>
            </a:r>
            <a:r>
              <a:rPr lang="en-US" sz="2800" dirty="0"/>
              <a:t>: 1814119</a:t>
            </a:r>
            <a:br>
              <a:rPr lang="en-US" sz="2800" dirty="0"/>
            </a:br>
            <a:r>
              <a:rPr lang="en-US" sz="2800" dirty="0"/>
              <a:t>3.Natasha </a:t>
            </a:r>
            <a:r>
              <a:rPr lang="en-US" sz="2800" dirty="0" err="1"/>
              <a:t>Yordanova</a:t>
            </a:r>
            <a:r>
              <a:rPr lang="en-US" sz="2800" dirty="0"/>
              <a:t>: 1814114</a:t>
            </a:r>
            <a:br>
              <a:rPr lang="en-US" sz="2800" dirty="0"/>
            </a:br>
            <a:r>
              <a:rPr lang="en-US" sz="2800" dirty="0"/>
              <a:t>4.Polina </a:t>
            </a:r>
            <a:r>
              <a:rPr lang="en-US" sz="2800" dirty="0" err="1"/>
              <a:t>Eneva</a:t>
            </a:r>
            <a:r>
              <a:rPr lang="en-US" sz="2800" dirty="0"/>
              <a:t>: 1714688</a:t>
            </a:r>
            <a:br>
              <a:rPr lang="en-US" sz="2800" dirty="0"/>
            </a:br>
            <a:r>
              <a:rPr lang="en-US" sz="2800" dirty="0"/>
              <a:t>5.Iliyana </a:t>
            </a:r>
            <a:r>
              <a:rPr lang="en-US" sz="2800" dirty="0" err="1"/>
              <a:t>Kostova</a:t>
            </a:r>
            <a:r>
              <a:rPr lang="en-US" sz="2800" dirty="0"/>
              <a:t>: 1814108</a:t>
            </a:r>
          </a:p>
        </p:txBody>
      </p:sp>
      <p:sp>
        <p:nvSpPr>
          <p:cNvPr id="3" name="Subtitle 2">
            <a:extLst>
              <a:ext uri="{FF2B5EF4-FFF2-40B4-BE49-F238E27FC236}">
                <a16:creationId xmlns:a16="http://schemas.microsoft.com/office/drawing/2014/main" id="{E4B54B55-2872-3944-83C6-991FD7BF14B9}"/>
              </a:ext>
            </a:extLst>
          </p:cNvPr>
          <p:cNvSpPr>
            <a:spLocks noGrp="1"/>
          </p:cNvSpPr>
          <p:nvPr>
            <p:ph type="subTitle" idx="1"/>
          </p:nvPr>
        </p:nvSpPr>
        <p:spPr>
          <a:xfrm>
            <a:off x="804335" y="4009771"/>
            <a:ext cx="3503122" cy="1244361"/>
          </a:xfrm>
        </p:spPr>
        <p:txBody>
          <a:bodyPr>
            <a:normAutofit/>
          </a:bodyPr>
          <a:lstStyle/>
          <a:p>
            <a:pPr algn="l"/>
            <a:r>
              <a:rPr lang="en-US" sz="2800" b="1" dirty="0">
                <a:solidFill>
                  <a:schemeClr val="tx1">
                    <a:lumMod val="95000"/>
                  </a:schemeClr>
                </a:solidFill>
              </a:rPr>
              <a:t>Subject: HRM policies in a business company</a:t>
            </a:r>
          </a:p>
        </p:txBody>
      </p:sp>
    </p:spTree>
    <p:extLst>
      <p:ext uri="{BB962C8B-B14F-4D97-AF65-F5344CB8AC3E}">
        <p14:creationId xmlns:p14="http://schemas.microsoft.com/office/powerpoint/2010/main" val="1932162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273F7-228C-184A-B0BF-D66DF4639E8E}"/>
              </a:ext>
            </a:extLst>
          </p:cNvPr>
          <p:cNvSpPr>
            <a:spLocks noGrp="1"/>
          </p:cNvSpPr>
          <p:nvPr>
            <p:ph type="title"/>
          </p:nvPr>
        </p:nvSpPr>
        <p:spPr>
          <a:xfrm>
            <a:off x="728662" y="-442912"/>
            <a:ext cx="10296007" cy="1866900"/>
          </a:xfrm>
        </p:spPr>
        <p:txBody>
          <a:bodyPr/>
          <a:lstStyle/>
          <a:p>
            <a:r>
              <a:rPr lang="en-US" b="1" dirty="0">
                <a:latin typeface="+mn-lt"/>
              </a:rPr>
              <a:t>Purpose of the HRM strategy</a:t>
            </a:r>
          </a:p>
        </p:txBody>
      </p:sp>
      <p:sp>
        <p:nvSpPr>
          <p:cNvPr id="3" name="TextBox 2">
            <a:extLst>
              <a:ext uri="{FF2B5EF4-FFF2-40B4-BE49-F238E27FC236}">
                <a16:creationId xmlns:a16="http://schemas.microsoft.com/office/drawing/2014/main" id="{871D3B9A-AF22-5B4F-98FD-37C5CEF1BC9C}"/>
              </a:ext>
            </a:extLst>
          </p:cNvPr>
          <p:cNvSpPr txBox="1"/>
          <p:nvPr/>
        </p:nvSpPr>
        <p:spPr>
          <a:xfrm>
            <a:off x="414338" y="1557337"/>
            <a:ext cx="11049000" cy="2246769"/>
          </a:xfrm>
          <a:prstGeom prst="rect">
            <a:avLst/>
          </a:prstGeom>
          <a:noFill/>
        </p:spPr>
        <p:txBody>
          <a:bodyPr wrap="square" rtlCol="0">
            <a:spAutoFit/>
          </a:bodyPr>
          <a:lstStyle/>
          <a:p>
            <a:r>
              <a:rPr lang="en-US" sz="2800" b="1" dirty="0"/>
              <a:t>Human Recourses Management is the procedure of enrolling, employing and training people at the workplace. The people who operate in this sector, use their expertise to find skillful staff, control the payroll, train employees and solve issues on the workplace. HRM main function is to boost workers production</a:t>
            </a:r>
            <a:endParaRPr lang="en-US" sz="2800" dirty="0"/>
          </a:p>
        </p:txBody>
      </p:sp>
      <p:sp>
        <p:nvSpPr>
          <p:cNvPr id="4" name="TextBox 3">
            <a:extLst>
              <a:ext uri="{FF2B5EF4-FFF2-40B4-BE49-F238E27FC236}">
                <a16:creationId xmlns:a16="http://schemas.microsoft.com/office/drawing/2014/main" id="{035E01D8-65B5-F345-9C0C-4CBBD1DDB491}"/>
              </a:ext>
            </a:extLst>
          </p:cNvPr>
          <p:cNvSpPr txBox="1"/>
          <p:nvPr/>
        </p:nvSpPr>
        <p:spPr>
          <a:xfrm>
            <a:off x="414339" y="5947475"/>
            <a:ext cx="6309226" cy="523220"/>
          </a:xfrm>
          <a:prstGeom prst="rect">
            <a:avLst/>
          </a:prstGeom>
          <a:noFill/>
        </p:spPr>
        <p:txBody>
          <a:bodyPr wrap="square" rtlCol="0">
            <a:spAutoFit/>
          </a:bodyPr>
          <a:lstStyle/>
          <a:p>
            <a:r>
              <a:rPr lang="en-US" sz="2800" dirty="0"/>
              <a:t>(</a:t>
            </a:r>
            <a:r>
              <a:rPr lang="en-US" sz="2800" dirty="0" err="1"/>
              <a:t>Picuncu</a:t>
            </a:r>
            <a:r>
              <a:rPr lang="en-US" sz="2800" dirty="0"/>
              <a:t> </a:t>
            </a:r>
            <a:r>
              <a:rPr lang="en-US" sz="2800" dirty="0" err="1"/>
              <a:t>Andra</a:t>
            </a:r>
            <a:r>
              <a:rPr lang="en-US" sz="2800" dirty="0"/>
              <a:t>, June 07, 2019)</a:t>
            </a:r>
          </a:p>
        </p:txBody>
      </p:sp>
    </p:spTree>
    <p:extLst>
      <p:ext uri="{BB962C8B-B14F-4D97-AF65-F5344CB8AC3E}">
        <p14:creationId xmlns:p14="http://schemas.microsoft.com/office/powerpoint/2010/main" val="798915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B0D81-0908-3741-9937-D9C068EB5EE2}"/>
              </a:ext>
            </a:extLst>
          </p:cNvPr>
          <p:cNvSpPr>
            <a:spLocks noGrp="1"/>
          </p:cNvSpPr>
          <p:nvPr>
            <p:ph type="title"/>
          </p:nvPr>
        </p:nvSpPr>
        <p:spPr>
          <a:xfrm>
            <a:off x="919119" y="0"/>
            <a:ext cx="10353762" cy="1257300"/>
          </a:xfrm>
        </p:spPr>
        <p:txBody>
          <a:bodyPr/>
          <a:lstStyle/>
          <a:p>
            <a:r>
              <a:rPr lang="en-US" b="1" dirty="0">
                <a:solidFill>
                  <a:schemeClr val="tx1">
                    <a:lumMod val="95000"/>
                  </a:schemeClr>
                </a:solidFill>
                <a:latin typeface="+mn-lt"/>
              </a:rPr>
              <a:t>Purpose of the HRM strategy</a:t>
            </a:r>
          </a:p>
        </p:txBody>
      </p:sp>
      <p:sp>
        <p:nvSpPr>
          <p:cNvPr id="3" name="TextBox 2">
            <a:extLst>
              <a:ext uri="{FF2B5EF4-FFF2-40B4-BE49-F238E27FC236}">
                <a16:creationId xmlns:a16="http://schemas.microsoft.com/office/drawing/2014/main" id="{06362D7F-8E5F-0D40-9DED-438A6B217376}"/>
              </a:ext>
            </a:extLst>
          </p:cNvPr>
          <p:cNvSpPr txBox="1"/>
          <p:nvPr/>
        </p:nvSpPr>
        <p:spPr>
          <a:xfrm>
            <a:off x="919119" y="1084880"/>
            <a:ext cx="9717437" cy="4832092"/>
          </a:xfrm>
          <a:prstGeom prst="rect">
            <a:avLst/>
          </a:prstGeom>
          <a:noFill/>
        </p:spPr>
        <p:txBody>
          <a:bodyPr wrap="square" rtlCol="0">
            <a:spAutoFit/>
          </a:bodyPr>
          <a:lstStyle/>
          <a:p>
            <a:endParaRPr lang="en-US" sz="2800" dirty="0"/>
          </a:p>
          <a:p>
            <a:r>
              <a:rPr lang="en-US" sz="2800" b="1" dirty="0"/>
              <a:t>Depending on the company HRM department management include:</a:t>
            </a:r>
          </a:p>
          <a:p>
            <a:endParaRPr lang="en-US" sz="2800" b="1" dirty="0"/>
          </a:p>
          <a:p>
            <a:pPr marL="457200" indent="-457200">
              <a:buFont typeface="Wingdings" pitchFamily="2" charset="2"/>
              <a:buChar char="Ø"/>
            </a:pPr>
            <a:r>
              <a:rPr lang="en-US" sz="2800" b="1" dirty="0"/>
              <a:t>Eternal and external enrollment </a:t>
            </a:r>
          </a:p>
          <a:p>
            <a:pPr marL="457200" indent="-457200">
              <a:buFont typeface="Wingdings" pitchFamily="2" charset="2"/>
              <a:buChar char="Ø"/>
            </a:pPr>
            <a:r>
              <a:rPr lang="en-US" sz="2800" b="1" dirty="0"/>
              <a:t>Applicant selection</a:t>
            </a:r>
          </a:p>
          <a:p>
            <a:pPr marL="457200" indent="-457200">
              <a:buFont typeface="Wingdings" pitchFamily="2" charset="2"/>
              <a:buChar char="Ø"/>
            </a:pPr>
            <a:r>
              <a:rPr lang="en-US" sz="2800" b="1" dirty="0"/>
              <a:t>Training of the workers</a:t>
            </a:r>
          </a:p>
          <a:p>
            <a:pPr marL="457200" indent="-457200">
              <a:buFont typeface="Wingdings" pitchFamily="2" charset="2"/>
              <a:buChar char="Ø"/>
            </a:pPr>
            <a:r>
              <a:rPr lang="en-US" sz="2800" b="1" dirty="0"/>
              <a:t>Workers production evaluation </a:t>
            </a:r>
          </a:p>
          <a:p>
            <a:pPr marL="457200" indent="-457200">
              <a:buFont typeface="Wingdings" pitchFamily="2" charset="2"/>
              <a:buChar char="Ø"/>
            </a:pPr>
            <a:r>
              <a:rPr lang="en-US" sz="2800" b="1" dirty="0"/>
              <a:t>Organizational growth</a:t>
            </a:r>
          </a:p>
          <a:p>
            <a:pPr marL="457200" indent="-457200">
              <a:buFont typeface="Wingdings" pitchFamily="2" charset="2"/>
              <a:buChar char="Ø"/>
            </a:pPr>
            <a:r>
              <a:rPr lang="en-US" sz="2800" b="1" dirty="0"/>
              <a:t>Compliance with employment regulation</a:t>
            </a:r>
          </a:p>
          <a:p>
            <a:pPr marL="457200" indent="-457200">
              <a:buFont typeface="Wingdings" pitchFamily="2" charset="2"/>
              <a:buChar char="Ø"/>
            </a:pPr>
            <a:endParaRPr lang="en-US" sz="2800" b="1" dirty="0"/>
          </a:p>
        </p:txBody>
      </p:sp>
      <p:sp>
        <p:nvSpPr>
          <p:cNvPr id="4" name="TextBox 3">
            <a:extLst>
              <a:ext uri="{FF2B5EF4-FFF2-40B4-BE49-F238E27FC236}">
                <a16:creationId xmlns:a16="http://schemas.microsoft.com/office/drawing/2014/main" id="{1BB934AC-2E09-A942-A8BC-51F8289570EB}"/>
              </a:ext>
            </a:extLst>
          </p:cNvPr>
          <p:cNvSpPr txBox="1"/>
          <p:nvPr/>
        </p:nvSpPr>
        <p:spPr>
          <a:xfrm>
            <a:off x="282794" y="5916972"/>
            <a:ext cx="6596935" cy="954107"/>
          </a:xfrm>
          <a:prstGeom prst="rect">
            <a:avLst/>
          </a:prstGeom>
          <a:noFill/>
        </p:spPr>
        <p:txBody>
          <a:bodyPr wrap="square" rtlCol="0">
            <a:spAutoFit/>
          </a:bodyPr>
          <a:lstStyle/>
          <a:p>
            <a:r>
              <a:rPr lang="en-US" sz="2800" dirty="0"/>
              <a:t>(</a:t>
            </a:r>
            <a:r>
              <a:rPr lang="en-US" sz="2800" dirty="0" err="1"/>
              <a:t>Picuncu</a:t>
            </a:r>
            <a:r>
              <a:rPr lang="en-US" sz="2800" dirty="0"/>
              <a:t> </a:t>
            </a:r>
            <a:r>
              <a:rPr lang="en-US" sz="2800" dirty="0" err="1"/>
              <a:t>Andra</a:t>
            </a:r>
            <a:r>
              <a:rPr lang="en-US" sz="2800" dirty="0"/>
              <a:t>, June 07, 2019)</a:t>
            </a:r>
          </a:p>
          <a:p>
            <a:endParaRPr lang="en-US" sz="2800" dirty="0"/>
          </a:p>
        </p:txBody>
      </p:sp>
    </p:spTree>
    <p:extLst>
      <p:ext uri="{BB962C8B-B14F-4D97-AF65-F5344CB8AC3E}">
        <p14:creationId xmlns:p14="http://schemas.microsoft.com/office/powerpoint/2010/main" val="644123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9249D-9638-074F-B4F2-0C8FBEA7C752}"/>
              </a:ext>
            </a:extLst>
          </p:cNvPr>
          <p:cNvSpPr>
            <a:spLocks noGrp="1"/>
          </p:cNvSpPr>
          <p:nvPr>
            <p:ph type="title"/>
          </p:nvPr>
        </p:nvSpPr>
        <p:spPr/>
        <p:txBody>
          <a:bodyPr>
            <a:normAutofit/>
          </a:bodyPr>
          <a:lstStyle/>
          <a:p>
            <a:r>
              <a:rPr lang="en-US" b="1" dirty="0">
                <a:solidFill>
                  <a:schemeClr val="tx1">
                    <a:lumMod val="95000"/>
                  </a:schemeClr>
                </a:solidFill>
              </a:rPr>
              <a:t>Benefits of the HR policies</a:t>
            </a:r>
          </a:p>
        </p:txBody>
      </p:sp>
      <p:sp>
        <p:nvSpPr>
          <p:cNvPr id="3" name="TextBox 2">
            <a:extLst>
              <a:ext uri="{FF2B5EF4-FFF2-40B4-BE49-F238E27FC236}">
                <a16:creationId xmlns:a16="http://schemas.microsoft.com/office/drawing/2014/main" id="{B35C4D87-C130-CD41-A3DB-D51B904C1A12}"/>
              </a:ext>
            </a:extLst>
          </p:cNvPr>
          <p:cNvSpPr txBox="1"/>
          <p:nvPr/>
        </p:nvSpPr>
        <p:spPr>
          <a:xfrm>
            <a:off x="473530" y="1738992"/>
            <a:ext cx="11544300" cy="3970318"/>
          </a:xfrm>
          <a:prstGeom prst="rect">
            <a:avLst/>
          </a:prstGeom>
          <a:noFill/>
        </p:spPr>
        <p:txBody>
          <a:bodyPr wrap="square" rtlCol="0">
            <a:spAutoFit/>
          </a:bodyPr>
          <a:lstStyle/>
          <a:p>
            <a:r>
              <a:rPr lang="en-US" sz="2800" b="1" dirty="0"/>
              <a:t>From personal experience:</a:t>
            </a:r>
          </a:p>
          <a:p>
            <a:pPr marL="457200" indent="-457200">
              <a:buFont typeface="Wingdings" pitchFamily="2" charset="2"/>
              <a:buChar char="Ø"/>
            </a:pPr>
            <a:endParaRPr lang="en-US" sz="2800" b="1" dirty="0"/>
          </a:p>
          <a:p>
            <a:pPr marL="457200" indent="-457200">
              <a:buFont typeface="Wingdings" pitchFamily="2" charset="2"/>
              <a:buChar char="Ø"/>
            </a:pPr>
            <a:r>
              <a:rPr lang="en-US" sz="2800" b="1" dirty="0"/>
              <a:t>Enrollment and Training: Find and bring the right people for your organization, prepare them for issues that they face on the workplace and make sure that they have maximum productivity.</a:t>
            </a:r>
          </a:p>
          <a:p>
            <a:pPr marL="457200" indent="-457200">
              <a:buFont typeface="Wingdings" pitchFamily="2" charset="2"/>
              <a:buChar char="Ø"/>
            </a:pPr>
            <a:r>
              <a:rPr lang="en-US" sz="2800" b="1" dirty="0"/>
              <a:t>Performance management: Make sure all the hardworking employees are appreciated and rewarded. Good organized reward system make the workforce more efficient. </a:t>
            </a:r>
          </a:p>
          <a:p>
            <a:pPr marL="457200" indent="-457200">
              <a:buFont typeface="Wingdings" pitchFamily="2" charset="2"/>
              <a:buChar char="Ø"/>
            </a:pPr>
            <a:endParaRPr lang="en-US" sz="2800" b="1" dirty="0"/>
          </a:p>
        </p:txBody>
      </p:sp>
    </p:spTree>
    <p:extLst>
      <p:ext uri="{BB962C8B-B14F-4D97-AF65-F5344CB8AC3E}">
        <p14:creationId xmlns:p14="http://schemas.microsoft.com/office/powerpoint/2010/main" val="177179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721AA-F1DD-A046-BE66-0F9C08229C56}"/>
              </a:ext>
            </a:extLst>
          </p:cNvPr>
          <p:cNvSpPr>
            <a:spLocks noGrp="1"/>
          </p:cNvSpPr>
          <p:nvPr>
            <p:ph type="title"/>
          </p:nvPr>
        </p:nvSpPr>
        <p:spPr/>
        <p:txBody>
          <a:bodyPr/>
          <a:lstStyle/>
          <a:p>
            <a:r>
              <a:rPr lang="en-US" b="1" dirty="0">
                <a:solidFill>
                  <a:schemeClr val="tx1">
                    <a:lumMod val="95000"/>
                  </a:schemeClr>
                </a:solidFill>
              </a:rPr>
              <a:t>Benefits of the HR policies</a:t>
            </a:r>
          </a:p>
        </p:txBody>
      </p:sp>
      <p:sp>
        <p:nvSpPr>
          <p:cNvPr id="3" name="TextBox 2">
            <a:extLst>
              <a:ext uri="{FF2B5EF4-FFF2-40B4-BE49-F238E27FC236}">
                <a16:creationId xmlns:a16="http://schemas.microsoft.com/office/drawing/2014/main" id="{10AF32FB-E115-D44A-8E38-78982EC7A2CA}"/>
              </a:ext>
            </a:extLst>
          </p:cNvPr>
          <p:cNvSpPr txBox="1"/>
          <p:nvPr/>
        </p:nvSpPr>
        <p:spPr>
          <a:xfrm>
            <a:off x="772583" y="2024743"/>
            <a:ext cx="10646834" cy="3970318"/>
          </a:xfrm>
          <a:prstGeom prst="rect">
            <a:avLst/>
          </a:prstGeom>
          <a:noFill/>
        </p:spPr>
        <p:txBody>
          <a:bodyPr wrap="square" rtlCol="0">
            <a:spAutoFit/>
          </a:bodyPr>
          <a:lstStyle/>
          <a:p>
            <a:pPr marL="457200" indent="-457200">
              <a:buFont typeface="Wingdings" pitchFamily="2" charset="2"/>
              <a:buChar char="Ø"/>
            </a:pPr>
            <a:r>
              <a:rPr lang="en-US" sz="2800" b="1" dirty="0"/>
              <a:t>Building connection with the employees: Make sure to create a comfortable working environment so the workers are happy, and their productivity is high.</a:t>
            </a:r>
          </a:p>
          <a:p>
            <a:pPr marL="457200" indent="-457200">
              <a:buFont typeface="Wingdings" pitchFamily="2" charset="2"/>
              <a:buChar char="Ø"/>
            </a:pPr>
            <a:r>
              <a:rPr lang="en-US" sz="2800" b="1" dirty="0"/>
              <a:t>Enforcing rules of safety and privacy: Make sure everybody follow those rules so avoid any accidents in the workplace.</a:t>
            </a:r>
          </a:p>
          <a:p>
            <a:pPr marL="457200" indent="-457200">
              <a:buFont typeface="Wingdings" pitchFamily="2" charset="2"/>
              <a:buChar char="Ø"/>
            </a:pPr>
            <a:r>
              <a:rPr lang="en-US" sz="2800" b="1" dirty="0"/>
              <a:t>Conflict management: Disagreements between the workers is inevitable, but with the proper control from the HR, this cases can be reduced.</a:t>
            </a:r>
          </a:p>
          <a:p>
            <a:pPr marL="457200" indent="-457200">
              <a:buFont typeface="Wingdings" pitchFamily="2" charset="2"/>
              <a:buChar char="Ø"/>
            </a:pPr>
            <a:endParaRPr lang="en-US" sz="2800" b="1" dirty="0"/>
          </a:p>
        </p:txBody>
      </p:sp>
    </p:spTree>
    <p:extLst>
      <p:ext uri="{BB962C8B-B14F-4D97-AF65-F5344CB8AC3E}">
        <p14:creationId xmlns:p14="http://schemas.microsoft.com/office/powerpoint/2010/main" val="768133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4A66F-980E-1E47-BB77-1F26083E1729}"/>
              </a:ext>
            </a:extLst>
          </p:cNvPr>
          <p:cNvSpPr>
            <a:spLocks noGrp="1"/>
          </p:cNvSpPr>
          <p:nvPr>
            <p:ph type="title"/>
          </p:nvPr>
        </p:nvSpPr>
        <p:spPr/>
        <p:txBody>
          <a:bodyPr/>
          <a:lstStyle/>
          <a:p>
            <a:r>
              <a:rPr lang="en-US" b="1" dirty="0">
                <a:solidFill>
                  <a:schemeClr val="tx1">
                    <a:lumMod val="95000"/>
                  </a:schemeClr>
                </a:solidFill>
              </a:rPr>
              <a:t>Purpose of the HR planning</a:t>
            </a:r>
          </a:p>
        </p:txBody>
      </p:sp>
      <p:sp>
        <p:nvSpPr>
          <p:cNvPr id="3" name="TextBox 2">
            <a:extLst>
              <a:ext uri="{FF2B5EF4-FFF2-40B4-BE49-F238E27FC236}">
                <a16:creationId xmlns:a16="http://schemas.microsoft.com/office/drawing/2014/main" id="{8598DD09-1C45-4A48-B240-9F4D6172F463}"/>
              </a:ext>
            </a:extLst>
          </p:cNvPr>
          <p:cNvSpPr txBox="1"/>
          <p:nvPr/>
        </p:nvSpPr>
        <p:spPr>
          <a:xfrm>
            <a:off x="517585" y="1866900"/>
            <a:ext cx="10629202" cy="2677656"/>
          </a:xfrm>
          <a:prstGeom prst="rect">
            <a:avLst/>
          </a:prstGeom>
          <a:noFill/>
        </p:spPr>
        <p:txBody>
          <a:bodyPr wrap="square" rtlCol="0">
            <a:spAutoFit/>
          </a:bodyPr>
          <a:lstStyle/>
          <a:p>
            <a:r>
              <a:rPr lang="en-US" sz="2800" b="1" dirty="0"/>
              <a:t>Explanation: HRP is constant process of methodical organizing  ahead in order to achieve maximum usage of the company most expensive asset – the hardworking employees.</a:t>
            </a:r>
          </a:p>
          <a:p>
            <a:r>
              <a:rPr lang="en-US" sz="2800" b="1" dirty="0"/>
              <a:t> HRP helps the company to maintain a stable reserve of qualified workforce, assess the requirements of the company and plan ahead so in the future meet those requirements.</a:t>
            </a:r>
          </a:p>
        </p:txBody>
      </p:sp>
      <p:sp>
        <p:nvSpPr>
          <p:cNvPr id="5" name="TextBox 4">
            <a:extLst>
              <a:ext uri="{FF2B5EF4-FFF2-40B4-BE49-F238E27FC236}">
                <a16:creationId xmlns:a16="http://schemas.microsoft.com/office/drawing/2014/main" id="{D4599152-CB9E-C541-BD38-8EB32F2A031D}"/>
              </a:ext>
            </a:extLst>
          </p:cNvPr>
          <p:cNvSpPr txBox="1"/>
          <p:nvPr/>
        </p:nvSpPr>
        <p:spPr>
          <a:xfrm>
            <a:off x="517585" y="5986790"/>
            <a:ext cx="4825940" cy="523220"/>
          </a:xfrm>
          <a:prstGeom prst="rect">
            <a:avLst/>
          </a:prstGeom>
          <a:noFill/>
        </p:spPr>
        <p:txBody>
          <a:bodyPr wrap="square" rtlCol="0">
            <a:spAutoFit/>
          </a:bodyPr>
          <a:lstStyle/>
          <a:p>
            <a:r>
              <a:rPr lang="en-US" sz="2800" dirty="0"/>
              <a:t>(Kenton Will, Apr 20, 2019)</a:t>
            </a:r>
          </a:p>
        </p:txBody>
      </p:sp>
      <p:sp>
        <p:nvSpPr>
          <p:cNvPr id="6" name="TextBox 5">
            <a:extLst>
              <a:ext uri="{FF2B5EF4-FFF2-40B4-BE49-F238E27FC236}">
                <a16:creationId xmlns:a16="http://schemas.microsoft.com/office/drawing/2014/main" id="{66ED61F1-AE82-5D41-A57A-65482E36E911}"/>
              </a:ext>
            </a:extLst>
          </p:cNvPr>
          <p:cNvSpPr txBox="1"/>
          <p:nvPr/>
        </p:nvSpPr>
        <p:spPr>
          <a:xfrm>
            <a:off x="4876800" y="49403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95550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94E5D-2A7E-DA4C-9C72-2512BEDA0CB2}"/>
              </a:ext>
            </a:extLst>
          </p:cNvPr>
          <p:cNvSpPr>
            <a:spLocks noGrp="1"/>
          </p:cNvSpPr>
          <p:nvPr>
            <p:ph type="title"/>
          </p:nvPr>
        </p:nvSpPr>
        <p:spPr>
          <a:xfrm>
            <a:off x="919119" y="323850"/>
            <a:ext cx="10353762" cy="790575"/>
          </a:xfrm>
        </p:spPr>
        <p:txBody>
          <a:bodyPr/>
          <a:lstStyle/>
          <a:p>
            <a:r>
              <a:rPr lang="en-US" b="1" dirty="0">
                <a:solidFill>
                  <a:schemeClr val="tx1">
                    <a:lumMod val="95000"/>
                  </a:schemeClr>
                </a:solidFill>
              </a:rPr>
              <a:t>Example of HR planning</a:t>
            </a:r>
          </a:p>
        </p:txBody>
      </p:sp>
      <p:pic>
        <p:nvPicPr>
          <p:cNvPr id="3" name="Picture 2">
            <a:extLst>
              <a:ext uri="{FF2B5EF4-FFF2-40B4-BE49-F238E27FC236}">
                <a16:creationId xmlns:a16="http://schemas.microsoft.com/office/drawing/2014/main" id="{364BC931-F6F1-7D41-B435-DE8D55515587}"/>
              </a:ext>
            </a:extLst>
          </p:cNvPr>
          <p:cNvPicPr>
            <a:picLocks noChangeAspect="1"/>
          </p:cNvPicPr>
          <p:nvPr/>
        </p:nvPicPr>
        <p:blipFill>
          <a:blip r:embed="rId2"/>
          <a:stretch>
            <a:fillRect/>
          </a:stretch>
        </p:blipFill>
        <p:spPr>
          <a:xfrm>
            <a:off x="2736849" y="1114425"/>
            <a:ext cx="6492876" cy="5090415"/>
          </a:xfrm>
          <a:prstGeom prst="rect">
            <a:avLst/>
          </a:prstGeom>
        </p:spPr>
      </p:pic>
      <p:sp>
        <p:nvSpPr>
          <p:cNvPr id="4" name="TextBox 3">
            <a:extLst>
              <a:ext uri="{FF2B5EF4-FFF2-40B4-BE49-F238E27FC236}">
                <a16:creationId xmlns:a16="http://schemas.microsoft.com/office/drawing/2014/main" id="{98196D3C-FC2B-B148-A2EE-51C3A712B48B}"/>
              </a:ext>
            </a:extLst>
          </p:cNvPr>
          <p:cNvSpPr txBox="1"/>
          <p:nvPr/>
        </p:nvSpPr>
        <p:spPr>
          <a:xfrm flipH="1">
            <a:off x="557211" y="6329363"/>
            <a:ext cx="10572751" cy="400110"/>
          </a:xfrm>
          <a:prstGeom prst="rect">
            <a:avLst/>
          </a:prstGeom>
          <a:noFill/>
        </p:spPr>
        <p:txBody>
          <a:bodyPr wrap="square" rtlCol="0">
            <a:spAutoFit/>
          </a:bodyPr>
          <a:lstStyle/>
          <a:p>
            <a:r>
              <a:rPr lang="en-US" sz="2000" b="1" dirty="0"/>
              <a:t>Retrieved from: </a:t>
            </a:r>
            <a:r>
              <a:rPr lang="en-GB" sz="2000" dirty="0">
                <a:solidFill>
                  <a:schemeClr val="tx1">
                    <a:lumMod val="95000"/>
                  </a:schemeClr>
                </a:solidFill>
                <a:hlinkClick r:id="rId3">
                  <a:extLst>
                    <a:ext uri="{A12FA001-AC4F-418D-AE19-62706E023703}">
                      <ahyp:hlinkClr xmlns:ahyp="http://schemas.microsoft.com/office/drawing/2018/hyperlinkcolor" val="tx"/>
                    </a:ext>
                  </a:extLst>
                </a:hlinkClick>
              </a:rPr>
              <a:t>http://www.free-management-ebooks.com/dldtem/dltmpm-hrplan.htm</a:t>
            </a:r>
            <a:endParaRPr lang="en-US" sz="2000" b="1" dirty="0">
              <a:solidFill>
                <a:schemeClr val="tx1">
                  <a:lumMod val="95000"/>
                </a:schemeClr>
              </a:solidFill>
            </a:endParaRPr>
          </a:p>
        </p:txBody>
      </p:sp>
      <p:sp>
        <p:nvSpPr>
          <p:cNvPr id="5" name="TextBox 4">
            <a:extLst>
              <a:ext uri="{FF2B5EF4-FFF2-40B4-BE49-F238E27FC236}">
                <a16:creationId xmlns:a16="http://schemas.microsoft.com/office/drawing/2014/main" id="{F87E90DE-0E09-564A-BBF1-A0957AFB2FBC}"/>
              </a:ext>
            </a:extLst>
          </p:cNvPr>
          <p:cNvSpPr txBox="1"/>
          <p:nvPr/>
        </p:nvSpPr>
        <p:spPr>
          <a:xfrm>
            <a:off x="1056067" y="1238948"/>
            <a:ext cx="2112136" cy="400110"/>
          </a:xfrm>
          <a:prstGeom prst="rect">
            <a:avLst/>
          </a:prstGeom>
          <a:noFill/>
        </p:spPr>
        <p:txBody>
          <a:bodyPr wrap="square" rtlCol="0">
            <a:spAutoFit/>
          </a:bodyPr>
          <a:lstStyle/>
          <a:p>
            <a:r>
              <a:rPr lang="en-US" sz="2000" dirty="0"/>
              <a:t>Diagram 1</a:t>
            </a:r>
          </a:p>
        </p:txBody>
      </p:sp>
    </p:spTree>
    <p:extLst>
      <p:ext uri="{BB962C8B-B14F-4D97-AF65-F5344CB8AC3E}">
        <p14:creationId xmlns:p14="http://schemas.microsoft.com/office/powerpoint/2010/main" val="2431178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E0D2-894B-CF4C-84F9-908691234E3C}"/>
              </a:ext>
            </a:extLst>
          </p:cNvPr>
          <p:cNvSpPr>
            <a:spLocks noGrp="1"/>
          </p:cNvSpPr>
          <p:nvPr>
            <p:ph type="title"/>
          </p:nvPr>
        </p:nvSpPr>
        <p:spPr>
          <a:xfrm>
            <a:off x="1332895" y="203200"/>
            <a:ext cx="10353762" cy="1257300"/>
          </a:xfrm>
        </p:spPr>
        <p:txBody>
          <a:bodyPr/>
          <a:lstStyle/>
          <a:p>
            <a:r>
              <a:rPr lang="en-US" b="1" dirty="0">
                <a:solidFill>
                  <a:schemeClr val="tx1">
                    <a:lumMod val="95000"/>
                  </a:schemeClr>
                </a:solidFill>
              </a:rPr>
              <a:t>Example of HR planning</a:t>
            </a:r>
          </a:p>
        </p:txBody>
      </p:sp>
      <p:sp>
        <p:nvSpPr>
          <p:cNvPr id="3" name="TextBox 2">
            <a:extLst>
              <a:ext uri="{FF2B5EF4-FFF2-40B4-BE49-F238E27FC236}">
                <a16:creationId xmlns:a16="http://schemas.microsoft.com/office/drawing/2014/main" id="{4BA693DD-55C4-A246-9643-3437C33491D8}"/>
              </a:ext>
            </a:extLst>
          </p:cNvPr>
          <p:cNvSpPr txBox="1"/>
          <p:nvPr/>
        </p:nvSpPr>
        <p:spPr>
          <a:xfrm>
            <a:off x="1092200" y="1143000"/>
            <a:ext cx="10007600" cy="3970318"/>
          </a:xfrm>
          <a:prstGeom prst="rect">
            <a:avLst/>
          </a:prstGeom>
          <a:noFill/>
        </p:spPr>
        <p:txBody>
          <a:bodyPr wrap="square" rtlCol="0">
            <a:spAutoFit/>
          </a:bodyPr>
          <a:lstStyle/>
          <a:p>
            <a:r>
              <a:rPr lang="en-US" sz="2800" b="1" dirty="0"/>
              <a:t>From personal experience:</a:t>
            </a:r>
          </a:p>
          <a:p>
            <a:pPr marL="457200" indent="-457200">
              <a:buFont typeface="Wingdings" pitchFamily="2" charset="2"/>
              <a:buChar char="Ø"/>
            </a:pPr>
            <a:r>
              <a:rPr lang="en-US" sz="2800" b="1" dirty="0"/>
              <a:t>Safety plan: Every business need one. Make a safety checklist and make sure all safety regulation are met so that will reduce the workplace injuries to none.</a:t>
            </a:r>
          </a:p>
          <a:p>
            <a:pPr marL="457200" indent="-457200">
              <a:buFont typeface="Wingdings" pitchFamily="2" charset="2"/>
              <a:buChar char="Ø"/>
            </a:pPr>
            <a:r>
              <a:rPr lang="en-US" sz="2800" b="1" dirty="0"/>
              <a:t>Recruitment plan: Develop recruitment policies that going to hold out to the future employees. If you have strong “brand identity” more likely the experienced employees come to you.</a:t>
            </a:r>
          </a:p>
          <a:p>
            <a:pPr marL="457200" indent="-457200">
              <a:buFont typeface="Wingdings" pitchFamily="2" charset="2"/>
              <a:buChar char="Ø"/>
            </a:pPr>
            <a:endParaRPr lang="en-US" sz="2800" b="1" dirty="0"/>
          </a:p>
          <a:p>
            <a:pPr marL="457200" indent="-457200">
              <a:buFont typeface="Wingdings" pitchFamily="2" charset="2"/>
              <a:buChar char="Ø"/>
            </a:pPr>
            <a:endParaRPr lang="en-US" sz="2800" dirty="0"/>
          </a:p>
        </p:txBody>
      </p:sp>
    </p:spTree>
    <p:extLst>
      <p:ext uri="{BB962C8B-B14F-4D97-AF65-F5344CB8AC3E}">
        <p14:creationId xmlns:p14="http://schemas.microsoft.com/office/powerpoint/2010/main" val="3140305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79A2B-1685-0441-913A-5E725DD4F38C}"/>
              </a:ext>
            </a:extLst>
          </p:cNvPr>
          <p:cNvSpPr>
            <a:spLocks noGrp="1"/>
          </p:cNvSpPr>
          <p:nvPr>
            <p:ph type="title"/>
          </p:nvPr>
        </p:nvSpPr>
        <p:spPr>
          <a:xfrm>
            <a:off x="1129695" y="203200"/>
            <a:ext cx="10353762" cy="1257300"/>
          </a:xfrm>
        </p:spPr>
        <p:txBody>
          <a:bodyPr/>
          <a:lstStyle/>
          <a:p>
            <a:r>
              <a:rPr lang="en-US" b="1" dirty="0">
                <a:solidFill>
                  <a:schemeClr val="tx1">
                    <a:lumMod val="95000"/>
                  </a:schemeClr>
                </a:solidFill>
              </a:rPr>
              <a:t>Example of HR planning</a:t>
            </a:r>
          </a:p>
        </p:txBody>
      </p:sp>
      <p:sp>
        <p:nvSpPr>
          <p:cNvPr id="3" name="TextBox 2">
            <a:extLst>
              <a:ext uri="{FF2B5EF4-FFF2-40B4-BE49-F238E27FC236}">
                <a16:creationId xmlns:a16="http://schemas.microsoft.com/office/drawing/2014/main" id="{BB63FCA2-82D9-104A-A329-E34771529B51}"/>
              </a:ext>
            </a:extLst>
          </p:cNvPr>
          <p:cNvSpPr txBox="1"/>
          <p:nvPr/>
        </p:nvSpPr>
        <p:spPr>
          <a:xfrm>
            <a:off x="1129695" y="1460500"/>
            <a:ext cx="10226157" cy="3539430"/>
          </a:xfrm>
          <a:prstGeom prst="rect">
            <a:avLst/>
          </a:prstGeom>
          <a:noFill/>
        </p:spPr>
        <p:txBody>
          <a:bodyPr wrap="square" rtlCol="0">
            <a:spAutoFit/>
          </a:bodyPr>
          <a:lstStyle/>
          <a:p>
            <a:pPr marL="457200" indent="-457200">
              <a:buFont typeface="Wingdings" pitchFamily="2" charset="2"/>
              <a:buChar char="Ø"/>
            </a:pPr>
            <a:r>
              <a:rPr lang="en-US" sz="2800" b="1" dirty="0"/>
              <a:t>Reduce employee turn over: If one company change the employees very often, that don’t speak good for the company. This is due to bad management or bad training, so the HR need to develop mentorship programs who going to keep the workers on track.</a:t>
            </a:r>
          </a:p>
          <a:p>
            <a:pPr marL="457200" indent="-457200">
              <a:buFont typeface="Wingdings" pitchFamily="2" charset="2"/>
              <a:buChar char="Ø"/>
            </a:pPr>
            <a:r>
              <a:rPr lang="en-US" sz="2800" b="1" dirty="0"/>
              <a:t>Create a learning environment: During the work process, workers will be trained and develop skills and knowledge that they can use outside the workplace. This give value to the job</a:t>
            </a:r>
          </a:p>
        </p:txBody>
      </p:sp>
    </p:spTree>
    <p:extLst>
      <p:ext uri="{BB962C8B-B14F-4D97-AF65-F5344CB8AC3E}">
        <p14:creationId xmlns:p14="http://schemas.microsoft.com/office/powerpoint/2010/main" val="138175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883BB-E380-D542-B1C4-8CE0DA9934FE}"/>
              </a:ext>
            </a:extLst>
          </p:cNvPr>
          <p:cNvSpPr>
            <a:spLocks noGrp="1"/>
          </p:cNvSpPr>
          <p:nvPr>
            <p:ph type="title"/>
          </p:nvPr>
        </p:nvSpPr>
        <p:spPr>
          <a:xfrm>
            <a:off x="342295" y="0"/>
            <a:ext cx="10353762" cy="1257300"/>
          </a:xfrm>
        </p:spPr>
        <p:txBody>
          <a:bodyPr/>
          <a:lstStyle/>
          <a:p>
            <a:r>
              <a:rPr lang="en-US" b="1" dirty="0">
                <a:solidFill>
                  <a:schemeClr val="tx1">
                    <a:lumMod val="95000"/>
                  </a:schemeClr>
                </a:solidFill>
              </a:rPr>
              <a:t>Recruitment and Selection</a:t>
            </a:r>
          </a:p>
        </p:txBody>
      </p:sp>
      <p:sp>
        <p:nvSpPr>
          <p:cNvPr id="3" name="TextBox 2">
            <a:extLst>
              <a:ext uri="{FF2B5EF4-FFF2-40B4-BE49-F238E27FC236}">
                <a16:creationId xmlns:a16="http://schemas.microsoft.com/office/drawing/2014/main" id="{FE05E18B-8BDA-F545-9AC3-26188884F26C}"/>
              </a:ext>
            </a:extLst>
          </p:cNvPr>
          <p:cNvSpPr txBox="1"/>
          <p:nvPr/>
        </p:nvSpPr>
        <p:spPr>
          <a:xfrm>
            <a:off x="533400" y="1562100"/>
            <a:ext cx="10528300" cy="1384995"/>
          </a:xfrm>
          <a:prstGeom prst="rect">
            <a:avLst/>
          </a:prstGeom>
          <a:noFill/>
        </p:spPr>
        <p:txBody>
          <a:bodyPr wrap="square" rtlCol="0">
            <a:spAutoFit/>
          </a:bodyPr>
          <a:lstStyle/>
          <a:p>
            <a:r>
              <a:rPr lang="en-US" sz="2800" b="1" dirty="0">
                <a:solidFill>
                  <a:schemeClr val="tx1">
                    <a:lumMod val="95000"/>
                  </a:schemeClr>
                </a:solidFill>
              </a:rPr>
              <a:t>Explanation: The procedure of successfully finding the best capable candidate for certain job role. Usually use to fill in those position, that cannot be filled with inner employment or promotions.</a:t>
            </a:r>
          </a:p>
        </p:txBody>
      </p:sp>
      <p:sp>
        <p:nvSpPr>
          <p:cNvPr id="4" name="TextBox 3">
            <a:extLst>
              <a:ext uri="{FF2B5EF4-FFF2-40B4-BE49-F238E27FC236}">
                <a16:creationId xmlns:a16="http://schemas.microsoft.com/office/drawing/2014/main" id="{81C73FAE-FD0D-6743-88C2-20EDBE2698CE}"/>
              </a:ext>
            </a:extLst>
          </p:cNvPr>
          <p:cNvSpPr txBox="1"/>
          <p:nvPr/>
        </p:nvSpPr>
        <p:spPr>
          <a:xfrm>
            <a:off x="152400" y="6248400"/>
            <a:ext cx="8267700" cy="400110"/>
          </a:xfrm>
          <a:prstGeom prst="rect">
            <a:avLst/>
          </a:prstGeom>
          <a:noFill/>
        </p:spPr>
        <p:txBody>
          <a:bodyPr wrap="square" rtlCol="0">
            <a:spAutoFit/>
          </a:bodyPr>
          <a:lstStyle/>
          <a:p>
            <a:r>
              <a:rPr lang="en-US" sz="2000" b="1" dirty="0">
                <a:solidFill>
                  <a:schemeClr val="tx1">
                    <a:lumMod val="95000"/>
                  </a:schemeClr>
                </a:solidFill>
              </a:rPr>
              <a:t>(Ghosh </a:t>
            </a:r>
            <a:r>
              <a:rPr lang="en-US" sz="2000" b="1" dirty="0" err="1">
                <a:solidFill>
                  <a:schemeClr val="tx1">
                    <a:lumMod val="95000"/>
                  </a:schemeClr>
                </a:solidFill>
              </a:rPr>
              <a:t>Prarthana</a:t>
            </a:r>
            <a:r>
              <a:rPr lang="en-US" sz="2000" b="1" dirty="0">
                <a:solidFill>
                  <a:schemeClr val="tx1">
                    <a:lumMod val="95000"/>
                  </a:schemeClr>
                </a:solidFill>
              </a:rPr>
              <a:t>, Nov 07, 2019)</a:t>
            </a:r>
          </a:p>
        </p:txBody>
      </p:sp>
    </p:spTree>
    <p:extLst>
      <p:ext uri="{BB962C8B-B14F-4D97-AF65-F5344CB8AC3E}">
        <p14:creationId xmlns:p14="http://schemas.microsoft.com/office/powerpoint/2010/main" val="2533786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970C-1695-FB4F-BBF4-F8D42EB86C8D}"/>
              </a:ext>
            </a:extLst>
          </p:cNvPr>
          <p:cNvSpPr>
            <a:spLocks noGrp="1"/>
          </p:cNvSpPr>
          <p:nvPr>
            <p:ph type="title"/>
          </p:nvPr>
        </p:nvSpPr>
        <p:spPr>
          <a:xfrm>
            <a:off x="241300" y="-266700"/>
            <a:ext cx="10353762" cy="1524000"/>
          </a:xfrm>
        </p:spPr>
        <p:txBody>
          <a:bodyPr/>
          <a:lstStyle/>
          <a:p>
            <a:r>
              <a:rPr lang="en-US" b="1" dirty="0">
                <a:solidFill>
                  <a:schemeClr val="tx1">
                    <a:lumMod val="95000"/>
                  </a:schemeClr>
                </a:solidFill>
              </a:rPr>
              <a:t>Recruitment and Selection</a:t>
            </a:r>
          </a:p>
        </p:txBody>
      </p:sp>
      <p:sp>
        <p:nvSpPr>
          <p:cNvPr id="4" name="TextBox 3">
            <a:extLst>
              <a:ext uri="{FF2B5EF4-FFF2-40B4-BE49-F238E27FC236}">
                <a16:creationId xmlns:a16="http://schemas.microsoft.com/office/drawing/2014/main" id="{72555C7F-A955-AD4A-8691-BDDF943D9CDD}"/>
              </a:ext>
            </a:extLst>
          </p:cNvPr>
          <p:cNvSpPr txBox="1"/>
          <p:nvPr/>
        </p:nvSpPr>
        <p:spPr>
          <a:xfrm>
            <a:off x="241300" y="1257300"/>
            <a:ext cx="6451600" cy="523220"/>
          </a:xfrm>
          <a:prstGeom prst="rect">
            <a:avLst/>
          </a:prstGeom>
          <a:noFill/>
        </p:spPr>
        <p:txBody>
          <a:bodyPr wrap="square" rtlCol="0">
            <a:spAutoFit/>
          </a:bodyPr>
          <a:lstStyle/>
          <a:p>
            <a:r>
              <a:rPr lang="en-US" sz="2800" b="1" dirty="0">
                <a:solidFill>
                  <a:schemeClr val="tx1">
                    <a:lumMod val="95000"/>
                  </a:schemeClr>
                </a:solidFill>
              </a:rPr>
              <a:t>Recruitment process:</a:t>
            </a:r>
          </a:p>
        </p:txBody>
      </p:sp>
      <p:sp>
        <p:nvSpPr>
          <p:cNvPr id="8" name="TextBox 7">
            <a:extLst>
              <a:ext uri="{FF2B5EF4-FFF2-40B4-BE49-F238E27FC236}">
                <a16:creationId xmlns:a16="http://schemas.microsoft.com/office/drawing/2014/main" id="{C4EAFE64-5F66-A145-ABCE-BED2228FEB1E}"/>
              </a:ext>
            </a:extLst>
          </p:cNvPr>
          <p:cNvSpPr txBox="1"/>
          <p:nvPr/>
        </p:nvSpPr>
        <p:spPr>
          <a:xfrm>
            <a:off x="241300" y="6311900"/>
            <a:ext cx="11328400" cy="400110"/>
          </a:xfrm>
          <a:prstGeom prst="rect">
            <a:avLst/>
          </a:prstGeom>
          <a:noFill/>
        </p:spPr>
        <p:txBody>
          <a:bodyPr wrap="square" rtlCol="0">
            <a:spAutoFit/>
          </a:bodyPr>
          <a:lstStyle/>
          <a:p>
            <a:r>
              <a:rPr lang="en-US" sz="2000" b="1" dirty="0">
                <a:solidFill>
                  <a:schemeClr val="tx1">
                    <a:lumMod val="95000"/>
                  </a:schemeClr>
                </a:solidFill>
              </a:rPr>
              <a:t>Retrieved from: </a:t>
            </a:r>
            <a:r>
              <a:rPr lang="en-GB" sz="2000" dirty="0">
                <a:solidFill>
                  <a:schemeClr val="tx1">
                    <a:lumMod val="95000"/>
                  </a:schemeClr>
                </a:solidFill>
                <a:hlinkClick r:id="rId2">
                  <a:extLst>
                    <a:ext uri="{A12FA001-AC4F-418D-AE19-62706E023703}">
                      <ahyp:hlinkClr xmlns:ahyp="http://schemas.microsoft.com/office/drawing/2018/hyperlinkcolor" val="tx"/>
                    </a:ext>
                  </a:extLst>
                </a:hlinkClick>
              </a:rPr>
              <a:t>https://www.hrtechnologist.com/articles/recruitment-onboarding/what-is-recruitment/</a:t>
            </a:r>
            <a:endParaRPr lang="en-US" sz="2000" b="1" dirty="0">
              <a:solidFill>
                <a:schemeClr val="tx1">
                  <a:lumMod val="95000"/>
                </a:schemeClr>
              </a:solidFill>
            </a:endParaRPr>
          </a:p>
        </p:txBody>
      </p:sp>
      <p:pic>
        <p:nvPicPr>
          <p:cNvPr id="10" name="Picture 9">
            <a:extLst>
              <a:ext uri="{FF2B5EF4-FFF2-40B4-BE49-F238E27FC236}">
                <a16:creationId xmlns:a16="http://schemas.microsoft.com/office/drawing/2014/main" id="{7A5FB7BD-005D-C14B-8382-A39F1DF8602E}"/>
              </a:ext>
            </a:extLst>
          </p:cNvPr>
          <p:cNvPicPr>
            <a:picLocks noChangeAspect="1"/>
          </p:cNvPicPr>
          <p:nvPr/>
        </p:nvPicPr>
        <p:blipFill>
          <a:blip r:embed="rId3"/>
          <a:stretch>
            <a:fillRect/>
          </a:stretch>
        </p:blipFill>
        <p:spPr>
          <a:xfrm>
            <a:off x="3600450" y="1168399"/>
            <a:ext cx="7092950" cy="4728634"/>
          </a:xfrm>
          <a:prstGeom prst="rect">
            <a:avLst/>
          </a:prstGeom>
        </p:spPr>
      </p:pic>
    </p:spTree>
    <p:extLst>
      <p:ext uri="{BB962C8B-B14F-4D97-AF65-F5344CB8AC3E}">
        <p14:creationId xmlns:p14="http://schemas.microsoft.com/office/powerpoint/2010/main" val="1400167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FF7B-81B1-E849-B7D7-F8AAA8548C9C}"/>
              </a:ext>
            </a:extLst>
          </p:cNvPr>
          <p:cNvSpPr>
            <a:spLocks noGrp="1"/>
          </p:cNvSpPr>
          <p:nvPr>
            <p:ph type="title"/>
          </p:nvPr>
        </p:nvSpPr>
        <p:spPr>
          <a:xfrm>
            <a:off x="1198519" y="0"/>
            <a:ext cx="10353762" cy="1257300"/>
          </a:xfrm>
        </p:spPr>
        <p:txBody>
          <a:bodyPr/>
          <a:lstStyle/>
          <a:p>
            <a:r>
              <a:rPr lang="en-US" b="1" dirty="0">
                <a:solidFill>
                  <a:schemeClr val="tx1">
                    <a:lumMod val="95000"/>
                  </a:schemeClr>
                </a:solidFill>
              </a:rPr>
              <a:t>Recruitment and Selection</a:t>
            </a:r>
          </a:p>
        </p:txBody>
      </p:sp>
      <p:sp>
        <p:nvSpPr>
          <p:cNvPr id="6" name="TextBox 5">
            <a:extLst>
              <a:ext uri="{FF2B5EF4-FFF2-40B4-BE49-F238E27FC236}">
                <a16:creationId xmlns:a16="http://schemas.microsoft.com/office/drawing/2014/main" id="{A76FC617-72FB-A349-ADE7-1685FDF870A0}"/>
              </a:ext>
            </a:extLst>
          </p:cNvPr>
          <p:cNvSpPr txBox="1"/>
          <p:nvPr/>
        </p:nvSpPr>
        <p:spPr>
          <a:xfrm>
            <a:off x="1368338" y="1651000"/>
            <a:ext cx="10353762" cy="3539430"/>
          </a:xfrm>
          <a:prstGeom prst="rect">
            <a:avLst/>
          </a:prstGeom>
          <a:noFill/>
        </p:spPr>
        <p:txBody>
          <a:bodyPr wrap="square" rtlCol="0">
            <a:spAutoFit/>
          </a:bodyPr>
          <a:lstStyle/>
          <a:p>
            <a:pPr marL="457200" indent="-457200">
              <a:buFont typeface="Wingdings" pitchFamily="2" charset="2"/>
              <a:buChar char="Ø"/>
            </a:pPr>
            <a:r>
              <a:rPr lang="en-US" sz="2800" b="1" dirty="0">
                <a:solidFill>
                  <a:schemeClr val="tx1">
                    <a:lumMod val="95000"/>
                  </a:schemeClr>
                </a:solidFill>
              </a:rPr>
              <a:t>Step 1 Talent-needs assessment: Break down the talent needs head to two certain results: design of the position description and the applicant image. This determine what skills and knowledge need the perfect fit candidate to maintain the job role</a:t>
            </a:r>
          </a:p>
          <a:p>
            <a:pPr marL="457200" indent="-457200">
              <a:buFont typeface="Wingdings" pitchFamily="2" charset="2"/>
              <a:buChar char="Ø"/>
            </a:pPr>
            <a:r>
              <a:rPr lang="en-US" sz="2800" b="1" dirty="0">
                <a:solidFill>
                  <a:schemeClr val="tx1">
                    <a:lumMod val="95000"/>
                  </a:schemeClr>
                </a:solidFill>
              </a:rPr>
              <a:t>Step 2 Talent sourcing: Include publicize the available job position over the existing job portals, so they will connect you to the best suitable candidate.</a:t>
            </a:r>
          </a:p>
          <a:p>
            <a:endParaRPr lang="en-US" sz="2800" b="1" dirty="0">
              <a:solidFill>
                <a:schemeClr val="tx1">
                  <a:lumMod val="95000"/>
                </a:schemeClr>
              </a:solidFill>
            </a:endParaRPr>
          </a:p>
        </p:txBody>
      </p:sp>
      <p:sp>
        <p:nvSpPr>
          <p:cNvPr id="8" name="TextBox 7">
            <a:extLst>
              <a:ext uri="{FF2B5EF4-FFF2-40B4-BE49-F238E27FC236}">
                <a16:creationId xmlns:a16="http://schemas.microsoft.com/office/drawing/2014/main" id="{D8C5535C-2261-C248-9397-81F7C5E9832C}"/>
              </a:ext>
            </a:extLst>
          </p:cNvPr>
          <p:cNvSpPr txBox="1"/>
          <p:nvPr/>
        </p:nvSpPr>
        <p:spPr>
          <a:xfrm>
            <a:off x="520700" y="6150114"/>
            <a:ext cx="7543800" cy="707886"/>
          </a:xfrm>
          <a:prstGeom prst="rect">
            <a:avLst/>
          </a:prstGeom>
          <a:noFill/>
        </p:spPr>
        <p:txBody>
          <a:bodyPr wrap="square" rtlCol="0">
            <a:spAutoFit/>
          </a:bodyPr>
          <a:lstStyle/>
          <a:p>
            <a:r>
              <a:rPr lang="en-US" sz="2000" b="1" dirty="0">
                <a:solidFill>
                  <a:schemeClr val="tx1">
                    <a:lumMod val="95000"/>
                  </a:schemeClr>
                </a:solidFill>
              </a:rPr>
              <a:t>(Ghosh </a:t>
            </a:r>
            <a:r>
              <a:rPr lang="en-US" sz="2000" b="1" dirty="0" err="1">
                <a:solidFill>
                  <a:schemeClr val="tx1">
                    <a:lumMod val="95000"/>
                  </a:schemeClr>
                </a:solidFill>
              </a:rPr>
              <a:t>Prarthana</a:t>
            </a:r>
            <a:r>
              <a:rPr lang="en-US" sz="2000" b="1" dirty="0">
                <a:solidFill>
                  <a:schemeClr val="tx1">
                    <a:lumMod val="95000"/>
                  </a:schemeClr>
                </a:solidFill>
              </a:rPr>
              <a:t>, Nov 07, 2019)</a:t>
            </a:r>
          </a:p>
          <a:p>
            <a:endParaRPr lang="en-US" sz="2000" b="1" dirty="0">
              <a:solidFill>
                <a:schemeClr val="tx1">
                  <a:lumMod val="95000"/>
                </a:schemeClr>
              </a:solidFill>
            </a:endParaRPr>
          </a:p>
        </p:txBody>
      </p:sp>
    </p:spTree>
    <p:extLst>
      <p:ext uri="{BB962C8B-B14F-4D97-AF65-F5344CB8AC3E}">
        <p14:creationId xmlns:p14="http://schemas.microsoft.com/office/powerpoint/2010/main" val="2838780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85AF-BCE5-0B4D-A01F-A953CCB9FBD9}"/>
              </a:ext>
            </a:extLst>
          </p:cNvPr>
          <p:cNvSpPr>
            <a:spLocks noGrp="1"/>
          </p:cNvSpPr>
          <p:nvPr>
            <p:ph type="title"/>
          </p:nvPr>
        </p:nvSpPr>
        <p:spPr>
          <a:xfrm>
            <a:off x="672495" y="330200"/>
            <a:ext cx="10353762" cy="1257300"/>
          </a:xfrm>
        </p:spPr>
        <p:txBody>
          <a:bodyPr/>
          <a:lstStyle/>
          <a:p>
            <a:r>
              <a:rPr lang="en-US" b="1" dirty="0">
                <a:solidFill>
                  <a:schemeClr val="tx1">
                    <a:lumMod val="95000"/>
                  </a:schemeClr>
                </a:solidFill>
              </a:rPr>
              <a:t>Recruitment and Selection</a:t>
            </a:r>
          </a:p>
        </p:txBody>
      </p:sp>
      <p:sp>
        <p:nvSpPr>
          <p:cNvPr id="3" name="TextBox 2">
            <a:extLst>
              <a:ext uri="{FF2B5EF4-FFF2-40B4-BE49-F238E27FC236}">
                <a16:creationId xmlns:a16="http://schemas.microsoft.com/office/drawing/2014/main" id="{A7841727-2549-F24A-A3F1-552B8B69F438}"/>
              </a:ext>
            </a:extLst>
          </p:cNvPr>
          <p:cNvSpPr txBox="1"/>
          <p:nvPr/>
        </p:nvSpPr>
        <p:spPr>
          <a:xfrm>
            <a:off x="332857" y="1587500"/>
            <a:ext cx="10693400" cy="3970318"/>
          </a:xfrm>
          <a:prstGeom prst="rect">
            <a:avLst/>
          </a:prstGeom>
          <a:noFill/>
        </p:spPr>
        <p:txBody>
          <a:bodyPr wrap="square" rtlCol="0">
            <a:spAutoFit/>
          </a:bodyPr>
          <a:lstStyle/>
          <a:p>
            <a:pPr marL="457200" indent="-457200">
              <a:buFont typeface="Wingdings" pitchFamily="2" charset="2"/>
              <a:buChar char="Ø"/>
            </a:pPr>
            <a:r>
              <a:rPr lang="en-US" sz="2800" b="1" dirty="0"/>
              <a:t>Step 3 Candidate screening: If the sourcing method is successful, you will have louds of applications to go trough, so in this step you select carefully the perfect one, because the most of them maybe don’t reach the needed standard.</a:t>
            </a:r>
          </a:p>
          <a:p>
            <a:pPr marL="457200" indent="-457200">
              <a:buFont typeface="Wingdings" pitchFamily="2" charset="2"/>
              <a:buChar char="Ø"/>
            </a:pPr>
            <a:r>
              <a:rPr lang="en-US" sz="2800" b="1" dirty="0"/>
              <a:t>Step 4 The offer letter: When you sort out the perfect candidate for the needed position, you send him letter with offer for the job. If he is not happy with the offer, you may need to negotiate to come to an agreement.</a:t>
            </a:r>
          </a:p>
          <a:p>
            <a:pPr marL="457200" indent="-457200">
              <a:buFont typeface="Wingdings" pitchFamily="2" charset="2"/>
              <a:buChar char="Ø"/>
            </a:pPr>
            <a:endParaRPr lang="en-US" sz="2800" b="1" dirty="0"/>
          </a:p>
        </p:txBody>
      </p:sp>
      <p:sp>
        <p:nvSpPr>
          <p:cNvPr id="4" name="TextBox 3">
            <a:extLst>
              <a:ext uri="{FF2B5EF4-FFF2-40B4-BE49-F238E27FC236}">
                <a16:creationId xmlns:a16="http://schemas.microsoft.com/office/drawing/2014/main" id="{F5AF1D49-B59E-8D46-80CB-4AA68F7C86E6}"/>
              </a:ext>
            </a:extLst>
          </p:cNvPr>
          <p:cNvSpPr txBox="1"/>
          <p:nvPr/>
        </p:nvSpPr>
        <p:spPr>
          <a:xfrm>
            <a:off x="580129" y="6343134"/>
            <a:ext cx="9323725" cy="707886"/>
          </a:xfrm>
          <a:prstGeom prst="rect">
            <a:avLst/>
          </a:prstGeom>
          <a:noFill/>
        </p:spPr>
        <p:txBody>
          <a:bodyPr wrap="square" rtlCol="0">
            <a:spAutoFit/>
          </a:bodyPr>
          <a:lstStyle/>
          <a:p>
            <a:r>
              <a:rPr lang="en-US" sz="2000" b="1" dirty="0">
                <a:solidFill>
                  <a:schemeClr val="tx1">
                    <a:lumMod val="95000"/>
                  </a:schemeClr>
                </a:solidFill>
              </a:rPr>
              <a:t>(Ghosh </a:t>
            </a:r>
            <a:r>
              <a:rPr lang="en-US" sz="2000" b="1" dirty="0" err="1">
                <a:solidFill>
                  <a:schemeClr val="tx1">
                    <a:lumMod val="95000"/>
                  </a:schemeClr>
                </a:solidFill>
              </a:rPr>
              <a:t>Prarthana</a:t>
            </a:r>
            <a:r>
              <a:rPr lang="en-US" sz="2000" b="1" dirty="0">
                <a:solidFill>
                  <a:schemeClr val="tx1">
                    <a:lumMod val="95000"/>
                  </a:schemeClr>
                </a:solidFill>
              </a:rPr>
              <a:t>, Nov 07, 2019)</a:t>
            </a:r>
          </a:p>
          <a:p>
            <a:endParaRPr lang="en-US" sz="2000" dirty="0"/>
          </a:p>
        </p:txBody>
      </p:sp>
    </p:spTree>
    <p:extLst>
      <p:ext uri="{BB962C8B-B14F-4D97-AF65-F5344CB8AC3E}">
        <p14:creationId xmlns:p14="http://schemas.microsoft.com/office/powerpoint/2010/main" val="2494671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4B82-B5C4-8C47-8EED-5A3F5D6760B8}"/>
              </a:ext>
            </a:extLst>
          </p:cNvPr>
          <p:cNvSpPr>
            <a:spLocks noGrp="1"/>
          </p:cNvSpPr>
          <p:nvPr>
            <p:ph type="title"/>
          </p:nvPr>
        </p:nvSpPr>
        <p:spPr>
          <a:xfrm>
            <a:off x="463035" y="236112"/>
            <a:ext cx="10353762" cy="1257300"/>
          </a:xfrm>
        </p:spPr>
        <p:txBody>
          <a:bodyPr/>
          <a:lstStyle/>
          <a:p>
            <a:r>
              <a:rPr lang="en-US" b="1" dirty="0">
                <a:solidFill>
                  <a:schemeClr val="tx1">
                    <a:lumMod val="95000"/>
                  </a:schemeClr>
                </a:solidFill>
              </a:rPr>
              <a:t>Recruitment and Selection</a:t>
            </a:r>
          </a:p>
        </p:txBody>
      </p:sp>
      <p:sp>
        <p:nvSpPr>
          <p:cNvPr id="3" name="TextBox 2">
            <a:extLst>
              <a:ext uri="{FF2B5EF4-FFF2-40B4-BE49-F238E27FC236}">
                <a16:creationId xmlns:a16="http://schemas.microsoft.com/office/drawing/2014/main" id="{081DE431-8EAC-7140-8DF1-9B25ACB82EF4}"/>
              </a:ext>
            </a:extLst>
          </p:cNvPr>
          <p:cNvSpPr txBox="1"/>
          <p:nvPr/>
        </p:nvSpPr>
        <p:spPr>
          <a:xfrm>
            <a:off x="772732" y="1906073"/>
            <a:ext cx="10044065" cy="1815882"/>
          </a:xfrm>
          <a:prstGeom prst="rect">
            <a:avLst/>
          </a:prstGeom>
          <a:noFill/>
        </p:spPr>
        <p:txBody>
          <a:bodyPr wrap="square" rtlCol="0">
            <a:spAutoFit/>
          </a:bodyPr>
          <a:lstStyle/>
          <a:p>
            <a:pPr marL="457200" indent="-457200">
              <a:buFont typeface="Wingdings" pitchFamily="2" charset="2"/>
              <a:buChar char="Ø"/>
            </a:pPr>
            <a:r>
              <a:rPr lang="en-US" sz="2800" b="1" dirty="0">
                <a:solidFill>
                  <a:schemeClr val="tx1">
                    <a:lumMod val="95000"/>
                  </a:schemeClr>
                </a:solidFill>
              </a:rPr>
              <a:t>Step 5 Onboarding and induction: When the offer letter is accepted, the selected candidate convert to employee. The success of the new employee is determined by the proper induction procedure in the company</a:t>
            </a:r>
          </a:p>
        </p:txBody>
      </p:sp>
      <p:sp>
        <p:nvSpPr>
          <p:cNvPr id="4" name="TextBox 3">
            <a:extLst>
              <a:ext uri="{FF2B5EF4-FFF2-40B4-BE49-F238E27FC236}">
                <a16:creationId xmlns:a16="http://schemas.microsoft.com/office/drawing/2014/main" id="{6ABA3690-CAD0-4544-99CD-7C60B8CDC8EC}"/>
              </a:ext>
            </a:extLst>
          </p:cNvPr>
          <p:cNvSpPr txBox="1"/>
          <p:nvPr/>
        </p:nvSpPr>
        <p:spPr>
          <a:xfrm>
            <a:off x="296213" y="6150114"/>
            <a:ext cx="9942490" cy="707886"/>
          </a:xfrm>
          <a:prstGeom prst="rect">
            <a:avLst/>
          </a:prstGeom>
          <a:noFill/>
        </p:spPr>
        <p:txBody>
          <a:bodyPr wrap="square" rtlCol="0">
            <a:spAutoFit/>
          </a:bodyPr>
          <a:lstStyle/>
          <a:p>
            <a:r>
              <a:rPr lang="en-US" sz="2000" b="1" dirty="0">
                <a:solidFill>
                  <a:schemeClr val="tx1">
                    <a:lumMod val="95000"/>
                  </a:schemeClr>
                </a:solidFill>
              </a:rPr>
              <a:t>(Ghosh </a:t>
            </a:r>
            <a:r>
              <a:rPr lang="en-US" sz="2000" b="1" dirty="0" err="1">
                <a:solidFill>
                  <a:schemeClr val="tx1">
                    <a:lumMod val="95000"/>
                  </a:schemeClr>
                </a:solidFill>
              </a:rPr>
              <a:t>Prarthana</a:t>
            </a:r>
            <a:r>
              <a:rPr lang="en-US" sz="2000" b="1" dirty="0">
                <a:solidFill>
                  <a:schemeClr val="tx1">
                    <a:lumMod val="95000"/>
                  </a:schemeClr>
                </a:solidFill>
              </a:rPr>
              <a:t>, Nov 07, 2019)</a:t>
            </a:r>
          </a:p>
          <a:p>
            <a:endParaRPr lang="en-US" sz="2000" dirty="0"/>
          </a:p>
        </p:txBody>
      </p:sp>
    </p:spTree>
    <p:extLst>
      <p:ext uri="{BB962C8B-B14F-4D97-AF65-F5344CB8AC3E}">
        <p14:creationId xmlns:p14="http://schemas.microsoft.com/office/powerpoint/2010/main" val="3423851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8223D-E035-794E-B1AE-5261DA401F3C}"/>
              </a:ext>
            </a:extLst>
          </p:cNvPr>
          <p:cNvSpPr>
            <a:spLocks noGrp="1"/>
          </p:cNvSpPr>
          <p:nvPr>
            <p:ph type="title"/>
          </p:nvPr>
        </p:nvSpPr>
        <p:spPr>
          <a:xfrm>
            <a:off x="540308" y="197476"/>
            <a:ext cx="10353762" cy="1257300"/>
          </a:xfrm>
        </p:spPr>
        <p:txBody>
          <a:bodyPr/>
          <a:lstStyle/>
          <a:p>
            <a:r>
              <a:rPr lang="en-US" b="1" dirty="0">
                <a:solidFill>
                  <a:schemeClr val="tx1">
                    <a:lumMod val="95000"/>
                  </a:schemeClr>
                </a:solidFill>
              </a:rPr>
              <a:t>Conclusion</a:t>
            </a:r>
          </a:p>
        </p:txBody>
      </p:sp>
      <p:sp>
        <p:nvSpPr>
          <p:cNvPr id="4" name="TextBox 3">
            <a:extLst>
              <a:ext uri="{FF2B5EF4-FFF2-40B4-BE49-F238E27FC236}">
                <a16:creationId xmlns:a16="http://schemas.microsoft.com/office/drawing/2014/main" id="{4AED4B87-7722-104B-8DA0-C37CEF455415}"/>
              </a:ext>
            </a:extLst>
          </p:cNvPr>
          <p:cNvSpPr txBox="1"/>
          <p:nvPr/>
        </p:nvSpPr>
        <p:spPr>
          <a:xfrm>
            <a:off x="489397" y="2112135"/>
            <a:ext cx="10353762" cy="2246769"/>
          </a:xfrm>
          <a:prstGeom prst="rect">
            <a:avLst/>
          </a:prstGeom>
          <a:noFill/>
        </p:spPr>
        <p:txBody>
          <a:bodyPr wrap="square" rtlCol="0">
            <a:spAutoFit/>
          </a:bodyPr>
          <a:lstStyle/>
          <a:p>
            <a:r>
              <a:rPr lang="en-US" sz="2800" b="1" dirty="0">
                <a:solidFill>
                  <a:schemeClr val="tx1">
                    <a:lumMod val="95000"/>
                  </a:schemeClr>
                </a:solidFill>
              </a:rPr>
              <a:t>Is very important to have well organized HR department because this is the gateway to your company. This the department in charge of the most valuable company asset – the skillful workers, which going to determine the organizational productivity. Without proper HR management the fail of the company is inevitable.</a:t>
            </a:r>
          </a:p>
        </p:txBody>
      </p:sp>
    </p:spTree>
    <p:extLst>
      <p:ext uri="{BB962C8B-B14F-4D97-AF65-F5344CB8AC3E}">
        <p14:creationId xmlns:p14="http://schemas.microsoft.com/office/powerpoint/2010/main" val="3713706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5A846-B0B1-914F-908B-234009765166}"/>
              </a:ext>
            </a:extLst>
          </p:cNvPr>
          <p:cNvSpPr>
            <a:spLocks noGrp="1"/>
          </p:cNvSpPr>
          <p:nvPr>
            <p:ph type="title"/>
          </p:nvPr>
        </p:nvSpPr>
        <p:spPr>
          <a:xfrm>
            <a:off x="141063" y="352022"/>
            <a:ext cx="10353762" cy="1257300"/>
          </a:xfrm>
        </p:spPr>
        <p:txBody>
          <a:bodyPr/>
          <a:lstStyle/>
          <a:p>
            <a:r>
              <a:rPr lang="en-US" b="1" dirty="0">
                <a:solidFill>
                  <a:schemeClr val="tx1">
                    <a:lumMod val="95000"/>
                  </a:schemeClr>
                </a:solidFill>
              </a:rPr>
              <a:t>References</a:t>
            </a:r>
          </a:p>
        </p:txBody>
      </p:sp>
      <p:sp>
        <p:nvSpPr>
          <p:cNvPr id="3" name="TextBox 2">
            <a:extLst>
              <a:ext uri="{FF2B5EF4-FFF2-40B4-BE49-F238E27FC236}">
                <a16:creationId xmlns:a16="http://schemas.microsoft.com/office/drawing/2014/main" id="{9C480B5A-C28D-964B-89A1-10FCACFFE869}"/>
              </a:ext>
            </a:extLst>
          </p:cNvPr>
          <p:cNvSpPr txBox="1"/>
          <p:nvPr/>
        </p:nvSpPr>
        <p:spPr>
          <a:xfrm>
            <a:off x="526577" y="1609322"/>
            <a:ext cx="9968248" cy="5693866"/>
          </a:xfrm>
          <a:prstGeom prst="rect">
            <a:avLst/>
          </a:prstGeom>
          <a:noFill/>
        </p:spPr>
        <p:txBody>
          <a:bodyPr wrap="square" rtlCol="0">
            <a:spAutoFit/>
          </a:bodyPr>
          <a:lstStyle/>
          <a:p>
            <a:r>
              <a:rPr lang="en-US" sz="2800" dirty="0"/>
              <a:t>1. </a:t>
            </a:r>
            <a:r>
              <a:rPr lang="en-US" sz="2800" dirty="0" err="1"/>
              <a:t>Picuncu</a:t>
            </a:r>
            <a:r>
              <a:rPr lang="en-US" sz="2800" dirty="0"/>
              <a:t> </a:t>
            </a:r>
            <a:r>
              <a:rPr lang="en-US" sz="2800" dirty="0" err="1"/>
              <a:t>Andra</a:t>
            </a:r>
            <a:r>
              <a:rPr lang="en-US" sz="2800" dirty="0"/>
              <a:t>, June 07, 2019, available at: </a:t>
            </a:r>
            <a:r>
              <a:rPr lang="en-GB" sz="2800" dirty="0">
                <a:solidFill>
                  <a:schemeClr val="tx1">
                    <a:lumMod val="95000"/>
                  </a:schemeClr>
                </a:solidFill>
                <a:hlinkClick r:id="rId2">
                  <a:extLst>
                    <a:ext uri="{A12FA001-AC4F-418D-AE19-62706E023703}">
                      <ahyp:hlinkClr xmlns:ahyp="http://schemas.microsoft.com/office/drawing/2018/hyperlinkcolor" val="tx"/>
                    </a:ext>
                  </a:extLst>
                </a:hlinkClick>
              </a:rPr>
              <a:t>https://bizfluent.com/info-7750751-purpose-hr-management.html</a:t>
            </a:r>
            <a:endParaRPr lang="en-GB" sz="2800" dirty="0">
              <a:solidFill>
                <a:schemeClr val="tx1">
                  <a:lumMod val="95000"/>
                </a:schemeClr>
              </a:solidFill>
            </a:endParaRPr>
          </a:p>
          <a:p>
            <a:r>
              <a:rPr lang="en-GB" sz="2800" dirty="0">
                <a:solidFill>
                  <a:schemeClr val="tx1">
                    <a:lumMod val="95000"/>
                  </a:schemeClr>
                </a:solidFill>
              </a:rPr>
              <a:t>2. </a:t>
            </a:r>
            <a:r>
              <a:rPr lang="en-US" sz="2800" dirty="0"/>
              <a:t>Kenton Will, Apr 20, 2019, available at: </a:t>
            </a:r>
            <a:r>
              <a:rPr lang="en-GB" sz="2800" dirty="0">
                <a:solidFill>
                  <a:schemeClr val="tx1">
                    <a:lumMod val="95000"/>
                  </a:schemeClr>
                </a:solidFill>
                <a:hlinkClick r:id="rId3">
                  <a:extLst>
                    <a:ext uri="{A12FA001-AC4F-418D-AE19-62706E023703}">
                      <ahyp:hlinkClr xmlns:ahyp="http://schemas.microsoft.com/office/drawing/2018/hyperlinkcolor" val="tx"/>
                    </a:ext>
                  </a:extLst>
                </a:hlinkClick>
              </a:rPr>
              <a:t>https://www.investopedia.com/terms/h/human-resource-planning.asp</a:t>
            </a:r>
            <a:endParaRPr lang="en-GB" sz="2800" dirty="0">
              <a:solidFill>
                <a:schemeClr val="tx1">
                  <a:lumMod val="95000"/>
                </a:schemeClr>
              </a:solidFill>
            </a:endParaRPr>
          </a:p>
          <a:p>
            <a:r>
              <a:rPr lang="en-GB" sz="2800" dirty="0">
                <a:solidFill>
                  <a:schemeClr val="tx1">
                    <a:lumMod val="95000"/>
                  </a:schemeClr>
                </a:solidFill>
              </a:rPr>
              <a:t>3. Diagram 1: </a:t>
            </a:r>
            <a:r>
              <a:rPr lang="en-GB" sz="2800" dirty="0">
                <a:solidFill>
                  <a:schemeClr val="tx1">
                    <a:lumMod val="95000"/>
                  </a:schemeClr>
                </a:solidFill>
                <a:hlinkClick r:id="rId4">
                  <a:extLst>
                    <a:ext uri="{A12FA001-AC4F-418D-AE19-62706E023703}">
                      <ahyp:hlinkClr xmlns:ahyp="http://schemas.microsoft.com/office/drawing/2018/hyperlinkcolor" val="tx"/>
                    </a:ext>
                  </a:extLst>
                </a:hlinkClick>
              </a:rPr>
              <a:t>http://www.free-management-ebooks.com/dldtem/dltmpm-hrplan.htm</a:t>
            </a:r>
            <a:endParaRPr lang="en-GB" sz="2800" dirty="0">
              <a:solidFill>
                <a:schemeClr val="tx1">
                  <a:lumMod val="95000"/>
                </a:schemeClr>
              </a:solidFill>
            </a:endParaRPr>
          </a:p>
          <a:p>
            <a:r>
              <a:rPr lang="en-GB" sz="2800" dirty="0">
                <a:solidFill>
                  <a:schemeClr val="tx1">
                    <a:lumMod val="95000"/>
                  </a:schemeClr>
                </a:solidFill>
              </a:rPr>
              <a:t>4. </a:t>
            </a:r>
            <a:r>
              <a:rPr lang="en-US" sz="2800" dirty="0">
                <a:solidFill>
                  <a:schemeClr val="tx1">
                    <a:lumMod val="95000"/>
                  </a:schemeClr>
                </a:solidFill>
              </a:rPr>
              <a:t>Ghosh </a:t>
            </a:r>
            <a:r>
              <a:rPr lang="en-US" sz="2800" dirty="0" err="1">
                <a:solidFill>
                  <a:schemeClr val="tx1">
                    <a:lumMod val="95000"/>
                  </a:schemeClr>
                </a:solidFill>
              </a:rPr>
              <a:t>Prarthana</a:t>
            </a:r>
            <a:r>
              <a:rPr lang="en-US" sz="2800" dirty="0">
                <a:solidFill>
                  <a:schemeClr val="tx1">
                    <a:lumMod val="95000"/>
                  </a:schemeClr>
                </a:solidFill>
              </a:rPr>
              <a:t>, Nov 07, 2019, available at: </a:t>
            </a:r>
            <a:r>
              <a:rPr lang="en-GB" sz="2800" dirty="0">
                <a:solidFill>
                  <a:schemeClr val="tx1">
                    <a:lumMod val="95000"/>
                  </a:schemeClr>
                </a:solidFill>
                <a:hlinkClick r:id="rId5">
                  <a:extLst>
                    <a:ext uri="{A12FA001-AC4F-418D-AE19-62706E023703}">
                      <ahyp:hlinkClr xmlns:ahyp="http://schemas.microsoft.com/office/drawing/2018/hyperlinkcolor" val="tx"/>
                    </a:ext>
                  </a:extLst>
                </a:hlinkClick>
              </a:rPr>
              <a:t>https://www.hrtechnologist.com/articles/recruitment-onboarding/what-is-recruitment/</a:t>
            </a:r>
            <a:endParaRPr lang="en-GB" sz="2800" dirty="0">
              <a:solidFill>
                <a:schemeClr val="tx1">
                  <a:lumMod val="95000"/>
                </a:schemeClr>
              </a:solidFill>
            </a:endParaRPr>
          </a:p>
          <a:p>
            <a:r>
              <a:rPr lang="en-GB" sz="2800" dirty="0">
                <a:solidFill>
                  <a:schemeClr val="tx1">
                    <a:lumMod val="95000"/>
                  </a:schemeClr>
                </a:solidFill>
              </a:rPr>
              <a:t>5. Diagram 2: </a:t>
            </a:r>
            <a:r>
              <a:rPr lang="en-GB" sz="2800" dirty="0">
                <a:solidFill>
                  <a:schemeClr val="tx1">
                    <a:lumMod val="95000"/>
                  </a:schemeClr>
                </a:solidFill>
                <a:hlinkClick r:id="rId5">
                  <a:extLst>
                    <a:ext uri="{A12FA001-AC4F-418D-AE19-62706E023703}">
                      <ahyp:hlinkClr xmlns:ahyp="http://schemas.microsoft.com/office/drawing/2018/hyperlinkcolor" val="tx"/>
                    </a:ext>
                  </a:extLst>
                </a:hlinkClick>
              </a:rPr>
              <a:t>https://www.hrtechnologist.com/articles/recruitment-onboarding/what-is-recruitment/</a:t>
            </a:r>
            <a:endParaRPr lang="en-GB" sz="2800" dirty="0">
              <a:solidFill>
                <a:schemeClr val="tx1">
                  <a:lumMod val="95000"/>
                </a:schemeClr>
              </a:solidFill>
            </a:endParaRPr>
          </a:p>
          <a:p>
            <a:endParaRPr lang="en-US" sz="2800" dirty="0">
              <a:solidFill>
                <a:schemeClr val="tx1">
                  <a:lumMod val="95000"/>
                </a:schemeClr>
              </a:solidFill>
            </a:endParaRPr>
          </a:p>
        </p:txBody>
      </p:sp>
    </p:spTree>
    <p:extLst>
      <p:ext uri="{BB962C8B-B14F-4D97-AF65-F5344CB8AC3E}">
        <p14:creationId xmlns:p14="http://schemas.microsoft.com/office/powerpoint/2010/main" val="3000644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_2SEEDS">
      <a:dk1>
        <a:srgbClr val="000000"/>
      </a:dk1>
      <a:lt1>
        <a:srgbClr val="FFFFFF"/>
      </a:lt1>
      <a:dk2>
        <a:srgbClr val="243D41"/>
      </a:dk2>
      <a:lt2>
        <a:srgbClr val="EBE7E6"/>
      </a:lt2>
      <a:accent1>
        <a:srgbClr val="3BA4B1"/>
      </a:accent1>
      <a:accent2>
        <a:srgbClr val="46B291"/>
      </a:accent2>
      <a:accent3>
        <a:srgbClr val="4D85C3"/>
      </a:accent3>
      <a:accent4>
        <a:srgbClr val="B13B77"/>
      </a:accent4>
      <a:accent5>
        <a:srgbClr val="C34D58"/>
      </a:accent5>
      <a:accent6>
        <a:srgbClr val="B1613B"/>
      </a:accent6>
      <a:hlink>
        <a:srgbClr val="C8665A"/>
      </a:hlink>
      <a:folHlink>
        <a:srgbClr val="848484"/>
      </a:folHlink>
    </a:clrScheme>
    <a:fontScheme name="Slate">
      <a:majorFont>
        <a:latin typeface="Georgia Pro Cond Ligh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Speak Pro"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529</TotalTime>
  <Words>1049</Words>
  <Application>Microsoft Macintosh PowerPoint</Application>
  <PresentationFormat>Widescreen</PresentationFormat>
  <Paragraphs>64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Georgia Pro Cond Light</vt:lpstr>
      <vt:lpstr>Speak Pro</vt:lpstr>
      <vt:lpstr>Wingdings</vt:lpstr>
      <vt:lpstr>Wingdings 2</vt:lpstr>
      <vt:lpstr>SlateVTI</vt:lpstr>
      <vt:lpstr>                         Student Name: 1.Kaloyan Koev: 1814704 2.Atanas Mihaylov: 1814119 3.Natasha Yordanova: 1814114 4.Polina Eneva: 1714688 5.Iliyana Kostova: 1814108</vt:lpstr>
      <vt:lpstr>Purpose of the HRM strategy</vt:lpstr>
      <vt:lpstr>Purpose of the HRM strategy</vt:lpstr>
      <vt:lpstr>Benefits of the HR policies</vt:lpstr>
      <vt:lpstr>Benefits of the HR policies</vt:lpstr>
      <vt:lpstr>Purpose of the HR planning</vt:lpstr>
      <vt:lpstr>Example of HR planning</vt:lpstr>
      <vt:lpstr>Example of HR planning</vt:lpstr>
      <vt:lpstr>Example of HR planning</vt:lpstr>
      <vt:lpstr>Recruitment and Selection</vt:lpstr>
      <vt:lpstr>Recruitment and Selection</vt:lpstr>
      <vt:lpstr>Recruitment and Selection</vt:lpstr>
      <vt:lpstr>Recruitment and Selection</vt:lpstr>
      <vt:lpstr>Recruitment and Selection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1.Kaloyan Koev: 1814704 2.Atanas Mihaylov: 1814119 3.Natasha Yordanova: 1814114 4.Polina Eneva: 1714688 5.Iliyana Kostova: 1814108</dc:title>
  <dc:creator>Kaloyan Koev</dc:creator>
  <cp:lastModifiedBy>Kaloyan Koev</cp:lastModifiedBy>
  <cp:revision>42</cp:revision>
  <dcterms:created xsi:type="dcterms:W3CDTF">2020-04-20T08:29:36Z</dcterms:created>
  <dcterms:modified xsi:type="dcterms:W3CDTF">2020-04-20T17:18:38Z</dcterms:modified>
</cp:coreProperties>
</file>