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15" d="100"/>
          <a:sy n="15" d="100"/>
        </p:scale>
        <p:origin x="2420" y="9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9.emf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Development of a Low-Cost Vision System for Collaborative Robots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Jordan Ross Jenkins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Dr Arnaud Marotin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07063" y="5663729"/>
            <a:ext cx="7048011" cy="8290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800" dirty="0"/>
              <a:t>The Dawn of the 4</a:t>
            </a:r>
            <a:r>
              <a:rPr lang="en-GB" sz="2800" baseline="30000" dirty="0"/>
              <a:t>th</a:t>
            </a:r>
            <a:r>
              <a:rPr lang="en-GB" sz="2800" dirty="0"/>
              <a:t> industrial revolution brings a host of unique challenges to SME’s. Future prosperity relies on the adoption of advanced manufacturing technologies (AMT). [1]</a:t>
            </a:r>
          </a:p>
          <a:p>
            <a:pPr lvl="0" defTabSz="2771345">
              <a:spcBef>
                <a:spcPct val="50000"/>
              </a:spcBef>
            </a:pPr>
            <a:r>
              <a:rPr lang="en-AU" altLang="en-US" sz="3600" b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Benefits of Low-Cost Automation in SME’S</a:t>
            </a:r>
          </a:p>
          <a:p>
            <a:pPr marL="571500" lvl="0" indent="-571500" defTabSz="2771345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Faster Return on Investment (RoI)</a:t>
            </a:r>
          </a:p>
          <a:p>
            <a:pPr marL="571500" lvl="0" indent="-571500" defTabSz="2771345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Faster Time to Market (TTM)</a:t>
            </a:r>
          </a:p>
          <a:p>
            <a:pPr marL="571500" lvl="0" indent="-571500" defTabSz="2771345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Increased Productivity </a:t>
            </a:r>
          </a:p>
          <a:p>
            <a:pPr marL="571500" lvl="0" indent="-571500" defTabSz="2771345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Stronger Supply Chains  [2]</a:t>
            </a:r>
          </a:p>
          <a:p>
            <a:pPr marL="571500" lvl="0" indent="-571500" defTabSz="2771345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280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68239" y="24545898"/>
            <a:ext cx="6415087" cy="4135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lvl="0" indent="0" defTabSz="2771345"/>
            <a:r>
              <a:rPr lang="en-AU" altLang="en-US" sz="1800" dirty="0">
                <a:ea typeface="Arial" charset="0"/>
                <a:cs typeface="Arial" charset="0"/>
              </a:rPr>
              <a:t>[</a:t>
            </a:r>
            <a:r>
              <a:rPr lang="en-AU" altLang="en-US" sz="1800" i="1" dirty="0"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1] </a:t>
            </a:r>
            <a:r>
              <a:rPr lang="en-GB" sz="1800" i="1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Moeuf, A. et al., 2020. Identification of critical success factors, risks and opportunities of Industry 4.0 in SMEs. International Journal of Production Research, 58(5), pp. 1384-1400.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i="1" dirty="0"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[2] </a:t>
            </a:r>
            <a:r>
              <a:rPr lang="en-GB" altLang="en-US" sz="1800" i="1" dirty="0"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Vickery, A. R., Brown, C. A. &amp; Matt, D. T., 2020. SME             Requirements and Guidelines for the Design of Smart and Highly Adaptable Manufacturing Systems. Industry 4.0 for SMEs, 1(1), pp. 39-72.</a:t>
            </a:r>
            <a:endParaRPr lang="en-AU" altLang="en-US" sz="1800" i="1" dirty="0">
              <a:latin typeface="Times New Roman" panose="02020603050405020304" pitchFamily="18" charset="0"/>
              <a:ea typeface="Arial" charset="0"/>
              <a:cs typeface="Times New Roman" panose="02020603050405020304" pitchFamily="18" charset="0"/>
            </a:endParaRPr>
          </a:p>
          <a:p>
            <a:pPr marL="0" indent="0">
              <a:spcBef>
                <a:spcPct val="50000"/>
              </a:spcBef>
            </a:pPr>
            <a:r>
              <a:rPr lang="en-AU" altLang="en-US" sz="1800" i="1" dirty="0"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[3] </a:t>
            </a:r>
            <a:r>
              <a:rPr lang="en-GB" altLang="en-US" sz="1800" i="1" dirty="0"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Universal Robots, 2020. Image of Universal Robots UR10. Denmark: Universal Robots</a:t>
            </a:r>
            <a:endParaRPr lang="en-US" altLang="en-US" sz="1800" i="1" dirty="0">
              <a:latin typeface="Times New Roman" panose="02020603050405020304" pitchFamily="18" charset="0"/>
              <a:ea typeface="Arial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413206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293249" y="12506294"/>
            <a:ext cx="6415087" cy="6536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To research, design and develop a low-cost vision system for a collaborative industrial Robot.</a:t>
            </a:r>
          </a:p>
          <a:p>
            <a:pPr>
              <a:spcBef>
                <a:spcPct val="50000"/>
              </a:spcBef>
            </a:pPr>
            <a:r>
              <a:rPr lang="en-GB" sz="3200" b="1" dirty="0"/>
              <a:t>Key Study Areas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Machine vision theory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Vision guided robotics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Computer vision &amp; image processing</a:t>
            </a:r>
          </a:p>
          <a:p>
            <a:pPr>
              <a:spcBef>
                <a:spcPct val="50000"/>
              </a:spcBef>
            </a:pPr>
            <a:r>
              <a:rPr lang="en-GB" sz="3600" b="1" dirty="0"/>
              <a:t>         System Functions</a:t>
            </a:r>
            <a:endParaRPr lang="en-GB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662209" y="15320669"/>
            <a:ext cx="6466397" cy="1027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Fully functioning vision system for     </a:t>
            </a: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 £250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positional accuracy of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±0.97mm 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Deep Neural Network object Precision = 72.8%</a:t>
            </a:r>
            <a:endParaRPr lang="en-GB" sz="2800" dirty="0"/>
          </a:p>
          <a:p>
            <a:pPr lvl="0">
              <a:lnSpc>
                <a:spcPct val="150000"/>
              </a:lnSpc>
            </a:pPr>
            <a:r>
              <a:rPr lang="en-GB" sz="3600" b="1" dirty="0"/>
              <a:t>Key Takeaways </a:t>
            </a:r>
            <a:endParaRPr lang="en-GB" sz="3600" dirty="0"/>
          </a:p>
          <a:p>
            <a:pPr marL="457200" lvl="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Develop low-cost, user-friendly systems designed around the needs of SME’s.</a:t>
            </a:r>
          </a:p>
          <a:p>
            <a:pPr marL="457200" lvl="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Increase the skills, knowledge and awareness of AMT’s in the industry.</a:t>
            </a:r>
          </a:p>
          <a:p>
            <a:pPr marL="457200" lvl="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Decrease the complexity of integrating such technology with existing manufacturing systems.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</p:txBody>
      </p:sp>
      <p:sp>
        <p:nvSpPr>
          <p:cNvPr id="50" name="Text Box 19"/>
          <p:cNvSpPr txBox="1">
            <a:spLocks noChangeArrowheads="1"/>
          </p:cNvSpPr>
          <p:nvPr/>
        </p:nvSpPr>
        <p:spPr bwMode="auto">
          <a:xfrm>
            <a:off x="15821448" y="14664674"/>
            <a:ext cx="4144576" cy="842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Positional Accuracy Results Table </a:t>
            </a:r>
          </a:p>
        </p:txBody>
      </p:sp>
      <p:sp>
        <p:nvSpPr>
          <p:cNvPr id="53" name="Text Box 19"/>
          <p:cNvSpPr txBox="1">
            <a:spLocks noChangeArrowheads="1"/>
          </p:cNvSpPr>
          <p:nvPr/>
        </p:nvSpPr>
        <p:spPr bwMode="auto">
          <a:xfrm>
            <a:off x="1826914" y="28053280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VGR Process Flow Diagram 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7719665" y="11509871"/>
            <a:ext cx="5638800" cy="636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of Universal Robots UR10 [3]</a:t>
            </a: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Text Box 25"/>
          <p:cNvSpPr txBox="1">
            <a:spLocks noChangeArrowheads="1"/>
          </p:cNvSpPr>
          <p:nvPr/>
        </p:nvSpPr>
        <p:spPr bwMode="auto">
          <a:xfrm>
            <a:off x="14502530" y="10244998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Normal Disruption of Deviations in Robot Positional Accuracy Tests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3A55AA-3F6B-442B-A39A-DE7879FFBB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580" t="10154" r="16177" b="7188"/>
          <a:stretch/>
        </p:blipFill>
        <p:spPr>
          <a:xfrm>
            <a:off x="348598" y="2202115"/>
            <a:ext cx="2661302" cy="328075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41958699-7C0A-4417-870B-65207F8D3854}"/>
              </a:ext>
            </a:extLst>
          </p:cNvPr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99" y="18796759"/>
            <a:ext cx="6870502" cy="9519398"/>
          </a:xfrm>
          <a:prstGeom prst="rect">
            <a:avLst/>
          </a:prstGeo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B319518-012C-4730-B825-CB229639F7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8381" y="6479174"/>
            <a:ext cx="5340084" cy="530317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FBEB6B8-6540-4307-AED6-304857DB3825}"/>
              </a:ext>
            </a:extLst>
          </p:cNvPr>
          <p:cNvPicPr/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" t="3570" r="2378" b="3332"/>
          <a:stretch/>
        </p:blipFill>
        <p:spPr>
          <a:xfrm>
            <a:off x="7549405" y="13049500"/>
            <a:ext cx="6037331" cy="5201038"/>
          </a:xfrm>
          <a:prstGeom prst="rect">
            <a:avLst/>
          </a:prstGeom>
        </p:spPr>
      </p:pic>
      <p:sp>
        <p:nvSpPr>
          <p:cNvPr id="38" name="Text Box 6">
            <a:extLst>
              <a:ext uri="{FF2B5EF4-FFF2-40B4-BE49-F238E27FC236}">
                <a16:creationId xmlns:a16="http://schemas.microsoft.com/office/drawing/2014/main" id="{9D921686-C7A0-4BCE-9AF4-D1423C38F9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6427" y="12112888"/>
            <a:ext cx="6415087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AI Object Detection (CNN)</a:t>
            </a:r>
            <a:endParaRPr lang="en-GB" sz="2800" dirty="0"/>
          </a:p>
        </p:txBody>
      </p:sp>
      <p:sp>
        <p:nvSpPr>
          <p:cNvPr id="39" name="Text Box 16">
            <a:extLst>
              <a:ext uri="{FF2B5EF4-FFF2-40B4-BE49-F238E27FC236}">
                <a16:creationId xmlns:a16="http://schemas.microsoft.com/office/drawing/2014/main" id="{74D9684B-0AD4-4444-BA56-B46B5ABD40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6295" y="18282196"/>
            <a:ext cx="5638800" cy="636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PCB CNN object Detector</a:t>
            </a: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Box 6">
            <a:extLst>
              <a:ext uri="{FF2B5EF4-FFF2-40B4-BE49-F238E27FC236}">
                <a16:creationId xmlns:a16="http://schemas.microsoft.com/office/drawing/2014/main" id="{83983990-94E0-43C4-85FA-EF01B5DAED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2319" y="18851570"/>
            <a:ext cx="5598983" cy="3550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Transfer Learning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120 Hours Training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3000 Images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Avg. Precision = 72.8%</a:t>
            </a:r>
          </a:p>
          <a:p>
            <a:pPr>
              <a:spcBef>
                <a:spcPct val="50000"/>
              </a:spcBef>
            </a:pPr>
            <a:endParaRPr lang="en-GB" sz="28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0C793F3-2A19-44E7-B185-78AC1935EE5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7045" r="4166"/>
          <a:stretch/>
        </p:blipFill>
        <p:spPr>
          <a:xfrm>
            <a:off x="7549405" y="21735400"/>
            <a:ext cx="6862744" cy="6485436"/>
          </a:xfrm>
          <a:prstGeom prst="rect">
            <a:avLst/>
          </a:prstGeom>
        </p:spPr>
      </p:pic>
      <p:sp>
        <p:nvSpPr>
          <p:cNvPr id="45" name="Text Box 19">
            <a:extLst>
              <a:ext uri="{FF2B5EF4-FFF2-40B4-BE49-F238E27FC236}">
                <a16:creationId xmlns:a16="http://schemas.microsoft.com/office/drawing/2014/main" id="{55D64C30-0B80-446C-A62D-08D8F45E63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46524" y="28066656"/>
            <a:ext cx="4325982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Results of Grasp Location Tests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8E9BB722-7A69-49FB-AEBB-7FE32DB08AEF}"/>
              </a:ext>
            </a:extLst>
          </p:cNvPr>
          <p:cNvPicPr/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" t="643" r="1035" b="1184"/>
          <a:stretch/>
        </p:blipFill>
        <p:spPr bwMode="auto">
          <a:xfrm>
            <a:off x="14514372" y="6130929"/>
            <a:ext cx="6544866" cy="440907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8CC6BE49-B3D2-42EB-A2F2-2A980CBEF058}"/>
              </a:ext>
            </a:extLst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2455" y="11565816"/>
            <a:ext cx="6544865" cy="314979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2050" name="Picture 2" descr="Universal Robots A/S">
            <a:extLst>
              <a:ext uri="{FF2B5EF4-FFF2-40B4-BE49-F238E27FC236}">
                <a16:creationId xmlns:a16="http://schemas.microsoft.com/office/drawing/2014/main" id="{148F7A4B-94F1-4704-A5DD-550308A011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93" b="25204"/>
          <a:stretch/>
        </p:blipFill>
        <p:spPr bwMode="auto">
          <a:xfrm>
            <a:off x="179626" y="28966788"/>
            <a:ext cx="4573500" cy="112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AAFBBD4-D5EC-4CA4-8BDE-FC5EE8598B9F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t="27821" r="-34174" b="29670"/>
          <a:stretch/>
        </p:blipFill>
        <p:spPr>
          <a:xfrm>
            <a:off x="5032076" y="29000822"/>
            <a:ext cx="3859246" cy="12227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981A560-8F4F-4FCE-A91D-167C64586838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2214" t="27597" r="873" b="35227"/>
          <a:stretch/>
        </p:blipFill>
        <p:spPr>
          <a:xfrm>
            <a:off x="8237239" y="29276463"/>
            <a:ext cx="3500612" cy="67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348</Words>
  <Application>Microsoft Office PowerPoint</Application>
  <PresentationFormat>Custom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Jordan Jenkins (P149066)</cp:lastModifiedBy>
  <cp:revision>35</cp:revision>
  <dcterms:created xsi:type="dcterms:W3CDTF">2016-02-25T08:27:32Z</dcterms:created>
  <dcterms:modified xsi:type="dcterms:W3CDTF">2020-05-04T04:37:49Z</dcterms:modified>
</cp:coreProperties>
</file>