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Lst>
  <p:sldSz cx="9144000" cy="5143500" type="screen16x9"/>
  <p:notesSz cx="6858000" cy="9144000"/>
  <p:embeddedFontLst>
    <p:embeddedFont>
      <p:font typeface="Montserrat" pitchFamily="2" charset="77"/>
      <p:regular r:id="rId29"/>
      <p:bold r:id="rId30"/>
      <p:italic r:id="rId31"/>
      <p:boldItalic r:id="rId32"/>
    </p:embeddedFont>
    <p:embeddedFont>
      <p:font typeface="Montserrat ExtraLight" panose="00000300000000000000" pitchFamily="2" charset="77"/>
      <p:regular r:id="rId33"/>
      <p:bold r:id="rId34"/>
      <p:italic r:id="rId35"/>
      <p:boldItalic r:id="rId36"/>
    </p:embeddedFont>
    <p:embeddedFont>
      <p:font typeface="Montserrat Light" panose="00000400000000000000" pitchFamily="2" charset="77"/>
      <p:regular r:id="rId37"/>
      <p:bold r:id="rId38"/>
      <p:italic r:id="rId39"/>
      <p:boldItalic r:id="rId40"/>
    </p:embeddedFont>
    <p:embeddedFont>
      <p:font typeface="Roboto" panose="02000000000000000000" pitchFamily="2" charset="0"/>
      <p:regular r:id="rId41"/>
      <p:bold r:id="rId42"/>
      <p:italic r:id="rId43"/>
      <p:boldItalic r:id="rId44"/>
    </p:embeddedFont>
    <p:embeddedFont>
      <p:font typeface="Roboto SemiBold" panose="02000000000000000000" pitchFamily="2" charset="0"/>
      <p:regular r:id="rId45"/>
      <p:bold r:id="rId46"/>
      <p:italic r:id="rId47"/>
      <p:boldItalic r:id="rId4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58"/>
  </p:normalViewPr>
  <p:slideViewPr>
    <p:cSldViewPr snapToGrid="0">
      <p:cViewPr varScale="1">
        <p:scale>
          <a:sx n="160" d="100"/>
          <a:sy n="160" d="100"/>
        </p:scale>
        <p:origin x="784" y="176"/>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1.fntdata"/><Relationship Id="rId21" Type="http://schemas.openxmlformats.org/officeDocument/2006/relationships/slide" Target="slides/slide20.xml"/><Relationship Id="rId34" Type="http://schemas.openxmlformats.org/officeDocument/2006/relationships/font" Target="fonts/font6.fntdata"/><Relationship Id="rId42" Type="http://schemas.openxmlformats.org/officeDocument/2006/relationships/font" Target="fonts/font14.fntdata"/><Relationship Id="rId47" Type="http://schemas.openxmlformats.org/officeDocument/2006/relationships/font" Target="fonts/font19.fntdata"/><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1.fntdata"/><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4.fntdata"/><Relationship Id="rId37" Type="http://schemas.openxmlformats.org/officeDocument/2006/relationships/font" Target="fonts/font9.fntdata"/><Relationship Id="rId40" Type="http://schemas.openxmlformats.org/officeDocument/2006/relationships/font" Target="fonts/font12.fntdata"/><Relationship Id="rId45" Type="http://schemas.openxmlformats.org/officeDocument/2006/relationships/font" Target="fonts/font1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36" Type="http://schemas.openxmlformats.org/officeDocument/2006/relationships/font" Target="fonts/font8.fntdata"/><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3.fntdata"/><Relationship Id="rId44" Type="http://schemas.openxmlformats.org/officeDocument/2006/relationships/font" Target="fonts/font16.fntdata"/><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2.fntdata"/><Relationship Id="rId35" Type="http://schemas.openxmlformats.org/officeDocument/2006/relationships/font" Target="fonts/font7.fntdata"/><Relationship Id="rId43" Type="http://schemas.openxmlformats.org/officeDocument/2006/relationships/font" Target="fonts/font15.fntdata"/><Relationship Id="rId48" Type="http://schemas.openxmlformats.org/officeDocument/2006/relationships/font" Target="fonts/font20.fntdata"/><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5.fntdata"/><Relationship Id="rId38" Type="http://schemas.openxmlformats.org/officeDocument/2006/relationships/font" Target="fonts/font10.fntdata"/><Relationship Id="rId46" Type="http://schemas.openxmlformats.org/officeDocument/2006/relationships/font" Target="fonts/font18.fntdata"/><Relationship Id="rId20" Type="http://schemas.openxmlformats.org/officeDocument/2006/relationships/slide" Target="slides/slide19.xml"/><Relationship Id="rId41"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38e212a599c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38e212a599c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g3e61af1ba99_0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g3e61af1ba99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398d631d0bc_0_2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398d631d0bc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398d631d0bc_0_16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398d631d0bc_0_1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398d136b212_0_3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g398d136b212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398d631d0bc_0_4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398d631d0bc_0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39880715cd0_3_1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39880715cd0_3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398d136b212_0_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398d136b212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398d631d0bc_0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398d631d0bc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398d136b212_0_8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398d136b212_0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398d136b212_0_10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 name="Google Shape;123;g398d136b212_0_1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398d631d0bc_0_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398d631d0bc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398d136b212_0_9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398d136b212_0_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398d631d0bc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398d631d0bc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398d631d0bc_0_15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398d631d0bc_0_1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398d136b212_0_8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 name="Google Shape;157;g398d136b212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3e61af1ba99_0_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g3e61af1ba99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398d631d0bc_0_4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398d631d0bc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398d631d0bc_0_6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7" name="Google Shape;177;g398d631d0bc_0_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g398d631d0bc_0_7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 name="Google Shape;185;g398d631d0bc_0_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g398d631d0bc_0_8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4" name="Google Shape;194;g398d631d0bc_0_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398d631d0bc_0_9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 name="Google Shape;202;g398d631d0bc_0_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g398d631d0bc_0_10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 name="Google Shape;210;g398d631d0bc_0_1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g39fe502bc0b_1_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8" name="Google Shape;218;g39fe502bc0b_1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g398d631d0bc_0_17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 name="Google Shape;227;g398d631d0bc_0_1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11.jpg"/><Relationship Id="rId4" Type="http://schemas.openxmlformats.org/officeDocument/2006/relationships/image" Target="../media/image10.jpg"/></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14.jpg"/><Relationship Id="rId4" Type="http://schemas.openxmlformats.org/officeDocument/2006/relationships/image" Target="../media/image13.jp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5.xml"/><Relationship Id="rId1" Type="http://schemas.openxmlformats.org/officeDocument/2006/relationships/slideLayout" Target="../slideLayouts/slideLayout5.xml"/><Relationship Id="rId4" Type="http://schemas.openxmlformats.org/officeDocument/2006/relationships/image" Target="../media/image25.jp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53"/>
        <p:cNvGrpSpPr/>
        <p:nvPr/>
      </p:nvGrpSpPr>
      <p:grpSpPr>
        <a:xfrm>
          <a:off x="0" y="0"/>
          <a:ext cx="0" cy="0"/>
          <a:chOff x="0" y="0"/>
          <a:chExt cx="0" cy="0"/>
        </a:xfrm>
      </p:grpSpPr>
      <p:cxnSp>
        <p:nvCxnSpPr>
          <p:cNvPr id="54" name="Google Shape;54;p13"/>
          <p:cNvCxnSpPr/>
          <p:nvPr/>
        </p:nvCxnSpPr>
        <p:spPr>
          <a:xfrm>
            <a:off x="-72225" y="4570408"/>
            <a:ext cx="9306600" cy="0"/>
          </a:xfrm>
          <a:prstGeom prst="straightConnector1">
            <a:avLst/>
          </a:prstGeom>
          <a:noFill/>
          <a:ln w="9525" cap="flat" cmpd="sng">
            <a:solidFill>
              <a:srgbClr val="483124"/>
            </a:solidFill>
            <a:prstDash val="solid"/>
            <a:round/>
            <a:headEnd type="none" w="med" len="med"/>
            <a:tailEnd type="none" w="med" len="med"/>
          </a:ln>
        </p:spPr>
      </p:cxnSp>
      <p:sp>
        <p:nvSpPr>
          <p:cNvPr id="55" name="Google Shape;55;p13"/>
          <p:cNvSpPr txBox="1"/>
          <p:nvPr/>
        </p:nvSpPr>
        <p:spPr>
          <a:xfrm>
            <a:off x="5396050" y="2060513"/>
            <a:ext cx="36015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1800">
              <a:solidFill>
                <a:schemeClr val="dk2"/>
              </a:solidFill>
            </a:endParaRPr>
          </a:p>
        </p:txBody>
      </p:sp>
      <p:sp>
        <p:nvSpPr>
          <p:cNvPr id="56" name="Google Shape;56;p13"/>
          <p:cNvSpPr txBox="1">
            <a:spLocks noGrp="1"/>
          </p:cNvSpPr>
          <p:nvPr>
            <p:ph type="ctrTitle"/>
          </p:nvPr>
        </p:nvSpPr>
        <p:spPr>
          <a:xfrm>
            <a:off x="229800" y="1242825"/>
            <a:ext cx="8684400" cy="1090500"/>
          </a:xfrm>
          <a:prstGeom prst="rect">
            <a:avLst/>
          </a:prstGeom>
          <a:noFill/>
        </p:spPr>
        <p:txBody>
          <a:bodyPr spcFirstLastPara="1" wrap="square" lIns="91425" tIns="91425" rIns="91425" bIns="91425" anchor="t" anchorCtr="0">
            <a:noAutofit/>
          </a:bodyPr>
          <a:lstStyle/>
          <a:p>
            <a:pPr marL="0" lvl="0" indent="0" algn="ctr" rtl="0">
              <a:spcBef>
                <a:spcPts val="0"/>
              </a:spcBef>
              <a:spcAft>
                <a:spcPts val="0"/>
              </a:spcAft>
              <a:buNone/>
            </a:pPr>
            <a:r>
              <a:rPr lang="en" sz="4100" dirty="0">
                <a:latin typeface="Montserrat Light"/>
                <a:ea typeface="Montserrat Light"/>
                <a:cs typeface="Montserrat Light"/>
                <a:sym typeface="Montserrat Light"/>
              </a:rPr>
              <a:t>DPROF RESEARCH PROPOSAL:</a:t>
            </a:r>
            <a:endParaRPr sz="4100" dirty="0">
              <a:latin typeface="Montserrat Light"/>
              <a:ea typeface="Montserrat Light"/>
              <a:cs typeface="Montserrat Light"/>
              <a:sym typeface="Montserrat Light"/>
            </a:endParaRPr>
          </a:p>
          <a:p>
            <a:pPr marL="0" lvl="0" indent="0" algn="ctr" rtl="0">
              <a:spcBef>
                <a:spcPts val="0"/>
              </a:spcBef>
              <a:spcAft>
                <a:spcPts val="0"/>
              </a:spcAft>
              <a:buNone/>
            </a:pPr>
            <a:r>
              <a:rPr lang="en" sz="4100" dirty="0">
                <a:latin typeface="Montserrat Light"/>
                <a:ea typeface="Montserrat Light"/>
                <a:cs typeface="Montserrat Light"/>
                <a:sym typeface="Montserrat Light"/>
              </a:rPr>
              <a:t>HEROES, HARMONY &amp; TRANSCENDENCE</a:t>
            </a:r>
            <a:endParaRPr sz="4100" dirty="0">
              <a:latin typeface="Montserrat Light"/>
              <a:ea typeface="Montserrat Light"/>
              <a:cs typeface="Montserrat Light"/>
              <a:sym typeface="Montserrat 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60"/>
        <p:cNvGrpSpPr/>
        <p:nvPr/>
      </p:nvGrpSpPr>
      <p:grpSpPr>
        <a:xfrm>
          <a:off x="0" y="0"/>
          <a:ext cx="0" cy="0"/>
          <a:chOff x="0" y="0"/>
          <a:chExt cx="0" cy="0"/>
        </a:xfrm>
      </p:grpSpPr>
      <p:cxnSp>
        <p:nvCxnSpPr>
          <p:cNvPr id="61" name="Google Shape;61;p14"/>
          <p:cNvCxnSpPr/>
          <p:nvPr/>
        </p:nvCxnSpPr>
        <p:spPr>
          <a:xfrm>
            <a:off x="-72225" y="4570408"/>
            <a:ext cx="9306600" cy="0"/>
          </a:xfrm>
          <a:prstGeom prst="straightConnector1">
            <a:avLst/>
          </a:prstGeom>
          <a:noFill/>
          <a:ln w="9525" cap="flat" cmpd="sng">
            <a:solidFill>
              <a:schemeClr val="dk1"/>
            </a:solidFill>
            <a:prstDash val="solid"/>
            <a:round/>
            <a:headEnd type="none" w="med" len="med"/>
            <a:tailEnd type="none" w="med" len="med"/>
          </a:ln>
        </p:spPr>
      </p:cxnSp>
      <p:sp>
        <p:nvSpPr>
          <p:cNvPr id="62" name="Google Shape;62;p14"/>
          <p:cNvSpPr txBox="1">
            <a:spLocks noGrp="1"/>
          </p:cNvSpPr>
          <p:nvPr>
            <p:ph type="ctrTitle"/>
          </p:nvPr>
        </p:nvSpPr>
        <p:spPr>
          <a:xfrm>
            <a:off x="879785" y="643548"/>
            <a:ext cx="7401600" cy="1090500"/>
          </a:xfrm>
          <a:prstGeom prst="rect">
            <a:avLst/>
          </a:prstGeom>
          <a:noFill/>
        </p:spPr>
        <p:txBody>
          <a:bodyPr spcFirstLastPara="1" wrap="square" lIns="91425" tIns="91425" rIns="91425" bIns="91425" anchor="t" anchorCtr="0">
            <a:noAutofit/>
          </a:bodyPr>
          <a:lstStyle/>
          <a:p>
            <a:pPr marL="0" lvl="0" indent="0" algn="ctr" rtl="0">
              <a:spcBef>
                <a:spcPts val="0"/>
              </a:spcBef>
              <a:spcAft>
                <a:spcPts val="0"/>
              </a:spcAft>
              <a:buNone/>
            </a:pPr>
            <a:r>
              <a:rPr lang="en" sz="4400">
                <a:latin typeface="Montserrat Light"/>
                <a:ea typeface="Montserrat Light"/>
                <a:cs typeface="Montserrat Light"/>
                <a:sym typeface="Montserrat Light"/>
              </a:rPr>
              <a:t>TABLE OF CONTENTS</a:t>
            </a:r>
            <a:endParaRPr sz="4400">
              <a:latin typeface="Montserrat Light"/>
              <a:ea typeface="Montserrat Light"/>
              <a:cs typeface="Montserrat Light"/>
              <a:sym typeface="Montserrat Light"/>
            </a:endParaRPr>
          </a:p>
        </p:txBody>
      </p:sp>
      <p:sp>
        <p:nvSpPr>
          <p:cNvPr id="63" name="Google Shape;63;p14"/>
          <p:cNvSpPr txBox="1">
            <a:spLocks noGrp="1"/>
          </p:cNvSpPr>
          <p:nvPr>
            <p:ph type="ctrTitle"/>
          </p:nvPr>
        </p:nvSpPr>
        <p:spPr>
          <a:xfrm>
            <a:off x="1824450" y="1680623"/>
            <a:ext cx="5495100" cy="2295900"/>
          </a:xfrm>
          <a:prstGeom prst="rect">
            <a:avLst/>
          </a:prstGeom>
          <a:noFill/>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 sz="1500" dirty="0">
                <a:solidFill>
                  <a:srgbClr val="483124"/>
                </a:solidFill>
                <a:latin typeface="Montserrat ExtraLight"/>
                <a:ea typeface="Montserrat ExtraLight"/>
                <a:cs typeface="Montserrat ExtraLight"/>
                <a:sym typeface="Montserrat ExtraLight"/>
              </a:rPr>
              <a:t>Duality</a:t>
            </a:r>
            <a:endParaRPr sz="1500" dirty="0">
              <a:solidFill>
                <a:srgbClr val="483124"/>
              </a:solidFill>
              <a:latin typeface="Montserrat ExtraLight"/>
              <a:ea typeface="Montserrat ExtraLight"/>
              <a:cs typeface="Montserrat ExtraLight"/>
              <a:sym typeface="Montserrat ExtraLight"/>
            </a:endParaRPr>
          </a:p>
          <a:p>
            <a:pPr marL="0" lvl="0" indent="0" algn="ctr" rtl="0">
              <a:lnSpc>
                <a:spcPct val="150000"/>
              </a:lnSpc>
              <a:spcBef>
                <a:spcPts val="0"/>
              </a:spcBef>
              <a:spcAft>
                <a:spcPts val="0"/>
              </a:spcAft>
              <a:buNone/>
            </a:pPr>
            <a:r>
              <a:rPr lang="en" sz="1500" dirty="0">
                <a:solidFill>
                  <a:srgbClr val="483124"/>
                </a:solidFill>
                <a:latin typeface="Montserrat ExtraLight"/>
                <a:ea typeface="Montserrat ExtraLight"/>
                <a:cs typeface="Montserrat ExtraLight"/>
                <a:sym typeface="Montserrat ExtraLight"/>
              </a:rPr>
              <a:t>Hero on a Mission</a:t>
            </a:r>
            <a:br>
              <a:rPr lang="en" sz="1500" dirty="0">
                <a:solidFill>
                  <a:srgbClr val="483124"/>
                </a:solidFill>
                <a:latin typeface="Montserrat ExtraLight"/>
                <a:ea typeface="Montserrat ExtraLight"/>
                <a:cs typeface="Montserrat ExtraLight"/>
                <a:sym typeface="Montserrat ExtraLight"/>
              </a:rPr>
            </a:br>
            <a:r>
              <a:rPr lang="en" sz="1500" dirty="0">
                <a:solidFill>
                  <a:srgbClr val="483124"/>
                </a:solidFill>
                <a:latin typeface="Montserrat ExtraLight"/>
                <a:ea typeface="Montserrat ExtraLight"/>
                <a:cs typeface="Montserrat ExtraLight"/>
                <a:sym typeface="Montserrat ExtraLight"/>
              </a:rPr>
              <a:t>Transcendence</a:t>
            </a:r>
            <a:endParaRPr sz="1500" dirty="0">
              <a:solidFill>
                <a:srgbClr val="483124"/>
              </a:solidFill>
              <a:latin typeface="Montserrat ExtraLight"/>
              <a:ea typeface="Montserrat ExtraLight"/>
              <a:cs typeface="Montserrat ExtraLight"/>
              <a:sym typeface="Montserrat ExtraLight"/>
            </a:endParaRPr>
          </a:p>
          <a:p>
            <a:pPr marL="0" lvl="0" indent="0" algn="ctr" rtl="0">
              <a:lnSpc>
                <a:spcPct val="150000"/>
              </a:lnSpc>
              <a:spcBef>
                <a:spcPts val="0"/>
              </a:spcBef>
              <a:spcAft>
                <a:spcPts val="0"/>
              </a:spcAft>
              <a:buNone/>
            </a:pPr>
            <a:r>
              <a:rPr lang="en" sz="1500" dirty="0">
                <a:solidFill>
                  <a:srgbClr val="483124"/>
                </a:solidFill>
                <a:latin typeface="Montserrat ExtraLight"/>
                <a:ea typeface="Montserrat ExtraLight"/>
                <a:cs typeface="Montserrat ExtraLight"/>
                <a:sym typeface="Montserrat ExtraLight"/>
              </a:rPr>
              <a:t>The Grammar of Harmony</a:t>
            </a:r>
            <a:endParaRPr sz="1500" dirty="0">
              <a:solidFill>
                <a:srgbClr val="483124"/>
              </a:solidFill>
              <a:latin typeface="Montserrat ExtraLight"/>
              <a:ea typeface="Montserrat ExtraLight"/>
              <a:cs typeface="Montserrat ExtraLight"/>
              <a:sym typeface="Montserrat ExtraLight"/>
            </a:endParaRPr>
          </a:p>
          <a:p>
            <a:pPr marL="0" lvl="0" indent="0" algn="ctr" rtl="0">
              <a:lnSpc>
                <a:spcPct val="150000"/>
              </a:lnSpc>
              <a:spcBef>
                <a:spcPts val="0"/>
              </a:spcBef>
              <a:spcAft>
                <a:spcPts val="0"/>
              </a:spcAft>
              <a:buClr>
                <a:schemeClr val="dk1"/>
              </a:buClr>
              <a:buSzPts val="1100"/>
              <a:buFont typeface="Arial"/>
              <a:buNone/>
            </a:pPr>
            <a:r>
              <a:rPr lang="en" sz="1500" dirty="0" err="1">
                <a:solidFill>
                  <a:srgbClr val="483124"/>
                </a:solidFill>
                <a:latin typeface="Montserrat ExtraLight"/>
                <a:ea typeface="Montserrat ExtraLight"/>
                <a:cs typeface="Montserrat ExtraLight"/>
                <a:sym typeface="Montserrat ExtraLight"/>
              </a:rPr>
              <a:t>Storybrand</a:t>
            </a:r>
            <a:endParaRPr sz="1500" dirty="0">
              <a:solidFill>
                <a:srgbClr val="483124"/>
              </a:solidFill>
              <a:latin typeface="Montserrat ExtraLight"/>
              <a:ea typeface="Montserrat ExtraLight"/>
              <a:cs typeface="Montserrat ExtraLight"/>
              <a:sym typeface="Montserrat ExtraLight"/>
            </a:endParaRPr>
          </a:p>
          <a:p>
            <a:pPr marL="0" lvl="0" indent="0" algn="ctr" rtl="0">
              <a:lnSpc>
                <a:spcPct val="150000"/>
              </a:lnSpc>
              <a:spcBef>
                <a:spcPts val="0"/>
              </a:spcBef>
              <a:spcAft>
                <a:spcPts val="0"/>
              </a:spcAft>
              <a:buClr>
                <a:schemeClr val="dk1"/>
              </a:buClr>
              <a:buSzPts val="1100"/>
              <a:buFont typeface="Arial"/>
              <a:buNone/>
            </a:pPr>
            <a:r>
              <a:rPr lang="en" sz="1500" dirty="0">
                <a:solidFill>
                  <a:srgbClr val="483124"/>
                </a:solidFill>
                <a:latin typeface="Montserrat ExtraLight"/>
                <a:ea typeface="Montserrat ExtraLight"/>
                <a:cs typeface="Montserrat ExtraLight"/>
                <a:sym typeface="Montserrat ExtraLight"/>
              </a:rPr>
              <a:t>Case Study: Ballerina Farm</a:t>
            </a:r>
            <a:br>
              <a:rPr lang="en" sz="1500" dirty="0">
                <a:solidFill>
                  <a:srgbClr val="483124"/>
                </a:solidFill>
                <a:latin typeface="Montserrat ExtraLight"/>
                <a:ea typeface="Montserrat ExtraLight"/>
                <a:cs typeface="Montserrat ExtraLight"/>
                <a:sym typeface="Montserrat ExtraLight"/>
              </a:rPr>
            </a:br>
            <a:endParaRPr sz="1500" dirty="0">
              <a:solidFill>
                <a:srgbClr val="483124"/>
              </a:solidFill>
              <a:latin typeface="Montserrat ExtraLight"/>
              <a:ea typeface="Montserrat ExtraLight"/>
              <a:cs typeface="Montserrat ExtraLight"/>
              <a:sym typeface="Montserrat ExtraLigh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67"/>
        <p:cNvGrpSpPr/>
        <p:nvPr/>
      </p:nvGrpSpPr>
      <p:grpSpPr>
        <a:xfrm>
          <a:off x="0" y="0"/>
          <a:ext cx="0" cy="0"/>
          <a:chOff x="0" y="0"/>
          <a:chExt cx="0" cy="0"/>
        </a:xfrm>
      </p:grpSpPr>
      <p:cxnSp>
        <p:nvCxnSpPr>
          <p:cNvPr id="68" name="Google Shape;68;p15"/>
          <p:cNvCxnSpPr/>
          <p:nvPr/>
        </p:nvCxnSpPr>
        <p:spPr>
          <a:xfrm>
            <a:off x="-72225" y="4570408"/>
            <a:ext cx="9306600" cy="0"/>
          </a:xfrm>
          <a:prstGeom prst="straightConnector1">
            <a:avLst/>
          </a:prstGeom>
          <a:noFill/>
          <a:ln w="9525" cap="flat" cmpd="sng">
            <a:solidFill>
              <a:schemeClr val="dk1"/>
            </a:solidFill>
            <a:prstDash val="solid"/>
            <a:round/>
            <a:headEnd type="none" w="med" len="med"/>
            <a:tailEnd type="none" w="med" len="med"/>
          </a:ln>
        </p:spPr>
      </p:cxnSp>
      <p:pic>
        <p:nvPicPr>
          <p:cNvPr id="69" name="Google Shape;69;p15"/>
          <p:cNvPicPr preferRelativeResize="0"/>
          <p:nvPr/>
        </p:nvPicPr>
        <p:blipFill rotWithShape="1">
          <a:blip r:embed="rId3">
            <a:alphaModFix/>
          </a:blip>
          <a:srcRect b="7995"/>
          <a:stretch/>
        </p:blipFill>
        <p:spPr>
          <a:xfrm>
            <a:off x="2291238" y="37900"/>
            <a:ext cx="4561525" cy="453250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73"/>
        <p:cNvGrpSpPr/>
        <p:nvPr/>
      </p:nvGrpSpPr>
      <p:grpSpPr>
        <a:xfrm>
          <a:off x="0" y="0"/>
          <a:ext cx="0" cy="0"/>
          <a:chOff x="0" y="0"/>
          <a:chExt cx="0" cy="0"/>
        </a:xfrm>
      </p:grpSpPr>
      <p:cxnSp>
        <p:nvCxnSpPr>
          <p:cNvPr id="74" name="Google Shape;74;p16"/>
          <p:cNvCxnSpPr/>
          <p:nvPr/>
        </p:nvCxnSpPr>
        <p:spPr>
          <a:xfrm>
            <a:off x="-72225" y="4570408"/>
            <a:ext cx="9306600" cy="0"/>
          </a:xfrm>
          <a:prstGeom prst="straightConnector1">
            <a:avLst/>
          </a:prstGeom>
          <a:noFill/>
          <a:ln w="9525" cap="flat" cmpd="sng">
            <a:solidFill>
              <a:schemeClr val="dk1"/>
            </a:solidFill>
            <a:prstDash val="solid"/>
            <a:round/>
            <a:headEnd type="none" w="med" len="med"/>
            <a:tailEnd type="none" w="med" len="med"/>
          </a:ln>
        </p:spPr>
      </p:cxnSp>
      <p:sp>
        <p:nvSpPr>
          <p:cNvPr id="75" name="Google Shape;75;p16"/>
          <p:cNvSpPr txBox="1">
            <a:spLocks noGrp="1"/>
          </p:cNvSpPr>
          <p:nvPr>
            <p:ph type="ctrTitle"/>
          </p:nvPr>
        </p:nvSpPr>
        <p:spPr>
          <a:xfrm>
            <a:off x="880285" y="1853336"/>
            <a:ext cx="7401600" cy="1090500"/>
          </a:xfrm>
          <a:prstGeom prst="rect">
            <a:avLst/>
          </a:prstGeom>
          <a:noFill/>
        </p:spPr>
        <p:txBody>
          <a:bodyPr spcFirstLastPara="1" wrap="square" lIns="91425" tIns="91425" rIns="91425" bIns="91425" anchor="t" anchorCtr="0">
            <a:noAutofit/>
          </a:bodyPr>
          <a:lstStyle/>
          <a:p>
            <a:pPr marL="0" lvl="0" indent="0" algn="ctr" rtl="0">
              <a:spcBef>
                <a:spcPts val="0"/>
              </a:spcBef>
              <a:spcAft>
                <a:spcPts val="0"/>
              </a:spcAft>
              <a:buNone/>
            </a:pPr>
            <a:r>
              <a:rPr lang="en" sz="4400">
                <a:latin typeface="Montserrat Light"/>
                <a:ea typeface="Montserrat Light"/>
                <a:cs typeface="Montserrat Light"/>
                <a:sym typeface="Montserrat Light"/>
              </a:rPr>
              <a:t>HERO’S JOURNEY:</a:t>
            </a:r>
            <a:endParaRPr sz="4400">
              <a:latin typeface="Montserrat Light"/>
              <a:ea typeface="Montserrat Light"/>
              <a:cs typeface="Montserrat Light"/>
              <a:sym typeface="Montserrat Light"/>
            </a:endParaRPr>
          </a:p>
          <a:p>
            <a:pPr marL="0" lvl="0" indent="0" algn="ctr" rtl="0">
              <a:spcBef>
                <a:spcPts val="0"/>
              </a:spcBef>
              <a:spcAft>
                <a:spcPts val="0"/>
              </a:spcAft>
              <a:buNone/>
            </a:pPr>
            <a:r>
              <a:rPr lang="en" sz="4400">
                <a:latin typeface="Montserrat Light"/>
                <a:ea typeface="Montserrat Light"/>
                <a:cs typeface="Montserrat Light"/>
                <a:sym typeface="Montserrat Light"/>
              </a:rPr>
              <a:t>MASCULINE &amp; FEMININE</a:t>
            </a:r>
            <a:endParaRPr sz="4400">
              <a:latin typeface="Montserrat Light"/>
              <a:ea typeface="Montserrat Light"/>
              <a:cs typeface="Montserrat Light"/>
              <a:sym typeface="Montserrat Ligh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79"/>
        <p:cNvGrpSpPr/>
        <p:nvPr/>
      </p:nvGrpSpPr>
      <p:grpSpPr>
        <a:xfrm>
          <a:off x="0" y="0"/>
          <a:ext cx="0" cy="0"/>
          <a:chOff x="0" y="0"/>
          <a:chExt cx="0" cy="0"/>
        </a:xfrm>
      </p:grpSpPr>
      <p:cxnSp>
        <p:nvCxnSpPr>
          <p:cNvPr id="80" name="Google Shape;80;p17"/>
          <p:cNvCxnSpPr/>
          <p:nvPr/>
        </p:nvCxnSpPr>
        <p:spPr>
          <a:xfrm>
            <a:off x="-72225" y="4570408"/>
            <a:ext cx="9306600" cy="0"/>
          </a:xfrm>
          <a:prstGeom prst="straightConnector1">
            <a:avLst/>
          </a:prstGeom>
          <a:noFill/>
          <a:ln w="9525" cap="flat" cmpd="sng">
            <a:solidFill>
              <a:schemeClr val="dk1"/>
            </a:solidFill>
            <a:prstDash val="solid"/>
            <a:round/>
            <a:headEnd type="none" w="med" len="med"/>
            <a:tailEnd type="none" w="med" len="med"/>
          </a:ln>
        </p:spPr>
      </p:cxnSp>
      <p:pic>
        <p:nvPicPr>
          <p:cNvPr id="81" name="Google Shape;81;p17"/>
          <p:cNvPicPr preferRelativeResize="0"/>
          <p:nvPr/>
        </p:nvPicPr>
        <p:blipFill rotWithShape="1">
          <a:blip r:embed="rId3">
            <a:alphaModFix/>
          </a:blip>
          <a:srcRect t="21973"/>
          <a:stretch/>
        </p:blipFill>
        <p:spPr>
          <a:xfrm>
            <a:off x="2141713" y="58225"/>
            <a:ext cx="4878725" cy="445019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85"/>
        <p:cNvGrpSpPr/>
        <p:nvPr/>
      </p:nvGrpSpPr>
      <p:grpSpPr>
        <a:xfrm>
          <a:off x="0" y="0"/>
          <a:ext cx="0" cy="0"/>
          <a:chOff x="0" y="0"/>
          <a:chExt cx="0" cy="0"/>
        </a:xfrm>
      </p:grpSpPr>
      <p:cxnSp>
        <p:nvCxnSpPr>
          <p:cNvPr id="86" name="Google Shape;86;p18"/>
          <p:cNvCxnSpPr/>
          <p:nvPr/>
        </p:nvCxnSpPr>
        <p:spPr>
          <a:xfrm>
            <a:off x="-72225" y="4570408"/>
            <a:ext cx="9306600" cy="0"/>
          </a:xfrm>
          <a:prstGeom prst="straightConnector1">
            <a:avLst/>
          </a:prstGeom>
          <a:noFill/>
          <a:ln w="9525" cap="flat" cmpd="sng">
            <a:solidFill>
              <a:schemeClr val="dk1"/>
            </a:solidFill>
            <a:prstDash val="solid"/>
            <a:round/>
            <a:headEnd type="none" w="med" len="med"/>
            <a:tailEnd type="none" w="med" len="med"/>
          </a:ln>
        </p:spPr>
      </p:cxnSp>
      <p:pic>
        <p:nvPicPr>
          <p:cNvPr id="87" name="Google Shape;87;p18" title="Screenshot 2025-11-06 at 11.56.47 AM.png"/>
          <p:cNvPicPr preferRelativeResize="0"/>
          <p:nvPr/>
        </p:nvPicPr>
        <p:blipFill>
          <a:blip r:embed="rId3">
            <a:alphaModFix/>
          </a:blip>
          <a:stretch>
            <a:fillRect/>
          </a:stretch>
        </p:blipFill>
        <p:spPr>
          <a:xfrm>
            <a:off x="118184" y="80650"/>
            <a:ext cx="3078211" cy="4381975"/>
          </a:xfrm>
          <a:prstGeom prst="rect">
            <a:avLst/>
          </a:prstGeom>
          <a:noFill/>
          <a:ln>
            <a:noFill/>
          </a:ln>
        </p:spPr>
      </p:pic>
      <p:pic>
        <p:nvPicPr>
          <p:cNvPr id="88" name="Google Shape;88;p18" title="Screenshot 2025-11-06 at 11.57.08 AM.png"/>
          <p:cNvPicPr preferRelativeResize="0"/>
          <p:nvPr/>
        </p:nvPicPr>
        <p:blipFill>
          <a:blip r:embed="rId4">
            <a:alphaModFix/>
          </a:blip>
          <a:stretch>
            <a:fillRect/>
          </a:stretch>
        </p:blipFill>
        <p:spPr>
          <a:xfrm>
            <a:off x="3286763" y="80650"/>
            <a:ext cx="2720642" cy="4381974"/>
          </a:xfrm>
          <a:prstGeom prst="rect">
            <a:avLst/>
          </a:prstGeom>
          <a:noFill/>
          <a:ln>
            <a:noFill/>
          </a:ln>
        </p:spPr>
      </p:pic>
      <p:pic>
        <p:nvPicPr>
          <p:cNvPr id="89" name="Google Shape;89;p18" title="Screenshot 2025-11-06 at 11.57.36 AM.png"/>
          <p:cNvPicPr preferRelativeResize="0"/>
          <p:nvPr/>
        </p:nvPicPr>
        <p:blipFill>
          <a:blip r:embed="rId5">
            <a:alphaModFix/>
          </a:blip>
          <a:stretch>
            <a:fillRect/>
          </a:stretch>
        </p:blipFill>
        <p:spPr>
          <a:xfrm>
            <a:off x="6089146" y="80650"/>
            <a:ext cx="2951461" cy="4381974"/>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93"/>
        <p:cNvGrpSpPr/>
        <p:nvPr/>
      </p:nvGrpSpPr>
      <p:grpSpPr>
        <a:xfrm>
          <a:off x="0" y="0"/>
          <a:ext cx="0" cy="0"/>
          <a:chOff x="0" y="0"/>
          <a:chExt cx="0" cy="0"/>
        </a:xfrm>
      </p:grpSpPr>
      <p:cxnSp>
        <p:nvCxnSpPr>
          <p:cNvPr id="94" name="Google Shape;94;p19"/>
          <p:cNvCxnSpPr/>
          <p:nvPr/>
        </p:nvCxnSpPr>
        <p:spPr>
          <a:xfrm>
            <a:off x="-72225" y="4570408"/>
            <a:ext cx="9306600" cy="0"/>
          </a:xfrm>
          <a:prstGeom prst="straightConnector1">
            <a:avLst/>
          </a:prstGeom>
          <a:noFill/>
          <a:ln w="9525" cap="flat" cmpd="sng">
            <a:solidFill>
              <a:schemeClr val="dk1"/>
            </a:solidFill>
            <a:prstDash val="solid"/>
            <a:round/>
            <a:headEnd type="none" w="med" len="med"/>
            <a:tailEnd type="none" w="med" len="med"/>
          </a:ln>
        </p:spPr>
      </p:cxnSp>
      <p:sp>
        <p:nvSpPr>
          <p:cNvPr id="95" name="Google Shape;95;p19"/>
          <p:cNvSpPr txBox="1">
            <a:spLocks noGrp="1"/>
          </p:cNvSpPr>
          <p:nvPr>
            <p:ph type="ctrTitle"/>
          </p:nvPr>
        </p:nvSpPr>
        <p:spPr>
          <a:xfrm>
            <a:off x="880285" y="1212286"/>
            <a:ext cx="7401600" cy="1090500"/>
          </a:xfrm>
          <a:prstGeom prst="rect">
            <a:avLst/>
          </a:prstGeom>
          <a:noFill/>
        </p:spPr>
        <p:txBody>
          <a:bodyPr spcFirstLastPara="1" wrap="square" lIns="91425" tIns="91425" rIns="91425" bIns="91425" anchor="t" anchorCtr="0">
            <a:noAutofit/>
          </a:bodyPr>
          <a:lstStyle/>
          <a:p>
            <a:pPr marL="0" lvl="0" indent="0" algn="ctr" rtl="0">
              <a:spcBef>
                <a:spcPts val="0"/>
              </a:spcBef>
              <a:spcAft>
                <a:spcPts val="0"/>
              </a:spcAft>
              <a:buNone/>
            </a:pPr>
            <a:r>
              <a:rPr lang="en" sz="4400">
                <a:latin typeface="Montserrat Light"/>
                <a:ea typeface="Montserrat Light"/>
                <a:cs typeface="Montserrat Light"/>
                <a:sym typeface="Montserrat Light"/>
              </a:rPr>
              <a:t>TRANSCENDENCE:</a:t>
            </a:r>
            <a:endParaRPr sz="4400">
              <a:latin typeface="Montserrat Light"/>
              <a:ea typeface="Montserrat Light"/>
              <a:cs typeface="Montserrat Light"/>
              <a:sym typeface="Montserrat Light"/>
            </a:endParaRPr>
          </a:p>
          <a:p>
            <a:pPr marL="0" lvl="0" indent="0" algn="ctr" rtl="0">
              <a:spcBef>
                <a:spcPts val="0"/>
              </a:spcBef>
              <a:spcAft>
                <a:spcPts val="0"/>
              </a:spcAft>
              <a:buNone/>
            </a:pPr>
            <a:r>
              <a:rPr lang="en" sz="4400">
                <a:latin typeface="Montserrat Light"/>
                <a:ea typeface="Montserrat Light"/>
                <a:cs typeface="Montserrat Light"/>
                <a:sym typeface="Montserrat Light"/>
              </a:rPr>
              <a:t>WHAT HAVE WE MISSED?</a:t>
            </a:r>
            <a:endParaRPr sz="4400">
              <a:latin typeface="Montserrat Light"/>
              <a:ea typeface="Montserrat Light"/>
              <a:cs typeface="Montserrat Light"/>
              <a:sym typeface="Montserrat Ligh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99"/>
        <p:cNvGrpSpPr/>
        <p:nvPr/>
      </p:nvGrpSpPr>
      <p:grpSpPr>
        <a:xfrm>
          <a:off x="0" y="0"/>
          <a:ext cx="0" cy="0"/>
          <a:chOff x="0" y="0"/>
          <a:chExt cx="0" cy="0"/>
        </a:xfrm>
      </p:grpSpPr>
      <p:pic>
        <p:nvPicPr>
          <p:cNvPr id="100" name="Google Shape;100;p20"/>
          <p:cNvPicPr preferRelativeResize="0"/>
          <p:nvPr/>
        </p:nvPicPr>
        <p:blipFill rotWithShape="1">
          <a:blip r:embed="rId3">
            <a:alphaModFix/>
          </a:blip>
          <a:srcRect b="11972"/>
          <a:stretch/>
        </p:blipFill>
        <p:spPr>
          <a:xfrm>
            <a:off x="103300" y="502276"/>
            <a:ext cx="4485900" cy="3948998"/>
          </a:xfrm>
          <a:prstGeom prst="rect">
            <a:avLst/>
          </a:prstGeom>
          <a:noFill/>
          <a:ln>
            <a:noFill/>
          </a:ln>
        </p:spPr>
      </p:pic>
      <p:cxnSp>
        <p:nvCxnSpPr>
          <p:cNvPr id="101" name="Google Shape;101;p20"/>
          <p:cNvCxnSpPr/>
          <p:nvPr/>
        </p:nvCxnSpPr>
        <p:spPr>
          <a:xfrm>
            <a:off x="-72225" y="4570408"/>
            <a:ext cx="9306600" cy="0"/>
          </a:xfrm>
          <a:prstGeom prst="straightConnector1">
            <a:avLst/>
          </a:prstGeom>
          <a:noFill/>
          <a:ln w="9525" cap="flat" cmpd="sng">
            <a:solidFill>
              <a:schemeClr val="dk1"/>
            </a:solidFill>
            <a:prstDash val="solid"/>
            <a:round/>
            <a:headEnd type="none" w="med" len="med"/>
            <a:tailEnd type="none" w="med" len="med"/>
          </a:ln>
        </p:spPr>
      </p:cxnSp>
      <p:pic>
        <p:nvPicPr>
          <p:cNvPr id="102" name="Google Shape;102;p20"/>
          <p:cNvPicPr preferRelativeResize="0"/>
          <p:nvPr/>
        </p:nvPicPr>
        <p:blipFill rotWithShape="1">
          <a:blip r:embed="rId4">
            <a:alphaModFix/>
          </a:blip>
          <a:srcRect b="7124"/>
          <a:stretch/>
        </p:blipFill>
        <p:spPr>
          <a:xfrm>
            <a:off x="4580617" y="183112"/>
            <a:ext cx="4485902" cy="4268173"/>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06"/>
        <p:cNvGrpSpPr/>
        <p:nvPr/>
      </p:nvGrpSpPr>
      <p:grpSpPr>
        <a:xfrm>
          <a:off x="0" y="0"/>
          <a:ext cx="0" cy="0"/>
          <a:chOff x="0" y="0"/>
          <a:chExt cx="0" cy="0"/>
        </a:xfrm>
      </p:grpSpPr>
      <p:sp>
        <p:nvSpPr>
          <p:cNvPr id="107" name="Google Shape;107;p21"/>
          <p:cNvSpPr txBox="1">
            <a:spLocks noGrp="1"/>
          </p:cNvSpPr>
          <p:nvPr>
            <p:ph type="ctrTitle"/>
          </p:nvPr>
        </p:nvSpPr>
        <p:spPr>
          <a:xfrm>
            <a:off x="814600" y="582441"/>
            <a:ext cx="7514700" cy="3442500"/>
          </a:xfrm>
          <a:prstGeom prst="rect">
            <a:avLst/>
          </a:prstGeom>
          <a:noFill/>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100">
                <a:latin typeface="Montserrat"/>
                <a:ea typeface="Montserrat"/>
                <a:cs typeface="Montserrat"/>
                <a:sym typeface="Montserrat"/>
              </a:rPr>
              <a:t>“Transcendence refers to the very highest and most inclusive or holistic levels of human consciousness, behaving and relating, as ends rather than means, to oneself, to significant others, to human beings in general, to other species, to nature, and to the cosmos.”</a:t>
            </a:r>
            <a:endParaRPr sz="1100" u="sng">
              <a:solidFill>
                <a:schemeClr val="hlink"/>
              </a:solidFill>
              <a:latin typeface="Montserrat"/>
              <a:ea typeface="Montserrat"/>
              <a:cs typeface="Montserrat"/>
              <a:sym typeface="Montserrat"/>
            </a:endParaRPr>
          </a:p>
          <a:p>
            <a:pPr marL="0" lvl="0" indent="0" algn="l" rtl="0">
              <a:lnSpc>
                <a:spcPct val="115000"/>
              </a:lnSpc>
              <a:spcBef>
                <a:spcPts val="1200"/>
              </a:spcBef>
              <a:spcAft>
                <a:spcPts val="0"/>
              </a:spcAft>
              <a:buClr>
                <a:schemeClr val="dk1"/>
              </a:buClr>
              <a:buSzPts val="1100"/>
              <a:buFont typeface="Arial"/>
              <a:buNone/>
            </a:pPr>
            <a:r>
              <a:rPr lang="en" sz="1100">
                <a:latin typeface="Montserrat Light"/>
                <a:ea typeface="Montserrat Light"/>
                <a:cs typeface="Montserrat Light"/>
                <a:sym typeface="Montserrat Light"/>
              </a:rPr>
              <a:t>“We fear our highest possibilities. We are generally afraid to become that which we can glimpse in our most perfect moments.” </a:t>
            </a:r>
            <a:endParaRPr sz="1100" u="sng">
              <a:solidFill>
                <a:schemeClr val="hlink"/>
              </a:solidFill>
              <a:latin typeface="Montserrat Light"/>
              <a:ea typeface="Montserrat Light"/>
              <a:cs typeface="Montserrat Light"/>
              <a:sym typeface="Montserrat Light"/>
            </a:endParaRPr>
          </a:p>
          <a:p>
            <a:pPr marL="0" lvl="0" indent="0" algn="l" rtl="0">
              <a:lnSpc>
                <a:spcPct val="115000"/>
              </a:lnSpc>
              <a:spcBef>
                <a:spcPts val="1200"/>
              </a:spcBef>
              <a:spcAft>
                <a:spcPts val="0"/>
              </a:spcAft>
              <a:buClr>
                <a:schemeClr val="dk1"/>
              </a:buClr>
              <a:buSzPts val="1100"/>
              <a:buFont typeface="Arial"/>
              <a:buNone/>
            </a:pPr>
            <a:r>
              <a:rPr lang="en" sz="1100">
                <a:latin typeface="Montserrat Light"/>
                <a:ea typeface="Montserrat Light"/>
                <a:cs typeface="Montserrat Light"/>
                <a:sym typeface="Montserrat Light"/>
              </a:rPr>
              <a:t>“The emotional reaction in the peak-experience has a special flavour of wonder, of awe, of reverence, of humility and surrender before the experience as before something great.” </a:t>
            </a:r>
            <a:endParaRPr sz="1100" u="sng">
              <a:solidFill>
                <a:schemeClr val="hlink"/>
              </a:solidFill>
              <a:latin typeface="Montserrat Light"/>
              <a:ea typeface="Montserrat Light"/>
              <a:cs typeface="Montserrat Light"/>
              <a:sym typeface="Montserrat Light"/>
            </a:endParaRPr>
          </a:p>
          <a:p>
            <a:pPr marL="0" lvl="0" indent="0" algn="l" rtl="0">
              <a:lnSpc>
                <a:spcPct val="115000"/>
              </a:lnSpc>
              <a:spcBef>
                <a:spcPts val="1200"/>
              </a:spcBef>
              <a:spcAft>
                <a:spcPts val="0"/>
              </a:spcAft>
              <a:buClr>
                <a:schemeClr val="dk1"/>
              </a:buClr>
              <a:buSzPts val="1100"/>
              <a:buFont typeface="Arial"/>
              <a:buNone/>
            </a:pPr>
            <a:r>
              <a:rPr lang="en" sz="1100">
                <a:latin typeface="Montserrat Light"/>
                <a:ea typeface="Montserrat Light"/>
                <a:cs typeface="Montserrat Light"/>
                <a:sym typeface="Montserrat Light"/>
              </a:rPr>
              <a:t>“Expression and communication in the peak-experiences tend often to become poetic, mythical, and rhapsodic, as if this were the natural kind of language to express such states of being.” </a:t>
            </a:r>
            <a:endParaRPr sz="1100" u="sng">
              <a:solidFill>
                <a:schemeClr val="hlink"/>
              </a:solidFill>
              <a:latin typeface="Montserrat Light"/>
              <a:ea typeface="Montserrat Light"/>
              <a:cs typeface="Montserrat Light"/>
              <a:sym typeface="Montserrat Light"/>
            </a:endParaRPr>
          </a:p>
          <a:p>
            <a:pPr marL="0" lvl="0" indent="0" algn="l" rtl="0">
              <a:lnSpc>
                <a:spcPct val="115000"/>
              </a:lnSpc>
              <a:spcBef>
                <a:spcPts val="1200"/>
              </a:spcBef>
              <a:spcAft>
                <a:spcPts val="0"/>
              </a:spcAft>
              <a:buNone/>
            </a:pPr>
            <a:r>
              <a:rPr lang="en" sz="1100">
                <a:latin typeface="Montserrat Light"/>
                <a:ea typeface="Montserrat Light"/>
                <a:cs typeface="Montserrat Light"/>
                <a:sym typeface="Montserrat Light"/>
              </a:rPr>
              <a:t>“If you deliberately plan to be less than you are capable of being, then I warn you that you’ll be deeply unhappy for the rest of your life. You will be evading your own capacities, your own possibilities.”</a:t>
            </a:r>
            <a:endParaRPr sz="1100">
              <a:latin typeface="Montserrat Light"/>
              <a:ea typeface="Montserrat Light"/>
              <a:cs typeface="Montserrat Light"/>
              <a:sym typeface="Montserrat Light"/>
            </a:endParaRPr>
          </a:p>
          <a:p>
            <a:pPr marL="457200" lvl="0" indent="-298450" algn="l" rtl="0">
              <a:lnSpc>
                <a:spcPct val="115000"/>
              </a:lnSpc>
              <a:spcBef>
                <a:spcPts val="1200"/>
              </a:spcBef>
              <a:spcAft>
                <a:spcPts val="0"/>
              </a:spcAft>
              <a:buSzPts val="1100"/>
              <a:buFont typeface="Montserrat Light"/>
              <a:buChar char="-"/>
            </a:pPr>
            <a:r>
              <a:rPr lang="en" sz="1100">
                <a:latin typeface="Montserrat Light"/>
                <a:ea typeface="Montserrat Light"/>
                <a:cs typeface="Montserrat Light"/>
                <a:sym typeface="Montserrat Light"/>
              </a:rPr>
              <a:t>Maslow</a:t>
            </a:r>
            <a:endParaRPr sz="1100">
              <a:latin typeface="Montserrat Light"/>
              <a:ea typeface="Montserrat Light"/>
              <a:cs typeface="Montserrat Light"/>
              <a:sym typeface="Montserrat Light"/>
            </a:endParaRPr>
          </a:p>
          <a:p>
            <a:pPr marL="0" lvl="0" indent="0" algn="l" rtl="0">
              <a:lnSpc>
                <a:spcPct val="115000"/>
              </a:lnSpc>
              <a:spcBef>
                <a:spcPts val="1200"/>
              </a:spcBef>
              <a:spcAft>
                <a:spcPts val="0"/>
              </a:spcAft>
              <a:buClr>
                <a:schemeClr val="dk1"/>
              </a:buClr>
              <a:buSzPts val="1100"/>
              <a:buFont typeface="Arial"/>
              <a:buNone/>
            </a:pPr>
            <a:endParaRPr sz="1100">
              <a:latin typeface="Montserrat Light"/>
              <a:ea typeface="Montserrat Light"/>
              <a:cs typeface="Montserrat Light"/>
              <a:sym typeface="Montserrat Light"/>
            </a:endParaRPr>
          </a:p>
          <a:p>
            <a:pPr marL="0" lvl="0" indent="0" algn="ctr" rtl="0">
              <a:lnSpc>
                <a:spcPct val="115000"/>
              </a:lnSpc>
              <a:spcBef>
                <a:spcPts val="1200"/>
              </a:spcBef>
              <a:spcAft>
                <a:spcPts val="0"/>
              </a:spcAft>
              <a:buNone/>
            </a:pPr>
            <a:endParaRPr sz="1900" i="1">
              <a:latin typeface="Roboto"/>
              <a:ea typeface="Roboto"/>
              <a:cs typeface="Roboto"/>
              <a:sym typeface="Roboto"/>
            </a:endParaRPr>
          </a:p>
        </p:txBody>
      </p:sp>
      <p:cxnSp>
        <p:nvCxnSpPr>
          <p:cNvPr id="108" name="Google Shape;108;p21"/>
          <p:cNvCxnSpPr/>
          <p:nvPr/>
        </p:nvCxnSpPr>
        <p:spPr>
          <a:xfrm>
            <a:off x="-72225" y="4570408"/>
            <a:ext cx="9306600"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12"/>
        <p:cNvGrpSpPr/>
        <p:nvPr/>
      </p:nvGrpSpPr>
      <p:grpSpPr>
        <a:xfrm>
          <a:off x="0" y="0"/>
          <a:ext cx="0" cy="0"/>
          <a:chOff x="0" y="0"/>
          <a:chExt cx="0" cy="0"/>
        </a:xfrm>
      </p:grpSpPr>
      <p:cxnSp>
        <p:nvCxnSpPr>
          <p:cNvPr id="113" name="Google Shape;113;p22"/>
          <p:cNvCxnSpPr/>
          <p:nvPr/>
        </p:nvCxnSpPr>
        <p:spPr>
          <a:xfrm>
            <a:off x="-72225" y="4570408"/>
            <a:ext cx="9306600" cy="0"/>
          </a:xfrm>
          <a:prstGeom prst="straightConnector1">
            <a:avLst/>
          </a:prstGeom>
          <a:noFill/>
          <a:ln w="9525" cap="flat" cmpd="sng">
            <a:solidFill>
              <a:schemeClr val="dk1"/>
            </a:solidFill>
            <a:prstDash val="solid"/>
            <a:round/>
            <a:headEnd type="none" w="med" len="med"/>
            <a:tailEnd type="none" w="med" len="med"/>
          </a:ln>
        </p:spPr>
      </p:cxnSp>
      <p:sp>
        <p:nvSpPr>
          <p:cNvPr id="114" name="Google Shape;114;p22"/>
          <p:cNvSpPr txBox="1">
            <a:spLocks noGrp="1"/>
          </p:cNvSpPr>
          <p:nvPr>
            <p:ph type="ctrTitle"/>
          </p:nvPr>
        </p:nvSpPr>
        <p:spPr>
          <a:xfrm>
            <a:off x="467100" y="1838100"/>
            <a:ext cx="8209800" cy="1090500"/>
          </a:xfrm>
          <a:prstGeom prst="rect">
            <a:avLst/>
          </a:prstGeom>
          <a:noFill/>
        </p:spPr>
        <p:txBody>
          <a:bodyPr spcFirstLastPara="1" wrap="square" lIns="91425" tIns="91425" rIns="91425" bIns="91425" anchor="t" anchorCtr="0">
            <a:noAutofit/>
          </a:bodyPr>
          <a:lstStyle/>
          <a:p>
            <a:pPr marL="0" lvl="0" indent="0" algn="ctr" rtl="0">
              <a:spcBef>
                <a:spcPts val="0"/>
              </a:spcBef>
              <a:spcAft>
                <a:spcPts val="0"/>
              </a:spcAft>
              <a:buNone/>
            </a:pPr>
            <a:r>
              <a:rPr lang="en" sz="4400">
                <a:latin typeface="Montserrat Light"/>
                <a:ea typeface="Montserrat Light"/>
                <a:cs typeface="Montserrat Light"/>
                <a:sym typeface="Montserrat Light"/>
              </a:rPr>
              <a:t>GRAMMAR OF HARMONY:</a:t>
            </a:r>
            <a:endParaRPr sz="4400">
              <a:latin typeface="Montserrat Light"/>
              <a:ea typeface="Montserrat Light"/>
              <a:cs typeface="Montserrat Light"/>
              <a:sym typeface="Montserrat Light"/>
            </a:endParaRPr>
          </a:p>
          <a:p>
            <a:pPr marL="0" lvl="0" indent="0" algn="ctr" rtl="0">
              <a:spcBef>
                <a:spcPts val="0"/>
              </a:spcBef>
              <a:spcAft>
                <a:spcPts val="0"/>
              </a:spcAft>
              <a:buNone/>
            </a:pPr>
            <a:r>
              <a:rPr lang="en" sz="4400">
                <a:latin typeface="Montserrat Light"/>
                <a:ea typeface="Montserrat Light"/>
                <a:cs typeface="Montserrat Light"/>
                <a:sym typeface="Montserrat Light"/>
              </a:rPr>
              <a:t>ELIMINATING SILOS</a:t>
            </a:r>
            <a:endParaRPr sz="4400">
              <a:latin typeface="Montserrat Light"/>
              <a:ea typeface="Montserrat Light"/>
              <a:cs typeface="Montserrat Light"/>
              <a:sym typeface="Montserrat Ligh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18"/>
        <p:cNvGrpSpPr/>
        <p:nvPr/>
      </p:nvGrpSpPr>
      <p:grpSpPr>
        <a:xfrm>
          <a:off x="0" y="0"/>
          <a:ext cx="0" cy="0"/>
          <a:chOff x="0" y="0"/>
          <a:chExt cx="0" cy="0"/>
        </a:xfrm>
      </p:grpSpPr>
      <p:cxnSp>
        <p:nvCxnSpPr>
          <p:cNvPr id="119" name="Google Shape;119;p23"/>
          <p:cNvCxnSpPr/>
          <p:nvPr/>
        </p:nvCxnSpPr>
        <p:spPr>
          <a:xfrm>
            <a:off x="-72225" y="4570408"/>
            <a:ext cx="9306600" cy="0"/>
          </a:xfrm>
          <a:prstGeom prst="straightConnector1">
            <a:avLst/>
          </a:prstGeom>
          <a:noFill/>
          <a:ln w="9525" cap="flat" cmpd="sng">
            <a:solidFill>
              <a:schemeClr val="dk1"/>
            </a:solidFill>
            <a:prstDash val="solid"/>
            <a:round/>
            <a:headEnd type="none" w="med" len="med"/>
            <a:tailEnd type="none" w="med" len="med"/>
          </a:ln>
        </p:spPr>
      </p:cxnSp>
      <p:pic>
        <p:nvPicPr>
          <p:cNvPr id="120" name="Google Shape;120;p23"/>
          <p:cNvPicPr preferRelativeResize="0"/>
          <p:nvPr/>
        </p:nvPicPr>
        <p:blipFill>
          <a:blip r:embed="rId3">
            <a:alphaModFix/>
          </a:blip>
          <a:stretch>
            <a:fillRect/>
          </a:stretch>
        </p:blipFill>
        <p:spPr>
          <a:xfrm>
            <a:off x="962801" y="403558"/>
            <a:ext cx="7236552" cy="407054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24"/>
        <p:cNvGrpSpPr/>
        <p:nvPr/>
      </p:nvGrpSpPr>
      <p:grpSpPr>
        <a:xfrm>
          <a:off x="0" y="0"/>
          <a:ext cx="0" cy="0"/>
          <a:chOff x="0" y="0"/>
          <a:chExt cx="0" cy="0"/>
        </a:xfrm>
      </p:grpSpPr>
      <p:cxnSp>
        <p:nvCxnSpPr>
          <p:cNvPr id="125" name="Google Shape;125;p24"/>
          <p:cNvCxnSpPr/>
          <p:nvPr/>
        </p:nvCxnSpPr>
        <p:spPr>
          <a:xfrm>
            <a:off x="-72225" y="4570408"/>
            <a:ext cx="9306600" cy="0"/>
          </a:xfrm>
          <a:prstGeom prst="straightConnector1">
            <a:avLst/>
          </a:prstGeom>
          <a:noFill/>
          <a:ln w="9525" cap="flat" cmpd="sng">
            <a:solidFill>
              <a:schemeClr val="dk1"/>
            </a:solidFill>
            <a:prstDash val="solid"/>
            <a:round/>
            <a:headEnd type="none" w="med" len="med"/>
            <a:tailEnd type="none" w="med" len="med"/>
          </a:ln>
        </p:spPr>
      </p:cxnSp>
      <p:pic>
        <p:nvPicPr>
          <p:cNvPr id="126" name="Google Shape;126;p24" title="IMG_7592.jpeg"/>
          <p:cNvPicPr preferRelativeResize="0"/>
          <p:nvPr/>
        </p:nvPicPr>
        <p:blipFill rotWithShape="1">
          <a:blip r:embed="rId3">
            <a:alphaModFix/>
          </a:blip>
          <a:srcRect t="12496"/>
          <a:stretch/>
        </p:blipFill>
        <p:spPr>
          <a:xfrm rot="-5400000">
            <a:off x="5525996" y="950163"/>
            <a:ext cx="4228777" cy="2775199"/>
          </a:xfrm>
          <a:prstGeom prst="rect">
            <a:avLst/>
          </a:prstGeom>
          <a:noFill/>
          <a:ln>
            <a:noFill/>
          </a:ln>
        </p:spPr>
      </p:pic>
      <p:pic>
        <p:nvPicPr>
          <p:cNvPr id="127" name="Google Shape;127;p24" title="IMG_7594.jpeg"/>
          <p:cNvPicPr preferRelativeResize="0"/>
          <p:nvPr/>
        </p:nvPicPr>
        <p:blipFill rotWithShape="1">
          <a:blip r:embed="rId4">
            <a:alphaModFix/>
          </a:blip>
          <a:srcRect t="13897" b="-485"/>
          <a:stretch/>
        </p:blipFill>
        <p:spPr>
          <a:xfrm rot="-5400000">
            <a:off x="-613500" y="960300"/>
            <a:ext cx="4236375" cy="2751076"/>
          </a:xfrm>
          <a:prstGeom prst="rect">
            <a:avLst/>
          </a:prstGeom>
          <a:noFill/>
          <a:ln>
            <a:noFill/>
          </a:ln>
        </p:spPr>
      </p:pic>
      <p:pic>
        <p:nvPicPr>
          <p:cNvPr id="128" name="Google Shape;128;p24" title="IMG_7494.jpeg"/>
          <p:cNvPicPr preferRelativeResize="0"/>
          <p:nvPr/>
        </p:nvPicPr>
        <p:blipFill>
          <a:blip r:embed="rId5">
            <a:alphaModFix/>
          </a:blip>
          <a:stretch>
            <a:fillRect/>
          </a:stretch>
        </p:blipFill>
        <p:spPr>
          <a:xfrm rot="-5400000">
            <a:off x="2433908" y="747132"/>
            <a:ext cx="4235827" cy="3176851"/>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32"/>
        <p:cNvGrpSpPr/>
        <p:nvPr/>
      </p:nvGrpSpPr>
      <p:grpSpPr>
        <a:xfrm>
          <a:off x="0" y="0"/>
          <a:ext cx="0" cy="0"/>
          <a:chOff x="0" y="0"/>
          <a:chExt cx="0" cy="0"/>
        </a:xfrm>
      </p:grpSpPr>
      <p:cxnSp>
        <p:nvCxnSpPr>
          <p:cNvPr id="133" name="Google Shape;133;p25"/>
          <p:cNvCxnSpPr/>
          <p:nvPr/>
        </p:nvCxnSpPr>
        <p:spPr>
          <a:xfrm>
            <a:off x="-72225" y="4570408"/>
            <a:ext cx="9306600" cy="0"/>
          </a:xfrm>
          <a:prstGeom prst="straightConnector1">
            <a:avLst/>
          </a:prstGeom>
          <a:noFill/>
          <a:ln w="9525" cap="flat" cmpd="sng">
            <a:solidFill>
              <a:schemeClr val="dk1"/>
            </a:solidFill>
            <a:prstDash val="solid"/>
            <a:round/>
            <a:headEnd type="none" w="med" len="med"/>
            <a:tailEnd type="none" w="med" len="med"/>
          </a:ln>
        </p:spPr>
      </p:cxnSp>
      <p:pic>
        <p:nvPicPr>
          <p:cNvPr id="134" name="Google Shape;134;p25" title="IMG_7585.jpeg"/>
          <p:cNvPicPr preferRelativeResize="0"/>
          <p:nvPr/>
        </p:nvPicPr>
        <p:blipFill rotWithShape="1">
          <a:blip r:embed="rId3">
            <a:alphaModFix/>
          </a:blip>
          <a:srcRect t="6248" b="6248"/>
          <a:stretch/>
        </p:blipFill>
        <p:spPr>
          <a:xfrm rot="-5400000">
            <a:off x="5525996" y="950163"/>
            <a:ext cx="4228777" cy="2775199"/>
          </a:xfrm>
          <a:prstGeom prst="rect">
            <a:avLst/>
          </a:prstGeom>
          <a:noFill/>
          <a:ln>
            <a:noFill/>
          </a:ln>
        </p:spPr>
      </p:pic>
      <p:pic>
        <p:nvPicPr>
          <p:cNvPr id="135" name="Google Shape;135;p25" title="IMG_7580.jpeg"/>
          <p:cNvPicPr preferRelativeResize="0"/>
          <p:nvPr/>
        </p:nvPicPr>
        <p:blipFill rotWithShape="1">
          <a:blip r:embed="rId4">
            <a:alphaModFix/>
          </a:blip>
          <a:srcRect t="6711" b="6702"/>
          <a:stretch/>
        </p:blipFill>
        <p:spPr>
          <a:xfrm rot="-5400000">
            <a:off x="-613500" y="960300"/>
            <a:ext cx="4236375" cy="2751076"/>
          </a:xfrm>
          <a:prstGeom prst="rect">
            <a:avLst/>
          </a:prstGeom>
          <a:noFill/>
          <a:ln>
            <a:noFill/>
          </a:ln>
        </p:spPr>
      </p:pic>
      <p:pic>
        <p:nvPicPr>
          <p:cNvPr id="136" name="Google Shape;136;p25" title="IMG_7605.jpeg"/>
          <p:cNvPicPr preferRelativeResize="0"/>
          <p:nvPr/>
        </p:nvPicPr>
        <p:blipFill rotWithShape="1">
          <a:blip r:embed="rId5">
            <a:alphaModFix/>
          </a:blip>
          <a:srcRect/>
          <a:stretch/>
        </p:blipFill>
        <p:spPr>
          <a:xfrm rot="-5400000">
            <a:off x="2433908" y="747132"/>
            <a:ext cx="4235827" cy="3176851"/>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40"/>
        <p:cNvGrpSpPr/>
        <p:nvPr/>
      </p:nvGrpSpPr>
      <p:grpSpPr>
        <a:xfrm>
          <a:off x="0" y="0"/>
          <a:ext cx="0" cy="0"/>
          <a:chOff x="0" y="0"/>
          <a:chExt cx="0" cy="0"/>
        </a:xfrm>
      </p:grpSpPr>
      <p:sp>
        <p:nvSpPr>
          <p:cNvPr id="141" name="Google Shape;141;p26"/>
          <p:cNvSpPr txBox="1">
            <a:spLocks noGrp="1"/>
          </p:cNvSpPr>
          <p:nvPr>
            <p:ph type="ctrTitle"/>
          </p:nvPr>
        </p:nvSpPr>
        <p:spPr>
          <a:xfrm>
            <a:off x="823725" y="816050"/>
            <a:ext cx="7514700" cy="3442500"/>
          </a:xfrm>
          <a:prstGeom prst="rect">
            <a:avLst/>
          </a:prstGeom>
          <a:noFill/>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 sz="1100">
                <a:latin typeface="Montserrat"/>
                <a:ea typeface="Montserrat"/>
                <a:cs typeface="Montserrat"/>
                <a:sym typeface="Montserrat"/>
              </a:rPr>
              <a:t>“Studying the properties of harmony and understanding more clearly how it works at all levels of creation reveals a crucial, timeless principle: that no one part can grow well and true without it relating to — and being in accordance with — the well-being of the whole.”</a:t>
            </a:r>
            <a:endParaRPr sz="1100">
              <a:latin typeface="Montserrat Light"/>
              <a:ea typeface="Montserrat Light"/>
              <a:cs typeface="Montserrat Light"/>
              <a:sym typeface="Montserrat Light"/>
            </a:endParaRPr>
          </a:p>
          <a:p>
            <a:pPr marL="0" lvl="0" indent="0" algn="l" rtl="0">
              <a:lnSpc>
                <a:spcPct val="115000"/>
              </a:lnSpc>
              <a:spcBef>
                <a:spcPts val="1200"/>
              </a:spcBef>
              <a:spcAft>
                <a:spcPts val="0"/>
              </a:spcAft>
              <a:buNone/>
            </a:pPr>
            <a:r>
              <a:rPr lang="en" sz="1100">
                <a:latin typeface="Montserrat Light"/>
                <a:ea typeface="Montserrat Light"/>
                <a:cs typeface="Montserrat Light"/>
                <a:sym typeface="Montserrat Light"/>
              </a:rPr>
              <a:t>Harmony is described as “a universal expression for the order, connection and balance found in nature.” </a:t>
            </a:r>
            <a:endParaRPr sz="1100" u="sng">
              <a:solidFill>
                <a:schemeClr val="hlink"/>
              </a:solidFill>
              <a:latin typeface="Montserrat Light"/>
              <a:ea typeface="Montserrat Light"/>
              <a:cs typeface="Montserrat Light"/>
              <a:sym typeface="Montserrat Light"/>
            </a:endParaRPr>
          </a:p>
          <a:p>
            <a:pPr marL="0" lvl="0" indent="0" algn="l" rtl="0">
              <a:lnSpc>
                <a:spcPct val="115000"/>
              </a:lnSpc>
              <a:spcBef>
                <a:spcPts val="0"/>
              </a:spcBef>
              <a:spcAft>
                <a:spcPts val="0"/>
              </a:spcAft>
              <a:buNone/>
            </a:pPr>
            <a:endParaRPr sz="1100" u="sng">
              <a:solidFill>
                <a:schemeClr val="hlink"/>
              </a:solidFill>
              <a:latin typeface="Montserrat Light"/>
              <a:ea typeface="Montserrat Light"/>
              <a:cs typeface="Montserrat Light"/>
              <a:sym typeface="Montserrat Light"/>
            </a:endParaRPr>
          </a:p>
          <a:p>
            <a:pPr marL="0" lvl="0" indent="0" algn="l" rtl="0">
              <a:lnSpc>
                <a:spcPct val="115000"/>
              </a:lnSpc>
              <a:spcBef>
                <a:spcPts val="0"/>
              </a:spcBef>
              <a:spcAft>
                <a:spcPts val="0"/>
              </a:spcAft>
              <a:buNone/>
            </a:pPr>
            <a:r>
              <a:rPr lang="en" sz="1100">
                <a:latin typeface="Montserrat Light"/>
                <a:ea typeface="Montserrat Light"/>
                <a:cs typeface="Montserrat Light"/>
                <a:sym typeface="Montserrat Light"/>
              </a:rPr>
              <a:t>The idea implies that parts (human communities, ecosystems, built environment, economy) cannot thrive independently if they are disconnected from the whole — the grammar is the relational set of principles that govern how things fit together.</a:t>
            </a:r>
            <a:endParaRPr sz="1100">
              <a:latin typeface="Montserrat Light"/>
              <a:ea typeface="Montserrat Light"/>
              <a:cs typeface="Montserrat Light"/>
              <a:sym typeface="Montserrat Light"/>
            </a:endParaRPr>
          </a:p>
          <a:p>
            <a:pPr marL="0" lvl="0" indent="0" algn="l" rtl="0">
              <a:lnSpc>
                <a:spcPct val="115000"/>
              </a:lnSpc>
              <a:spcBef>
                <a:spcPts val="0"/>
              </a:spcBef>
              <a:spcAft>
                <a:spcPts val="0"/>
              </a:spcAft>
              <a:buNone/>
            </a:pPr>
            <a:endParaRPr sz="1100">
              <a:latin typeface="Montserrat Light"/>
              <a:ea typeface="Montserrat Light"/>
              <a:cs typeface="Montserrat Light"/>
              <a:sym typeface="Montserrat Light"/>
            </a:endParaRPr>
          </a:p>
          <a:p>
            <a:pPr marL="0" lvl="0" indent="0" algn="l" rtl="0">
              <a:lnSpc>
                <a:spcPct val="115000"/>
              </a:lnSpc>
              <a:spcBef>
                <a:spcPts val="0"/>
              </a:spcBef>
              <a:spcAft>
                <a:spcPts val="0"/>
              </a:spcAft>
              <a:buNone/>
            </a:pPr>
            <a:r>
              <a:rPr lang="en" sz="1100">
                <a:latin typeface="Montserrat Light"/>
                <a:ea typeface="Montserrat Light"/>
                <a:cs typeface="Montserrat Light"/>
                <a:sym typeface="Montserrat Light"/>
              </a:rPr>
              <a:t>It’s not just passive: it involves conscious attention to how we </a:t>
            </a:r>
            <a:r>
              <a:rPr lang="en" sz="1100">
                <a:latin typeface="Montserrat"/>
                <a:ea typeface="Montserrat"/>
                <a:cs typeface="Montserrat"/>
                <a:sym typeface="Montserrat"/>
              </a:rPr>
              <a:t>[first educate]</a:t>
            </a:r>
            <a:r>
              <a:rPr lang="en" sz="1100">
                <a:latin typeface="Montserrat Light"/>
                <a:ea typeface="Montserrat Light"/>
                <a:cs typeface="Montserrat Light"/>
                <a:sym typeface="Montserrat Light"/>
              </a:rPr>
              <a:t> design, build, farm, live, and how our economy works — all reflecting that grammar of harmony in practice.</a:t>
            </a:r>
            <a:endParaRPr sz="1100">
              <a:latin typeface="Montserrat Light"/>
              <a:ea typeface="Montserrat Light"/>
              <a:cs typeface="Montserrat Light"/>
              <a:sym typeface="Montserrat Light"/>
            </a:endParaRPr>
          </a:p>
          <a:p>
            <a:pPr marL="457200" lvl="0" indent="-298450" algn="l" rtl="0">
              <a:lnSpc>
                <a:spcPct val="115000"/>
              </a:lnSpc>
              <a:spcBef>
                <a:spcPts val="1200"/>
              </a:spcBef>
              <a:spcAft>
                <a:spcPts val="0"/>
              </a:spcAft>
              <a:buSzPts val="1100"/>
              <a:buFont typeface="Montserrat Light"/>
              <a:buChar char="-"/>
            </a:pPr>
            <a:r>
              <a:rPr lang="en" sz="1100">
                <a:latin typeface="Montserrat Light"/>
                <a:ea typeface="Montserrat Light"/>
                <a:cs typeface="Montserrat Light"/>
                <a:sym typeface="Montserrat Light"/>
              </a:rPr>
              <a:t>HRH KING CHARLES III</a:t>
            </a:r>
            <a:endParaRPr sz="1100">
              <a:latin typeface="Montserrat Light"/>
              <a:ea typeface="Montserrat Light"/>
              <a:cs typeface="Montserrat Light"/>
              <a:sym typeface="Montserrat Light"/>
            </a:endParaRPr>
          </a:p>
          <a:p>
            <a:pPr marL="0" lvl="0" indent="0" algn="l" rtl="0">
              <a:lnSpc>
                <a:spcPct val="115000"/>
              </a:lnSpc>
              <a:spcBef>
                <a:spcPts val="1200"/>
              </a:spcBef>
              <a:spcAft>
                <a:spcPts val="0"/>
              </a:spcAft>
              <a:buNone/>
            </a:pPr>
            <a:endParaRPr sz="1100">
              <a:latin typeface="Montserrat Light"/>
              <a:ea typeface="Montserrat Light"/>
              <a:cs typeface="Montserrat Light"/>
              <a:sym typeface="Montserrat Light"/>
            </a:endParaRPr>
          </a:p>
          <a:p>
            <a:pPr marL="0" lvl="0" indent="0" algn="ctr" rtl="0">
              <a:lnSpc>
                <a:spcPct val="115000"/>
              </a:lnSpc>
              <a:spcBef>
                <a:spcPts val="1200"/>
              </a:spcBef>
              <a:spcAft>
                <a:spcPts val="0"/>
              </a:spcAft>
              <a:buNone/>
            </a:pPr>
            <a:endParaRPr sz="1900" i="1">
              <a:latin typeface="Roboto"/>
              <a:ea typeface="Roboto"/>
              <a:cs typeface="Roboto"/>
              <a:sym typeface="Roboto"/>
            </a:endParaRPr>
          </a:p>
        </p:txBody>
      </p:sp>
      <p:cxnSp>
        <p:nvCxnSpPr>
          <p:cNvPr id="142" name="Google Shape;142;p26"/>
          <p:cNvCxnSpPr/>
          <p:nvPr/>
        </p:nvCxnSpPr>
        <p:spPr>
          <a:xfrm>
            <a:off x="-72225" y="4570408"/>
            <a:ext cx="9306600"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46"/>
        <p:cNvGrpSpPr/>
        <p:nvPr/>
      </p:nvGrpSpPr>
      <p:grpSpPr>
        <a:xfrm>
          <a:off x="0" y="0"/>
          <a:ext cx="0" cy="0"/>
          <a:chOff x="0" y="0"/>
          <a:chExt cx="0" cy="0"/>
        </a:xfrm>
      </p:grpSpPr>
      <p:cxnSp>
        <p:nvCxnSpPr>
          <p:cNvPr id="147" name="Google Shape;147;p27"/>
          <p:cNvCxnSpPr/>
          <p:nvPr/>
        </p:nvCxnSpPr>
        <p:spPr>
          <a:xfrm>
            <a:off x="-72225" y="4570408"/>
            <a:ext cx="9306600" cy="0"/>
          </a:xfrm>
          <a:prstGeom prst="straightConnector1">
            <a:avLst/>
          </a:prstGeom>
          <a:noFill/>
          <a:ln w="9525" cap="flat" cmpd="sng">
            <a:solidFill>
              <a:schemeClr val="dk1"/>
            </a:solidFill>
            <a:prstDash val="solid"/>
            <a:round/>
            <a:headEnd type="none" w="med" len="med"/>
            <a:tailEnd type="none" w="med" len="med"/>
          </a:ln>
        </p:spPr>
      </p:cxnSp>
      <p:sp>
        <p:nvSpPr>
          <p:cNvPr id="148" name="Google Shape;148;p27"/>
          <p:cNvSpPr txBox="1">
            <a:spLocks noGrp="1"/>
          </p:cNvSpPr>
          <p:nvPr>
            <p:ph type="ctrTitle"/>
          </p:nvPr>
        </p:nvSpPr>
        <p:spPr>
          <a:xfrm>
            <a:off x="880285" y="1853336"/>
            <a:ext cx="7401600" cy="1090500"/>
          </a:xfrm>
          <a:prstGeom prst="rect">
            <a:avLst/>
          </a:prstGeom>
          <a:noFill/>
        </p:spPr>
        <p:txBody>
          <a:bodyPr spcFirstLastPara="1" wrap="square" lIns="91425" tIns="91425" rIns="91425" bIns="91425" anchor="t" anchorCtr="0">
            <a:noAutofit/>
          </a:bodyPr>
          <a:lstStyle/>
          <a:p>
            <a:pPr marL="0" lvl="0" indent="0" algn="ctr" rtl="0">
              <a:spcBef>
                <a:spcPts val="0"/>
              </a:spcBef>
              <a:spcAft>
                <a:spcPts val="0"/>
              </a:spcAft>
              <a:buNone/>
            </a:pPr>
            <a:r>
              <a:rPr lang="en" sz="4400" dirty="0">
                <a:latin typeface="Montserrat Light"/>
                <a:ea typeface="Montserrat Light"/>
                <a:cs typeface="Montserrat Light"/>
                <a:sym typeface="Montserrat Light"/>
              </a:rPr>
              <a:t>STORYBRAND:</a:t>
            </a:r>
            <a:endParaRPr sz="4400" dirty="0">
              <a:latin typeface="Montserrat Light"/>
              <a:ea typeface="Montserrat Light"/>
              <a:cs typeface="Montserrat Light"/>
              <a:sym typeface="Montserrat Light"/>
            </a:endParaRPr>
          </a:p>
          <a:p>
            <a:pPr marL="0" lvl="0" indent="0" algn="ctr" rtl="0">
              <a:spcBef>
                <a:spcPts val="0"/>
              </a:spcBef>
              <a:spcAft>
                <a:spcPts val="0"/>
              </a:spcAft>
              <a:buNone/>
            </a:pPr>
            <a:r>
              <a:rPr lang="en" sz="4400" dirty="0">
                <a:latin typeface="Montserrat Light"/>
                <a:ea typeface="Montserrat Light"/>
                <a:cs typeface="Montserrat Light"/>
                <a:sym typeface="Montserrat Light"/>
              </a:rPr>
              <a:t>DONALD MILLER &amp; JUNG</a:t>
            </a:r>
            <a:endParaRPr sz="4400" dirty="0">
              <a:latin typeface="Montserrat Light"/>
              <a:ea typeface="Montserrat Light"/>
              <a:cs typeface="Montserrat Light"/>
              <a:sym typeface="Montserrat Light"/>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52"/>
        <p:cNvGrpSpPr/>
        <p:nvPr/>
      </p:nvGrpSpPr>
      <p:grpSpPr>
        <a:xfrm>
          <a:off x="0" y="0"/>
          <a:ext cx="0" cy="0"/>
          <a:chOff x="0" y="0"/>
          <a:chExt cx="0" cy="0"/>
        </a:xfrm>
      </p:grpSpPr>
      <p:cxnSp>
        <p:nvCxnSpPr>
          <p:cNvPr id="153" name="Google Shape;153;p28"/>
          <p:cNvCxnSpPr/>
          <p:nvPr/>
        </p:nvCxnSpPr>
        <p:spPr>
          <a:xfrm>
            <a:off x="-72225" y="4570408"/>
            <a:ext cx="9306600" cy="0"/>
          </a:xfrm>
          <a:prstGeom prst="straightConnector1">
            <a:avLst/>
          </a:prstGeom>
          <a:noFill/>
          <a:ln w="9525" cap="flat" cmpd="sng">
            <a:solidFill>
              <a:schemeClr val="dk1"/>
            </a:solidFill>
            <a:prstDash val="solid"/>
            <a:round/>
            <a:headEnd type="none" w="med" len="med"/>
            <a:tailEnd type="none" w="med" len="med"/>
          </a:ln>
        </p:spPr>
      </p:cxnSp>
      <p:pic>
        <p:nvPicPr>
          <p:cNvPr id="154" name="Google Shape;154;p28"/>
          <p:cNvPicPr preferRelativeResize="0"/>
          <p:nvPr/>
        </p:nvPicPr>
        <p:blipFill>
          <a:blip r:embed="rId3">
            <a:alphaModFix/>
          </a:blip>
          <a:stretch>
            <a:fillRect/>
          </a:stretch>
        </p:blipFill>
        <p:spPr>
          <a:xfrm>
            <a:off x="670688" y="144775"/>
            <a:ext cx="7802627" cy="4381974"/>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58"/>
        <p:cNvGrpSpPr/>
        <p:nvPr/>
      </p:nvGrpSpPr>
      <p:grpSpPr>
        <a:xfrm>
          <a:off x="0" y="0"/>
          <a:ext cx="0" cy="0"/>
          <a:chOff x="0" y="0"/>
          <a:chExt cx="0" cy="0"/>
        </a:xfrm>
      </p:grpSpPr>
      <p:cxnSp>
        <p:nvCxnSpPr>
          <p:cNvPr id="159" name="Google Shape;159;p29"/>
          <p:cNvCxnSpPr/>
          <p:nvPr/>
        </p:nvCxnSpPr>
        <p:spPr>
          <a:xfrm>
            <a:off x="-72225" y="4570408"/>
            <a:ext cx="9306600" cy="0"/>
          </a:xfrm>
          <a:prstGeom prst="straightConnector1">
            <a:avLst/>
          </a:prstGeom>
          <a:noFill/>
          <a:ln w="9525" cap="flat" cmpd="sng">
            <a:solidFill>
              <a:schemeClr val="dk1"/>
            </a:solidFill>
            <a:prstDash val="solid"/>
            <a:round/>
            <a:headEnd type="none" w="med" len="med"/>
            <a:tailEnd type="none" w="med" len="med"/>
          </a:ln>
        </p:spPr>
      </p:cxnSp>
      <p:pic>
        <p:nvPicPr>
          <p:cNvPr id="160" name="Google Shape;160;p29" title="Screenshot 2025-11-06 at 12.15.23 PM.png"/>
          <p:cNvPicPr preferRelativeResize="0"/>
          <p:nvPr/>
        </p:nvPicPr>
        <p:blipFill>
          <a:blip r:embed="rId3">
            <a:alphaModFix/>
          </a:blip>
          <a:stretch>
            <a:fillRect/>
          </a:stretch>
        </p:blipFill>
        <p:spPr>
          <a:xfrm>
            <a:off x="1006000" y="0"/>
            <a:ext cx="7318344" cy="4570401"/>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64"/>
        <p:cNvGrpSpPr/>
        <p:nvPr/>
      </p:nvGrpSpPr>
      <p:grpSpPr>
        <a:xfrm>
          <a:off x="0" y="0"/>
          <a:ext cx="0" cy="0"/>
          <a:chOff x="0" y="0"/>
          <a:chExt cx="0" cy="0"/>
        </a:xfrm>
      </p:grpSpPr>
      <p:cxnSp>
        <p:nvCxnSpPr>
          <p:cNvPr id="165" name="Google Shape;165;p30"/>
          <p:cNvCxnSpPr/>
          <p:nvPr/>
        </p:nvCxnSpPr>
        <p:spPr>
          <a:xfrm>
            <a:off x="-72225" y="4570408"/>
            <a:ext cx="9306600" cy="0"/>
          </a:xfrm>
          <a:prstGeom prst="straightConnector1">
            <a:avLst/>
          </a:prstGeom>
          <a:noFill/>
          <a:ln w="9525" cap="flat" cmpd="sng">
            <a:solidFill>
              <a:schemeClr val="dk1"/>
            </a:solidFill>
            <a:prstDash val="solid"/>
            <a:round/>
            <a:headEnd type="none" w="med" len="med"/>
            <a:tailEnd type="none" w="med" len="med"/>
          </a:ln>
        </p:spPr>
      </p:cxnSp>
      <p:pic>
        <p:nvPicPr>
          <p:cNvPr id="166" name="Google Shape;166;p30" title="Screenshot 2026-03-20 at 11.20.15 AM.png"/>
          <p:cNvPicPr preferRelativeResize="0"/>
          <p:nvPr/>
        </p:nvPicPr>
        <p:blipFill>
          <a:blip r:embed="rId3">
            <a:alphaModFix/>
          </a:blip>
          <a:stretch>
            <a:fillRect/>
          </a:stretch>
        </p:blipFill>
        <p:spPr>
          <a:xfrm>
            <a:off x="664382" y="72052"/>
            <a:ext cx="7711138" cy="438197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70"/>
        <p:cNvGrpSpPr/>
        <p:nvPr/>
      </p:nvGrpSpPr>
      <p:grpSpPr>
        <a:xfrm>
          <a:off x="0" y="0"/>
          <a:ext cx="0" cy="0"/>
          <a:chOff x="0" y="0"/>
          <a:chExt cx="0" cy="0"/>
        </a:xfrm>
      </p:grpSpPr>
      <p:cxnSp>
        <p:nvCxnSpPr>
          <p:cNvPr id="171" name="Google Shape;171;p31"/>
          <p:cNvCxnSpPr/>
          <p:nvPr/>
        </p:nvCxnSpPr>
        <p:spPr>
          <a:xfrm>
            <a:off x="-72225" y="4570408"/>
            <a:ext cx="9306600" cy="0"/>
          </a:xfrm>
          <a:prstGeom prst="straightConnector1">
            <a:avLst/>
          </a:prstGeom>
          <a:noFill/>
          <a:ln w="9525" cap="flat" cmpd="sng">
            <a:solidFill>
              <a:schemeClr val="dk1"/>
            </a:solidFill>
            <a:prstDash val="solid"/>
            <a:round/>
            <a:headEnd type="none" w="med" len="med"/>
            <a:tailEnd type="none" w="med" len="med"/>
          </a:ln>
        </p:spPr>
      </p:cxnSp>
      <p:sp>
        <p:nvSpPr>
          <p:cNvPr id="172" name="Google Shape;172;p31"/>
          <p:cNvSpPr txBox="1">
            <a:spLocks noGrp="1"/>
          </p:cNvSpPr>
          <p:nvPr>
            <p:ph type="ctrTitle"/>
          </p:nvPr>
        </p:nvSpPr>
        <p:spPr>
          <a:xfrm>
            <a:off x="880285" y="1700936"/>
            <a:ext cx="7401600" cy="1090500"/>
          </a:xfrm>
          <a:prstGeom prst="rect">
            <a:avLst/>
          </a:prstGeom>
          <a:noFill/>
        </p:spPr>
        <p:txBody>
          <a:bodyPr spcFirstLastPara="1" wrap="square" lIns="91425" tIns="91425" rIns="91425" bIns="91425" anchor="t" anchorCtr="0">
            <a:noAutofit/>
          </a:bodyPr>
          <a:lstStyle/>
          <a:p>
            <a:pPr marL="0" lvl="0" indent="0" algn="ctr" rtl="0">
              <a:spcBef>
                <a:spcPts val="0"/>
              </a:spcBef>
              <a:spcAft>
                <a:spcPts val="0"/>
              </a:spcAft>
              <a:buNone/>
            </a:pPr>
            <a:r>
              <a:rPr lang="en" sz="4400">
                <a:latin typeface="Montserrat Light"/>
                <a:ea typeface="Montserrat Light"/>
                <a:cs typeface="Montserrat Light"/>
                <a:sym typeface="Montserrat Light"/>
              </a:rPr>
              <a:t>BALLERINA FARM</a:t>
            </a:r>
            <a:endParaRPr sz="4400">
              <a:latin typeface="Montserrat Light"/>
              <a:ea typeface="Montserrat Light"/>
              <a:cs typeface="Montserrat Light"/>
              <a:sym typeface="Montserrat Light"/>
            </a:endParaRPr>
          </a:p>
        </p:txBody>
      </p:sp>
      <p:sp>
        <p:nvSpPr>
          <p:cNvPr id="173" name="Google Shape;173;p31"/>
          <p:cNvSpPr txBox="1">
            <a:spLocks noGrp="1"/>
          </p:cNvSpPr>
          <p:nvPr>
            <p:ph type="ctrTitle"/>
          </p:nvPr>
        </p:nvSpPr>
        <p:spPr>
          <a:xfrm>
            <a:off x="871210" y="2419361"/>
            <a:ext cx="7401600" cy="1090500"/>
          </a:xfrm>
          <a:prstGeom prst="rect">
            <a:avLst/>
          </a:prstGeom>
          <a:noFill/>
        </p:spPr>
        <p:txBody>
          <a:bodyPr spcFirstLastPara="1" wrap="square" lIns="91425" tIns="91425" rIns="91425" bIns="91425" anchor="t" anchorCtr="0">
            <a:noAutofit/>
          </a:bodyPr>
          <a:lstStyle/>
          <a:p>
            <a:pPr marL="0" lvl="0" indent="0" algn="ctr" rtl="0">
              <a:spcBef>
                <a:spcPts val="0"/>
              </a:spcBef>
              <a:spcAft>
                <a:spcPts val="0"/>
              </a:spcAft>
              <a:buNone/>
            </a:pPr>
            <a:r>
              <a:rPr lang="en" sz="2600">
                <a:latin typeface="Montserrat ExtraLight"/>
                <a:ea typeface="Montserrat ExtraLight"/>
                <a:cs typeface="Montserrat ExtraLight"/>
                <a:sym typeface="Montserrat ExtraLight"/>
              </a:rPr>
              <a:t>A STORYBRAND CASE STUDY</a:t>
            </a:r>
            <a:endParaRPr sz="2600">
              <a:latin typeface="Montserrat ExtraLight"/>
              <a:ea typeface="Montserrat ExtraLight"/>
              <a:cs typeface="Montserrat ExtraLight"/>
              <a:sym typeface="Montserrat ExtraLight"/>
            </a:endParaRPr>
          </a:p>
        </p:txBody>
      </p:sp>
      <p:sp>
        <p:nvSpPr>
          <p:cNvPr id="174" name="Google Shape;174;p31"/>
          <p:cNvSpPr txBox="1"/>
          <p:nvPr/>
        </p:nvSpPr>
        <p:spPr>
          <a:xfrm>
            <a:off x="5592425" y="2975025"/>
            <a:ext cx="35685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1800">
              <a:solidFill>
                <a:schemeClr val="dk2"/>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78"/>
        <p:cNvGrpSpPr/>
        <p:nvPr/>
      </p:nvGrpSpPr>
      <p:grpSpPr>
        <a:xfrm>
          <a:off x="0" y="0"/>
          <a:ext cx="0" cy="0"/>
          <a:chOff x="0" y="0"/>
          <a:chExt cx="0" cy="0"/>
        </a:xfrm>
      </p:grpSpPr>
      <p:pic>
        <p:nvPicPr>
          <p:cNvPr id="179" name="Google Shape;179;p32"/>
          <p:cNvPicPr preferRelativeResize="0"/>
          <p:nvPr/>
        </p:nvPicPr>
        <p:blipFill rotWithShape="1">
          <a:blip r:embed="rId3">
            <a:alphaModFix/>
          </a:blip>
          <a:srcRect l="4992" r="31167"/>
          <a:stretch/>
        </p:blipFill>
        <p:spPr>
          <a:xfrm>
            <a:off x="5771549" y="450525"/>
            <a:ext cx="3063600" cy="3800701"/>
          </a:xfrm>
          <a:prstGeom prst="rect">
            <a:avLst/>
          </a:prstGeom>
          <a:noFill/>
          <a:ln>
            <a:noFill/>
          </a:ln>
        </p:spPr>
      </p:pic>
      <p:cxnSp>
        <p:nvCxnSpPr>
          <p:cNvPr id="180" name="Google Shape;180;p32"/>
          <p:cNvCxnSpPr/>
          <p:nvPr/>
        </p:nvCxnSpPr>
        <p:spPr>
          <a:xfrm>
            <a:off x="-72225" y="4570408"/>
            <a:ext cx="9306600" cy="0"/>
          </a:xfrm>
          <a:prstGeom prst="straightConnector1">
            <a:avLst/>
          </a:prstGeom>
          <a:noFill/>
          <a:ln w="9525" cap="flat" cmpd="sng">
            <a:solidFill>
              <a:srgbClr val="483124"/>
            </a:solidFill>
            <a:prstDash val="solid"/>
            <a:round/>
            <a:headEnd type="none" w="med" len="med"/>
            <a:tailEnd type="none" w="med" len="med"/>
          </a:ln>
        </p:spPr>
      </p:cxnSp>
      <p:sp>
        <p:nvSpPr>
          <p:cNvPr id="181" name="Google Shape;181;p32"/>
          <p:cNvSpPr txBox="1">
            <a:spLocks noGrp="1"/>
          </p:cNvSpPr>
          <p:nvPr>
            <p:ph type="ctrTitle"/>
          </p:nvPr>
        </p:nvSpPr>
        <p:spPr>
          <a:xfrm>
            <a:off x="312975" y="268575"/>
            <a:ext cx="5355000" cy="684000"/>
          </a:xfrm>
          <a:prstGeom prst="rect">
            <a:avLst/>
          </a:prstGeom>
          <a:noFill/>
        </p:spPr>
        <p:txBody>
          <a:bodyPr spcFirstLastPara="1" wrap="square" lIns="91425" tIns="91425" rIns="91425" bIns="91425" anchor="t" anchorCtr="0">
            <a:noAutofit/>
          </a:bodyPr>
          <a:lstStyle/>
          <a:p>
            <a:pPr marL="0" lvl="0" indent="0" algn="l" rtl="0">
              <a:spcBef>
                <a:spcPts val="0"/>
              </a:spcBef>
              <a:spcAft>
                <a:spcPts val="0"/>
              </a:spcAft>
              <a:buNone/>
            </a:pPr>
            <a:r>
              <a:rPr lang="en" sz="2800">
                <a:solidFill>
                  <a:srgbClr val="483124"/>
                </a:solidFill>
                <a:latin typeface="Roboto SemiBold"/>
                <a:ea typeface="Roboto SemiBold"/>
                <a:cs typeface="Roboto SemiBold"/>
                <a:sym typeface="Roboto SemiBold"/>
              </a:rPr>
              <a:t>Storybrand Framework</a:t>
            </a:r>
            <a:endParaRPr sz="2800">
              <a:solidFill>
                <a:srgbClr val="483124"/>
              </a:solidFill>
              <a:latin typeface="Roboto SemiBold"/>
              <a:ea typeface="Roboto SemiBold"/>
              <a:cs typeface="Roboto SemiBold"/>
              <a:sym typeface="Roboto SemiBold"/>
            </a:endParaRPr>
          </a:p>
        </p:txBody>
      </p:sp>
      <p:sp>
        <p:nvSpPr>
          <p:cNvPr id="182" name="Google Shape;182;p32"/>
          <p:cNvSpPr txBox="1"/>
          <p:nvPr/>
        </p:nvSpPr>
        <p:spPr>
          <a:xfrm>
            <a:off x="168575" y="1013300"/>
            <a:ext cx="5200500" cy="3302100"/>
          </a:xfrm>
          <a:prstGeom prst="rect">
            <a:avLst/>
          </a:prstGeom>
          <a:noFill/>
          <a:ln>
            <a:noFill/>
          </a:ln>
        </p:spPr>
        <p:txBody>
          <a:bodyPr spcFirstLastPara="1" wrap="square" lIns="91425" tIns="91425" rIns="91425" bIns="91425" anchor="b" anchorCtr="0">
            <a:noAutofit/>
          </a:bodyPr>
          <a:lstStyle/>
          <a:p>
            <a:pPr marL="457200" lvl="0" indent="-304800" algn="l" rtl="0">
              <a:lnSpc>
                <a:spcPct val="115000"/>
              </a:lnSpc>
              <a:spcBef>
                <a:spcPts val="0"/>
              </a:spcBef>
              <a:spcAft>
                <a:spcPts val="0"/>
              </a:spcAft>
              <a:buClr>
                <a:srgbClr val="483124"/>
              </a:buClr>
              <a:buSzPts val="1200"/>
              <a:buFont typeface="Roboto"/>
              <a:buChar char="●"/>
            </a:pPr>
            <a:r>
              <a:rPr lang="en" sz="1200" b="1">
                <a:solidFill>
                  <a:srgbClr val="483124"/>
                </a:solidFill>
                <a:latin typeface="Roboto"/>
                <a:ea typeface="Roboto"/>
                <a:cs typeface="Roboto"/>
                <a:sym typeface="Roboto"/>
              </a:rPr>
              <a:t>The brand is not the hero—your customer is. </a:t>
            </a:r>
            <a:r>
              <a:rPr lang="en" sz="1200">
                <a:solidFill>
                  <a:srgbClr val="483124"/>
                </a:solidFill>
                <a:latin typeface="Roboto"/>
                <a:ea typeface="Roboto"/>
                <a:cs typeface="Roboto"/>
                <a:sym typeface="Roboto"/>
              </a:rPr>
              <a:t>The brand plays the role of the guide who helps the hero succeed.</a:t>
            </a:r>
            <a:endParaRPr sz="1200">
              <a:solidFill>
                <a:srgbClr val="483124"/>
              </a:solidFill>
              <a:latin typeface="Roboto"/>
              <a:ea typeface="Roboto"/>
              <a:cs typeface="Roboto"/>
              <a:sym typeface="Roboto"/>
            </a:endParaRPr>
          </a:p>
          <a:p>
            <a:pPr marL="457200" lvl="0" indent="-304800" algn="l" rtl="0">
              <a:lnSpc>
                <a:spcPct val="115000"/>
              </a:lnSpc>
              <a:spcBef>
                <a:spcPts val="0"/>
              </a:spcBef>
              <a:spcAft>
                <a:spcPts val="0"/>
              </a:spcAft>
              <a:buClr>
                <a:srgbClr val="483124"/>
              </a:buClr>
              <a:buSzPts val="1200"/>
              <a:buFont typeface="Roboto"/>
              <a:buChar char="●"/>
            </a:pPr>
            <a:r>
              <a:rPr lang="en" sz="1200">
                <a:solidFill>
                  <a:srgbClr val="483124"/>
                </a:solidFill>
                <a:latin typeface="Roboto"/>
                <a:ea typeface="Roboto"/>
                <a:cs typeface="Roboto"/>
                <a:sym typeface="Roboto"/>
              </a:rPr>
              <a:t>Identify the customer’s external, internal, and philosophical problems so they feel deeply understood.</a:t>
            </a:r>
            <a:endParaRPr sz="1200">
              <a:solidFill>
                <a:srgbClr val="483124"/>
              </a:solidFill>
              <a:latin typeface="Roboto"/>
              <a:ea typeface="Roboto"/>
              <a:cs typeface="Roboto"/>
              <a:sym typeface="Roboto"/>
            </a:endParaRPr>
          </a:p>
          <a:p>
            <a:pPr marL="457200" lvl="0" indent="-304800" algn="l" rtl="0">
              <a:lnSpc>
                <a:spcPct val="115000"/>
              </a:lnSpc>
              <a:spcBef>
                <a:spcPts val="0"/>
              </a:spcBef>
              <a:spcAft>
                <a:spcPts val="0"/>
              </a:spcAft>
              <a:buClr>
                <a:srgbClr val="483124"/>
              </a:buClr>
              <a:buSzPts val="1200"/>
              <a:buFont typeface="Roboto"/>
              <a:buChar char="●"/>
            </a:pPr>
            <a:r>
              <a:rPr lang="en" sz="1200">
                <a:solidFill>
                  <a:srgbClr val="483124"/>
                </a:solidFill>
                <a:latin typeface="Roboto"/>
                <a:ea typeface="Roboto"/>
                <a:cs typeface="Roboto"/>
                <a:sym typeface="Roboto"/>
              </a:rPr>
              <a:t>Provide a simple path forward that builds confidence and reduces confusion.</a:t>
            </a:r>
            <a:endParaRPr sz="1200">
              <a:solidFill>
                <a:srgbClr val="483124"/>
              </a:solidFill>
              <a:latin typeface="Roboto"/>
              <a:ea typeface="Roboto"/>
              <a:cs typeface="Roboto"/>
              <a:sym typeface="Roboto"/>
            </a:endParaRPr>
          </a:p>
          <a:p>
            <a:pPr marL="457200" lvl="0" indent="-304800" algn="l" rtl="0">
              <a:lnSpc>
                <a:spcPct val="115000"/>
              </a:lnSpc>
              <a:spcBef>
                <a:spcPts val="0"/>
              </a:spcBef>
              <a:spcAft>
                <a:spcPts val="0"/>
              </a:spcAft>
              <a:buClr>
                <a:srgbClr val="483124"/>
              </a:buClr>
              <a:buSzPts val="1200"/>
              <a:buFont typeface="Roboto"/>
              <a:buChar char="●"/>
            </a:pPr>
            <a:r>
              <a:rPr lang="en" sz="1200">
                <a:solidFill>
                  <a:srgbClr val="483124"/>
                </a:solidFill>
                <a:latin typeface="Roboto"/>
                <a:ea typeface="Roboto"/>
                <a:cs typeface="Roboto"/>
                <a:sym typeface="Roboto"/>
              </a:rPr>
              <a:t>Guide the customer to take decisive steps, showing what’s at stake if they don’t act.</a:t>
            </a:r>
            <a:endParaRPr sz="1200">
              <a:solidFill>
                <a:srgbClr val="483124"/>
              </a:solidFill>
              <a:latin typeface="Roboto"/>
              <a:ea typeface="Roboto"/>
              <a:cs typeface="Roboto"/>
              <a:sym typeface="Roboto"/>
            </a:endParaRPr>
          </a:p>
          <a:p>
            <a:pPr marL="457200" lvl="0" indent="-304800" algn="l" rtl="0">
              <a:lnSpc>
                <a:spcPct val="115000"/>
              </a:lnSpc>
              <a:spcBef>
                <a:spcPts val="0"/>
              </a:spcBef>
              <a:spcAft>
                <a:spcPts val="0"/>
              </a:spcAft>
              <a:buClr>
                <a:srgbClr val="483124"/>
              </a:buClr>
              <a:buSzPts val="1200"/>
              <a:buFont typeface="Roboto"/>
              <a:buChar char="●"/>
            </a:pPr>
            <a:r>
              <a:rPr lang="en" sz="1200">
                <a:solidFill>
                  <a:srgbClr val="483124"/>
                </a:solidFill>
                <a:latin typeface="Roboto"/>
                <a:ea typeface="Roboto"/>
                <a:cs typeface="Roboto"/>
                <a:sym typeface="Roboto"/>
              </a:rPr>
              <a:t>The story ends with the hero’s transformation—moving from confusion to clarity, or from struggle to success—fulfilling a deeper psychological need.</a:t>
            </a:r>
            <a:endParaRPr sz="1200">
              <a:solidFill>
                <a:srgbClr val="483124"/>
              </a:solidFill>
              <a:latin typeface="Roboto"/>
              <a:ea typeface="Roboto"/>
              <a:cs typeface="Roboto"/>
              <a:sym typeface="Roboto"/>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86"/>
        <p:cNvGrpSpPr/>
        <p:nvPr/>
      </p:nvGrpSpPr>
      <p:grpSpPr>
        <a:xfrm>
          <a:off x="0" y="0"/>
          <a:ext cx="0" cy="0"/>
          <a:chOff x="0" y="0"/>
          <a:chExt cx="0" cy="0"/>
        </a:xfrm>
      </p:grpSpPr>
      <p:pic>
        <p:nvPicPr>
          <p:cNvPr id="187" name="Google Shape;187;p33"/>
          <p:cNvPicPr preferRelativeResize="0"/>
          <p:nvPr/>
        </p:nvPicPr>
        <p:blipFill rotWithShape="1">
          <a:blip r:embed="rId3">
            <a:alphaModFix/>
          </a:blip>
          <a:srcRect t="11387"/>
          <a:stretch/>
        </p:blipFill>
        <p:spPr>
          <a:xfrm>
            <a:off x="5771550" y="450500"/>
            <a:ext cx="3063600" cy="3800702"/>
          </a:xfrm>
          <a:prstGeom prst="rect">
            <a:avLst/>
          </a:prstGeom>
          <a:noFill/>
          <a:ln>
            <a:noFill/>
          </a:ln>
        </p:spPr>
      </p:pic>
      <p:cxnSp>
        <p:nvCxnSpPr>
          <p:cNvPr id="188" name="Google Shape;188;p33"/>
          <p:cNvCxnSpPr/>
          <p:nvPr/>
        </p:nvCxnSpPr>
        <p:spPr>
          <a:xfrm>
            <a:off x="-72225" y="4570408"/>
            <a:ext cx="9306600" cy="0"/>
          </a:xfrm>
          <a:prstGeom prst="straightConnector1">
            <a:avLst/>
          </a:prstGeom>
          <a:noFill/>
          <a:ln w="9525" cap="flat" cmpd="sng">
            <a:solidFill>
              <a:srgbClr val="483124"/>
            </a:solidFill>
            <a:prstDash val="solid"/>
            <a:round/>
            <a:headEnd type="none" w="med" len="med"/>
            <a:tailEnd type="none" w="med" len="med"/>
          </a:ln>
        </p:spPr>
      </p:cxnSp>
      <p:sp>
        <p:nvSpPr>
          <p:cNvPr id="189" name="Google Shape;189;p33"/>
          <p:cNvSpPr txBox="1">
            <a:spLocks noGrp="1"/>
          </p:cNvSpPr>
          <p:nvPr>
            <p:ph type="ctrTitle"/>
          </p:nvPr>
        </p:nvSpPr>
        <p:spPr>
          <a:xfrm>
            <a:off x="312973" y="268575"/>
            <a:ext cx="5355000" cy="1208400"/>
          </a:xfrm>
          <a:prstGeom prst="rect">
            <a:avLst/>
          </a:prstGeom>
          <a:noFill/>
        </p:spPr>
        <p:txBody>
          <a:bodyPr spcFirstLastPara="1" wrap="square" lIns="91425" tIns="91425" rIns="91425" bIns="91425" anchor="t" anchorCtr="0">
            <a:noAutofit/>
          </a:bodyPr>
          <a:lstStyle/>
          <a:p>
            <a:pPr marL="0" lvl="0" indent="0" algn="l" rtl="0">
              <a:spcBef>
                <a:spcPts val="0"/>
              </a:spcBef>
              <a:spcAft>
                <a:spcPts val="0"/>
              </a:spcAft>
              <a:buNone/>
            </a:pPr>
            <a:r>
              <a:rPr lang="en" sz="2800">
                <a:solidFill>
                  <a:srgbClr val="483124"/>
                </a:solidFill>
                <a:latin typeface="Roboto SemiBold"/>
                <a:ea typeface="Roboto SemiBold"/>
                <a:cs typeface="Roboto SemiBold"/>
                <a:sym typeface="Roboto SemiBold"/>
              </a:rPr>
              <a:t>What does the hero want?</a:t>
            </a:r>
            <a:endParaRPr sz="2800">
              <a:solidFill>
                <a:srgbClr val="483124"/>
              </a:solidFill>
              <a:latin typeface="Roboto SemiBold"/>
              <a:ea typeface="Roboto SemiBold"/>
              <a:cs typeface="Roboto SemiBold"/>
              <a:sym typeface="Roboto SemiBold"/>
            </a:endParaRPr>
          </a:p>
        </p:txBody>
      </p:sp>
      <p:pic>
        <p:nvPicPr>
          <p:cNvPr id="190" name="Google Shape;190;p33"/>
          <p:cNvPicPr preferRelativeResize="0"/>
          <p:nvPr/>
        </p:nvPicPr>
        <p:blipFill rotWithShape="1">
          <a:blip r:embed="rId4">
            <a:alphaModFix/>
          </a:blip>
          <a:srcRect t="894" b="894"/>
          <a:stretch/>
        </p:blipFill>
        <p:spPr>
          <a:xfrm>
            <a:off x="5771550" y="-4127650"/>
            <a:ext cx="3063599" cy="3800698"/>
          </a:xfrm>
          <a:prstGeom prst="rect">
            <a:avLst/>
          </a:prstGeom>
          <a:noFill/>
          <a:ln>
            <a:noFill/>
          </a:ln>
        </p:spPr>
      </p:pic>
      <p:sp>
        <p:nvSpPr>
          <p:cNvPr id="191" name="Google Shape;191;p33"/>
          <p:cNvSpPr txBox="1"/>
          <p:nvPr/>
        </p:nvSpPr>
        <p:spPr>
          <a:xfrm>
            <a:off x="168575" y="1013300"/>
            <a:ext cx="5200500" cy="3302100"/>
          </a:xfrm>
          <a:prstGeom prst="rect">
            <a:avLst/>
          </a:prstGeom>
          <a:noFill/>
          <a:ln>
            <a:noFill/>
          </a:ln>
        </p:spPr>
        <p:txBody>
          <a:bodyPr spcFirstLastPara="1" wrap="square" lIns="91425" tIns="91425" rIns="91425" bIns="91425" anchor="b" anchorCtr="0">
            <a:noAutofit/>
          </a:bodyPr>
          <a:lstStyle/>
          <a:p>
            <a:pPr marL="457200" lvl="0" indent="-304800" algn="l" rtl="0">
              <a:lnSpc>
                <a:spcPct val="115000"/>
              </a:lnSpc>
              <a:spcBef>
                <a:spcPts val="0"/>
              </a:spcBef>
              <a:spcAft>
                <a:spcPts val="0"/>
              </a:spcAft>
              <a:buClr>
                <a:srgbClr val="483124"/>
              </a:buClr>
              <a:buSzPts val="1200"/>
              <a:buFont typeface="Roboto"/>
              <a:buChar char="●"/>
            </a:pPr>
            <a:r>
              <a:rPr lang="en" sz="1200" b="1">
                <a:solidFill>
                  <a:srgbClr val="483124"/>
                </a:solidFill>
                <a:latin typeface="Roboto"/>
                <a:ea typeface="Roboto"/>
                <a:cs typeface="Roboto"/>
                <a:sym typeface="Roboto"/>
              </a:rPr>
              <a:t>Slow Down: </a:t>
            </a:r>
            <a:r>
              <a:rPr lang="en" sz="1200">
                <a:solidFill>
                  <a:srgbClr val="483124"/>
                </a:solidFill>
                <a:latin typeface="Roboto"/>
                <a:ea typeface="Roboto"/>
                <a:cs typeface="Roboto"/>
                <a:sym typeface="Roboto"/>
              </a:rPr>
              <a:t>They long to slow down, to give themselves the space to care deeply for the things that truly matter and nurture connections that fill their heart.</a:t>
            </a:r>
            <a:endParaRPr sz="1200">
              <a:solidFill>
                <a:srgbClr val="483124"/>
              </a:solidFill>
              <a:latin typeface="Roboto"/>
              <a:ea typeface="Roboto"/>
              <a:cs typeface="Roboto"/>
              <a:sym typeface="Roboto"/>
            </a:endParaRPr>
          </a:p>
          <a:p>
            <a:pPr marL="457200" lvl="0" indent="-304800" algn="l" rtl="0">
              <a:lnSpc>
                <a:spcPct val="115000"/>
              </a:lnSpc>
              <a:spcBef>
                <a:spcPts val="0"/>
              </a:spcBef>
              <a:spcAft>
                <a:spcPts val="0"/>
              </a:spcAft>
              <a:buClr>
                <a:srgbClr val="483124"/>
              </a:buClr>
              <a:buSzPts val="1200"/>
              <a:buFont typeface="Roboto"/>
              <a:buChar char="●"/>
            </a:pPr>
            <a:r>
              <a:rPr lang="en" sz="1200" b="1">
                <a:solidFill>
                  <a:srgbClr val="483124"/>
                </a:solidFill>
                <a:latin typeface="Roboto"/>
                <a:ea typeface="Roboto"/>
                <a:cs typeface="Roboto"/>
                <a:sym typeface="Roboto"/>
              </a:rPr>
              <a:t>Be Intentional: </a:t>
            </a:r>
            <a:r>
              <a:rPr lang="en" sz="1200">
                <a:solidFill>
                  <a:srgbClr val="483124"/>
                </a:solidFill>
                <a:latin typeface="Roboto"/>
                <a:ea typeface="Roboto"/>
                <a:cs typeface="Roboto"/>
                <a:sym typeface="Roboto"/>
              </a:rPr>
              <a:t>They seek to be deliberate and intentional in their choices, bringing only those things into their life that allow them to connect with those around them.</a:t>
            </a:r>
            <a:endParaRPr sz="1200">
              <a:solidFill>
                <a:srgbClr val="483124"/>
              </a:solidFill>
              <a:latin typeface="Roboto"/>
              <a:ea typeface="Roboto"/>
              <a:cs typeface="Roboto"/>
              <a:sym typeface="Roboto"/>
            </a:endParaRPr>
          </a:p>
          <a:p>
            <a:pPr marL="457200" lvl="0" indent="-304800" algn="l" rtl="0">
              <a:lnSpc>
                <a:spcPct val="115000"/>
              </a:lnSpc>
              <a:spcBef>
                <a:spcPts val="0"/>
              </a:spcBef>
              <a:spcAft>
                <a:spcPts val="0"/>
              </a:spcAft>
              <a:buClr>
                <a:srgbClr val="483124"/>
              </a:buClr>
              <a:buSzPts val="1200"/>
              <a:buFont typeface="Roboto"/>
              <a:buChar char="●"/>
            </a:pPr>
            <a:r>
              <a:rPr lang="en" sz="1200" b="1">
                <a:solidFill>
                  <a:srgbClr val="483124"/>
                </a:solidFill>
                <a:latin typeface="Roboto"/>
                <a:ea typeface="Roboto"/>
                <a:cs typeface="Roboto"/>
                <a:sym typeface="Roboto"/>
              </a:rPr>
              <a:t>Get Close: </a:t>
            </a:r>
            <a:r>
              <a:rPr lang="en" sz="1200">
                <a:solidFill>
                  <a:srgbClr val="483124"/>
                </a:solidFill>
                <a:latin typeface="Roboto"/>
                <a:ea typeface="Roboto"/>
                <a:cs typeface="Roboto"/>
                <a:sym typeface="Roboto"/>
              </a:rPr>
              <a:t>Their deepest desire is to create meaningful connections. Connecting with their loved ones, the food they feed them, and the land that created it. Thereby, discovering a deep sense of personal joy.</a:t>
            </a:r>
            <a:endParaRPr sz="1200">
              <a:solidFill>
                <a:srgbClr val="483124"/>
              </a:solidFill>
              <a:latin typeface="Roboto"/>
              <a:ea typeface="Roboto"/>
              <a:cs typeface="Roboto"/>
              <a:sym typeface="Roboto"/>
            </a:endParaRPr>
          </a:p>
          <a:p>
            <a:pPr marL="457200" lvl="0" indent="-304800" algn="l" rtl="0">
              <a:lnSpc>
                <a:spcPct val="115000"/>
              </a:lnSpc>
              <a:spcBef>
                <a:spcPts val="0"/>
              </a:spcBef>
              <a:spcAft>
                <a:spcPts val="0"/>
              </a:spcAft>
              <a:buClr>
                <a:srgbClr val="483124"/>
              </a:buClr>
              <a:buSzPts val="1200"/>
              <a:buFont typeface="Roboto"/>
              <a:buChar char="●"/>
            </a:pPr>
            <a:r>
              <a:rPr lang="en" sz="1200" b="1" i="1">
                <a:solidFill>
                  <a:srgbClr val="483124"/>
                </a:solidFill>
                <a:latin typeface="Roboto"/>
                <a:ea typeface="Roboto"/>
                <a:cs typeface="Roboto"/>
                <a:sym typeface="Roboto"/>
              </a:rPr>
              <a:t>When they are connected—they are alive.</a:t>
            </a:r>
            <a:endParaRPr sz="1200" b="1">
              <a:solidFill>
                <a:srgbClr val="483124"/>
              </a:solidFill>
              <a:latin typeface="Roboto"/>
              <a:ea typeface="Roboto"/>
              <a:cs typeface="Roboto"/>
              <a:sym typeface="Roboto"/>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95"/>
        <p:cNvGrpSpPr/>
        <p:nvPr/>
      </p:nvGrpSpPr>
      <p:grpSpPr>
        <a:xfrm>
          <a:off x="0" y="0"/>
          <a:ext cx="0" cy="0"/>
          <a:chOff x="0" y="0"/>
          <a:chExt cx="0" cy="0"/>
        </a:xfrm>
      </p:grpSpPr>
      <p:pic>
        <p:nvPicPr>
          <p:cNvPr id="196" name="Google Shape;196;p34"/>
          <p:cNvPicPr preferRelativeResize="0"/>
          <p:nvPr/>
        </p:nvPicPr>
        <p:blipFill rotWithShape="1">
          <a:blip r:embed="rId3">
            <a:alphaModFix/>
          </a:blip>
          <a:srcRect t="17321"/>
          <a:stretch/>
        </p:blipFill>
        <p:spPr>
          <a:xfrm>
            <a:off x="5778350" y="450497"/>
            <a:ext cx="3063599" cy="3800700"/>
          </a:xfrm>
          <a:prstGeom prst="rect">
            <a:avLst/>
          </a:prstGeom>
          <a:noFill/>
          <a:ln>
            <a:noFill/>
          </a:ln>
        </p:spPr>
      </p:pic>
      <p:cxnSp>
        <p:nvCxnSpPr>
          <p:cNvPr id="197" name="Google Shape;197;p34"/>
          <p:cNvCxnSpPr/>
          <p:nvPr/>
        </p:nvCxnSpPr>
        <p:spPr>
          <a:xfrm>
            <a:off x="-72225" y="4570408"/>
            <a:ext cx="9306600" cy="0"/>
          </a:xfrm>
          <a:prstGeom prst="straightConnector1">
            <a:avLst/>
          </a:prstGeom>
          <a:noFill/>
          <a:ln w="9525" cap="flat" cmpd="sng">
            <a:solidFill>
              <a:srgbClr val="483124"/>
            </a:solidFill>
            <a:prstDash val="solid"/>
            <a:round/>
            <a:headEnd type="none" w="med" len="med"/>
            <a:tailEnd type="none" w="med" len="med"/>
          </a:ln>
        </p:spPr>
      </p:cxnSp>
      <p:sp>
        <p:nvSpPr>
          <p:cNvPr id="198" name="Google Shape;198;p34"/>
          <p:cNvSpPr txBox="1">
            <a:spLocks noGrp="1"/>
          </p:cNvSpPr>
          <p:nvPr>
            <p:ph type="ctrTitle"/>
          </p:nvPr>
        </p:nvSpPr>
        <p:spPr>
          <a:xfrm>
            <a:off x="312973" y="268575"/>
            <a:ext cx="5355000" cy="1208400"/>
          </a:xfrm>
          <a:prstGeom prst="rect">
            <a:avLst/>
          </a:prstGeom>
          <a:noFill/>
        </p:spPr>
        <p:txBody>
          <a:bodyPr spcFirstLastPara="1" wrap="square" lIns="91425" tIns="91425" rIns="91425" bIns="91425" anchor="t" anchorCtr="0">
            <a:noAutofit/>
          </a:bodyPr>
          <a:lstStyle/>
          <a:p>
            <a:pPr marL="0" lvl="0" indent="0" algn="l" rtl="0">
              <a:spcBef>
                <a:spcPts val="0"/>
              </a:spcBef>
              <a:spcAft>
                <a:spcPts val="0"/>
              </a:spcAft>
              <a:buNone/>
            </a:pPr>
            <a:r>
              <a:rPr lang="en" sz="2800">
                <a:solidFill>
                  <a:srgbClr val="483124"/>
                </a:solidFill>
                <a:latin typeface="Roboto SemiBold"/>
                <a:ea typeface="Roboto SemiBold"/>
                <a:cs typeface="Roboto SemiBold"/>
                <a:sym typeface="Roboto SemiBold"/>
              </a:rPr>
              <a:t>What do we do as their guide?</a:t>
            </a:r>
            <a:endParaRPr sz="2800">
              <a:solidFill>
                <a:srgbClr val="483124"/>
              </a:solidFill>
              <a:latin typeface="Roboto SemiBold"/>
              <a:ea typeface="Roboto SemiBold"/>
              <a:cs typeface="Roboto SemiBold"/>
              <a:sym typeface="Roboto SemiBold"/>
            </a:endParaRPr>
          </a:p>
        </p:txBody>
      </p:sp>
      <p:sp>
        <p:nvSpPr>
          <p:cNvPr id="199" name="Google Shape;199;p34"/>
          <p:cNvSpPr txBox="1"/>
          <p:nvPr/>
        </p:nvSpPr>
        <p:spPr>
          <a:xfrm>
            <a:off x="168575" y="1013300"/>
            <a:ext cx="5200500" cy="3302100"/>
          </a:xfrm>
          <a:prstGeom prst="rect">
            <a:avLst/>
          </a:prstGeom>
          <a:noFill/>
          <a:ln>
            <a:noFill/>
          </a:ln>
        </p:spPr>
        <p:txBody>
          <a:bodyPr spcFirstLastPara="1" wrap="square" lIns="91425" tIns="91425" rIns="91425" bIns="91425" anchor="b" anchorCtr="0">
            <a:noAutofit/>
          </a:bodyPr>
          <a:lstStyle/>
          <a:p>
            <a:pPr marL="457200" lvl="0" indent="-304800" algn="l" rtl="0">
              <a:lnSpc>
                <a:spcPct val="115000"/>
              </a:lnSpc>
              <a:spcBef>
                <a:spcPts val="0"/>
              </a:spcBef>
              <a:spcAft>
                <a:spcPts val="0"/>
              </a:spcAft>
              <a:buClr>
                <a:srgbClr val="483124"/>
              </a:buClr>
              <a:buSzPts val="1200"/>
              <a:buFont typeface="Roboto"/>
              <a:buChar char="●"/>
            </a:pPr>
            <a:r>
              <a:rPr lang="en" sz="1200" b="1">
                <a:solidFill>
                  <a:srgbClr val="483124"/>
                </a:solidFill>
                <a:latin typeface="Roboto"/>
                <a:ea typeface="Roboto"/>
                <a:cs typeface="Roboto"/>
                <a:sym typeface="Roboto"/>
              </a:rPr>
              <a:t>We are empathetic.</a:t>
            </a:r>
            <a:r>
              <a:rPr lang="en" sz="1200">
                <a:solidFill>
                  <a:srgbClr val="483124"/>
                </a:solidFill>
                <a:latin typeface="Roboto"/>
                <a:ea typeface="Roboto"/>
                <a:cs typeface="Roboto"/>
                <a:sym typeface="Roboto"/>
              </a:rPr>
              <a:t> We see them. We know what it feels like to be doing so much and still feel disconnected, discouraged, and overwhelmed.</a:t>
            </a:r>
            <a:endParaRPr sz="1200">
              <a:solidFill>
                <a:srgbClr val="483124"/>
              </a:solidFill>
              <a:latin typeface="Roboto"/>
              <a:ea typeface="Roboto"/>
              <a:cs typeface="Roboto"/>
              <a:sym typeface="Roboto"/>
            </a:endParaRPr>
          </a:p>
          <a:p>
            <a:pPr marL="457200" lvl="0" indent="-304800" algn="l" rtl="0">
              <a:lnSpc>
                <a:spcPct val="115000"/>
              </a:lnSpc>
              <a:spcBef>
                <a:spcPts val="0"/>
              </a:spcBef>
              <a:spcAft>
                <a:spcPts val="0"/>
              </a:spcAft>
              <a:buClr>
                <a:srgbClr val="483124"/>
              </a:buClr>
              <a:buSzPts val="1200"/>
              <a:buFont typeface="Roboto"/>
              <a:buChar char="●"/>
            </a:pPr>
            <a:r>
              <a:rPr lang="en" sz="1200" b="1">
                <a:solidFill>
                  <a:srgbClr val="483124"/>
                </a:solidFill>
                <a:latin typeface="Roboto"/>
                <a:ea typeface="Roboto"/>
                <a:cs typeface="Roboto"/>
                <a:sym typeface="Roboto"/>
              </a:rPr>
              <a:t>We are authorities. </a:t>
            </a:r>
            <a:r>
              <a:rPr lang="en" sz="1200">
                <a:solidFill>
                  <a:srgbClr val="483124"/>
                </a:solidFill>
                <a:latin typeface="Roboto"/>
                <a:ea typeface="Roboto"/>
                <a:cs typeface="Roboto"/>
                <a:sym typeface="Roboto"/>
              </a:rPr>
              <a:t>At Ballerina Farm, we’ve built our lives around the simple joys of connection-whether it’s gathering around a meal made with ingredients we know and trust, or taking time to appreciate the land that nourishes us.</a:t>
            </a:r>
            <a:endParaRPr sz="1200">
              <a:solidFill>
                <a:srgbClr val="483124"/>
              </a:solidFill>
              <a:latin typeface="Roboto"/>
              <a:ea typeface="Roboto"/>
              <a:cs typeface="Roboto"/>
              <a:sym typeface="Roboto"/>
            </a:endParaRPr>
          </a:p>
          <a:p>
            <a:pPr marL="457200" lvl="0" indent="-304800" algn="l" rtl="0">
              <a:lnSpc>
                <a:spcPct val="115000"/>
              </a:lnSpc>
              <a:spcBef>
                <a:spcPts val="0"/>
              </a:spcBef>
              <a:spcAft>
                <a:spcPts val="0"/>
              </a:spcAft>
              <a:buClr>
                <a:srgbClr val="483124"/>
              </a:buClr>
              <a:buSzPts val="1200"/>
              <a:buFont typeface="Roboto"/>
              <a:buChar char="●"/>
            </a:pPr>
            <a:r>
              <a:rPr lang="en" sz="1200" b="1">
                <a:solidFill>
                  <a:srgbClr val="483124"/>
                </a:solidFill>
                <a:latin typeface="Roboto"/>
                <a:ea typeface="Roboto"/>
                <a:cs typeface="Roboto"/>
                <a:sym typeface="Roboto"/>
              </a:rPr>
              <a:t>We empower </a:t>
            </a:r>
            <a:r>
              <a:rPr lang="en" sz="1200">
                <a:solidFill>
                  <a:srgbClr val="483124"/>
                </a:solidFill>
                <a:latin typeface="Roboto"/>
                <a:ea typeface="Roboto"/>
                <a:cs typeface="Roboto"/>
                <a:sym typeface="Roboto"/>
              </a:rPr>
              <a:t>through vision, education, and providing the tangible tools to create this life.</a:t>
            </a:r>
            <a:endParaRPr sz="1200" b="1">
              <a:solidFill>
                <a:srgbClr val="483124"/>
              </a:solidFill>
              <a:latin typeface="Roboto"/>
              <a:ea typeface="Roboto"/>
              <a:cs typeface="Roboto"/>
              <a:sym typeface="Roboto"/>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03"/>
        <p:cNvGrpSpPr/>
        <p:nvPr/>
      </p:nvGrpSpPr>
      <p:grpSpPr>
        <a:xfrm>
          <a:off x="0" y="0"/>
          <a:ext cx="0" cy="0"/>
          <a:chOff x="0" y="0"/>
          <a:chExt cx="0" cy="0"/>
        </a:xfrm>
      </p:grpSpPr>
      <p:pic>
        <p:nvPicPr>
          <p:cNvPr id="204" name="Google Shape;204;p35"/>
          <p:cNvPicPr preferRelativeResize="0"/>
          <p:nvPr/>
        </p:nvPicPr>
        <p:blipFill rotWithShape="1">
          <a:blip r:embed="rId3">
            <a:alphaModFix/>
          </a:blip>
          <a:srcRect b="11387"/>
          <a:stretch/>
        </p:blipFill>
        <p:spPr>
          <a:xfrm>
            <a:off x="5778350" y="450500"/>
            <a:ext cx="3063600" cy="3800702"/>
          </a:xfrm>
          <a:prstGeom prst="rect">
            <a:avLst/>
          </a:prstGeom>
          <a:noFill/>
          <a:ln>
            <a:noFill/>
          </a:ln>
        </p:spPr>
      </p:pic>
      <p:cxnSp>
        <p:nvCxnSpPr>
          <p:cNvPr id="205" name="Google Shape;205;p35"/>
          <p:cNvCxnSpPr/>
          <p:nvPr/>
        </p:nvCxnSpPr>
        <p:spPr>
          <a:xfrm>
            <a:off x="-72225" y="4570408"/>
            <a:ext cx="9306600" cy="0"/>
          </a:xfrm>
          <a:prstGeom prst="straightConnector1">
            <a:avLst/>
          </a:prstGeom>
          <a:noFill/>
          <a:ln w="9525" cap="flat" cmpd="sng">
            <a:solidFill>
              <a:srgbClr val="483124"/>
            </a:solidFill>
            <a:prstDash val="solid"/>
            <a:round/>
            <a:headEnd type="none" w="med" len="med"/>
            <a:tailEnd type="none" w="med" len="med"/>
          </a:ln>
        </p:spPr>
      </p:cxnSp>
      <p:sp>
        <p:nvSpPr>
          <p:cNvPr id="206" name="Google Shape;206;p35"/>
          <p:cNvSpPr txBox="1">
            <a:spLocks noGrp="1"/>
          </p:cNvSpPr>
          <p:nvPr>
            <p:ph type="ctrTitle"/>
          </p:nvPr>
        </p:nvSpPr>
        <p:spPr>
          <a:xfrm>
            <a:off x="312973" y="268575"/>
            <a:ext cx="5355000" cy="1208400"/>
          </a:xfrm>
          <a:prstGeom prst="rect">
            <a:avLst/>
          </a:prstGeom>
          <a:noFill/>
        </p:spPr>
        <p:txBody>
          <a:bodyPr spcFirstLastPara="1" wrap="square" lIns="91425" tIns="91425" rIns="91425" bIns="91425" anchor="t" anchorCtr="0">
            <a:noAutofit/>
          </a:bodyPr>
          <a:lstStyle/>
          <a:p>
            <a:pPr marL="0" lvl="0" indent="0" algn="l" rtl="0">
              <a:spcBef>
                <a:spcPts val="0"/>
              </a:spcBef>
              <a:spcAft>
                <a:spcPts val="0"/>
              </a:spcAft>
              <a:buNone/>
            </a:pPr>
            <a:r>
              <a:rPr lang="en" sz="2800">
                <a:solidFill>
                  <a:srgbClr val="483124"/>
                </a:solidFill>
                <a:latin typeface="Roboto SemiBold"/>
                <a:ea typeface="Roboto SemiBold"/>
                <a:cs typeface="Roboto SemiBold"/>
                <a:sym typeface="Roboto SemiBold"/>
              </a:rPr>
              <a:t>The Call to Action</a:t>
            </a:r>
            <a:endParaRPr sz="2800">
              <a:solidFill>
                <a:srgbClr val="483124"/>
              </a:solidFill>
              <a:latin typeface="Roboto SemiBold"/>
              <a:ea typeface="Roboto SemiBold"/>
              <a:cs typeface="Roboto SemiBold"/>
              <a:sym typeface="Roboto SemiBold"/>
            </a:endParaRPr>
          </a:p>
        </p:txBody>
      </p:sp>
      <p:sp>
        <p:nvSpPr>
          <p:cNvPr id="207" name="Google Shape;207;p35"/>
          <p:cNvSpPr txBox="1"/>
          <p:nvPr/>
        </p:nvSpPr>
        <p:spPr>
          <a:xfrm>
            <a:off x="168575" y="1013300"/>
            <a:ext cx="5200500" cy="3302100"/>
          </a:xfrm>
          <a:prstGeom prst="rect">
            <a:avLst/>
          </a:prstGeom>
          <a:noFill/>
          <a:ln>
            <a:noFill/>
          </a:ln>
        </p:spPr>
        <p:txBody>
          <a:bodyPr spcFirstLastPara="1" wrap="square" lIns="91425" tIns="91425" rIns="91425" bIns="91425" anchor="b" anchorCtr="0">
            <a:noAutofit/>
          </a:bodyPr>
          <a:lstStyle/>
          <a:p>
            <a:pPr marL="0" lvl="0" indent="0" algn="l" rtl="0">
              <a:lnSpc>
                <a:spcPct val="115000"/>
              </a:lnSpc>
              <a:spcBef>
                <a:spcPts val="0"/>
              </a:spcBef>
              <a:spcAft>
                <a:spcPts val="0"/>
              </a:spcAft>
              <a:buNone/>
            </a:pPr>
            <a:endParaRPr sz="1200">
              <a:solidFill>
                <a:srgbClr val="483124"/>
              </a:solidFill>
              <a:latin typeface="Roboto"/>
              <a:ea typeface="Roboto"/>
              <a:cs typeface="Roboto"/>
              <a:sym typeface="Roboto"/>
            </a:endParaRPr>
          </a:p>
          <a:p>
            <a:pPr marL="457200" lvl="0" indent="-304800" algn="l" rtl="0">
              <a:lnSpc>
                <a:spcPct val="115000"/>
              </a:lnSpc>
              <a:spcBef>
                <a:spcPts val="0"/>
              </a:spcBef>
              <a:spcAft>
                <a:spcPts val="0"/>
              </a:spcAft>
              <a:buClr>
                <a:srgbClr val="483124"/>
              </a:buClr>
              <a:buSzPts val="1200"/>
              <a:buFont typeface="Roboto"/>
              <a:buChar char="●"/>
            </a:pPr>
            <a:r>
              <a:rPr lang="en" sz="1200" b="1">
                <a:solidFill>
                  <a:srgbClr val="483124"/>
                </a:solidFill>
                <a:latin typeface="Roboto"/>
                <a:ea typeface="Roboto"/>
                <a:cs typeface="Roboto"/>
                <a:sym typeface="Roboto"/>
              </a:rPr>
              <a:t>CTA: </a:t>
            </a:r>
            <a:r>
              <a:rPr lang="en" sz="1200">
                <a:solidFill>
                  <a:srgbClr val="483124"/>
                </a:solidFill>
                <a:latin typeface="Roboto"/>
                <a:ea typeface="Roboto"/>
                <a:cs typeface="Roboto"/>
                <a:sym typeface="Roboto"/>
              </a:rPr>
              <a:t>Wherever you are in your journey, with whatever you have, start there. Create moments of closeness, contribute your love and warmth, and find joy in the connections you build.</a:t>
            </a:r>
            <a:endParaRPr sz="1200">
              <a:solidFill>
                <a:srgbClr val="483124"/>
              </a:solidFill>
              <a:latin typeface="Roboto"/>
              <a:ea typeface="Roboto"/>
              <a:cs typeface="Roboto"/>
              <a:sym typeface="Roboto"/>
            </a:endParaRPr>
          </a:p>
          <a:p>
            <a:pPr marL="914400" lvl="1" indent="-304800" algn="l" rtl="0">
              <a:lnSpc>
                <a:spcPct val="115000"/>
              </a:lnSpc>
              <a:spcBef>
                <a:spcPts val="0"/>
              </a:spcBef>
              <a:spcAft>
                <a:spcPts val="0"/>
              </a:spcAft>
              <a:buClr>
                <a:srgbClr val="483124"/>
              </a:buClr>
              <a:buSzPts val="1200"/>
              <a:buFont typeface="Roboto"/>
              <a:buChar char="○"/>
            </a:pPr>
            <a:r>
              <a:rPr lang="en" sz="1200" b="1" i="1">
                <a:solidFill>
                  <a:srgbClr val="483124"/>
                </a:solidFill>
                <a:latin typeface="Roboto"/>
                <a:ea typeface="Roboto"/>
                <a:cs typeface="Roboto"/>
                <a:sym typeface="Roboto"/>
              </a:rPr>
              <a:t>Commit</a:t>
            </a:r>
            <a:endParaRPr sz="1200" b="1" i="1">
              <a:solidFill>
                <a:srgbClr val="483124"/>
              </a:solidFill>
              <a:latin typeface="Roboto"/>
              <a:ea typeface="Roboto"/>
              <a:cs typeface="Roboto"/>
              <a:sym typeface="Roboto"/>
            </a:endParaRPr>
          </a:p>
          <a:p>
            <a:pPr marL="914400" lvl="1" indent="-304800" algn="l" rtl="0">
              <a:lnSpc>
                <a:spcPct val="115000"/>
              </a:lnSpc>
              <a:spcBef>
                <a:spcPts val="0"/>
              </a:spcBef>
              <a:spcAft>
                <a:spcPts val="0"/>
              </a:spcAft>
              <a:buClr>
                <a:srgbClr val="483124"/>
              </a:buClr>
              <a:buSzPts val="1200"/>
              <a:buFont typeface="Roboto"/>
              <a:buChar char="○"/>
            </a:pPr>
            <a:r>
              <a:rPr lang="en" sz="1200" b="1" i="1">
                <a:solidFill>
                  <a:srgbClr val="483124"/>
                </a:solidFill>
                <a:latin typeface="Roboto"/>
                <a:ea typeface="Roboto"/>
                <a:cs typeface="Roboto"/>
                <a:sym typeface="Roboto"/>
              </a:rPr>
              <a:t>Slow Down</a:t>
            </a:r>
            <a:endParaRPr sz="1200" b="1" i="1">
              <a:solidFill>
                <a:srgbClr val="483124"/>
              </a:solidFill>
              <a:latin typeface="Roboto"/>
              <a:ea typeface="Roboto"/>
              <a:cs typeface="Roboto"/>
              <a:sym typeface="Roboto"/>
            </a:endParaRPr>
          </a:p>
          <a:p>
            <a:pPr marL="914400" lvl="1" indent="-304800" algn="l" rtl="0">
              <a:lnSpc>
                <a:spcPct val="115000"/>
              </a:lnSpc>
              <a:spcBef>
                <a:spcPts val="0"/>
              </a:spcBef>
              <a:spcAft>
                <a:spcPts val="0"/>
              </a:spcAft>
              <a:buClr>
                <a:srgbClr val="483124"/>
              </a:buClr>
              <a:buSzPts val="1200"/>
              <a:buFont typeface="Roboto"/>
              <a:buChar char="○"/>
            </a:pPr>
            <a:r>
              <a:rPr lang="en" sz="1200" b="1" i="1">
                <a:solidFill>
                  <a:srgbClr val="483124"/>
                </a:solidFill>
                <a:latin typeface="Roboto"/>
                <a:ea typeface="Roboto"/>
                <a:cs typeface="Roboto"/>
                <a:sym typeface="Roboto"/>
              </a:rPr>
              <a:t>Get Dirty</a:t>
            </a:r>
            <a:endParaRPr sz="1200" b="1" i="1">
              <a:solidFill>
                <a:srgbClr val="483124"/>
              </a:solidFill>
              <a:latin typeface="Roboto"/>
              <a:ea typeface="Roboto"/>
              <a:cs typeface="Roboto"/>
              <a:sym typeface="Roboto"/>
            </a:endParaRPr>
          </a:p>
          <a:p>
            <a:pPr marL="914400" lvl="1" indent="-304800" algn="l" rtl="0">
              <a:lnSpc>
                <a:spcPct val="115000"/>
              </a:lnSpc>
              <a:spcBef>
                <a:spcPts val="0"/>
              </a:spcBef>
              <a:spcAft>
                <a:spcPts val="0"/>
              </a:spcAft>
              <a:buClr>
                <a:srgbClr val="483124"/>
              </a:buClr>
              <a:buSzPts val="1200"/>
              <a:buFont typeface="Roboto"/>
              <a:buChar char="○"/>
            </a:pPr>
            <a:r>
              <a:rPr lang="en" sz="1200" b="1" i="1">
                <a:solidFill>
                  <a:srgbClr val="483124"/>
                </a:solidFill>
                <a:latin typeface="Roboto"/>
                <a:ea typeface="Roboto"/>
                <a:cs typeface="Roboto"/>
                <a:sym typeface="Roboto"/>
              </a:rPr>
              <a:t>Give and Receive Joy</a:t>
            </a:r>
            <a:endParaRPr sz="1200" b="1">
              <a:solidFill>
                <a:srgbClr val="483124"/>
              </a:solidFill>
              <a:latin typeface="Roboto"/>
              <a:ea typeface="Roboto"/>
              <a:cs typeface="Roboto"/>
              <a:sym typeface="Roboto"/>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11"/>
        <p:cNvGrpSpPr/>
        <p:nvPr/>
      </p:nvGrpSpPr>
      <p:grpSpPr>
        <a:xfrm>
          <a:off x="0" y="0"/>
          <a:ext cx="0" cy="0"/>
          <a:chOff x="0" y="0"/>
          <a:chExt cx="0" cy="0"/>
        </a:xfrm>
      </p:grpSpPr>
      <p:cxnSp>
        <p:nvCxnSpPr>
          <p:cNvPr id="212" name="Google Shape;212;p36"/>
          <p:cNvCxnSpPr/>
          <p:nvPr/>
        </p:nvCxnSpPr>
        <p:spPr>
          <a:xfrm>
            <a:off x="-72225" y="4570408"/>
            <a:ext cx="9306600" cy="0"/>
          </a:xfrm>
          <a:prstGeom prst="straightConnector1">
            <a:avLst/>
          </a:prstGeom>
          <a:noFill/>
          <a:ln w="9525" cap="flat" cmpd="sng">
            <a:solidFill>
              <a:srgbClr val="483124"/>
            </a:solidFill>
            <a:prstDash val="solid"/>
            <a:round/>
            <a:headEnd type="none" w="med" len="med"/>
            <a:tailEnd type="none" w="med" len="med"/>
          </a:ln>
        </p:spPr>
      </p:cxnSp>
      <p:sp>
        <p:nvSpPr>
          <p:cNvPr id="213" name="Google Shape;213;p36"/>
          <p:cNvSpPr txBox="1">
            <a:spLocks noGrp="1"/>
          </p:cNvSpPr>
          <p:nvPr>
            <p:ph type="ctrTitle"/>
          </p:nvPr>
        </p:nvSpPr>
        <p:spPr>
          <a:xfrm>
            <a:off x="312973" y="268575"/>
            <a:ext cx="5355000" cy="1208400"/>
          </a:xfrm>
          <a:prstGeom prst="rect">
            <a:avLst/>
          </a:prstGeom>
          <a:noFill/>
        </p:spPr>
        <p:txBody>
          <a:bodyPr spcFirstLastPara="1" wrap="square" lIns="91425" tIns="91425" rIns="91425" bIns="91425" anchor="t" anchorCtr="0">
            <a:noAutofit/>
          </a:bodyPr>
          <a:lstStyle/>
          <a:p>
            <a:pPr marL="0" lvl="0" indent="0" algn="l" rtl="0">
              <a:spcBef>
                <a:spcPts val="0"/>
              </a:spcBef>
              <a:spcAft>
                <a:spcPts val="0"/>
              </a:spcAft>
              <a:buNone/>
            </a:pPr>
            <a:r>
              <a:rPr lang="en" sz="2800">
                <a:solidFill>
                  <a:srgbClr val="483124"/>
                </a:solidFill>
                <a:latin typeface="Roboto SemiBold"/>
                <a:ea typeface="Roboto SemiBold"/>
                <a:cs typeface="Roboto SemiBold"/>
                <a:sym typeface="Roboto SemiBold"/>
              </a:rPr>
              <a:t>The Transformation</a:t>
            </a:r>
            <a:endParaRPr sz="2800">
              <a:solidFill>
                <a:srgbClr val="483124"/>
              </a:solidFill>
              <a:latin typeface="Roboto SemiBold"/>
              <a:ea typeface="Roboto SemiBold"/>
              <a:cs typeface="Roboto SemiBold"/>
              <a:sym typeface="Roboto SemiBold"/>
            </a:endParaRPr>
          </a:p>
        </p:txBody>
      </p:sp>
      <p:pic>
        <p:nvPicPr>
          <p:cNvPr id="214" name="Google Shape;214;p36"/>
          <p:cNvPicPr preferRelativeResize="0"/>
          <p:nvPr/>
        </p:nvPicPr>
        <p:blipFill rotWithShape="1">
          <a:blip r:embed="rId3">
            <a:alphaModFix/>
          </a:blip>
          <a:srcRect l="24155" r="18278"/>
          <a:stretch/>
        </p:blipFill>
        <p:spPr>
          <a:xfrm>
            <a:off x="5771549" y="450500"/>
            <a:ext cx="3063600" cy="3800701"/>
          </a:xfrm>
          <a:prstGeom prst="rect">
            <a:avLst/>
          </a:prstGeom>
          <a:noFill/>
          <a:ln>
            <a:noFill/>
          </a:ln>
        </p:spPr>
      </p:pic>
      <p:sp>
        <p:nvSpPr>
          <p:cNvPr id="215" name="Google Shape;215;p36"/>
          <p:cNvSpPr txBox="1"/>
          <p:nvPr/>
        </p:nvSpPr>
        <p:spPr>
          <a:xfrm>
            <a:off x="168575" y="1013300"/>
            <a:ext cx="5200500" cy="3302100"/>
          </a:xfrm>
          <a:prstGeom prst="rect">
            <a:avLst/>
          </a:prstGeom>
          <a:noFill/>
          <a:ln>
            <a:noFill/>
          </a:ln>
        </p:spPr>
        <p:txBody>
          <a:bodyPr spcFirstLastPara="1" wrap="square" lIns="91425" tIns="91425" rIns="91425" bIns="91425" anchor="b" anchorCtr="0">
            <a:noAutofit/>
          </a:bodyPr>
          <a:lstStyle/>
          <a:p>
            <a:pPr marL="457200" lvl="0" indent="-304800" algn="l" rtl="0">
              <a:lnSpc>
                <a:spcPct val="115000"/>
              </a:lnSpc>
              <a:spcBef>
                <a:spcPts val="0"/>
              </a:spcBef>
              <a:spcAft>
                <a:spcPts val="0"/>
              </a:spcAft>
              <a:buClr>
                <a:srgbClr val="483124"/>
              </a:buClr>
              <a:buSzPts val="1200"/>
              <a:buFont typeface="Roboto"/>
              <a:buChar char="●"/>
            </a:pPr>
            <a:r>
              <a:rPr lang="en" sz="1200" b="1">
                <a:solidFill>
                  <a:srgbClr val="483124"/>
                </a:solidFill>
                <a:latin typeface="Roboto"/>
                <a:ea typeface="Roboto"/>
                <a:cs typeface="Roboto"/>
                <a:sym typeface="Roboto"/>
              </a:rPr>
              <a:t>From: </a:t>
            </a:r>
            <a:r>
              <a:rPr lang="en" sz="1200">
                <a:solidFill>
                  <a:srgbClr val="483124"/>
                </a:solidFill>
                <a:latin typeface="Roboto"/>
                <a:ea typeface="Roboto"/>
                <a:cs typeface="Roboto"/>
                <a:sym typeface="Roboto"/>
              </a:rPr>
              <a:t>Feeling overwhelmed and disconnected by the relentless demands of meaningless tasks and a noisy world, where their efforts to care for others leave them feeling depleted and isolated.</a:t>
            </a:r>
            <a:endParaRPr sz="1200">
              <a:solidFill>
                <a:srgbClr val="483124"/>
              </a:solidFill>
              <a:latin typeface="Roboto"/>
              <a:ea typeface="Roboto"/>
              <a:cs typeface="Roboto"/>
              <a:sym typeface="Roboto"/>
            </a:endParaRPr>
          </a:p>
          <a:p>
            <a:pPr marL="457200" lvl="0" indent="-304800" algn="l" rtl="0">
              <a:lnSpc>
                <a:spcPct val="115000"/>
              </a:lnSpc>
              <a:spcBef>
                <a:spcPts val="0"/>
              </a:spcBef>
              <a:spcAft>
                <a:spcPts val="0"/>
              </a:spcAft>
              <a:buClr>
                <a:srgbClr val="483124"/>
              </a:buClr>
              <a:buSzPts val="1200"/>
              <a:buFont typeface="Roboto"/>
              <a:buChar char="●"/>
            </a:pPr>
            <a:r>
              <a:rPr lang="en" sz="1200" b="1">
                <a:solidFill>
                  <a:srgbClr val="483124"/>
                </a:solidFill>
                <a:latin typeface="Roboto"/>
                <a:ea typeface="Roboto"/>
                <a:cs typeface="Roboto"/>
                <a:sym typeface="Roboto"/>
              </a:rPr>
              <a:t>To: </a:t>
            </a:r>
            <a:r>
              <a:rPr lang="en" sz="1200">
                <a:solidFill>
                  <a:srgbClr val="483124"/>
                </a:solidFill>
                <a:latin typeface="Roboto"/>
                <a:ea typeface="Roboto"/>
                <a:cs typeface="Roboto"/>
                <a:sym typeface="Roboto"/>
              </a:rPr>
              <a:t>Feeling deeply connected and fulfilled, where their intentional actions create meaningful bonds and a sense of peace, contribution and joy, both for themselves and those they nurture.</a:t>
            </a:r>
            <a:endParaRPr sz="1200">
              <a:solidFill>
                <a:srgbClr val="483124"/>
              </a:solidFill>
              <a:latin typeface="Roboto"/>
              <a:ea typeface="Roboto"/>
              <a:cs typeface="Roboto"/>
              <a:sym typeface="Roboto"/>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19"/>
        <p:cNvGrpSpPr/>
        <p:nvPr/>
      </p:nvGrpSpPr>
      <p:grpSpPr>
        <a:xfrm>
          <a:off x="0" y="0"/>
          <a:ext cx="0" cy="0"/>
          <a:chOff x="0" y="0"/>
          <a:chExt cx="0" cy="0"/>
        </a:xfrm>
      </p:grpSpPr>
      <p:sp>
        <p:nvSpPr>
          <p:cNvPr id="220" name="Google Shape;220;p37"/>
          <p:cNvSpPr txBox="1">
            <a:spLocks noGrp="1"/>
          </p:cNvSpPr>
          <p:nvPr>
            <p:ph type="title"/>
          </p:nvPr>
        </p:nvSpPr>
        <p:spPr>
          <a:xfrm>
            <a:off x="311700" y="445025"/>
            <a:ext cx="8520600" cy="572700"/>
          </a:xfrm>
          <a:prstGeom prst="rect">
            <a:avLst/>
          </a:prstGeom>
          <a:noFill/>
        </p:spPr>
        <p:txBody>
          <a:bodyPr spcFirstLastPara="1" wrap="square" lIns="91425" tIns="91425" rIns="91425" bIns="91425" anchor="t" anchorCtr="0">
            <a:noAutofit/>
          </a:bodyPr>
          <a:lstStyle/>
          <a:p>
            <a:pPr marL="0" lvl="0" indent="0" algn="l" rtl="0">
              <a:spcBef>
                <a:spcPts val="0"/>
              </a:spcBef>
              <a:spcAft>
                <a:spcPts val="0"/>
              </a:spcAft>
              <a:buNone/>
            </a:pPr>
            <a:r>
              <a:rPr lang="en">
                <a:solidFill>
                  <a:srgbClr val="483124"/>
                </a:solidFill>
                <a:latin typeface="Roboto SemiBold"/>
                <a:ea typeface="Roboto SemiBold"/>
                <a:cs typeface="Roboto SemiBold"/>
                <a:sym typeface="Roboto SemiBold"/>
              </a:rPr>
              <a:t>A Story Taking Shape</a:t>
            </a:r>
            <a:endParaRPr sz="2800">
              <a:solidFill>
                <a:srgbClr val="483124"/>
              </a:solidFill>
              <a:latin typeface="Roboto SemiBold"/>
              <a:ea typeface="Roboto SemiBold"/>
              <a:cs typeface="Roboto SemiBold"/>
              <a:sym typeface="Roboto SemiBold"/>
            </a:endParaRPr>
          </a:p>
        </p:txBody>
      </p:sp>
      <p:cxnSp>
        <p:nvCxnSpPr>
          <p:cNvPr id="221" name="Google Shape;221;p37"/>
          <p:cNvCxnSpPr/>
          <p:nvPr/>
        </p:nvCxnSpPr>
        <p:spPr>
          <a:xfrm>
            <a:off x="-72225" y="4570408"/>
            <a:ext cx="9306600" cy="0"/>
          </a:xfrm>
          <a:prstGeom prst="straightConnector1">
            <a:avLst/>
          </a:prstGeom>
          <a:noFill/>
          <a:ln w="9525" cap="flat" cmpd="sng">
            <a:solidFill>
              <a:srgbClr val="483124"/>
            </a:solidFill>
            <a:prstDash val="solid"/>
            <a:round/>
            <a:headEnd type="none" w="med" len="med"/>
            <a:tailEnd type="none" w="med" len="med"/>
          </a:ln>
        </p:spPr>
      </p:cxnSp>
      <p:sp>
        <p:nvSpPr>
          <p:cNvPr id="222" name="Google Shape;222;p37"/>
          <p:cNvSpPr txBox="1"/>
          <p:nvPr/>
        </p:nvSpPr>
        <p:spPr>
          <a:xfrm>
            <a:off x="320975" y="1272913"/>
            <a:ext cx="5200500" cy="3042300"/>
          </a:xfrm>
          <a:prstGeom prst="rect">
            <a:avLst/>
          </a:prstGeom>
          <a:noFill/>
          <a:ln>
            <a:noFill/>
          </a:ln>
        </p:spPr>
        <p:txBody>
          <a:bodyPr spcFirstLastPara="1" wrap="square" lIns="91425" tIns="91425" rIns="91425" bIns="91425" anchor="b" anchorCtr="0">
            <a:noAutofit/>
          </a:bodyPr>
          <a:lstStyle/>
          <a:p>
            <a:pPr marL="0" lvl="0" indent="0" algn="l" rtl="0">
              <a:lnSpc>
                <a:spcPct val="115000"/>
              </a:lnSpc>
              <a:spcBef>
                <a:spcPts val="1200"/>
              </a:spcBef>
              <a:spcAft>
                <a:spcPts val="1200"/>
              </a:spcAft>
              <a:buNone/>
            </a:pPr>
            <a:endParaRPr sz="950">
              <a:solidFill>
                <a:srgbClr val="483124"/>
              </a:solidFill>
              <a:latin typeface="Roboto"/>
              <a:ea typeface="Roboto"/>
              <a:cs typeface="Roboto"/>
              <a:sym typeface="Roboto"/>
            </a:endParaRPr>
          </a:p>
        </p:txBody>
      </p:sp>
      <p:pic>
        <p:nvPicPr>
          <p:cNvPr id="223" name="Google Shape;223;p37" title="IMG_8779.jpeg"/>
          <p:cNvPicPr preferRelativeResize="0"/>
          <p:nvPr/>
        </p:nvPicPr>
        <p:blipFill>
          <a:blip r:embed="rId3">
            <a:alphaModFix/>
          </a:blip>
          <a:stretch>
            <a:fillRect/>
          </a:stretch>
        </p:blipFill>
        <p:spPr>
          <a:xfrm rot="-5400000">
            <a:off x="19033" y="1536135"/>
            <a:ext cx="3084652" cy="2313500"/>
          </a:xfrm>
          <a:prstGeom prst="rect">
            <a:avLst/>
          </a:prstGeom>
          <a:noFill/>
          <a:ln>
            <a:noFill/>
          </a:ln>
        </p:spPr>
      </p:pic>
      <p:pic>
        <p:nvPicPr>
          <p:cNvPr id="224" name="Google Shape;224;p37" title="B5248920-7AB6-44A1-AC09-0A70A0F39C11.jpg"/>
          <p:cNvPicPr preferRelativeResize="0"/>
          <p:nvPr/>
        </p:nvPicPr>
        <p:blipFill rotWithShape="1">
          <a:blip r:embed="rId4">
            <a:alphaModFix/>
          </a:blip>
          <a:srcRect l="14719" b="20446"/>
          <a:stretch/>
        </p:blipFill>
        <p:spPr>
          <a:xfrm>
            <a:off x="2826825" y="1150550"/>
            <a:ext cx="5878026" cy="3084650"/>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28"/>
        <p:cNvGrpSpPr/>
        <p:nvPr/>
      </p:nvGrpSpPr>
      <p:grpSpPr>
        <a:xfrm>
          <a:off x="0" y="0"/>
          <a:ext cx="0" cy="0"/>
          <a:chOff x="0" y="0"/>
          <a:chExt cx="0" cy="0"/>
        </a:xfrm>
      </p:grpSpPr>
      <p:cxnSp>
        <p:nvCxnSpPr>
          <p:cNvPr id="229" name="Google Shape;229;p38"/>
          <p:cNvCxnSpPr/>
          <p:nvPr/>
        </p:nvCxnSpPr>
        <p:spPr>
          <a:xfrm>
            <a:off x="-72225" y="4570408"/>
            <a:ext cx="9306600" cy="0"/>
          </a:xfrm>
          <a:prstGeom prst="straightConnector1">
            <a:avLst/>
          </a:prstGeom>
          <a:noFill/>
          <a:ln w="9525" cap="flat" cmpd="sng">
            <a:solidFill>
              <a:schemeClr val="dk1"/>
            </a:solidFill>
            <a:prstDash val="solid"/>
            <a:round/>
            <a:headEnd type="none" w="med" len="med"/>
            <a:tailEnd type="none" w="med" len="med"/>
          </a:ln>
        </p:spPr>
      </p:cxnSp>
      <p:sp>
        <p:nvSpPr>
          <p:cNvPr id="230" name="Google Shape;230;p38"/>
          <p:cNvSpPr txBox="1">
            <a:spLocks noGrp="1"/>
          </p:cNvSpPr>
          <p:nvPr>
            <p:ph type="ctrTitle"/>
          </p:nvPr>
        </p:nvSpPr>
        <p:spPr>
          <a:xfrm>
            <a:off x="880285" y="1853336"/>
            <a:ext cx="7401600" cy="1090500"/>
          </a:xfrm>
          <a:prstGeom prst="rect">
            <a:avLst/>
          </a:prstGeom>
          <a:noFill/>
        </p:spPr>
        <p:txBody>
          <a:bodyPr spcFirstLastPara="1" wrap="square" lIns="91425" tIns="91425" rIns="91425" bIns="91425" anchor="t" anchorCtr="0">
            <a:noAutofit/>
          </a:bodyPr>
          <a:lstStyle/>
          <a:p>
            <a:pPr marL="0" lvl="0" indent="0" algn="ctr" rtl="0">
              <a:spcBef>
                <a:spcPts val="0"/>
              </a:spcBef>
              <a:spcAft>
                <a:spcPts val="0"/>
              </a:spcAft>
              <a:buNone/>
            </a:pPr>
            <a:r>
              <a:rPr lang="en" sz="4400">
                <a:latin typeface="Montserrat Light"/>
                <a:ea typeface="Montserrat Light"/>
                <a:cs typeface="Montserrat Light"/>
                <a:sym typeface="Montserrat Light"/>
              </a:rPr>
              <a:t>THANK YOU</a:t>
            </a:r>
            <a:endParaRPr sz="4400">
              <a:latin typeface="Montserrat Light"/>
              <a:ea typeface="Montserrat Light"/>
              <a:cs typeface="Montserrat Light"/>
              <a:sym typeface="Montserrat Light"/>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837</Words>
  <Application>Microsoft Macintosh PowerPoint</Application>
  <PresentationFormat>On-screen Show (16:9)</PresentationFormat>
  <Paragraphs>58</Paragraphs>
  <Slides>26</Slides>
  <Notes>26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Montserrat</vt:lpstr>
      <vt:lpstr>Montserrat Light</vt:lpstr>
      <vt:lpstr>Roboto</vt:lpstr>
      <vt:lpstr>Arial</vt:lpstr>
      <vt:lpstr>Roboto SemiBold</vt:lpstr>
      <vt:lpstr>Montserrat ExtraLight</vt:lpstr>
      <vt:lpstr>Simple Light</vt:lpstr>
      <vt:lpstr>DPROF RESEARCH PROPOSAL: HEROES, HARMONY &amp; TRANSCENDENCE</vt:lpstr>
      <vt:lpstr>TABLE OF CONTENTS</vt:lpstr>
      <vt:lpstr>PowerPoint Presentation</vt:lpstr>
      <vt:lpstr>HERO’S JOURNEY: MASCULINE &amp; FEMININE</vt:lpstr>
      <vt:lpstr>PowerPoint Presentation</vt:lpstr>
      <vt:lpstr>PowerPoint Presentation</vt:lpstr>
      <vt:lpstr>TRANSCENDENCE: WHAT HAVE WE MISSED?</vt:lpstr>
      <vt:lpstr>PowerPoint Presentation</vt:lpstr>
      <vt:lpstr>“Transcendence refers to the very highest and most inclusive or holistic levels of human consciousness, behaving and relating, as ends rather than means, to oneself, to significant others, to human beings in general, to other species, to nature, and to the cosmos.” “We fear our highest possibilities. We are generally afraid to become that which we can glimpse in our most perfect moments.”  “The emotional reaction in the peak-experience has a special flavour of wonder, of awe, of reverence, of humility and surrender before the experience as before something great.”  “Expression and communication in the peak-experiences tend often to become poetic, mythical, and rhapsodic, as if this were the natural kind of language to express such states of being.”  “If you deliberately plan to be less than you are capable of being, then I warn you that you’ll be deeply unhappy for the rest of your life. You will be evading your own capacities, your own possibilities.” Maslow  </vt:lpstr>
      <vt:lpstr>GRAMMAR OF HARMONY: ELIMINATING SILOS</vt:lpstr>
      <vt:lpstr>PowerPoint Presentation</vt:lpstr>
      <vt:lpstr>PowerPoint Presentation</vt:lpstr>
      <vt:lpstr>PowerPoint Presentation</vt:lpstr>
      <vt:lpstr>“Studying the properties of harmony and understanding more clearly how it works at all levels of creation reveals a crucial, timeless principle: that no one part can grow well and true without it relating to — and being in accordance with — the well-being of the whole.” Harmony is described as “a universal expression for the order, connection and balance found in nature.”   The idea implies that parts (human communities, ecosystems, built environment, economy) cannot thrive independently if they are disconnected from the whole — the grammar is the relational set of principles that govern how things fit together.  It’s not just passive: it involves conscious attention to how we [first educate] design, build, farm, live, and how our economy works — all reflecting that grammar of harmony in practice. HRH KING CHARLES III  </vt:lpstr>
      <vt:lpstr>STORYBRAND: DONALD MILLER &amp; JUNG</vt:lpstr>
      <vt:lpstr>PowerPoint Presentation</vt:lpstr>
      <vt:lpstr>PowerPoint Presentation</vt:lpstr>
      <vt:lpstr>PowerPoint Presentation</vt:lpstr>
      <vt:lpstr>BALLERINA FARM</vt:lpstr>
      <vt:lpstr>Storybrand Framework</vt:lpstr>
      <vt:lpstr>What does the hero want?</vt:lpstr>
      <vt:lpstr>What do we do as their guide?</vt:lpstr>
      <vt:lpstr>The Call to Action</vt:lpstr>
      <vt:lpstr>The Transformation</vt:lpstr>
      <vt:lpstr>A Story Taking Shape</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Bradley Roberts (2212588)</cp:lastModifiedBy>
  <cp:revision>1</cp:revision>
  <dcterms:modified xsi:type="dcterms:W3CDTF">2026-05-11T16:29:21Z</dcterms:modified>
</cp:coreProperties>
</file>