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8" r:id="rId5"/>
    <p:sldId id="261" r:id="rId6"/>
    <p:sldId id="259"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46" d="100"/>
          <a:sy n="46" d="100"/>
        </p:scale>
        <p:origin x="75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4B5FAC6-79BC-4E0A-90B4-36C2D17C0783}"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2244395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B5FAC6-79BC-4E0A-90B4-36C2D17C0783}"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3149133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B5FAC6-79BC-4E0A-90B4-36C2D17C0783}"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1271964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4B5FAC6-79BC-4E0A-90B4-36C2D17C0783}"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3690358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4B5FAC6-79BC-4E0A-90B4-36C2D17C0783}" type="datetimeFigureOut">
              <a:rPr lang="en-GB" smtClean="0"/>
              <a:t>06/11/2019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1458186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4B5FAC6-79BC-4E0A-90B4-36C2D17C0783}" type="datetimeFigureOut">
              <a:rPr lang="en-GB" smtClean="0"/>
              <a:t>06/11/2019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3813087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5FAC6-79BC-4E0A-90B4-36C2D17C0783}" type="datetimeFigureOut">
              <a:rPr lang="en-GB" smtClean="0"/>
              <a:t>06/11/2019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1758429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B5FAC6-79BC-4E0A-90B4-36C2D17C0783}"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1457182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B5FAC6-79BC-4E0A-90B4-36C2D17C0783}"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677676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B5FAC6-79BC-4E0A-90B4-36C2D17C0783}"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1148304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B5FAC6-79BC-4E0A-90B4-36C2D17C0783}"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9524D7-41EA-4451-8774-7F38880428E6}" type="slidenum">
              <a:rPr lang="en-GB" smtClean="0"/>
              <a:t>‹#›</a:t>
            </a:fld>
            <a:endParaRPr lang="en-GB"/>
          </a:p>
        </p:txBody>
      </p:sp>
    </p:spTree>
    <p:extLst>
      <p:ext uri="{BB962C8B-B14F-4D97-AF65-F5344CB8AC3E}">
        <p14:creationId xmlns:p14="http://schemas.microsoft.com/office/powerpoint/2010/main" val="1753979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B5FAC6-79BC-4E0A-90B4-36C2D17C0783}" type="datetimeFigureOut">
              <a:rPr lang="en-GB" smtClean="0"/>
              <a:t>06/11/2019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09524D7-41EA-4451-8774-7F38880428E6}" type="slidenum">
              <a:rPr lang="en-GB" smtClean="0"/>
              <a:t>‹#›</a:t>
            </a:fld>
            <a:endParaRPr lang="en-GB"/>
          </a:p>
        </p:txBody>
      </p:sp>
    </p:spTree>
    <p:extLst>
      <p:ext uri="{BB962C8B-B14F-4D97-AF65-F5344CB8AC3E}">
        <p14:creationId xmlns:p14="http://schemas.microsoft.com/office/powerpoint/2010/main" val="12405188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Non formal education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843350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a:t>
            </a:r>
            <a:endParaRPr lang="en-GB" dirty="0"/>
          </a:p>
        </p:txBody>
      </p:sp>
      <p:sp>
        <p:nvSpPr>
          <p:cNvPr id="3" name="Content Placeholder 2"/>
          <p:cNvSpPr>
            <a:spLocks noGrp="1"/>
          </p:cNvSpPr>
          <p:nvPr>
            <p:ph idx="1"/>
          </p:nvPr>
        </p:nvSpPr>
        <p:spPr/>
        <p:txBody>
          <a:bodyPr/>
          <a:lstStyle/>
          <a:p>
            <a:r>
              <a:rPr lang="en-GB" dirty="0" smtClean="0"/>
              <a:t>Different paradigms</a:t>
            </a:r>
          </a:p>
          <a:p>
            <a:r>
              <a:rPr lang="en-GB" dirty="0" smtClean="0"/>
              <a:t>Complementary paradigms</a:t>
            </a:r>
            <a:endParaRPr lang="en-GB" dirty="0"/>
          </a:p>
        </p:txBody>
      </p:sp>
    </p:spTree>
    <p:extLst>
      <p:ext uri="{BB962C8B-B14F-4D97-AF65-F5344CB8AC3E}">
        <p14:creationId xmlns:p14="http://schemas.microsoft.com/office/powerpoint/2010/main" val="747342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1079500" y="596900"/>
          <a:ext cx="9956800" cy="5647146"/>
        </p:xfrm>
        <a:graphic>
          <a:graphicData uri="http://schemas.openxmlformats.org/drawingml/2006/table">
            <a:tbl>
              <a:tblPr firstRow="1" firstCol="1" lastRow="1" lastCol="1" bandRow="1" bandCol="1">
                <a:tableStyleId>{5C22544A-7EE6-4342-B048-85BDC9FD1C3A}</a:tableStyleId>
              </a:tblPr>
              <a:tblGrid>
                <a:gridCol w="9956800">
                  <a:extLst>
                    <a:ext uri="{9D8B030D-6E8A-4147-A177-3AD203B41FA5}">
                      <a16:colId xmlns:a16="http://schemas.microsoft.com/office/drawing/2014/main" val="20000"/>
                    </a:ext>
                  </a:extLst>
                </a:gridCol>
              </a:tblGrid>
              <a:tr h="1660926">
                <a:tc>
                  <a:txBody>
                    <a:bodyPr/>
                    <a:lstStyle/>
                    <a:p>
                      <a:pPr>
                        <a:spcAft>
                          <a:spcPts val="0"/>
                        </a:spcAft>
                      </a:pPr>
                      <a:r>
                        <a:rPr lang="en-GB" sz="2000" dirty="0">
                          <a:effectLst/>
                        </a:rPr>
                        <a:t> </a:t>
                      </a:r>
                    </a:p>
                    <a:p>
                      <a:pPr>
                        <a:spcAft>
                          <a:spcPts val="0"/>
                        </a:spcAft>
                      </a:pPr>
                      <a:r>
                        <a:rPr lang="en-GB" sz="2000" dirty="0">
                          <a:effectLst/>
                        </a:rPr>
                        <a:t>Formal learning: learning typically provided by an education or training institution, structured (in terms of learning objectives, learning time or learning support) and leading to certification.  Formal learning is intentional form the learner’s perspective.</a:t>
                      </a:r>
                    </a:p>
                    <a:p>
                      <a:pPr>
                        <a:spcAft>
                          <a:spcPts val="0"/>
                        </a:spcAft>
                      </a:pPr>
                      <a:r>
                        <a:rPr lang="en-GB" sz="2000" dirty="0">
                          <a:effectLst/>
                        </a:rPr>
                        <a:t> </a:t>
                      </a:r>
                      <a:endParaRPr lang="en-GB" sz="2000" dirty="0">
                        <a:effectLst/>
                        <a:latin typeface="Comic Sans MS" panose="030F0702030302020204" pitchFamily="66"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993110">
                <a:tc>
                  <a:txBody>
                    <a:bodyPr/>
                    <a:lstStyle/>
                    <a:p>
                      <a:pPr>
                        <a:spcAft>
                          <a:spcPts val="0"/>
                        </a:spcAft>
                      </a:pPr>
                      <a:r>
                        <a:rPr lang="en-GB" sz="2000" dirty="0">
                          <a:effectLst/>
                        </a:rPr>
                        <a:t> </a:t>
                      </a:r>
                    </a:p>
                    <a:p>
                      <a:pPr>
                        <a:spcAft>
                          <a:spcPts val="0"/>
                        </a:spcAft>
                      </a:pPr>
                      <a:r>
                        <a:rPr lang="en-GB" sz="2000" dirty="0">
                          <a:effectLst/>
                        </a:rPr>
                        <a:t>Non-formal learning: learning, that is not provided by an education or training institution and typically does not lead to certification.  It is, however, structured (in terms of learning objectives, learning time or learning support).  Non-formal learning is intentional from the learner’s perspective.</a:t>
                      </a:r>
                    </a:p>
                    <a:p>
                      <a:pPr>
                        <a:spcAft>
                          <a:spcPts val="0"/>
                        </a:spcAft>
                      </a:pPr>
                      <a:r>
                        <a:rPr lang="en-GB" sz="2000" dirty="0">
                          <a:effectLst/>
                        </a:rPr>
                        <a:t> </a:t>
                      </a:r>
                      <a:endParaRPr lang="en-GB" sz="2000" dirty="0">
                        <a:effectLst/>
                        <a:latin typeface="Comic Sans MS" panose="030F0702030302020204" pitchFamily="66"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993110">
                <a:tc>
                  <a:txBody>
                    <a:bodyPr/>
                    <a:lstStyle/>
                    <a:p>
                      <a:pPr>
                        <a:spcAft>
                          <a:spcPts val="0"/>
                        </a:spcAft>
                      </a:pPr>
                      <a:r>
                        <a:rPr lang="en-GB" sz="2000" dirty="0">
                          <a:effectLst/>
                        </a:rPr>
                        <a:t> </a:t>
                      </a:r>
                    </a:p>
                    <a:p>
                      <a:pPr>
                        <a:spcAft>
                          <a:spcPts val="0"/>
                        </a:spcAft>
                      </a:pPr>
                      <a:r>
                        <a:rPr lang="en-GB" sz="2000" dirty="0">
                          <a:effectLst/>
                        </a:rPr>
                        <a:t>Informal Learning: learning resulting from daily life activities related to work, family or leisure.  It is not structured (in terms of learning objectives, learning time or learning support) and typically does not lead to certification.  Informal learning may be intentional but in most cases it is non-intentional (or incidental).</a:t>
                      </a:r>
                    </a:p>
                    <a:p>
                      <a:pPr>
                        <a:spcAft>
                          <a:spcPts val="0"/>
                        </a:spcAft>
                      </a:pPr>
                      <a:r>
                        <a:rPr lang="en-GB" sz="2000" dirty="0">
                          <a:effectLst/>
                        </a:rPr>
                        <a:t> </a:t>
                      </a:r>
                      <a:endParaRPr lang="en-GB" sz="2000" dirty="0">
                        <a:effectLst/>
                        <a:latin typeface="Comic Sans MS" panose="030F0702030302020204" pitchFamily="66"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32867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2963851493"/>
              </p:ext>
            </p:extLst>
          </p:nvPr>
        </p:nvGraphicFramePr>
        <p:xfrm>
          <a:off x="812800" y="444500"/>
          <a:ext cx="10515600" cy="5914456"/>
        </p:xfrm>
        <a:graphic>
          <a:graphicData uri="http://schemas.openxmlformats.org/drawingml/2006/table">
            <a:tbl>
              <a:tblPr firstRow="1" firstCol="1" bandRow="1">
                <a:tableStyleId>{5C22544A-7EE6-4342-B048-85BDC9FD1C3A}</a:tableStyleId>
              </a:tblPr>
              <a:tblGrid>
                <a:gridCol w="1612900">
                  <a:extLst>
                    <a:ext uri="{9D8B030D-6E8A-4147-A177-3AD203B41FA5}">
                      <a16:colId xmlns:a16="http://schemas.microsoft.com/office/drawing/2014/main" val="20000"/>
                    </a:ext>
                  </a:extLst>
                </a:gridCol>
                <a:gridCol w="4076700">
                  <a:extLst>
                    <a:ext uri="{9D8B030D-6E8A-4147-A177-3AD203B41FA5}">
                      <a16:colId xmlns:a16="http://schemas.microsoft.com/office/drawing/2014/main" val="20001"/>
                    </a:ext>
                  </a:extLst>
                </a:gridCol>
                <a:gridCol w="4826000">
                  <a:extLst>
                    <a:ext uri="{9D8B030D-6E8A-4147-A177-3AD203B41FA5}">
                      <a16:colId xmlns:a16="http://schemas.microsoft.com/office/drawing/2014/main" val="20002"/>
                    </a:ext>
                  </a:extLst>
                </a:gridCol>
              </a:tblGrid>
              <a:tr h="507525">
                <a:tc>
                  <a:txBody>
                    <a:bodyPr/>
                    <a:lstStyle/>
                    <a:p>
                      <a:pPr>
                        <a:lnSpc>
                          <a:spcPct val="107000"/>
                        </a:lnSpc>
                      </a:pPr>
                      <a:endParaRPr lang="en-GB" sz="2400" dirty="0">
                        <a:effectLst/>
                        <a:latin typeface="Calibri" panose="020F0502020204030204" pitchFamily="34" charset="0"/>
                      </a:endParaRPr>
                    </a:p>
                  </a:txBody>
                  <a:tcPr marL="0" marR="0" marT="0" marB="0"/>
                </a:tc>
                <a:tc>
                  <a:txBody>
                    <a:bodyPr/>
                    <a:lstStyle/>
                    <a:p>
                      <a:pPr algn="l">
                        <a:lnSpc>
                          <a:spcPct val="107000"/>
                        </a:lnSpc>
                        <a:spcAft>
                          <a:spcPts val="800"/>
                        </a:spcAft>
                      </a:pPr>
                      <a:r>
                        <a:rPr lang="en-GB" sz="2400" dirty="0">
                          <a:effectLst/>
                        </a:rPr>
                        <a:t>Formal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marL="0" indent="88900" algn="l">
                        <a:lnSpc>
                          <a:spcPct val="107000"/>
                        </a:lnSpc>
                        <a:spcAft>
                          <a:spcPts val="800"/>
                        </a:spcAft>
                      </a:pPr>
                      <a:r>
                        <a:rPr lang="en-GB" sz="2400" dirty="0">
                          <a:effectLst/>
                        </a:rPr>
                        <a:t>Non-formal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0"/>
                  </a:ext>
                </a:extLst>
              </a:tr>
              <a:tr h="843611">
                <a:tc>
                  <a:txBody>
                    <a:bodyPr/>
                    <a:lstStyle/>
                    <a:p>
                      <a:pPr algn="ctr">
                        <a:lnSpc>
                          <a:spcPct val="107000"/>
                        </a:lnSpc>
                        <a:spcAft>
                          <a:spcPts val="800"/>
                        </a:spcAft>
                      </a:pPr>
                      <a:r>
                        <a:rPr lang="en-GB" sz="2400" dirty="0">
                          <a:effectLst/>
                        </a:rPr>
                        <a:t>Purposes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Long-term &amp; general </a:t>
                      </a:r>
                    </a:p>
                    <a:p>
                      <a:pPr>
                        <a:lnSpc>
                          <a:spcPct val="107000"/>
                        </a:lnSpc>
                        <a:spcAft>
                          <a:spcPts val="800"/>
                        </a:spcAft>
                      </a:pPr>
                      <a:r>
                        <a:rPr lang="en-GB" sz="2400" dirty="0">
                          <a:effectLst/>
                        </a:rPr>
                        <a:t>Credential-based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Short-term &amp; specific</a:t>
                      </a:r>
                    </a:p>
                    <a:p>
                      <a:pPr>
                        <a:lnSpc>
                          <a:spcPct val="107000"/>
                        </a:lnSpc>
                        <a:spcAft>
                          <a:spcPts val="800"/>
                        </a:spcAft>
                      </a:pPr>
                      <a:r>
                        <a:rPr lang="en-GB" sz="2400" dirty="0">
                          <a:effectLst/>
                        </a:rPr>
                        <a:t>Non-credential-based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1"/>
                  </a:ext>
                </a:extLst>
              </a:tr>
              <a:tr h="744748">
                <a:tc>
                  <a:txBody>
                    <a:bodyPr/>
                    <a:lstStyle/>
                    <a:p>
                      <a:pPr algn="ctr">
                        <a:lnSpc>
                          <a:spcPct val="107000"/>
                        </a:lnSpc>
                        <a:spcAft>
                          <a:spcPts val="800"/>
                        </a:spcAft>
                      </a:pPr>
                      <a:r>
                        <a:rPr lang="en-GB" sz="2400" dirty="0">
                          <a:effectLst/>
                        </a:rPr>
                        <a:t>Timing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Long cycle / preparatory / full-time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Short cycle / recurrent / part-time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2"/>
                  </a:ext>
                </a:extLst>
              </a:tr>
              <a:tr h="1605227">
                <a:tc>
                  <a:txBody>
                    <a:bodyPr/>
                    <a:lstStyle/>
                    <a:p>
                      <a:pPr algn="ctr">
                        <a:lnSpc>
                          <a:spcPct val="107000"/>
                        </a:lnSpc>
                        <a:spcAft>
                          <a:spcPts val="800"/>
                        </a:spcAft>
                      </a:pPr>
                      <a:r>
                        <a:rPr lang="en-GB" sz="2400" dirty="0">
                          <a:effectLst/>
                        </a:rPr>
                        <a:t>Content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Standardized / input centred academic</a:t>
                      </a:r>
                    </a:p>
                    <a:p>
                      <a:pPr>
                        <a:lnSpc>
                          <a:spcPct val="107000"/>
                        </a:lnSpc>
                        <a:spcAft>
                          <a:spcPts val="800"/>
                        </a:spcAft>
                      </a:pPr>
                      <a:r>
                        <a:rPr lang="en-GB" sz="2400" dirty="0">
                          <a:effectLst/>
                        </a:rPr>
                        <a:t>Entry requirements determine clientele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Individualized / output centred practical</a:t>
                      </a:r>
                    </a:p>
                    <a:p>
                      <a:pPr>
                        <a:lnSpc>
                          <a:spcPct val="107000"/>
                        </a:lnSpc>
                        <a:spcAft>
                          <a:spcPts val="800"/>
                        </a:spcAft>
                      </a:pPr>
                      <a:r>
                        <a:rPr lang="en-GB" sz="2400" dirty="0">
                          <a:effectLst/>
                        </a:rPr>
                        <a:t>Clientele determine entry requirements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3"/>
                  </a:ext>
                </a:extLst>
              </a:tr>
              <a:tr h="1506364">
                <a:tc>
                  <a:txBody>
                    <a:bodyPr/>
                    <a:lstStyle/>
                    <a:p>
                      <a:pPr algn="ctr">
                        <a:lnSpc>
                          <a:spcPct val="107000"/>
                        </a:lnSpc>
                        <a:spcAft>
                          <a:spcPts val="800"/>
                        </a:spcAft>
                      </a:pPr>
                      <a:r>
                        <a:rPr lang="en-GB" sz="2400" dirty="0">
                          <a:effectLst/>
                        </a:rPr>
                        <a:t>Delivery system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a:effectLst/>
                        </a:rPr>
                        <a:t>Institution-based, isolated from environment. Rigidly structured, teacher-centred and resource intensive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Environment-based, community related. Flexible, learner-centred and resource saving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4"/>
                  </a:ext>
                </a:extLst>
              </a:tr>
              <a:tr h="507525">
                <a:tc>
                  <a:txBody>
                    <a:bodyPr/>
                    <a:lstStyle/>
                    <a:p>
                      <a:pPr algn="ctr">
                        <a:lnSpc>
                          <a:spcPct val="107000"/>
                        </a:lnSpc>
                        <a:spcAft>
                          <a:spcPts val="800"/>
                        </a:spcAft>
                      </a:pPr>
                      <a:r>
                        <a:rPr lang="en-GB" sz="2400" dirty="0">
                          <a:effectLst/>
                        </a:rPr>
                        <a:t>Control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External / hierarchical</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7000"/>
                        </a:lnSpc>
                        <a:spcAft>
                          <a:spcPts val="800"/>
                        </a:spcAft>
                      </a:pPr>
                      <a:r>
                        <a:rPr lang="en-GB" sz="2400" dirty="0">
                          <a:effectLst/>
                        </a:rPr>
                        <a:t>Self-governing / democratic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52058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relation</a:t>
            </a:r>
            <a:endParaRPr lang="en-GB" dirty="0"/>
          </a:p>
        </p:txBody>
      </p:sp>
      <p:sp>
        <p:nvSpPr>
          <p:cNvPr id="3" name="Content Placeholder 2"/>
          <p:cNvSpPr>
            <a:spLocks noGrp="1"/>
          </p:cNvSpPr>
          <p:nvPr>
            <p:ph idx="1"/>
          </p:nvPr>
        </p:nvSpPr>
        <p:spPr/>
        <p:txBody>
          <a:bodyPr/>
          <a:lstStyle/>
          <a:p>
            <a:r>
              <a:rPr lang="en-GB" dirty="0"/>
              <a:t>In addition, unless the school system is discredited for some political reason, a lower valuation tends to be put on non-formal education, especially for young people. They do not hold the same status (they are local and not special) and often do not lead to accreditation. (</a:t>
            </a:r>
            <a:r>
              <a:rPr lang="en-GB" dirty="0" smtClean="0"/>
              <a:t>Graham-Brown </a:t>
            </a:r>
            <a:r>
              <a:rPr lang="en-GB" dirty="0" smtClean="0"/>
              <a:t>1991, p. </a:t>
            </a:r>
            <a:r>
              <a:rPr lang="en-GB" dirty="0"/>
              <a:t>77)</a:t>
            </a:r>
          </a:p>
        </p:txBody>
      </p:sp>
    </p:spTree>
    <p:extLst>
      <p:ext uri="{BB962C8B-B14F-4D97-AF65-F5344CB8AC3E}">
        <p14:creationId xmlns:p14="http://schemas.microsoft.com/office/powerpoint/2010/main" val="38907065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and responding</a:t>
            </a:r>
            <a:endParaRPr lang="en-GB" dirty="0"/>
          </a:p>
        </p:txBody>
      </p:sp>
      <p:sp>
        <p:nvSpPr>
          <p:cNvPr id="3" name="Content Placeholder 2"/>
          <p:cNvSpPr>
            <a:spLocks noGrp="1"/>
          </p:cNvSpPr>
          <p:nvPr>
            <p:ph idx="1"/>
          </p:nvPr>
        </p:nvSpPr>
        <p:spPr/>
        <p:txBody>
          <a:bodyPr/>
          <a:lstStyle/>
          <a:p>
            <a:pPr marL="0" indent="0">
              <a:buNone/>
            </a:pPr>
            <a:r>
              <a:rPr lang="en-GB" dirty="0"/>
              <a:t>One of the enduring themes in the literature of non-formal </a:t>
            </a:r>
            <a:r>
              <a:rPr lang="en-GB" dirty="0" smtClean="0"/>
              <a:t>education, has </a:t>
            </a:r>
            <a:r>
              <a:rPr lang="en-GB" dirty="0"/>
              <a:t>been that the education provided should be in the interests of the learners and that the organization and curriculum planning should preferably be undertaken by the learners themselves: that it should be `bottom up’. </a:t>
            </a:r>
            <a:endParaRPr lang="en-GB" dirty="0" smtClean="0"/>
          </a:p>
          <a:p>
            <a:pPr marL="0" indent="0">
              <a:buNone/>
            </a:pPr>
            <a:endParaRPr lang="en-GB" dirty="0"/>
          </a:p>
          <a:p>
            <a:pPr marL="0" indent="0">
              <a:buNone/>
            </a:pPr>
            <a:r>
              <a:rPr lang="en-GB" dirty="0" smtClean="0"/>
              <a:t>It </a:t>
            </a:r>
            <a:r>
              <a:rPr lang="en-GB" dirty="0"/>
              <a:t>is also often argued that this should empower learners to understand and if necessary change the social </a:t>
            </a:r>
            <a:r>
              <a:rPr lang="en-GB" dirty="0" smtClean="0"/>
              <a:t>structures </a:t>
            </a:r>
            <a:r>
              <a:rPr lang="en-GB" dirty="0"/>
              <a:t>around them.</a:t>
            </a:r>
          </a:p>
        </p:txBody>
      </p:sp>
    </p:spTree>
    <p:extLst>
      <p:ext uri="{BB962C8B-B14F-4D97-AF65-F5344CB8AC3E}">
        <p14:creationId xmlns:p14="http://schemas.microsoft.com/office/powerpoint/2010/main" val="1274368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Education for developing a sense of well-being</a:t>
            </a:r>
            <a:br>
              <a:rPr lang="en-GB" dirty="0" smtClean="0"/>
            </a:br>
            <a:endParaRPr lang="en-GB" dirty="0"/>
          </a:p>
        </p:txBody>
      </p:sp>
      <p:sp>
        <p:nvSpPr>
          <p:cNvPr id="3" name="Content Placeholder 2"/>
          <p:cNvSpPr>
            <a:spLocks noGrp="1"/>
          </p:cNvSpPr>
          <p:nvPr>
            <p:ph idx="1"/>
          </p:nvPr>
        </p:nvSpPr>
        <p:spPr/>
        <p:txBody>
          <a:bodyPr/>
          <a:lstStyle/>
          <a:p>
            <a:pPr marL="0" indent="0">
              <a:buNone/>
            </a:pPr>
            <a:r>
              <a:rPr lang="en-GB" dirty="0"/>
              <a:t>The development process is in fact an educational process, or rather it should unfailingly be viewed as such. We cannot therefore conceive of development in the absence of education any more than education in the absence of </a:t>
            </a:r>
            <a:r>
              <a:rPr lang="en-GB" dirty="0" smtClean="0"/>
              <a:t>development (McGivney </a:t>
            </a:r>
            <a:r>
              <a:rPr lang="en-GB" dirty="0"/>
              <a:t>&amp; Murray </a:t>
            </a:r>
            <a:r>
              <a:rPr lang="en-GB" dirty="0" smtClean="0"/>
              <a:t>1991, p. </a:t>
            </a:r>
            <a:r>
              <a:rPr lang="en-GB" dirty="0"/>
              <a:t>10</a:t>
            </a:r>
            <a:r>
              <a:rPr lang="en-GB" dirty="0" smtClean="0"/>
              <a:t>).</a:t>
            </a:r>
          </a:p>
          <a:p>
            <a:pPr marL="0" indent="0">
              <a:buNone/>
            </a:pPr>
            <a:endParaRPr lang="en-GB" dirty="0"/>
          </a:p>
        </p:txBody>
      </p:sp>
    </p:spTree>
    <p:extLst>
      <p:ext uri="{BB962C8B-B14F-4D97-AF65-F5344CB8AC3E}">
        <p14:creationId xmlns:p14="http://schemas.microsoft.com/office/powerpoint/2010/main" val="2713232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buNone/>
            </a:pPr>
            <a:r>
              <a:rPr lang="en-GB" dirty="0"/>
              <a:t>Graham-Brown, S. (1991) </a:t>
            </a:r>
            <a:r>
              <a:rPr lang="en-GB" i="1" dirty="0"/>
              <a:t>Education in the Developing World</a:t>
            </a:r>
            <a:r>
              <a:rPr lang="en-GB" dirty="0"/>
              <a:t>, Harlow: Longman</a:t>
            </a:r>
            <a:r>
              <a:rPr lang="en-GB" dirty="0" smtClean="0"/>
              <a:t>.</a:t>
            </a:r>
          </a:p>
          <a:p>
            <a:pPr marL="0" indent="0">
              <a:buNone/>
            </a:pPr>
            <a:r>
              <a:rPr lang="en-GB" dirty="0"/>
              <a:t>McGivney, V. and Murray, F. (1991) </a:t>
            </a:r>
            <a:r>
              <a:rPr lang="en-GB" i="1" dirty="0"/>
              <a:t>Adult Education in Development. Methods and approaches from changing societies</a:t>
            </a:r>
            <a:r>
              <a:rPr lang="en-GB" dirty="0"/>
              <a:t>, Leicester: NIACE.</a:t>
            </a:r>
            <a:endParaRPr lang="en-GB" dirty="0" smtClean="0"/>
          </a:p>
          <a:p>
            <a:pPr marL="0" indent="0">
              <a:buNone/>
            </a:pPr>
            <a:r>
              <a:rPr lang="en-GB" dirty="0" err="1"/>
              <a:t>Simkins</a:t>
            </a:r>
            <a:r>
              <a:rPr lang="en-GB" dirty="0"/>
              <a:t>, T. (1977) </a:t>
            </a:r>
            <a:r>
              <a:rPr lang="en-GB" i="1" dirty="0"/>
              <a:t>Non-Formal Education and Development. Some critical issues</a:t>
            </a:r>
            <a:r>
              <a:rPr lang="en-GB" dirty="0"/>
              <a:t>, Manchester: Department of Adult and Higher Education, University of Manchester.</a:t>
            </a:r>
          </a:p>
        </p:txBody>
      </p:sp>
    </p:spTree>
    <p:extLst>
      <p:ext uri="{BB962C8B-B14F-4D97-AF65-F5344CB8AC3E}">
        <p14:creationId xmlns:p14="http://schemas.microsoft.com/office/powerpoint/2010/main" val="143837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145</TotalTime>
  <Words>354</Words>
  <Application>Microsoft Office PowerPoint</Application>
  <PresentationFormat>Widescreen</PresentationFormat>
  <Paragraphs>46</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Comic Sans MS</vt:lpstr>
      <vt:lpstr>Times New Roman</vt:lpstr>
      <vt:lpstr>Office Theme</vt:lpstr>
      <vt:lpstr>Non formal education</vt:lpstr>
      <vt:lpstr>Content</vt:lpstr>
      <vt:lpstr>PowerPoint Presentation</vt:lpstr>
      <vt:lpstr>PowerPoint Presentation</vt:lpstr>
      <vt:lpstr>Poor relation</vt:lpstr>
      <vt:lpstr>Understanding and responding</vt:lpstr>
      <vt:lpstr>Education for developing a sense of well-being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Non formal education</dc:title>
  <dc:creator>Darrell Williams</dc:creator>
  <cp:lastModifiedBy>Darrel Williams</cp:lastModifiedBy>
  <cp:revision>3</cp:revision>
  <dcterms:created xsi:type="dcterms:W3CDTF">2016-12-02T09:46:20Z</dcterms:created>
  <dcterms:modified xsi:type="dcterms:W3CDTF">2019-11-06T08:52:52Z</dcterms:modified>
</cp:coreProperties>
</file>