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22.xml" ContentType="application/vnd.openxmlformats-officedocument.presentationml.tags+xml"/>
  <Override PartName="/ppt/notesSlides/notesSlide4.xml" ContentType="application/vnd.openxmlformats-officedocument.presentationml.notesSlide+xml"/>
  <Override PartName="/ppt/tags/tag23.xml" ContentType="application/vnd.openxmlformats-officedocument.presentationml.tags+xml"/>
  <Override PartName="/ppt/tags/tag24.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25.xml" ContentType="application/vnd.openxmlformats-officedocument.presentationml.tags+xml"/>
  <Override PartName="/ppt/tags/tag26.xml" ContentType="application/vnd.openxmlformats-officedocument.presentationml.tags+xml"/>
  <Override PartName="/ppt/notesSlides/notesSlide8.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notesSlides/notesSlide9.xml" ContentType="application/vnd.openxmlformats-officedocument.presentationml.notesSlide+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notesSlides/notesSlide10.xml" ContentType="application/vnd.openxmlformats-officedocument.presentationml.notesSlide+xml"/>
  <Override PartName="/ppt/tags/tag32.xml" ContentType="application/vnd.openxmlformats-officedocument.presentationml.tags+xml"/>
  <Override PartName="/ppt/notesSlides/notesSlide11.xml" ContentType="application/vnd.openxmlformats-officedocument.presentationml.notesSlide+xml"/>
  <Override PartName="/ppt/tags/tag33.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34.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35.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36.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70" r:id="rId2"/>
  </p:sldMasterIdLst>
  <p:notesMasterIdLst>
    <p:notesMasterId r:id="rId36"/>
  </p:notesMasterIdLst>
  <p:handoutMasterIdLst>
    <p:handoutMasterId r:id="rId37"/>
  </p:handoutMasterIdLst>
  <p:sldIdLst>
    <p:sldId id="460" r:id="rId3"/>
    <p:sldId id="401" r:id="rId4"/>
    <p:sldId id="459" r:id="rId5"/>
    <p:sldId id="461" r:id="rId6"/>
    <p:sldId id="462" r:id="rId7"/>
    <p:sldId id="463" r:id="rId8"/>
    <p:sldId id="464" r:id="rId9"/>
    <p:sldId id="465" r:id="rId10"/>
    <p:sldId id="468" r:id="rId11"/>
    <p:sldId id="469" r:id="rId12"/>
    <p:sldId id="466" r:id="rId13"/>
    <p:sldId id="467" r:id="rId14"/>
    <p:sldId id="470" r:id="rId15"/>
    <p:sldId id="471" r:id="rId16"/>
    <p:sldId id="472" r:id="rId17"/>
    <p:sldId id="473" r:id="rId18"/>
    <p:sldId id="475" r:id="rId19"/>
    <p:sldId id="476" r:id="rId20"/>
    <p:sldId id="477" r:id="rId21"/>
    <p:sldId id="478" r:id="rId22"/>
    <p:sldId id="479" r:id="rId23"/>
    <p:sldId id="480" r:id="rId24"/>
    <p:sldId id="481" r:id="rId25"/>
    <p:sldId id="493" r:id="rId26"/>
    <p:sldId id="494" r:id="rId27"/>
    <p:sldId id="495" r:id="rId28"/>
    <p:sldId id="496" r:id="rId29"/>
    <p:sldId id="497" r:id="rId30"/>
    <p:sldId id="498" r:id="rId31"/>
    <p:sldId id="499" r:id="rId32"/>
    <p:sldId id="500" r:id="rId33"/>
    <p:sldId id="501" r:id="rId34"/>
    <p:sldId id="502" r:id="rId35"/>
  </p:sldIdLst>
  <p:sldSz cx="9144000" cy="6858000" type="screen4x3"/>
  <p:notesSz cx="6797675" cy="9926638"/>
  <p:custDataLst>
    <p:tags r:id="rId38"/>
  </p:custDataLst>
  <p:defaultTextStyle>
    <a:defPPr>
      <a:defRPr lang="en-GB"/>
    </a:defPPr>
    <a:lvl1pPr algn="ctr" rtl="0" fontAlgn="base">
      <a:spcBef>
        <a:spcPct val="0"/>
      </a:spcBef>
      <a:spcAft>
        <a:spcPct val="0"/>
      </a:spcAft>
      <a:defRPr sz="3200" kern="1200">
        <a:solidFill>
          <a:schemeClr val="bg1"/>
        </a:solidFill>
        <a:latin typeface="Verdana" pitchFamily="34" charset="0"/>
        <a:ea typeface="ＭＳ Ｐゴシック" pitchFamily="-112" charset="-128"/>
        <a:cs typeface="+mn-cs"/>
      </a:defRPr>
    </a:lvl1pPr>
    <a:lvl2pPr marL="457200" algn="ctr" rtl="0" fontAlgn="base">
      <a:spcBef>
        <a:spcPct val="0"/>
      </a:spcBef>
      <a:spcAft>
        <a:spcPct val="0"/>
      </a:spcAft>
      <a:defRPr sz="3200" kern="1200">
        <a:solidFill>
          <a:schemeClr val="bg1"/>
        </a:solidFill>
        <a:latin typeface="Verdana" pitchFamily="34" charset="0"/>
        <a:ea typeface="ＭＳ Ｐゴシック" pitchFamily="-112" charset="-128"/>
        <a:cs typeface="+mn-cs"/>
      </a:defRPr>
    </a:lvl2pPr>
    <a:lvl3pPr marL="914400" algn="ctr" rtl="0" fontAlgn="base">
      <a:spcBef>
        <a:spcPct val="0"/>
      </a:spcBef>
      <a:spcAft>
        <a:spcPct val="0"/>
      </a:spcAft>
      <a:defRPr sz="3200" kern="1200">
        <a:solidFill>
          <a:schemeClr val="bg1"/>
        </a:solidFill>
        <a:latin typeface="Verdana" pitchFamily="34" charset="0"/>
        <a:ea typeface="ＭＳ Ｐゴシック" pitchFamily="-112" charset="-128"/>
        <a:cs typeface="+mn-cs"/>
      </a:defRPr>
    </a:lvl3pPr>
    <a:lvl4pPr marL="1371600" algn="ctr" rtl="0" fontAlgn="base">
      <a:spcBef>
        <a:spcPct val="0"/>
      </a:spcBef>
      <a:spcAft>
        <a:spcPct val="0"/>
      </a:spcAft>
      <a:defRPr sz="3200" kern="1200">
        <a:solidFill>
          <a:schemeClr val="bg1"/>
        </a:solidFill>
        <a:latin typeface="Verdana" pitchFamily="34" charset="0"/>
        <a:ea typeface="ＭＳ Ｐゴシック" pitchFamily="-112" charset="-128"/>
        <a:cs typeface="+mn-cs"/>
      </a:defRPr>
    </a:lvl4pPr>
    <a:lvl5pPr marL="1828800" algn="ctr" rtl="0" fontAlgn="base">
      <a:spcBef>
        <a:spcPct val="0"/>
      </a:spcBef>
      <a:spcAft>
        <a:spcPct val="0"/>
      </a:spcAft>
      <a:defRPr sz="3200" kern="1200">
        <a:solidFill>
          <a:schemeClr val="bg1"/>
        </a:solidFill>
        <a:latin typeface="Verdana" pitchFamily="34" charset="0"/>
        <a:ea typeface="ＭＳ Ｐゴシック" pitchFamily="-112" charset="-128"/>
        <a:cs typeface="+mn-cs"/>
      </a:defRPr>
    </a:lvl5pPr>
    <a:lvl6pPr marL="2286000" algn="l" defTabSz="914400" rtl="0" eaLnBrk="1" latinLnBrk="0" hangingPunct="1">
      <a:defRPr sz="3200" kern="1200">
        <a:solidFill>
          <a:schemeClr val="bg1"/>
        </a:solidFill>
        <a:latin typeface="Verdana" pitchFamily="34" charset="0"/>
        <a:ea typeface="ＭＳ Ｐゴシック" pitchFamily="-112" charset="-128"/>
        <a:cs typeface="+mn-cs"/>
      </a:defRPr>
    </a:lvl6pPr>
    <a:lvl7pPr marL="2743200" algn="l" defTabSz="914400" rtl="0" eaLnBrk="1" latinLnBrk="0" hangingPunct="1">
      <a:defRPr sz="3200" kern="1200">
        <a:solidFill>
          <a:schemeClr val="bg1"/>
        </a:solidFill>
        <a:latin typeface="Verdana" pitchFamily="34" charset="0"/>
        <a:ea typeface="ＭＳ Ｐゴシック" pitchFamily="-112" charset="-128"/>
        <a:cs typeface="+mn-cs"/>
      </a:defRPr>
    </a:lvl7pPr>
    <a:lvl8pPr marL="3200400" algn="l" defTabSz="914400" rtl="0" eaLnBrk="1" latinLnBrk="0" hangingPunct="1">
      <a:defRPr sz="3200" kern="1200">
        <a:solidFill>
          <a:schemeClr val="bg1"/>
        </a:solidFill>
        <a:latin typeface="Verdana" pitchFamily="34" charset="0"/>
        <a:ea typeface="ＭＳ Ｐゴシック" pitchFamily="-112" charset="-128"/>
        <a:cs typeface="+mn-cs"/>
      </a:defRPr>
    </a:lvl8pPr>
    <a:lvl9pPr marL="3657600" algn="l" defTabSz="914400" rtl="0" eaLnBrk="1" latinLnBrk="0" hangingPunct="1">
      <a:defRPr sz="3200" kern="1200">
        <a:solidFill>
          <a:schemeClr val="bg1"/>
        </a:solidFill>
        <a:latin typeface="Verdana" pitchFamily="34" charset="0"/>
        <a:ea typeface="ＭＳ Ｐゴシック" pitchFamily="-112" charset="-128"/>
        <a:cs typeface="+mn-cs"/>
      </a:defRPr>
    </a:lvl9pPr>
  </p:defaultTextStyle>
  <p:modifyVerifier cryptProviderType="rsaAES" cryptAlgorithmClass="hash" cryptAlgorithmType="typeAny" cryptAlgorithmSid="14" spinCount="100000" saltData="vuHwVNH57RfDyNnug/loMA==" hashData="jphf6JNowUWpb3Gklly6xpiTrIE2MctYxUxKyvdiez4ohlJVk/ISTYMhWUTxf8YgfRakyXM+/AdXhbeLQwJtKg=="/>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3300"/>
    <a:srgbClr val="FF33CC"/>
    <a:srgbClr val="3333FF"/>
    <a:srgbClr val="0033CC"/>
    <a:srgbClr val="323232"/>
    <a:srgbClr val="383838"/>
    <a:srgbClr val="3B3B3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8511" autoAdjust="0"/>
    <p:restoredTop sz="52377" autoAdjust="0"/>
  </p:normalViewPr>
  <p:slideViewPr>
    <p:cSldViewPr>
      <p:cViewPr varScale="1">
        <p:scale>
          <a:sx n="116" d="100"/>
          <a:sy n="116" d="100"/>
        </p:scale>
        <p:origin x="2382" y="102"/>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p:cViewPr>
        <p:scale>
          <a:sx n="75" d="100"/>
          <a:sy n="75" d="100"/>
        </p:scale>
        <p:origin x="2184" y="8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gs" Target="tags/tag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0" y="0"/>
            <a:ext cx="2946146"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t" anchorCtr="0" compatLnSpc="1">
            <a:prstTxWarp prst="textNoShape">
              <a:avLst/>
            </a:prstTxWarp>
          </a:bodyPr>
          <a:lstStyle>
            <a:lvl1pPr algn="l" defTabSz="920578">
              <a:defRPr sz="1200" smtClean="0">
                <a:solidFill>
                  <a:schemeClr val="tx1"/>
                </a:solidFill>
                <a:latin typeface="Arial" charset="0"/>
              </a:defRPr>
            </a:lvl1pPr>
          </a:lstStyle>
          <a:p>
            <a:pPr>
              <a:defRPr/>
            </a:pPr>
            <a:endParaRPr lang="en-US" altLang="en-US"/>
          </a:p>
        </p:txBody>
      </p:sp>
      <p:sp>
        <p:nvSpPr>
          <p:cNvPr id="260099" name="Rectangle 3"/>
          <p:cNvSpPr>
            <a:spLocks noGrp="1" noChangeArrowheads="1"/>
          </p:cNvSpPr>
          <p:nvPr>
            <p:ph type="dt" sz="quarter" idx="1"/>
          </p:nvPr>
        </p:nvSpPr>
        <p:spPr bwMode="auto">
          <a:xfrm>
            <a:off x="3849911" y="0"/>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t" anchorCtr="0" compatLnSpc="1">
            <a:prstTxWarp prst="textNoShape">
              <a:avLst/>
            </a:prstTxWarp>
          </a:bodyPr>
          <a:lstStyle>
            <a:lvl1pPr algn="r" defTabSz="920578">
              <a:defRPr sz="1200" smtClean="0">
                <a:solidFill>
                  <a:schemeClr val="tx1"/>
                </a:solidFill>
                <a:latin typeface="Arial" charset="0"/>
              </a:defRPr>
            </a:lvl1pPr>
          </a:lstStyle>
          <a:p>
            <a:pPr>
              <a:defRPr/>
            </a:pPr>
            <a:endParaRPr lang="en-US" altLang="en-US"/>
          </a:p>
        </p:txBody>
      </p:sp>
      <p:sp>
        <p:nvSpPr>
          <p:cNvPr id="260100" name="Rectangle 4"/>
          <p:cNvSpPr>
            <a:spLocks noGrp="1" noChangeArrowheads="1"/>
          </p:cNvSpPr>
          <p:nvPr>
            <p:ph type="ftr" sz="quarter" idx="2"/>
          </p:nvPr>
        </p:nvSpPr>
        <p:spPr bwMode="auto">
          <a:xfrm>
            <a:off x="0" y="9428223"/>
            <a:ext cx="2946146"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b" anchorCtr="0" compatLnSpc="1">
            <a:prstTxWarp prst="textNoShape">
              <a:avLst/>
            </a:prstTxWarp>
          </a:bodyPr>
          <a:lstStyle>
            <a:lvl1pPr algn="l" defTabSz="920578">
              <a:defRPr sz="1200" smtClean="0">
                <a:solidFill>
                  <a:schemeClr val="tx1"/>
                </a:solidFill>
                <a:latin typeface="Arial" charset="0"/>
              </a:defRPr>
            </a:lvl1pPr>
          </a:lstStyle>
          <a:p>
            <a:pPr>
              <a:defRPr/>
            </a:pPr>
            <a:endParaRPr lang="en-US" altLang="en-US"/>
          </a:p>
        </p:txBody>
      </p:sp>
      <p:sp>
        <p:nvSpPr>
          <p:cNvPr id="260101" name="Rectangle 5"/>
          <p:cNvSpPr>
            <a:spLocks noGrp="1" noChangeArrowheads="1"/>
          </p:cNvSpPr>
          <p:nvPr>
            <p:ph type="sldNum" sz="quarter" idx="3"/>
          </p:nvPr>
        </p:nvSpPr>
        <p:spPr bwMode="auto">
          <a:xfrm>
            <a:off x="3849911" y="9428223"/>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b" anchorCtr="0" compatLnSpc="1">
            <a:prstTxWarp prst="textNoShape">
              <a:avLst/>
            </a:prstTxWarp>
          </a:bodyPr>
          <a:lstStyle>
            <a:lvl1pPr algn="r" defTabSz="920578">
              <a:defRPr sz="1200" smtClean="0">
                <a:solidFill>
                  <a:schemeClr val="tx1"/>
                </a:solidFill>
                <a:latin typeface="Arial" charset="0"/>
              </a:defRPr>
            </a:lvl1pPr>
          </a:lstStyle>
          <a:p>
            <a:pPr>
              <a:defRPr/>
            </a:pPr>
            <a:fld id="{D235AC45-8B21-4A45-AA89-4839E5CF935F}" type="slidenum">
              <a:rPr lang="en-GB" altLang="en-US"/>
              <a:pPr>
                <a:defRPr/>
              </a:pPr>
              <a:t>‹#›</a:t>
            </a:fld>
            <a:endParaRPr lang="en-GB" altLang="en-US"/>
          </a:p>
        </p:txBody>
      </p:sp>
      <p:sp>
        <p:nvSpPr>
          <p:cNvPr id="14342" name="hc"/>
          <p:cNvSpPr txBox="1">
            <a:spLocks noChangeArrowheads="1"/>
          </p:cNvSpPr>
          <p:nvPr/>
        </p:nvSpPr>
        <p:spPr bwMode="auto">
          <a:xfrm>
            <a:off x="0" y="1"/>
            <a:ext cx="6797675" cy="2788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9" tIns="46044" rIns="92089" bIns="46044">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GB" altLang="en-US" sz="1200">
              <a:solidFill>
                <a:srgbClr val="FF0000"/>
              </a:solidFill>
              <a:latin typeface="Calibri" pitchFamily="34" charset="0"/>
            </a:endParaRPr>
          </a:p>
        </p:txBody>
      </p:sp>
      <p:sp>
        <p:nvSpPr>
          <p:cNvPr id="14343" name="fc"/>
          <p:cNvSpPr txBox="1">
            <a:spLocks noChangeArrowheads="1"/>
          </p:cNvSpPr>
          <p:nvPr/>
        </p:nvSpPr>
        <p:spPr bwMode="auto">
          <a:xfrm>
            <a:off x="0" y="9678233"/>
            <a:ext cx="6797675" cy="2788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9" tIns="46044" rIns="92089" bIns="46044">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GB" altLang="en-US" sz="1200">
              <a:solidFill>
                <a:srgbClr val="FF0000"/>
              </a:solidFill>
              <a:latin typeface="Calibri" pitchFamily="34" charset="0"/>
            </a:endParaRPr>
          </a:p>
        </p:txBody>
      </p:sp>
    </p:spTree>
    <p:extLst>
      <p:ext uri="{BB962C8B-B14F-4D97-AF65-F5344CB8AC3E}">
        <p14:creationId xmlns:p14="http://schemas.microsoft.com/office/powerpoint/2010/main" val="41574865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46146"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t" anchorCtr="0" compatLnSpc="1">
            <a:prstTxWarp prst="textNoShape">
              <a:avLst/>
            </a:prstTxWarp>
          </a:bodyPr>
          <a:lstStyle>
            <a:lvl1pPr algn="l" defTabSz="920578">
              <a:defRPr sz="1200" smtClean="0">
                <a:solidFill>
                  <a:schemeClr val="tx1"/>
                </a:solidFill>
                <a:latin typeface="Arial" charset="0"/>
              </a:defRPr>
            </a:lvl1pPr>
          </a:lstStyle>
          <a:p>
            <a:pPr>
              <a:defRPr/>
            </a:pPr>
            <a:endParaRPr lang="en-US" altLang="en-US"/>
          </a:p>
        </p:txBody>
      </p:sp>
      <p:sp>
        <p:nvSpPr>
          <p:cNvPr id="9219" name="Rectangle 3"/>
          <p:cNvSpPr>
            <a:spLocks noGrp="1" noChangeArrowheads="1"/>
          </p:cNvSpPr>
          <p:nvPr>
            <p:ph type="dt" idx="1"/>
          </p:nvPr>
        </p:nvSpPr>
        <p:spPr bwMode="auto">
          <a:xfrm>
            <a:off x="3849911" y="0"/>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t" anchorCtr="0" compatLnSpc="1">
            <a:prstTxWarp prst="textNoShape">
              <a:avLst/>
            </a:prstTxWarp>
          </a:bodyPr>
          <a:lstStyle>
            <a:lvl1pPr algn="r" defTabSz="920578">
              <a:defRPr sz="1200" smtClean="0">
                <a:solidFill>
                  <a:schemeClr val="tx1"/>
                </a:solidFill>
                <a:latin typeface="Arial" charset="0"/>
              </a:defRPr>
            </a:lvl1pPr>
          </a:lstStyle>
          <a:p>
            <a:pPr>
              <a:defRPr/>
            </a:pPr>
            <a:endParaRPr lang="en-US" altLang="en-US"/>
          </a:p>
        </p:txBody>
      </p:sp>
      <p:sp>
        <p:nvSpPr>
          <p:cNvPr id="46084" name="Rectangle 4"/>
          <p:cNvSpPr>
            <a:spLocks noGrp="1" noRot="1" noChangeAspect="1" noChangeArrowheads="1" noTextEdit="1"/>
          </p:cNvSpPr>
          <p:nvPr>
            <p:ph type="sldImg" idx="2"/>
          </p:nvPr>
        </p:nvSpPr>
        <p:spPr bwMode="auto">
          <a:xfrm>
            <a:off x="2635250" y="142875"/>
            <a:ext cx="1746250" cy="13096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2701" tIns="46351" rIns="92701" bIns="46351" numCol="1" anchor="ctr" anchorCtr="0" compatLnSpc="1">
            <a:prstTxWarp prst="textNoShape">
              <a:avLst/>
            </a:prstTxWarp>
          </a:bodyPr>
          <a:lstStyle/>
          <a:p>
            <a:endParaRPr lang="en-GB"/>
          </a:p>
        </p:txBody>
      </p:sp>
      <p:sp>
        <p:nvSpPr>
          <p:cNvPr id="9221" name="Rectangle 5"/>
          <p:cNvSpPr>
            <a:spLocks noGrp="1" noChangeArrowheads="1"/>
          </p:cNvSpPr>
          <p:nvPr>
            <p:ph type="body" sz="quarter" idx="3"/>
          </p:nvPr>
        </p:nvSpPr>
        <p:spPr bwMode="auto">
          <a:xfrm>
            <a:off x="533651" y="1619399"/>
            <a:ext cx="5730374" cy="7563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t" anchorCtr="0" compatLnSpc="1">
            <a:prstTxWarp prst="textNoShape">
              <a:avLst/>
            </a:prstTxWarp>
          </a:bodyPr>
          <a:lstStyle/>
          <a:p>
            <a:pPr lvl="0"/>
            <a:r>
              <a:rPr lang="en-GB" altLang="en-US" noProof="0" dirty="0" smtClean="0"/>
              <a:t>Click to edit Master text styles</a:t>
            </a:r>
          </a:p>
          <a:p>
            <a:pPr lvl="1"/>
            <a:r>
              <a:rPr lang="en-GB" altLang="en-US" noProof="0" dirty="0" smtClean="0"/>
              <a:t>Second level</a:t>
            </a:r>
          </a:p>
          <a:p>
            <a:pPr lvl="2"/>
            <a:r>
              <a:rPr lang="en-GB" altLang="en-US" noProof="0" dirty="0" smtClean="0"/>
              <a:t>Third level</a:t>
            </a:r>
          </a:p>
          <a:p>
            <a:pPr lvl="3"/>
            <a:r>
              <a:rPr lang="en-GB" altLang="en-US" noProof="0" dirty="0" smtClean="0"/>
              <a:t>Fourth level</a:t>
            </a:r>
          </a:p>
          <a:p>
            <a:pPr lvl="4"/>
            <a:r>
              <a:rPr lang="en-GB" altLang="en-US" noProof="0" dirty="0" smtClean="0"/>
              <a:t>Fifth level</a:t>
            </a:r>
          </a:p>
        </p:txBody>
      </p:sp>
      <p:sp>
        <p:nvSpPr>
          <p:cNvPr id="9222" name="Rectangle 6"/>
          <p:cNvSpPr>
            <a:spLocks noGrp="1" noChangeArrowheads="1"/>
          </p:cNvSpPr>
          <p:nvPr>
            <p:ph type="ftr" sz="quarter" idx="4"/>
          </p:nvPr>
        </p:nvSpPr>
        <p:spPr bwMode="auto">
          <a:xfrm>
            <a:off x="0" y="9428223"/>
            <a:ext cx="2946146"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b" anchorCtr="0" compatLnSpc="1">
            <a:prstTxWarp prst="textNoShape">
              <a:avLst/>
            </a:prstTxWarp>
          </a:bodyPr>
          <a:lstStyle>
            <a:lvl1pPr algn="l" defTabSz="920578">
              <a:defRPr sz="1200" smtClean="0">
                <a:solidFill>
                  <a:schemeClr val="tx1"/>
                </a:solidFill>
                <a:latin typeface="Arial" charset="0"/>
              </a:defRPr>
            </a:lvl1pPr>
          </a:lstStyle>
          <a:p>
            <a:pPr>
              <a:defRPr/>
            </a:pPr>
            <a:endParaRPr lang="en-US" altLang="en-US"/>
          </a:p>
        </p:txBody>
      </p:sp>
      <p:sp>
        <p:nvSpPr>
          <p:cNvPr id="9223" name="Rectangle 7"/>
          <p:cNvSpPr>
            <a:spLocks noGrp="1" noChangeArrowheads="1"/>
          </p:cNvSpPr>
          <p:nvPr>
            <p:ph type="sldNum" sz="quarter" idx="5"/>
          </p:nvPr>
        </p:nvSpPr>
        <p:spPr bwMode="auto">
          <a:xfrm>
            <a:off x="3849911" y="9428223"/>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b" anchorCtr="0" compatLnSpc="1">
            <a:prstTxWarp prst="textNoShape">
              <a:avLst/>
            </a:prstTxWarp>
          </a:bodyPr>
          <a:lstStyle>
            <a:lvl1pPr algn="r" defTabSz="920578">
              <a:defRPr sz="1200" smtClean="0">
                <a:solidFill>
                  <a:schemeClr val="tx1"/>
                </a:solidFill>
                <a:latin typeface="Arial" charset="0"/>
              </a:defRPr>
            </a:lvl1pPr>
          </a:lstStyle>
          <a:p>
            <a:pPr>
              <a:defRPr/>
            </a:pPr>
            <a:fld id="{4835F965-6866-4443-B683-98D2866D8554}" type="slidenum">
              <a:rPr lang="en-GB" altLang="en-US"/>
              <a:pPr>
                <a:defRPr/>
              </a:pPr>
              <a:t>‹#›</a:t>
            </a:fld>
            <a:endParaRPr lang="en-GB" altLang="en-US"/>
          </a:p>
        </p:txBody>
      </p:sp>
      <p:sp>
        <p:nvSpPr>
          <p:cNvPr id="15368" name="hc"/>
          <p:cNvSpPr txBox="1">
            <a:spLocks noChangeArrowheads="1"/>
          </p:cNvSpPr>
          <p:nvPr/>
        </p:nvSpPr>
        <p:spPr bwMode="auto">
          <a:xfrm>
            <a:off x="0" y="1"/>
            <a:ext cx="6797675" cy="2788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9" tIns="46044" rIns="92089" bIns="46044">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GB" altLang="en-US" sz="1200" smtClean="0">
              <a:solidFill>
                <a:srgbClr val="FF0000"/>
              </a:solidFill>
              <a:latin typeface="Calibri" pitchFamily="34" charset="0"/>
            </a:endParaRPr>
          </a:p>
        </p:txBody>
      </p:sp>
      <p:sp>
        <p:nvSpPr>
          <p:cNvPr id="15369" name="fc"/>
          <p:cNvSpPr txBox="1">
            <a:spLocks noChangeArrowheads="1"/>
          </p:cNvSpPr>
          <p:nvPr/>
        </p:nvSpPr>
        <p:spPr bwMode="auto">
          <a:xfrm>
            <a:off x="0" y="9678233"/>
            <a:ext cx="6797675" cy="2788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9" tIns="46044" rIns="92089" bIns="46044">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GB" altLang="en-US" sz="1200" smtClean="0">
              <a:solidFill>
                <a:srgbClr val="FF0000"/>
              </a:solidFill>
              <a:latin typeface="Calibri" pitchFamily="34" charset="0"/>
            </a:endParaRPr>
          </a:p>
        </p:txBody>
      </p:sp>
    </p:spTree>
    <p:extLst>
      <p:ext uri="{BB962C8B-B14F-4D97-AF65-F5344CB8AC3E}">
        <p14:creationId xmlns:p14="http://schemas.microsoft.com/office/powerpoint/2010/main" val="40432534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pitchFamily="34"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400" kern="1200">
        <a:solidFill>
          <a:schemeClr val="tx1"/>
        </a:solidFill>
        <a:latin typeface="Arial" pitchFamily="34" charset="0"/>
        <a:ea typeface="ＭＳ Ｐゴシック" pitchFamily="-112" charset="-128"/>
        <a:cs typeface="+mn-cs"/>
      </a:defRPr>
    </a:lvl2pPr>
    <a:lvl3pPr marL="914400" algn="l" rtl="0" eaLnBrk="0" fontAlgn="base" hangingPunct="0">
      <a:spcBef>
        <a:spcPct val="30000"/>
      </a:spcBef>
      <a:spcAft>
        <a:spcPct val="0"/>
      </a:spcAft>
      <a:defRPr sz="1400" kern="1200">
        <a:solidFill>
          <a:schemeClr val="tx1"/>
        </a:solidFill>
        <a:latin typeface="Arial" pitchFamily="34" charset="0"/>
        <a:ea typeface="ＭＳ Ｐゴシック" pitchFamily="-112" charset="-128"/>
        <a:cs typeface="+mn-cs"/>
      </a:defRPr>
    </a:lvl3pPr>
    <a:lvl4pPr marL="1371600" algn="l" rtl="0" eaLnBrk="0" fontAlgn="base" hangingPunct="0">
      <a:spcBef>
        <a:spcPct val="30000"/>
      </a:spcBef>
      <a:spcAft>
        <a:spcPct val="0"/>
      </a:spcAft>
      <a:defRPr sz="1400" kern="1200">
        <a:solidFill>
          <a:schemeClr val="tx1"/>
        </a:solidFill>
        <a:latin typeface="Arial" pitchFamily="34" charset="0"/>
        <a:ea typeface="ＭＳ Ｐゴシック" pitchFamily="-112" charset="-128"/>
        <a:cs typeface="+mn-cs"/>
      </a:defRPr>
    </a:lvl4pPr>
    <a:lvl5pPr marL="1828800" algn="l" rtl="0" eaLnBrk="0" fontAlgn="base" hangingPunct="0">
      <a:spcBef>
        <a:spcPct val="30000"/>
      </a:spcBef>
      <a:spcAft>
        <a:spcPct val="0"/>
      </a:spcAft>
      <a:defRPr sz="14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docmanager.pnld.co.uk/content/D54.htm"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docmanager.pnld.co.uk/content/D22.htm"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docmanager.pnld.co.uk/content/D127.htm"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l">
              <a:lnSpc>
                <a:spcPct val="100000"/>
              </a:lnSpc>
              <a:spcAft>
                <a:spcPts val="0"/>
              </a:spcAft>
            </a:pPr>
            <a:r>
              <a:rPr lang="en-GB" sz="1100" b="1" dirty="0" smtClean="0">
                <a:solidFill>
                  <a:srgbClr val="002060"/>
                </a:solidFill>
                <a:latin typeface="Arial" panose="020B0604020202020204" pitchFamily="34" charset="0"/>
                <a:ea typeface="Times New Roman" panose="02020603050405020304" pitchFamily="18" charset="0"/>
                <a:cs typeface="Arial" panose="020B0604020202020204" pitchFamily="34" charset="0"/>
              </a:rPr>
              <a:t>Objectives:  By the end of this  lesson you will be able to:</a:t>
            </a:r>
          </a:p>
          <a:p>
            <a:pPr lvl="0" algn="l">
              <a:lnSpc>
                <a:spcPct val="100000"/>
              </a:lnSpc>
              <a:spcAft>
                <a:spcPts val="0"/>
              </a:spcAft>
            </a:pPr>
            <a:endParaRPr lang="en-GB" sz="1100" b="1" dirty="0" smtClean="0">
              <a:solidFill>
                <a:srgbClr val="002060"/>
              </a:solidFill>
              <a:latin typeface="Arial" panose="020B0604020202020204" pitchFamily="34" charset="0"/>
              <a:ea typeface="Times New Roman" panose="02020603050405020304" pitchFamily="18" charset="0"/>
              <a:cs typeface="Arial" panose="020B0604020202020204" pitchFamily="34" charset="0"/>
            </a:endParaRPr>
          </a:p>
          <a:p>
            <a:pPr marL="228600" lvl="0" indent="-228600" algn="l">
              <a:lnSpc>
                <a:spcPct val="100000"/>
              </a:lnSpc>
              <a:spcAft>
                <a:spcPts val="0"/>
              </a:spcAft>
              <a:buFont typeface="+mj-lt"/>
              <a:buAutoNum type="arabicPeriod"/>
            </a:pPr>
            <a:r>
              <a:rPr lang="en-GB" sz="1100" b="1" dirty="0" smtClean="0">
                <a:solidFill>
                  <a:srgbClr val="002060"/>
                </a:solidFill>
                <a:latin typeface="Arial" panose="020B0604020202020204" pitchFamily="34" charset="0"/>
                <a:ea typeface="Times New Roman" panose="02020603050405020304" pitchFamily="18" charset="0"/>
                <a:cs typeface="Arial" panose="020B0604020202020204" pitchFamily="34" charset="0"/>
              </a:rPr>
              <a:t>State</a:t>
            </a:r>
            <a:r>
              <a:rPr lang="en-GB" sz="1100" dirty="0" smtClean="0">
                <a:solidFill>
                  <a:srgbClr val="002060"/>
                </a:solidFill>
                <a:latin typeface="Arial" panose="020B0604020202020204" pitchFamily="34" charset="0"/>
                <a:ea typeface="Times New Roman" panose="02020603050405020304" pitchFamily="18" charset="0"/>
                <a:cs typeface="Arial" panose="020B0604020202020204" pitchFamily="34" charset="0"/>
              </a:rPr>
              <a:t> the legal definition of theft. </a:t>
            </a:r>
          </a:p>
          <a:p>
            <a:pPr marL="228600" lvl="0" indent="-228600" algn="l">
              <a:lnSpc>
                <a:spcPct val="100000"/>
              </a:lnSpc>
              <a:spcAft>
                <a:spcPts val="0"/>
              </a:spcAft>
              <a:buFont typeface="+mj-lt"/>
              <a:buAutoNum type="arabicPeriod"/>
            </a:pPr>
            <a:r>
              <a:rPr lang="en-GB" sz="1100" b="1" dirty="0" smtClean="0">
                <a:solidFill>
                  <a:srgbClr val="002060"/>
                </a:solidFill>
                <a:latin typeface="Arial" panose="020B0604020202020204" pitchFamily="34" charset="0"/>
                <a:ea typeface="Times New Roman" panose="02020603050405020304" pitchFamily="18" charset="0"/>
                <a:cs typeface="Arial" panose="020B0604020202020204" pitchFamily="34" charset="0"/>
              </a:rPr>
              <a:t>Describe</a:t>
            </a:r>
            <a:r>
              <a:rPr lang="en-GB" sz="1100" dirty="0" smtClean="0">
                <a:solidFill>
                  <a:srgbClr val="002060"/>
                </a:solidFill>
                <a:latin typeface="Arial" panose="020B0604020202020204" pitchFamily="34" charset="0"/>
                <a:ea typeface="Times New Roman" panose="02020603050405020304" pitchFamily="18" charset="0"/>
                <a:cs typeface="Arial" panose="020B0604020202020204" pitchFamily="34" charset="0"/>
              </a:rPr>
              <a:t> the points to prove in relation to theft.  </a:t>
            </a:r>
          </a:p>
          <a:p>
            <a:pPr marL="228600" lvl="0" indent="-228600" algn="l">
              <a:lnSpc>
                <a:spcPct val="100000"/>
              </a:lnSpc>
              <a:spcAft>
                <a:spcPts val="0"/>
              </a:spcAft>
              <a:buFont typeface="+mj-lt"/>
              <a:buAutoNum type="arabicPeriod"/>
            </a:pPr>
            <a:r>
              <a:rPr lang="en-GB" sz="1100" b="1" dirty="0" smtClean="0">
                <a:solidFill>
                  <a:srgbClr val="002060"/>
                </a:solidFill>
                <a:latin typeface="Arial" panose="020B0604020202020204" pitchFamily="34" charset="0"/>
                <a:ea typeface="Times New Roman" panose="02020603050405020304" pitchFamily="18" charset="0"/>
                <a:cs typeface="Arial" panose="020B0604020202020204" pitchFamily="34" charset="0"/>
              </a:rPr>
              <a:t>State</a:t>
            </a:r>
            <a:r>
              <a:rPr lang="en-GB" sz="1100" dirty="0" smtClean="0">
                <a:solidFill>
                  <a:srgbClr val="002060"/>
                </a:solidFill>
                <a:latin typeface="Arial" panose="020B0604020202020204" pitchFamily="34" charset="0"/>
                <a:ea typeface="Times New Roman" panose="02020603050405020304" pitchFamily="18" charset="0"/>
                <a:cs typeface="Arial" panose="020B0604020202020204" pitchFamily="34" charset="0"/>
              </a:rPr>
              <a:t> the legal definition of abstract electricity.  </a:t>
            </a:r>
          </a:p>
          <a:p>
            <a:pPr marL="228600" lvl="0" indent="-228600" algn="l">
              <a:lnSpc>
                <a:spcPct val="100000"/>
              </a:lnSpc>
              <a:spcAft>
                <a:spcPts val="0"/>
              </a:spcAft>
              <a:buFont typeface="+mj-lt"/>
              <a:buAutoNum type="arabicPeriod"/>
            </a:pPr>
            <a:r>
              <a:rPr lang="en-GB" sz="1100" b="1" dirty="0" smtClean="0">
                <a:solidFill>
                  <a:srgbClr val="002060"/>
                </a:solidFill>
                <a:latin typeface="Arial" panose="020B0604020202020204" pitchFamily="34" charset="0"/>
                <a:ea typeface="Times New Roman" panose="02020603050405020304" pitchFamily="18" charset="0"/>
                <a:cs typeface="Arial" panose="020B0604020202020204" pitchFamily="34" charset="0"/>
              </a:rPr>
              <a:t>Identify</a:t>
            </a:r>
            <a:r>
              <a:rPr lang="en-GB" sz="1100" dirty="0" smtClean="0">
                <a:solidFill>
                  <a:srgbClr val="002060"/>
                </a:solidFill>
                <a:latin typeface="Arial" panose="020B0604020202020204" pitchFamily="34" charset="0"/>
                <a:ea typeface="Times New Roman" panose="02020603050405020304" pitchFamily="18" charset="0"/>
                <a:cs typeface="Arial" panose="020B0604020202020204" pitchFamily="34" charset="0"/>
              </a:rPr>
              <a:t> whether an offence of theft has been committed. </a:t>
            </a:r>
            <a:endParaRPr lang="en-GB" sz="1100" dirty="0" smtClean="0">
              <a:solidFill>
                <a:srgbClr val="002060"/>
              </a:solidFill>
              <a:latin typeface="Arial" panose="020B0604020202020204" pitchFamily="34" charset="0"/>
              <a:cs typeface="Arial" panose="020B0604020202020204" pitchFamily="34" charset="0"/>
            </a:endParaRPr>
          </a:p>
          <a:p>
            <a:endParaRPr lang="en-GB" altLang="en-US" sz="1400" kern="1200" dirty="0" smtClean="0">
              <a:solidFill>
                <a:schemeClr val="tx1"/>
              </a:solidFill>
              <a:effectLst/>
              <a:latin typeface="Arial" pitchFamily="34" charset="0"/>
              <a:ea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a:t>
            </a:fld>
            <a:endParaRPr lang="en-GB" altLang="en-US"/>
          </a:p>
        </p:txBody>
      </p:sp>
    </p:spTree>
    <p:extLst>
      <p:ext uri="{BB962C8B-B14F-4D97-AF65-F5344CB8AC3E}">
        <p14:creationId xmlns:p14="http://schemas.microsoft.com/office/powerpoint/2010/main" val="3648803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35250" y="142875"/>
            <a:ext cx="1746250" cy="1309688"/>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dirty="0" smtClean="0">
                <a:latin typeface="Arial" panose="020B0604020202020204" pitchFamily="34" charset="0"/>
                <a:cs typeface="Arial" panose="020B0604020202020204" pitchFamily="34" charset="0"/>
              </a:rPr>
              <a:t>Theft</a:t>
            </a:r>
            <a:r>
              <a:rPr lang="en-US" altLang="en-US" sz="1100" baseline="0" dirty="0" smtClean="0">
                <a:latin typeface="Arial" panose="020B0604020202020204" pitchFamily="34" charset="0"/>
                <a:cs typeface="Arial" panose="020B0604020202020204" pitchFamily="34" charset="0"/>
              </a:rPr>
              <a:t> is an </a:t>
            </a:r>
            <a:r>
              <a:rPr lang="en-US" altLang="en-US" sz="1100" dirty="0" smtClean="0">
                <a:latin typeface="Arial" panose="020B0604020202020204" pitchFamily="34" charset="0"/>
                <a:cs typeface="Arial" panose="020B0604020202020204" pitchFamily="34" charset="0"/>
              </a:rPr>
              <a:t>acquisitive crime.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100" dirty="0" smtClean="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dirty="0" smtClean="0">
                <a:latin typeface="Arial" panose="020B0604020202020204" pitchFamily="34" charset="0"/>
                <a:cs typeface="Arial" panose="020B0604020202020204" pitchFamily="34" charset="0"/>
              </a:rPr>
              <a:t>Acquisitive means that a crime has been committed to gain possessions,</a:t>
            </a:r>
            <a:r>
              <a:rPr lang="en-US" altLang="en-US" sz="1100" baseline="0" dirty="0" smtClean="0">
                <a:latin typeface="Arial" panose="020B0604020202020204" pitchFamily="34" charset="0"/>
                <a:cs typeface="Arial" panose="020B0604020202020204" pitchFamily="34" charset="0"/>
              </a:rPr>
              <a:t> whereby the offender has acquired items from </a:t>
            </a:r>
            <a:r>
              <a:rPr lang="en-US" altLang="en-US" sz="1100" baseline="0" dirty="0" err="1" smtClean="0">
                <a:latin typeface="Arial" panose="020B0604020202020204" pitchFamily="34" charset="0"/>
                <a:cs typeface="Arial" panose="020B0604020202020204" pitchFamily="34" charset="0"/>
              </a:rPr>
              <a:t>onther</a:t>
            </a:r>
            <a:r>
              <a:rPr lang="en-US" altLang="en-US" sz="1100" baseline="0" dirty="0" smtClean="0">
                <a:latin typeface="Arial" panose="020B0604020202020204" pitchFamily="34" charset="0"/>
                <a:cs typeface="Arial" panose="020B0604020202020204" pitchFamily="34" charset="0"/>
              </a:rPr>
              <a:t> person. </a:t>
            </a:r>
            <a:endParaRPr lang="en-US" altLang="en-US"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Theft forms the basis of most of the crimes reported to the police.</a:t>
            </a:r>
          </a:p>
          <a:p>
            <a:pPr>
              <a:lnSpc>
                <a:spcPct val="100000"/>
              </a:lnSpc>
            </a:pPr>
            <a:r>
              <a:rPr lang="en-GB" sz="1100" dirty="0" smtClean="0">
                <a:latin typeface="Arial" panose="020B0604020202020204" pitchFamily="34" charset="0"/>
                <a:cs typeface="Arial" panose="020B0604020202020204" pitchFamily="34" charset="0"/>
              </a:rPr>
              <a:t>It is therefore an offence that you will deal with frequently as an officer.</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altLang="en-US" sz="1100" b="1" dirty="0">
                <a:latin typeface="Arial" panose="020B0604020202020204" pitchFamily="34" charset="0"/>
                <a:cs typeface="Arial" panose="020B0604020202020204" pitchFamily="34" charset="0"/>
              </a:rPr>
              <a:t>Theft is an offence </a:t>
            </a:r>
            <a:r>
              <a:rPr lang="en-GB" altLang="en-US" sz="1100" b="1" dirty="0" err="1">
                <a:latin typeface="Arial" panose="020B0604020202020204" pitchFamily="34" charset="0"/>
                <a:cs typeface="Arial" panose="020B0604020202020204" pitchFamily="34" charset="0"/>
              </a:rPr>
              <a:t>triable</a:t>
            </a:r>
            <a:r>
              <a:rPr lang="en-GB" altLang="en-US" sz="1100" b="1" dirty="0">
                <a:latin typeface="Arial" panose="020B0604020202020204" pitchFamily="34" charset="0"/>
                <a:cs typeface="Arial" panose="020B0604020202020204" pitchFamily="34" charset="0"/>
              </a:rPr>
              <a:t> either way.</a:t>
            </a:r>
          </a:p>
          <a:p>
            <a:pPr>
              <a:lnSpc>
                <a:spcPct val="100000"/>
              </a:lnSpc>
            </a:pPr>
            <a:endParaRPr lang="en-GB" altLang="en-US" sz="1100" b="1" dirty="0">
              <a:latin typeface="Arial" panose="020B0604020202020204" pitchFamily="34" charset="0"/>
              <a:cs typeface="Arial" panose="020B0604020202020204" pitchFamily="34" charset="0"/>
            </a:endParaRPr>
          </a:p>
          <a:p>
            <a:pPr>
              <a:lnSpc>
                <a:spcPct val="100000"/>
              </a:lnSpc>
            </a:pPr>
            <a:r>
              <a:rPr lang="en-GB" altLang="en-US" sz="1100" b="1" dirty="0">
                <a:latin typeface="Arial" panose="020B0604020202020204" pitchFamily="34" charset="0"/>
                <a:cs typeface="Arial" panose="020B0604020202020204" pitchFamily="34" charset="0"/>
              </a:rPr>
              <a:t>The maximum penalty is:</a:t>
            </a:r>
          </a:p>
          <a:p>
            <a:pPr>
              <a:lnSpc>
                <a:spcPct val="100000"/>
              </a:lnSpc>
            </a:pPr>
            <a:r>
              <a:rPr lang="en-GB" altLang="en-US" sz="1100" b="1" dirty="0">
                <a:latin typeface="Arial" panose="020B0604020202020204" pitchFamily="34" charset="0"/>
                <a:cs typeface="Arial" panose="020B0604020202020204" pitchFamily="34" charset="0"/>
              </a:rPr>
              <a:t>6 months imprisonment and/or fine – Summary trial</a:t>
            </a:r>
          </a:p>
          <a:p>
            <a:pPr>
              <a:lnSpc>
                <a:spcPct val="100000"/>
              </a:lnSpc>
            </a:pPr>
            <a:r>
              <a:rPr lang="en-GB" altLang="en-US" sz="1100" b="1" dirty="0">
                <a:latin typeface="Arial" panose="020B0604020202020204" pitchFamily="34" charset="0"/>
                <a:cs typeface="Arial" panose="020B0604020202020204" pitchFamily="34" charset="0"/>
              </a:rPr>
              <a:t>7 years imprisonment – Indictment at Crown Court.</a:t>
            </a:r>
          </a:p>
          <a:p>
            <a:pPr>
              <a:lnSpc>
                <a:spcPct val="100000"/>
              </a:lnSpc>
            </a:pPr>
            <a:endParaRPr lang="en-GB" altLang="en-US" sz="1100" b="1" dirty="0">
              <a:latin typeface="Arial" panose="020B0604020202020204" pitchFamily="34" charset="0"/>
              <a:cs typeface="Arial" panose="020B0604020202020204" pitchFamily="34" charset="0"/>
            </a:endParaRPr>
          </a:p>
          <a:p>
            <a:pPr>
              <a:lnSpc>
                <a:spcPct val="100000"/>
              </a:lnSpc>
            </a:pPr>
            <a:r>
              <a:rPr lang="en-GB" altLang="en-US" sz="1100" b="1" dirty="0">
                <a:latin typeface="Arial" panose="020B0604020202020204" pitchFamily="34" charset="0"/>
                <a:cs typeface="Arial" panose="020B0604020202020204" pitchFamily="34" charset="0"/>
              </a:rPr>
              <a:t>Police powers – Power to arrest without warrant (Constable/other persons)</a:t>
            </a:r>
          </a:p>
          <a:p>
            <a:pPr>
              <a:lnSpc>
                <a:spcPct val="100000"/>
              </a:lnSpc>
            </a:pPr>
            <a:endParaRPr lang="en-GB" sz="1100" dirty="0" smtClean="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dirty="0" smtClean="0">
                <a:latin typeface="Arial" panose="020B0604020202020204" pitchFamily="34" charset="0"/>
                <a:cs typeface="Arial" panose="020B0604020202020204" pitchFamily="34" charset="0"/>
              </a:rPr>
              <a:t>Offences of theft from businesses, for example straightforward shoplifting where the value of the good stolen does not exceed £100, can be dealt with by way of PND (provided the necessary criteria are fulfilled)</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a:t>
            </a:fld>
            <a:endParaRPr lang="en-GB" altLang="en-US"/>
          </a:p>
        </p:txBody>
      </p:sp>
    </p:spTree>
    <p:extLst>
      <p:ext uri="{BB962C8B-B14F-4D97-AF65-F5344CB8AC3E}">
        <p14:creationId xmlns:p14="http://schemas.microsoft.com/office/powerpoint/2010/main" val="28786733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u="sng" dirty="0" smtClean="0">
                <a:solidFill>
                  <a:schemeClr val="accent2"/>
                </a:solidFill>
              </a:rPr>
              <a:t>Group Activity</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smtClean="0">
                <a:solidFill>
                  <a:schemeClr val="accent2"/>
                </a:solidFill>
              </a:rPr>
              <a:t>Trainer to </a:t>
            </a:r>
            <a:r>
              <a:rPr lang="en-GB" sz="1100" dirty="0">
                <a:solidFill>
                  <a:schemeClr val="accent2"/>
                </a:solidFill>
              </a:rPr>
              <a:t>divide the class into 5 small groups for group activity / competition.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strike="sngStrike" dirty="0" smtClean="0">
              <a:solidFill>
                <a:schemeClr val="accent2"/>
              </a:solidFill>
            </a:endParaRPr>
          </a:p>
          <a:p>
            <a:r>
              <a:rPr lang="en-GB" sz="1100" dirty="0">
                <a:solidFill>
                  <a:schemeClr val="accent2"/>
                </a:solidFill>
              </a:rPr>
              <a:t>Each group is allocated 3 minutes to research the definition of theft. </a:t>
            </a:r>
          </a:p>
          <a:p>
            <a:r>
              <a:rPr lang="en-GB" sz="1100" dirty="0">
                <a:solidFill>
                  <a:schemeClr val="accent2"/>
                </a:solidFill>
              </a:rPr>
              <a:t>Students are to memorise the definition of theft and not right anything down at this time.</a:t>
            </a:r>
          </a:p>
          <a:p>
            <a:r>
              <a:rPr lang="en-GB" sz="1100" dirty="0">
                <a:solidFill>
                  <a:schemeClr val="accent2"/>
                </a:solidFill>
              </a:rPr>
              <a:t>After three minutes students are to put their phones / research material away.</a:t>
            </a:r>
          </a:p>
          <a:p>
            <a:r>
              <a:rPr lang="en-GB" sz="1100" dirty="0">
                <a:solidFill>
                  <a:schemeClr val="accent2"/>
                </a:solidFill>
              </a:rPr>
              <a:t>Trainer to provide students with the first word of the definition which is written on the board. </a:t>
            </a:r>
          </a:p>
          <a:p>
            <a:r>
              <a:rPr lang="en-GB" sz="1100" dirty="0">
                <a:solidFill>
                  <a:schemeClr val="accent2"/>
                </a:solidFill>
              </a:rPr>
              <a:t>In their individual groups students are to take it in turns to write one following word from the definition on the board.</a:t>
            </a:r>
          </a:p>
          <a:p>
            <a:r>
              <a:rPr lang="en-GB" sz="1100" dirty="0">
                <a:solidFill>
                  <a:schemeClr val="accent2"/>
                </a:solidFill>
              </a:rPr>
              <a:t>This continues until the definition has been written out in full. </a:t>
            </a:r>
          </a:p>
          <a:p>
            <a:r>
              <a:rPr lang="en-GB" sz="1100" dirty="0">
                <a:solidFill>
                  <a:schemeClr val="accent2"/>
                </a:solidFill>
              </a:rPr>
              <a:t>For each correct word written, each team gets a point which is collated on the white board</a:t>
            </a:r>
            <a:endParaRPr lang="en-GB" sz="1100" strike="sngStrike" dirty="0">
              <a:solidFill>
                <a:schemeClr val="accent2"/>
              </a:solidFill>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3</a:t>
            </a:fld>
            <a:endParaRPr lang="en-GB" altLang="en-US"/>
          </a:p>
        </p:txBody>
      </p:sp>
    </p:spTree>
    <p:extLst>
      <p:ext uri="{BB962C8B-B14F-4D97-AF65-F5344CB8AC3E}">
        <p14:creationId xmlns:p14="http://schemas.microsoft.com/office/powerpoint/2010/main" val="359963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charset="0"/>
              </a:rPr>
              <a:t>Section 1 Theft Act 1968</a:t>
            </a:r>
          </a:p>
          <a:p>
            <a:endParaRPr lang="en-GB" altLang="en-US" sz="1100" dirty="0" smtClean="0">
              <a:latin typeface="Arial" charset="0"/>
            </a:endParaRPr>
          </a:p>
          <a:p>
            <a:r>
              <a:rPr lang="en-GB" altLang="en-US" sz="1100" dirty="0" smtClean="0">
                <a:latin typeface="Arial" charset="0"/>
              </a:rPr>
              <a:t>In order to establish an offence of theft each element of the offence must be proved, therefore each need to be examined in detail.</a:t>
            </a:r>
          </a:p>
          <a:p>
            <a:endParaRPr lang="en-GB" altLang="en-US" sz="1100" dirty="0">
              <a:latin typeface="Arial" charset="0"/>
            </a:endParaRPr>
          </a:p>
          <a:p>
            <a:r>
              <a:rPr lang="en-GB" altLang="en-US" sz="1100" u="sng" dirty="0" smtClean="0">
                <a:solidFill>
                  <a:schemeClr val="accent2"/>
                </a:solidFill>
                <a:latin typeface="Arial" charset="0"/>
              </a:rPr>
              <a:t>Activity </a:t>
            </a:r>
          </a:p>
          <a:p>
            <a:r>
              <a:rPr lang="en-GB" sz="1100" dirty="0">
                <a:solidFill>
                  <a:schemeClr val="accent2"/>
                </a:solidFill>
              </a:rPr>
              <a:t>Students to re-read the definition of theft. </a:t>
            </a:r>
          </a:p>
          <a:p>
            <a:r>
              <a:rPr lang="en-GB" sz="1100" dirty="0">
                <a:solidFill>
                  <a:schemeClr val="accent2"/>
                </a:solidFill>
              </a:rPr>
              <a:t>Students to write down the definition without the assistance of any research material. </a:t>
            </a:r>
          </a:p>
          <a:p>
            <a:r>
              <a:rPr lang="en-GB" sz="1100" dirty="0">
                <a:solidFill>
                  <a:schemeClr val="accent2"/>
                </a:solidFill>
              </a:rPr>
              <a:t>Students to swap papers with a colleague and mark each other’s work. </a:t>
            </a:r>
          </a:p>
          <a:p>
            <a:r>
              <a:rPr lang="en-GB" sz="1100" dirty="0">
                <a:solidFill>
                  <a:schemeClr val="accent2"/>
                </a:solidFill>
              </a:rPr>
              <a:t>One mark allocated for each correct word. </a:t>
            </a:r>
          </a:p>
          <a:p>
            <a:endParaRPr lang="en-GB" altLang="en-US" sz="1100" u="sng" dirty="0" smtClean="0">
              <a:solidFill>
                <a:schemeClr val="accent2"/>
              </a:solidFill>
              <a:latin typeface="Arial" charset="0"/>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4</a:t>
            </a:fld>
            <a:endParaRPr lang="en-GB" altLang="en-US" dirty="0"/>
          </a:p>
        </p:txBody>
      </p:sp>
    </p:spTree>
    <p:extLst>
      <p:ext uri="{BB962C8B-B14F-4D97-AF65-F5344CB8AC3E}">
        <p14:creationId xmlns:p14="http://schemas.microsoft.com/office/powerpoint/2010/main" val="1732028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t>As with a number of offences, to commit theft it is not only the act that must be proved, but the mental state of the offender.</a:t>
            </a:r>
          </a:p>
          <a:p>
            <a:endParaRPr lang="en-GB" sz="1100" dirty="0" smtClean="0"/>
          </a:p>
          <a:p>
            <a:r>
              <a:rPr lang="en-GB" sz="1100" dirty="0" smtClean="0"/>
              <a:t>The ‘mental’ element is much more difficult to prove as it is the state of mind of the offender at the time the offence is committed.</a:t>
            </a:r>
          </a:p>
          <a:p>
            <a:endParaRPr lang="en-GB" sz="1100" dirty="0" smtClean="0"/>
          </a:p>
          <a:p>
            <a:r>
              <a:rPr lang="en-GB" sz="1100" dirty="0" smtClean="0"/>
              <a:t>This is often very difficult to prove and relies in many cases on an admission by the offender.</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5</a:t>
            </a:fld>
            <a:endParaRPr lang="en-GB" altLang="en-US"/>
          </a:p>
        </p:txBody>
      </p:sp>
    </p:spTree>
    <p:extLst>
      <p:ext uri="{BB962C8B-B14F-4D97-AF65-F5344CB8AC3E}">
        <p14:creationId xmlns:p14="http://schemas.microsoft.com/office/powerpoint/2010/main" val="1738256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smtClean="0">
                <a:solidFill>
                  <a:schemeClr val="tx1"/>
                </a:solidFill>
                <a:effectLst/>
                <a:latin typeface="Arial" pitchFamily="34" charset="0"/>
                <a:ea typeface="ＭＳ Ｐゴシック" pitchFamily="-112" charset="-128"/>
                <a:cs typeface="ＭＳ Ｐゴシック" pitchFamily="-112" charset="-128"/>
              </a:rPr>
              <a:t>Group Activity: </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Trainer to divide the class into small groups. Each of the groups will be given a point</a:t>
            </a:r>
            <a:r>
              <a:rPr lang="en-GB" sz="1100" kern="1200" baseline="0" dirty="0" smtClean="0">
                <a:solidFill>
                  <a:schemeClr val="tx1"/>
                </a:solidFill>
                <a:effectLst/>
                <a:latin typeface="Arial" pitchFamily="34" charset="0"/>
                <a:ea typeface="ＭＳ Ｐゴシック" pitchFamily="-112" charset="-128"/>
                <a:cs typeface="ＭＳ Ｐゴシック" pitchFamily="-112" charset="-128"/>
              </a:rPr>
              <a:t> to prove from</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 the definition of theft to research. Trainer should use </a:t>
            </a:r>
            <a:r>
              <a:rPr lang="en-GB" sz="1100" kern="1200" dirty="0" err="1" smtClean="0">
                <a:solidFill>
                  <a:schemeClr val="tx1"/>
                </a:solidFill>
                <a:effectLst/>
                <a:latin typeface="Arial" pitchFamily="34" charset="0"/>
                <a:ea typeface="ＭＳ Ｐゴシック" pitchFamily="-112" charset="-128"/>
                <a:cs typeface="ＭＳ Ｐゴシック" pitchFamily="-112" charset="-128"/>
              </a:rPr>
              <a:t>Blackstones</a:t>
            </a:r>
            <a:r>
              <a:rPr lang="en-GB" sz="1100" kern="1200" baseline="0" dirty="0" smtClean="0">
                <a:solidFill>
                  <a:schemeClr val="tx1"/>
                </a:solidFill>
                <a:effectLst/>
                <a:latin typeface="Arial" pitchFamily="34" charset="0"/>
                <a:ea typeface="ＭＳ Ｐゴシック" pitchFamily="-112" charset="-128"/>
                <a:cs typeface="ＭＳ Ｐゴシック" pitchFamily="-112" charset="-128"/>
              </a:rPr>
              <a:t> </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to ensure students are finding the correct information.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Students can then present this information to the class using which ever means they prefer. This should last for around 10 minutes each. </a:t>
            </a:r>
          </a:p>
          <a:p>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After each input trainer should then ensure that the whole class has an understanding of this section and explain – using PowerPoint presentation as visual aid. </a:t>
            </a:r>
          </a:p>
          <a:p>
            <a:endParaRPr lang="en-GB" sz="1100" b="1" kern="1200" dirty="0" smtClean="0">
              <a:solidFill>
                <a:schemeClr val="tx1"/>
              </a:solidFill>
              <a:effectLst/>
              <a:latin typeface="Arial" pitchFamily="34" charset="0"/>
              <a:ea typeface="ＭＳ Ｐゴシック" pitchFamily="-112" charset="-128"/>
              <a:cs typeface="ＭＳ Ｐゴシック" pitchFamily="-112" charset="-128"/>
            </a:endParaRPr>
          </a:p>
          <a:p>
            <a:r>
              <a:rPr lang="en-GB" sz="1100" b="1" kern="1200" dirty="0" smtClean="0">
                <a:solidFill>
                  <a:schemeClr val="tx1"/>
                </a:solidFill>
                <a:effectLst/>
                <a:latin typeface="Arial" pitchFamily="34" charset="0"/>
                <a:ea typeface="ＭＳ Ｐゴシック" pitchFamily="-112" charset="-128"/>
                <a:cs typeface="ＭＳ Ｐゴシック" pitchFamily="-112" charset="-128"/>
              </a:rPr>
              <a:t>Dishonestly: </a:t>
            </a:r>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does dishonesty mean? </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section of the theft act explains dishonesty? What has been held to not be dishonest? (Belief - Right in law, consent and reasonable steps)</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Can you think of any examples to assist? </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Tell me about the stated case of R V Ghosh? (See new legislation Ivey v Genting Casinos 2017)</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are the two steps for a Ghosh ruling?</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Is a willingness to pay dishonest?</a:t>
            </a:r>
          </a:p>
          <a:p>
            <a:r>
              <a:rPr lang="en-GB" sz="1100" b="1" kern="1200" dirty="0" smtClean="0">
                <a:solidFill>
                  <a:schemeClr val="tx1"/>
                </a:solidFill>
                <a:effectLst/>
                <a:latin typeface="Arial" pitchFamily="34" charset="0"/>
                <a:ea typeface="ＭＳ Ｐゴシック" pitchFamily="-112" charset="-128"/>
                <a:cs typeface="ＭＳ Ｐゴシック" pitchFamily="-112" charset="-128"/>
              </a:rPr>
              <a:t>Appropriate:</a:t>
            </a:r>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does appropriation mean?</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section of the theft act explains appropriate?</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How would a person innocently acquire property but still commit theft? (Innocently acquire but decide to keep / deal with it as their own)</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How long does an appropriation have to be for?</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does R v Lawrence and R v Gomez teach us?</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does section 3 of the theft act say about acting in good faith? (No appropriation if purchase for value and acting in good faith)</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examples can you think of to demonstrate this?</a:t>
            </a:r>
          </a:p>
          <a:p>
            <a:r>
              <a:rPr lang="en-GB" sz="1100" b="1" kern="1200" dirty="0" smtClean="0">
                <a:solidFill>
                  <a:schemeClr val="tx1"/>
                </a:solidFill>
                <a:effectLst/>
                <a:latin typeface="Arial" pitchFamily="34" charset="0"/>
                <a:ea typeface="ＭＳ Ｐゴシック" pitchFamily="-112" charset="-128"/>
                <a:cs typeface="ＭＳ Ｐゴシック" pitchFamily="-112" charset="-128"/>
              </a:rPr>
              <a:t>Property:</a:t>
            </a:r>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is property?</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section of the theft act explains property?</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type of things are property?</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type of things are not property?</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stated cases are there to help us understand property?</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As a rule, can land be stolen? What are the exceptions to this rule?</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Can things growing wild be stolen? What are the exceptions to this? (Note – Intent at time of picking)</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if somebody stole something growing wild from my garden? Can it be any land?</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Can wild animals be stolen? What are the exceptions? </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Can you think of examples to explain this?</a:t>
            </a:r>
          </a:p>
          <a:p>
            <a:r>
              <a:rPr lang="en-GB" sz="1100" b="1" kern="1200" dirty="0" smtClean="0">
                <a:solidFill>
                  <a:schemeClr val="tx1"/>
                </a:solidFill>
                <a:effectLst/>
                <a:latin typeface="Arial" pitchFamily="34" charset="0"/>
                <a:ea typeface="ＭＳ Ｐゴシック" pitchFamily="-112" charset="-128"/>
                <a:cs typeface="ＭＳ Ｐゴシック" pitchFamily="-112" charset="-128"/>
              </a:rPr>
              <a:t>Belonging to another:</a:t>
            </a:r>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does belonging to another mean? </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How can one person have ownership of an item? </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does proprietary interest, possession and control mean?</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Can someone steal something they own?</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Tell me about the cases, R V Turner, R V Kelly and R V </a:t>
            </a:r>
            <a:r>
              <a:rPr lang="en-GB" sz="1100" kern="1200" dirty="0" err="1" smtClean="0">
                <a:solidFill>
                  <a:schemeClr val="tx1"/>
                </a:solidFill>
                <a:effectLst/>
                <a:latin typeface="Arial" pitchFamily="34" charset="0"/>
                <a:ea typeface="ＭＳ Ｐゴシック" pitchFamily="-112" charset="-128"/>
                <a:cs typeface="ＭＳ Ｐゴシック" pitchFamily="-112" charset="-128"/>
              </a:rPr>
              <a:t>Rostron</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 </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Can you think of examples to explain this?</a:t>
            </a:r>
          </a:p>
          <a:p>
            <a:r>
              <a:rPr lang="en-GB" sz="1100" b="1" kern="1200" dirty="0" smtClean="0">
                <a:solidFill>
                  <a:schemeClr val="tx1"/>
                </a:solidFill>
                <a:effectLst/>
                <a:latin typeface="Arial" pitchFamily="34" charset="0"/>
                <a:ea typeface="ＭＳ Ｐゴシック" pitchFamily="-112" charset="-128"/>
                <a:cs typeface="ＭＳ Ｐゴシック" pitchFamily="-112" charset="-128"/>
              </a:rPr>
              <a:t>Intent to permanently deprive:</a:t>
            </a:r>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does intent mean? When would the act be complete? Does it matter if the person actually follows through? (Intend to steal but has a change of heart)</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does permanently deprive mean? </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circumstances does legislation give us to describe permanently deprive? (treating property as own, borrowing beyond scope of agreed terms, parting with property under condition for return)</a:t>
            </a:r>
            <a:br>
              <a:rPr lang="en-GB" sz="1100" kern="1200" dirty="0" smtClean="0">
                <a:solidFill>
                  <a:schemeClr val="tx1"/>
                </a:solidFill>
                <a:effectLst/>
                <a:latin typeface="Arial" pitchFamily="34" charset="0"/>
                <a:ea typeface="ＭＳ Ｐゴシック" pitchFamily="-112" charset="-128"/>
                <a:cs typeface="ＭＳ Ｐゴシック" pitchFamily="-112" charset="-128"/>
              </a:rPr>
            </a:br>
            <a:r>
              <a:rPr lang="en-GB" sz="1100" kern="1200" dirty="0" smtClean="0">
                <a:solidFill>
                  <a:schemeClr val="tx1"/>
                </a:solidFill>
                <a:effectLst/>
                <a:latin typeface="Arial" pitchFamily="34" charset="0"/>
                <a:ea typeface="ＭＳ Ｐゴシック" pitchFamily="-112" charset="-128"/>
                <a:cs typeface="ＭＳ Ｐゴシック" pitchFamily="-112" charset="-128"/>
              </a:rPr>
              <a:t>What if somebody obtains property by mistake and fails to return it? E.g. Too much change given?</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6</a:t>
            </a:fld>
            <a:endParaRPr lang="en-GB" altLang="en-US"/>
          </a:p>
        </p:txBody>
      </p:sp>
    </p:spTree>
    <p:extLst>
      <p:ext uri="{BB962C8B-B14F-4D97-AF65-F5344CB8AC3E}">
        <p14:creationId xmlns:p14="http://schemas.microsoft.com/office/powerpoint/2010/main" val="2614919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rPr>
              <a:t>Section 2 Theft</a:t>
            </a:r>
            <a:r>
              <a:rPr lang="en-GB" altLang="en-US" sz="1100" b="1" baseline="0" dirty="0" smtClean="0">
                <a:latin typeface="Arial" panose="020B0604020202020204" pitchFamily="34" charset="0"/>
              </a:rPr>
              <a:t> Act 1968</a:t>
            </a:r>
          </a:p>
          <a:p>
            <a:endParaRPr lang="en-GB" altLang="en-US" sz="1100" baseline="0" dirty="0" smtClean="0">
              <a:latin typeface="Arial" panose="020B0604020202020204" pitchFamily="34" charset="0"/>
            </a:endParaRPr>
          </a:p>
          <a:p>
            <a:r>
              <a:rPr lang="en-GB" altLang="en-US" sz="1100" dirty="0" smtClean="0">
                <a:latin typeface="Arial" panose="020B0604020202020204" pitchFamily="34" charset="0"/>
              </a:rPr>
              <a:t>The theft act does not define dishonesty.</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We are guided by case law</a:t>
            </a:r>
            <a:r>
              <a:rPr lang="en-GB" altLang="en-US" sz="1100" baseline="0" dirty="0" smtClean="0">
                <a:latin typeface="Arial" panose="020B0604020202020204" pitchFamily="34" charset="0"/>
              </a:rPr>
              <a:t> and th</a:t>
            </a:r>
            <a:r>
              <a:rPr lang="en-GB" altLang="en-US" sz="1100" dirty="0" smtClean="0">
                <a:latin typeface="Arial" panose="020B0604020202020204" pitchFamily="34" charset="0"/>
              </a:rPr>
              <a:t>e act tells us that in these instances a person’s appropriation of property is not to be regarded as dishonest.</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Additionally it tells us that in one instance a persons conduct </a:t>
            </a:r>
            <a:r>
              <a:rPr lang="en-GB" altLang="en-US" sz="1100" b="1" dirty="0" smtClean="0">
                <a:latin typeface="Arial" panose="020B0604020202020204" pitchFamily="34" charset="0"/>
              </a:rPr>
              <a:t>may </a:t>
            </a:r>
            <a:r>
              <a:rPr lang="en-GB" altLang="en-US" sz="1100" dirty="0" smtClean="0">
                <a:latin typeface="Arial" panose="020B0604020202020204" pitchFamily="34" charset="0"/>
              </a:rPr>
              <a:t>be dishonest</a:t>
            </a:r>
            <a:endParaRPr lang="en-GB" altLang="en-US" sz="1100" b="1" dirty="0" smtClean="0">
              <a:latin typeface="Arial" panose="020B0604020202020204" pitchFamily="34" charset="0"/>
            </a:endParaRPr>
          </a:p>
          <a:p>
            <a:pPr>
              <a:spcBef>
                <a:spcPts val="0"/>
              </a:spcBef>
              <a:spcAft>
                <a:spcPts val="1217"/>
              </a:spcAft>
            </a:pPr>
            <a:endParaRPr lang="en-US" altLang="en-US" sz="1100" dirty="0" smtClean="0">
              <a:latin typeface="Arial" charset="0"/>
            </a:endParaRPr>
          </a:p>
          <a:p>
            <a:pPr>
              <a:spcBef>
                <a:spcPts val="0"/>
              </a:spcBef>
              <a:spcAft>
                <a:spcPts val="1217"/>
              </a:spcAft>
            </a:pPr>
            <a:r>
              <a:rPr lang="en-US" altLang="en-US" sz="1100" dirty="0" smtClean="0">
                <a:latin typeface="Arial" charset="0"/>
              </a:rPr>
              <a:t>To try and make things easier, firstly, the Theft Act defines what would</a:t>
            </a:r>
            <a:r>
              <a:rPr lang="en-US" altLang="en-US" sz="1100" u="sng" dirty="0" smtClean="0">
                <a:latin typeface="Arial" charset="0"/>
              </a:rPr>
              <a:t> </a:t>
            </a:r>
            <a:r>
              <a:rPr lang="en-US" altLang="en-US" sz="1100" b="1" u="sng" dirty="0" smtClean="0">
                <a:latin typeface="Arial" charset="0"/>
              </a:rPr>
              <a:t>not</a:t>
            </a:r>
            <a:r>
              <a:rPr lang="en-US" altLang="en-US" sz="1100" u="sng" dirty="0" smtClean="0">
                <a:latin typeface="Arial" charset="0"/>
              </a:rPr>
              <a:t> </a:t>
            </a:r>
            <a:r>
              <a:rPr lang="en-US" altLang="en-US" sz="1100" dirty="0" smtClean="0">
                <a:latin typeface="Arial" charset="0"/>
              </a:rPr>
              <a:t>be regarded as dishonest.</a:t>
            </a: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7</a:t>
            </a:fld>
            <a:endParaRPr lang="en-GB" altLang="en-US"/>
          </a:p>
        </p:txBody>
      </p:sp>
    </p:spTree>
    <p:extLst>
      <p:ext uri="{BB962C8B-B14F-4D97-AF65-F5344CB8AC3E}">
        <p14:creationId xmlns:p14="http://schemas.microsoft.com/office/powerpoint/2010/main" val="42294962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1217"/>
              </a:spcAft>
            </a:pPr>
            <a:r>
              <a:rPr lang="en-US" altLang="en-US" sz="1100" dirty="0" smtClean="0">
                <a:latin typeface="Arial" charset="0"/>
              </a:rPr>
              <a:t>The first of these is:</a:t>
            </a:r>
          </a:p>
          <a:p>
            <a:pPr>
              <a:spcBef>
                <a:spcPts val="0"/>
              </a:spcBef>
              <a:spcAft>
                <a:spcPts val="1217"/>
              </a:spcAft>
            </a:pPr>
            <a:endParaRPr lang="en-US" altLang="en-US" sz="1100" dirty="0" smtClean="0">
              <a:latin typeface="Arial" charset="0"/>
            </a:endParaRPr>
          </a:p>
          <a:p>
            <a:pPr>
              <a:spcBef>
                <a:spcPts val="0"/>
              </a:spcBef>
              <a:spcAft>
                <a:spcPts val="1217"/>
              </a:spcAft>
            </a:pPr>
            <a:r>
              <a:rPr lang="en-US" altLang="en-US" sz="1100" dirty="0" smtClean="0">
                <a:latin typeface="Arial" charset="0"/>
              </a:rPr>
              <a:t>A person’s actions should not be regarded as dishonest if that person honestly believes:</a:t>
            </a:r>
          </a:p>
          <a:p>
            <a:pPr>
              <a:spcBef>
                <a:spcPts val="0"/>
              </a:spcBef>
              <a:spcAft>
                <a:spcPts val="1217"/>
              </a:spcAft>
            </a:pPr>
            <a:endParaRPr lang="en-US" altLang="en-US" sz="1100" dirty="0" smtClean="0">
              <a:latin typeface="Arial" charset="0"/>
            </a:endParaRPr>
          </a:p>
          <a:p>
            <a:pPr marL="228600" indent="-228600">
              <a:spcBef>
                <a:spcPts val="0"/>
              </a:spcBef>
              <a:spcAft>
                <a:spcPts val="1217"/>
              </a:spcAft>
              <a:buAutoNum type="arabicPeriod"/>
            </a:pPr>
            <a:r>
              <a:rPr lang="en-US" altLang="en-US" sz="1100" b="1" dirty="0" smtClean="0">
                <a:latin typeface="Arial" charset="0"/>
              </a:rPr>
              <a:t>That he or she has in law the right to deprive the other of it on behalf of him or herself or a third person.</a:t>
            </a:r>
          </a:p>
          <a:p>
            <a:pPr marL="0" indent="0">
              <a:spcBef>
                <a:spcPts val="0"/>
              </a:spcBef>
              <a:spcAft>
                <a:spcPts val="1217"/>
              </a:spcAft>
              <a:buNone/>
            </a:pPr>
            <a:endParaRPr lang="en-US" altLang="en-US" sz="1100" b="1" dirty="0" smtClean="0">
              <a:latin typeface="Arial" charset="0"/>
            </a:endParaRPr>
          </a:p>
          <a:p>
            <a:pPr>
              <a:spcBef>
                <a:spcPts val="0"/>
              </a:spcBef>
              <a:spcAft>
                <a:spcPts val="1217"/>
              </a:spcAft>
            </a:pPr>
            <a:r>
              <a:rPr lang="en-US" altLang="en-US" sz="1100" dirty="0" smtClean="0">
                <a:latin typeface="Arial" charset="0"/>
              </a:rPr>
              <a:t>e.g. Smith takes Green’s umbrella in the mistaken belief he owns it. This is NOT dishonest.</a:t>
            </a:r>
          </a:p>
          <a:p>
            <a:pPr>
              <a:spcBef>
                <a:spcPts val="0"/>
              </a:spcBef>
              <a:spcAft>
                <a:spcPts val="1217"/>
              </a:spcAft>
            </a:pPr>
            <a:r>
              <a:rPr lang="en-US" altLang="en-US" sz="1100" dirty="0" smtClean="0">
                <a:latin typeface="Arial" charset="0"/>
              </a:rPr>
              <a:t>Neither is it when Smith, acting on behalf of Jones, appropriates Green’s umbrella, having been told wrongly by Jones the umbrella was his.</a:t>
            </a:r>
          </a:p>
          <a:p>
            <a:pPr>
              <a:spcBef>
                <a:spcPts val="0"/>
              </a:spcBef>
              <a:spcAft>
                <a:spcPts val="1217"/>
              </a:spcAft>
            </a:pPr>
            <a:r>
              <a:rPr lang="en-US" altLang="en-US" sz="1100" dirty="0" smtClean="0">
                <a:latin typeface="Arial" charset="0"/>
              </a:rPr>
              <a:t>OR</a:t>
            </a:r>
          </a:p>
          <a:p>
            <a:pPr>
              <a:spcBef>
                <a:spcPts val="0"/>
              </a:spcBef>
              <a:spcAft>
                <a:spcPts val="1217"/>
              </a:spcAft>
            </a:pPr>
            <a:r>
              <a:rPr lang="en-US" altLang="en-US" sz="1100" dirty="0" smtClean="0">
                <a:latin typeface="Arial" charset="0"/>
              </a:rPr>
              <a:t>A person attends a course without paying for the course fee, it would not be dishonest to take their mobile phone – as the lecturer </a:t>
            </a:r>
            <a:r>
              <a:rPr lang="en-US" altLang="en-US" sz="1100" b="1" dirty="0" smtClean="0">
                <a:latin typeface="Arial" charset="0"/>
              </a:rPr>
              <a:t>believed</a:t>
            </a:r>
            <a:r>
              <a:rPr lang="en-US" altLang="en-US" sz="1100" dirty="0" smtClean="0">
                <a:latin typeface="Arial" charset="0"/>
              </a:rPr>
              <a:t> they had a right in law to appropriate the phone in lieu of the course fee. The belief does not need to be reasonable, just honestly held, and could be based on a mistake.</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8</a:t>
            </a:fld>
            <a:endParaRPr lang="en-GB" altLang="en-US"/>
          </a:p>
        </p:txBody>
      </p:sp>
    </p:spTree>
    <p:extLst>
      <p:ext uri="{BB962C8B-B14F-4D97-AF65-F5344CB8AC3E}">
        <p14:creationId xmlns:p14="http://schemas.microsoft.com/office/powerpoint/2010/main" val="3980715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0"/>
              </a:spcBef>
              <a:spcAft>
                <a:spcPts val="1217"/>
              </a:spcAft>
              <a:buNone/>
            </a:pPr>
            <a:r>
              <a:rPr lang="en-US" altLang="en-US" sz="1100" b="1" dirty="0" smtClean="0">
                <a:latin typeface="Arial" charset="0"/>
              </a:rPr>
              <a:t>2. That if the person to whom the property belongs knew of the appropriation and its circumstances </a:t>
            </a:r>
            <a:r>
              <a:rPr lang="en-US" altLang="en-US" sz="1100" b="0" dirty="0" smtClean="0">
                <a:latin typeface="Arial" charset="0"/>
              </a:rPr>
              <a:t>(</a:t>
            </a:r>
            <a:r>
              <a:rPr lang="en-US" altLang="en-US" sz="1100" b="0" dirty="0" err="1" smtClean="0">
                <a:latin typeface="Arial" charset="0"/>
              </a:rPr>
              <a:t>ie</a:t>
            </a:r>
            <a:r>
              <a:rPr lang="en-US" altLang="en-US" sz="1100" b="0" dirty="0" smtClean="0">
                <a:latin typeface="Arial" charset="0"/>
              </a:rPr>
              <a:t> </a:t>
            </a:r>
            <a:r>
              <a:rPr lang="en-US" altLang="en-US" sz="1100" b="1" dirty="0" smtClean="0">
                <a:latin typeface="Arial" charset="0"/>
              </a:rPr>
              <a:t>why</a:t>
            </a:r>
            <a:r>
              <a:rPr lang="en-US" altLang="en-US" sz="1100" b="0" dirty="0" smtClean="0">
                <a:latin typeface="Arial" charset="0"/>
              </a:rPr>
              <a:t> it was taken) </a:t>
            </a:r>
            <a:r>
              <a:rPr lang="en-US" altLang="en-US" sz="1100" b="1" dirty="0" smtClean="0">
                <a:latin typeface="Arial" charset="0"/>
              </a:rPr>
              <a:t>they would have consented.</a:t>
            </a:r>
          </a:p>
          <a:p>
            <a:pPr marL="342900" indent="-342900">
              <a:spcBef>
                <a:spcPts val="0"/>
              </a:spcBef>
              <a:spcAft>
                <a:spcPts val="1217"/>
              </a:spcAft>
              <a:buAutoNum type="arabicPeriod" startAt="2"/>
            </a:pPr>
            <a:endParaRPr lang="en-US" altLang="en-US" sz="1100" b="1" dirty="0" smtClean="0">
              <a:latin typeface="Arial" charset="0"/>
            </a:endParaRPr>
          </a:p>
          <a:p>
            <a:pPr>
              <a:spcBef>
                <a:spcPts val="0"/>
              </a:spcBef>
              <a:spcAft>
                <a:spcPts val="1217"/>
              </a:spcAft>
            </a:pPr>
            <a:r>
              <a:rPr lang="en-US" altLang="en-US" sz="1100" dirty="0" smtClean="0">
                <a:latin typeface="Arial" charset="0"/>
              </a:rPr>
              <a:t>e.g.  I have a lift into work with a colleague.  </a:t>
            </a:r>
          </a:p>
          <a:p>
            <a:pPr>
              <a:spcBef>
                <a:spcPts val="0"/>
              </a:spcBef>
              <a:spcAft>
                <a:spcPts val="1217"/>
              </a:spcAft>
            </a:pPr>
            <a:r>
              <a:rPr lang="en-US" altLang="en-US" sz="1100" dirty="0" smtClean="0">
                <a:latin typeface="Arial" charset="0"/>
              </a:rPr>
              <a:t>During the day I receive a phone call to say that my wife has been rushed into hospital and I need to get there a.s.a.p. </a:t>
            </a:r>
          </a:p>
          <a:p>
            <a:pPr>
              <a:spcBef>
                <a:spcPts val="0"/>
              </a:spcBef>
              <a:spcAft>
                <a:spcPts val="1217"/>
              </a:spcAft>
            </a:pPr>
            <a:r>
              <a:rPr lang="en-US" altLang="en-US" sz="1100" dirty="0" smtClean="0">
                <a:latin typeface="Arial" charset="0"/>
              </a:rPr>
              <a:t>I do not have any means of transport, however my colleagues car keys are on their desk.  </a:t>
            </a:r>
          </a:p>
          <a:p>
            <a:pPr>
              <a:spcBef>
                <a:spcPts val="0"/>
              </a:spcBef>
              <a:spcAft>
                <a:spcPts val="1217"/>
              </a:spcAft>
            </a:pPr>
            <a:r>
              <a:rPr lang="en-US" altLang="en-US" sz="1100" dirty="0" smtClean="0">
                <a:latin typeface="Arial" charset="0"/>
              </a:rPr>
              <a:t>I pick up the car keys and take the car. </a:t>
            </a:r>
          </a:p>
          <a:p>
            <a:pPr>
              <a:spcBef>
                <a:spcPts val="0"/>
              </a:spcBef>
              <a:spcAft>
                <a:spcPts val="1217"/>
              </a:spcAft>
            </a:pPr>
            <a:r>
              <a:rPr lang="en-US" altLang="en-US" sz="1100" dirty="0" smtClean="0">
                <a:latin typeface="Arial" charset="0"/>
              </a:rPr>
              <a:t>I would not be guilty of theft as I </a:t>
            </a:r>
            <a:r>
              <a:rPr lang="en-US" altLang="en-US" sz="1100" b="1" dirty="0" smtClean="0">
                <a:solidFill>
                  <a:srgbClr val="FF0000"/>
                </a:solidFill>
                <a:latin typeface="Arial" charset="0"/>
              </a:rPr>
              <a:t>honestly believed </a:t>
            </a:r>
            <a:r>
              <a:rPr lang="en-US" altLang="en-US" sz="1100" dirty="0" smtClean="0">
                <a:latin typeface="Arial" charset="0"/>
              </a:rPr>
              <a:t>that had they known the circumstances my colleague would have given me their vehicle to travel to the hospital.  </a:t>
            </a:r>
          </a:p>
          <a:p>
            <a:pPr>
              <a:spcBef>
                <a:spcPts val="0"/>
              </a:spcBef>
              <a:spcAft>
                <a:spcPts val="1217"/>
              </a:spcAft>
            </a:pPr>
            <a:r>
              <a:rPr lang="en-US" altLang="en-US" sz="1100" dirty="0" smtClean="0">
                <a:latin typeface="Arial" charset="0"/>
              </a:rPr>
              <a:t>Had I taken the vehicle as I fancied doing some shopping in Tesco on a lunchtime then the likelihood is they would not have consented and I would therefore technically be guilty of theft.</a:t>
            </a:r>
          </a:p>
          <a:p>
            <a:pPr algn="ctr">
              <a:spcBef>
                <a:spcPts val="0"/>
              </a:spcBef>
              <a:spcAft>
                <a:spcPts val="1217"/>
              </a:spcAft>
            </a:pPr>
            <a:r>
              <a:rPr lang="en-US" altLang="en-US" sz="1100" b="1" dirty="0" smtClean="0">
                <a:latin typeface="Arial" charset="0"/>
              </a:rPr>
              <a:t>OR</a:t>
            </a:r>
          </a:p>
          <a:p>
            <a:pPr>
              <a:spcBef>
                <a:spcPts val="0"/>
              </a:spcBef>
              <a:spcAft>
                <a:spcPts val="1217"/>
              </a:spcAft>
            </a:pPr>
            <a:r>
              <a:rPr lang="en-US" altLang="en-US" sz="1100" dirty="0" smtClean="0">
                <a:latin typeface="Arial" charset="0"/>
              </a:rPr>
              <a:t>Coates and Murray are next door </a:t>
            </a:r>
            <a:r>
              <a:rPr lang="en-US" altLang="en-US" sz="1100" dirty="0" err="1" smtClean="0">
                <a:latin typeface="Arial" charset="0"/>
              </a:rPr>
              <a:t>neighbours</a:t>
            </a:r>
            <a:r>
              <a:rPr lang="en-US" altLang="en-US" sz="1100" dirty="0" smtClean="0">
                <a:latin typeface="Arial" charset="0"/>
              </a:rPr>
              <a:t>.</a:t>
            </a:r>
          </a:p>
          <a:p>
            <a:pPr>
              <a:spcBef>
                <a:spcPts val="0"/>
              </a:spcBef>
              <a:spcAft>
                <a:spcPts val="1217"/>
              </a:spcAft>
            </a:pPr>
            <a:r>
              <a:rPr lang="en-US" altLang="en-US" sz="1100" dirty="0" smtClean="0">
                <a:latin typeface="Arial" charset="0"/>
              </a:rPr>
              <a:t>Coates runs out of milk and takes a pint from Murray’s doorstep without his knowledge.</a:t>
            </a:r>
          </a:p>
          <a:p>
            <a:pPr>
              <a:spcBef>
                <a:spcPts val="0"/>
              </a:spcBef>
              <a:spcAft>
                <a:spcPts val="1217"/>
              </a:spcAft>
            </a:pPr>
            <a:r>
              <a:rPr lang="en-US" altLang="en-US" sz="1100" dirty="0" smtClean="0">
                <a:latin typeface="Arial" charset="0"/>
              </a:rPr>
              <a:t>Coates must honestly believe that Murray would have allowed the taking with regard to the circumstances.</a:t>
            </a:r>
          </a:p>
          <a:p>
            <a:pPr>
              <a:spcBef>
                <a:spcPts val="0"/>
              </a:spcBef>
              <a:spcAft>
                <a:spcPts val="1217"/>
              </a:spcAft>
            </a:pPr>
            <a:r>
              <a:rPr lang="en-US" altLang="en-US" sz="1100" dirty="0" smtClean="0">
                <a:latin typeface="Arial" charset="0"/>
              </a:rPr>
              <a:t>Coates may well believe the taking of the milk for breakfast would be acceptable to Murray.</a:t>
            </a:r>
          </a:p>
          <a:p>
            <a:pPr>
              <a:spcBef>
                <a:spcPts val="0"/>
              </a:spcBef>
              <a:spcAft>
                <a:spcPts val="1217"/>
              </a:spcAft>
            </a:pPr>
            <a:r>
              <a:rPr lang="en-US" altLang="en-US" sz="1100" dirty="0" smtClean="0">
                <a:latin typeface="Arial" charset="0"/>
              </a:rPr>
              <a:t>However, he may not believe taking the milk to sell at a profit to a thirsty passer-by would receive Murray’s consent.</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9</a:t>
            </a:fld>
            <a:endParaRPr lang="en-GB" altLang="en-US"/>
          </a:p>
        </p:txBody>
      </p:sp>
    </p:spTree>
    <p:extLst>
      <p:ext uri="{BB962C8B-B14F-4D97-AF65-F5344CB8AC3E}">
        <p14:creationId xmlns:p14="http://schemas.microsoft.com/office/powerpoint/2010/main" val="27344197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0"/>
              </a:spcBef>
              <a:spcAft>
                <a:spcPts val="1824"/>
              </a:spcAft>
              <a:buNone/>
            </a:pPr>
            <a:r>
              <a:rPr lang="en-US" altLang="en-US" sz="1100" b="1" dirty="0" smtClean="0">
                <a:latin typeface="Arial" charset="0"/>
              </a:rPr>
              <a:t>3. That the person to whom the property belongs cannot be discovered by taking reasonable steps.</a:t>
            </a:r>
          </a:p>
          <a:p>
            <a:pPr marL="0" indent="0">
              <a:spcBef>
                <a:spcPts val="0"/>
              </a:spcBef>
              <a:spcAft>
                <a:spcPts val="1824"/>
              </a:spcAft>
              <a:buNone/>
            </a:pPr>
            <a:endParaRPr lang="en-US" altLang="en-US" sz="1100" b="1" dirty="0" smtClean="0">
              <a:latin typeface="Arial" charset="0"/>
            </a:endParaRPr>
          </a:p>
          <a:p>
            <a:pPr>
              <a:spcBef>
                <a:spcPts val="0"/>
              </a:spcBef>
              <a:spcAft>
                <a:spcPts val="1824"/>
              </a:spcAft>
            </a:pPr>
            <a:r>
              <a:rPr lang="en-US" altLang="en-US" sz="1100" dirty="0" smtClean="0">
                <a:latin typeface="Arial" charset="0"/>
              </a:rPr>
              <a:t>Q. How many of you have found money in the street?</a:t>
            </a:r>
          </a:p>
          <a:p>
            <a:pPr>
              <a:spcBef>
                <a:spcPts val="0"/>
              </a:spcBef>
              <a:spcAft>
                <a:spcPts val="1824"/>
              </a:spcAft>
            </a:pPr>
            <a:r>
              <a:rPr lang="en-US" altLang="en-US" sz="1100" dirty="0" smtClean="0">
                <a:latin typeface="Arial" charset="0"/>
              </a:rPr>
              <a:t>Q. Did you keep it or hand it in?</a:t>
            </a:r>
          </a:p>
          <a:p>
            <a:pPr>
              <a:spcBef>
                <a:spcPts val="0"/>
              </a:spcBef>
              <a:spcAft>
                <a:spcPts val="1824"/>
              </a:spcAft>
            </a:pPr>
            <a:r>
              <a:rPr lang="en-US" altLang="en-US" sz="1100" dirty="0" smtClean="0">
                <a:latin typeface="Arial" charset="0"/>
              </a:rPr>
              <a:t>Q. For those that kept it, why are you not guilty of theft?</a:t>
            </a:r>
          </a:p>
          <a:p>
            <a:pPr>
              <a:spcBef>
                <a:spcPts val="0"/>
              </a:spcBef>
              <a:spcAft>
                <a:spcPts val="1824"/>
              </a:spcAft>
            </a:pPr>
            <a:r>
              <a:rPr lang="en-US" altLang="en-US" sz="1100" dirty="0" smtClean="0">
                <a:latin typeface="Arial" charset="0"/>
              </a:rPr>
              <a:t>The belief has to be in relation to the likelihood of discovering the owner by taking reasonable steps.</a:t>
            </a:r>
          </a:p>
          <a:p>
            <a:pPr>
              <a:spcBef>
                <a:spcPts val="0"/>
              </a:spcBef>
              <a:spcAft>
                <a:spcPts val="1824"/>
              </a:spcAft>
            </a:pPr>
            <a:r>
              <a:rPr lang="en-US" altLang="en-US" sz="1100" dirty="0" smtClean="0">
                <a:latin typeface="Arial" charset="0"/>
              </a:rPr>
              <a:t>The term ‘reasonable steps’ will mean different things depending on the property concerned and the circumstances of the incident.</a:t>
            </a:r>
          </a:p>
          <a:p>
            <a:pPr>
              <a:spcBef>
                <a:spcPts val="0"/>
              </a:spcBef>
              <a:spcAft>
                <a:spcPts val="1824"/>
              </a:spcAft>
            </a:pPr>
            <a:r>
              <a:rPr lang="en-US" altLang="en-US" sz="1100" dirty="0" smtClean="0">
                <a:latin typeface="Arial" charset="0"/>
              </a:rPr>
              <a:t>The chances of finding the owner of a valuable, monogrammed ring found after a session here would be considerably greater than those of discovering the owner of a can of beer found outside the Millennium Stadium after a Wales rugby match.  </a:t>
            </a:r>
          </a:p>
          <a:p>
            <a:pPr>
              <a:spcBef>
                <a:spcPts val="0"/>
              </a:spcBef>
              <a:spcAft>
                <a:spcPts val="1824"/>
              </a:spcAft>
            </a:pPr>
            <a:r>
              <a:rPr lang="en-US" altLang="en-US" sz="1100" dirty="0" smtClean="0">
                <a:latin typeface="Arial" charset="0"/>
              </a:rPr>
              <a:t>Again it is the defendants belief at the time of the appropriation that is important, not that the defendant went on to take reasonable steps to discover the person to whom the property belongs.</a:t>
            </a:r>
          </a:p>
          <a:p>
            <a:pPr>
              <a:spcBef>
                <a:spcPts val="0"/>
              </a:spcBef>
              <a:spcAft>
                <a:spcPts val="1824"/>
              </a:spcAft>
            </a:pPr>
            <a:endParaRPr lang="en-US" altLang="en-US" sz="1100" i="1" dirty="0" smtClean="0">
              <a:latin typeface="Arial" charset="0"/>
            </a:endParaRPr>
          </a:p>
          <a:p>
            <a:pPr>
              <a:spcBef>
                <a:spcPts val="0"/>
              </a:spcBef>
              <a:spcAft>
                <a:spcPts val="1824"/>
              </a:spcAft>
            </a:pPr>
            <a:r>
              <a:rPr lang="en-US" altLang="en-US" sz="1100" b="1" i="1" dirty="0" smtClean="0">
                <a:latin typeface="Arial" charset="0"/>
              </a:rPr>
              <a:t>Note: </a:t>
            </a:r>
            <a:r>
              <a:rPr lang="en-US" altLang="en-US" sz="1100" i="1" dirty="0" smtClean="0">
                <a:latin typeface="Arial" charset="0"/>
              </a:rPr>
              <a:t> A person’s actions may still be dishonest even if they are willing to pay.</a:t>
            </a:r>
            <a:endParaRPr lang="en-US" altLang="en-US" sz="1100" dirty="0" smtClean="0">
              <a:latin typeface="Arial" charset="0"/>
            </a:endParaRPr>
          </a:p>
          <a:p>
            <a:pPr>
              <a:spcBef>
                <a:spcPts val="0"/>
              </a:spcBef>
              <a:spcAft>
                <a:spcPts val="1824"/>
              </a:spcAft>
            </a:pPr>
            <a:r>
              <a:rPr lang="en-US" altLang="en-US" sz="1100" dirty="0" smtClean="0">
                <a:latin typeface="Arial" charset="0"/>
              </a:rPr>
              <a:t>Reference to the case of </a:t>
            </a:r>
            <a:r>
              <a:rPr lang="en-US" altLang="en-US" sz="1100" i="1" dirty="0" smtClean="0">
                <a:latin typeface="Arial" charset="0"/>
              </a:rPr>
              <a:t>R v Ghosh</a:t>
            </a:r>
            <a:r>
              <a:rPr lang="en-US" altLang="en-US" sz="1100" dirty="0" smtClean="0">
                <a:latin typeface="Arial" charset="0"/>
              </a:rPr>
              <a:t> should be made.</a:t>
            </a:r>
            <a:endParaRPr lang="en-GB" altLang="en-US" sz="1100" dirty="0" smtClean="0">
              <a:latin typeface="Arial" charset="0"/>
            </a:endParaRP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10</a:t>
            </a:fld>
            <a:endParaRPr lang="en-GB" altLang="en-US"/>
          </a:p>
        </p:txBody>
      </p:sp>
    </p:spTree>
    <p:extLst>
      <p:ext uri="{BB962C8B-B14F-4D97-AF65-F5344CB8AC3E}">
        <p14:creationId xmlns:p14="http://schemas.microsoft.com/office/powerpoint/2010/main" val="5578013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I</a:t>
            </a:r>
            <a:r>
              <a:rPr lang="en-GB" sz="1100" dirty="0" smtClean="0"/>
              <a:t>t is for the suspect to prove that their belief in any of the previous points was a genuine belief, no matter how foolish that belief may have been.</a:t>
            </a:r>
          </a:p>
          <a:p>
            <a:endParaRPr lang="en-GB" sz="1100" dirty="0" smtClean="0"/>
          </a:p>
          <a:p>
            <a:r>
              <a:rPr lang="en-GB" sz="1100" dirty="0" smtClean="0"/>
              <a:t>The court will make the final decision on this point.</a:t>
            </a:r>
          </a:p>
          <a:p>
            <a:endParaRPr lang="en-GB" sz="1100" dirty="0" smtClean="0"/>
          </a:p>
          <a:p>
            <a:r>
              <a:rPr lang="en-GB" sz="1100" dirty="0" smtClean="0"/>
              <a:t>If the criteria regarding ‘what is not dishonest’ do not assist in determining dishonesty – the judge will apply the test according to R v Ghosh.</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11</a:t>
            </a:fld>
            <a:endParaRPr lang="en-GB" altLang="en-US"/>
          </a:p>
        </p:txBody>
      </p:sp>
    </p:spTree>
    <p:extLst>
      <p:ext uri="{BB962C8B-B14F-4D97-AF65-F5344CB8AC3E}">
        <p14:creationId xmlns:p14="http://schemas.microsoft.com/office/powerpoint/2010/main" val="5164566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t>This point is particularly relevant in the light of a stated case.</a:t>
            </a:r>
          </a:p>
          <a:p>
            <a:endParaRPr lang="en-GB" sz="1100" dirty="0" smtClean="0"/>
          </a:p>
          <a:p>
            <a:r>
              <a:rPr lang="en-GB" sz="1100" dirty="0" smtClean="0"/>
              <a:t>R v GHOSH (1982) where the Court of Appeal sought to clarify what was meant by dishonesty and decide whether, according to the ordinary standards of reasonable and honest people, what was done was dishonest.</a:t>
            </a:r>
          </a:p>
          <a:p>
            <a:r>
              <a:rPr lang="en-GB" sz="1100" dirty="0" smtClean="0"/>
              <a:t>If it was not, then the defendant should be acquitted.</a:t>
            </a:r>
          </a:p>
          <a:p>
            <a:endParaRPr lang="en-GB" sz="1100" dirty="0" smtClean="0"/>
          </a:p>
          <a:p>
            <a:r>
              <a:rPr lang="en-GB" sz="1100" dirty="0" smtClean="0"/>
              <a:t>However, if it was dishonest by those standards, then the jury must decide whether the person realised that reasonable and honest people would regard what was done as dishonest.  If the person did realise this, then they have been dishonest.</a:t>
            </a:r>
          </a:p>
          <a:p>
            <a:endParaRPr lang="en-GB" sz="1100" dirty="0" smtClean="0"/>
          </a:p>
          <a:p>
            <a:r>
              <a:rPr lang="en-GB" sz="1100" dirty="0" smtClean="0"/>
              <a:t>A person’s taking of property belonging to another may be dishonest notwithstanding that he is willing to pay for it.</a:t>
            </a:r>
          </a:p>
          <a:p>
            <a:r>
              <a:rPr lang="en-GB" sz="1100" dirty="0" smtClean="0"/>
              <a:t>A person who takes a bottle of milk from a doorstep but leaves the money is not necessarily to be regarded as honest.</a:t>
            </a:r>
          </a:p>
          <a:p>
            <a:endParaRPr lang="en-GB" sz="1100" dirty="0" smtClean="0"/>
          </a:p>
          <a:p>
            <a:r>
              <a:rPr lang="en-GB" sz="1100" b="1" dirty="0" smtClean="0"/>
              <a:t>R v GHOSH (1982) – case info</a:t>
            </a:r>
          </a:p>
          <a:p>
            <a:r>
              <a:rPr lang="en-GB" sz="1100" dirty="0" smtClean="0"/>
              <a:t>G, a surgeon, who had been acting as a locum at a hospital, was charged with attempting to obtain and obtaining money by deception contrary to section 15(1) of the Theft Act 1968 (</a:t>
            </a:r>
            <a:r>
              <a:rPr lang="en-GB" sz="1100" i="1" dirty="0" smtClean="0"/>
              <a:t>now repealed)</a:t>
            </a:r>
            <a:r>
              <a:rPr lang="en-GB" sz="1100" dirty="0" smtClean="0"/>
              <a:t> by falsely pretending that money was due to him for work that had in fact been carried out by someone else.</a:t>
            </a:r>
            <a:br>
              <a:rPr lang="en-GB" sz="1100" dirty="0" smtClean="0"/>
            </a:br>
            <a:r>
              <a:rPr lang="en-GB" sz="1100" dirty="0" smtClean="0"/>
              <a:t/>
            </a:r>
            <a:br>
              <a:rPr lang="en-GB" sz="1100" dirty="0" smtClean="0"/>
            </a:br>
            <a:r>
              <a:rPr lang="en-GB" sz="1100" dirty="0" smtClean="0"/>
              <a:t>His defence was that he had not acted dishonestly because the money was due to him as consultation fees. The jury was directed that it was for them to decide by applying their own standards of honesty, whether G had acted 'dishonestly'. He was convicted and appealed.</a:t>
            </a:r>
            <a:br>
              <a:rPr lang="en-GB" sz="1100" dirty="0" smtClean="0"/>
            </a:br>
            <a:r>
              <a:rPr lang="en-GB" sz="1100" dirty="0" smtClean="0"/>
              <a:t/>
            </a:r>
            <a:br>
              <a:rPr lang="en-GB" sz="1100" dirty="0" smtClean="0"/>
            </a:br>
            <a:r>
              <a:rPr lang="en-GB" sz="1100" b="1" dirty="0" smtClean="0"/>
              <a:t>Held</a:t>
            </a:r>
            <a:r>
              <a:rPr lang="en-GB" sz="1100" dirty="0" smtClean="0"/>
              <a:t/>
            </a:r>
            <a:br>
              <a:rPr lang="en-GB" sz="1100" dirty="0" smtClean="0"/>
            </a:br>
            <a:r>
              <a:rPr lang="en-GB" sz="1100" dirty="0" smtClean="0"/>
              <a:t>Appeal dismissed, conviction upheld</a:t>
            </a:r>
            <a:br>
              <a:rPr lang="en-GB" sz="1100" dirty="0" smtClean="0"/>
            </a:br>
            <a:r>
              <a:rPr lang="en-GB" sz="1100" dirty="0" smtClean="0"/>
              <a:t/>
            </a:r>
            <a:br>
              <a:rPr lang="en-GB" sz="1100" dirty="0" smtClean="0"/>
            </a:br>
            <a:r>
              <a:rPr lang="en-GB" sz="1100" dirty="0" smtClean="0"/>
              <a:t>Where a person is charged with dishonesty the jury must decide as to his guilt in the following manner – </a:t>
            </a:r>
          </a:p>
          <a:p>
            <a:r>
              <a:rPr lang="en-GB" sz="1100" dirty="0" smtClean="0"/>
              <a:t>1. Whether, according to the ordinary standards of reasonable and honest people, what was done was dishonest. If it was not, then that was the end of the matter - acquit.</a:t>
            </a:r>
            <a:br>
              <a:rPr lang="en-GB" sz="1100" dirty="0" smtClean="0"/>
            </a:br>
            <a:r>
              <a:rPr lang="en-GB" sz="1100" dirty="0" smtClean="0"/>
              <a:t>2. However, if it was dishonest by those standards, then the jury must decide whether the person realised that what they were doing was by those standards, dishonest.</a:t>
            </a:r>
          </a:p>
          <a:p>
            <a:r>
              <a:rPr lang="en-GB" sz="1100" dirty="0" smtClean="0"/>
              <a:t>In this case there was no misdirection; the jury had rejected G's evidence on all counts and therefore dishonesty had to be found.</a:t>
            </a:r>
          </a:p>
          <a:p>
            <a:endParaRPr lang="en-GB" sz="1100" dirty="0" smtClean="0"/>
          </a:p>
          <a:p>
            <a:r>
              <a:rPr lang="en-GB" sz="1100" b="1" dirty="0" smtClean="0"/>
              <a:t>Note: </a:t>
            </a:r>
          </a:p>
          <a:p>
            <a:r>
              <a:rPr lang="en-GB" sz="1100" dirty="0" smtClean="0">
                <a:effectLst/>
              </a:rPr>
              <a:t>Ivey</a:t>
            </a:r>
            <a:r>
              <a:rPr lang="en-GB" sz="1100" baseline="0" dirty="0" smtClean="0">
                <a:effectLst/>
              </a:rPr>
              <a:t> v Genting Casino’s 2017 Test for dishonesty should be objective and the subjective element of the test for dishonesty in </a:t>
            </a:r>
            <a:r>
              <a:rPr lang="en-GB" sz="1100" baseline="0" dirty="0" err="1" smtClean="0">
                <a:effectLst/>
              </a:rPr>
              <a:t>Rv</a:t>
            </a:r>
            <a:r>
              <a:rPr lang="en-GB" sz="1100" baseline="0" dirty="0" smtClean="0">
                <a:effectLst/>
              </a:rPr>
              <a:t> Ghosh 1982 did not correctly represent the law. (Please see PNLD) </a:t>
            </a:r>
          </a:p>
          <a:p>
            <a:r>
              <a:rPr lang="en-GB" sz="1100" dirty="0" smtClean="0">
                <a:effectLst/>
              </a:rPr>
              <a:t> </a:t>
            </a:r>
          </a:p>
          <a:p>
            <a:pPr marL="285750" indent="-285750">
              <a:buFont typeface="Arial" panose="020B0604020202020204" pitchFamily="34" charset="0"/>
              <a:buChar char="•"/>
            </a:pPr>
            <a:r>
              <a:rPr lang="en-GB" sz="1100" dirty="0" smtClean="0">
                <a:effectLst/>
              </a:rPr>
              <a:t>The second part of the test for dishonesty propounded in Ghosh did not correctly represent the law and directions based upon it ought no longer to be given. </a:t>
            </a:r>
          </a:p>
          <a:p>
            <a:pPr marL="285750" indent="-285750">
              <a:buFont typeface="Arial" panose="020B0604020202020204" pitchFamily="34" charset="0"/>
              <a:buChar char="•"/>
            </a:pPr>
            <a:r>
              <a:rPr lang="en-GB" sz="1100" dirty="0" smtClean="0">
                <a:effectLst/>
              </a:rPr>
              <a:t>There were a number of serious problems about the second leg of the rule adopted in Ghosh. </a:t>
            </a:r>
          </a:p>
          <a:p>
            <a:pPr marL="285750" indent="-285750">
              <a:buFont typeface="Arial" panose="020B0604020202020204" pitchFamily="34" charset="0"/>
              <a:buChar char="•"/>
            </a:pPr>
            <a:r>
              <a:rPr lang="en-GB" sz="1100" dirty="0" smtClean="0">
                <a:effectLst/>
              </a:rPr>
              <a:t>The principal objection was that the less the defendant's standards conformed to what society in general expected, the less likely he was to be held criminally responsible for his behaviour. </a:t>
            </a:r>
          </a:p>
          <a:p>
            <a:pPr marL="285750" indent="-285750">
              <a:buFont typeface="Arial" panose="020B0604020202020204" pitchFamily="34" charset="0"/>
              <a:buChar char="•"/>
            </a:pPr>
            <a:r>
              <a:rPr lang="en-GB" sz="1100" dirty="0" smtClean="0">
                <a:effectLst/>
              </a:rPr>
              <a:t>There was no reason why the law should excuse those who made a mistake about what contemporary standards of honesty were. </a:t>
            </a:r>
          </a:p>
          <a:p>
            <a:pPr marL="285750" indent="-285750">
              <a:buFont typeface="Arial" panose="020B0604020202020204" pitchFamily="34" charset="0"/>
              <a:buChar char="•"/>
            </a:pPr>
            <a:r>
              <a:rPr lang="en-GB" sz="1100" dirty="0" smtClean="0">
                <a:effectLst/>
              </a:rPr>
              <a:t>On the contrary, it was an important, even crucial, function of the criminal law to determine what was criminal and what was not; its purpose was to set the standards of behaviour which were acceptable.</a:t>
            </a:r>
            <a:endParaRPr lang="en-GB" sz="1100"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12</a:t>
            </a:fld>
            <a:endParaRPr lang="en-GB" altLang="en-US"/>
          </a:p>
        </p:txBody>
      </p:sp>
    </p:spTree>
    <p:extLst>
      <p:ext uri="{BB962C8B-B14F-4D97-AF65-F5344CB8AC3E}">
        <p14:creationId xmlns:p14="http://schemas.microsoft.com/office/powerpoint/2010/main" val="36682628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smtClean="0">
                <a:latin typeface="Arial" charset="0"/>
              </a:rPr>
              <a:t>Section 3 Theft</a:t>
            </a:r>
            <a:r>
              <a:rPr lang="en-US" altLang="en-US" sz="1100" b="1" baseline="0" dirty="0" smtClean="0">
                <a:latin typeface="Arial" charset="0"/>
              </a:rPr>
              <a:t> Act 1968 states: </a:t>
            </a:r>
          </a:p>
          <a:p>
            <a:r>
              <a:rPr lang="en-US" altLang="en-US" sz="1100" dirty="0" smtClean="0">
                <a:latin typeface="Arial" charset="0"/>
              </a:rPr>
              <a:t>Appropriates means any assumption by a person of the rights of the owner.</a:t>
            </a:r>
          </a:p>
          <a:p>
            <a:r>
              <a:rPr lang="en-US" altLang="en-US" sz="1100" dirty="0" smtClean="0">
                <a:latin typeface="Arial" charset="0"/>
              </a:rPr>
              <a:t>This includes where they came by the property, innocently or not, without stealing it, if they later assume a right to the property by keeping it or dealing with it as if they owned it.</a:t>
            </a:r>
          </a:p>
          <a:p>
            <a:endParaRPr lang="en-GB" sz="1100" dirty="0" smtClean="0"/>
          </a:p>
          <a:p>
            <a:r>
              <a:rPr lang="en-GB" sz="1100" dirty="0" smtClean="0"/>
              <a:t>E:g</a:t>
            </a:r>
            <a:r>
              <a:rPr lang="en-GB" sz="1100" baseline="0" dirty="0" smtClean="0"/>
              <a:t> </a:t>
            </a:r>
            <a:r>
              <a:rPr lang="en-GB" sz="1100" dirty="0" smtClean="0"/>
              <a:t>you lend your lawnmower to your neighbour before you go on holiday. On your return you find your neighbour has assumed your rights as the owner and sold it for cash. Appropriation has taken place. </a:t>
            </a:r>
          </a:p>
          <a:p>
            <a:endParaRPr lang="en-GB" sz="1100" dirty="0" smtClean="0"/>
          </a:p>
          <a:p>
            <a:r>
              <a:rPr lang="en-GB" sz="1100" dirty="0" smtClean="0"/>
              <a:t>E:g</a:t>
            </a:r>
            <a:r>
              <a:rPr lang="en-GB" sz="1100" baseline="0" dirty="0" smtClean="0"/>
              <a:t> </a:t>
            </a:r>
            <a:r>
              <a:rPr lang="en-GB" sz="1100" dirty="0" smtClean="0"/>
              <a:t>A friend gives you a stolen book as a present. A week later you find out about the theft. You decide to keep it and say nothing. You came by the book innocently and without stealing it, but you appropriate it when you decide to keep it and treat it as your own. You have </a:t>
            </a:r>
            <a:r>
              <a:rPr lang="en-GB" sz="1100" b="1" dirty="0" smtClean="0"/>
              <a:t>assumed the right of an owner </a:t>
            </a:r>
            <a:r>
              <a:rPr lang="en-GB" sz="1100" dirty="0" smtClean="0"/>
              <a:t>although you know it belongs to someone else.</a:t>
            </a:r>
          </a:p>
          <a:p>
            <a:endParaRPr lang="en-GB" sz="1100" dirty="0" smtClean="0"/>
          </a:p>
          <a:p>
            <a:r>
              <a:rPr lang="en-GB" sz="1100" dirty="0" smtClean="0"/>
              <a:t>There is an exception; suppose, not knowing of the theft, you bought the book, or exchanged a book of your own for it. What if you later learn of the theft?  It would be unfair if you committed theft by keeping the book which you have </a:t>
            </a:r>
            <a:r>
              <a:rPr lang="en-GB" sz="1100" b="1" dirty="0" smtClean="0"/>
              <a:t>purchased for value</a:t>
            </a:r>
            <a:r>
              <a:rPr lang="en-GB" sz="1100" dirty="0" smtClean="0"/>
              <a:t>.</a:t>
            </a:r>
          </a:p>
          <a:p>
            <a:endParaRPr lang="en-GB" sz="1100" dirty="0" smtClean="0"/>
          </a:p>
          <a:p>
            <a:r>
              <a:rPr lang="en-GB" sz="1100" dirty="0" smtClean="0"/>
              <a:t>E:g A person buys a car worth £4000 for £3000 – they would have a defence as they have purchased the vehicle for </a:t>
            </a:r>
            <a:r>
              <a:rPr lang="en-GB" sz="1100" b="1" dirty="0" smtClean="0"/>
              <a:t>value</a:t>
            </a:r>
            <a:r>
              <a:rPr lang="en-GB" sz="1100" dirty="0" smtClean="0"/>
              <a:t>, whilst </a:t>
            </a:r>
            <a:r>
              <a:rPr lang="en-GB" sz="1100" b="1" dirty="0" smtClean="0"/>
              <a:t>acting in good faith </a:t>
            </a:r>
            <a:r>
              <a:rPr lang="en-GB" sz="1100" dirty="0" smtClean="0"/>
              <a:t>&amp; </a:t>
            </a:r>
            <a:r>
              <a:rPr lang="en-GB" sz="1100" b="1" dirty="0" smtClean="0"/>
              <a:t>have assumed rights of owner </a:t>
            </a:r>
            <a:r>
              <a:rPr lang="en-GB" sz="1100" dirty="0" smtClean="0"/>
              <a:t>by taking </a:t>
            </a:r>
            <a:r>
              <a:rPr lang="en-GB" sz="1100" dirty="0" err="1" smtClean="0"/>
              <a:t>reg</a:t>
            </a:r>
            <a:r>
              <a:rPr lang="en-GB" sz="1100" dirty="0" smtClean="0"/>
              <a:t> docs &amp; driving away. However if the same car was bought for £300, the car has been purchased for </a:t>
            </a:r>
            <a:r>
              <a:rPr lang="en-GB" sz="1100" b="1" dirty="0" smtClean="0"/>
              <a:t>value</a:t>
            </a:r>
            <a:r>
              <a:rPr lang="en-GB" sz="1100" dirty="0" smtClean="0"/>
              <a:t> &amp; the buyer has </a:t>
            </a:r>
            <a:r>
              <a:rPr lang="en-GB" sz="1100" b="1" dirty="0" smtClean="0"/>
              <a:t>assumed the rights of owner </a:t>
            </a:r>
            <a:r>
              <a:rPr lang="en-GB" sz="1100" dirty="0" smtClean="0"/>
              <a:t>by taking the vehicle but they have </a:t>
            </a:r>
            <a:r>
              <a:rPr lang="en-GB" sz="1100" b="1" dirty="0" smtClean="0"/>
              <a:t>not acted in good faith </a:t>
            </a:r>
          </a:p>
          <a:p>
            <a:endParaRPr lang="en-GB" sz="1100" dirty="0" smtClean="0"/>
          </a:p>
          <a:p>
            <a:r>
              <a:rPr lang="en-GB" sz="1100" dirty="0" smtClean="0"/>
              <a:t>The law recognises this and makes an exception for the person acting in good faith in this way.</a:t>
            </a:r>
          </a:p>
          <a:p>
            <a:endParaRPr lang="en-GB" sz="1100" dirty="0" smtClean="0"/>
          </a:p>
          <a:p>
            <a:r>
              <a:rPr lang="en-GB" sz="1100" dirty="0" smtClean="0"/>
              <a:t>In the above circumstances the rights of the original owner of the book would be a matter of civil law and not a matter for the police to decide.</a:t>
            </a:r>
          </a:p>
          <a:p>
            <a:r>
              <a:rPr lang="en-GB" sz="1100" dirty="0" smtClean="0"/>
              <a:t>It must be emphasised that in such circumstances, the purchase or exchange must represent ‘value’ and must be made in good faith.</a:t>
            </a:r>
          </a:p>
          <a:p>
            <a:endParaRPr lang="en-GB" sz="1100" dirty="0" smtClean="0"/>
          </a:p>
          <a:p>
            <a:pPr marL="0" indent="0" algn="l">
              <a:buNone/>
            </a:pPr>
            <a:r>
              <a:rPr lang="en-GB" sz="1100" b="0" dirty="0" smtClean="0">
                <a:solidFill>
                  <a:schemeClr val="tx1"/>
                </a:solidFill>
                <a:latin typeface="Arial" panose="020B0604020202020204" pitchFamily="34" charset="0"/>
                <a:cs typeface="Arial" panose="020B0604020202020204" pitchFamily="34" charset="0"/>
              </a:rPr>
              <a:t>An appropriation can be for a very short period of time</a:t>
            </a:r>
          </a:p>
          <a:p>
            <a:pPr marL="0" indent="0" algn="l">
              <a:buNone/>
            </a:pPr>
            <a:r>
              <a:rPr lang="en-GB" sz="1100" b="0" dirty="0" smtClean="0">
                <a:solidFill>
                  <a:schemeClr val="tx1"/>
                </a:solidFill>
                <a:latin typeface="Arial" panose="020B0604020202020204" pitchFamily="34" charset="0"/>
                <a:cs typeface="Arial" panose="020B0604020202020204" pitchFamily="34" charset="0"/>
              </a:rPr>
              <a:t>E:g</a:t>
            </a:r>
            <a:r>
              <a:rPr lang="en-GB" sz="1100" b="0" baseline="0" dirty="0" smtClean="0">
                <a:solidFill>
                  <a:schemeClr val="tx1"/>
                </a:solidFill>
                <a:latin typeface="Arial" panose="020B0604020202020204" pitchFamily="34" charset="0"/>
                <a:cs typeface="Arial" panose="020B0604020202020204" pitchFamily="34" charset="0"/>
              </a:rPr>
              <a:t> </a:t>
            </a:r>
            <a:r>
              <a:rPr lang="en-GB" sz="1100" b="0" dirty="0" smtClean="0">
                <a:solidFill>
                  <a:schemeClr val="tx1"/>
                </a:solidFill>
                <a:latin typeface="Arial" panose="020B0604020202020204" pitchFamily="34" charset="0"/>
                <a:cs typeface="Arial" panose="020B0604020202020204" pitchFamily="34" charset="0"/>
              </a:rPr>
              <a:t>a thief who takes a purse out of a handbag is immediately disturbed – drops the purse and runs off – will he be deemed to have appropriated the purse?</a:t>
            </a:r>
          </a:p>
          <a:p>
            <a:endParaRPr lang="en-GB" sz="1100" b="0" dirty="0" smtClean="0">
              <a:solidFill>
                <a:schemeClr val="tx1"/>
              </a:solidFill>
              <a:latin typeface="Arial" panose="020B0604020202020204" pitchFamily="34" charset="0"/>
              <a:cs typeface="Arial" panose="020B0604020202020204" pitchFamily="34" charset="0"/>
            </a:endParaRPr>
          </a:p>
          <a:p>
            <a:r>
              <a:rPr lang="en-GB" sz="1100" b="1" dirty="0" smtClean="0">
                <a:solidFill>
                  <a:schemeClr val="tx1"/>
                </a:solidFill>
                <a:latin typeface="Arial" panose="020B0604020202020204" pitchFamily="34" charset="0"/>
                <a:cs typeface="Arial" panose="020B0604020202020204" pitchFamily="34" charset="0"/>
              </a:rPr>
              <a:t>Theft by consent</a:t>
            </a:r>
            <a:r>
              <a:rPr lang="en-GB" sz="1100" b="1" baseline="0" dirty="0" smtClean="0">
                <a:solidFill>
                  <a:schemeClr val="tx1"/>
                </a:solidFill>
                <a:latin typeface="Arial" panose="020B0604020202020204" pitchFamily="34" charset="0"/>
                <a:cs typeface="Arial" panose="020B0604020202020204" pitchFamily="34" charset="0"/>
              </a:rPr>
              <a:t> </a:t>
            </a:r>
            <a:r>
              <a:rPr lang="en-GB" sz="1100" b="0" baseline="0" dirty="0" smtClean="0">
                <a:solidFill>
                  <a:schemeClr val="tx1"/>
                </a:solidFill>
                <a:latin typeface="Arial" panose="020B0604020202020204" pitchFamily="34" charset="0"/>
                <a:cs typeface="Arial" panose="020B0604020202020204" pitchFamily="34" charset="0"/>
              </a:rPr>
              <a:t>- </a:t>
            </a:r>
            <a:r>
              <a:rPr lang="en-GB" sz="1100" b="0" dirty="0" smtClean="0">
                <a:solidFill>
                  <a:srgbClr val="FF0000"/>
                </a:solidFill>
                <a:latin typeface="Arial" panose="020B0604020202020204" pitchFamily="34" charset="0"/>
                <a:cs typeface="Arial" panose="020B0604020202020204" pitchFamily="34" charset="0"/>
              </a:rPr>
              <a:t>R v Lawrence 1982</a:t>
            </a:r>
          </a:p>
          <a:p>
            <a:pPr marL="0" indent="0" algn="l">
              <a:buNone/>
            </a:pPr>
            <a:r>
              <a:rPr lang="en-GB" sz="1100" b="0" dirty="0" smtClean="0">
                <a:solidFill>
                  <a:schemeClr val="tx1"/>
                </a:solidFill>
                <a:latin typeface="Arial" panose="020B0604020202020204" pitchFamily="34" charset="0"/>
                <a:cs typeface="Arial" panose="020B0604020202020204" pitchFamily="34" charset="0"/>
              </a:rPr>
              <a:t>A tourist had a wallet full of unfamiliar coins – offered it to a taxi driver to remove the correct fare </a:t>
            </a:r>
          </a:p>
          <a:p>
            <a:pPr marL="0" indent="0" algn="l">
              <a:buNone/>
            </a:pPr>
            <a:r>
              <a:rPr lang="en-GB" sz="1100" b="0" dirty="0" smtClean="0">
                <a:solidFill>
                  <a:schemeClr val="tx1"/>
                </a:solidFill>
                <a:latin typeface="Arial" panose="020B0604020202020204" pitchFamily="34" charset="0"/>
                <a:cs typeface="Arial" panose="020B0604020202020204" pitchFamily="34" charset="0"/>
              </a:rPr>
              <a:t>The taxi driver Lawrence took more than the fare – was convicted of theft even though he had the owner’s consent to remove the coins</a:t>
            </a:r>
          </a:p>
          <a:p>
            <a:endParaRPr lang="en-GB" sz="1100" dirty="0" smtClean="0"/>
          </a:p>
          <a:p>
            <a:r>
              <a:rPr lang="en-GB" sz="1100" dirty="0" smtClean="0"/>
              <a:t>The victim </a:t>
            </a:r>
            <a:r>
              <a:rPr lang="en-GB" sz="1100" b="1" dirty="0" smtClean="0"/>
              <a:t>CONSENTED</a:t>
            </a:r>
            <a:r>
              <a:rPr lang="en-GB" sz="1100" dirty="0" smtClean="0"/>
              <a:t> to the taking of the </a:t>
            </a:r>
            <a:r>
              <a:rPr lang="en-GB" sz="1100" b="1" dirty="0" smtClean="0"/>
              <a:t>AMOUNT OWING </a:t>
            </a:r>
          </a:p>
          <a:p>
            <a:r>
              <a:rPr lang="en-GB" sz="1100" dirty="0" smtClean="0"/>
              <a:t>Lawrence </a:t>
            </a:r>
            <a:r>
              <a:rPr lang="en-GB" sz="1100" b="1" dirty="0" smtClean="0"/>
              <a:t>TOOK</a:t>
            </a:r>
            <a:r>
              <a:rPr lang="en-GB" sz="1100" b="1" baseline="0" dirty="0" smtClean="0"/>
              <a:t> MORE </a:t>
            </a:r>
            <a:r>
              <a:rPr lang="en-GB" sz="1100" baseline="0" dirty="0" smtClean="0"/>
              <a:t>– convicted of theft</a:t>
            </a:r>
            <a:endParaRPr lang="en-GB" sz="1100" dirty="0" smtClean="0"/>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13</a:t>
            </a:fld>
            <a:endParaRPr lang="en-GB" altLang="en-US"/>
          </a:p>
        </p:txBody>
      </p:sp>
    </p:spTree>
    <p:extLst>
      <p:ext uri="{BB962C8B-B14F-4D97-AF65-F5344CB8AC3E}">
        <p14:creationId xmlns:p14="http://schemas.microsoft.com/office/powerpoint/2010/main" val="38639074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1824"/>
              </a:spcAft>
            </a:pPr>
            <a:r>
              <a:rPr lang="en-GB" sz="1100" b="1" dirty="0" smtClean="0"/>
              <a:t>Section 4 Theft</a:t>
            </a:r>
            <a:r>
              <a:rPr lang="en-GB" sz="1100" b="1" baseline="0" dirty="0" smtClean="0"/>
              <a:t> Act 1968 states:</a:t>
            </a:r>
          </a:p>
          <a:p>
            <a:pPr>
              <a:spcBef>
                <a:spcPts val="0"/>
              </a:spcBef>
              <a:spcAft>
                <a:spcPts val="1824"/>
              </a:spcAft>
            </a:pPr>
            <a:endParaRPr lang="en-GB" sz="1100" b="1" baseline="0" dirty="0" smtClean="0"/>
          </a:p>
          <a:p>
            <a:pPr>
              <a:spcBef>
                <a:spcPts val="0"/>
              </a:spcBef>
              <a:spcAft>
                <a:spcPts val="1824"/>
              </a:spcAft>
            </a:pPr>
            <a:r>
              <a:rPr lang="en-GB" sz="1100" b="0" dirty="0" smtClean="0"/>
              <a:t>Property includes money and all other property, real or personal </a:t>
            </a:r>
          </a:p>
          <a:p>
            <a:pPr>
              <a:spcBef>
                <a:spcPts val="0"/>
              </a:spcBef>
              <a:spcAft>
                <a:spcPts val="1824"/>
              </a:spcAft>
            </a:pPr>
            <a:endParaRPr lang="en-GB" sz="1100" b="0" dirty="0" smtClean="0"/>
          </a:p>
          <a:p>
            <a:pPr>
              <a:spcBef>
                <a:spcPts val="0"/>
              </a:spcBef>
              <a:spcAft>
                <a:spcPts val="1824"/>
              </a:spcAft>
            </a:pPr>
            <a:r>
              <a:rPr lang="en-GB" sz="1100" b="0" dirty="0" smtClean="0"/>
              <a:t>(Real property is fixed and Personal property is not.)</a:t>
            </a:r>
          </a:p>
          <a:p>
            <a:pPr>
              <a:spcBef>
                <a:spcPts val="0"/>
              </a:spcBef>
              <a:spcAft>
                <a:spcPts val="1824"/>
              </a:spcAft>
            </a:pPr>
            <a:endParaRPr lang="en-GB" sz="1100" b="1" dirty="0" smtClean="0"/>
          </a:p>
          <a:p>
            <a:pPr>
              <a:spcBef>
                <a:spcPts val="0"/>
              </a:spcBef>
              <a:spcAft>
                <a:spcPts val="1824"/>
              </a:spcAft>
            </a:pPr>
            <a:r>
              <a:rPr lang="en-GB" sz="1100" b="1" dirty="0" smtClean="0"/>
              <a:t>Examples:</a:t>
            </a:r>
          </a:p>
          <a:p>
            <a:pPr>
              <a:spcBef>
                <a:spcPts val="0"/>
              </a:spcBef>
              <a:spcAft>
                <a:spcPts val="1824"/>
              </a:spcAft>
            </a:pPr>
            <a:endParaRPr lang="en-GB" sz="1100" b="1" dirty="0" smtClean="0"/>
          </a:p>
          <a:p>
            <a:pPr>
              <a:spcBef>
                <a:spcPts val="0"/>
              </a:spcBef>
              <a:spcAft>
                <a:spcPts val="1824"/>
              </a:spcAft>
            </a:pPr>
            <a:r>
              <a:rPr lang="en-GB" sz="1100" b="1" dirty="0" smtClean="0">
                <a:solidFill>
                  <a:srgbClr val="3333FF"/>
                </a:solidFill>
              </a:rPr>
              <a:t>Real</a:t>
            </a:r>
            <a:r>
              <a:rPr lang="en-GB" sz="1100" dirty="0" smtClean="0"/>
              <a:t>: All buildings, fixtures, fittings on any land i.e. plants &amp; fences but, not the land itself </a:t>
            </a:r>
          </a:p>
          <a:p>
            <a:pPr>
              <a:spcBef>
                <a:spcPts val="0"/>
              </a:spcBef>
              <a:spcAft>
                <a:spcPts val="1824"/>
              </a:spcAft>
            </a:pPr>
            <a:endParaRPr lang="en-GB" sz="1100" dirty="0" smtClean="0"/>
          </a:p>
          <a:p>
            <a:pPr>
              <a:spcBef>
                <a:spcPts val="0"/>
              </a:spcBef>
              <a:spcAft>
                <a:spcPts val="1824"/>
              </a:spcAft>
            </a:pPr>
            <a:r>
              <a:rPr lang="en-GB" sz="1100" b="1" dirty="0" smtClean="0">
                <a:solidFill>
                  <a:srgbClr val="3333FF"/>
                </a:solidFill>
              </a:rPr>
              <a:t>Personal</a:t>
            </a:r>
            <a:r>
              <a:rPr lang="en-GB" sz="1100" dirty="0" smtClean="0"/>
              <a:t>:  Any property not fixed</a:t>
            </a:r>
            <a:r>
              <a:rPr lang="en-GB" sz="1100" baseline="0" dirty="0" smtClean="0"/>
              <a:t> </a:t>
            </a:r>
          </a:p>
          <a:p>
            <a:pPr>
              <a:spcBef>
                <a:spcPts val="0"/>
              </a:spcBef>
              <a:spcAft>
                <a:spcPts val="1824"/>
              </a:spcAft>
            </a:pPr>
            <a:endParaRPr lang="en-GB" sz="1100" dirty="0" smtClean="0"/>
          </a:p>
          <a:p>
            <a:pPr>
              <a:spcBef>
                <a:spcPts val="0"/>
              </a:spcBef>
              <a:spcAft>
                <a:spcPts val="1824"/>
              </a:spcAft>
            </a:pPr>
            <a:r>
              <a:rPr lang="en-GB" sz="1100" dirty="0" smtClean="0"/>
              <a:t>Also includes property which is bought, given or homemade. </a:t>
            </a:r>
          </a:p>
          <a:p>
            <a:pPr>
              <a:spcBef>
                <a:spcPts val="0"/>
              </a:spcBef>
              <a:spcAft>
                <a:spcPts val="1824"/>
              </a:spcAft>
            </a:pPr>
            <a:r>
              <a:rPr lang="en-GB" dirty="0" smtClean="0"/>
              <a:t> </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14</a:t>
            </a:fld>
            <a:endParaRPr lang="en-GB" altLang="en-US"/>
          </a:p>
        </p:txBody>
      </p:sp>
    </p:spTree>
    <p:extLst>
      <p:ext uri="{BB962C8B-B14F-4D97-AF65-F5344CB8AC3E}">
        <p14:creationId xmlns:p14="http://schemas.microsoft.com/office/powerpoint/2010/main" val="21031316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0"/>
              </a:spcBef>
              <a:spcAft>
                <a:spcPts val="1824"/>
              </a:spcAft>
            </a:pPr>
            <a:r>
              <a:rPr lang="en-GB" sz="1100" b="1" dirty="0" smtClean="0">
                <a:solidFill>
                  <a:srgbClr val="0033CC"/>
                </a:solidFill>
              </a:rPr>
              <a:t>Things in action and other intangible property (unable to be</a:t>
            </a:r>
            <a:r>
              <a:rPr lang="en-GB" sz="1100" b="1" baseline="0" dirty="0" smtClean="0">
                <a:solidFill>
                  <a:srgbClr val="0033CC"/>
                </a:solidFill>
              </a:rPr>
              <a:t> touched)</a:t>
            </a:r>
            <a:endParaRPr lang="en-GB" sz="1100" b="1" dirty="0" smtClean="0">
              <a:solidFill>
                <a:srgbClr val="0033CC"/>
              </a:solidFill>
            </a:endParaRPr>
          </a:p>
          <a:p>
            <a:pPr>
              <a:lnSpc>
                <a:spcPct val="100000"/>
              </a:lnSpc>
              <a:spcBef>
                <a:spcPts val="0"/>
              </a:spcBef>
              <a:spcAft>
                <a:spcPts val="1824"/>
              </a:spcAft>
            </a:pPr>
            <a:r>
              <a:rPr lang="en-GB" sz="1100" dirty="0" smtClean="0"/>
              <a:t>include window</a:t>
            </a:r>
            <a:r>
              <a:rPr lang="en-GB" sz="1100" baseline="0" dirty="0" smtClean="0"/>
              <a:t> cleaning</a:t>
            </a:r>
            <a:r>
              <a:rPr lang="en-GB" sz="1100" dirty="0" smtClean="0"/>
              <a:t> rounds, trademarks, patents, copyright,</a:t>
            </a:r>
            <a:r>
              <a:rPr lang="en-GB" sz="1100" baseline="0" dirty="0" smtClean="0"/>
              <a:t> and contents of bank accounts </a:t>
            </a:r>
            <a:r>
              <a:rPr lang="en-GB" sz="1100" dirty="0" smtClean="0"/>
              <a:t>etc.</a:t>
            </a:r>
          </a:p>
          <a:p>
            <a:pPr>
              <a:lnSpc>
                <a:spcPct val="100000"/>
              </a:lnSpc>
              <a:spcBef>
                <a:spcPts val="0"/>
              </a:spcBef>
              <a:spcAft>
                <a:spcPts val="1824"/>
              </a:spcAft>
            </a:pPr>
            <a:r>
              <a:rPr lang="en-GB" sz="1100" dirty="0" smtClean="0"/>
              <a:t>These are things that have value but no physical substance</a:t>
            </a:r>
          </a:p>
          <a:p>
            <a:pPr>
              <a:lnSpc>
                <a:spcPct val="100000"/>
              </a:lnSpc>
              <a:spcBef>
                <a:spcPts val="0"/>
              </a:spcBef>
              <a:spcAft>
                <a:spcPts val="1824"/>
              </a:spcAft>
            </a:pPr>
            <a:r>
              <a:rPr lang="en-GB" sz="1100" dirty="0" smtClean="0"/>
              <a:t>This area of theft is quite complicated and one where you might need to seek advice from a supervisor if necessary </a:t>
            </a:r>
          </a:p>
          <a:p>
            <a:pPr marL="0" marR="0" lvl="0" indent="0" algn="l" defTabSz="914400" rtl="0" eaLnBrk="0" fontAlgn="base" latinLnBrk="0" hangingPunct="0">
              <a:lnSpc>
                <a:spcPct val="100000"/>
              </a:lnSpc>
              <a:spcBef>
                <a:spcPts val="0"/>
              </a:spcBef>
              <a:spcAft>
                <a:spcPts val="1824"/>
              </a:spcAft>
              <a:buClrTx/>
              <a:buSzTx/>
              <a:buFontTx/>
              <a:buNone/>
              <a:tabLst/>
              <a:defRPr/>
            </a:pPr>
            <a:r>
              <a:rPr lang="en-GB" sz="1100" b="1" dirty="0" smtClean="0"/>
              <a:t>GAS CAN BE STOLEN  -  ELECTRICTY CANNOT  (Abstract electricity)</a:t>
            </a:r>
          </a:p>
          <a:p>
            <a:pPr>
              <a:lnSpc>
                <a:spcPct val="100000"/>
              </a:lnSpc>
              <a:spcBef>
                <a:spcPts val="0"/>
              </a:spcBef>
              <a:spcAft>
                <a:spcPts val="1824"/>
              </a:spcAft>
            </a:pPr>
            <a:endParaRPr lang="en-GB" sz="1100" dirty="0" smtClean="0"/>
          </a:p>
          <a:p>
            <a:pPr>
              <a:lnSpc>
                <a:spcPct val="100000"/>
              </a:lnSpc>
              <a:spcBef>
                <a:spcPts val="0"/>
              </a:spcBef>
              <a:spcAft>
                <a:spcPts val="1824"/>
              </a:spcAft>
            </a:pPr>
            <a:r>
              <a:rPr lang="en-GB" sz="1100" b="1" dirty="0" smtClean="0">
                <a:solidFill>
                  <a:srgbClr val="0033CC"/>
                </a:solidFill>
              </a:rPr>
              <a:t>Wild Creatures &amp; Animals</a:t>
            </a:r>
          </a:p>
          <a:p>
            <a:pPr>
              <a:lnSpc>
                <a:spcPct val="100000"/>
              </a:lnSpc>
              <a:spcBef>
                <a:spcPts val="0"/>
              </a:spcBef>
              <a:spcAft>
                <a:spcPts val="1824"/>
              </a:spcAft>
            </a:pPr>
            <a:r>
              <a:rPr lang="en-GB" sz="1100" dirty="0" smtClean="0"/>
              <a:t>Any animal, which belongs to a person, is property for the purpose of theft. </a:t>
            </a:r>
          </a:p>
          <a:p>
            <a:pPr>
              <a:lnSpc>
                <a:spcPct val="100000"/>
              </a:lnSpc>
              <a:spcBef>
                <a:spcPts val="0"/>
              </a:spcBef>
              <a:spcAft>
                <a:spcPts val="1824"/>
              </a:spcAft>
            </a:pPr>
            <a:r>
              <a:rPr lang="en-GB" sz="1100" dirty="0" smtClean="0"/>
              <a:t>Thus, animals in zoos, safari parks and domestic pets can all be stolen, even if they are appropriated having escaped from captivity. </a:t>
            </a:r>
          </a:p>
          <a:p>
            <a:pPr>
              <a:lnSpc>
                <a:spcPct val="100000"/>
              </a:lnSpc>
              <a:spcBef>
                <a:spcPts val="0"/>
              </a:spcBef>
              <a:spcAft>
                <a:spcPts val="1824"/>
              </a:spcAft>
            </a:pPr>
            <a:endParaRPr lang="en-GB" sz="1100" dirty="0" smtClean="0"/>
          </a:p>
          <a:p>
            <a:pPr>
              <a:lnSpc>
                <a:spcPct val="100000"/>
              </a:lnSpc>
              <a:spcBef>
                <a:spcPts val="0"/>
              </a:spcBef>
              <a:spcAft>
                <a:spcPts val="1824"/>
              </a:spcAft>
            </a:pPr>
            <a:r>
              <a:rPr lang="en-GB" sz="1100" dirty="0" smtClean="0"/>
              <a:t>Cases involving deer, fish and game, which are not theft, will often be covered by various Acts dealing with poaching. </a:t>
            </a:r>
          </a:p>
          <a:p>
            <a:pPr>
              <a:lnSpc>
                <a:spcPct val="100000"/>
              </a:lnSpc>
              <a:spcBef>
                <a:spcPts val="0"/>
              </a:spcBef>
              <a:spcAft>
                <a:spcPts val="1824"/>
              </a:spcAft>
            </a:pPr>
            <a:endParaRPr lang="en-GB" sz="1100" dirty="0" smtClean="0"/>
          </a:p>
          <a:p>
            <a:pPr>
              <a:lnSpc>
                <a:spcPct val="100000"/>
              </a:lnSpc>
              <a:spcBef>
                <a:spcPts val="0"/>
              </a:spcBef>
              <a:spcAft>
                <a:spcPts val="1824"/>
              </a:spcAft>
            </a:pPr>
            <a:r>
              <a:rPr lang="en-GB" sz="1100" dirty="0" smtClean="0"/>
              <a:t>Either </a:t>
            </a:r>
            <a:r>
              <a:rPr lang="en-GB" sz="1100" b="1" dirty="0" smtClean="0"/>
              <a:t>reduced into possession </a:t>
            </a:r>
            <a:r>
              <a:rPr lang="en-GB" sz="1100" dirty="0" smtClean="0"/>
              <a:t>or is </a:t>
            </a:r>
            <a:r>
              <a:rPr lang="en-GB" sz="1100" b="1" dirty="0" smtClean="0"/>
              <a:t>in the course of being reduced</a:t>
            </a:r>
            <a:r>
              <a:rPr lang="en-GB" sz="1100" dirty="0" smtClean="0"/>
              <a:t> into possession </a:t>
            </a:r>
            <a:r>
              <a:rPr lang="en-GB" sz="1100" dirty="0" err="1" smtClean="0"/>
              <a:t>eg</a:t>
            </a:r>
            <a:r>
              <a:rPr lang="en-GB" sz="1100" dirty="0" smtClean="0"/>
              <a:t> a fisherman catches a fish and is going to take it home to eat – the fish has been reduced into their possession. It can be stolen.  </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15</a:t>
            </a:fld>
            <a:endParaRPr lang="en-GB" altLang="en-US"/>
          </a:p>
        </p:txBody>
      </p:sp>
    </p:spTree>
    <p:extLst>
      <p:ext uri="{BB962C8B-B14F-4D97-AF65-F5344CB8AC3E}">
        <p14:creationId xmlns:p14="http://schemas.microsoft.com/office/powerpoint/2010/main" val="18681048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1824"/>
              </a:spcAft>
            </a:pPr>
            <a:r>
              <a:rPr lang="en-GB" sz="1100" dirty="0" smtClean="0"/>
              <a:t>A person cannot steal a wild creature that has not been tamed or that is ordinarily kept in captivity unless it has been reduced into that other person’s possession, and that possession has not been lost or abandoned. </a:t>
            </a:r>
          </a:p>
          <a:p>
            <a:pPr>
              <a:spcBef>
                <a:spcPts val="0"/>
              </a:spcBef>
              <a:spcAft>
                <a:spcPts val="1824"/>
              </a:spcAft>
            </a:pPr>
            <a:r>
              <a:rPr lang="en-GB" sz="1100" dirty="0" smtClean="0"/>
              <a:t>Thus, animals in zoos, safari parks and domestic pets can all be stolen, even if they are appropriated having escaped from captivity. </a:t>
            </a:r>
          </a:p>
          <a:p>
            <a:pPr>
              <a:spcBef>
                <a:spcPts val="0"/>
              </a:spcBef>
              <a:spcAft>
                <a:spcPts val="1824"/>
              </a:spcAft>
            </a:pPr>
            <a:r>
              <a:rPr lang="en-GB" sz="1100" dirty="0" smtClean="0"/>
              <a:t>Cases involving deer, fish and game, which are not theft, will often be covered by various Acts dealing with poaching. </a:t>
            </a:r>
          </a:p>
          <a:p>
            <a:pPr>
              <a:spcBef>
                <a:spcPts val="0"/>
              </a:spcBef>
              <a:spcAft>
                <a:spcPts val="1824"/>
              </a:spcAft>
            </a:pPr>
            <a:endParaRPr lang="en-GB" sz="1100" dirty="0" smtClean="0"/>
          </a:p>
          <a:p>
            <a:pPr>
              <a:spcBef>
                <a:spcPts val="0"/>
              </a:spcBef>
              <a:spcAft>
                <a:spcPts val="1824"/>
              </a:spcAft>
            </a:pPr>
            <a:endParaRPr lang="en-GB" sz="1100" dirty="0" smtClean="0"/>
          </a:p>
          <a:p>
            <a:r>
              <a:rPr lang="en-GB" altLang="en-US" sz="1100" dirty="0" smtClean="0">
                <a:latin typeface="Arial" panose="020B0604020202020204" pitchFamily="34" charset="0"/>
              </a:rPr>
              <a:t>Even if a person is on</a:t>
            </a:r>
            <a:r>
              <a:rPr lang="en-GB" altLang="en-US" sz="1100" baseline="0" dirty="0" smtClean="0">
                <a:latin typeface="Arial" panose="020B0604020202020204" pitchFamily="34" charset="0"/>
              </a:rPr>
              <a:t> the land</a:t>
            </a:r>
            <a:r>
              <a:rPr lang="en-GB" altLang="en-US" sz="1100" dirty="0" smtClean="0">
                <a:latin typeface="Arial" panose="020B0604020202020204" pitchFamily="34" charset="0"/>
              </a:rPr>
              <a:t> without the consent of the owner. He/she can pick the above</a:t>
            </a:r>
            <a:r>
              <a:rPr lang="en-GB" altLang="en-US" sz="1100" baseline="0" dirty="0" smtClean="0">
                <a:latin typeface="Arial" panose="020B0604020202020204" pitchFamily="34" charset="0"/>
              </a:rPr>
              <a:t> </a:t>
            </a:r>
            <a:r>
              <a:rPr lang="en-GB" altLang="en-US" sz="1100" dirty="0" smtClean="0">
                <a:latin typeface="Arial" panose="020B0604020202020204" pitchFamily="34" charset="0"/>
              </a:rPr>
              <a:t>that are growing wild without committing theft. However, they must be growing wild.</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The term ‘pick’ does not include uprooting or severing tops off Christmas trees.</a:t>
            </a:r>
          </a:p>
          <a:p>
            <a:r>
              <a:rPr lang="en-GB" altLang="en-US" sz="1100" dirty="0" smtClean="0">
                <a:latin typeface="Arial" panose="020B0604020202020204" pitchFamily="34" charset="0"/>
              </a:rPr>
              <a:t>Additionally, it does not include digging up flowers in such a manner that they will never grow again.</a:t>
            </a:r>
          </a:p>
          <a:p>
            <a:r>
              <a:rPr lang="en-GB" altLang="en-US" sz="1100" dirty="0" smtClean="0">
                <a:latin typeface="Arial" panose="020B0604020202020204" pitchFamily="34" charset="0"/>
              </a:rPr>
              <a:t>Foliage is defined as the leaves of a plant or tree, or leaves on the stems or branches on which they are growing</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However, if he/she does so for sale, reward or commercial purpose then theft can be committed.</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This</a:t>
            </a:r>
            <a:r>
              <a:rPr lang="en-GB" altLang="en-US" sz="1100" baseline="0" dirty="0" smtClean="0">
                <a:latin typeface="Arial" panose="020B0604020202020204" pitchFamily="34" charset="0"/>
              </a:rPr>
              <a:t> </a:t>
            </a:r>
            <a:r>
              <a:rPr lang="en-GB" altLang="en-US" sz="1100" dirty="0" smtClean="0">
                <a:latin typeface="Arial" panose="020B0604020202020204" pitchFamily="34" charset="0"/>
              </a:rPr>
              <a:t>means that you can go up onto the mountainside and pick some blackberries growing wild. You can then go and make a blackberry tart for tea. You will not commit theft.</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However, if you pick the blackberries to make pie to sell at the local village fete , then this is a different matter. You have picked them for a commercial purpose.</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However, If you pick the blackberries for a tart to eat  and then put that in the freezer for a few months. Then get it out and decide to sell it piece by piece you will not commit theft. Note- this is open to interpretation. It is about the intent at the time of picking.</a:t>
            </a:r>
          </a:p>
          <a:p>
            <a:pPr>
              <a:spcBef>
                <a:spcPts val="0"/>
              </a:spcBef>
              <a:spcAft>
                <a:spcPts val="1824"/>
              </a:spcAft>
            </a:pPr>
            <a:endParaRPr lang="en-GB" sz="1100" dirty="0" smtClean="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16</a:t>
            </a:fld>
            <a:endParaRPr lang="en-GB" altLang="en-US"/>
          </a:p>
        </p:txBody>
      </p:sp>
    </p:spTree>
    <p:extLst>
      <p:ext uri="{BB962C8B-B14F-4D97-AF65-F5344CB8AC3E}">
        <p14:creationId xmlns:p14="http://schemas.microsoft.com/office/powerpoint/2010/main" val="35051039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t>Land</a:t>
            </a:r>
          </a:p>
          <a:p>
            <a:r>
              <a:rPr lang="en-GB" sz="1100" dirty="0" smtClean="0"/>
              <a:t>With some exceptions, land cannot be stolen.</a:t>
            </a:r>
          </a:p>
          <a:p>
            <a:r>
              <a:rPr lang="en-GB" sz="1100" dirty="0" smtClean="0"/>
              <a:t>If a person complains to you that they have had land taken from them unlawfully, it may initially be a civil matter requiring the advice of a solicitor.</a:t>
            </a:r>
          </a:p>
          <a:p>
            <a:r>
              <a:rPr lang="en-GB" sz="1100" dirty="0" smtClean="0"/>
              <a:t>However, criminal offences may also have been committed and you should seek guidance from your supervisor if necessary.</a:t>
            </a:r>
          </a:p>
          <a:p>
            <a:r>
              <a:rPr lang="en-GB" sz="1100" dirty="0" smtClean="0"/>
              <a:t>If a person (not in possession of the land) goes onto land and digs up and removes soil, gravel, turf, peat, rocks, etc. these are property and capable of being stolen.</a:t>
            </a:r>
          </a:p>
          <a:p>
            <a:r>
              <a:rPr lang="en-GB" sz="1100" dirty="0" smtClean="0"/>
              <a:t>The same will apply if they were taken after the landowner had dug them up.</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Land cannot be stolen except: </a:t>
            </a:r>
          </a:p>
          <a:p>
            <a:r>
              <a:rPr lang="en-GB" altLang="en-US" sz="1100" dirty="0" smtClean="0">
                <a:latin typeface="Arial" panose="020B0604020202020204" pitchFamily="34" charset="0"/>
              </a:rPr>
              <a:t>1. by a trustee, personal representative, or a person authorised by power of attorney- breaches confidence</a:t>
            </a:r>
          </a:p>
          <a:p>
            <a:r>
              <a:rPr lang="en-GB" altLang="en-US" sz="1100" dirty="0" smtClean="0">
                <a:latin typeface="Arial" panose="020B0604020202020204" pitchFamily="34" charset="0"/>
              </a:rPr>
              <a:t>2. Strangers cannot severe – </a:t>
            </a:r>
            <a:r>
              <a:rPr lang="en-GB" altLang="en-US" sz="1100" dirty="0" err="1" smtClean="0">
                <a:latin typeface="Arial" panose="020B0604020202020204" pitchFamily="34" charset="0"/>
              </a:rPr>
              <a:t>ie</a:t>
            </a:r>
            <a:r>
              <a:rPr lang="en-GB" altLang="en-US" sz="1100" dirty="0" smtClean="0">
                <a:latin typeface="Arial" panose="020B0604020202020204" pitchFamily="34" charset="0"/>
              </a:rPr>
              <a:t> cuts down trees</a:t>
            </a:r>
          </a:p>
          <a:p>
            <a:r>
              <a:rPr lang="en-GB" altLang="en-US" sz="1100" dirty="0" smtClean="0">
                <a:latin typeface="Arial" panose="020B0604020202020204" pitchFamily="34" charset="0"/>
              </a:rPr>
              <a:t>3. Tenants cannot demolish a wall or remove a fireplace because they are fixtures or structures. Other fixtures are washbasins. Thus a tenant can steal a fixture or structure let to be used with the land.</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Once a thing has been severed from the land it ceases to be part of the land and may thereafter be the subject of theft in the same way as any other piece of personal property, which it has become.</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17</a:t>
            </a:fld>
            <a:endParaRPr lang="en-GB" altLang="en-US"/>
          </a:p>
        </p:txBody>
      </p:sp>
    </p:spTree>
    <p:extLst>
      <p:ext uri="{BB962C8B-B14F-4D97-AF65-F5344CB8AC3E}">
        <p14:creationId xmlns:p14="http://schemas.microsoft.com/office/powerpoint/2010/main" val="11302139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smtClean="0"/>
              <a:t>This would be </a:t>
            </a:r>
            <a:r>
              <a:rPr lang="en-GB" sz="1100" b="1" dirty="0" smtClean="0"/>
              <a:t>FRAUD</a:t>
            </a:r>
            <a:r>
              <a:rPr lang="en-GB" sz="1100" dirty="0" smtClean="0"/>
              <a:t> through false representation</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18</a:t>
            </a:fld>
            <a:endParaRPr lang="en-GB" altLang="en-US"/>
          </a:p>
        </p:txBody>
      </p:sp>
    </p:spTree>
    <p:extLst>
      <p:ext uri="{BB962C8B-B14F-4D97-AF65-F5344CB8AC3E}">
        <p14:creationId xmlns:p14="http://schemas.microsoft.com/office/powerpoint/2010/main" val="37521008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8"/>
              </a:spcAft>
            </a:pPr>
            <a:r>
              <a:rPr lang="en-GB" altLang="en-US" sz="1100" b="1" dirty="0" smtClean="0">
                <a:latin typeface="Arial" panose="020B0604020202020204" pitchFamily="34" charset="0"/>
                <a:cs typeface="Arial" panose="020B0604020202020204" pitchFamily="34" charset="0"/>
              </a:rPr>
              <a:t>Section 5 Theft Act 1968</a:t>
            </a:r>
          </a:p>
          <a:p>
            <a:pPr>
              <a:spcBef>
                <a:spcPts val="0"/>
              </a:spcBef>
              <a:spcAft>
                <a:spcPts val="608"/>
              </a:spcAft>
            </a:pPr>
            <a:endParaRPr lang="en-GB" altLang="en-US" sz="1100" b="1" dirty="0" smtClean="0">
              <a:latin typeface="Arial" panose="020B0604020202020204" pitchFamily="34" charset="0"/>
              <a:cs typeface="Arial" panose="020B0604020202020204" pitchFamily="34" charset="0"/>
            </a:endParaRPr>
          </a:p>
          <a:p>
            <a:pPr>
              <a:spcBef>
                <a:spcPts val="0"/>
              </a:spcBef>
              <a:spcAft>
                <a:spcPts val="608"/>
              </a:spcAft>
            </a:pPr>
            <a:r>
              <a:rPr lang="en-GB" altLang="en-US" sz="1100" b="1" dirty="0" smtClean="0">
                <a:latin typeface="Arial" panose="020B0604020202020204" pitchFamily="34" charset="0"/>
                <a:cs typeface="Arial" panose="020B0604020202020204" pitchFamily="34" charset="0"/>
              </a:rPr>
              <a:t>Belonging to another:</a:t>
            </a:r>
          </a:p>
          <a:p>
            <a:pPr>
              <a:spcBef>
                <a:spcPts val="0"/>
              </a:spcBef>
              <a:spcAft>
                <a:spcPts val="608"/>
              </a:spcAft>
            </a:pPr>
            <a:r>
              <a:rPr lang="en-GB" altLang="en-US" sz="1100" dirty="0" smtClean="0">
                <a:latin typeface="Arial" panose="020B0604020202020204" pitchFamily="34" charset="0"/>
                <a:cs typeface="Arial" panose="020B0604020202020204" pitchFamily="34" charset="0"/>
              </a:rPr>
              <a:t>The property appropriated must ‘belong’ to someone other than the person appropriating it or it cannot be stolen.</a:t>
            </a:r>
          </a:p>
          <a:p>
            <a:pPr>
              <a:spcBef>
                <a:spcPts val="0"/>
              </a:spcBef>
              <a:spcAft>
                <a:spcPts val="608"/>
              </a:spcAft>
            </a:pPr>
            <a:r>
              <a:rPr lang="en-GB" altLang="en-US" sz="1100" dirty="0" smtClean="0">
                <a:latin typeface="Arial" panose="020B0604020202020204" pitchFamily="34" charset="0"/>
                <a:cs typeface="Arial" panose="020B0604020202020204" pitchFamily="34" charset="0"/>
              </a:rPr>
              <a:t>If the owner throws it away and intends to relinquish their interest in the property and does not intend to pass that interest onto another person then it has no owner; it belongs to no-one and generally it cannot be stolen, even by a person who thinks they are stealing it. </a:t>
            </a:r>
            <a:r>
              <a:rPr lang="en-GB" sz="1100" dirty="0" smtClean="0">
                <a:latin typeface="Arial" panose="020B0604020202020204" pitchFamily="34" charset="0"/>
                <a:cs typeface="Arial" panose="020B0604020202020204" pitchFamily="34" charset="0"/>
              </a:rPr>
              <a:t>Property no longer ‘belongs to another’ if they abandon it.</a:t>
            </a:r>
          </a:p>
          <a:p>
            <a:pPr>
              <a:spcBef>
                <a:spcPts val="0"/>
              </a:spcBef>
              <a:spcAft>
                <a:spcPts val="608"/>
              </a:spcAft>
            </a:pPr>
            <a:endParaRPr lang="en-GB" sz="1100" dirty="0" smtClean="0">
              <a:latin typeface="Arial" panose="020B0604020202020204" pitchFamily="34" charset="0"/>
              <a:cs typeface="Arial" panose="020B0604020202020204" pitchFamily="34" charset="0"/>
            </a:endParaRPr>
          </a:p>
          <a:p>
            <a:pPr>
              <a:spcBef>
                <a:spcPts val="0"/>
              </a:spcBef>
              <a:spcAft>
                <a:spcPts val="608"/>
              </a:spcAft>
            </a:pPr>
            <a:r>
              <a:rPr lang="en-GB" sz="1100" dirty="0" smtClean="0">
                <a:latin typeface="Arial" panose="020B0604020202020204" pitchFamily="34" charset="0"/>
                <a:cs typeface="Arial" panose="020B0604020202020204" pitchFamily="34" charset="0"/>
              </a:rPr>
              <a:t>Example;</a:t>
            </a:r>
          </a:p>
          <a:p>
            <a:r>
              <a:rPr lang="en-GB" altLang="en-US" sz="1100" dirty="0" smtClean="0">
                <a:latin typeface="Arial" panose="020B0604020202020204" pitchFamily="34" charset="0"/>
              </a:rPr>
              <a:t>The owner of a car takes it to the garage and asks the manager to resolve a mechanical issue.</a:t>
            </a:r>
          </a:p>
          <a:p>
            <a:r>
              <a:rPr lang="en-GB" altLang="en-US" sz="1100" dirty="0" smtClean="0">
                <a:latin typeface="Arial" panose="020B0604020202020204" pitchFamily="34" charset="0"/>
              </a:rPr>
              <a:t>He hands over the keys to the manager. </a:t>
            </a:r>
          </a:p>
          <a:p>
            <a:r>
              <a:rPr lang="en-GB" altLang="en-US" sz="1100" dirty="0" smtClean="0">
                <a:latin typeface="Arial" panose="020B0604020202020204" pitchFamily="34" charset="0"/>
              </a:rPr>
              <a:t>The manager is now in </a:t>
            </a:r>
            <a:r>
              <a:rPr lang="en-GB" altLang="en-US" sz="1100" b="1" dirty="0" smtClean="0">
                <a:latin typeface="Arial" panose="020B0604020202020204" pitchFamily="34" charset="0"/>
              </a:rPr>
              <a:t>possession</a:t>
            </a:r>
            <a:r>
              <a:rPr lang="en-GB" altLang="en-US" sz="1100" dirty="0" smtClean="0">
                <a:latin typeface="Arial" panose="020B0604020202020204" pitchFamily="34" charset="0"/>
              </a:rPr>
              <a:t> of the car.</a:t>
            </a:r>
          </a:p>
          <a:p>
            <a:r>
              <a:rPr lang="en-GB" altLang="en-US" sz="1100" dirty="0" smtClean="0">
                <a:latin typeface="Arial" panose="020B0604020202020204" pitchFamily="34" charset="0"/>
              </a:rPr>
              <a:t>The manager then hands the car over to his apprentice.</a:t>
            </a:r>
          </a:p>
          <a:p>
            <a:r>
              <a:rPr lang="en-GB" altLang="en-US" sz="1100" dirty="0" smtClean="0">
                <a:latin typeface="Arial" panose="020B0604020202020204" pitchFamily="34" charset="0"/>
              </a:rPr>
              <a:t>Now the manager is in </a:t>
            </a:r>
            <a:r>
              <a:rPr lang="en-GB" altLang="en-US" sz="1100" b="1" dirty="0" smtClean="0">
                <a:latin typeface="Arial" panose="020B0604020202020204" pitchFamily="34" charset="0"/>
              </a:rPr>
              <a:t>control</a:t>
            </a:r>
            <a:r>
              <a:rPr lang="en-GB" altLang="en-US" sz="1100" dirty="0" smtClean="0">
                <a:latin typeface="Arial" panose="020B0604020202020204" pitchFamily="34" charset="0"/>
              </a:rPr>
              <a:t> of the car and the apprentice is in </a:t>
            </a:r>
            <a:r>
              <a:rPr lang="en-GB" altLang="en-US" sz="1100" b="1" dirty="0" smtClean="0">
                <a:latin typeface="Arial" panose="020B0604020202020204" pitchFamily="34" charset="0"/>
              </a:rPr>
              <a:t>possession </a:t>
            </a:r>
            <a:r>
              <a:rPr lang="en-GB" altLang="en-US" sz="1100" dirty="0" smtClean="0">
                <a:latin typeface="Arial" panose="020B0604020202020204" pitchFamily="34" charset="0"/>
              </a:rPr>
              <a:t>of the car.</a:t>
            </a:r>
          </a:p>
          <a:p>
            <a:r>
              <a:rPr lang="en-GB" altLang="en-US" sz="1100" dirty="0" smtClean="0">
                <a:latin typeface="Arial" panose="020B0604020202020204" pitchFamily="34" charset="0"/>
              </a:rPr>
              <a:t>All 3 have a ‘</a:t>
            </a:r>
            <a:r>
              <a:rPr lang="en-GB" altLang="en-US" sz="1100" b="1" dirty="0" smtClean="0">
                <a:latin typeface="Arial" panose="020B0604020202020204" pitchFamily="34" charset="0"/>
              </a:rPr>
              <a:t>proprietary interest</a:t>
            </a:r>
            <a:r>
              <a:rPr lang="en-GB" altLang="en-US" sz="1100" dirty="0" smtClean="0">
                <a:latin typeface="Arial" panose="020B0604020202020204" pitchFamily="34" charset="0"/>
              </a:rPr>
              <a:t>’ in the car and therefore the car can be stolen from them.</a:t>
            </a:r>
          </a:p>
          <a:p>
            <a:pPr>
              <a:spcBef>
                <a:spcPts val="0"/>
              </a:spcBef>
              <a:spcAft>
                <a:spcPts val="608"/>
              </a:spcAft>
            </a:pPr>
            <a:endParaRPr lang="en-GB" altLang="en-US" sz="1100" dirty="0" smtClean="0">
              <a:latin typeface="Arial" panose="020B0604020202020204" pitchFamily="34" charset="0"/>
              <a:cs typeface="Arial" panose="020B0604020202020204" pitchFamily="34" charset="0"/>
            </a:endParaRPr>
          </a:p>
          <a:p>
            <a:pPr>
              <a:spcAft>
                <a:spcPts val="608"/>
              </a:spcAft>
            </a:pPr>
            <a:endParaRPr lang="en-GB" sz="1100" b="1" dirty="0" smtClean="0">
              <a:solidFill>
                <a:srgbClr val="3333FF"/>
              </a:solidFill>
              <a:latin typeface="Arial" panose="020B0604020202020204" pitchFamily="34" charset="0"/>
              <a:cs typeface="Arial" panose="020B0604020202020204" pitchFamily="34" charset="0"/>
            </a:endParaRPr>
          </a:p>
          <a:p>
            <a:pPr>
              <a:spcAft>
                <a:spcPts val="608"/>
              </a:spcAft>
            </a:pPr>
            <a:r>
              <a:rPr lang="en-GB" sz="1100" b="1" dirty="0" smtClean="0">
                <a:solidFill>
                  <a:srgbClr val="3333FF"/>
                </a:solidFill>
                <a:latin typeface="Arial" panose="020B0604020202020204" pitchFamily="34" charset="0"/>
                <a:cs typeface="Arial" panose="020B0604020202020204" pitchFamily="34" charset="0"/>
              </a:rPr>
              <a:t>Proprietary Right or interest </a:t>
            </a:r>
            <a:r>
              <a:rPr lang="en-GB" sz="1100" dirty="0" smtClean="0">
                <a:latin typeface="Arial" panose="020B0604020202020204" pitchFamily="34" charset="0"/>
                <a:cs typeface="Arial" panose="020B0604020202020204" pitchFamily="34" charset="0"/>
              </a:rPr>
              <a:t>means ownership (having legal title) of property or similar rights.</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
            </a:r>
            <a:br>
              <a:rPr lang="en-GB" sz="1100" dirty="0" smtClean="0">
                <a:latin typeface="Arial" panose="020B0604020202020204" pitchFamily="34" charset="0"/>
                <a:cs typeface="Arial" panose="020B0604020202020204" pitchFamily="34" charset="0"/>
              </a:rPr>
            </a:br>
            <a:r>
              <a:rPr lang="en-GB" sz="1100" b="1" dirty="0" smtClean="0">
                <a:solidFill>
                  <a:srgbClr val="3333FF"/>
                </a:solidFill>
                <a:latin typeface="Arial" panose="020B0604020202020204" pitchFamily="34" charset="0"/>
                <a:cs typeface="Arial" panose="020B0604020202020204" pitchFamily="34" charset="0"/>
              </a:rPr>
              <a:t>Possession</a:t>
            </a:r>
            <a:r>
              <a:rPr lang="en-GB" sz="1100" dirty="0" smtClean="0">
                <a:latin typeface="Arial" panose="020B0604020202020204" pitchFamily="34" charset="0"/>
                <a:cs typeface="Arial" panose="020B0604020202020204" pitchFamily="34" charset="0"/>
              </a:rPr>
              <a:t> is a complex concept, but in general terms it means </a:t>
            </a:r>
            <a:r>
              <a:rPr lang="en-GB" sz="1100" b="1" dirty="0" smtClean="0">
                <a:latin typeface="Arial" panose="020B0604020202020204" pitchFamily="34" charset="0"/>
                <a:cs typeface="Arial" panose="020B0604020202020204" pitchFamily="34" charset="0"/>
              </a:rPr>
              <a:t>having the right to use property as one's own </a:t>
            </a:r>
            <a:r>
              <a:rPr lang="en-GB" sz="1100" dirty="0" smtClean="0">
                <a:latin typeface="Arial" panose="020B0604020202020204" pitchFamily="34" charset="0"/>
                <a:cs typeface="Arial" panose="020B0604020202020204" pitchFamily="34" charset="0"/>
              </a:rPr>
              <a:t>without having a legal title of ownership. </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Possession can be 'actual' (you have the item in your hand or pocket etc.) or 'constructive' (the item is in your living room at home, whilst you are 20 miles away).</a:t>
            </a:r>
          </a:p>
          <a:p>
            <a:pPr>
              <a:spcAft>
                <a:spcPts val="608"/>
              </a:spcAft>
            </a:pPr>
            <a:endParaRPr lang="en-GB" sz="1100" dirty="0" smtClean="0">
              <a:latin typeface="Arial" panose="020B0604020202020204" pitchFamily="34" charset="0"/>
              <a:cs typeface="Arial" panose="020B0604020202020204" pitchFamily="34" charset="0"/>
            </a:endParaRPr>
          </a:p>
          <a:p>
            <a:r>
              <a:rPr lang="en-GB" altLang="en-US" sz="1100" b="1" i="0" dirty="0" smtClean="0">
                <a:latin typeface="Arial" panose="020B0604020202020204" pitchFamily="34" charset="0"/>
              </a:rPr>
              <a:t>Control - </a:t>
            </a:r>
            <a:r>
              <a:rPr lang="en-GB" altLang="en-US" sz="1100" i="0" dirty="0" smtClean="0">
                <a:latin typeface="Arial" panose="020B0604020202020204" pitchFamily="34" charset="0"/>
              </a:rPr>
              <a:t>means the power to manipulate property without legal title or possession (e.g. The dispatcher of a parcel delivery company will have control of the distribution of the parcels without ownership or possession).</a:t>
            </a:r>
          </a:p>
          <a:p>
            <a:pPr>
              <a:spcAft>
                <a:spcPts val="608"/>
              </a:spcAft>
            </a:pPr>
            <a:endParaRPr lang="en-GB" sz="1100"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19</a:t>
            </a:fld>
            <a:endParaRPr lang="en-GB" altLang="en-US"/>
          </a:p>
        </p:txBody>
      </p:sp>
    </p:spTree>
    <p:extLst>
      <p:ext uri="{BB962C8B-B14F-4D97-AF65-F5344CB8AC3E}">
        <p14:creationId xmlns:p14="http://schemas.microsoft.com/office/powerpoint/2010/main" val="18469632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cs typeface="Arial" panose="020B0604020202020204" pitchFamily="34" charset="0"/>
              </a:rPr>
              <a:t>Section 6 Theft Act 1968</a:t>
            </a:r>
            <a:r>
              <a:rPr lang="en-GB" altLang="en-US" sz="1100" b="1" baseline="0" dirty="0" smtClean="0">
                <a:latin typeface="Arial" panose="020B0604020202020204" pitchFamily="34" charset="0"/>
                <a:cs typeface="Arial" panose="020B0604020202020204" pitchFamily="34" charset="0"/>
              </a:rPr>
              <a:t> - </a:t>
            </a:r>
            <a:r>
              <a:rPr lang="en-GB" altLang="en-US" sz="1100" b="1" dirty="0" smtClean="0">
                <a:latin typeface="Arial" panose="020B0604020202020204" pitchFamily="34" charset="0"/>
                <a:cs typeface="Arial" panose="020B0604020202020204" pitchFamily="34" charset="0"/>
              </a:rPr>
              <a:t>Intention to permanently deprive</a:t>
            </a:r>
          </a:p>
          <a:p>
            <a:pPr marL="0" indent="0">
              <a:buFont typeface="Arial" panose="020B0604020202020204" pitchFamily="34" charset="0"/>
              <a:buNone/>
            </a:pPr>
            <a:endParaRPr lang="en-GB" altLang="en-US" sz="1100" dirty="0" smtClean="0">
              <a:latin typeface="Arial" panose="020B0604020202020204" pitchFamily="34" charset="0"/>
              <a:cs typeface="Arial" panose="020B0604020202020204" pitchFamily="34" charset="0"/>
            </a:endParaRPr>
          </a:p>
          <a:p>
            <a:r>
              <a:rPr lang="en-GB" sz="1100" b="1" dirty="0" smtClean="0"/>
              <a:t>Treating the property as their own regardless of owner’s rights</a:t>
            </a:r>
          </a:p>
          <a:p>
            <a:pPr marL="171450" indent="-171450">
              <a:buFont typeface="Arial" panose="020B0604020202020204" pitchFamily="34" charset="0"/>
              <a:buChar char="•"/>
            </a:pPr>
            <a:r>
              <a:rPr lang="en-GB" sz="1100" dirty="0" smtClean="0"/>
              <a:t>Taking</a:t>
            </a:r>
            <a:r>
              <a:rPr lang="en-GB" sz="1100" baseline="0" dirty="0" smtClean="0"/>
              <a:t> a sandwich from a shop without paying and eating it</a:t>
            </a:r>
          </a:p>
          <a:p>
            <a:pPr marL="171450" indent="-171450">
              <a:buFont typeface="Arial" panose="020B0604020202020204" pitchFamily="34" charset="0"/>
              <a:buChar char="•"/>
            </a:pPr>
            <a:r>
              <a:rPr lang="en-GB" sz="1100" baseline="0" dirty="0" smtClean="0"/>
              <a:t>Taking a TV from a store without paying to use at home themselves or sell</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altLang="en-US" sz="1100" dirty="0" smtClean="0">
                <a:latin typeface="Arial" panose="020B0604020202020204" pitchFamily="34" charset="0"/>
                <a:cs typeface="Arial" panose="020B0604020202020204" pitchFamily="34" charset="0"/>
              </a:rPr>
              <a:t>Lending and borrowing over a long time e.g. borrowing a DVD from someone and then lending it to someone else.</a:t>
            </a:r>
          </a:p>
          <a:p>
            <a:endParaRPr lang="en-GB" sz="1100" baseline="0" dirty="0" smtClean="0"/>
          </a:p>
          <a:p>
            <a:r>
              <a:rPr lang="en-GB" sz="1100" b="1" dirty="0" smtClean="0"/>
              <a:t>Borrowing beyond scope of agreed terms</a:t>
            </a:r>
            <a:r>
              <a:rPr lang="en-GB" sz="1100" b="1" baseline="0" dirty="0" smtClean="0"/>
              <a:t>  </a:t>
            </a:r>
            <a:endParaRPr lang="en-GB" sz="1100" b="0" baseline="0" dirty="0" smtClean="0"/>
          </a:p>
          <a:p>
            <a:pPr marL="171450" indent="-171450">
              <a:buFont typeface="Arial" panose="020B0604020202020204" pitchFamily="34" charset="0"/>
              <a:buChar char="•"/>
            </a:pPr>
            <a:r>
              <a:rPr lang="en-GB" sz="1100" b="0" baseline="0" dirty="0" smtClean="0"/>
              <a:t>Borrowing a season ticket for a football team from a friend for first game of the season only – agreed to return after the game</a:t>
            </a:r>
          </a:p>
          <a:p>
            <a:r>
              <a:rPr lang="en-GB" sz="1100" b="0" baseline="0" dirty="0" smtClean="0"/>
              <a:t>then keeping the season ticket and using it every week thereafter</a:t>
            </a:r>
          </a:p>
          <a:p>
            <a:endParaRPr lang="en-GB" sz="1100" b="0" baseline="0" dirty="0" smtClean="0"/>
          </a:p>
          <a:p>
            <a:r>
              <a:rPr lang="en-GB" sz="1100" b="1" baseline="0" dirty="0" smtClean="0"/>
              <a:t>Parting with property under a condition for return </a:t>
            </a:r>
          </a:p>
          <a:p>
            <a:pPr marL="171450" indent="-171450">
              <a:buFont typeface="Arial" panose="020B0604020202020204" pitchFamily="34" charset="0"/>
              <a:buChar char="•"/>
            </a:pPr>
            <a:r>
              <a:rPr lang="en-GB" sz="1100" b="0" baseline="0" dirty="0" smtClean="0"/>
              <a:t>Borrowing a neighbours lawnmower – then pawning the lawnmower for an advance of cash – in the hope of buying back shortly after when paid</a:t>
            </a:r>
          </a:p>
          <a:p>
            <a:pPr marL="0" indent="0">
              <a:buFont typeface="Arial" panose="020B0604020202020204" pitchFamily="34" charset="0"/>
              <a:buNone/>
            </a:pPr>
            <a:r>
              <a:rPr lang="en-GB" sz="1100" b="0" baseline="0" dirty="0" smtClean="0"/>
              <a:t>(they </a:t>
            </a:r>
            <a:r>
              <a:rPr lang="en-GB" sz="1100" b="1" baseline="0" dirty="0" smtClean="0"/>
              <a:t>MAY NOT BE ABLE TO PERFORM </a:t>
            </a:r>
            <a:r>
              <a:rPr lang="en-GB" sz="1100" b="0" baseline="0" dirty="0" smtClean="0"/>
              <a:t>the buy back if it is sold in the meantime – intention to permanently deprive made out)</a:t>
            </a:r>
            <a:r>
              <a:rPr lang="en-GB" sz="1100" b="1" baseline="0" dirty="0" smtClean="0"/>
              <a:t>	</a:t>
            </a:r>
          </a:p>
          <a:p>
            <a:pPr marL="0" indent="0">
              <a:buFont typeface="Arial" panose="020B0604020202020204" pitchFamily="34" charset="0"/>
              <a:buNone/>
            </a:pPr>
            <a:endParaRPr lang="en-GB" sz="1100" b="1" baseline="0" dirty="0" smtClean="0">
              <a:solidFill>
                <a:schemeClr val="tx1"/>
              </a:solidFill>
              <a:latin typeface="Comic Sans MS" panose="030F0702030302020204" pitchFamily="66" charset="0"/>
            </a:endParaRPr>
          </a:p>
          <a:p>
            <a:pPr marL="0" indent="0">
              <a:buFont typeface="Arial" panose="020B0604020202020204" pitchFamily="34" charset="0"/>
              <a:buNone/>
            </a:pPr>
            <a:r>
              <a:rPr lang="en-GB" sz="1100" b="0" dirty="0" smtClean="0">
                <a:solidFill>
                  <a:schemeClr val="tx1"/>
                </a:solidFill>
                <a:latin typeface="Arial" panose="020B0604020202020204" pitchFamily="34" charset="0"/>
                <a:cs typeface="Arial" panose="020B0604020202020204" pitchFamily="34" charset="0"/>
              </a:rPr>
              <a:t>Where a person receives property by mistake they are</a:t>
            </a:r>
            <a:r>
              <a:rPr lang="en-GB" sz="1100" b="0" baseline="0" dirty="0" smtClean="0">
                <a:solidFill>
                  <a:schemeClr val="tx1"/>
                </a:solidFill>
                <a:latin typeface="Arial" panose="020B0604020202020204" pitchFamily="34" charset="0"/>
                <a:cs typeface="Arial" panose="020B0604020202020204" pitchFamily="34" charset="0"/>
              </a:rPr>
              <a:t> </a:t>
            </a:r>
            <a:r>
              <a:rPr lang="en-GB" sz="1100" b="0" dirty="0" smtClean="0">
                <a:solidFill>
                  <a:schemeClr val="tx1"/>
                </a:solidFill>
                <a:latin typeface="Arial" panose="020B0604020202020204" pitchFamily="34" charset="0"/>
                <a:cs typeface="Arial" panose="020B0604020202020204" pitchFamily="34" charset="0"/>
              </a:rPr>
              <a:t>obliged to restore it to the person who made the mistake,</a:t>
            </a:r>
            <a:r>
              <a:rPr lang="en-GB" sz="1100" b="0" baseline="0" dirty="0" smtClean="0">
                <a:solidFill>
                  <a:schemeClr val="tx1"/>
                </a:solidFill>
                <a:latin typeface="Arial" panose="020B0604020202020204" pitchFamily="34" charset="0"/>
                <a:cs typeface="Arial" panose="020B0604020202020204" pitchFamily="34" charset="0"/>
              </a:rPr>
              <a:t> </a:t>
            </a:r>
            <a:r>
              <a:rPr lang="en-GB" sz="1100" b="0" dirty="0" smtClean="0">
                <a:solidFill>
                  <a:schemeClr val="tx1"/>
                </a:solidFill>
                <a:latin typeface="Arial" panose="020B0604020202020204" pitchFamily="34" charset="0"/>
                <a:cs typeface="Arial" panose="020B0604020202020204" pitchFamily="34" charset="0"/>
              </a:rPr>
              <a:t>failure to do so will form an intention to permanently</a:t>
            </a:r>
            <a:r>
              <a:rPr lang="en-GB" sz="1100" b="0" baseline="0" dirty="0" smtClean="0">
                <a:solidFill>
                  <a:schemeClr val="tx1"/>
                </a:solidFill>
                <a:latin typeface="Arial" panose="020B0604020202020204" pitchFamily="34" charset="0"/>
                <a:cs typeface="Arial" panose="020B0604020202020204" pitchFamily="34" charset="0"/>
              </a:rPr>
              <a:t> </a:t>
            </a:r>
            <a:r>
              <a:rPr lang="en-GB" sz="1100" b="0" dirty="0" smtClean="0">
                <a:solidFill>
                  <a:schemeClr val="tx1"/>
                </a:solidFill>
                <a:latin typeface="Arial" panose="020B0604020202020204" pitchFamily="34" charset="0"/>
                <a:cs typeface="Arial" panose="020B0604020202020204" pitchFamily="34" charset="0"/>
              </a:rPr>
              <a:t>deprive the other of that property</a:t>
            </a:r>
          </a:p>
          <a:p>
            <a:pPr marL="0" indent="0">
              <a:buNone/>
            </a:pPr>
            <a:r>
              <a:rPr lang="en-GB" sz="1100" b="0" dirty="0" smtClean="0">
                <a:solidFill>
                  <a:schemeClr val="tx1"/>
                </a:solidFill>
                <a:latin typeface="Arial" panose="020B0604020202020204" pitchFamily="34" charset="0"/>
                <a:cs typeface="Arial" panose="020B0604020202020204" pitchFamily="34" charset="0"/>
              </a:rPr>
              <a:t>Example – too much change in a shop,</a:t>
            </a:r>
            <a:r>
              <a:rPr lang="en-GB" sz="1100" b="0" baseline="0" dirty="0" smtClean="0">
                <a:solidFill>
                  <a:schemeClr val="tx1"/>
                </a:solidFill>
                <a:latin typeface="Arial" panose="020B0604020202020204" pitchFamily="34" charset="0"/>
                <a:cs typeface="Arial" panose="020B0604020202020204" pitchFamily="34" charset="0"/>
              </a:rPr>
              <a:t> or </a:t>
            </a:r>
            <a:r>
              <a:rPr lang="en-GB" sz="1100" b="0" dirty="0" smtClean="0">
                <a:solidFill>
                  <a:schemeClr val="tx1"/>
                </a:solidFill>
                <a:latin typeface="Arial" panose="020B0604020202020204" pitchFamily="34" charset="0"/>
                <a:cs typeface="Arial" panose="020B0604020202020204" pitchFamily="34" charset="0"/>
              </a:rPr>
              <a:t>receiving payment for overtime which was not worked</a:t>
            </a:r>
          </a:p>
          <a:p>
            <a:pPr marL="0" indent="0">
              <a:buNone/>
            </a:pPr>
            <a:endParaRPr lang="en-GB" sz="1100" b="0" dirty="0" smtClean="0">
              <a:solidFill>
                <a:schemeClr val="tx1"/>
              </a:solidFill>
              <a:latin typeface="Arial" panose="020B0604020202020204" pitchFamily="34" charset="0"/>
              <a:cs typeface="Arial" panose="020B0604020202020204" pitchFamily="34" charset="0"/>
            </a:endParaRPr>
          </a:p>
          <a:p>
            <a:pPr marL="0" indent="0">
              <a:buNone/>
            </a:pPr>
            <a:r>
              <a:rPr lang="en-GB" sz="1100" dirty="0" smtClean="0">
                <a:solidFill>
                  <a:schemeClr val="tx1"/>
                </a:solidFill>
                <a:latin typeface="Arial" panose="020B0604020202020204" pitchFamily="34" charset="0"/>
                <a:cs typeface="Arial" panose="020B0604020202020204" pitchFamily="34" charset="0"/>
              </a:rPr>
              <a:t>In situations where at the time of the appropriation the accused had</a:t>
            </a:r>
            <a:r>
              <a:rPr lang="en-GB" sz="1100" baseline="0" dirty="0" smtClean="0">
                <a:solidFill>
                  <a:schemeClr val="tx1"/>
                </a:solidFill>
                <a:latin typeface="Arial" panose="020B0604020202020204" pitchFamily="34" charset="0"/>
                <a:cs typeface="Arial" panose="020B0604020202020204" pitchFamily="34" charset="0"/>
              </a:rPr>
              <a:t> </a:t>
            </a:r>
            <a:r>
              <a:rPr lang="en-GB" sz="1100" dirty="0" smtClean="0">
                <a:solidFill>
                  <a:schemeClr val="tx1"/>
                </a:solidFill>
                <a:latin typeface="Arial" panose="020B0604020202020204" pitchFamily="34" charset="0"/>
                <a:cs typeface="Arial" panose="020B0604020202020204" pitchFamily="34" charset="0"/>
              </a:rPr>
              <a:t>the intention to permanently deprive another of their property but later has a</a:t>
            </a:r>
            <a:r>
              <a:rPr lang="en-GB" sz="1100" baseline="0" dirty="0" smtClean="0">
                <a:solidFill>
                  <a:schemeClr val="tx1"/>
                </a:solidFill>
                <a:latin typeface="Arial" panose="020B0604020202020204" pitchFamily="34" charset="0"/>
                <a:cs typeface="Arial" panose="020B0604020202020204" pitchFamily="34" charset="0"/>
              </a:rPr>
              <a:t> </a:t>
            </a:r>
            <a:r>
              <a:rPr lang="en-GB" sz="1100" dirty="0" smtClean="0">
                <a:solidFill>
                  <a:schemeClr val="tx1"/>
                </a:solidFill>
                <a:latin typeface="Arial" panose="020B0604020202020204" pitchFamily="34" charset="0"/>
                <a:cs typeface="Arial" panose="020B0604020202020204" pitchFamily="34" charset="0"/>
              </a:rPr>
              <a:t>change of heart and returns the property</a:t>
            </a:r>
            <a:r>
              <a:rPr lang="en-GB" sz="1100" baseline="0" dirty="0" smtClean="0">
                <a:solidFill>
                  <a:schemeClr val="tx1"/>
                </a:solidFill>
                <a:latin typeface="Arial" panose="020B0604020202020204" pitchFamily="34" charset="0"/>
                <a:cs typeface="Arial" panose="020B0604020202020204" pitchFamily="34" charset="0"/>
              </a:rPr>
              <a:t> </a:t>
            </a:r>
            <a:r>
              <a:rPr lang="en-GB" sz="1100" dirty="0" smtClean="0">
                <a:solidFill>
                  <a:schemeClr val="tx1"/>
                </a:solidFill>
                <a:latin typeface="Arial" panose="020B0604020202020204" pitchFamily="34" charset="0"/>
                <a:cs typeface="Arial" panose="020B0604020202020204" pitchFamily="34" charset="0"/>
              </a:rPr>
              <a:t>they </a:t>
            </a:r>
            <a:r>
              <a:rPr lang="en-GB" sz="1100" u="sng" dirty="0" smtClean="0">
                <a:solidFill>
                  <a:schemeClr val="tx1"/>
                </a:solidFill>
                <a:latin typeface="Arial" panose="020B0604020202020204" pitchFamily="34" charset="0"/>
                <a:cs typeface="Arial" panose="020B0604020202020204" pitchFamily="34" charset="0"/>
              </a:rPr>
              <a:t>will still be guilty of theft</a:t>
            </a:r>
            <a:r>
              <a:rPr lang="en-GB" sz="1100" u="sng" baseline="0" dirty="0" smtClean="0">
                <a:solidFill>
                  <a:schemeClr val="tx1"/>
                </a:solidFill>
                <a:latin typeface="Arial" panose="020B0604020202020204" pitchFamily="34" charset="0"/>
                <a:cs typeface="Arial" panose="020B0604020202020204" pitchFamily="34" charset="0"/>
              </a:rPr>
              <a:t> (</a:t>
            </a:r>
            <a:r>
              <a:rPr lang="en-GB" sz="1100" dirty="0" smtClean="0">
                <a:solidFill>
                  <a:schemeClr val="tx1"/>
                </a:solidFill>
                <a:latin typeface="Arial" panose="020B0604020202020204" pitchFamily="34" charset="0"/>
                <a:cs typeface="Arial" panose="020B0604020202020204" pitchFamily="34" charset="0"/>
              </a:rPr>
              <a:t>R v McHugh 1993)</a:t>
            </a:r>
          </a:p>
          <a:p>
            <a:pPr marL="0" indent="0">
              <a:buFont typeface="Arial" panose="020B0604020202020204" pitchFamily="34" charset="0"/>
              <a:buNone/>
            </a:pPr>
            <a:endParaRPr lang="en-GB" altLang="en-US" sz="1100" dirty="0" smtClean="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100" i="1" dirty="0" smtClean="0">
                <a:effectLst/>
              </a:rPr>
              <a:t>The important test is whether the person appropriating the property 'treats it as his own to dispose of regardless of the others rights'. This is normally left to the jury to decide, according to the everyday understanding of the phrase.</a:t>
            </a:r>
            <a:endParaRPr lang="en-GB" altLang="en-US" sz="110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20</a:t>
            </a:fld>
            <a:endParaRPr lang="en-GB" altLang="en-US"/>
          </a:p>
        </p:txBody>
      </p:sp>
    </p:spTree>
    <p:extLst>
      <p:ext uri="{BB962C8B-B14F-4D97-AF65-F5344CB8AC3E}">
        <p14:creationId xmlns:p14="http://schemas.microsoft.com/office/powerpoint/2010/main" val="28525990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smtClean="0">
                <a:latin typeface="Arial" pitchFamily="34" charset="0"/>
              </a:rPr>
              <a:t>Section 13 Theft Act 1968</a:t>
            </a:r>
          </a:p>
          <a:p>
            <a:pPr eaLnBrk="1" hangingPunct="1"/>
            <a:endParaRPr lang="en-GB" altLang="en-US" sz="1100" dirty="0" smtClean="0">
              <a:latin typeface="Arial" pitchFamily="34" charset="0"/>
            </a:endParaRPr>
          </a:p>
          <a:p>
            <a:pPr eaLnBrk="1" hangingPunct="1"/>
            <a:r>
              <a:rPr lang="en-GB" altLang="en-US" sz="1100" u="sng" dirty="0" smtClean="0">
                <a:solidFill>
                  <a:schemeClr val="accent2"/>
                </a:solidFill>
              </a:rPr>
              <a:t>Activity </a:t>
            </a:r>
          </a:p>
          <a:p>
            <a:r>
              <a:rPr lang="en-GB" sz="1100" dirty="0">
                <a:solidFill>
                  <a:schemeClr val="accent2"/>
                </a:solidFill>
              </a:rPr>
              <a:t>Trainer to divide the class into 5 small groups. </a:t>
            </a:r>
          </a:p>
          <a:p>
            <a:r>
              <a:rPr lang="en-GB" sz="1100" dirty="0">
                <a:solidFill>
                  <a:schemeClr val="accent2"/>
                </a:solidFill>
              </a:rPr>
              <a:t>Each group is allocated 3 minutes to research the definition of Abstract Electricity (S13 Theft Act 1968). </a:t>
            </a:r>
          </a:p>
          <a:p>
            <a:r>
              <a:rPr lang="en-GB" sz="1100" dirty="0">
                <a:solidFill>
                  <a:schemeClr val="accent2"/>
                </a:solidFill>
              </a:rPr>
              <a:t>Students are to memorise the definition of Abstract Electricity and not right anything down at this time.</a:t>
            </a:r>
          </a:p>
          <a:p>
            <a:r>
              <a:rPr lang="en-GB" sz="1100" dirty="0">
                <a:solidFill>
                  <a:schemeClr val="accent2"/>
                </a:solidFill>
              </a:rPr>
              <a:t>After three minutes students are to put their phones / research material away.</a:t>
            </a:r>
          </a:p>
          <a:p>
            <a:r>
              <a:rPr lang="en-GB" sz="1100" dirty="0">
                <a:solidFill>
                  <a:schemeClr val="accent2"/>
                </a:solidFill>
              </a:rPr>
              <a:t>Trainer to provide students with the first word of the definition which is written on the board. </a:t>
            </a:r>
          </a:p>
          <a:p>
            <a:r>
              <a:rPr lang="en-GB" sz="1100" dirty="0">
                <a:solidFill>
                  <a:schemeClr val="accent2"/>
                </a:solidFill>
              </a:rPr>
              <a:t>In their individual groups students are to take it in turns to write one following word from the definition on the board.</a:t>
            </a:r>
          </a:p>
          <a:p>
            <a:r>
              <a:rPr lang="en-GB" sz="1100" dirty="0">
                <a:solidFill>
                  <a:schemeClr val="accent2"/>
                </a:solidFill>
              </a:rPr>
              <a:t>This continues until the definition has been written out in full. </a:t>
            </a:r>
          </a:p>
          <a:p>
            <a:r>
              <a:rPr lang="en-GB" sz="1100" dirty="0">
                <a:solidFill>
                  <a:schemeClr val="accent2"/>
                </a:solidFill>
              </a:rPr>
              <a:t>For each correct word written, each team gets a point which is collated on the white board. </a:t>
            </a:r>
          </a:p>
          <a:p>
            <a:pPr eaLnBrk="1" hangingPunct="1"/>
            <a:endParaRPr lang="en-GB" altLang="en-US" sz="1100" u="sng" dirty="0" smtClean="0">
              <a:solidFill>
                <a:schemeClr val="accent2"/>
              </a:solidFill>
            </a:endParaRPr>
          </a:p>
          <a:p>
            <a:pPr eaLnBrk="1" hangingPunct="1"/>
            <a:r>
              <a:rPr lang="en-GB" altLang="en-US" sz="1100" dirty="0" smtClean="0">
                <a:latin typeface="Arial" pitchFamily="34" charset="0"/>
              </a:rPr>
              <a:t>Electricity is not property that is capable of being appropriated. It is for this reason that abstracting electricity can not be dealt with as straight forward theft.</a:t>
            </a:r>
          </a:p>
          <a:p>
            <a:pPr eaLnBrk="1" hangingPunct="1"/>
            <a:endParaRPr lang="en-GB" altLang="en-US" sz="1100" dirty="0" smtClean="0">
              <a:latin typeface="Arial" pitchFamily="34" charset="0"/>
            </a:endParaRPr>
          </a:p>
          <a:p>
            <a:pPr marL="261938" indent="-261938" eaLnBrk="1" hangingPunct="1">
              <a:tabLst>
                <a:tab pos="0" algn="l"/>
              </a:tabLst>
            </a:pPr>
            <a:r>
              <a:rPr lang="en-GB" altLang="en-US" sz="1100" b="1" dirty="0" smtClean="0">
                <a:latin typeface="Arial" pitchFamily="34" charset="0"/>
              </a:rPr>
              <a:t>Uses</a:t>
            </a:r>
            <a:r>
              <a:rPr lang="en-GB" altLang="en-US" sz="1100" dirty="0" smtClean="0">
                <a:latin typeface="Arial" pitchFamily="34" charset="0"/>
              </a:rPr>
              <a:t> – implies a consumption of electricity that would not have been used without the act of the accused</a:t>
            </a:r>
          </a:p>
          <a:p>
            <a:pPr>
              <a:buFontTx/>
              <a:buNone/>
              <a:defRPr/>
            </a:pPr>
            <a:r>
              <a:rPr lang="en-GB" altLang="en-US" sz="1100" dirty="0" smtClean="0"/>
              <a:t>Example: </a:t>
            </a:r>
          </a:p>
          <a:p>
            <a:pPr>
              <a:buFontTx/>
              <a:buNone/>
              <a:defRPr/>
            </a:pPr>
            <a:r>
              <a:rPr lang="en-GB" altLang="en-US" sz="1100" dirty="0" smtClean="0"/>
              <a:t>A homeless person warms himself next to a fire that has been </a:t>
            </a:r>
            <a:r>
              <a:rPr lang="en-GB" altLang="en-US" sz="1100" b="1" dirty="0" smtClean="0"/>
              <a:t>left on</a:t>
            </a:r>
            <a:r>
              <a:rPr lang="en-GB" altLang="en-US" sz="1100" b="1" baseline="0" dirty="0" smtClean="0"/>
              <a:t> </a:t>
            </a:r>
            <a:r>
              <a:rPr lang="en-GB" altLang="en-US" sz="1100" baseline="0" dirty="0" smtClean="0"/>
              <a:t>- </a:t>
            </a:r>
            <a:r>
              <a:rPr lang="en-GB" altLang="en-US" sz="1100" dirty="0" smtClean="0">
                <a:solidFill>
                  <a:srgbClr val="FF0000"/>
                </a:solidFill>
              </a:rPr>
              <a:t>NO OFFENCE</a:t>
            </a:r>
            <a:endParaRPr lang="en-GB" altLang="en-US" sz="1100" dirty="0" smtClean="0"/>
          </a:p>
          <a:p>
            <a:pPr>
              <a:buFontTx/>
              <a:buNone/>
              <a:defRPr/>
            </a:pPr>
            <a:r>
              <a:rPr lang="en-GB" altLang="en-US" sz="1100" dirty="0" smtClean="0"/>
              <a:t>A homeless person warms themselves next to a fire that they </a:t>
            </a:r>
            <a:r>
              <a:rPr lang="en-GB" altLang="en-US" sz="1100" b="1" dirty="0" smtClean="0"/>
              <a:t>turn on</a:t>
            </a:r>
            <a:r>
              <a:rPr lang="en-GB" altLang="en-US" sz="1100" b="1" baseline="0" dirty="0" smtClean="0"/>
              <a:t> </a:t>
            </a:r>
            <a:r>
              <a:rPr lang="en-GB" altLang="en-US" sz="1100" baseline="0" dirty="0" smtClean="0"/>
              <a:t>- </a:t>
            </a:r>
            <a:r>
              <a:rPr lang="en-GB" altLang="en-US" sz="1100" dirty="0" smtClean="0">
                <a:solidFill>
                  <a:srgbClr val="FF0000"/>
                </a:solidFill>
              </a:rPr>
              <a:t>COMMITS OFFENCE</a:t>
            </a:r>
          </a:p>
          <a:p>
            <a:pPr marL="261938" indent="-261938" eaLnBrk="1" hangingPunct="1">
              <a:tabLst>
                <a:tab pos="0" algn="l"/>
              </a:tabLst>
            </a:pPr>
            <a:endParaRPr lang="en-GB" altLang="en-US" sz="1100" dirty="0" smtClean="0">
              <a:latin typeface="Arial" pitchFamily="34" charset="0"/>
            </a:endParaRPr>
          </a:p>
          <a:p>
            <a:pPr marL="261938" indent="-261938" eaLnBrk="1" hangingPunct="1">
              <a:spcBef>
                <a:spcPct val="50000"/>
              </a:spcBef>
              <a:buClr>
                <a:schemeClr val="tx1"/>
              </a:buClr>
              <a:buSzPct val="90000"/>
              <a:tabLst>
                <a:tab pos="0" algn="l"/>
              </a:tabLst>
            </a:pPr>
            <a:r>
              <a:rPr lang="en-GB" altLang="en-US" sz="1100" b="1" dirty="0" smtClean="0">
                <a:latin typeface="Arial" pitchFamily="34" charset="0"/>
              </a:rPr>
              <a:t>Without due authority </a:t>
            </a:r>
            <a:r>
              <a:rPr lang="en-GB" altLang="en-US" sz="1100" dirty="0" smtClean="0">
                <a:latin typeface="Arial" pitchFamily="34" charset="0"/>
              </a:rPr>
              <a:t>– without proper authorisation</a:t>
            </a:r>
          </a:p>
          <a:p>
            <a:pPr marL="261938" indent="-261938" eaLnBrk="1" hangingPunct="1">
              <a:spcBef>
                <a:spcPct val="50000"/>
              </a:spcBef>
              <a:buClr>
                <a:schemeClr val="tx1"/>
              </a:buClr>
              <a:buSzPct val="90000"/>
              <a:tabLst>
                <a:tab pos="0" algn="l"/>
              </a:tabLst>
            </a:pPr>
            <a:r>
              <a:rPr lang="en-GB" altLang="en-US" sz="1100" dirty="0" smtClean="0">
                <a:latin typeface="Arial" pitchFamily="34" charset="0"/>
              </a:rPr>
              <a:t>Examples:</a:t>
            </a:r>
          </a:p>
          <a:p>
            <a:pPr marL="261938" indent="-261938" eaLnBrk="1" hangingPunct="1">
              <a:spcBef>
                <a:spcPct val="50000"/>
              </a:spcBef>
              <a:buClr>
                <a:schemeClr val="tx1"/>
              </a:buClr>
              <a:buSzPct val="90000"/>
              <a:buFont typeface="Arial" panose="020B0604020202020204" pitchFamily="34" charset="0"/>
              <a:buChar char="•"/>
              <a:tabLst>
                <a:tab pos="0" algn="l"/>
              </a:tabLst>
            </a:pPr>
            <a:r>
              <a:rPr lang="en-GB" sz="1100" i="0" dirty="0" smtClean="0">
                <a:effectLst/>
              </a:rPr>
              <a:t>householder who bypasses his meter when it has been cut off</a:t>
            </a:r>
          </a:p>
          <a:p>
            <a:pPr marL="261938" indent="-261938" eaLnBrk="1" hangingPunct="1">
              <a:spcBef>
                <a:spcPct val="50000"/>
              </a:spcBef>
              <a:buClr>
                <a:schemeClr val="tx1"/>
              </a:buClr>
              <a:buSzPct val="90000"/>
              <a:buFont typeface="Arial" panose="020B0604020202020204" pitchFamily="34" charset="0"/>
              <a:buChar char="•"/>
              <a:tabLst>
                <a:tab pos="0" algn="l"/>
              </a:tabLst>
            </a:pPr>
            <a:r>
              <a:rPr lang="en-GB" sz="1100" i="0" dirty="0" smtClean="0">
                <a:effectLst/>
              </a:rPr>
              <a:t>squatters who use electricity, with no intention of paying for it, after an officially disconnected supply has been unlawfully reconnected by a third party;</a:t>
            </a:r>
            <a:r>
              <a:rPr lang="en-GB" sz="1100" i="0" baseline="0" dirty="0" smtClean="0">
                <a:effectLst/>
              </a:rPr>
              <a:t> </a:t>
            </a:r>
          </a:p>
          <a:p>
            <a:pPr marL="261938" indent="-261938" eaLnBrk="1" hangingPunct="1">
              <a:spcBef>
                <a:spcPct val="50000"/>
              </a:spcBef>
              <a:buClr>
                <a:schemeClr val="tx1"/>
              </a:buClr>
              <a:buSzPct val="90000"/>
              <a:buFont typeface="Arial" panose="020B0604020202020204" pitchFamily="34" charset="0"/>
              <a:buChar char="•"/>
              <a:tabLst>
                <a:tab pos="0" algn="l"/>
              </a:tabLst>
            </a:pPr>
            <a:r>
              <a:rPr lang="en-GB" sz="1100" i="0" dirty="0" smtClean="0">
                <a:effectLst/>
              </a:rPr>
              <a:t>an employee who used his employer's electrically powered machinery to make things for his own use,</a:t>
            </a:r>
          </a:p>
          <a:p>
            <a:pPr marL="261938" indent="-261938" eaLnBrk="1" hangingPunct="1">
              <a:spcBef>
                <a:spcPct val="50000"/>
              </a:spcBef>
              <a:buClr>
                <a:schemeClr val="tx1"/>
              </a:buClr>
              <a:buSzPct val="90000"/>
              <a:buFont typeface="Arial" panose="020B0604020202020204" pitchFamily="34" charset="0"/>
              <a:buChar char="•"/>
              <a:tabLst>
                <a:tab pos="0" algn="l"/>
              </a:tabLst>
            </a:pPr>
            <a:r>
              <a:rPr lang="en-GB" sz="1100" i="0" dirty="0" smtClean="0">
                <a:effectLst/>
              </a:rPr>
              <a:t>a person who takes a pedestrian controlled electric vehicle such as a milk float (as this cannot be classed as a </a:t>
            </a:r>
            <a:r>
              <a:rPr lang="en-GB" sz="1100" i="0" dirty="0" smtClean="0">
                <a:effectLst/>
                <a:hlinkClick r:id="rId3"/>
              </a:rPr>
              <a:t>conveyance</a:t>
            </a:r>
            <a:r>
              <a:rPr lang="en-GB" sz="1100" i="0" dirty="0" smtClean="0">
                <a:effectLst/>
              </a:rPr>
              <a:t>)</a:t>
            </a:r>
            <a:endParaRPr lang="en-GB" altLang="en-US" sz="1100" i="0" dirty="0" smtClean="0">
              <a:latin typeface="Arial" pitchFamily="34" charset="0"/>
            </a:endParaRPr>
          </a:p>
          <a:p>
            <a:pPr marL="441325" lvl="1" eaLnBrk="1" hangingPunct="1">
              <a:spcBef>
                <a:spcPct val="50000"/>
              </a:spcBef>
              <a:tabLst>
                <a:tab pos="0" algn="l"/>
              </a:tabLst>
            </a:pPr>
            <a:endParaRPr lang="en-GB" altLang="en-US" sz="1100" dirty="0" smtClean="0">
              <a:latin typeface="Arial" pitchFamily="34" charset="0"/>
            </a:endParaRPr>
          </a:p>
          <a:p>
            <a:pPr eaLnBrk="1" hangingPunct="1">
              <a:lnSpc>
                <a:spcPct val="90000"/>
              </a:lnSpc>
              <a:spcBef>
                <a:spcPct val="50000"/>
              </a:spcBef>
              <a:buClr>
                <a:schemeClr val="tx1"/>
              </a:buClr>
              <a:buSzPct val="90000"/>
            </a:pPr>
            <a:r>
              <a:rPr lang="en-GB" altLang="en-US" sz="1100" dirty="0" smtClean="0"/>
              <a:t>Examples of this offence: </a:t>
            </a:r>
          </a:p>
          <a:p>
            <a:pPr marL="285750" indent="-285750" eaLnBrk="1" hangingPunct="1">
              <a:lnSpc>
                <a:spcPct val="90000"/>
              </a:lnSpc>
              <a:spcBef>
                <a:spcPct val="50000"/>
              </a:spcBef>
              <a:buClr>
                <a:schemeClr val="tx1"/>
              </a:buClr>
              <a:buSzPct val="90000"/>
              <a:buFont typeface="Arial" panose="020B0604020202020204" pitchFamily="34" charset="0"/>
              <a:buChar char="•"/>
            </a:pPr>
            <a:r>
              <a:rPr lang="en-GB" altLang="en-US" sz="1100" dirty="0" smtClean="0"/>
              <a:t>Diverting a domestic electrical supply so as to bypass the meter </a:t>
            </a:r>
          </a:p>
          <a:p>
            <a:pPr marL="285750" indent="-285750" eaLnBrk="1" hangingPunct="1">
              <a:lnSpc>
                <a:spcPct val="90000"/>
              </a:lnSpc>
              <a:spcBef>
                <a:spcPct val="50000"/>
              </a:spcBef>
              <a:buClr>
                <a:schemeClr val="tx1"/>
              </a:buClr>
              <a:buSzPct val="90000"/>
              <a:buFont typeface="Arial" panose="020B0604020202020204" pitchFamily="34" charset="0"/>
              <a:buChar char="•"/>
            </a:pPr>
            <a:r>
              <a:rPr lang="en-GB" altLang="en-US" sz="1100" dirty="0" smtClean="0"/>
              <a:t>Using another person’s telephone without authority</a:t>
            </a:r>
          </a:p>
          <a:p>
            <a:pPr marL="285750" indent="-285750" eaLnBrk="1" hangingPunct="1">
              <a:lnSpc>
                <a:spcPct val="90000"/>
              </a:lnSpc>
              <a:spcBef>
                <a:spcPct val="50000"/>
              </a:spcBef>
              <a:buClr>
                <a:schemeClr val="tx1"/>
              </a:buClr>
              <a:buSzPct val="90000"/>
              <a:buFont typeface="Arial" panose="020B0604020202020204" pitchFamily="34" charset="0"/>
              <a:buChar char="•"/>
            </a:pPr>
            <a:r>
              <a:rPr lang="en-GB" altLang="en-US" sz="1100" dirty="0" smtClean="0"/>
              <a:t>Unauthorised surfing on the internet by an employee</a:t>
            </a:r>
          </a:p>
          <a:p>
            <a:pPr marL="0" indent="0" eaLnBrk="1" hangingPunct="1">
              <a:lnSpc>
                <a:spcPct val="90000"/>
              </a:lnSpc>
              <a:spcBef>
                <a:spcPct val="50000"/>
              </a:spcBef>
              <a:buClr>
                <a:schemeClr val="tx1"/>
              </a:buClr>
              <a:buSzPct val="90000"/>
              <a:buFont typeface="Arial" panose="020B0604020202020204" pitchFamily="34" charset="0"/>
              <a:buNone/>
            </a:pPr>
            <a:endParaRPr lang="en-GB" altLang="en-US" sz="1100" dirty="0" smtClean="0"/>
          </a:p>
          <a:p>
            <a:pPr marL="0" indent="0" eaLnBrk="1" hangingPunct="1">
              <a:lnSpc>
                <a:spcPct val="90000"/>
              </a:lnSpc>
              <a:spcBef>
                <a:spcPct val="50000"/>
              </a:spcBef>
              <a:buClr>
                <a:schemeClr val="tx1"/>
              </a:buClr>
              <a:buSzPct val="90000"/>
              <a:buFont typeface="Arial" panose="020B0604020202020204" pitchFamily="34" charset="0"/>
              <a:buNone/>
            </a:pPr>
            <a:r>
              <a:rPr lang="en-GB" altLang="en-US" sz="1100" dirty="0" smtClean="0"/>
              <a:t>In each of the above examples </a:t>
            </a:r>
            <a:r>
              <a:rPr lang="en-GB" altLang="en-US" sz="1100" b="1" dirty="0" smtClean="0"/>
              <a:t>dishonesty</a:t>
            </a:r>
            <a:r>
              <a:rPr lang="en-GB" altLang="en-US" sz="1100" dirty="0" smtClean="0"/>
              <a:t> must be present</a:t>
            </a:r>
          </a:p>
          <a:p>
            <a:pPr eaLnBrk="1" hangingPunct="1"/>
            <a:endParaRPr lang="en-GB" altLang="en-US" sz="1100" dirty="0" smtClean="0">
              <a:latin typeface="Arial" pitchFamily="34" charset="0"/>
            </a:endParaRPr>
          </a:p>
          <a:p>
            <a:pPr eaLnBrk="1" hangingPunct="1"/>
            <a:r>
              <a:rPr lang="en-GB" altLang="en-US" sz="1100" dirty="0" smtClean="0">
                <a:latin typeface="Arial" pitchFamily="34" charset="0"/>
              </a:rPr>
              <a:t>Who can prove this offence for us?</a:t>
            </a:r>
          </a:p>
          <a:p>
            <a:pPr eaLnBrk="1" hangingPunct="1"/>
            <a:r>
              <a:rPr lang="en-GB" altLang="en-US" sz="1100" dirty="0" smtClean="0">
                <a:latin typeface="Arial" pitchFamily="34" charset="0"/>
              </a:rPr>
              <a:t>An official of the electricity company who can tell us</a:t>
            </a:r>
          </a:p>
          <a:p>
            <a:pPr eaLnBrk="1" hangingPunct="1"/>
            <a:r>
              <a:rPr lang="en-GB" altLang="en-US" sz="1100" dirty="0" smtClean="0">
                <a:latin typeface="Arial" pitchFamily="34" charset="0"/>
              </a:rPr>
              <a:t>(a): The accused used electricity without authority</a:t>
            </a:r>
          </a:p>
          <a:p>
            <a:pPr eaLnBrk="1" hangingPunct="1"/>
            <a:r>
              <a:rPr lang="en-GB" altLang="en-US" sz="1100" dirty="0" smtClean="0">
                <a:latin typeface="Arial" pitchFamily="34" charset="0"/>
              </a:rPr>
              <a:t>(b): The accused caused electricity to be wasted or diverted</a:t>
            </a:r>
          </a:p>
          <a:p>
            <a:pPr eaLnBrk="1" hangingPunct="1">
              <a:lnSpc>
                <a:spcPct val="90000"/>
              </a:lnSpc>
            </a:pPr>
            <a:r>
              <a:rPr lang="en-GB" altLang="en-US" sz="1100" dirty="0" smtClean="0">
                <a:latin typeface="Arial" pitchFamily="34" charset="0"/>
              </a:rPr>
              <a:t>Either way offence, 5yrs imprisonment</a:t>
            </a:r>
            <a:r>
              <a:rPr lang="en-GB" altLang="en-US" sz="1100" baseline="0" dirty="0" smtClean="0">
                <a:latin typeface="Arial" pitchFamily="34" charset="0"/>
              </a:rPr>
              <a:t> on indictment, 6 </a:t>
            </a:r>
            <a:r>
              <a:rPr lang="en-GB" altLang="en-US" sz="1100" baseline="0" dirty="0" err="1" smtClean="0">
                <a:latin typeface="Arial" pitchFamily="34" charset="0"/>
              </a:rPr>
              <a:t>mths</a:t>
            </a:r>
            <a:r>
              <a:rPr lang="en-GB" altLang="en-US" sz="1100" baseline="0" dirty="0" smtClean="0">
                <a:latin typeface="Arial" pitchFamily="34" charset="0"/>
              </a:rPr>
              <a:t> imprisonment and/or fine summarily</a:t>
            </a:r>
          </a:p>
          <a:p>
            <a:pPr eaLnBrk="1" hangingPunct="1">
              <a:lnSpc>
                <a:spcPct val="90000"/>
              </a:lnSpc>
            </a:pPr>
            <a:endParaRPr lang="en-GB" altLang="en-US" sz="1100" dirty="0"/>
          </a:p>
          <a:p>
            <a:pPr eaLnBrk="1" hangingPunct="1">
              <a:lnSpc>
                <a:spcPct val="90000"/>
              </a:lnSpc>
            </a:pPr>
            <a:r>
              <a:rPr lang="en-GB" altLang="en-US" sz="1100" u="sng" dirty="0" smtClean="0">
                <a:solidFill>
                  <a:schemeClr val="accent2"/>
                </a:solidFill>
                <a:latin typeface="Arial" pitchFamily="34" charset="0"/>
              </a:rPr>
              <a:t>Activity </a:t>
            </a:r>
          </a:p>
          <a:p>
            <a:r>
              <a:rPr lang="en-GB" sz="1100" dirty="0">
                <a:solidFill>
                  <a:schemeClr val="accent2"/>
                </a:solidFill>
              </a:rPr>
              <a:t>Students to re-read the definition of Abstract Electricity.  </a:t>
            </a:r>
          </a:p>
          <a:p>
            <a:r>
              <a:rPr lang="en-GB" sz="1100" dirty="0">
                <a:solidFill>
                  <a:schemeClr val="accent2"/>
                </a:solidFill>
              </a:rPr>
              <a:t>Students to write down the definition without the assistance of any research material. </a:t>
            </a:r>
          </a:p>
          <a:p>
            <a:r>
              <a:rPr lang="en-GB" sz="1100" dirty="0">
                <a:solidFill>
                  <a:schemeClr val="accent2"/>
                </a:solidFill>
              </a:rPr>
              <a:t>Students to swap papers with a colleague and mark each other’s work. </a:t>
            </a:r>
          </a:p>
          <a:p>
            <a:r>
              <a:rPr lang="en-GB" sz="1100" dirty="0">
                <a:solidFill>
                  <a:schemeClr val="accent2"/>
                </a:solidFill>
              </a:rPr>
              <a:t>One mark allocated for each correct word. </a:t>
            </a:r>
          </a:p>
          <a:p>
            <a:pPr eaLnBrk="1" hangingPunct="1">
              <a:lnSpc>
                <a:spcPct val="90000"/>
              </a:lnSpc>
            </a:pPr>
            <a:endParaRPr lang="en-GB" altLang="en-US" sz="1100" u="sng" dirty="0" smtClean="0">
              <a:solidFill>
                <a:schemeClr val="accent2"/>
              </a:solidFill>
              <a:latin typeface="Arial" pitchFamily="34" charset="0"/>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21</a:t>
            </a:fld>
            <a:endParaRPr lang="en-GB" altLang="en-US" dirty="0"/>
          </a:p>
        </p:txBody>
      </p:sp>
    </p:spTree>
    <p:extLst>
      <p:ext uri="{BB962C8B-B14F-4D97-AF65-F5344CB8AC3E}">
        <p14:creationId xmlns:p14="http://schemas.microsoft.com/office/powerpoint/2010/main" val="8932271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lnSpc>
                <a:spcPct val="90000"/>
              </a:lnSpc>
              <a:spcBef>
                <a:spcPct val="50000"/>
              </a:spcBef>
              <a:buClr>
                <a:schemeClr val="tx1"/>
              </a:buClr>
              <a:buSzPct val="90000"/>
              <a:buFont typeface="Arial" panose="020B0604020202020204" pitchFamily="34" charset="0"/>
              <a:buNone/>
            </a:pPr>
            <a:endParaRPr lang="en-GB" altLang="en-US" sz="1100" dirty="0" smtClean="0">
              <a:solidFill>
                <a:schemeClr val="tx1"/>
              </a:solidFill>
            </a:endParaRPr>
          </a:p>
          <a:p>
            <a:pPr marL="0" indent="0" eaLnBrk="1" hangingPunct="1">
              <a:lnSpc>
                <a:spcPct val="100000"/>
              </a:lnSpc>
              <a:spcBef>
                <a:spcPct val="50000"/>
              </a:spcBef>
              <a:buClr>
                <a:schemeClr val="tx1"/>
              </a:buClr>
              <a:buSzPct val="90000"/>
              <a:buFont typeface="Arial" panose="020B0604020202020204" pitchFamily="34" charset="0"/>
              <a:buNone/>
            </a:pPr>
            <a:r>
              <a:rPr lang="en-GB" sz="1100" b="1" i="0" dirty="0" smtClean="0">
                <a:solidFill>
                  <a:schemeClr val="tx1"/>
                </a:solidFill>
                <a:effectLst/>
              </a:rPr>
              <a:t>Electricity:</a:t>
            </a:r>
            <a:r>
              <a:rPr lang="en-GB" sz="1100" i="0" dirty="0" smtClean="0">
                <a:solidFill>
                  <a:schemeClr val="tx1"/>
                </a:solidFill>
                <a:effectLst/>
              </a:rPr>
              <a:t> does not have to be mains electricity, it could be electricity from a battery in a torch, car, etc.</a:t>
            </a:r>
          </a:p>
          <a:p>
            <a:pPr marL="0" indent="0" eaLnBrk="1" hangingPunct="1">
              <a:lnSpc>
                <a:spcPct val="100000"/>
              </a:lnSpc>
              <a:spcBef>
                <a:spcPct val="50000"/>
              </a:spcBef>
              <a:buClr>
                <a:schemeClr val="tx1"/>
              </a:buClr>
              <a:buSzPct val="90000"/>
              <a:buFont typeface="Arial" panose="020B0604020202020204" pitchFamily="34" charset="0"/>
              <a:buNone/>
            </a:pPr>
            <a:endParaRPr lang="en-GB" altLang="en-US" sz="1100" i="0" dirty="0" smtClean="0">
              <a:solidFill>
                <a:schemeClr val="tx1"/>
              </a:solidFill>
              <a:effectLst/>
            </a:endParaRPr>
          </a:p>
          <a:p>
            <a:pPr marL="0" indent="0" eaLnBrk="1" hangingPunct="1">
              <a:lnSpc>
                <a:spcPct val="100000"/>
              </a:lnSpc>
              <a:spcBef>
                <a:spcPct val="50000"/>
              </a:spcBef>
              <a:buClr>
                <a:schemeClr val="tx1"/>
              </a:buClr>
              <a:buSzPct val="90000"/>
              <a:buFont typeface="Arial" panose="020B0604020202020204" pitchFamily="34" charset="0"/>
              <a:buNone/>
            </a:pPr>
            <a:r>
              <a:rPr lang="en-GB" sz="1100" i="0" dirty="0" smtClean="0">
                <a:solidFill>
                  <a:schemeClr val="tx1"/>
                </a:solidFill>
                <a:effectLst/>
              </a:rPr>
              <a:t>There is no requirement that the electricity is used, wasted or diverted for the benefit of any person, thus the offence would be committed if someone, out of mischief, turned on an electric fire before leaving some premises (i.e. dishonestly using or wasting it, without authority, depending on the exact circumstances).</a:t>
            </a:r>
            <a:br>
              <a:rPr lang="en-GB" sz="1100" i="0" dirty="0" smtClean="0">
                <a:solidFill>
                  <a:schemeClr val="tx1"/>
                </a:solidFill>
                <a:effectLst/>
              </a:rPr>
            </a:br>
            <a:endParaRPr lang="en-GB" sz="1100" i="0" dirty="0" smtClean="0">
              <a:solidFill>
                <a:schemeClr val="tx1"/>
              </a:solidFill>
              <a:effectLst/>
            </a:endParaRPr>
          </a:p>
          <a:p>
            <a:pPr marL="0" indent="0" eaLnBrk="1" hangingPunct="1">
              <a:lnSpc>
                <a:spcPct val="100000"/>
              </a:lnSpc>
              <a:spcBef>
                <a:spcPct val="50000"/>
              </a:spcBef>
              <a:buClr>
                <a:schemeClr val="tx1"/>
              </a:buClr>
              <a:buSzPct val="90000"/>
              <a:buFont typeface="Arial" panose="020B0604020202020204" pitchFamily="34" charset="0"/>
              <a:buNone/>
            </a:pPr>
            <a:r>
              <a:rPr lang="en-GB" sz="1100" i="0" dirty="0" smtClean="0">
                <a:solidFill>
                  <a:schemeClr val="tx1"/>
                </a:solidFill>
                <a:effectLst/>
              </a:rPr>
              <a:t>An</a:t>
            </a:r>
            <a:r>
              <a:rPr lang="en-GB" sz="1100" b="1" i="0" dirty="0" smtClean="0">
                <a:solidFill>
                  <a:schemeClr val="tx1"/>
                </a:solidFill>
                <a:effectLst/>
              </a:rPr>
              <a:t> entry </a:t>
            </a:r>
            <a:r>
              <a:rPr lang="en-GB" sz="1100" i="0" dirty="0" smtClean="0">
                <a:solidFill>
                  <a:schemeClr val="tx1"/>
                </a:solidFill>
                <a:effectLst/>
              </a:rPr>
              <a:t>into premises only to commit this offence will not amount to </a:t>
            </a:r>
            <a:r>
              <a:rPr lang="en-GB" sz="1100" i="0" dirty="0" smtClean="0">
                <a:solidFill>
                  <a:schemeClr val="tx1"/>
                </a:solidFill>
                <a:effectLst/>
                <a:hlinkClick r:id="rId3"/>
              </a:rPr>
              <a:t>burglary</a:t>
            </a:r>
            <a:r>
              <a:rPr lang="en-GB" sz="1100" i="0" dirty="0" smtClean="0">
                <a:solidFill>
                  <a:schemeClr val="tx1"/>
                </a:solidFill>
                <a:effectLst/>
              </a:rPr>
              <a:t>. If, however, in the event, having entered, reconnecting a meter causes some damage, it's possible there may be an additional criminal damage charge, or, if the entry was made with the intent of causing </a:t>
            </a:r>
            <a:r>
              <a:rPr lang="en-GB" sz="1100" i="0" dirty="0" smtClean="0">
                <a:solidFill>
                  <a:schemeClr val="tx1"/>
                </a:solidFill>
                <a:effectLst/>
                <a:hlinkClick r:id="rId4"/>
              </a:rPr>
              <a:t>damage</a:t>
            </a:r>
            <a:r>
              <a:rPr lang="en-GB" sz="1100" i="0" dirty="0" smtClean="0">
                <a:solidFill>
                  <a:schemeClr val="tx1"/>
                </a:solidFill>
                <a:effectLst/>
              </a:rPr>
              <a:t> to reconnect the meter, burglary could be considered. </a:t>
            </a:r>
            <a:endParaRPr lang="en-GB" altLang="en-US" sz="1100" i="0" dirty="0" smtClean="0">
              <a:solidFill>
                <a:schemeClr val="tx1"/>
              </a:solidFill>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22</a:t>
            </a:fld>
            <a:endParaRPr lang="en-GB" altLang="en-US"/>
          </a:p>
        </p:txBody>
      </p:sp>
    </p:spTree>
    <p:extLst>
      <p:ext uri="{BB962C8B-B14F-4D97-AF65-F5344CB8AC3E}">
        <p14:creationId xmlns:p14="http://schemas.microsoft.com/office/powerpoint/2010/main" val="22186116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u="sng" dirty="0" smtClean="0">
                <a:solidFill>
                  <a:schemeClr val="accent2"/>
                </a:solidFill>
              </a:rPr>
              <a:t>Knowledge check </a:t>
            </a:r>
          </a:p>
          <a:p>
            <a:r>
              <a:rPr lang="en-GB" sz="1100" dirty="0">
                <a:solidFill>
                  <a:schemeClr val="accent2"/>
                </a:solidFill>
              </a:rPr>
              <a:t>Learners to put books / phones / research material away and attempt the MCQ </a:t>
            </a:r>
            <a:r>
              <a:rPr lang="en-GB" sz="1100" dirty="0" smtClean="0">
                <a:solidFill>
                  <a:schemeClr val="accent2"/>
                </a:solidFill>
              </a:rPr>
              <a:t>questions on the following slides </a:t>
            </a:r>
            <a:r>
              <a:rPr lang="en-GB" sz="1100" dirty="0">
                <a:solidFill>
                  <a:schemeClr val="accent2"/>
                </a:solidFill>
              </a:rPr>
              <a:t>individually. </a:t>
            </a:r>
          </a:p>
          <a:p>
            <a:r>
              <a:rPr lang="en-GB" sz="1100" dirty="0">
                <a:solidFill>
                  <a:schemeClr val="accent2"/>
                </a:solidFill>
              </a:rPr>
              <a:t>Class discussion around answers provided. </a:t>
            </a:r>
          </a:p>
          <a:p>
            <a:r>
              <a:rPr lang="en-GB" sz="1100" dirty="0">
                <a:solidFill>
                  <a:schemeClr val="accent2"/>
                </a:solidFill>
              </a:rPr>
              <a:t>One mark allocated for each correct answer. </a:t>
            </a:r>
          </a:p>
          <a:p>
            <a:r>
              <a:rPr lang="en-GB" sz="1100" dirty="0">
                <a:solidFill>
                  <a:schemeClr val="accent2"/>
                </a:solidFill>
              </a:rPr>
              <a:t>Students to re-join their original teams and collate all marks accumulated throughout the course of the day. </a:t>
            </a:r>
          </a:p>
          <a:p>
            <a:endParaRPr lang="en-GB" u="sng" dirty="0">
              <a:solidFill>
                <a:schemeClr val="accent2"/>
              </a:solidFill>
            </a:endParaRPr>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23</a:t>
            </a:fld>
            <a:endParaRPr lang="en-GB" altLang="en-US"/>
          </a:p>
        </p:txBody>
      </p:sp>
    </p:spTree>
    <p:extLst>
      <p:ext uri="{BB962C8B-B14F-4D97-AF65-F5344CB8AC3E}">
        <p14:creationId xmlns:p14="http://schemas.microsoft.com/office/powerpoint/2010/main" val="7028818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altLang="en-US" sz="1100" dirty="0" smtClean="0">
                <a:latin typeface="Arial" panose="020B0604020202020204" pitchFamily="34" charset="0"/>
              </a:rPr>
              <a:t>This question mentions the fact the person acts dishonestly when they appropriate the property (Jumper) from the display, and they show their intent to permanently deprive the owner of it by attempting to leave the store without paying for it.</a:t>
            </a:r>
          </a:p>
          <a:p>
            <a:pPr>
              <a:lnSpc>
                <a:spcPct val="90000"/>
              </a:lnSpc>
            </a:pPr>
            <a:r>
              <a:rPr lang="en-GB" altLang="en-US" sz="1100" dirty="0" smtClean="0">
                <a:latin typeface="Arial" panose="020B0604020202020204" pitchFamily="34" charset="0"/>
              </a:rPr>
              <a:t>The fact they have offered to pay for the item when they have been stopped is immaterial because the offence of theft was committed at the time of the dishonest appropriation of the property with the intent to permanently deprive the owner of it.   </a:t>
            </a:r>
          </a:p>
          <a:p>
            <a:pPr>
              <a:lnSpc>
                <a:spcPct val="90000"/>
              </a:lnSpc>
            </a:pPr>
            <a:r>
              <a:rPr lang="en-GB" altLang="en-US" sz="1100" dirty="0" smtClean="0">
                <a:latin typeface="Arial" panose="020B0604020202020204" pitchFamily="34" charset="0"/>
              </a:rPr>
              <a:t> </a:t>
            </a:r>
          </a:p>
          <a:p>
            <a:pPr>
              <a:lnSpc>
                <a:spcPct val="90000"/>
              </a:lnSpc>
            </a:pPr>
            <a:r>
              <a:rPr lang="en-GB" altLang="en-US" sz="1100" dirty="0" smtClean="0">
                <a:latin typeface="Arial" panose="020B0604020202020204" pitchFamily="34" charset="0"/>
              </a:rPr>
              <a:t>Whereas, for the Store Detective</a:t>
            </a:r>
            <a:r>
              <a:rPr lang="en-GB" altLang="en-US" sz="1100" baseline="0" dirty="0" smtClean="0">
                <a:latin typeface="Arial" panose="020B0604020202020204" pitchFamily="34" charset="0"/>
              </a:rPr>
              <a:t> </a:t>
            </a:r>
            <a:r>
              <a:rPr lang="en-GB" altLang="en-US" sz="1100" dirty="0" smtClean="0">
                <a:latin typeface="Arial" panose="020B0604020202020204" pitchFamily="34" charset="0"/>
              </a:rPr>
              <a:t>they usually wait until the person has walked out of the store without paying for the goods before they stop the person and detain them for theft.  The question here is whether the person is in the act of </a:t>
            </a:r>
            <a:r>
              <a:rPr lang="en-GB" altLang="en-US" sz="1100" b="1" dirty="0" smtClean="0">
                <a:latin typeface="Arial" panose="020B0604020202020204" pitchFamily="34" charset="0"/>
              </a:rPr>
              <a:t>committing/or reasonably suspected to be committing</a:t>
            </a:r>
            <a:r>
              <a:rPr lang="en-GB" altLang="en-US" sz="1100" dirty="0" smtClean="0">
                <a:latin typeface="Arial" panose="020B0604020202020204" pitchFamily="34" charset="0"/>
              </a:rPr>
              <a:t> the theft at the time they are stopped by the Store Detective/Member of Staff, or has the offence </a:t>
            </a:r>
            <a:r>
              <a:rPr lang="en-GB" altLang="en-US" sz="1100" b="1" dirty="0" smtClean="0">
                <a:latin typeface="Arial" panose="020B0604020202020204" pitchFamily="34" charset="0"/>
              </a:rPr>
              <a:t>been</a:t>
            </a:r>
            <a:r>
              <a:rPr lang="en-GB" altLang="en-US" sz="1100" dirty="0" smtClean="0">
                <a:latin typeface="Arial" panose="020B0604020202020204" pitchFamily="34" charset="0"/>
              </a:rPr>
              <a:t> committed prior to the person leaving the store?  Obviously there may be some difficulties here in actually proving the ‘intent to permanently deprive’ as the alleged offender may claim they were prevented from paying for the item because of their detention by the store staff. </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24</a:t>
            </a:fld>
            <a:endParaRPr lang="en-GB" altLang="en-US"/>
          </a:p>
        </p:txBody>
      </p:sp>
    </p:spTree>
    <p:extLst>
      <p:ext uri="{BB962C8B-B14F-4D97-AF65-F5344CB8AC3E}">
        <p14:creationId xmlns:p14="http://schemas.microsoft.com/office/powerpoint/2010/main" val="20050081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smtClean="0">
                <a:latin typeface="Arial" panose="020B0604020202020204" pitchFamily="34" charset="0"/>
              </a:rPr>
              <a:t>Answer: D. Mushrooms growing wild on any land.</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25</a:t>
            </a:fld>
            <a:endParaRPr lang="en-GB" altLang="en-US"/>
          </a:p>
        </p:txBody>
      </p:sp>
    </p:spTree>
    <p:extLst>
      <p:ext uri="{BB962C8B-B14F-4D97-AF65-F5344CB8AC3E}">
        <p14:creationId xmlns:p14="http://schemas.microsoft.com/office/powerpoint/2010/main" val="36540547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smtClean="0">
                <a:latin typeface="Arial" panose="020B0604020202020204" pitchFamily="34" charset="0"/>
              </a:rPr>
              <a:t>I</a:t>
            </a:r>
            <a:r>
              <a:rPr lang="en-GB" altLang="en-US" sz="1100" dirty="0" smtClean="0">
                <a:latin typeface="Arial" panose="020B0604020202020204" pitchFamily="34" charset="0"/>
              </a:rPr>
              <a:t>f the person has an honestly held belief that if the friend had been aware of the circumstances they would have consented to the money being borrowed in this way, then they will not be deemed to have acted dishonestly, so there is no theft. </a:t>
            </a:r>
            <a:endParaRPr lang="en-US" altLang="en-US" sz="11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26</a:t>
            </a:fld>
            <a:endParaRPr lang="en-GB" altLang="en-US"/>
          </a:p>
        </p:txBody>
      </p:sp>
    </p:spTree>
    <p:extLst>
      <p:ext uri="{BB962C8B-B14F-4D97-AF65-F5344CB8AC3E}">
        <p14:creationId xmlns:p14="http://schemas.microsoft.com/office/powerpoint/2010/main" val="3060135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smtClean="0">
                <a:latin typeface="Arial" panose="020B0604020202020204" pitchFamily="34" charset="0"/>
              </a:rPr>
              <a:t>There is unlikely to be a theft here because the person has not acted dishonestly when appropriating this newspaper and has paid the required price for it, and they would have a honestly held belief the owner of the Newsagents would have consented to their taking the paper in these circumstances</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27</a:t>
            </a:fld>
            <a:endParaRPr lang="en-GB" altLang="en-US"/>
          </a:p>
        </p:txBody>
      </p:sp>
    </p:spTree>
    <p:extLst>
      <p:ext uri="{BB962C8B-B14F-4D97-AF65-F5344CB8AC3E}">
        <p14:creationId xmlns:p14="http://schemas.microsoft.com/office/powerpoint/2010/main" val="23228435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Whilst Debbie has left more than sufficient cash to pay for the picture she has taken, she has clearly gone against the wishes of the owner who has requested people wait for their return if they wish to purchase an item.  </a:t>
            </a:r>
          </a:p>
          <a:p>
            <a:r>
              <a:rPr lang="en-GB" altLang="en-US" sz="1100" dirty="0" smtClean="0">
                <a:latin typeface="Arial" panose="020B0604020202020204" pitchFamily="34" charset="0"/>
              </a:rPr>
              <a:t> </a:t>
            </a:r>
          </a:p>
          <a:p>
            <a:r>
              <a:rPr lang="en-GB" altLang="en-US" sz="1100" dirty="0" smtClean="0">
                <a:latin typeface="Arial" panose="020B0604020202020204" pitchFamily="34" charset="0"/>
              </a:rPr>
              <a:t>In the circumstances Debbie would be unable to claim she had an honestly held belief that the owner would have consented if they had been aware of the circumstances.  Having said that it is highly unlikely this person would be dealt with for the offence of theft.</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28</a:t>
            </a:fld>
            <a:endParaRPr lang="en-GB" altLang="en-US"/>
          </a:p>
        </p:txBody>
      </p:sp>
    </p:spTree>
    <p:extLst>
      <p:ext uri="{BB962C8B-B14F-4D97-AF65-F5344CB8AC3E}">
        <p14:creationId xmlns:p14="http://schemas.microsoft.com/office/powerpoint/2010/main" val="24189481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In this situation Geoff is clearly acting dishonestly by swapping over the labels and has an intention to permanently deprive the owner of the property, hence theft.</a:t>
            </a:r>
          </a:p>
          <a:p>
            <a:r>
              <a:rPr lang="en-GB" altLang="en-US" sz="1100" dirty="0" smtClean="0">
                <a:latin typeface="Arial" panose="020B0604020202020204" pitchFamily="34" charset="0"/>
              </a:rPr>
              <a:t> </a:t>
            </a:r>
          </a:p>
          <a:p>
            <a:r>
              <a:rPr lang="en-GB" altLang="en-US" sz="1100" dirty="0" smtClean="0">
                <a:latin typeface="Arial" panose="020B0604020202020204" pitchFamily="34" charset="0"/>
              </a:rPr>
              <a:t>Though there could also be an element of fraud (not yet covered this offence) here because Geoff is making a gain for himself and subjecting another to a loss, when he pays the lower price at the checkout for the jar of coffee.</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29</a:t>
            </a:fld>
            <a:endParaRPr lang="en-GB" altLang="en-US"/>
          </a:p>
        </p:txBody>
      </p:sp>
    </p:spTree>
    <p:extLst>
      <p:ext uri="{BB962C8B-B14F-4D97-AF65-F5344CB8AC3E}">
        <p14:creationId xmlns:p14="http://schemas.microsoft.com/office/powerpoint/2010/main" val="528028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In these circumstances it hinges on Mildred’s intent when she picks the blackberries (the appropriation).  If her intent is to make jam for her own use at the time of picking then there is no offence of theft.  It is arguable as to whether, in these circumstances, it would become an offence of theft if the person later formed an intent to sell the produce.</a:t>
            </a:r>
          </a:p>
          <a:p>
            <a:r>
              <a:rPr lang="en-GB" altLang="en-US" sz="1100" dirty="0" smtClean="0">
                <a:latin typeface="Arial" panose="020B0604020202020204" pitchFamily="34" charset="0"/>
              </a:rPr>
              <a:t> </a:t>
            </a:r>
          </a:p>
          <a:p>
            <a:r>
              <a:rPr lang="en-GB" altLang="en-US" sz="1100" dirty="0" smtClean="0">
                <a:latin typeface="Arial" panose="020B0604020202020204" pitchFamily="34" charset="0"/>
              </a:rPr>
              <a:t>If, however, her intent is to make jam to sell for reward, or for sale or other commercial gain at the time of picking the berries, then there will be an offence of theft.</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30</a:t>
            </a:fld>
            <a:endParaRPr lang="en-GB" altLang="en-US"/>
          </a:p>
        </p:txBody>
      </p:sp>
    </p:spTree>
    <p:extLst>
      <p:ext uri="{BB962C8B-B14F-4D97-AF65-F5344CB8AC3E}">
        <p14:creationId xmlns:p14="http://schemas.microsoft.com/office/powerpoint/2010/main" val="174984846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smtClean="0">
                <a:latin typeface="Arial" panose="020B0604020202020204" pitchFamily="34" charset="0"/>
              </a:rPr>
              <a:t>Now for some more detailed questions…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100" dirty="0" smtClean="0">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smtClean="0">
                <a:latin typeface="Arial" panose="020B0604020202020204" pitchFamily="34" charset="0"/>
              </a:rPr>
              <a:t>Answer: D. Yes, OSWALD has committed an offence of theft in these circumstances.</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31</a:t>
            </a:fld>
            <a:endParaRPr lang="en-GB" altLang="en-US"/>
          </a:p>
        </p:txBody>
      </p:sp>
    </p:spTree>
    <p:extLst>
      <p:ext uri="{BB962C8B-B14F-4D97-AF65-F5344CB8AC3E}">
        <p14:creationId xmlns:p14="http://schemas.microsoft.com/office/powerpoint/2010/main" val="23212641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smtClean="0">
                <a:latin typeface="Arial" panose="020B0604020202020204" pitchFamily="34" charset="0"/>
              </a:rPr>
              <a:t>Answer: B WRESCHACK does not commit theft because the appropriation is not dishonest.</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32</a:t>
            </a:fld>
            <a:endParaRPr lang="en-GB" altLang="en-US"/>
          </a:p>
        </p:txBody>
      </p:sp>
    </p:spTree>
    <p:extLst>
      <p:ext uri="{BB962C8B-B14F-4D97-AF65-F5344CB8AC3E}">
        <p14:creationId xmlns:p14="http://schemas.microsoft.com/office/powerpoint/2010/main" val="15323456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smtClean="0">
                <a:latin typeface="Arial" panose="020B0604020202020204" pitchFamily="34" charset="0"/>
              </a:rPr>
              <a:t>Answer: D. Yes, because the carp had been reduced into a person's possession.</a:t>
            </a:r>
          </a:p>
          <a:p>
            <a:endParaRPr lang="en-GB" dirty="0"/>
          </a:p>
        </p:txBody>
      </p:sp>
      <p:sp>
        <p:nvSpPr>
          <p:cNvPr id="4" name="Slide Number Placeholder 3"/>
          <p:cNvSpPr>
            <a:spLocks noGrp="1"/>
          </p:cNvSpPr>
          <p:nvPr>
            <p:ph type="sldNum" sz="quarter" idx="10"/>
          </p:nvPr>
        </p:nvSpPr>
        <p:spPr/>
        <p:txBody>
          <a:bodyPr/>
          <a:lstStyle/>
          <a:p>
            <a:pPr>
              <a:defRPr/>
            </a:pPr>
            <a:fld id="{4835F965-6866-4443-B683-98D2866D8554}" type="slidenum">
              <a:rPr lang="en-GB" altLang="en-US" smtClean="0"/>
              <a:pPr>
                <a:defRPr/>
              </a:pPr>
              <a:t>33</a:t>
            </a:fld>
            <a:endParaRPr lang="en-GB" altLang="en-US"/>
          </a:p>
        </p:txBody>
      </p:sp>
    </p:spTree>
    <p:extLst>
      <p:ext uri="{BB962C8B-B14F-4D97-AF65-F5344CB8AC3E}">
        <p14:creationId xmlns:p14="http://schemas.microsoft.com/office/powerpoint/2010/main" val="3854839029"/>
      </p:ext>
    </p:extLst>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slideMaster" Target="../slideMasters/slideMaster1.xml"/><Relationship Id="rId3" Type="http://schemas.openxmlformats.org/officeDocument/2006/relationships/tags" Target="../tags/tag7.xml"/><Relationship Id="rId7" Type="http://schemas.openxmlformats.org/officeDocument/2006/relationships/tags" Target="../tags/tag11.xml"/><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9"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13.xml"/><Relationship Id="rId1" Type="http://schemas.openxmlformats.org/officeDocument/2006/relationships/tags" Target="../tags/tag12.xml"/></Relationships>
</file>

<file path=ppt/slideLayouts/_rels/slideLayout3.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15.xml"/><Relationship Id="rId1" Type="http://schemas.openxmlformats.org/officeDocument/2006/relationships/tags" Target="../tags/tag14.xml"/></Relationships>
</file>

<file path=ppt/slideLayouts/_rels/slideLayout4.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17.xml"/><Relationship Id="rId1" Type="http://schemas.openxmlformats.org/officeDocument/2006/relationships/tags" Target="../tags/tag16.xml"/></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8.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1_Title Slide">
    <p:spTree>
      <p:nvGrpSpPr>
        <p:cNvPr id="1" name=""/>
        <p:cNvGrpSpPr/>
        <p:nvPr/>
      </p:nvGrpSpPr>
      <p:grpSpPr>
        <a:xfrm>
          <a:off x="0" y="0"/>
          <a:ext cx="0" cy="0"/>
          <a:chOff x="0" y="0"/>
          <a:chExt cx="0" cy="0"/>
        </a:xfrm>
      </p:grpSpPr>
      <p:pic>
        <p:nvPicPr>
          <p:cNvPr id="4" name="Picture 2" descr="PowerpointPresentation.jpg"/>
          <p:cNvPicPr>
            <a:picLocks noChangeAspect="1"/>
          </p:cNvPicPr>
          <p:nvPr userDrawn="1"/>
        </p:nvPicPr>
        <p:blipFill>
          <a:blip r:embed="rId9"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hc" descr="NOT PROTECTIVELY MARKED"/>
          <p:cNvSpPr txBox="1">
            <a:spLocks noChangeArrowheads="1"/>
          </p:cNvSpPr>
          <p:nvPr userDrawn="1">
            <p:custDataLst>
              <p:tags r:id="rId1"/>
            </p:custDataLst>
          </p:nvPr>
        </p:nvSpPr>
        <p:spPr bwMode="auto">
          <a:xfrm>
            <a:off x="0" y="0"/>
            <a:ext cx="9144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chemeClr val="bg1"/>
                </a:solidFill>
                <a:latin typeface="Verdana" pitchFamily="34" charset="0"/>
                <a:ea typeface="ＭＳ Ｐゴシック" pitchFamily="-112" charset="-128"/>
              </a:defRPr>
            </a:lvl1pPr>
            <a:lvl2pPr marL="742950" indent="-285750" eaLnBrk="0" hangingPunct="0">
              <a:defRPr sz="3200">
                <a:solidFill>
                  <a:schemeClr val="bg1"/>
                </a:solidFill>
                <a:latin typeface="Verdana" pitchFamily="34" charset="0"/>
                <a:ea typeface="ＭＳ Ｐゴシック" pitchFamily="-112" charset="-128"/>
              </a:defRPr>
            </a:lvl2pPr>
            <a:lvl3pPr marL="1143000" indent="-228600" eaLnBrk="0" hangingPunct="0">
              <a:defRPr sz="3200">
                <a:solidFill>
                  <a:schemeClr val="bg1"/>
                </a:solidFill>
                <a:latin typeface="Verdana" pitchFamily="34" charset="0"/>
                <a:ea typeface="ＭＳ Ｐゴシック" pitchFamily="-112" charset="-128"/>
              </a:defRPr>
            </a:lvl3pPr>
            <a:lvl4pPr marL="1600200" indent="-228600" eaLnBrk="0" hangingPunct="0">
              <a:defRPr sz="3200">
                <a:solidFill>
                  <a:schemeClr val="bg1"/>
                </a:solidFill>
                <a:latin typeface="Verdana" pitchFamily="34" charset="0"/>
                <a:ea typeface="ＭＳ Ｐゴシック" pitchFamily="-112" charset="-128"/>
              </a:defRPr>
            </a:lvl4pPr>
            <a:lvl5pPr marL="2057400" indent="-228600" eaLnBrk="0" hangingPunct="0">
              <a:defRPr sz="3200">
                <a:solidFill>
                  <a:schemeClr val="bg1"/>
                </a:solidFill>
                <a:latin typeface="Verdana" pitchFamily="34" charset="0"/>
                <a:ea typeface="ＭＳ Ｐゴシック" pitchFamily="-112" charset="-128"/>
              </a:defRPr>
            </a:lvl5pPr>
            <a:lvl6pPr marL="25146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6pPr>
            <a:lvl7pPr marL="29718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7pPr>
            <a:lvl8pPr marL="34290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8pPr>
            <a:lvl9pPr marL="38862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9pPr>
          </a:lstStyle>
          <a:p>
            <a:pPr eaLnBrk="1" hangingPunct="1"/>
            <a:r>
              <a:rPr lang="en-GB" altLang="en-US" sz="1200" b="1">
                <a:solidFill>
                  <a:srgbClr val="FF0000"/>
                </a:solidFill>
                <a:latin typeface="Calibri" pitchFamily="34" charset="0"/>
              </a:rPr>
              <a:t>NOT PROTECTIVELY MARKED</a:t>
            </a:r>
          </a:p>
        </p:txBody>
      </p:sp>
      <p:sp>
        <p:nvSpPr>
          <p:cNvPr id="6" name="fc" descr="NOT PROTECTIVELY MARKED"/>
          <p:cNvSpPr txBox="1">
            <a:spLocks noChangeArrowheads="1"/>
          </p:cNvSpPr>
          <p:nvPr userDrawn="1">
            <p:custDataLst>
              <p:tags r:id="rId2"/>
            </p:custDataLst>
          </p:nvPr>
        </p:nvSpPr>
        <p:spPr bwMode="auto">
          <a:xfrm>
            <a:off x="0" y="6611938"/>
            <a:ext cx="9144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chemeClr val="bg1"/>
                </a:solidFill>
                <a:latin typeface="Verdana" pitchFamily="34" charset="0"/>
                <a:ea typeface="ＭＳ Ｐゴシック" pitchFamily="-112" charset="-128"/>
              </a:defRPr>
            </a:lvl1pPr>
            <a:lvl2pPr marL="742950" indent="-285750" eaLnBrk="0" hangingPunct="0">
              <a:defRPr sz="3200">
                <a:solidFill>
                  <a:schemeClr val="bg1"/>
                </a:solidFill>
                <a:latin typeface="Verdana" pitchFamily="34" charset="0"/>
                <a:ea typeface="ＭＳ Ｐゴシック" pitchFamily="-112" charset="-128"/>
              </a:defRPr>
            </a:lvl2pPr>
            <a:lvl3pPr marL="1143000" indent="-228600" eaLnBrk="0" hangingPunct="0">
              <a:defRPr sz="3200">
                <a:solidFill>
                  <a:schemeClr val="bg1"/>
                </a:solidFill>
                <a:latin typeface="Verdana" pitchFamily="34" charset="0"/>
                <a:ea typeface="ＭＳ Ｐゴシック" pitchFamily="-112" charset="-128"/>
              </a:defRPr>
            </a:lvl3pPr>
            <a:lvl4pPr marL="1600200" indent="-228600" eaLnBrk="0" hangingPunct="0">
              <a:defRPr sz="3200">
                <a:solidFill>
                  <a:schemeClr val="bg1"/>
                </a:solidFill>
                <a:latin typeface="Verdana" pitchFamily="34" charset="0"/>
                <a:ea typeface="ＭＳ Ｐゴシック" pitchFamily="-112" charset="-128"/>
              </a:defRPr>
            </a:lvl4pPr>
            <a:lvl5pPr marL="2057400" indent="-228600" eaLnBrk="0" hangingPunct="0">
              <a:defRPr sz="3200">
                <a:solidFill>
                  <a:schemeClr val="bg1"/>
                </a:solidFill>
                <a:latin typeface="Verdana" pitchFamily="34" charset="0"/>
                <a:ea typeface="ＭＳ Ｐゴシック" pitchFamily="-112" charset="-128"/>
              </a:defRPr>
            </a:lvl5pPr>
            <a:lvl6pPr marL="25146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6pPr>
            <a:lvl7pPr marL="29718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7pPr>
            <a:lvl8pPr marL="34290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8pPr>
            <a:lvl9pPr marL="38862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9pPr>
          </a:lstStyle>
          <a:p>
            <a:pPr eaLnBrk="1" hangingPunct="1"/>
            <a:r>
              <a:rPr lang="en-GB" altLang="en-US" sz="1200" b="1">
                <a:solidFill>
                  <a:srgbClr val="FF0000"/>
                </a:solidFill>
                <a:latin typeface="Calibri" pitchFamily="34" charset="0"/>
              </a:rPr>
              <a:t>NOT PROTECTIVELY MARKED</a:t>
            </a:r>
          </a:p>
        </p:txBody>
      </p:sp>
      <p:sp>
        <p:nvSpPr>
          <p:cNvPr id="118786" name="Rectangle 2"/>
          <p:cNvSpPr>
            <a:spLocks noGrp="1" noChangeArrowheads="1"/>
          </p:cNvSpPr>
          <p:nvPr>
            <p:ph type="ctrTitle"/>
            <p:custDataLst>
              <p:tags r:id="rId3"/>
            </p:custDataLst>
          </p:nvPr>
        </p:nvSpPr>
        <p:spPr>
          <a:xfrm>
            <a:off x="685800" y="2130425"/>
            <a:ext cx="7772400" cy="1470025"/>
          </a:xfrm>
          <a:prstGeom prst="rect">
            <a:avLst/>
          </a:prstGeom>
        </p:spPr>
        <p:txBody>
          <a:bodyPr/>
          <a:lstStyle>
            <a:lvl1pPr>
              <a:defRPr smtClean="0"/>
            </a:lvl1pPr>
          </a:lstStyle>
          <a:p>
            <a:r>
              <a:rPr lang="en-GB" smtClean="0"/>
              <a:t>Click to edit Master title style</a:t>
            </a:r>
          </a:p>
        </p:txBody>
      </p:sp>
      <p:sp>
        <p:nvSpPr>
          <p:cNvPr id="118787" name="Rectangle 3"/>
          <p:cNvSpPr>
            <a:spLocks noGrp="1" noChangeArrowheads="1"/>
          </p:cNvSpPr>
          <p:nvPr>
            <p:ph type="subTitle" idx="1"/>
            <p:custDataLst>
              <p:tags r:id="rId4"/>
            </p:custDataLst>
          </p:nvPr>
        </p:nvSpPr>
        <p:spPr>
          <a:xfrm>
            <a:off x="1371600" y="3886200"/>
            <a:ext cx="6400800" cy="1752600"/>
          </a:xfrm>
          <a:prstGeom prst="rect">
            <a:avLst/>
          </a:prstGeom>
        </p:spPr>
        <p:txBody>
          <a:bodyPr/>
          <a:lstStyle>
            <a:lvl1pPr marL="0" indent="0" algn="ctr">
              <a:buFontTx/>
              <a:buNone/>
              <a:defRPr smtClean="0"/>
            </a:lvl1pPr>
          </a:lstStyle>
          <a:p>
            <a:r>
              <a:rPr lang="en-GB" smtClean="0"/>
              <a:t>Click to edit Master subtitle style</a:t>
            </a:r>
          </a:p>
        </p:txBody>
      </p:sp>
      <p:sp>
        <p:nvSpPr>
          <p:cNvPr id="7" name="Date Placeholder 6"/>
          <p:cNvSpPr>
            <a:spLocks noGrp="1" noChangeArrowheads="1"/>
          </p:cNvSpPr>
          <p:nvPr>
            <p:ph type="dt" sz="half" idx="10"/>
            <p:custDataLst>
              <p:tags r:id="rId5"/>
            </p:custDataLst>
          </p:nvPr>
        </p:nvSpPr>
        <p:spPr>
          <a:xfrm>
            <a:off x="457200" y="6245225"/>
            <a:ext cx="2133600" cy="476250"/>
          </a:xfrm>
          <a:prstGeom prst="rect">
            <a:avLst/>
          </a:prstGeom>
        </p:spPr>
        <p:txBody>
          <a:bodyPr vert="horz" wrap="square" lIns="91440" tIns="45720" rIns="91440" bIns="45720" numCol="1" anchor="t" anchorCtr="0" compatLnSpc="1">
            <a:prstTxWarp prst="textNoShape">
              <a:avLst/>
            </a:prstTxWarp>
          </a:bodyPr>
          <a:lstStyle>
            <a:lvl1pPr algn="l">
              <a:defRPr b="1" smtClean="0"/>
            </a:lvl1pPr>
          </a:lstStyle>
          <a:p>
            <a:pPr>
              <a:defRPr/>
            </a:pPr>
            <a:endParaRPr lang="en-US" altLang="en-US"/>
          </a:p>
        </p:txBody>
      </p:sp>
      <p:sp>
        <p:nvSpPr>
          <p:cNvPr id="8" name="Footer Placeholder 7"/>
          <p:cNvSpPr>
            <a:spLocks noGrp="1" noChangeArrowheads="1"/>
          </p:cNvSpPr>
          <p:nvPr>
            <p:ph type="ftr" sz="quarter" idx="11"/>
            <p:custDataLst>
              <p:tags r:id="rId6"/>
            </p:custDataLst>
          </p:nvPr>
        </p:nvSpPr>
        <p:spPr>
          <a:xfrm>
            <a:off x="3124200" y="6245225"/>
            <a:ext cx="2895600" cy="476250"/>
          </a:xfrm>
          <a:prstGeom prst="rect">
            <a:avLst/>
          </a:prstGeom>
        </p:spPr>
        <p:txBody>
          <a:bodyPr vert="horz" wrap="square" lIns="91440" tIns="45720" rIns="91440" bIns="45720" numCol="1" anchor="t" anchorCtr="0" compatLnSpc="1">
            <a:prstTxWarp prst="textNoShape">
              <a:avLst/>
            </a:prstTxWarp>
          </a:bodyPr>
          <a:lstStyle>
            <a:lvl1pPr algn="l">
              <a:defRPr b="1" smtClean="0"/>
            </a:lvl1pPr>
          </a:lstStyle>
          <a:p>
            <a:pPr>
              <a:defRPr/>
            </a:pPr>
            <a:endParaRPr lang="en-US" altLang="en-US"/>
          </a:p>
        </p:txBody>
      </p:sp>
      <p:sp>
        <p:nvSpPr>
          <p:cNvPr id="9" name="Slide Number Placeholder 8"/>
          <p:cNvSpPr>
            <a:spLocks noGrp="1" noChangeArrowheads="1"/>
          </p:cNvSpPr>
          <p:nvPr>
            <p:ph type="sldNum" sz="quarter" idx="12"/>
            <p:custDataLst>
              <p:tags r:id="rId7"/>
            </p:custDataLst>
          </p:nvPr>
        </p:nvSpPr>
        <p:spPr>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lgn="l">
              <a:defRPr b="1" smtClean="0"/>
            </a:lvl1pPr>
          </a:lstStyle>
          <a:p>
            <a:pPr>
              <a:defRPr/>
            </a:pPr>
            <a:fld id="{52A3BAA3-72A5-4B18-85AB-BD094ACA072C}" type="slidenum">
              <a:rPr lang="en-GB" altLang="en-US"/>
              <a:pPr>
                <a:defRPr/>
              </a:pPr>
              <a:t>‹#›</a:t>
            </a:fld>
            <a:endParaRPr lang="en-GB" altLang="en-US"/>
          </a:p>
        </p:txBody>
      </p:sp>
    </p:spTree>
    <p:extLst>
      <p:ext uri="{BB962C8B-B14F-4D97-AF65-F5344CB8AC3E}">
        <p14:creationId xmlns:p14="http://schemas.microsoft.com/office/powerpoint/2010/main" val="700124784"/>
      </p:ext>
    </p:extLst>
  </p:cSld>
  <p:clrMapOvr>
    <a:masterClrMapping/>
  </p:clrMapOv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457200" y="274638"/>
            <a:ext cx="8229600" cy="562074"/>
          </a:xfrm>
          <a:prstGeom prst="rect">
            <a:avLst/>
          </a:prstGeom>
        </p:spPr>
        <p:txBody>
          <a:bodyPr/>
          <a:lstStyle>
            <a:lvl1pPr>
              <a:defRPr sz="3200"/>
            </a:lvl1pPr>
          </a:lstStyle>
          <a:p>
            <a:r>
              <a:rPr lang="en-US" dirty="0" smtClean="0"/>
              <a:t>Click to edit Master title style</a:t>
            </a:r>
            <a:endParaRPr lang="en-GB" dirty="0"/>
          </a:p>
        </p:txBody>
      </p:sp>
      <p:sp>
        <p:nvSpPr>
          <p:cNvPr id="3" name="Content Placeholder 2"/>
          <p:cNvSpPr>
            <a:spLocks noGrp="1"/>
          </p:cNvSpPr>
          <p:nvPr>
            <p:ph sz="half" idx="1"/>
            <p:custDataLst>
              <p:tags r:id="rId2"/>
            </p:custDataLst>
          </p:nvPr>
        </p:nvSpPr>
        <p:spPr>
          <a:xfrm>
            <a:off x="457200" y="1052736"/>
            <a:ext cx="4038600" cy="5073427"/>
          </a:xfrm>
          <a:prstGeom prst="rect">
            <a:avLst/>
          </a:prstGeom>
        </p:spPr>
        <p:txBody>
          <a:bodyPr/>
          <a:lstStyle>
            <a:lvl1pPr>
              <a:defRPr sz="3200">
                <a:solidFill>
                  <a:srgbClr val="3333FF"/>
                </a:solidFill>
              </a:defRPr>
            </a:lvl1pPr>
            <a:lvl2pPr>
              <a:defRPr sz="3200">
                <a:solidFill>
                  <a:srgbClr val="3333FF"/>
                </a:solidFill>
              </a:defRPr>
            </a:lvl2pPr>
            <a:lvl3pPr>
              <a:defRPr sz="3200">
                <a:solidFill>
                  <a:srgbClr val="3333FF"/>
                </a:solidFill>
              </a:defRPr>
            </a:lvl3pPr>
            <a:lvl4pPr>
              <a:defRPr sz="3200">
                <a:solidFill>
                  <a:srgbClr val="3333FF"/>
                </a:solidFill>
              </a:defRPr>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668649725"/>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2_Title Slide">
    <p:spTree>
      <p:nvGrpSpPr>
        <p:cNvPr id="1" name=""/>
        <p:cNvGrpSpPr/>
        <p:nvPr/>
      </p:nvGrpSpPr>
      <p:grpSpPr>
        <a:xfrm>
          <a:off x="0" y="0"/>
          <a:ext cx="0" cy="0"/>
          <a:chOff x="0" y="0"/>
          <a:chExt cx="0" cy="0"/>
        </a:xfrm>
      </p:grpSpPr>
      <p:sp>
        <p:nvSpPr>
          <p:cNvPr id="2" name="Title 1"/>
          <p:cNvSpPr>
            <a:spLocks noGrp="1"/>
          </p:cNvSpPr>
          <p:nvPr>
            <p:ph type="ctrTitle"/>
            <p:custDataLst>
              <p:tags r:id="rId1"/>
            </p:custDataLst>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custDataLst>
              <p:tags r:id="rId2"/>
            </p:custDataLst>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extLst>
      <p:ext uri="{BB962C8B-B14F-4D97-AF65-F5344CB8AC3E}">
        <p14:creationId xmlns:p14="http://schemas.microsoft.com/office/powerpoint/2010/main" val="2524776025"/>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468313" y="260648"/>
            <a:ext cx="8229600" cy="549275"/>
          </a:xfrm>
        </p:spPr>
        <p:txBody>
          <a:bodyPr/>
          <a:lstStyle>
            <a:lvl1pPr>
              <a:defRPr sz="3200"/>
            </a:lvl1pPr>
          </a:lstStyle>
          <a:p>
            <a:r>
              <a:rPr lang="en-US" dirty="0" smtClean="0"/>
              <a:t>Click to edit Master title style</a:t>
            </a:r>
            <a:endParaRPr lang="en-GB" dirty="0"/>
          </a:p>
        </p:txBody>
      </p:sp>
      <p:sp>
        <p:nvSpPr>
          <p:cNvPr id="3" name="Content Placeholder 2"/>
          <p:cNvSpPr>
            <a:spLocks noGrp="1"/>
          </p:cNvSpPr>
          <p:nvPr>
            <p:ph idx="1" hasCustomPrompt="1"/>
            <p:custDataLst>
              <p:tags r:id="rId2"/>
            </p:custDataLst>
          </p:nvPr>
        </p:nvSpPr>
        <p:spPr>
          <a:xfrm>
            <a:off x="457200" y="1412875"/>
            <a:ext cx="8229600" cy="4713288"/>
          </a:xfrm>
        </p:spPr>
        <p:txBody>
          <a:bodyPr/>
          <a:lstStyle>
            <a:lvl1pPr>
              <a:defRPr sz="3200">
                <a:solidFill>
                  <a:srgbClr val="3333FF"/>
                </a:solidFill>
              </a:defRPr>
            </a:lvl1pPr>
            <a:lvl2pPr>
              <a:defRPr sz="3200">
                <a:solidFill>
                  <a:srgbClr val="3333FF"/>
                </a:solidFill>
              </a:defRPr>
            </a:lvl2pPr>
            <a:lvl3pPr>
              <a:defRPr sz="3200">
                <a:solidFill>
                  <a:srgbClr val="3333FF"/>
                </a:solidFill>
              </a:defRPr>
            </a:lvl3pPr>
            <a:lvl4pPr>
              <a:defRPr sz="3200">
                <a:solidFill>
                  <a:srgbClr val="3333FF"/>
                </a:solidFill>
              </a:defRPr>
            </a:lvl4pPr>
            <a:lvl5pPr>
              <a:defRPr sz="3200">
                <a:solidFill>
                  <a:srgbClr val="3333FF"/>
                </a:solidFill>
              </a:defRPr>
            </a:lvl5pPr>
          </a:lstStyle>
          <a:p>
            <a:pPr lvl="0"/>
            <a:r>
              <a:rPr lang="en-US" dirty="0" smtClean="0"/>
              <a:t>Click to edit Mater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113487295"/>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468313" y="260648"/>
            <a:ext cx="8229600" cy="549275"/>
          </a:xfrm>
        </p:spPr>
        <p:txBody>
          <a:bodyPr/>
          <a:lstStyle>
            <a:lvl1pPr>
              <a:defRPr sz="3200"/>
            </a:lvl1pPr>
          </a:lstStyle>
          <a:p>
            <a:r>
              <a:rPr lang="en-US" dirty="0" smtClean="0"/>
              <a:t>Click to edit Master title style</a:t>
            </a:r>
            <a:endParaRPr lang="en-GB" dirty="0"/>
          </a:p>
        </p:txBody>
      </p:sp>
    </p:spTree>
    <p:extLst>
      <p:ext uri="{BB962C8B-B14F-4D97-AF65-F5344CB8AC3E}">
        <p14:creationId xmlns:p14="http://schemas.microsoft.com/office/powerpoint/2010/main" val="2474855786"/>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3972072"/>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2247359"/>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7995612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14787634"/>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14884039"/>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98485540"/>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3558996"/>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43871159"/>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3535481"/>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20187685"/>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97509075"/>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tags" Target="../tags/tag3.xml"/><Relationship Id="rId3" Type="http://schemas.openxmlformats.org/officeDocument/2006/relationships/slideLayout" Target="../slideLayouts/slideLayout3.xml"/><Relationship Id="rId7" Type="http://schemas.openxmlformats.org/officeDocument/2006/relationships/tags" Target="../tags/tag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ags" Target="../tags/tag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Rectangle 5"/>
          <p:cNvSpPr>
            <a:spLocks noGrp="1" noChangeArrowheads="1"/>
          </p:cNvSpPr>
          <p:nvPr>
            <p:ph type="title"/>
            <p:custDataLst>
              <p:tags r:id="rId7"/>
            </p:custDataLst>
          </p:nvPr>
        </p:nvSpPr>
        <p:spPr bwMode="auto">
          <a:xfrm>
            <a:off x="468313" y="287338"/>
            <a:ext cx="82296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30" name="Rectangle 6"/>
          <p:cNvSpPr>
            <a:spLocks noGrp="1" noChangeArrowheads="1"/>
          </p:cNvSpPr>
          <p:nvPr>
            <p:ph type="body" idx="1"/>
            <p:custDataLst>
              <p:tags r:id="rId8"/>
            </p:custDataLst>
          </p:nvPr>
        </p:nvSpPr>
        <p:spPr bwMode="auto">
          <a:xfrm>
            <a:off x="457200" y="1412875"/>
            <a:ext cx="8229600" cy="4713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dirty="0" smtClean="0"/>
              <a:t>Click to edit Master text styles</a:t>
            </a:r>
          </a:p>
          <a:p>
            <a:pPr lvl="1"/>
            <a:r>
              <a:rPr lang="en-GB" altLang="en-US" dirty="0" smtClean="0"/>
              <a:t>Second level</a:t>
            </a:r>
          </a:p>
          <a:p>
            <a:pPr lvl="2"/>
            <a:r>
              <a:rPr lang="en-GB" altLang="en-US" dirty="0" smtClean="0"/>
              <a:t>Third level</a:t>
            </a:r>
          </a:p>
          <a:p>
            <a:pPr lvl="3"/>
            <a:r>
              <a:rPr lang="en-GB" altLang="en-US" dirty="0" smtClean="0"/>
              <a:t>Fourth level</a:t>
            </a:r>
          </a:p>
          <a:p>
            <a:pPr lvl="4"/>
            <a:r>
              <a:rPr lang="en-GB" altLang="en-US" dirty="0" smtClean="0"/>
              <a:t>Fifth level</a:t>
            </a:r>
          </a:p>
        </p:txBody>
      </p:sp>
      <p:sp>
        <p:nvSpPr>
          <p:cNvPr id="2" name="hc" descr="OFFICIAL SWYDDOGOL"/>
          <p:cNvSpPr txBox="1"/>
          <p:nvPr userDrawn="1"/>
        </p:nvSpPr>
        <p:spPr>
          <a:xfrm>
            <a:off x="0" y="0"/>
            <a:ext cx="9144000" cy="223138"/>
          </a:xfrm>
          <a:prstGeom prst="rect">
            <a:avLst/>
          </a:prstGeom>
          <a:noFill/>
        </p:spPr>
        <p:txBody>
          <a:bodyPr vert="horz" rtlCol="0">
            <a:spAutoFit/>
          </a:bodyPr>
          <a:lstStyle/>
          <a:p>
            <a:pPr algn="ctr"/>
            <a:r>
              <a:rPr lang="en-GB" sz="850" b="1" i="0" u="none" baseline="0" smtClean="0">
                <a:solidFill>
                  <a:srgbClr val="CC0000"/>
                </a:solidFill>
                <a:latin typeface="Microsoft Sans Serif" panose="020B0604020202020204" pitchFamily="34" charset="0"/>
              </a:rPr>
              <a:t>OFFICIAL SWYDDOGOL</a:t>
            </a:r>
            <a:endParaRPr lang="en-GB" sz="850" b="1" i="0" u="none" baseline="0">
              <a:solidFill>
                <a:srgbClr val="CC0000"/>
              </a:solidFill>
              <a:latin typeface="Microsoft Sans Serif" panose="020B0604020202020204" pitchFamily="34" charset="0"/>
            </a:endParaRPr>
          </a:p>
        </p:txBody>
      </p:sp>
      <p:sp>
        <p:nvSpPr>
          <p:cNvPr id="1028" name="fc" descr="OFFICIAL SWYDDOGOL"/>
          <p:cNvSpPr txBox="1">
            <a:spLocks noChangeArrowheads="1"/>
          </p:cNvSpPr>
          <p:nvPr userDrawn="1">
            <p:custDataLst>
              <p:tags r:id="rId9"/>
            </p:custDataLst>
          </p:nvPr>
        </p:nvSpPr>
        <p:spPr bwMode="auto">
          <a:xfrm>
            <a:off x="0" y="6537960"/>
            <a:ext cx="9144000" cy="223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3200">
                <a:solidFill>
                  <a:schemeClr val="bg1"/>
                </a:solidFill>
                <a:latin typeface="Verdana" pitchFamily="34" charset="0"/>
                <a:ea typeface="ＭＳ Ｐゴシック" pitchFamily="-112" charset="-128"/>
              </a:defRPr>
            </a:lvl1pPr>
            <a:lvl2pPr marL="742950" indent="-285750" eaLnBrk="0" hangingPunct="0">
              <a:defRPr sz="3200">
                <a:solidFill>
                  <a:schemeClr val="bg1"/>
                </a:solidFill>
                <a:latin typeface="Verdana" pitchFamily="34" charset="0"/>
                <a:ea typeface="ＭＳ Ｐゴシック" pitchFamily="-112" charset="-128"/>
              </a:defRPr>
            </a:lvl2pPr>
            <a:lvl3pPr marL="1143000" indent="-228600" eaLnBrk="0" hangingPunct="0">
              <a:defRPr sz="3200">
                <a:solidFill>
                  <a:schemeClr val="bg1"/>
                </a:solidFill>
                <a:latin typeface="Verdana" pitchFamily="34" charset="0"/>
                <a:ea typeface="ＭＳ Ｐゴシック" pitchFamily="-112" charset="-128"/>
              </a:defRPr>
            </a:lvl3pPr>
            <a:lvl4pPr marL="1600200" indent="-228600" eaLnBrk="0" hangingPunct="0">
              <a:defRPr sz="3200">
                <a:solidFill>
                  <a:schemeClr val="bg1"/>
                </a:solidFill>
                <a:latin typeface="Verdana" pitchFamily="34" charset="0"/>
                <a:ea typeface="ＭＳ Ｐゴシック" pitchFamily="-112" charset="-128"/>
              </a:defRPr>
            </a:lvl4pPr>
            <a:lvl5pPr marL="2057400" indent="-228600" eaLnBrk="0" hangingPunct="0">
              <a:defRPr sz="3200">
                <a:solidFill>
                  <a:schemeClr val="bg1"/>
                </a:solidFill>
                <a:latin typeface="Verdana" pitchFamily="34" charset="0"/>
                <a:ea typeface="ＭＳ Ｐゴシック" pitchFamily="-112" charset="-128"/>
              </a:defRPr>
            </a:lvl5pPr>
            <a:lvl6pPr marL="25146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6pPr>
            <a:lvl7pPr marL="29718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7pPr>
            <a:lvl8pPr marL="34290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8pPr>
            <a:lvl9pPr marL="38862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9pPr>
          </a:lstStyle>
          <a:p>
            <a:pPr algn="ctr" eaLnBrk="1" hangingPunct="1"/>
            <a:r>
              <a:rPr lang="en-GB" altLang="en-US" sz="850" b="1" i="0" u="none" baseline="0" smtClean="0">
                <a:solidFill>
                  <a:srgbClr val="CC0000"/>
                </a:solidFill>
                <a:latin typeface="Microsoft Sans Serif" panose="020B0604020202020204" pitchFamily="34" charset="0"/>
              </a:rPr>
              <a:t>OFFICIAL SWYDDOGOL</a:t>
            </a:r>
            <a:endParaRPr lang="en-GB" altLang="en-US" sz="850" b="1" i="0" u="none" baseline="0">
              <a:solidFill>
                <a:srgbClr val="CC0000"/>
              </a:solidFill>
              <a:latin typeface="Microsoft Sans Serif" panose="020B0604020202020204" pitchFamily="34" charset="0"/>
            </a:endParaRPr>
          </a:p>
        </p:txBody>
      </p:sp>
      <p:sp>
        <p:nvSpPr>
          <p:cNvPr id="3"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4"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cSld>
  <p:clrMap bg1="lt1" tx1="dk1" bg2="lt2" tx2="dk2" accent1="accent1" accent2="accent2" accent3="accent3" accent4="accent4" accent5="accent5" accent6="accent6" hlink="hlink" folHlink="folHlink"/>
  <p:sldLayoutIdLst>
    <p:sldLayoutId id="2147483767" r:id="rId1"/>
    <p:sldLayoutId id="2147483768" r:id="rId2"/>
    <p:sldLayoutId id="2147483764" r:id="rId3"/>
    <p:sldLayoutId id="2147483765" r:id="rId4"/>
    <p:sldLayoutId id="2147483766" r:id="rId5"/>
  </p:sldLayoutIdLst>
  <p:timing>
    <p:tnLst>
      <p:par>
        <p:cTn id="1" dur="indefinite" restart="never" nodeType="tmRoot"/>
      </p:par>
    </p:tnLst>
  </p:timing>
  <p:txStyles>
    <p:title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p:titleStyle>
    <p:body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9" name="hc" descr="OFFICIAL SWYDDOGOL"/>
          <p:cNvSpPr txBox="1"/>
          <p:nvPr userDrawn="1"/>
        </p:nvSpPr>
        <p:spPr>
          <a:xfrm>
            <a:off x="0" y="0"/>
            <a:ext cx="9144000" cy="223138"/>
          </a:xfrm>
          <a:prstGeom prst="rect">
            <a:avLst/>
          </a:prstGeom>
          <a:noFill/>
        </p:spPr>
        <p:txBody>
          <a:bodyPr vert="horz" rtlCol="0">
            <a:spAutoFit/>
          </a:bodyPr>
          <a:lstStyle/>
          <a:p>
            <a:pPr algn="ctr"/>
            <a:r>
              <a:rPr lang="en-GB" sz="850" b="1" i="0" u="none" baseline="0" smtClean="0">
                <a:solidFill>
                  <a:srgbClr val="CC0000"/>
                </a:solidFill>
                <a:latin typeface="Microsoft Sans Serif" panose="020B0604020202020204" pitchFamily="34" charset="0"/>
              </a:rPr>
              <a:t>OFFICIAL SWYDDOGOL</a:t>
            </a:r>
            <a:endParaRPr lang="en-GB" sz="850" b="1" i="0" u="none" baseline="0">
              <a:solidFill>
                <a:srgbClr val="CC0000"/>
              </a:solidFill>
              <a:latin typeface="Microsoft Sans Serif" panose="020B0604020202020204" pitchFamily="34" charset="0"/>
            </a:endParaRPr>
          </a:p>
        </p:txBody>
      </p:sp>
      <p:sp>
        <p:nvSpPr>
          <p:cNvPr id="10" name="fc" descr="OFFICIAL SWYDDOGOL"/>
          <p:cNvSpPr txBox="1"/>
          <p:nvPr userDrawn="1"/>
        </p:nvSpPr>
        <p:spPr>
          <a:xfrm>
            <a:off x="0" y="6537960"/>
            <a:ext cx="9144000" cy="223138"/>
          </a:xfrm>
          <a:prstGeom prst="rect">
            <a:avLst/>
          </a:prstGeom>
          <a:noFill/>
        </p:spPr>
        <p:txBody>
          <a:bodyPr vert="horz" rtlCol="0">
            <a:spAutoFit/>
          </a:bodyPr>
          <a:lstStyle/>
          <a:p>
            <a:pPr algn="ctr"/>
            <a:r>
              <a:rPr lang="en-GB" sz="850" b="1" i="0" u="none" baseline="0" smtClean="0">
                <a:solidFill>
                  <a:srgbClr val="CC0000"/>
                </a:solidFill>
                <a:latin typeface="Microsoft Sans Serif" panose="020B0604020202020204" pitchFamily="34" charset="0"/>
              </a:rPr>
              <a:t>OFFICIAL SWYDDOGOL</a:t>
            </a:r>
            <a:endParaRPr lang="en-GB" sz="850" b="1" i="0" u="none" baseline="0">
              <a:solidFill>
                <a:srgbClr val="CC0000"/>
              </a:solidFill>
              <a:latin typeface="Microsoft Sans Serif" panose="020B0604020202020204" pitchFamily="34" charset="0"/>
            </a:endParaRPr>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74787641"/>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Lst>
  <p:timing>
    <p:tnLst>
      <p:par>
        <p:cTn id="1" dur="indefinite" restart="never" nodeType="tmRoot"/>
      </p:par>
    </p:tn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tags" Target="../tags/tag21.xml"/><Relationship Id="rId2" Type="http://schemas.openxmlformats.org/officeDocument/2006/relationships/tags" Target="../tags/tag20.xml"/><Relationship Id="rId1" Type="http://schemas.openxmlformats.org/officeDocument/2006/relationships/tags" Target="../tags/tag19.xml"/><Relationship Id="rId6" Type="http://schemas.openxmlformats.org/officeDocument/2006/relationships/image" Target="../media/image4.jpeg"/><Relationship Id="rId5" Type="http://schemas.openxmlformats.org/officeDocument/2006/relationships/notesSlide" Target="../notesSlides/notesSlide2.xml"/><Relationship Id="rId4"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2.xml"/><Relationship Id="rId1" Type="http://schemas.openxmlformats.org/officeDocument/2006/relationships/tags" Target="../tags/tag22.xml"/><Relationship Id="rId5" Type="http://schemas.openxmlformats.org/officeDocument/2006/relationships/image" Target="../media/image6.pn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24.xml"/><Relationship Id="rId1" Type="http://schemas.openxmlformats.org/officeDocument/2006/relationships/tags" Target="../tags/tag23.xml"/><Relationship Id="rId5" Type="http://schemas.openxmlformats.org/officeDocument/2006/relationships/image" Target="../media/image5.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26.xml"/><Relationship Id="rId1" Type="http://schemas.openxmlformats.org/officeDocument/2006/relationships/tags" Target="../tags/tag25.xml"/><Relationship Id="rId6" Type="http://schemas.openxmlformats.org/officeDocument/2006/relationships/image" Target="../media/image7.jpeg"/><Relationship Id="rId5" Type="http://schemas.openxmlformats.org/officeDocument/2006/relationships/image" Target="../media/image5.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28.xml"/><Relationship Id="rId1" Type="http://schemas.openxmlformats.org/officeDocument/2006/relationships/tags" Target="../tags/tag27.xml"/><Relationship Id="rId6" Type="http://schemas.openxmlformats.org/officeDocument/2006/relationships/image" Target="../media/image8.jpeg"/><Relationship Id="rId5" Type="http://schemas.openxmlformats.org/officeDocument/2006/relationships/image" Target="../media/image5.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tags" Target="../tags/tag31.xml"/><Relationship Id="rId7" Type="http://schemas.openxmlformats.org/officeDocument/2006/relationships/image" Target="../media/image9.jpeg"/><Relationship Id="rId2" Type="http://schemas.openxmlformats.org/officeDocument/2006/relationships/tags" Target="../tags/tag30.xml"/><Relationship Id="rId1" Type="http://schemas.openxmlformats.org/officeDocument/2006/relationships/tags" Target="../tags/tag29.xml"/><Relationship Id="rId6" Type="http://schemas.openxmlformats.org/officeDocument/2006/relationships/image" Target="../media/image5.jpg"/><Relationship Id="rId5" Type="http://schemas.openxmlformats.org/officeDocument/2006/relationships/notesSlide" Target="../notesSlides/notesSlide10.xml"/><Relationship Id="rId4"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2.xml"/><Relationship Id="rId1" Type="http://schemas.openxmlformats.org/officeDocument/2006/relationships/tags" Target="../tags/tag32.xml"/><Relationship Id="rId5" Type="http://schemas.openxmlformats.org/officeDocument/2006/relationships/image" Target="../media/image10.png"/><Relationship Id="rId4" Type="http://schemas.openxmlformats.org/officeDocument/2006/relationships/image" Target="../media/image5.jp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2.xml"/><Relationship Id="rId1" Type="http://schemas.openxmlformats.org/officeDocument/2006/relationships/tags" Target="../tags/tag33.xml"/><Relationship Id="rId5" Type="http://schemas.openxmlformats.org/officeDocument/2006/relationships/image" Target="../media/image11.png"/><Relationship Id="rId4" Type="http://schemas.openxmlformats.org/officeDocument/2006/relationships/image" Target="../media/image5.jpg"/></Relationships>
</file>

<file path=ppt/slides/_rels/slide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notesSlide" Target="../notesSlides/notesSlide14.xml"/><Relationship Id="rId7" Type="http://schemas.openxmlformats.org/officeDocument/2006/relationships/image" Target="../media/image14.png"/><Relationship Id="rId2" Type="http://schemas.openxmlformats.org/officeDocument/2006/relationships/slideLayout" Target="../slideLayouts/slideLayout12.xml"/><Relationship Id="rId1" Type="http://schemas.openxmlformats.org/officeDocument/2006/relationships/tags" Target="../tags/tag34.xml"/><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image" Target="../media/image5.jpg"/></Relationships>
</file>

<file path=ppt/slides/_rels/slide15.xml.rels><?xml version="1.0" encoding="UTF-8" standalone="yes"?>
<Relationships xmlns="http://schemas.openxmlformats.org/package/2006/relationships"><Relationship Id="rId3" Type="http://schemas.openxmlformats.org/officeDocument/2006/relationships/image" Target="../media/image5.jpg"/><Relationship Id="rId7"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7" Type="http://schemas.openxmlformats.org/officeDocument/2006/relationships/image" Target="../media/image22.png"/><Relationship Id="rId2" Type="http://schemas.openxmlformats.org/officeDocument/2006/relationships/slideLayout" Target="../slideLayouts/slideLayout12.xml"/><Relationship Id="rId1" Type="http://schemas.openxmlformats.org/officeDocument/2006/relationships/tags" Target="../tags/tag35.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5.jpg"/></Relationships>
</file>

<file path=ppt/slides/_rels/slide1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8.xml"/><Relationship Id="rId1" Type="http://schemas.openxmlformats.org/officeDocument/2006/relationships/slideLayout" Target="../slideLayouts/slideLayout12.xml"/><Relationship Id="rId5" Type="http://schemas.openxmlformats.org/officeDocument/2006/relationships/image" Target="../media/image24.pn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notesSlide" Target="../notesSlides/notesSlide19.xml"/><Relationship Id="rId7" Type="http://schemas.openxmlformats.org/officeDocument/2006/relationships/image" Target="../media/image27.png"/><Relationship Id="rId2" Type="http://schemas.openxmlformats.org/officeDocument/2006/relationships/slideLayout" Target="../slideLayouts/slideLayout12.xml"/><Relationship Id="rId1" Type="http://schemas.openxmlformats.org/officeDocument/2006/relationships/tags" Target="../tags/tag36.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5.jpg"/><Relationship Id="rId9"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2.xml"/><Relationship Id="rId1" Type="http://schemas.openxmlformats.org/officeDocument/2006/relationships/slideLayout" Target="../slideLayouts/slideLayout1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3.xml"/><Relationship Id="rId1" Type="http://schemas.openxmlformats.org/officeDocument/2006/relationships/slideLayout" Target="../slideLayouts/slideLayout12.xml"/><Relationship Id="rId4" Type="http://schemas.openxmlformats.org/officeDocument/2006/relationships/image" Target="../media/image33.jpeg"/></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12.xml"/><Relationship Id="rId5" Type="http://schemas.openxmlformats.org/officeDocument/2006/relationships/image" Target="../media/image37.png"/><Relationship Id="rId4" Type="http://schemas.openxmlformats.org/officeDocument/2006/relationships/image" Target="../media/image36.png"/></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hyperlink" Target="http://www.dreamstime.com/register?jump_to=http://www.dreamstime.com/stock-photo-copy-of-a-picture-of-russian-artist-klever-image6759320" TargetMode="External"/><Relationship Id="rId2" Type="http://schemas.openxmlformats.org/officeDocument/2006/relationships/notesSlide" Target="../notesSlides/notesSlide28.xml"/><Relationship Id="rId1" Type="http://schemas.openxmlformats.org/officeDocument/2006/relationships/slideLayout" Target="../slideLayouts/slideLayout12.xml"/><Relationship Id="rId4" Type="http://schemas.openxmlformats.org/officeDocument/2006/relationships/image" Target="../media/image40.jpeg"/></Relationships>
</file>

<file path=ppt/slides/_rels/slide2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hyperlink" Target="http://www.dreamstime.com/register?jump_to=http://www.dreamstime.com/royalty-free-stock-image-blackberries-image10872446" TargetMode="External"/><Relationship Id="rId2" Type="http://schemas.openxmlformats.org/officeDocument/2006/relationships/notesSlide" Target="../notesSlides/notesSlide30.xml"/><Relationship Id="rId1" Type="http://schemas.openxmlformats.org/officeDocument/2006/relationships/slideLayout" Target="../slideLayouts/slideLayout12.xml"/><Relationship Id="rId5" Type="http://schemas.openxmlformats.org/officeDocument/2006/relationships/image" Target="../media/image43.png"/><Relationship Id="rId4" Type="http://schemas.openxmlformats.org/officeDocument/2006/relationships/image" Target="../media/image42.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90811" y="1916832"/>
            <a:ext cx="3413927" cy="1985159"/>
          </a:xfrm>
          <a:prstGeom prst="rect">
            <a:avLst/>
          </a:prstGeom>
          <a:noFill/>
        </p:spPr>
        <p:txBody>
          <a:bodyPr wrap="square" rtlCol="0">
            <a:spAutoFit/>
          </a:bodyPr>
          <a:lstStyle/>
          <a:p>
            <a:pPr defTabSz="685800" fontAlgn="auto">
              <a:spcBef>
                <a:spcPts val="0"/>
              </a:spcBef>
              <a:spcAft>
                <a:spcPts val="0"/>
              </a:spcAft>
            </a:pPr>
            <a:r>
              <a:rPr lang="en-GB" sz="3600" b="1" dirty="0" smtClean="0">
                <a:latin typeface="Tahoma" panose="020B0604030504040204" pitchFamily="34" charset="0"/>
                <a:ea typeface="Tahoma" panose="020B0604030504040204" pitchFamily="34" charset="0"/>
                <a:cs typeface="Tahoma" panose="020B0604030504040204" pitchFamily="34" charset="0"/>
              </a:rPr>
              <a:t>Theft &amp; Abstract Electricity</a:t>
            </a:r>
            <a:endParaRPr lang="en-GB" sz="3600" b="1" dirty="0">
              <a:latin typeface="Tahoma" panose="020B0604030504040204" pitchFamily="34" charset="0"/>
              <a:ea typeface="Tahoma" panose="020B0604030504040204" pitchFamily="34" charset="0"/>
              <a:cs typeface="Tahoma" panose="020B0604030504040204" pitchFamily="34" charset="0"/>
            </a:endParaRPr>
          </a:p>
          <a:p>
            <a:pPr algn="l" defTabSz="685800" fontAlgn="auto">
              <a:spcBef>
                <a:spcPts val="0"/>
              </a:spcBef>
              <a:spcAft>
                <a:spcPts val="0"/>
              </a:spcAft>
            </a:pPr>
            <a:endParaRPr lang="en-GB" sz="1500" dirty="0">
              <a:solidFill>
                <a:prstClr val="white"/>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223476" y="188640"/>
            <a:ext cx="501458" cy="605607"/>
          </a:xfrm>
          <a:prstGeom prst="rect">
            <a:avLst/>
          </a:prstGeom>
        </p:spPr>
      </p:pic>
    </p:spTree>
    <p:extLst>
      <p:ext uri="{BB962C8B-B14F-4D97-AF65-F5344CB8AC3E}">
        <p14:creationId xmlns:p14="http://schemas.microsoft.com/office/powerpoint/2010/main" val="20987612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custDataLst>
              <p:tags r:id="rId1"/>
            </p:custDataLst>
          </p:nvPr>
        </p:nvSpPr>
        <p:spPr>
          <a:xfrm>
            <a:off x="0" y="0"/>
            <a:ext cx="9144000"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custDataLst>
              <p:tags r:id="rId2"/>
            </p:custDataLst>
          </p:nvPr>
        </p:nvPicPr>
        <p:blipFill rotWithShape="1">
          <a:blip r:embed="rId6" cstate="print">
            <a:extLst>
              <a:ext uri="{28A0092B-C50C-407E-A947-70E740481C1C}">
                <a14:useLocalDpi xmlns:a14="http://schemas.microsoft.com/office/drawing/2010/main" val="0"/>
              </a:ext>
            </a:extLst>
          </a:blip>
          <a:srcRect l="18999"/>
          <a:stretch/>
        </p:blipFill>
        <p:spPr>
          <a:xfrm>
            <a:off x="1218208" y="1059304"/>
            <a:ext cx="6707584" cy="5168897"/>
          </a:xfrm>
          <a:prstGeom prst="rect">
            <a:avLst/>
          </a:prstGeom>
          <a:effectLst>
            <a:softEdge rad="317500"/>
          </a:effectLst>
        </p:spPr>
      </p:pic>
      <p:sp>
        <p:nvSpPr>
          <p:cNvPr id="16387" name="Rectangle 7"/>
          <p:cNvSpPr>
            <a:spLocks noGrp="1" noChangeArrowheads="1"/>
          </p:cNvSpPr>
          <p:nvPr>
            <p:ph type="body" idx="1"/>
            <p:custDataLst>
              <p:tags r:id="rId3"/>
            </p:custDataLst>
          </p:nvPr>
        </p:nvSpPr>
        <p:spPr>
          <a:xfrm>
            <a:off x="457200" y="1088594"/>
            <a:ext cx="8229600" cy="4313912"/>
          </a:xfrm>
        </p:spPr>
        <p:txBody>
          <a:bodyPr/>
          <a:lstStyle/>
          <a:p>
            <a:pPr algn="ctr"/>
            <a:endParaRPr lang="en-GB" altLang="en-US" dirty="0" smtClean="0"/>
          </a:p>
          <a:p>
            <a:pPr algn="ctr"/>
            <a:endParaRPr lang="en-GB" altLang="en-US" dirty="0" smtClean="0"/>
          </a:p>
          <a:p>
            <a:pPr algn="ctr"/>
            <a:endParaRPr lang="en-GB" altLang="en-US" dirty="0" smtClean="0"/>
          </a:p>
          <a:p>
            <a:pPr algn="ctr"/>
            <a:endParaRPr lang="en-GB" altLang="en-US" dirty="0" smtClean="0"/>
          </a:p>
          <a:p>
            <a:pPr algn="ctr"/>
            <a:r>
              <a:rPr lang="en-GB" altLang="en-US" sz="5400" b="1" dirty="0" smtClean="0">
                <a:solidFill>
                  <a:schemeClr val="bg1"/>
                </a:solidFill>
              </a:rPr>
              <a:t>Theft</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7"/>
          <p:cNvSpPr txBox="1">
            <a:spLocks/>
          </p:cNvSpPr>
          <p:nvPr/>
        </p:nvSpPr>
        <p:spPr>
          <a:xfrm>
            <a:off x="-468560" y="2204864"/>
            <a:ext cx="10058400" cy="1041445"/>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sz="6600" b="1" i="0" u="sng" strike="noStrike" kern="1200" cap="none" spc="-50" normalizeH="0" baseline="0" noProof="0" smtClean="0">
                <a:ln>
                  <a:noFill/>
                </a:ln>
                <a:solidFill>
                  <a:srgbClr val="000000">
                    <a:lumMod val="75000"/>
                    <a:lumOff val="25000"/>
                  </a:srgbClr>
                </a:solidFill>
                <a:effectLst/>
                <a:uLnTx/>
                <a:uFillTx/>
                <a:latin typeface="Calibri Light" panose="020F0302020204030204"/>
                <a:ea typeface="+mj-ea"/>
                <a:cs typeface="+mj-cs"/>
              </a:rPr>
              <a:t>What is theft?</a:t>
            </a:r>
            <a:endParaRPr kumimoji="0" lang="en-GB" sz="6600" b="1" i="0" u="sng" strike="noStrike" kern="1200" cap="none" spc="-50" normalizeH="0" baseline="0" noProof="0" dirty="0">
              <a:ln>
                <a:noFill/>
              </a:ln>
              <a:solidFill>
                <a:srgbClr val="000000">
                  <a:lumMod val="75000"/>
                  <a:lumOff val="25000"/>
                </a:srgbClr>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62484436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Section 1 Theft Act 1968</a:t>
            </a:r>
            <a:endParaRPr lang="en-GB" sz="3600" b="1" dirty="0">
              <a:solidFill>
                <a:schemeClr val="bg1"/>
              </a:solidFill>
            </a:endParaRPr>
          </a:p>
        </p:txBody>
      </p:sp>
      <p:sp>
        <p:nvSpPr>
          <p:cNvPr id="5" name="TextBox 4"/>
          <p:cNvSpPr txBox="1"/>
          <p:nvPr>
            <p:custDataLst>
              <p:tags r:id="rId1"/>
            </p:custDataLst>
          </p:nvPr>
        </p:nvSpPr>
        <p:spPr>
          <a:xfrm>
            <a:off x="559026" y="1124744"/>
            <a:ext cx="4517030" cy="4370427"/>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2400"/>
              </a:spcAft>
              <a:buClrTx/>
              <a:buSzTx/>
              <a:buFontTx/>
              <a:buNone/>
              <a:tabLst/>
              <a:defRPr/>
            </a:pP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A person is guilty of theft if they </a:t>
            </a:r>
          </a:p>
          <a:p>
            <a:pPr marL="0" marR="0" lvl="0" indent="0" defTabSz="914400" eaLnBrk="1" fontAlgn="auto" latinLnBrk="0" hangingPunct="1">
              <a:lnSpc>
                <a:spcPct val="100000"/>
              </a:lnSpc>
              <a:spcBef>
                <a:spcPts val="0"/>
              </a:spcBef>
              <a:spcAft>
                <a:spcPts val="3600"/>
              </a:spcAft>
              <a:buClrTx/>
              <a:buSzTx/>
              <a:buFontTx/>
              <a:buNone/>
              <a:tabLst/>
              <a:defRPr/>
            </a:pPr>
            <a:r>
              <a:rPr kumimoji="0" lang="en-GB" altLang="en-US" sz="24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dishonestly appropriates property</a:t>
            </a:r>
            <a:r>
              <a:rPr kumimoji="0" lang="en-GB" altLang="en-US" sz="2400" b="1" i="0" u="none" strike="noStrike" kern="0" cap="none" spc="0" normalizeH="0" noProof="0" dirty="0" smtClean="0">
                <a:ln>
                  <a:noFill/>
                </a:ln>
                <a:solidFill>
                  <a:srgbClr val="FF0000"/>
                </a:solidFill>
                <a:effectLst/>
                <a:uLnTx/>
                <a:uFillTx/>
                <a:latin typeface="Arial" panose="020B0604020202020204" pitchFamily="34" charset="0"/>
                <a:cs typeface="Arial" panose="020B0604020202020204" pitchFamily="34" charset="0"/>
              </a:rPr>
              <a:t> </a:t>
            </a:r>
            <a:r>
              <a:rPr kumimoji="0" lang="en-GB" altLang="en-US" sz="24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belonging to another </a:t>
            </a:r>
          </a:p>
          <a:p>
            <a:pPr marL="0" marR="0" lvl="0" indent="0" defTabSz="914400" eaLnBrk="1" fontAlgn="auto" latinLnBrk="0" hangingPunct="1">
              <a:lnSpc>
                <a:spcPct val="100000"/>
              </a:lnSpc>
              <a:spcBef>
                <a:spcPts val="0"/>
              </a:spcBef>
              <a:spcAft>
                <a:spcPts val="3600"/>
              </a:spcAft>
              <a:buClrTx/>
              <a:buSzTx/>
              <a:buFontTx/>
              <a:buNone/>
              <a:tabLst/>
              <a:defRPr/>
            </a:pP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with the intention of </a:t>
            </a:r>
          </a:p>
          <a:p>
            <a:pPr marL="0" marR="0" lvl="0" indent="0" defTabSz="914400" eaLnBrk="1" fontAlgn="auto" latinLnBrk="0" hangingPunct="1">
              <a:lnSpc>
                <a:spcPct val="100000"/>
              </a:lnSpc>
              <a:spcBef>
                <a:spcPts val="0"/>
              </a:spcBef>
              <a:spcAft>
                <a:spcPts val="3600"/>
              </a:spcAft>
              <a:buClrTx/>
              <a:buSzTx/>
              <a:buFontTx/>
              <a:buNone/>
              <a:tabLst/>
              <a:defRPr/>
            </a:pPr>
            <a:r>
              <a:rPr kumimoji="0" lang="en-GB" altLang="en-US" sz="24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permanently depriving </a:t>
            </a:r>
          </a:p>
          <a:p>
            <a:pPr marL="0" marR="0" lvl="0" indent="0" defTabSz="914400" eaLnBrk="1" fontAlgn="auto" latinLnBrk="0" hangingPunct="1">
              <a:lnSpc>
                <a:spcPct val="100000"/>
              </a:lnSpc>
              <a:spcBef>
                <a:spcPts val="0"/>
              </a:spcBef>
              <a:spcAft>
                <a:spcPts val="3600"/>
              </a:spcAft>
              <a:buClrTx/>
              <a:buSzTx/>
              <a:buFontTx/>
              <a:buNone/>
              <a:tabLst/>
              <a:defRPr/>
            </a:pP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the other of it.</a:t>
            </a:r>
          </a:p>
        </p:txBody>
      </p:sp>
      <p:pic>
        <p:nvPicPr>
          <p:cNvPr id="6" name="Picture 5"/>
          <p:cNvPicPr>
            <a:picLocks noChangeAspect="1"/>
          </p:cNvPicPr>
          <p:nvPr/>
        </p:nvPicPr>
        <p:blipFill>
          <a:blip r:embed="rId5"/>
          <a:stretch>
            <a:fillRect/>
          </a:stretch>
        </p:blipFill>
        <p:spPr>
          <a:xfrm>
            <a:off x="5220072" y="1124743"/>
            <a:ext cx="3384376" cy="4370427"/>
          </a:xfrm>
          <a:prstGeom prst="rect">
            <a:avLst/>
          </a:prstGeom>
        </p:spPr>
      </p:pic>
    </p:spTree>
    <p:extLst>
      <p:ext uri="{BB962C8B-B14F-4D97-AF65-F5344CB8AC3E}">
        <p14:creationId xmlns:p14="http://schemas.microsoft.com/office/powerpoint/2010/main" val="2076752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6" name="TextBox 5"/>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Points to Prove</a:t>
            </a:r>
            <a:endParaRPr lang="en-GB" sz="3600" b="1" dirty="0">
              <a:solidFill>
                <a:schemeClr val="bg1"/>
              </a:solidFill>
            </a:endParaRPr>
          </a:p>
        </p:txBody>
      </p:sp>
      <p:sp>
        <p:nvSpPr>
          <p:cNvPr id="7" name="Rectangle 5"/>
          <p:cNvSpPr txBox="1">
            <a:spLocks noChangeArrowheads="1"/>
          </p:cNvSpPr>
          <p:nvPr>
            <p:custDataLst>
              <p:tags r:id="rId1"/>
            </p:custDataLst>
          </p:nvPr>
        </p:nvSpPr>
        <p:spPr bwMode="auto">
          <a:xfrm>
            <a:off x="559025" y="1196975"/>
            <a:ext cx="3947887" cy="4525963"/>
          </a:xfrm>
          <a:prstGeom prst="rect">
            <a:avLst/>
          </a:prstGeom>
          <a:solidFill>
            <a:schemeClr val="accent1">
              <a:lumMod val="20000"/>
              <a:lumOff val="80000"/>
            </a:schemeClr>
          </a:solidFill>
          <a:ln>
            <a:noFill/>
          </a:ln>
          <a:effectLs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smtClean="0">
              <a:solidFill>
                <a:srgbClr val="FFFFFF"/>
              </a:solidFill>
              <a:latin typeface="Comic Sans MS" pitchFamily="66" charset="0"/>
            </a:endParaRPr>
          </a:p>
          <a:p>
            <a:pPr algn="ctr" eaLnBrk="1" hangingPunct="1"/>
            <a:r>
              <a:rPr lang="en-GB" altLang="en-US" sz="2800" b="1" u="sng" kern="0" dirty="0" smtClean="0">
                <a:solidFill>
                  <a:srgbClr val="0033CC"/>
                </a:solidFill>
                <a:latin typeface="Verdana"/>
              </a:rPr>
              <a:t>ACTUS REUS</a:t>
            </a:r>
          </a:p>
          <a:p>
            <a:pPr algn="ctr" eaLnBrk="1" hangingPunct="1"/>
            <a:r>
              <a:rPr lang="en-GB" altLang="en-US" sz="2800" kern="0" dirty="0" smtClean="0">
                <a:solidFill>
                  <a:srgbClr val="000000"/>
                </a:solidFill>
                <a:latin typeface="Verdana"/>
              </a:rPr>
              <a:t>Appropriates</a:t>
            </a:r>
          </a:p>
          <a:p>
            <a:pPr algn="ctr" eaLnBrk="1" hangingPunct="1"/>
            <a:r>
              <a:rPr lang="en-GB" altLang="en-US" sz="2800" kern="0" dirty="0" smtClean="0">
                <a:solidFill>
                  <a:srgbClr val="000000"/>
                </a:solidFill>
                <a:latin typeface="Verdana"/>
              </a:rPr>
              <a:t>Property</a:t>
            </a:r>
          </a:p>
          <a:p>
            <a:pPr algn="ctr" eaLnBrk="1" hangingPunct="1"/>
            <a:r>
              <a:rPr lang="en-GB" altLang="en-US" sz="2800" kern="0" dirty="0" smtClean="0">
                <a:solidFill>
                  <a:srgbClr val="000000"/>
                </a:solidFill>
                <a:latin typeface="Verdana"/>
              </a:rPr>
              <a:t>Belonging to another</a:t>
            </a:r>
          </a:p>
          <a:p>
            <a:pPr algn="ctr" eaLnBrk="1" hangingPunct="1"/>
            <a:endParaRPr lang="en-GB" altLang="en-US" sz="2800" kern="0" dirty="0" smtClean="0">
              <a:solidFill>
                <a:srgbClr val="000000"/>
              </a:solidFill>
              <a:latin typeface="Verdana"/>
            </a:endParaRPr>
          </a:p>
          <a:p>
            <a:pPr algn="ctr" eaLnBrk="1" hangingPunct="1"/>
            <a:r>
              <a:rPr lang="en-GB" altLang="en-US" sz="2800" i="1" kern="0" dirty="0" smtClean="0">
                <a:solidFill>
                  <a:srgbClr val="FF0000"/>
                </a:solidFill>
                <a:latin typeface="Verdana"/>
              </a:rPr>
              <a:t>What they actually did</a:t>
            </a:r>
          </a:p>
        </p:txBody>
      </p:sp>
      <p:sp>
        <p:nvSpPr>
          <p:cNvPr id="8" name="Rectangle 6"/>
          <p:cNvSpPr txBox="1">
            <a:spLocks noChangeArrowheads="1"/>
          </p:cNvSpPr>
          <p:nvPr>
            <p:custDataLst>
              <p:tags r:id="rId2"/>
            </p:custDataLst>
          </p:nvPr>
        </p:nvSpPr>
        <p:spPr bwMode="auto">
          <a:xfrm>
            <a:off x="4643438" y="1196975"/>
            <a:ext cx="4038600" cy="4525963"/>
          </a:xfrm>
          <a:prstGeom prst="rect">
            <a:avLst/>
          </a:prstGeom>
          <a:solidFill>
            <a:schemeClr val="accent6">
              <a:lumMod val="20000"/>
              <a:lumOff val="80000"/>
            </a:schemeClr>
          </a:solidFill>
          <a:ln>
            <a:noFill/>
          </a:ln>
          <a:effectLs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smtClean="0">
              <a:solidFill>
                <a:srgbClr val="FFFFFF"/>
              </a:solidFill>
              <a:latin typeface="Comic Sans MS" pitchFamily="66" charset="0"/>
            </a:endParaRPr>
          </a:p>
          <a:p>
            <a:pPr algn="ctr" eaLnBrk="1" hangingPunct="1"/>
            <a:r>
              <a:rPr lang="en-GB" altLang="en-US" sz="2800" b="1" u="sng" kern="0" dirty="0" smtClean="0">
                <a:solidFill>
                  <a:srgbClr val="0033CC"/>
                </a:solidFill>
                <a:latin typeface="Verdana"/>
              </a:rPr>
              <a:t>MENS REA</a:t>
            </a:r>
          </a:p>
          <a:p>
            <a:pPr algn="ctr" eaLnBrk="1" hangingPunct="1"/>
            <a:r>
              <a:rPr lang="en-GB" altLang="en-US" sz="2800" kern="0" dirty="0" smtClean="0">
                <a:solidFill>
                  <a:srgbClr val="000000"/>
                </a:solidFill>
                <a:latin typeface="Verdana"/>
              </a:rPr>
              <a:t>Dishonestly</a:t>
            </a:r>
          </a:p>
          <a:p>
            <a:pPr algn="ctr" eaLnBrk="1" hangingPunct="1"/>
            <a:r>
              <a:rPr lang="en-GB" altLang="en-US" sz="2800" kern="0" dirty="0" smtClean="0">
                <a:solidFill>
                  <a:srgbClr val="000000"/>
                </a:solidFill>
                <a:latin typeface="Verdana"/>
              </a:rPr>
              <a:t>Intention to permanently deprive</a:t>
            </a:r>
          </a:p>
          <a:p>
            <a:pPr algn="ctr" eaLnBrk="1" hangingPunct="1"/>
            <a:endParaRPr lang="en-GB" altLang="en-US" sz="2800" kern="0" dirty="0" smtClean="0">
              <a:solidFill>
                <a:srgbClr val="000000"/>
              </a:solidFill>
              <a:latin typeface="Verdana"/>
            </a:endParaRPr>
          </a:p>
          <a:p>
            <a:pPr algn="ctr" eaLnBrk="1" hangingPunct="1"/>
            <a:r>
              <a:rPr lang="en-GB" altLang="en-US" sz="2800" i="1" kern="0" dirty="0" smtClean="0">
                <a:solidFill>
                  <a:srgbClr val="FF0000"/>
                </a:solidFill>
                <a:latin typeface="Verdana"/>
              </a:rPr>
              <a:t>Mental element</a:t>
            </a:r>
          </a:p>
        </p:txBody>
      </p:sp>
    </p:spTree>
    <p:extLst>
      <p:ext uri="{BB962C8B-B14F-4D97-AF65-F5344CB8AC3E}">
        <p14:creationId xmlns:p14="http://schemas.microsoft.com/office/powerpoint/2010/main" val="1391887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233365" y="1124744"/>
            <a:ext cx="6696744" cy="4680520"/>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altLang="en-US" sz="2800" b="0" i="0" u="none" strike="noStrike" kern="120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In groups you will be given one of the following points</a:t>
            </a:r>
            <a:r>
              <a:rPr kumimoji="0" lang="en-GB" altLang="en-US" sz="2800" b="0" i="0" u="none" strike="noStrike" kern="1200" cap="none" spc="0" normalizeH="0" noProof="0" dirty="0" smtClean="0">
                <a:ln>
                  <a:noFill/>
                </a:ln>
                <a:solidFill>
                  <a:schemeClr val="tx1"/>
                </a:solidFill>
                <a:effectLst/>
                <a:uLnTx/>
                <a:uFillTx/>
                <a:latin typeface="Arial" panose="020B0604020202020204" pitchFamily="34" charset="0"/>
                <a:cs typeface="Arial" panose="020B0604020202020204" pitchFamily="34" charset="0"/>
              </a:rPr>
              <a:t> to prove</a:t>
            </a:r>
            <a:r>
              <a:rPr kumimoji="0" lang="en-GB" altLang="en-US" sz="2800" b="0" i="0" u="none" strike="noStrike" kern="120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to research and present back to the class. </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altLang="en-US" sz="2800" b="0" i="0" u="none" strike="noStrike" kern="120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Group 1 </a:t>
            </a:r>
            <a:r>
              <a:rPr kumimoji="0" lang="en-GB" altLang="en-US" sz="2800" b="0" i="0" u="none" strike="noStrike" kern="120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dishonesty,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smtClean="0">
                <a:ln>
                  <a:noFill/>
                </a:ln>
                <a:solidFill>
                  <a:srgbClr val="0070C0"/>
                </a:solidFill>
                <a:effectLst/>
                <a:uLnTx/>
                <a:uFillTx/>
                <a:latin typeface="Arial" panose="020B0604020202020204" pitchFamily="34" charset="0"/>
                <a:cs typeface="Arial" panose="020B0604020202020204" pitchFamily="34" charset="0"/>
              </a:rPr>
              <a:t>Group 2 </a:t>
            </a:r>
            <a:r>
              <a:rPr kumimoji="0" lang="en-GB" altLang="en-US" sz="2800" b="0" i="0" u="none" strike="noStrike" kern="120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appropriates,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smtClean="0">
                <a:ln>
                  <a:noFill/>
                </a:ln>
                <a:solidFill>
                  <a:schemeClr val="accent6">
                    <a:lumMod val="75000"/>
                  </a:schemeClr>
                </a:solidFill>
                <a:effectLst/>
                <a:uLnTx/>
                <a:uFillTx/>
                <a:latin typeface="Arial" panose="020B0604020202020204" pitchFamily="34" charset="0"/>
                <a:cs typeface="Arial" panose="020B0604020202020204" pitchFamily="34" charset="0"/>
              </a:rPr>
              <a:t>Group 3 </a:t>
            </a:r>
            <a:r>
              <a:rPr kumimoji="0" lang="en-GB" altLang="en-US" sz="2800" b="0" i="0" u="none" strike="noStrike" kern="120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property,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smtClean="0">
                <a:ln>
                  <a:noFill/>
                </a:ln>
                <a:solidFill>
                  <a:srgbClr val="FF33CC"/>
                </a:solidFill>
                <a:effectLst/>
                <a:uLnTx/>
                <a:uFillTx/>
                <a:latin typeface="Arial" panose="020B0604020202020204" pitchFamily="34" charset="0"/>
                <a:cs typeface="Arial" panose="020B0604020202020204" pitchFamily="34" charset="0"/>
              </a:rPr>
              <a:t>Group 4 </a:t>
            </a:r>
            <a:r>
              <a:rPr kumimoji="0" lang="en-GB" altLang="en-US" sz="2800" b="0" i="0" u="none" strike="noStrike" kern="120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belonging to another,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smtClean="0">
                <a:ln>
                  <a:noFill/>
                </a:ln>
                <a:solidFill>
                  <a:srgbClr val="FF3300"/>
                </a:solidFill>
                <a:effectLst/>
                <a:uLnTx/>
                <a:uFillTx/>
                <a:latin typeface="Arial" panose="020B0604020202020204" pitchFamily="34" charset="0"/>
                <a:cs typeface="Arial" panose="020B0604020202020204" pitchFamily="34" charset="0"/>
              </a:rPr>
              <a:t>Group 5 </a:t>
            </a:r>
            <a:r>
              <a:rPr kumimoji="0" lang="en-GB" altLang="en-US" sz="2800" b="0" i="0" u="none" strike="noStrike" kern="120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permanently deprive</a:t>
            </a:r>
            <a:endParaRPr kumimoji="0" lang="en-GB"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sp>
        <p:nvSpPr>
          <p:cNvPr id="4" name="TextBox 3"/>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Group Task</a:t>
            </a:r>
            <a:endParaRPr lang="en-GB" sz="3600" b="1" dirty="0">
              <a:solidFill>
                <a:schemeClr val="bg1"/>
              </a:solidFill>
            </a:endParaRPr>
          </a:p>
        </p:txBody>
      </p:sp>
    </p:spTree>
    <p:extLst>
      <p:ext uri="{BB962C8B-B14F-4D97-AF65-F5344CB8AC3E}">
        <p14:creationId xmlns:p14="http://schemas.microsoft.com/office/powerpoint/2010/main" val="147568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0" name="TextBox 9"/>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Dishonesty</a:t>
            </a:r>
            <a:endParaRPr lang="en-GB" sz="3600" b="1" dirty="0">
              <a:solidFill>
                <a:schemeClr val="bg1"/>
              </a:solidFill>
            </a:endParaRPr>
          </a:p>
        </p:txBody>
      </p:sp>
      <p:sp>
        <p:nvSpPr>
          <p:cNvPr id="11" name="Text Box 5"/>
          <p:cNvSpPr txBox="1">
            <a:spLocks noChangeArrowheads="1"/>
          </p:cNvSpPr>
          <p:nvPr/>
        </p:nvSpPr>
        <p:spPr bwMode="auto">
          <a:xfrm>
            <a:off x="559027" y="1066773"/>
            <a:ext cx="8045422"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defTabSz="457200" fontAlgn="auto">
              <a:spcBef>
                <a:spcPct val="50000"/>
              </a:spcBef>
              <a:spcAft>
                <a:spcPts val="0"/>
              </a:spcAft>
            </a:pPr>
            <a:r>
              <a:rPr lang="en-US" altLang="en-US" sz="2400" b="1" dirty="0" smtClean="0">
                <a:solidFill>
                  <a:srgbClr val="002060"/>
                </a:solidFill>
                <a:cs typeface="Arial" panose="020B0604020202020204" pitchFamily="34" charset="0"/>
              </a:rPr>
              <a:t>A </a:t>
            </a:r>
            <a:r>
              <a:rPr lang="en-US" altLang="en-US" sz="2400" b="1" dirty="0">
                <a:solidFill>
                  <a:srgbClr val="002060"/>
                </a:solidFill>
                <a:cs typeface="Arial" panose="020B0604020202020204" pitchFamily="34" charset="0"/>
              </a:rPr>
              <a:t>person’s appropriation of property </a:t>
            </a:r>
            <a:r>
              <a:rPr lang="en-US" altLang="en-US" sz="2400" b="1" u="sng" dirty="0">
                <a:solidFill>
                  <a:srgbClr val="002060"/>
                </a:solidFill>
                <a:cs typeface="Arial" panose="020B0604020202020204" pitchFamily="34" charset="0"/>
              </a:rPr>
              <a:t>is not to be regarded as dishonest </a:t>
            </a:r>
            <a:r>
              <a:rPr lang="en-US" altLang="en-US" sz="2400" b="1" dirty="0">
                <a:solidFill>
                  <a:srgbClr val="002060"/>
                </a:solidFill>
                <a:cs typeface="Arial" panose="020B0604020202020204" pitchFamily="34" charset="0"/>
              </a:rPr>
              <a:t>if the following </a:t>
            </a:r>
            <a:r>
              <a:rPr lang="en-US" altLang="en-US" sz="2400" b="1" dirty="0" smtClean="0">
                <a:solidFill>
                  <a:srgbClr val="002060"/>
                </a:solidFill>
                <a:cs typeface="Arial" panose="020B0604020202020204" pitchFamily="34" charset="0"/>
              </a:rPr>
              <a:t>apply:</a:t>
            </a:r>
            <a:endParaRPr lang="en-US" altLang="en-US" sz="2400" b="1" dirty="0">
              <a:solidFill>
                <a:srgbClr val="002060"/>
              </a:solidFill>
              <a:cs typeface="Arial" panose="020B0604020202020204" pitchFamily="34" charset="0"/>
            </a:endParaRPr>
          </a:p>
        </p:txBody>
      </p:sp>
      <p:sp>
        <p:nvSpPr>
          <p:cNvPr id="12" name="Text Box 9"/>
          <p:cNvSpPr txBox="1">
            <a:spLocks noChangeArrowheads="1"/>
          </p:cNvSpPr>
          <p:nvPr/>
        </p:nvSpPr>
        <p:spPr bwMode="auto">
          <a:xfrm>
            <a:off x="539918" y="2349936"/>
            <a:ext cx="2084102" cy="461665"/>
          </a:xfrm>
          <a:prstGeom prst="rect">
            <a:avLst/>
          </a:prstGeom>
          <a:solidFill>
            <a:schemeClr val="accent6">
              <a:lumMod val="40000"/>
              <a:lumOff val="60000"/>
              <a:alpha val="38823"/>
            </a:schemeClr>
          </a:solidFill>
          <a:ln>
            <a:noFill/>
          </a:ln>
          <a:effectLs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400" b="1" dirty="0" smtClean="0">
                <a:solidFill>
                  <a:srgbClr val="002060"/>
                </a:solidFill>
                <a:ea typeface="ＭＳ Ｐゴシック" pitchFamily="34" charset="-128"/>
              </a:rPr>
              <a:t>LAW</a:t>
            </a:r>
            <a:endParaRPr lang="en-US" sz="2400" b="1" dirty="0">
              <a:solidFill>
                <a:srgbClr val="002060"/>
              </a:solidFill>
              <a:ea typeface="ＭＳ Ｐゴシック" pitchFamily="34" charset="-128"/>
            </a:endParaRPr>
          </a:p>
        </p:txBody>
      </p:sp>
      <p:sp>
        <p:nvSpPr>
          <p:cNvPr id="13" name="Text Box 9"/>
          <p:cNvSpPr txBox="1">
            <a:spLocks noChangeArrowheads="1"/>
          </p:cNvSpPr>
          <p:nvPr/>
        </p:nvSpPr>
        <p:spPr bwMode="auto">
          <a:xfrm>
            <a:off x="3316354" y="2361283"/>
            <a:ext cx="2084102" cy="461665"/>
          </a:xfrm>
          <a:prstGeom prst="rect">
            <a:avLst/>
          </a:prstGeom>
          <a:solidFill>
            <a:schemeClr val="accent6">
              <a:lumMod val="40000"/>
              <a:lumOff val="60000"/>
              <a:alpha val="38823"/>
            </a:schemeClr>
          </a:solidFill>
          <a:ln>
            <a:noFill/>
          </a:ln>
          <a:effectLs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400" b="1" dirty="0" smtClean="0">
                <a:solidFill>
                  <a:srgbClr val="002060"/>
                </a:solidFill>
                <a:ea typeface="ＭＳ Ｐゴシック" pitchFamily="34" charset="-128"/>
              </a:rPr>
              <a:t>CONSENT</a:t>
            </a:r>
            <a:endParaRPr lang="en-US" sz="2400" b="1" dirty="0">
              <a:solidFill>
                <a:srgbClr val="002060"/>
              </a:solidFill>
              <a:ea typeface="ＭＳ Ｐゴシック" pitchFamily="34" charset="-128"/>
            </a:endParaRPr>
          </a:p>
        </p:txBody>
      </p:sp>
      <p:sp>
        <p:nvSpPr>
          <p:cNvPr id="14" name="Text Box 9"/>
          <p:cNvSpPr txBox="1">
            <a:spLocks noChangeArrowheads="1"/>
          </p:cNvSpPr>
          <p:nvPr/>
        </p:nvSpPr>
        <p:spPr bwMode="auto">
          <a:xfrm>
            <a:off x="6106988" y="2176618"/>
            <a:ext cx="2497460" cy="830997"/>
          </a:xfrm>
          <a:prstGeom prst="rect">
            <a:avLst/>
          </a:prstGeom>
          <a:solidFill>
            <a:schemeClr val="accent6">
              <a:lumMod val="40000"/>
              <a:lumOff val="60000"/>
              <a:alpha val="38823"/>
            </a:schemeClr>
          </a:solidFill>
          <a:ln>
            <a:noFill/>
          </a:ln>
          <a:effectLs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400" b="1" dirty="0">
                <a:solidFill>
                  <a:srgbClr val="002060"/>
                </a:solidFill>
                <a:ea typeface="ＭＳ Ｐゴシック" pitchFamily="34" charset="-128"/>
              </a:rPr>
              <a:t>REASONABLE </a:t>
            </a:r>
            <a:r>
              <a:rPr lang="en-US" sz="2400" b="1" dirty="0" smtClean="0">
                <a:solidFill>
                  <a:srgbClr val="002060"/>
                </a:solidFill>
                <a:ea typeface="ＭＳ Ｐゴシック" pitchFamily="34" charset="-128"/>
              </a:rPr>
              <a:t>   STEPS</a:t>
            </a:r>
            <a:endParaRPr lang="en-US" sz="2400" b="1" dirty="0">
              <a:solidFill>
                <a:srgbClr val="002060"/>
              </a:solidFill>
              <a:ea typeface="ＭＳ Ｐゴシック" pitchFamily="34" charset="-128"/>
            </a:endParaRPr>
          </a:p>
        </p:txBody>
      </p:sp>
      <p:sp>
        <p:nvSpPr>
          <p:cNvPr id="15" name="Text Box 10"/>
          <p:cNvSpPr txBox="1">
            <a:spLocks noChangeArrowheads="1"/>
          </p:cNvSpPr>
          <p:nvPr/>
        </p:nvSpPr>
        <p:spPr bwMode="auto">
          <a:xfrm>
            <a:off x="573520" y="3265464"/>
            <a:ext cx="2107931" cy="1938338"/>
          </a:xfrm>
          <a:prstGeom prst="rect">
            <a:avLst/>
          </a:prstGeom>
          <a:solidFill>
            <a:schemeClr val="accent5">
              <a:lumMod val="75000"/>
            </a:schemeClr>
          </a:solidFill>
          <a:ln>
            <a:noFill/>
          </a:ln>
          <a:effectLs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000" dirty="0">
                <a:solidFill>
                  <a:schemeClr val="bg1"/>
                </a:solidFill>
                <a:cs typeface="Arial" panose="020B0604020202020204" pitchFamily="34" charset="0"/>
              </a:rPr>
              <a:t>He believed he had a right in law to deprive the other of it for himself or </a:t>
            </a:r>
            <a:r>
              <a:rPr lang="en-US" altLang="en-US" sz="2000" dirty="0" smtClean="0">
                <a:solidFill>
                  <a:schemeClr val="bg1"/>
                </a:solidFill>
                <a:cs typeface="Arial" panose="020B0604020202020204" pitchFamily="34" charset="0"/>
              </a:rPr>
              <a:t>another</a:t>
            </a:r>
            <a:endParaRPr lang="en-US" altLang="en-US" sz="2000" dirty="0">
              <a:solidFill>
                <a:schemeClr val="bg1"/>
              </a:solidFill>
              <a:cs typeface="Arial" panose="020B0604020202020204" pitchFamily="34" charset="0"/>
            </a:endParaRPr>
          </a:p>
        </p:txBody>
      </p:sp>
      <p:sp>
        <p:nvSpPr>
          <p:cNvPr id="16" name="Text Box 11"/>
          <p:cNvSpPr txBox="1">
            <a:spLocks noChangeArrowheads="1"/>
          </p:cNvSpPr>
          <p:nvPr/>
        </p:nvSpPr>
        <p:spPr bwMode="auto">
          <a:xfrm>
            <a:off x="3352168" y="3240515"/>
            <a:ext cx="2084102" cy="2246769"/>
          </a:xfrm>
          <a:prstGeom prst="rect">
            <a:avLst/>
          </a:prstGeom>
          <a:solidFill>
            <a:schemeClr val="accent5">
              <a:lumMod val="75000"/>
            </a:schemeClr>
          </a:solidFill>
          <a:ln>
            <a:noFill/>
          </a:ln>
          <a:effectLs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000" dirty="0">
                <a:solidFill>
                  <a:schemeClr val="bg1"/>
                </a:solidFill>
                <a:cs typeface="Arial" panose="020B0604020202020204" pitchFamily="34" charset="0"/>
              </a:rPr>
              <a:t>He believes he would have the other’s consent if he knew of the appropriation and its circumstances</a:t>
            </a:r>
          </a:p>
        </p:txBody>
      </p:sp>
      <p:sp>
        <p:nvSpPr>
          <p:cNvPr id="17" name="Text Box 12"/>
          <p:cNvSpPr txBox="1">
            <a:spLocks noChangeArrowheads="1"/>
          </p:cNvSpPr>
          <p:nvPr/>
        </p:nvSpPr>
        <p:spPr bwMode="auto">
          <a:xfrm>
            <a:off x="6106988" y="3265464"/>
            <a:ext cx="2433464" cy="1938992"/>
          </a:xfrm>
          <a:prstGeom prst="rect">
            <a:avLst/>
          </a:prstGeom>
          <a:solidFill>
            <a:schemeClr val="accent5">
              <a:lumMod val="75000"/>
            </a:schemeClr>
          </a:solidFill>
          <a:ln>
            <a:noFill/>
          </a:ln>
          <a:effectLs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000" dirty="0">
                <a:solidFill>
                  <a:schemeClr val="bg1"/>
                </a:solidFill>
                <a:cs typeface="Arial" panose="020B0604020202020204" pitchFamily="34" charset="0"/>
              </a:rPr>
              <a:t>He believes that the person to whom it belongs, cannot be discovered by taking reasonable steps</a:t>
            </a:r>
          </a:p>
        </p:txBody>
      </p:sp>
    </p:spTree>
    <p:extLst>
      <p:ext uri="{BB962C8B-B14F-4D97-AF65-F5344CB8AC3E}">
        <p14:creationId xmlns:p14="http://schemas.microsoft.com/office/powerpoint/2010/main" val="2927814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dissolve">
                                      <p:cBhvr>
                                        <p:cTn id="19" dur="500"/>
                                        <p:tgtEl>
                                          <p:spTgt spid="15"/>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16"/>
                                        </p:tgtEl>
                                        <p:attrNameLst>
                                          <p:attrName>style.visibility</p:attrName>
                                        </p:attrNameLst>
                                      </p:cBhvr>
                                      <p:to>
                                        <p:strVal val="visible"/>
                                      </p:to>
                                    </p:set>
                                    <p:animEffect transition="in" filter="dissolve">
                                      <p:cBhvr>
                                        <p:cTn id="24" dur="500"/>
                                        <p:tgtEl>
                                          <p:spTgt spid="16"/>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dissolve">
                                      <p:cBhvr>
                                        <p:cTn id="29"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P spid="16" grpId="0" animBg="1"/>
      <p:bldP spid="1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 name="Text Box 4"/>
          <p:cNvSpPr txBox="1">
            <a:spLocks noChangeArrowheads="1"/>
          </p:cNvSpPr>
          <p:nvPr>
            <p:custDataLst>
              <p:tags r:id="rId1"/>
            </p:custDataLst>
          </p:nvPr>
        </p:nvSpPr>
        <p:spPr bwMode="auto">
          <a:xfrm>
            <a:off x="179512" y="1484784"/>
            <a:ext cx="8712968" cy="16927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sz="3200">
                <a:solidFill>
                  <a:schemeClr val="bg1"/>
                </a:solidFill>
                <a:latin typeface="Verdana" pitchFamily="34" charset="0"/>
                <a:ea typeface="ＭＳ Ｐゴシック" pitchFamily="-112" charset="-128"/>
              </a:defRPr>
            </a:lvl1pPr>
            <a:lvl2pPr marL="742950" indent="-285750" eaLnBrk="0" hangingPunct="0">
              <a:defRPr sz="3200">
                <a:solidFill>
                  <a:schemeClr val="bg1"/>
                </a:solidFill>
                <a:latin typeface="Verdana" pitchFamily="34" charset="0"/>
                <a:ea typeface="ＭＳ Ｐゴシック" pitchFamily="-112" charset="-128"/>
              </a:defRPr>
            </a:lvl2pPr>
            <a:lvl3pPr marL="1143000" indent="-228600" eaLnBrk="0" hangingPunct="0">
              <a:defRPr sz="3200">
                <a:solidFill>
                  <a:schemeClr val="bg1"/>
                </a:solidFill>
                <a:latin typeface="Verdana" pitchFamily="34" charset="0"/>
                <a:ea typeface="ＭＳ Ｐゴシック" pitchFamily="-112" charset="-128"/>
              </a:defRPr>
            </a:lvl3pPr>
            <a:lvl4pPr marL="1600200" indent="-228600" eaLnBrk="0" hangingPunct="0">
              <a:defRPr sz="3200">
                <a:solidFill>
                  <a:schemeClr val="bg1"/>
                </a:solidFill>
                <a:latin typeface="Verdana" pitchFamily="34" charset="0"/>
                <a:ea typeface="ＭＳ Ｐゴシック" pitchFamily="-112" charset="-128"/>
              </a:defRPr>
            </a:lvl4pPr>
            <a:lvl5pPr marL="2057400" indent="-228600" eaLnBrk="0" hangingPunct="0">
              <a:defRPr sz="3200">
                <a:solidFill>
                  <a:schemeClr val="bg1"/>
                </a:solidFill>
                <a:latin typeface="Verdana" pitchFamily="34" charset="0"/>
                <a:ea typeface="ＭＳ Ｐゴシック" pitchFamily="-112" charset="-128"/>
              </a:defRPr>
            </a:lvl5pPr>
            <a:lvl6pPr marL="25146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6pPr>
            <a:lvl7pPr marL="29718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7pPr>
            <a:lvl8pPr marL="34290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8pPr>
            <a:lvl9pPr marL="38862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9pPr>
          </a:lstStyle>
          <a:p>
            <a:pPr>
              <a:spcBef>
                <a:spcPct val="50000"/>
              </a:spcBef>
            </a:pPr>
            <a:r>
              <a:rPr lang="en-GB" altLang="en-US" dirty="0" smtClean="0">
                <a:solidFill>
                  <a:srgbClr val="3333FF"/>
                </a:solidFill>
              </a:rPr>
              <a:t>Right in Law to the property</a:t>
            </a:r>
            <a:endParaRPr lang="en-GB" altLang="en-US" dirty="0">
              <a:solidFill>
                <a:srgbClr val="3333FF"/>
              </a:solidFill>
            </a:endParaRPr>
          </a:p>
          <a:p>
            <a:pPr algn="l">
              <a:spcBef>
                <a:spcPct val="50000"/>
              </a:spcBef>
            </a:pPr>
            <a:endParaRPr lang="en-GB" altLang="en-US" sz="2400" dirty="0" smtClean="0">
              <a:solidFill>
                <a:schemeClr val="accent2"/>
              </a:solidFill>
            </a:endParaRPr>
          </a:p>
          <a:p>
            <a:pPr algn="l">
              <a:spcBef>
                <a:spcPct val="50000"/>
              </a:spcBef>
            </a:pPr>
            <a:endParaRPr lang="en-GB" altLang="en-US" sz="2400" dirty="0">
              <a:solidFill>
                <a:schemeClr val="accent2"/>
              </a:solidFill>
            </a:endParaRPr>
          </a:p>
        </p:txBody>
      </p:sp>
      <p:pic>
        <p:nvPicPr>
          <p:cNvPr id="3" name="Picture 2"/>
          <p:cNvPicPr>
            <a:picLocks noChangeAspect="1"/>
          </p:cNvPicPr>
          <p:nvPr>
            <p:custDataLst>
              <p:tags r:id="rId2"/>
            </p:custDataLst>
          </p:nvPr>
        </p:nvPicPr>
        <p:blipFill>
          <a:blip r:embed="rId6" cstate="print">
            <a:extLst>
              <a:ext uri="{28A0092B-C50C-407E-A947-70E740481C1C}">
                <a14:useLocalDpi xmlns:a14="http://schemas.microsoft.com/office/drawing/2010/main" val="0"/>
              </a:ext>
            </a:extLst>
          </a:blip>
          <a:stretch>
            <a:fillRect/>
          </a:stretch>
        </p:blipFill>
        <p:spPr>
          <a:xfrm>
            <a:off x="2140345" y="2492896"/>
            <a:ext cx="4935318" cy="3168352"/>
          </a:xfrm>
          <a:prstGeom prst="rect">
            <a:avLst/>
          </a:prstGeom>
          <a:ln>
            <a:noFill/>
          </a:ln>
          <a:effectLst>
            <a:softEdge rad="112500"/>
          </a:effectLst>
        </p:spPr>
      </p:pic>
      <p:sp>
        <p:nvSpPr>
          <p:cNvPr id="5" name="TextBox 4"/>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Dishonesty</a:t>
            </a:r>
            <a:endParaRPr lang="en-GB" sz="3600" b="1" dirty="0">
              <a:solidFill>
                <a:schemeClr val="bg1"/>
              </a:solidFill>
            </a:endParaRPr>
          </a:p>
        </p:txBody>
      </p:sp>
    </p:spTree>
    <p:extLst>
      <p:ext uri="{BB962C8B-B14F-4D97-AF65-F5344CB8AC3E}">
        <p14:creationId xmlns:p14="http://schemas.microsoft.com/office/powerpoint/2010/main" val="3276397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 name="Text Box 4"/>
          <p:cNvSpPr txBox="1">
            <a:spLocks noChangeArrowheads="1"/>
          </p:cNvSpPr>
          <p:nvPr>
            <p:custDataLst>
              <p:tags r:id="rId1"/>
            </p:custDataLst>
          </p:nvPr>
        </p:nvSpPr>
        <p:spPr bwMode="auto">
          <a:xfrm>
            <a:off x="179512" y="1484784"/>
            <a:ext cx="8712968" cy="16927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sz="3200">
                <a:solidFill>
                  <a:schemeClr val="bg1"/>
                </a:solidFill>
                <a:latin typeface="Verdana" pitchFamily="34" charset="0"/>
                <a:ea typeface="ＭＳ Ｐゴシック" pitchFamily="-112" charset="-128"/>
              </a:defRPr>
            </a:lvl1pPr>
            <a:lvl2pPr marL="742950" indent="-285750" eaLnBrk="0" hangingPunct="0">
              <a:defRPr sz="3200">
                <a:solidFill>
                  <a:schemeClr val="bg1"/>
                </a:solidFill>
                <a:latin typeface="Verdana" pitchFamily="34" charset="0"/>
                <a:ea typeface="ＭＳ Ｐゴシック" pitchFamily="-112" charset="-128"/>
              </a:defRPr>
            </a:lvl2pPr>
            <a:lvl3pPr marL="1143000" indent="-228600" eaLnBrk="0" hangingPunct="0">
              <a:defRPr sz="3200">
                <a:solidFill>
                  <a:schemeClr val="bg1"/>
                </a:solidFill>
                <a:latin typeface="Verdana" pitchFamily="34" charset="0"/>
                <a:ea typeface="ＭＳ Ｐゴシック" pitchFamily="-112" charset="-128"/>
              </a:defRPr>
            </a:lvl3pPr>
            <a:lvl4pPr marL="1600200" indent="-228600" eaLnBrk="0" hangingPunct="0">
              <a:defRPr sz="3200">
                <a:solidFill>
                  <a:schemeClr val="bg1"/>
                </a:solidFill>
                <a:latin typeface="Verdana" pitchFamily="34" charset="0"/>
                <a:ea typeface="ＭＳ Ｐゴシック" pitchFamily="-112" charset="-128"/>
              </a:defRPr>
            </a:lvl4pPr>
            <a:lvl5pPr marL="2057400" indent="-228600" eaLnBrk="0" hangingPunct="0">
              <a:defRPr sz="3200">
                <a:solidFill>
                  <a:schemeClr val="bg1"/>
                </a:solidFill>
                <a:latin typeface="Verdana" pitchFamily="34" charset="0"/>
                <a:ea typeface="ＭＳ Ｐゴシック" pitchFamily="-112" charset="-128"/>
              </a:defRPr>
            </a:lvl5pPr>
            <a:lvl6pPr marL="25146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6pPr>
            <a:lvl7pPr marL="29718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7pPr>
            <a:lvl8pPr marL="34290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8pPr>
            <a:lvl9pPr marL="38862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9pPr>
          </a:lstStyle>
          <a:p>
            <a:pPr>
              <a:spcBef>
                <a:spcPct val="50000"/>
              </a:spcBef>
            </a:pPr>
            <a:r>
              <a:rPr lang="en-GB" altLang="en-US" dirty="0" smtClean="0">
                <a:solidFill>
                  <a:srgbClr val="3333FF"/>
                </a:solidFill>
              </a:rPr>
              <a:t>Consent</a:t>
            </a:r>
            <a:endParaRPr lang="en-GB" altLang="en-US" dirty="0">
              <a:solidFill>
                <a:srgbClr val="3333FF"/>
              </a:solidFill>
            </a:endParaRPr>
          </a:p>
          <a:p>
            <a:pPr algn="l">
              <a:spcBef>
                <a:spcPct val="50000"/>
              </a:spcBef>
            </a:pPr>
            <a:endParaRPr lang="en-GB" altLang="en-US" sz="2400" dirty="0" smtClean="0">
              <a:solidFill>
                <a:schemeClr val="accent2"/>
              </a:solidFill>
            </a:endParaRPr>
          </a:p>
          <a:p>
            <a:pPr algn="l">
              <a:spcBef>
                <a:spcPct val="50000"/>
              </a:spcBef>
            </a:pPr>
            <a:endParaRPr lang="en-GB" altLang="en-US" sz="2400" dirty="0">
              <a:solidFill>
                <a:schemeClr val="accent2"/>
              </a:solidFill>
            </a:endParaRPr>
          </a:p>
        </p:txBody>
      </p:sp>
      <p:pic>
        <p:nvPicPr>
          <p:cNvPr id="5" name="Picture 4"/>
          <p:cNvPicPr>
            <a:picLocks noChangeAspect="1"/>
          </p:cNvPicPr>
          <p:nvPr>
            <p:custDataLst>
              <p:tags r:id="rId2"/>
            </p:custDataLst>
          </p:nvPr>
        </p:nvPicPr>
        <p:blipFill>
          <a:blip r:embed="rId6" cstate="print">
            <a:extLst>
              <a:ext uri="{28A0092B-C50C-407E-A947-70E740481C1C}">
                <a14:useLocalDpi xmlns:a14="http://schemas.microsoft.com/office/drawing/2010/main" val="0"/>
              </a:ext>
            </a:extLst>
          </a:blip>
          <a:stretch>
            <a:fillRect/>
          </a:stretch>
        </p:blipFill>
        <p:spPr>
          <a:xfrm>
            <a:off x="1852760" y="2492896"/>
            <a:ext cx="5472608" cy="3247482"/>
          </a:xfrm>
          <a:prstGeom prst="rect">
            <a:avLst/>
          </a:prstGeom>
          <a:ln>
            <a:noFill/>
          </a:ln>
          <a:effectLst>
            <a:softEdge rad="112500"/>
          </a:effectLst>
        </p:spPr>
      </p:pic>
      <p:sp>
        <p:nvSpPr>
          <p:cNvPr id="6" name="TextBox 5"/>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Dishonesty</a:t>
            </a:r>
            <a:endParaRPr lang="en-GB" sz="3600" b="1" dirty="0">
              <a:solidFill>
                <a:schemeClr val="bg1"/>
              </a:solidFill>
            </a:endParaRPr>
          </a:p>
        </p:txBody>
      </p:sp>
    </p:spTree>
    <p:extLst>
      <p:ext uri="{BB962C8B-B14F-4D97-AF65-F5344CB8AC3E}">
        <p14:creationId xmlns:p14="http://schemas.microsoft.com/office/powerpoint/2010/main" val="387738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2" name="Text Box 4"/>
          <p:cNvSpPr txBox="1">
            <a:spLocks noChangeArrowheads="1"/>
          </p:cNvSpPr>
          <p:nvPr>
            <p:custDataLst>
              <p:tags r:id="rId1"/>
            </p:custDataLst>
          </p:nvPr>
        </p:nvSpPr>
        <p:spPr bwMode="auto">
          <a:xfrm>
            <a:off x="179512" y="1484784"/>
            <a:ext cx="8712968" cy="11387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sz="3200">
                <a:solidFill>
                  <a:schemeClr val="bg1"/>
                </a:solidFill>
                <a:latin typeface="Verdana" pitchFamily="34" charset="0"/>
                <a:ea typeface="ＭＳ Ｐゴシック" pitchFamily="-112" charset="-128"/>
              </a:defRPr>
            </a:lvl1pPr>
            <a:lvl2pPr marL="742950" indent="-285750" eaLnBrk="0" hangingPunct="0">
              <a:defRPr sz="3200">
                <a:solidFill>
                  <a:schemeClr val="bg1"/>
                </a:solidFill>
                <a:latin typeface="Verdana" pitchFamily="34" charset="0"/>
                <a:ea typeface="ＭＳ Ｐゴシック" pitchFamily="-112" charset="-128"/>
              </a:defRPr>
            </a:lvl2pPr>
            <a:lvl3pPr marL="1143000" indent="-228600" eaLnBrk="0" hangingPunct="0">
              <a:defRPr sz="3200">
                <a:solidFill>
                  <a:schemeClr val="bg1"/>
                </a:solidFill>
                <a:latin typeface="Verdana" pitchFamily="34" charset="0"/>
                <a:ea typeface="ＭＳ Ｐゴシック" pitchFamily="-112" charset="-128"/>
              </a:defRPr>
            </a:lvl3pPr>
            <a:lvl4pPr marL="1600200" indent="-228600" eaLnBrk="0" hangingPunct="0">
              <a:defRPr sz="3200">
                <a:solidFill>
                  <a:schemeClr val="bg1"/>
                </a:solidFill>
                <a:latin typeface="Verdana" pitchFamily="34" charset="0"/>
                <a:ea typeface="ＭＳ Ｐゴシック" pitchFamily="-112" charset="-128"/>
              </a:defRPr>
            </a:lvl4pPr>
            <a:lvl5pPr marL="2057400" indent="-228600" eaLnBrk="0" hangingPunct="0">
              <a:defRPr sz="3200">
                <a:solidFill>
                  <a:schemeClr val="bg1"/>
                </a:solidFill>
                <a:latin typeface="Verdana" pitchFamily="34" charset="0"/>
                <a:ea typeface="ＭＳ Ｐゴシック" pitchFamily="-112" charset="-128"/>
              </a:defRPr>
            </a:lvl5pPr>
            <a:lvl6pPr marL="25146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6pPr>
            <a:lvl7pPr marL="29718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7pPr>
            <a:lvl8pPr marL="34290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8pPr>
            <a:lvl9pPr marL="38862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9pPr>
          </a:lstStyle>
          <a:p>
            <a:pPr>
              <a:spcBef>
                <a:spcPct val="50000"/>
              </a:spcBef>
            </a:pPr>
            <a:r>
              <a:rPr lang="en-GB" altLang="en-US" dirty="0" smtClean="0">
                <a:solidFill>
                  <a:srgbClr val="3333FF"/>
                </a:solidFill>
              </a:rPr>
              <a:t>Reasonable Steps </a:t>
            </a:r>
            <a:endParaRPr lang="en-GB" altLang="en-US" sz="2400" dirty="0" smtClean="0">
              <a:solidFill>
                <a:schemeClr val="accent2"/>
              </a:solidFill>
            </a:endParaRPr>
          </a:p>
          <a:p>
            <a:pPr algn="l">
              <a:spcBef>
                <a:spcPct val="50000"/>
              </a:spcBef>
            </a:pPr>
            <a:endParaRPr lang="en-GB" altLang="en-US" sz="2400" dirty="0">
              <a:solidFill>
                <a:schemeClr val="accent2"/>
              </a:solidFill>
            </a:endParaRPr>
          </a:p>
        </p:txBody>
      </p:sp>
      <p:pic>
        <p:nvPicPr>
          <p:cNvPr id="6" name="Picture 5"/>
          <p:cNvPicPr>
            <a:picLocks noChangeAspect="1"/>
          </p:cNvPicPr>
          <p:nvPr>
            <p:custDataLst>
              <p:tags r:id="rId2"/>
            </p:custDataLst>
          </p:nvPr>
        </p:nvPicPr>
        <p:blipFill>
          <a:blip r:embed="rId7" cstate="print">
            <a:extLst>
              <a:ext uri="{28A0092B-C50C-407E-A947-70E740481C1C}">
                <a14:useLocalDpi xmlns:a14="http://schemas.microsoft.com/office/drawing/2010/main" val="0"/>
              </a:ext>
            </a:extLst>
          </a:blip>
          <a:stretch>
            <a:fillRect/>
          </a:stretch>
        </p:blipFill>
        <p:spPr>
          <a:xfrm>
            <a:off x="1836357" y="2132856"/>
            <a:ext cx="5505414" cy="3911741"/>
          </a:xfrm>
          <a:prstGeom prst="rect">
            <a:avLst/>
          </a:prstGeom>
          <a:ln>
            <a:noFill/>
          </a:ln>
          <a:effectLst>
            <a:softEdge rad="112500"/>
          </a:effectLst>
        </p:spPr>
      </p:pic>
      <p:sp>
        <p:nvSpPr>
          <p:cNvPr id="7" name="TextBox 6"/>
          <p:cNvSpPr txBox="1"/>
          <p:nvPr>
            <p:custDataLst>
              <p:tags r:id="rId3"/>
            </p:custDataLst>
          </p:nvPr>
        </p:nvSpPr>
        <p:spPr>
          <a:xfrm>
            <a:off x="3779912" y="3933056"/>
            <a:ext cx="2441694" cy="830997"/>
          </a:xfrm>
          <a:prstGeom prst="rect">
            <a:avLst/>
          </a:prstGeom>
          <a:noFill/>
          <a:scene3d>
            <a:camera prst="perspectiveContrastingRightFacing"/>
            <a:lightRig rig="threePt" dir="t"/>
          </a:scene3d>
        </p:spPr>
        <p:txBody>
          <a:bodyPr wrap="none" rtlCol="0">
            <a:spAutoFit/>
          </a:bodyPr>
          <a:lstStyle/>
          <a:p>
            <a:r>
              <a:rPr lang="en-GB" sz="2400" dirty="0" smtClean="0">
                <a:solidFill>
                  <a:schemeClr val="tx1"/>
                </a:solidFill>
                <a:latin typeface="Lucida Handwriting" panose="03010101010101010101" pitchFamily="66" charset="0"/>
              </a:rPr>
              <a:t>Found, gold</a:t>
            </a:r>
          </a:p>
          <a:p>
            <a:r>
              <a:rPr lang="en-GB" sz="2400" dirty="0" smtClean="0">
                <a:solidFill>
                  <a:schemeClr val="tx1"/>
                </a:solidFill>
                <a:latin typeface="Lucida Handwriting" panose="03010101010101010101" pitchFamily="66" charset="0"/>
              </a:rPr>
              <a:t>Ring. Call in</a:t>
            </a:r>
            <a:endParaRPr lang="en-GB" sz="2400" dirty="0">
              <a:solidFill>
                <a:schemeClr val="tx1"/>
              </a:solidFill>
              <a:latin typeface="Lucida Handwriting" panose="03010101010101010101" pitchFamily="66" charset="0"/>
            </a:endParaRPr>
          </a:p>
        </p:txBody>
      </p:sp>
      <p:sp>
        <p:nvSpPr>
          <p:cNvPr id="8" name="TextBox 7"/>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Dishonesty</a:t>
            </a:r>
            <a:endParaRPr lang="en-GB" sz="3600" b="1" dirty="0">
              <a:solidFill>
                <a:schemeClr val="bg1"/>
              </a:solidFill>
            </a:endParaRPr>
          </a:p>
        </p:txBody>
      </p:sp>
    </p:spTree>
    <p:extLst>
      <p:ext uri="{BB962C8B-B14F-4D97-AF65-F5344CB8AC3E}">
        <p14:creationId xmlns:p14="http://schemas.microsoft.com/office/powerpoint/2010/main" val="626699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In all 3 circumstances ….</a:t>
            </a:r>
            <a:endParaRPr lang="en-GB" sz="3600" b="1" dirty="0">
              <a:solidFill>
                <a:schemeClr val="bg1"/>
              </a:solidFill>
            </a:endParaRPr>
          </a:p>
        </p:txBody>
      </p:sp>
      <p:sp>
        <p:nvSpPr>
          <p:cNvPr id="5" name="Rectangle 3"/>
          <p:cNvSpPr txBox="1">
            <a:spLocks noChangeArrowheads="1"/>
          </p:cNvSpPr>
          <p:nvPr>
            <p:custDataLst>
              <p:tags r:id="rId1"/>
            </p:custDataLst>
          </p:nvPr>
        </p:nvSpPr>
        <p:spPr bwMode="auto">
          <a:xfrm>
            <a:off x="559026" y="944673"/>
            <a:ext cx="8045422" cy="30603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eaLnBrk="1" hangingPunct="1"/>
            <a:r>
              <a:rPr lang="en-GB" altLang="en-US" sz="2800" kern="0" dirty="0" smtClean="0">
                <a:solidFill>
                  <a:srgbClr val="002060"/>
                </a:solidFill>
                <a:latin typeface="Arial" panose="020B0604020202020204" pitchFamily="34" charset="0"/>
                <a:cs typeface="Arial" panose="020B0604020202020204" pitchFamily="34" charset="0"/>
              </a:rPr>
              <a:t>It is the </a:t>
            </a:r>
            <a:r>
              <a:rPr lang="en-GB" altLang="en-US" sz="2800" b="1" u="sng" kern="0" dirty="0" smtClean="0">
                <a:solidFill>
                  <a:srgbClr val="002060"/>
                </a:solidFill>
                <a:latin typeface="Arial" panose="020B0604020202020204" pitchFamily="34" charset="0"/>
                <a:cs typeface="Arial" panose="020B0604020202020204" pitchFamily="34" charset="0"/>
              </a:rPr>
              <a:t>belief</a:t>
            </a:r>
            <a:r>
              <a:rPr lang="en-GB" altLang="en-US" sz="2800" kern="0" dirty="0" smtClean="0">
                <a:solidFill>
                  <a:srgbClr val="002060"/>
                </a:solidFill>
                <a:latin typeface="Arial" panose="020B0604020202020204" pitchFamily="34" charset="0"/>
                <a:cs typeface="Arial" panose="020B0604020202020204" pitchFamily="34" charset="0"/>
              </a:rPr>
              <a:t> that is important -</a:t>
            </a:r>
          </a:p>
          <a:p>
            <a:pPr algn="ctr" eaLnBrk="1" hangingPunct="1"/>
            <a:endParaRPr lang="en-GB" altLang="en-US" sz="2800" kern="0" dirty="0" smtClean="0">
              <a:solidFill>
                <a:srgbClr val="002060"/>
              </a:solidFill>
              <a:latin typeface="Arial" panose="020B0604020202020204" pitchFamily="34" charset="0"/>
              <a:cs typeface="Arial" panose="020B0604020202020204" pitchFamily="34" charset="0"/>
            </a:endParaRPr>
          </a:p>
          <a:p>
            <a:pPr eaLnBrk="1" hangingPunct="1"/>
            <a:r>
              <a:rPr lang="en-GB" altLang="en-US" sz="2800" kern="0" dirty="0" smtClean="0">
                <a:solidFill>
                  <a:srgbClr val="002060"/>
                </a:solidFill>
                <a:latin typeface="Arial" panose="020B0604020202020204" pitchFamily="34" charset="0"/>
                <a:cs typeface="Arial" panose="020B0604020202020204" pitchFamily="34" charset="0"/>
              </a:rPr>
              <a:t>the person may be wrong, but if they </a:t>
            </a:r>
            <a:r>
              <a:rPr lang="en-GB" altLang="en-US" sz="2800" b="1" u="sng" kern="0" dirty="0" smtClean="0">
                <a:solidFill>
                  <a:srgbClr val="002060"/>
                </a:solidFill>
                <a:latin typeface="Arial" panose="020B0604020202020204" pitchFamily="34" charset="0"/>
                <a:cs typeface="Arial" panose="020B0604020202020204" pitchFamily="34" charset="0"/>
              </a:rPr>
              <a:t>genuinely</a:t>
            </a:r>
            <a:r>
              <a:rPr lang="en-GB" altLang="en-US" sz="2800" kern="0" dirty="0" smtClean="0">
                <a:solidFill>
                  <a:srgbClr val="002060"/>
                </a:solidFill>
                <a:latin typeface="Arial" panose="020B0604020202020204" pitchFamily="34" charset="0"/>
                <a:cs typeface="Arial" panose="020B0604020202020204" pitchFamily="34" charset="0"/>
              </a:rPr>
              <a:t> </a:t>
            </a:r>
            <a:r>
              <a:rPr lang="en-GB" altLang="en-US" sz="2800" b="1" u="sng" kern="0" dirty="0" smtClean="0">
                <a:solidFill>
                  <a:srgbClr val="002060"/>
                </a:solidFill>
                <a:latin typeface="Arial" panose="020B0604020202020204" pitchFamily="34" charset="0"/>
                <a:cs typeface="Arial" panose="020B0604020202020204" pitchFamily="34" charset="0"/>
              </a:rPr>
              <a:t>believed</a:t>
            </a:r>
            <a:r>
              <a:rPr lang="en-GB" altLang="en-US" sz="2800" kern="0" dirty="0" smtClean="0">
                <a:solidFill>
                  <a:srgbClr val="002060"/>
                </a:solidFill>
                <a:latin typeface="Arial" panose="020B0604020202020204" pitchFamily="34" charset="0"/>
                <a:cs typeface="Arial" panose="020B0604020202020204" pitchFamily="34" charset="0"/>
              </a:rPr>
              <a:t> it then it is not theft.</a:t>
            </a:r>
          </a:p>
          <a:p>
            <a:pPr algn="ctr" eaLnBrk="1" hangingPunct="1"/>
            <a:endParaRPr lang="en-GB" altLang="en-US" sz="2800" kern="0" dirty="0" smtClean="0">
              <a:solidFill>
                <a:srgbClr val="002060"/>
              </a:solidFill>
              <a:latin typeface="Arial" panose="020B0604020202020204" pitchFamily="34" charset="0"/>
              <a:cs typeface="Arial" panose="020B0604020202020204" pitchFamily="34" charset="0"/>
            </a:endParaRPr>
          </a:p>
          <a:p>
            <a:pPr algn="ctr" eaLnBrk="1" hangingPunct="1"/>
            <a:r>
              <a:rPr lang="en-GB" altLang="en-US" sz="2800" kern="0" dirty="0" smtClean="0">
                <a:solidFill>
                  <a:srgbClr val="002060"/>
                </a:solidFill>
                <a:latin typeface="Arial" panose="020B0604020202020204" pitchFamily="34" charset="0"/>
                <a:cs typeface="Arial" panose="020B0604020202020204" pitchFamily="34" charset="0"/>
              </a:rPr>
              <a:t>It is for the court / jury to decide.</a:t>
            </a:r>
          </a:p>
        </p:txBody>
      </p:sp>
      <p:pic>
        <p:nvPicPr>
          <p:cNvPr id="6" name="Picture 5"/>
          <p:cNvPicPr>
            <a:picLocks noChangeAspect="1"/>
          </p:cNvPicPr>
          <p:nvPr/>
        </p:nvPicPr>
        <p:blipFill rotWithShape="1">
          <a:blip r:embed="rId5"/>
          <a:srcRect b="26034"/>
          <a:stretch/>
        </p:blipFill>
        <p:spPr>
          <a:xfrm>
            <a:off x="1259632" y="4114767"/>
            <a:ext cx="6552728" cy="1906522"/>
          </a:xfrm>
          <a:prstGeom prst="rect">
            <a:avLst/>
          </a:prstGeom>
        </p:spPr>
      </p:pic>
    </p:spTree>
    <p:extLst>
      <p:ext uri="{BB962C8B-B14F-4D97-AF65-F5344CB8AC3E}">
        <p14:creationId xmlns:p14="http://schemas.microsoft.com/office/powerpoint/2010/main" val="4168457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Effect transition="in" filter="fade">
                                      <p:cBhvr>
                                        <p:cTn id="15" dur="1000"/>
                                        <p:tgtEl>
                                          <p:spTgt spid="5">
                                            <p:txEl>
                                              <p:pRg st="4" end="4"/>
                                            </p:txEl>
                                          </p:spTgt>
                                        </p:tgtEl>
                                      </p:cBhvr>
                                    </p:animEffect>
                                    <p:anim calcmode="lin" valueType="num">
                                      <p:cBhvr>
                                        <p:cTn id="1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5">
                                            <p:txEl>
                                              <p:pRg st="4" end="4"/>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5">
                                            <p:txEl>
                                              <p:pRg st="4" end="4"/>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 name="Picture 2" descr="\\Client\G$\CKP Images\NIM\Law 1.png"/>
          <p:cNvPicPr>
            <a:picLocks noChangeAspect="1" noChangeArrowheads="1"/>
          </p:cNvPicPr>
          <p:nvPr/>
        </p:nvPicPr>
        <p:blipFill>
          <a:blip r:embed="rId5" cstate="print">
            <a:lum bright="70000" contrast="-70000"/>
            <a:extLst>
              <a:ext uri="{28A0092B-C50C-407E-A947-70E740481C1C}">
                <a14:useLocalDpi xmlns:a14="http://schemas.microsoft.com/office/drawing/2010/main" val="0"/>
              </a:ext>
            </a:extLst>
          </a:blip>
          <a:srcRect/>
          <a:stretch>
            <a:fillRect/>
          </a:stretch>
        </p:blipFill>
        <p:spPr bwMode="auto">
          <a:xfrm>
            <a:off x="736561" y="260648"/>
            <a:ext cx="7428317" cy="558924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txBox="1">
            <a:spLocks noChangeArrowheads="1"/>
          </p:cNvSpPr>
          <p:nvPr>
            <p:custDataLst>
              <p:tags r:id="rId1"/>
            </p:custDataLst>
          </p:nvPr>
        </p:nvSpPr>
        <p:spPr bwMode="auto">
          <a:xfrm>
            <a:off x="559026" y="914959"/>
            <a:ext cx="8045423" cy="5178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eaLnBrk="1" hangingPunct="1">
              <a:lnSpc>
                <a:spcPct val="90000"/>
              </a:lnSpc>
            </a:pPr>
            <a:r>
              <a:rPr lang="en-GB" altLang="en-US" sz="2800" kern="0" dirty="0" smtClean="0">
                <a:solidFill>
                  <a:schemeClr val="tx1"/>
                </a:solidFill>
                <a:latin typeface="Arial" panose="020B0604020202020204" pitchFamily="34" charset="0"/>
                <a:cs typeface="Arial" panose="020B0604020202020204" pitchFamily="34" charset="0"/>
              </a:rPr>
              <a:t>Where a person is charged with dishonesty, a</a:t>
            </a:r>
          </a:p>
          <a:p>
            <a:pPr algn="ctr" eaLnBrk="1" hangingPunct="1">
              <a:lnSpc>
                <a:spcPct val="90000"/>
              </a:lnSpc>
            </a:pPr>
            <a:r>
              <a:rPr lang="en-GB" altLang="en-US" sz="2800" kern="0" dirty="0" smtClean="0">
                <a:solidFill>
                  <a:schemeClr val="tx1"/>
                </a:solidFill>
                <a:latin typeface="Arial" panose="020B0604020202020204" pitchFamily="34" charset="0"/>
                <a:cs typeface="Arial" panose="020B0604020202020204" pitchFamily="34" charset="0"/>
              </a:rPr>
              <a:t> jury must decide as to his guilt in the following way:</a:t>
            </a:r>
          </a:p>
          <a:p>
            <a:pPr eaLnBrk="1" hangingPunct="1">
              <a:lnSpc>
                <a:spcPct val="90000"/>
              </a:lnSpc>
            </a:pPr>
            <a:endParaRPr lang="en-GB" altLang="en-US" sz="2800" kern="0" dirty="0" smtClean="0">
              <a:solidFill>
                <a:schemeClr val="tx1"/>
              </a:solidFill>
              <a:latin typeface="Arial" panose="020B0604020202020204" pitchFamily="34" charset="0"/>
              <a:cs typeface="Arial" panose="020B0604020202020204" pitchFamily="34" charset="0"/>
            </a:endParaRPr>
          </a:p>
          <a:p>
            <a:pPr algn="ctr" eaLnBrk="1" hangingPunct="1">
              <a:lnSpc>
                <a:spcPct val="90000"/>
              </a:lnSpc>
            </a:pPr>
            <a:r>
              <a:rPr lang="en-GB" altLang="en-US" sz="2800" kern="0" dirty="0" smtClean="0">
                <a:solidFill>
                  <a:schemeClr val="tx1"/>
                </a:solidFill>
                <a:latin typeface="Arial" panose="020B0604020202020204" pitchFamily="34" charset="0"/>
                <a:cs typeface="Arial" panose="020B0604020202020204" pitchFamily="34" charset="0"/>
              </a:rPr>
              <a:t>   Whether, according to ordinary standards of   </a:t>
            </a:r>
          </a:p>
          <a:p>
            <a:pPr algn="ctr" eaLnBrk="1" hangingPunct="1">
              <a:lnSpc>
                <a:spcPct val="90000"/>
              </a:lnSpc>
            </a:pPr>
            <a:r>
              <a:rPr lang="en-GB" altLang="en-US" sz="2800" kern="0" dirty="0" smtClean="0">
                <a:solidFill>
                  <a:schemeClr val="tx1"/>
                </a:solidFill>
                <a:latin typeface="Arial" panose="020B0604020202020204" pitchFamily="34" charset="0"/>
                <a:cs typeface="Arial" panose="020B0604020202020204" pitchFamily="34" charset="0"/>
              </a:rPr>
              <a:t>      reasonable/honest people, what was </a:t>
            </a:r>
          </a:p>
          <a:p>
            <a:pPr algn="ctr" eaLnBrk="1" hangingPunct="1">
              <a:lnSpc>
                <a:spcPct val="90000"/>
              </a:lnSpc>
            </a:pPr>
            <a:r>
              <a:rPr lang="en-GB" altLang="en-US" sz="2800" kern="0" dirty="0" smtClean="0">
                <a:solidFill>
                  <a:schemeClr val="tx1"/>
                </a:solidFill>
                <a:latin typeface="Arial" panose="020B0604020202020204" pitchFamily="34" charset="0"/>
                <a:cs typeface="Arial" panose="020B0604020202020204" pitchFamily="34" charset="0"/>
              </a:rPr>
              <a:t>      done was dishonest </a:t>
            </a:r>
          </a:p>
          <a:p>
            <a:pPr algn="ctr" eaLnBrk="1" hangingPunct="1">
              <a:lnSpc>
                <a:spcPct val="90000"/>
              </a:lnSpc>
            </a:pPr>
            <a:r>
              <a:rPr lang="en-GB" altLang="en-US" sz="2800" kern="0" dirty="0" smtClean="0">
                <a:solidFill>
                  <a:schemeClr val="tx1"/>
                </a:solidFill>
                <a:latin typeface="Arial" panose="020B0604020202020204" pitchFamily="34" charset="0"/>
                <a:cs typeface="Arial" panose="020B0604020202020204" pitchFamily="34" charset="0"/>
              </a:rPr>
              <a:t>&amp;</a:t>
            </a:r>
          </a:p>
          <a:p>
            <a:pPr lvl="1" algn="ctr" eaLnBrk="1" hangingPunct="1">
              <a:lnSpc>
                <a:spcPct val="90000"/>
              </a:lnSpc>
            </a:pPr>
            <a:r>
              <a:rPr lang="en-GB" altLang="en-US" sz="2800" kern="0" dirty="0" smtClean="0">
                <a:solidFill>
                  <a:schemeClr val="tx1"/>
                </a:solidFill>
                <a:latin typeface="Arial" panose="020B0604020202020204" pitchFamily="34" charset="0"/>
                <a:cs typeface="Arial" panose="020B0604020202020204" pitchFamily="34" charset="0"/>
              </a:rPr>
              <a:t>Whether the person realised, </a:t>
            </a:r>
            <a:r>
              <a:rPr lang="en-GB" altLang="en-US" sz="2800" kern="0" dirty="0">
                <a:solidFill>
                  <a:schemeClr val="tx1"/>
                </a:solidFill>
                <a:latin typeface="Arial" panose="020B0604020202020204" pitchFamily="34" charset="0"/>
                <a:cs typeface="Arial" panose="020B0604020202020204" pitchFamily="34" charset="0"/>
              </a:rPr>
              <a:t>by </a:t>
            </a:r>
            <a:r>
              <a:rPr lang="en-GB" altLang="en-US" sz="2800" kern="0" dirty="0" smtClean="0">
                <a:solidFill>
                  <a:schemeClr val="tx1"/>
                </a:solidFill>
                <a:latin typeface="Arial" panose="020B0604020202020204" pitchFamily="34" charset="0"/>
                <a:cs typeface="Arial" panose="020B0604020202020204" pitchFamily="34" charset="0"/>
              </a:rPr>
              <a:t>those</a:t>
            </a:r>
          </a:p>
          <a:p>
            <a:pPr lvl="1" algn="ctr" eaLnBrk="1" hangingPunct="1">
              <a:lnSpc>
                <a:spcPct val="90000"/>
              </a:lnSpc>
            </a:pPr>
            <a:r>
              <a:rPr lang="en-GB" altLang="en-US" sz="2800" kern="0" dirty="0" smtClean="0">
                <a:solidFill>
                  <a:schemeClr val="tx1"/>
                </a:solidFill>
                <a:latin typeface="Arial" panose="020B0604020202020204" pitchFamily="34" charset="0"/>
                <a:cs typeface="Arial" panose="020B0604020202020204" pitchFamily="34" charset="0"/>
              </a:rPr>
              <a:t> standards, that what they</a:t>
            </a:r>
          </a:p>
          <a:p>
            <a:pPr lvl="1" algn="ctr" eaLnBrk="1" hangingPunct="1">
              <a:lnSpc>
                <a:spcPct val="90000"/>
              </a:lnSpc>
            </a:pPr>
            <a:r>
              <a:rPr lang="en-GB" altLang="en-US" sz="2800" kern="0" dirty="0" smtClean="0">
                <a:solidFill>
                  <a:schemeClr val="tx1"/>
                </a:solidFill>
                <a:latin typeface="Arial" panose="020B0604020202020204" pitchFamily="34" charset="0"/>
                <a:cs typeface="Arial" panose="020B0604020202020204" pitchFamily="34" charset="0"/>
              </a:rPr>
              <a:t> were doing was dishonest</a:t>
            </a:r>
          </a:p>
        </p:txBody>
      </p:sp>
      <p:sp>
        <p:nvSpPr>
          <p:cNvPr id="6" name="TextBox 5"/>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R v GHOSH 1982</a:t>
            </a:r>
            <a:endParaRPr lang="en-GB" sz="3600" b="1" dirty="0">
              <a:solidFill>
                <a:schemeClr val="bg1"/>
              </a:solidFill>
            </a:endParaRPr>
          </a:p>
        </p:txBody>
      </p:sp>
    </p:spTree>
    <p:extLst>
      <p:ext uri="{BB962C8B-B14F-4D97-AF65-F5344CB8AC3E}">
        <p14:creationId xmlns:p14="http://schemas.microsoft.com/office/powerpoint/2010/main" val="4008923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Appropriates</a:t>
            </a:r>
            <a:endParaRPr lang="en-GB" sz="3600" b="1" dirty="0">
              <a:solidFill>
                <a:schemeClr val="bg1"/>
              </a:solidFill>
            </a:endParaRPr>
          </a:p>
        </p:txBody>
      </p:sp>
      <p:sp>
        <p:nvSpPr>
          <p:cNvPr id="9" name="Text Box 3"/>
          <p:cNvSpPr txBox="1">
            <a:spLocks noChangeArrowheads="1"/>
          </p:cNvSpPr>
          <p:nvPr/>
        </p:nvSpPr>
        <p:spPr bwMode="auto">
          <a:xfrm>
            <a:off x="1958313" y="1158498"/>
            <a:ext cx="5246847"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400" b="1" dirty="0">
                <a:cs typeface="Arial" panose="020B0604020202020204" pitchFamily="34" charset="0"/>
              </a:rPr>
              <a:t>An appropriation of property….</a:t>
            </a:r>
          </a:p>
        </p:txBody>
      </p:sp>
      <p:sp>
        <p:nvSpPr>
          <p:cNvPr id="10" name="Text Box 7"/>
          <p:cNvSpPr txBox="1">
            <a:spLocks noChangeArrowheads="1"/>
          </p:cNvSpPr>
          <p:nvPr/>
        </p:nvSpPr>
        <p:spPr bwMode="auto">
          <a:xfrm>
            <a:off x="1510952" y="2272248"/>
            <a:ext cx="2667000" cy="479924"/>
          </a:xfrm>
          <a:prstGeom prst="rect">
            <a:avLst/>
          </a:prstGeom>
          <a:solidFill>
            <a:schemeClr val="accent6">
              <a:lumMod val="40000"/>
              <a:lumOff val="60000"/>
              <a:alpha val="36862"/>
            </a:schemeClr>
          </a:solidFill>
          <a:ln w="9525">
            <a:solidFill>
              <a:schemeClr val="tx1"/>
            </a:solidFill>
            <a:miter lim="800000"/>
            <a:headEnd/>
            <a:tailEnd/>
          </a:ln>
          <a:effectLs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400" b="1" dirty="0" smtClean="0">
                <a:solidFill>
                  <a:srgbClr val="002060"/>
                </a:solidFill>
                <a:ea typeface="ＭＳ Ｐゴシック" pitchFamily="34" charset="-128"/>
              </a:rPr>
              <a:t>IS ….</a:t>
            </a:r>
            <a:endParaRPr lang="en-US" sz="2400" b="1" dirty="0">
              <a:solidFill>
                <a:srgbClr val="002060"/>
              </a:solidFill>
              <a:ea typeface="ＭＳ Ｐゴシック" pitchFamily="34" charset="-128"/>
            </a:endParaRPr>
          </a:p>
        </p:txBody>
      </p:sp>
      <p:sp>
        <p:nvSpPr>
          <p:cNvPr id="11" name="Text Box 7"/>
          <p:cNvSpPr txBox="1">
            <a:spLocks noChangeArrowheads="1"/>
          </p:cNvSpPr>
          <p:nvPr/>
        </p:nvSpPr>
        <p:spPr bwMode="auto">
          <a:xfrm>
            <a:off x="5086129" y="2254257"/>
            <a:ext cx="2667000" cy="479924"/>
          </a:xfrm>
          <a:prstGeom prst="rect">
            <a:avLst/>
          </a:prstGeom>
          <a:solidFill>
            <a:schemeClr val="accent6">
              <a:lumMod val="40000"/>
              <a:lumOff val="60000"/>
              <a:alpha val="36862"/>
            </a:schemeClr>
          </a:solidFill>
          <a:ln w="9525">
            <a:solidFill>
              <a:schemeClr val="tx1"/>
            </a:solidFill>
            <a:miter lim="800000"/>
            <a:headEnd/>
            <a:tailEnd/>
          </a:ln>
          <a:effectLs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400" b="1" dirty="0">
                <a:solidFill>
                  <a:srgbClr val="002060"/>
                </a:solidFill>
                <a:ea typeface="ＭＳ Ｐゴシック" pitchFamily="34" charset="-128"/>
              </a:rPr>
              <a:t>IS </a:t>
            </a:r>
            <a:r>
              <a:rPr lang="en-US" sz="2400" b="1" dirty="0" smtClean="0">
                <a:solidFill>
                  <a:srgbClr val="002060"/>
                </a:solidFill>
                <a:ea typeface="ＭＳ Ｐゴシック" pitchFamily="34" charset="-128"/>
              </a:rPr>
              <a:t>NOT ….</a:t>
            </a:r>
            <a:endParaRPr lang="en-US" sz="2400" b="1" dirty="0">
              <a:solidFill>
                <a:srgbClr val="002060"/>
              </a:solidFill>
              <a:ea typeface="ＭＳ Ｐゴシック" pitchFamily="34" charset="-128"/>
            </a:endParaRPr>
          </a:p>
        </p:txBody>
      </p:sp>
      <p:sp>
        <p:nvSpPr>
          <p:cNvPr id="12" name="Text Box 8"/>
          <p:cNvSpPr txBox="1">
            <a:spLocks noChangeArrowheads="1"/>
          </p:cNvSpPr>
          <p:nvPr/>
        </p:nvSpPr>
        <p:spPr bwMode="auto">
          <a:xfrm>
            <a:off x="1510952" y="3069217"/>
            <a:ext cx="2667000" cy="2554288"/>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000" dirty="0">
                <a:solidFill>
                  <a:schemeClr val="bg1"/>
                </a:solidFill>
                <a:cs typeface="Arial" panose="020B0604020202020204" pitchFamily="34" charset="0"/>
              </a:rPr>
              <a:t>Any assumption of the rights of an owner, including where he comes by the property innocently </a:t>
            </a:r>
            <a:r>
              <a:rPr lang="en-US" altLang="en-US" sz="2000" b="1" i="1" dirty="0">
                <a:solidFill>
                  <a:schemeClr val="bg1"/>
                </a:solidFill>
                <a:cs typeface="Arial" panose="020B0604020202020204" pitchFamily="34" charset="0"/>
              </a:rPr>
              <a:t>and later</a:t>
            </a:r>
            <a:r>
              <a:rPr lang="en-US" altLang="en-US" sz="2000" dirty="0">
                <a:solidFill>
                  <a:schemeClr val="bg1"/>
                </a:solidFill>
                <a:cs typeface="Arial" panose="020B0604020202020204" pitchFamily="34" charset="0"/>
              </a:rPr>
              <a:t> deals with it as an owner.  </a:t>
            </a:r>
          </a:p>
        </p:txBody>
      </p:sp>
      <p:sp>
        <p:nvSpPr>
          <p:cNvPr id="13" name="Text Box 10"/>
          <p:cNvSpPr txBox="1">
            <a:spLocks noChangeArrowheads="1"/>
          </p:cNvSpPr>
          <p:nvPr/>
        </p:nvSpPr>
        <p:spPr bwMode="auto">
          <a:xfrm>
            <a:off x="5086129" y="3068960"/>
            <a:ext cx="2667000" cy="255454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000" dirty="0">
                <a:solidFill>
                  <a:schemeClr val="bg1"/>
                </a:solidFill>
                <a:cs typeface="Arial" panose="020B0604020202020204" pitchFamily="34" charset="0"/>
              </a:rPr>
              <a:t> </a:t>
            </a:r>
            <a:r>
              <a:rPr lang="en-US" altLang="en-US" sz="2000" dirty="0" smtClean="0">
                <a:solidFill>
                  <a:schemeClr val="bg1"/>
                </a:solidFill>
                <a:cs typeface="Arial" panose="020B0604020202020204" pitchFamily="34" charset="0"/>
              </a:rPr>
              <a:t>                                      Where </a:t>
            </a:r>
            <a:r>
              <a:rPr lang="en-US" altLang="en-US" sz="2000" dirty="0">
                <a:solidFill>
                  <a:schemeClr val="bg1"/>
                </a:solidFill>
                <a:cs typeface="Arial" panose="020B0604020202020204" pitchFamily="34" charset="0"/>
              </a:rPr>
              <a:t>property is transferred for </a:t>
            </a:r>
            <a:r>
              <a:rPr lang="en-US" altLang="en-US" sz="2000" b="1" i="1" dirty="0">
                <a:solidFill>
                  <a:schemeClr val="bg1"/>
                </a:solidFill>
                <a:cs typeface="Arial" panose="020B0604020202020204" pitchFamily="34" charset="0"/>
              </a:rPr>
              <a:t>good value</a:t>
            </a:r>
            <a:r>
              <a:rPr lang="en-US" altLang="en-US" sz="2000" dirty="0">
                <a:solidFill>
                  <a:schemeClr val="bg1"/>
                </a:solidFill>
                <a:cs typeface="Arial" panose="020B0604020202020204" pitchFamily="34" charset="0"/>
              </a:rPr>
              <a:t> to a person acting in </a:t>
            </a:r>
            <a:r>
              <a:rPr lang="en-US" altLang="en-US" sz="2000" b="1" i="1" dirty="0">
                <a:solidFill>
                  <a:schemeClr val="bg1"/>
                </a:solidFill>
                <a:cs typeface="Arial" panose="020B0604020202020204" pitchFamily="34" charset="0"/>
              </a:rPr>
              <a:t>good faith</a:t>
            </a:r>
            <a:r>
              <a:rPr lang="en-US" altLang="en-US" sz="2000" dirty="0">
                <a:solidFill>
                  <a:schemeClr val="bg1"/>
                </a:solidFill>
                <a:cs typeface="Arial" panose="020B0604020202020204" pitchFamily="34" charset="0"/>
              </a:rPr>
              <a:t>, this appropriation </a:t>
            </a:r>
            <a:r>
              <a:rPr lang="en-US" altLang="en-US" sz="2000" dirty="0" smtClean="0">
                <a:solidFill>
                  <a:schemeClr val="bg1"/>
                </a:solidFill>
                <a:cs typeface="Arial" panose="020B0604020202020204" pitchFamily="34" charset="0"/>
              </a:rPr>
              <a:t>       is </a:t>
            </a:r>
            <a:r>
              <a:rPr lang="en-US" altLang="en-US" sz="2000" dirty="0">
                <a:solidFill>
                  <a:schemeClr val="bg1"/>
                </a:solidFill>
                <a:cs typeface="Arial" panose="020B0604020202020204" pitchFamily="34" charset="0"/>
              </a:rPr>
              <a:t>not regarded </a:t>
            </a:r>
            <a:r>
              <a:rPr lang="en-US" altLang="en-US" sz="2000" dirty="0" smtClean="0">
                <a:solidFill>
                  <a:schemeClr val="bg1"/>
                </a:solidFill>
                <a:cs typeface="Arial" panose="020B0604020202020204" pitchFamily="34" charset="0"/>
              </a:rPr>
              <a:t>        as Theft   </a:t>
            </a:r>
            <a:endParaRPr lang="en-US" altLang="en-US" sz="2000" dirty="0">
              <a:solidFill>
                <a:schemeClr val="bg1"/>
              </a:solidFill>
              <a:cs typeface="Arial" panose="020B0604020202020204" pitchFamily="34" charset="0"/>
            </a:endParaRPr>
          </a:p>
        </p:txBody>
      </p:sp>
    </p:spTree>
    <p:extLst>
      <p:ext uri="{BB962C8B-B14F-4D97-AF65-F5344CB8AC3E}">
        <p14:creationId xmlns:p14="http://schemas.microsoft.com/office/powerpoint/2010/main" val="1658757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6" presetClass="entr" presetSubtype="21"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barn(inVertical)">
                                      <p:cBhvr>
                                        <p:cTn id="13" dur="500"/>
                                        <p:tgtEl>
                                          <p:spTgt spid="12"/>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dissolve">
                                      <p:cBhvr>
                                        <p:cTn id="1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rotWithShape="1">
          <a:blip r:embed="rId5" cstate="print">
            <a:extLst>
              <a:ext uri="{28A0092B-C50C-407E-A947-70E740481C1C}">
                <a14:useLocalDpi xmlns:a14="http://schemas.microsoft.com/office/drawing/2010/main" val="0"/>
              </a:ext>
            </a:extLst>
          </a:blip>
          <a:srcRect r="5371" b="5620"/>
          <a:stretch/>
        </p:blipFill>
        <p:spPr>
          <a:xfrm>
            <a:off x="1024059" y="1204848"/>
            <a:ext cx="2684336" cy="2025382"/>
          </a:xfrm>
          <a:prstGeom prst="rect">
            <a:avLst/>
          </a:prstGeom>
          <a:ln>
            <a:solidFill>
              <a:schemeClr val="tx1"/>
            </a:solidFill>
          </a:ln>
          <a:effectLst>
            <a:softEdge rad="112500"/>
          </a:effectLst>
        </p:spPr>
      </p:pic>
      <p:pic>
        <p:nvPicPr>
          <p:cNvPr id="6" name="Picture 4" descr="H:\New IPLDP PowerPoints &amp; Lesson Plans\Theft\Photos\iphone-6GREY.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633137" y="1258087"/>
            <a:ext cx="1728191" cy="190232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p:cNvPicPr>
            <a:picLocks noChangeAspect="1"/>
          </p:cNvPicPr>
          <p:nvPr/>
        </p:nvPicPr>
        <p:blipFill>
          <a:blip r:embed="rId7"/>
          <a:stretch>
            <a:fillRect/>
          </a:stretch>
        </p:blipFill>
        <p:spPr>
          <a:xfrm>
            <a:off x="5201335" y="3570291"/>
            <a:ext cx="2591797" cy="2172135"/>
          </a:xfrm>
          <a:prstGeom prst="rect">
            <a:avLst/>
          </a:prstGeom>
        </p:spPr>
      </p:pic>
      <p:pic>
        <p:nvPicPr>
          <p:cNvPr id="12" name="Picture 11"/>
          <p:cNvPicPr>
            <a:picLocks noChangeAspect="1"/>
          </p:cNvPicPr>
          <p:nvPr/>
        </p:nvPicPr>
        <p:blipFill>
          <a:blip r:embed="rId8"/>
          <a:stretch>
            <a:fillRect/>
          </a:stretch>
        </p:blipFill>
        <p:spPr>
          <a:xfrm>
            <a:off x="1116107" y="3603693"/>
            <a:ext cx="2592288" cy="2168549"/>
          </a:xfrm>
          <a:prstGeom prst="rect">
            <a:avLst/>
          </a:prstGeom>
        </p:spPr>
      </p:pic>
      <p:sp>
        <p:nvSpPr>
          <p:cNvPr id="7" name="TextBox 6"/>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Property</a:t>
            </a:r>
            <a:endParaRPr lang="en-GB" sz="3600" b="1" dirty="0">
              <a:solidFill>
                <a:schemeClr val="bg1"/>
              </a:solidFill>
            </a:endParaRPr>
          </a:p>
        </p:txBody>
      </p:sp>
    </p:spTree>
    <p:extLst>
      <p:ext uri="{BB962C8B-B14F-4D97-AF65-F5344CB8AC3E}">
        <p14:creationId xmlns:p14="http://schemas.microsoft.com/office/powerpoint/2010/main" val="85046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220507" y="1282203"/>
            <a:ext cx="2993495" cy="2242232"/>
          </a:xfrm>
          <a:prstGeom prst="rect">
            <a:avLst/>
          </a:prstGeom>
        </p:spPr>
      </p:pic>
      <p:pic>
        <p:nvPicPr>
          <p:cNvPr id="4" name="Picture 3"/>
          <p:cNvPicPr>
            <a:picLocks noChangeAspect="1"/>
          </p:cNvPicPr>
          <p:nvPr/>
        </p:nvPicPr>
        <p:blipFill>
          <a:blip r:embed="rId5"/>
          <a:stretch>
            <a:fillRect/>
          </a:stretch>
        </p:blipFill>
        <p:spPr>
          <a:xfrm>
            <a:off x="4536119" y="3356992"/>
            <a:ext cx="3310415" cy="2609314"/>
          </a:xfrm>
          <a:prstGeom prst="rect">
            <a:avLst/>
          </a:prstGeom>
        </p:spPr>
      </p:pic>
      <p:pic>
        <p:nvPicPr>
          <p:cNvPr id="5" name="Picture 4"/>
          <p:cNvPicPr>
            <a:picLocks noChangeAspect="1"/>
          </p:cNvPicPr>
          <p:nvPr/>
        </p:nvPicPr>
        <p:blipFill>
          <a:blip r:embed="rId6"/>
          <a:stretch>
            <a:fillRect/>
          </a:stretch>
        </p:blipFill>
        <p:spPr>
          <a:xfrm>
            <a:off x="1336057" y="3284984"/>
            <a:ext cx="2143125" cy="2143125"/>
          </a:xfrm>
          <a:prstGeom prst="rect">
            <a:avLst/>
          </a:prstGeom>
        </p:spPr>
      </p:pic>
      <p:pic>
        <p:nvPicPr>
          <p:cNvPr id="6" name="Picture 5"/>
          <p:cNvPicPr>
            <a:picLocks noChangeAspect="1"/>
          </p:cNvPicPr>
          <p:nvPr/>
        </p:nvPicPr>
        <p:blipFill>
          <a:blip r:embed="rId7"/>
          <a:stretch>
            <a:fillRect/>
          </a:stretch>
        </p:blipFill>
        <p:spPr>
          <a:xfrm>
            <a:off x="5724128" y="1257632"/>
            <a:ext cx="2619375" cy="1743075"/>
          </a:xfrm>
          <a:prstGeom prst="rect">
            <a:avLst/>
          </a:prstGeom>
        </p:spPr>
      </p:pic>
      <p:sp>
        <p:nvSpPr>
          <p:cNvPr id="7" name="TextBox 6"/>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Property</a:t>
            </a:r>
            <a:endParaRPr lang="en-GB" sz="3600" b="1" dirty="0">
              <a:solidFill>
                <a:schemeClr val="bg1"/>
              </a:solidFill>
            </a:endParaRPr>
          </a:p>
        </p:txBody>
      </p:sp>
    </p:spTree>
    <p:extLst>
      <p:ext uri="{BB962C8B-B14F-4D97-AF65-F5344CB8AC3E}">
        <p14:creationId xmlns:p14="http://schemas.microsoft.com/office/powerpoint/2010/main" val="3556578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5"/>
          <a:stretch>
            <a:fillRect/>
          </a:stretch>
        </p:blipFill>
        <p:spPr>
          <a:xfrm>
            <a:off x="5626923" y="1413184"/>
            <a:ext cx="2282362" cy="1211656"/>
          </a:xfrm>
          <a:prstGeom prst="rect">
            <a:avLst/>
          </a:prstGeom>
        </p:spPr>
      </p:pic>
      <p:pic>
        <p:nvPicPr>
          <p:cNvPr id="4" name="Picture 3"/>
          <p:cNvPicPr>
            <a:picLocks noChangeAspect="1"/>
          </p:cNvPicPr>
          <p:nvPr/>
        </p:nvPicPr>
        <p:blipFill>
          <a:blip r:embed="rId6"/>
          <a:stretch>
            <a:fillRect/>
          </a:stretch>
        </p:blipFill>
        <p:spPr>
          <a:xfrm>
            <a:off x="5626923" y="2938963"/>
            <a:ext cx="2282361" cy="1152128"/>
          </a:xfrm>
          <a:prstGeom prst="rect">
            <a:avLst/>
          </a:prstGeom>
        </p:spPr>
      </p:pic>
      <p:pic>
        <p:nvPicPr>
          <p:cNvPr id="5" name="Picture 4"/>
          <p:cNvPicPr>
            <a:picLocks noChangeAspect="1"/>
          </p:cNvPicPr>
          <p:nvPr/>
        </p:nvPicPr>
        <p:blipFill>
          <a:blip r:embed="rId7"/>
          <a:stretch>
            <a:fillRect/>
          </a:stretch>
        </p:blipFill>
        <p:spPr>
          <a:xfrm>
            <a:off x="5626923" y="4417715"/>
            <a:ext cx="2282361" cy="1284365"/>
          </a:xfrm>
          <a:prstGeom prst="rect">
            <a:avLst/>
          </a:prstGeom>
        </p:spPr>
      </p:pic>
      <p:sp>
        <p:nvSpPr>
          <p:cNvPr id="6" name="TextBox 5"/>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Property</a:t>
            </a:r>
            <a:endParaRPr lang="en-GB" sz="3600" b="1" dirty="0">
              <a:solidFill>
                <a:schemeClr val="bg1"/>
              </a:solidFill>
            </a:endParaRPr>
          </a:p>
        </p:txBody>
      </p:sp>
      <p:sp>
        <p:nvSpPr>
          <p:cNvPr id="7" name="Rectangle 6"/>
          <p:cNvSpPr/>
          <p:nvPr/>
        </p:nvSpPr>
        <p:spPr>
          <a:xfrm>
            <a:off x="598578" y="825437"/>
            <a:ext cx="8005869" cy="584775"/>
          </a:xfrm>
          <a:prstGeom prst="rect">
            <a:avLst/>
          </a:prstGeom>
        </p:spPr>
        <p:txBody>
          <a:bodyPr wrap="square">
            <a:spAutoFit/>
          </a:bodyPr>
          <a:lstStyle/>
          <a:p>
            <a:pPr lvl="0" algn="l" eaLnBrk="0" hangingPunct="0">
              <a:spcBef>
                <a:spcPct val="20000"/>
              </a:spcBef>
              <a:defRPr/>
            </a:pPr>
            <a:r>
              <a:rPr lang="en-GB" kern="0" dirty="0">
                <a:solidFill>
                  <a:srgbClr val="002060"/>
                </a:solidFill>
                <a:latin typeface="Arial" panose="020B0604020202020204" pitchFamily="34" charset="0"/>
                <a:cs typeface="Arial" panose="020B0604020202020204" pitchFamily="34" charset="0"/>
              </a:rPr>
              <a:t>Property does </a:t>
            </a:r>
            <a:r>
              <a:rPr lang="en-GB" b="1" u="sng" kern="0" dirty="0">
                <a:solidFill>
                  <a:srgbClr val="002060"/>
                </a:solidFill>
                <a:latin typeface="Arial" panose="020B0604020202020204" pitchFamily="34" charset="0"/>
                <a:cs typeface="Arial" panose="020B0604020202020204" pitchFamily="34" charset="0"/>
              </a:rPr>
              <a:t>NOT</a:t>
            </a:r>
            <a:r>
              <a:rPr lang="en-GB" kern="0" dirty="0">
                <a:solidFill>
                  <a:srgbClr val="002060"/>
                </a:solidFill>
                <a:latin typeface="Arial" panose="020B0604020202020204" pitchFamily="34" charset="0"/>
                <a:cs typeface="Arial" panose="020B0604020202020204" pitchFamily="34" charset="0"/>
              </a:rPr>
              <a:t> include:</a:t>
            </a:r>
          </a:p>
        </p:txBody>
      </p:sp>
      <p:sp>
        <p:nvSpPr>
          <p:cNvPr id="8" name="Content Placeholder 2"/>
          <p:cNvSpPr txBox="1">
            <a:spLocks/>
          </p:cNvSpPr>
          <p:nvPr>
            <p:custDataLst>
              <p:tags r:id="rId1"/>
            </p:custDataLst>
          </p:nvPr>
        </p:nvSpPr>
        <p:spPr bwMode="auto">
          <a:xfrm>
            <a:off x="827584" y="1471768"/>
            <a:ext cx="4773825" cy="4249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18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rgbClr val="7030A0"/>
                </a:solidFill>
                <a:effectLst/>
                <a:uLnTx/>
                <a:uFillTx/>
                <a:latin typeface="Arial" panose="020B0604020202020204" pitchFamily="34" charset="0"/>
                <a:cs typeface="Arial" panose="020B0604020202020204" pitchFamily="34" charset="0"/>
              </a:rPr>
              <a:t>Wild creatures (unless tamed or </a:t>
            </a:r>
            <a:r>
              <a:rPr kumimoji="0" lang="en-GB" sz="2400" b="0"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kept in captivity)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rgbClr val="7030A0"/>
                </a:solidFill>
                <a:effectLst/>
                <a:uLnTx/>
                <a:uFillTx/>
                <a:latin typeface="Arial" panose="020B0604020202020204" pitchFamily="34" charset="0"/>
                <a:cs typeface="Arial" panose="020B0604020202020204" pitchFamily="34" charset="0"/>
              </a:rPr>
              <a:t>Mushrooms</a:t>
            </a:r>
            <a:r>
              <a:rPr kumimoji="0" lang="en-GB" sz="2400" b="0" i="0" u="none" strike="noStrike" kern="0" cap="none" spc="0" normalizeH="0" baseline="0" noProof="0" dirty="0" smtClean="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growing wild on any land</a:t>
            </a:r>
            <a:endParaRPr lang="en-GB" sz="2400" kern="0" dirty="0">
              <a:solidFill>
                <a:schemeClr val="tx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lang="en-GB" sz="2400" kern="0" dirty="0">
                <a:solidFill>
                  <a:srgbClr val="7030A0"/>
                </a:solidFill>
                <a:latin typeface="Arial" panose="020B0604020202020204" pitchFamily="34" charset="0"/>
                <a:cs typeface="Arial" panose="020B0604020202020204" pitchFamily="34" charset="0"/>
              </a:rPr>
              <a:t>F</a:t>
            </a:r>
            <a:r>
              <a:rPr kumimoji="0" lang="en-GB" sz="2400" b="0" i="0" u="none" strike="noStrike" kern="0" cap="none" spc="0" normalizeH="0" baseline="0" noProof="0" dirty="0" smtClean="0">
                <a:ln>
                  <a:noFill/>
                </a:ln>
                <a:solidFill>
                  <a:srgbClr val="7030A0"/>
                </a:solidFill>
                <a:effectLst/>
                <a:uLnTx/>
                <a:uFillTx/>
                <a:latin typeface="Arial" panose="020B0604020202020204" pitchFamily="34" charset="0"/>
                <a:cs typeface="Arial" panose="020B0604020202020204" pitchFamily="34" charset="0"/>
              </a:rPr>
              <a:t>lowers, fruit </a:t>
            </a:r>
            <a:r>
              <a:rPr kumimoji="0" lang="en-GB" sz="2400" b="0"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or</a:t>
            </a:r>
            <a:r>
              <a:rPr kumimoji="0" lang="en-GB" sz="2400" b="0" i="0" u="none" strike="noStrike" kern="0" cap="none" spc="0" normalizeH="0" baseline="0" noProof="0" dirty="0" smtClean="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smtClean="0">
                <a:ln>
                  <a:noFill/>
                </a:ln>
                <a:solidFill>
                  <a:srgbClr val="7030A0"/>
                </a:solidFill>
                <a:effectLst/>
                <a:uLnTx/>
                <a:uFillTx/>
                <a:latin typeface="Arial" panose="020B0604020202020204" pitchFamily="34" charset="0"/>
                <a:cs typeface="Arial" panose="020B0604020202020204" pitchFamily="34" charset="0"/>
              </a:rPr>
              <a:t>foliage</a:t>
            </a:r>
            <a:r>
              <a:rPr kumimoji="0" lang="en-GB" sz="2400" b="0" i="0" u="none" strike="noStrike" kern="0" cap="none" spc="0" normalizeH="0" baseline="0" noProof="0" dirty="0" smtClean="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of a plant growing wild </a:t>
            </a:r>
            <a:endParaRPr kumimoji="0" lang="en-GB" sz="24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unless</a:t>
            </a:r>
            <a:r>
              <a:rPr kumimoji="0" lang="en-GB" sz="2400" b="0" i="0" u="none" strike="noStrike" kern="0" cap="none" spc="0" normalizeH="0" baseline="0" noProof="0" dirty="0" smtClean="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picked for reward, sale or commercial purpose</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smtClean="0">
              <a:ln>
                <a:noFill/>
              </a:ln>
              <a:solidFill>
                <a:srgbClr val="3333FF"/>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p:txBody>
      </p:sp>
    </p:spTree>
    <p:extLst>
      <p:ext uri="{BB962C8B-B14F-4D97-AF65-F5344CB8AC3E}">
        <p14:creationId xmlns:p14="http://schemas.microsoft.com/office/powerpoint/2010/main" val="3698935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2" name="Content Placeholder 3"/>
          <p:cNvGraphicFramePr>
            <a:graphicFrameLocks/>
          </p:cNvGraphicFramePr>
          <p:nvPr>
            <p:extLst>
              <p:ext uri="{D42A27DB-BD31-4B8C-83A1-F6EECF244321}">
                <p14:modId xmlns:p14="http://schemas.microsoft.com/office/powerpoint/2010/main" val="924090813"/>
              </p:ext>
            </p:extLst>
          </p:nvPr>
        </p:nvGraphicFramePr>
        <p:xfrm>
          <a:off x="936165" y="2132856"/>
          <a:ext cx="7291143" cy="3657448"/>
        </p:xfrm>
        <a:graphic>
          <a:graphicData uri="http://schemas.openxmlformats.org/drawingml/2006/table">
            <a:tbl>
              <a:tblPr firstRow="1" bandRow="1">
                <a:tableStyleId>{21E4AEA4-8DFA-4A89-87EB-49C32662AFE0}</a:tableStyleId>
              </a:tblPr>
              <a:tblGrid>
                <a:gridCol w="2430381">
                  <a:extLst>
                    <a:ext uri="{9D8B030D-6E8A-4147-A177-3AD203B41FA5}">
                      <a16:colId xmlns:a16="http://schemas.microsoft.com/office/drawing/2014/main" val="20000"/>
                    </a:ext>
                  </a:extLst>
                </a:gridCol>
                <a:gridCol w="2430381">
                  <a:extLst>
                    <a:ext uri="{9D8B030D-6E8A-4147-A177-3AD203B41FA5}">
                      <a16:colId xmlns:a16="http://schemas.microsoft.com/office/drawing/2014/main" val="20001"/>
                    </a:ext>
                  </a:extLst>
                </a:gridCol>
                <a:gridCol w="2430381">
                  <a:extLst>
                    <a:ext uri="{9D8B030D-6E8A-4147-A177-3AD203B41FA5}">
                      <a16:colId xmlns:a16="http://schemas.microsoft.com/office/drawing/2014/main" val="20002"/>
                    </a:ext>
                  </a:extLst>
                </a:gridCol>
              </a:tblGrid>
              <a:tr h="272392">
                <a:tc>
                  <a:txBody>
                    <a:bodyPr/>
                    <a:lstStyle/>
                    <a:p>
                      <a:pPr algn="ctr"/>
                      <a:r>
                        <a:rPr lang="en-GB" sz="1800" dirty="0" smtClean="0"/>
                        <a:t>Trustees</a:t>
                      </a:r>
                      <a:endParaRPr lang="en-GB" sz="1800" dirty="0"/>
                    </a:p>
                  </a:txBody>
                  <a:tcPr marL="111760" marR="111760" marT="45701" marB="45701"/>
                </a:tc>
                <a:tc>
                  <a:txBody>
                    <a:bodyPr/>
                    <a:lstStyle/>
                    <a:p>
                      <a:pPr algn="ctr"/>
                      <a:r>
                        <a:rPr lang="en-GB" sz="1800" dirty="0" smtClean="0"/>
                        <a:t>Strangers</a:t>
                      </a:r>
                      <a:endParaRPr lang="en-GB" sz="1800" dirty="0"/>
                    </a:p>
                  </a:txBody>
                  <a:tcPr marL="111760" marR="111760" marT="45701" marB="45701"/>
                </a:tc>
                <a:tc>
                  <a:txBody>
                    <a:bodyPr/>
                    <a:lstStyle/>
                    <a:p>
                      <a:pPr algn="ctr"/>
                      <a:r>
                        <a:rPr lang="en-GB" sz="1800" dirty="0" smtClean="0"/>
                        <a:t>Tenant</a:t>
                      </a:r>
                      <a:endParaRPr lang="en-GB" sz="1800" dirty="0"/>
                    </a:p>
                  </a:txBody>
                  <a:tcPr marL="111760" marR="111760" marT="45701" marB="45701"/>
                </a:tc>
                <a:extLst>
                  <a:ext uri="{0D108BD9-81ED-4DB2-BD59-A6C34878D82A}">
                    <a16:rowId xmlns:a16="http://schemas.microsoft.com/office/drawing/2014/main" val="10000"/>
                  </a:ext>
                </a:extLst>
              </a:tr>
              <a:tr h="1075054">
                <a:tc>
                  <a:txBody>
                    <a:bodyPr/>
                    <a:lstStyle/>
                    <a:p>
                      <a:pPr algn="ctr"/>
                      <a:r>
                        <a:rPr lang="en-GB" sz="1800" dirty="0" smtClean="0"/>
                        <a:t>Trustees or Personal Representatives can steal land by dealing with it in a</a:t>
                      </a:r>
                      <a:r>
                        <a:rPr lang="en-GB" sz="1800" baseline="0" dirty="0" smtClean="0"/>
                        <a:t> breach of confidence.</a:t>
                      </a:r>
                      <a:endParaRPr lang="en-GB" sz="1800" dirty="0"/>
                    </a:p>
                  </a:txBody>
                  <a:tcPr marL="111760" marR="111760" marT="45701" marB="45701"/>
                </a:tc>
                <a:tc>
                  <a:txBody>
                    <a:bodyPr/>
                    <a:lstStyle/>
                    <a:p>
                      <a:pPr algn="ctr"/>
                      <a:r>
                        <a:rPr lang="en-GB" sz="1800" dirty="0" smtClean="0"/>
                        <a:t>A person not in possession of the land can steal by severing it.</a:t>
                      </a:r>
                      <a:endParaRPr lang="en-GB" sz="1800" dirty="0"/>
                    </a:p>
                  </a:txBody>
                  <a:tcPr marL="111760" marR="111760" marT="45701" marB="45701"/>
                </a:tc>
                <a:tc>
                  <a:txBody>
                    <a:bodyPr/>
                    <a:lstStyle/>
                    <a:p>
                      <a:pPr algn="ctr"/>
                      <a:r>
                        <a:rPr lang="en-GB" sz="1800" dirty="0" smtClean="0"/>
                        <a:t>A tenant in possession can steal</a:t>
                      </a:r>
                      <a:r>
                        <a:rPr lang="en-GB" sz="1800" baseline="0" dirty="0" smtClean="0"/>
                        <a:t> fixtures and structures.</a:t>
                      </a:r>
                      <a:endParaRPr lang="en-GB" sz="1800" dirty="0"/>
                    </a:p>
                  </a:txBody>
                  <a:tcPr marL="111760" marR="111760" marT="45701" marB="45701"/>
                </a:tc>
                <a:extLst>
                  <a:ext uri="{0D108BD9-81ED-4DB2-BD59-A6C34878D82A}">
                    <a16:rowId xmlns:a16="http://schemas.microsoft.com/office/drawing/2014/main" val="10001"/>
                  </a:ext>
                </a:extLst>
              </a:tr>
              <a:tr h="873476">
                <a:tc>
                  <a:txBody>
                    <a:bodyPr/>
                    <a:lstStyle/>
                    <a:p>
                      <a:pPr algn="ctr"/>
                      <a:r>
                        <a:rPr lang="en-GB" sz="1800" dirty="0" smtClean="0"/>
                        <a:t>An executor of an estate selling land for their own benefit.</a:t>
                      </a:r>
                      <a:endParaRPr lang="en-GB" sz="1800" dirty="0"/>
                    </a:p>
                  </a:txBody>
                  <a:tcPr marL="111760" marR="111760" marT="45701" marB="45701"/>
                </a:tc>
                <a:tc>
                  <a:txBody>
                    <a:bodyPr/>
                    <a:lstStyle/>
                    <a:p>
                      <a:pPr algn="ctr"/>
                      <a:r>
                        <a:rPr lang="en-GB" sz="1800" dirty="0" smtClean="0"/>
                        <a:t>A enters</a:t>
                      </a:r>
                      <a:r>
                        <a:rPr lang="en-GB" sz="1800" baseline="0" dirty="0" smtClean="0"/>
                        <a:t> B’s land and removes a stone statue fixed to the land.</a:t>
                      </a:r>
                      <a:endParaRPr lang="en-GB" sz="1800" dirty="0"/>
                    </a:p>
                  </a:txBody>
                  <a:tcPr marL="111760" marR="111760" marT="45701" marB="45701"/>
                </a:tc>
                <a:tc>
                  <a:txBody>
                    <a:bodyPr/>
                    <a:lstStyle/>
                    <a:p>
                      <a:pPr algn="ctr"/>
                      <a:r>
                        <a:rPr lang="en-GB" sz="1800" dirty="0" smtClean="0"/>
                        <a:t>A tenant removing a fireplace fixed to the wall from premises that they rent.</a:t>
                      </a:r>
                      <a:endParaRPr lang="en-GB" sz="1800" dirty="0"/>
                    </a:p>
                  </a:txBody>
                  <a:tcPr marL="111760" marR="111760" marT="45701" marB="45701"/>
                </a:tc>
                <a:extLst>
                  <a:ext uri="{0D108BD9-81ED-4DB2-BD59-A6C34878D82A}">
                    <a16:rowId xmlns:a16="http://schemas.microsoft.com/office/drawing/2014/main" val="10002"/>
                  </a:ext>
                </a:extLst>
              </a:tr>
              <a:tr h="470321">
                <a:tc>
                  <a:txBody>
                    <a:bodyPr/>
                    <a:lstStyle/>
                    <a:p>
                      <a:pPr algn="ctr"/>
                      <a:r>
                        <a:rPr lang="en-GB" sz="1800" dirty="0" smtClean="0"/>
                        <a:t>BREACH</a:t>
                      </a:r>
                      <a:endParaRPr lang="en-GB" sz="1800" dirty="0"/>
                    </a:p>
                  </a:txBody>
                  <a:tcPr marL="111760" marR="111760" marT="45701" marB="45701"/>
                </a:tc>
                <a:tc>
                  <a:txBody>
                    <a:bodyPr/>
                    <a:lstStyle/>
                    <a:p>
                      <a:pPr algn="ctr"/>
                      <a:r>
                        <a:rPr lang="en-GB" sz="1800" dirty="0" smtClean="0"/>
                        <a:t>SEVER </a:t>
                      </a:r>
                      <a:endParaRPr lang="en-GB" sz="1800" dirty="0"/>
                    </a:p>
                  </a:txBody>
                  <a:tcPr marL="111760" marR="111760" marT="45701" marB="45701"/>
                </a:tc>
                <a:tc>
                  <a:txBody>
                    <a:bodyPr/>
                    <a:lstStyle/>
                    <a:p>
                      <a:pPr algn="ctr"/>
                      <a:r>
                        <a:rPr lang="en-GB" sz="1800" dirty="0" smtClean="0"/>
                        <a:t>FIXTURES &amp; STRUCTURES</a:t>
                      </a:r>
                      <a:endParaRPr lang="en-GB" sz="1800" dirty="0"/>
                    </a:p>
                  </a:txBody>
                  <a:tcPr marL="111760" marR="111760" marT="45701" marB="45701"/>
                </a:tc>
                <a:extLst>
                  <a:ext uri="{0D108BD9-81ED-4DB2-BD59-A6C34878D82A}">
                    <a16:rowId xmlns:a16="http://schemas.microsoft.com/office/drawing/2014/main" val="10003"/>
                  </a:ext>
                </a:extLst>
              </a:tr>
            </a:tbl>
          </a:graphicData>
        </a:graphic>
      </p:graphicFrame>
      <p:sp>
        <p:nvSpPr>
          <p:cNvPr id="6" name="TextBox 5"/>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Property</a:t>
            </a:r>
            <a:endParaRPr lang="en-GB" sz="3600" b="1" dirty="0">
              <a:solidFill>
                <a:schemeClr val="bg1"/>
              </a:solidFill>
            </a:endParaRPr>
          </a:p>
        </p:txBody>
      </p:sp>
      <p:sp>
        <p:nvSpPr>
          <p:cNvPr id="7" name="TextBox 4"/>
          <p:cNvSpPr txBox="1">
            <a:spLocks noChangeArrowheads="1"/>
          </p:cNvSpPr>
          <p:nvPr/>
        </p:nvSpPr>
        <p:spPr bwMode="auto">
          <a:xfrm>
            <a:off x="333265" y="849684"/>
            <a:ext cx="849694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3200" dirty="0">
                <a:cs typeface="Arial" panose="020B0604020202020204" pitchFamily="34" charset="0"/>
              </a:rPr>
              <a:t>As a general rule land </a:t>
            </a:r>
            <a:r>
              <a:rPr lang="en-GB" altLang="en-US" sz="3200" u="sng" dirty="0">
                <a:solidFill>
                  <a:srgbClr val="FF0000"/>
                </a:solidFill>
                <a:cs typeface="Arial" panose="020B0604020202020204" pitchFamily="34" charset="0"/>
              </a:rPr>
              <a:t>cannot</a:t>
            </a:r>
            <a:r>
              <a:rPr lang="en-GB" altLang="en-US" sz="3200" dirty="0">
                <a:cs typeface="Arial" panose="020B0604020202020204" pitchFamily="34" charset="0"/>
              </a:rPr>
              <a:t> be stolen</a:t>
            </a:r>
          </a:p>
        </p:txBody>
      </p:sp>
      <p:sp>
        <p:nvSpPr>
          <p:cNvPr id="8" name="TextBox 5"/>
          <p:cNvSpPr txBox="1">
            <a:spLocks noChangeArrowheads="1"/>
          </p:cNvSpPr>
          <p:nvPr/>
        </p:nvSpPr>
        <p:spPr bwMode="auto">
          <a:xfrm>
            <a:off x="1259632" y="1553297"/>
            <a:ext cx="628733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400" b="1" dirty="0">
                <a:cs typeface="Arial" panose="020B0604020202020204" pitchFamily="34" charset="0"/>
              </a:rPr>
              <a:t>Exceptions to the general </a:t>
            </a:r>
            <a:r>
              <a:rPr lang="en-GB" altLang="en-US" sz="2400" b="1" dirty="0" smtClean="0">
                <a:cs typeface="Arial" panose="020B0604020202020204" pitchFamily="34" charset="0"/>
              </a:rPr>
              <a:t>rule include:</a:t>
            </a:r>
            <a:endParaRPr lang="en-GB" altLang="en-US" sz="2400" b="1" dirty="0">
              <a:cs typeface="Arial" panose="020B0604020202020204" pitchFamily="34" charset="0"/>
            </a:endParaRPr>
          </a:p>
        </p:txBody>
      </p:sp>
    </p:spTree>
    <p:extLst>
      <p:ext uri="{BB962C8B-B14F-4D97-AF65-F5344CB8AC3E}">
        <p14:creationId xmlns:p14="http://schemas.microsoft.com/office/powerpoint/2010/main" val="255535500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558842" y="2060848"/>
            <a:ext cx="1743607" cy="1152244"/>
          </a:xfrm>
          <a:prstGeom prst="rect">
            <a:avLst/>
          </a:prstGeom>
        </p:spPr>
      </p:pic>
      <p:pic>
        <p:nvPicPr>
          <p:cNvPr id="4" name="Picture 3"/>
          <p:cNvPicPr>
            <a:picLocks noChangeAspect="1"/>
          </p:cNvPicPr>
          <p:nvPr/>
        </p:nvPicPr>
        <p:blipFill>
          <a:blip r:embed="rId5"/>
          <a:stretch>
            <a:fillRect/>
          </a:stretch>
        </p:blipFill>
        <p:spPr>
          <a:xfrm>
            <a:off x="6876257" y="2145575"/>
            <a:ext cx="1656184" cy="1102115"/>
          </a:xfrm>
          <a:prstGeom prst="rect">
            <a:avLst/>
          </a:prstGeom>
        </p:spPr>
      </p:pic>
      <p:sp>
        <p:nvSpPr>
          <p:cNvPr id="5" name="TextBox 4"/>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Personal Data</a:t>
            </a:r>
            <a:endParaRPr lang="en-GB" sz="3600" b="1" dirty="0">
              <a:solidFill>
                <a:schemeClr val="bg1"/>
              </a:solidFill>
            </a:endParaRPr>
          </a:p>
        </p:txBody>
      </p:sp>
      <p:sp>
        <p:nvSpPr>
          <p:cNvPr id="6" name="Content Placeholder 2"/>
          <p:cNvSpPr txBox="1">
            <a:spLocks/>
          </p:cNvSpPr>
          <p:nvPr/>
        </p:nvSpPr>
        <p:spPr>
          <a:xfrm>
            <a:off x="539552" y="1268760"/>
            <a:ext cx="8229600" cy="4637857"/>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Font typeface="Arial" panose="020B0604020202020204" pitchFamily="34" charset="0"/>
              <a:buNone/>
            </a:pPr>
            <a:endParaRPr lang="en-GB" altLang="en-US" sz="1600" b="1" dirty="0" smtClean="0"/>
          </a:p>
          <a:p>
            <a:pPr marL="0" indent="0" algn="ctr" fontAlgn="auto">
              <a:spcAft>
                <a:spcPts val="0"/>
              </a:spcAft>
              <a:buFont typeface="Arial" panose="020B0604020202020204" pitchFamily="34" charset="0"/>
              <a:buNone/>
            </a:pPr>
            <a:r>
              <a:rPr lang="en-GB" altLang="en-US" sz="2600" dirty="0" smtClean="0">
                <a:latin typeface="Arial" panose="020B0604020202020204" pitchFamily="34" charset="0"/>
                <a:cs typeface="Arial" panose="020B0604020202020204" pitchFamily="34" charset="0"/>
              </a:rPr>
              <a:t>Confidential personal data is </a:t>
            </a:r>
          </a:p>
          <a:p>
            <a:pPr marL="0" indent="0" algn="ctr" fontAlgn="auto">
              <a:spcAft>
                <a:spcPts val="0"/>
              </a:spcAft>
              <a:buFont typeface="Arial" panose="020B0604020202020204" pitchFamily="34" charset="0"/>
              <a:buNone/>
            </a:pPr>
            <a:r>
              <a:rPr lang="en-GB" altLang="en-US" sz="2600" b="1" dirty="0">
                <a:latin typeface="Arial" panose="020B0604020202020204" pitchFamily="34" charset="0"/>
                <a:cs typeface="Arial" panose="020B0604020202020204" pitchFamily="34" charset="0"/>
              </a:rPr>
              <a:t>n</a:t>
            </a:r>
            <a:r>
              <a:rPr lang="en-GB" altLang="en-US" sz="2600" b="1" dirty="0" smtClean="0">
                <a:latin typeface="Arial" panose="020B0604020202020204" pitchFamily="34" charset="0"/>
                <a:cs typeface="Arial" panose="020B0604020202020204" pitchFamily="34" charset="0"/>
              </a:rPr>
              <a:t>ot property </a:t>
            </a:r>
            <a:r>
              <a:rPr lang="en-GB" altLang="en-US" sz="2600" dirty="0" smtClean="0">
                <a:latin typeface="Arial" panose="020B0604020202020204" pitchFamily="34" charset="0"/>
                <a:cs typeface="Arial" panose="020B0604020202020204" pitchFamily="34" charset="0"/>
              </a:rPr>
              <a:t>and</a:t>
            </a:r>
            <a:r>
              <a:rPr lang="en-GB" altLang="en-US" sz="2600" b="1" dirty="0" smtClean="0">
                <a:latin typeface="Arial" panose="020B0604020202020204" pitchFamily="34" charset="0"/>
                <a:cs typeface="Arial" panose="020B0604020202020204" pitchFamily="34" charset="0"/>
              </a:rPr>
              <a:t> </a:t>
            </a:r>
          </a:p>
          <a:p>
            <a:pPr marL="0" indent="0" algn="ctr" fontAlgn="auto">
              <a:spcAft>
                <a:spcPts val="0"/>
              </a:spcAft>
              <a:buFont typeface="Arial" panose="020B0604020202020204" pitchFamily="34" charset="0"/>
              <a:buNone/>
            </a:pPr>
            <a:r>
              <a:rPr lang="en-GB" altLang="en-US" sz="2600" b="1" dirty="0">
                <a:latin typeface="Arial" panose="020B0604020202020204" pitchFamily="34" charset="0"/>
                <a:cs typeface="Arial" panose="020B0604020202020204" pitchFamily="34" charset="0"/>
              </a:rPr>
              <a:t>c</a:t>
            </a:r>
            <a:r>
              <a:rPr lang="en-GB" altLang="en-US" sz="2600" b="1" dirty="0" smtClean="0">
                <a:latin typeface="Arial" panose="020B0604020202020204" pitchFamily="34" charset="0"/>
                <a:cs typeface="Arial" panose="020B0604020202020204" pitchFamily="34" charset="0"/>
              </a:rPr>
              <a:t>annot be stolen.</a:t>
            </a:r>
          </a:p>
          <a:p>
            <a:pPr marL="0" indent="0" algn="ctr" fontAlgn="auto">
              <a:spcAft>
                <a:spcPts val="0"/>
              </a:spcAft>
              <a:buFont typeface="Arial" panose="020B0604020202020204" pitchFamily="34" charset="0"/>
              <a:buNone/>
            </a:pPr>
            <a:endParaRPr lang="en-GB" altLang="en-US" sz="2600" b="1" dirty="0" smtClean="0">
              <a:latin typeface="Arial" panose="020B0604020202020204" pitchFamily="34" charset="0"/>
              <a:cs typeface="Arial" panose="020B0604020202020204" pitchFamily="34" charset="0"/>
            </a:endParaRPr>
          </a:p>
          <a:p>
            <a:pPr marL="0" indent="0" algn="ctr" fontAlgn="auto">
              <a:spcAft>
                <a:spcPts val="0"/>
              </a:spcAft>
              <a:buFont typeface="Arial" panose="020B0604020202020204" pitchFamily="34" charset="0"/>
              <a:buNone/>
            </a:pPr>
            <a:r>
              <a:rPr lang="en-GB" altLang="en-US" sz="2600" dirty="0" smtClean="0">
                <a:latin typeface="Arial" panose="020B0604020202020204" pitchFamily="34" charset="0"/>
                <a:cs typeface="Arial" panose="020B0604020202020204" pitchFamily="34" charset="0"/>
              </a:rPr>
              <a:t>There is </a:t>
            </a:r>
            <a:r>
              <a:rPr lang="en-GB" altLang="en-US" sz="2600" b="1" dirty="0" smtClean="0">
                <a:latin typeface="Arial" panose="020B0604020202020204" pitchFamily="34" charset="0"/>
                <a:cs typeface="Arial" panose="020B0604020202020204" pitchFamily="34" charset="0"/>
              </a:rPr>
              <a:t>no such thing as identity theft</a:t>
            </a:r>
          </a:p>
          <a:p>
            <a:pPr marL="0" indent="0" algn="ctr" fontAlgn="auto">
              <a:spcAft>
                <a:spcPts val="0"/>
              </a:spcAft>
              <a:buFont typeface="Arial" panose="020B0604020202020204" pitchFamily="34" charset="0"/>
              <a:buNone/>
            </a:pPr>
            <a:endParaRPr lang="en-GB" altLang="en-US" sz="2600" b="1" dirty="0" smtClean="0">
              <a:latin typeface="Arial" panose="020B0604020202020204" pitchFamily="34" charset="0"/>
              <a:cs typeface="Arial" panose="020B0604020202020204" pitchFamily="34" charset="0"/>
            </a:endParaRPr>
          </a:p>
          <a:p>
            <a:pPr marL="0" indent="0" algn="ctr" fontAlgn="auto">
              <a:spcAft>
                <a:spcPts val="0"/>
              </a:spcAft>
              <a:buFont typeface="Arial" panose="020B0604020202020204" pitchFamily="34" charset="0"/>
              <a:buNone/>
            </a:pPr>
            <a:r>
              <a:rPr lang="en-GB" altLang="en-US" sz="2600" dirty="0" smtClean="0">
                <a:latin typeface="Arial" panose="020B0604020202020204" pitchFamily="34" charset="0"/>
                <a:cs typeface="Arial" panose="020B0604020202020204" pitchFamily="34" charset="0"/>
              </a:rPr>
              <a:t>For example – you</a:t>
            </a:r>
            <a:r>
              <a:rPr lang="en-GB" altLang="en-US" sz="2600" b="1" dirty="0" smtClean="0">
                <a:latin typeface="Arial" panose="020B0604020202020204" pitchFamily="34" charset="0"/>
                <a:cs typeface="Arial" panose="020B0604020202020204" pitchFamily="34" charset="0"/>
              </a:rPr>
              <a:t> cannot steal </a:t>
            </a:r>
            <a:r>
              <a:rPr lang="en-GB" altLang="en-US" sz="2600" dirty="0" smtClean="0">
                <a:latin typeface="Arial" panose="020B0604020202020204" pitchFamily="34" charset="0"/>
                <a:cs typeface="Arial" panose="020B0604020202020204" pitchFamily="34" charset="0"/>
              </a:rPr>
              <a:t>someone’s</a:t>
            </a:r>
          </a:p>
          <a:p>
            <a:pPr marL="0" indent="0" algn="ctr" fontAlgn="auto">
              <a:spcAft>
                <a:spcPts val="0"/>
              </a:spcAft>
              <a:buFont typeface="Arial" panose="020B0604020202020204" pitchFamily="34" charset="0"/>
              <a:buNone/>
            </a:pPr>
            <a:r>
              <a:rPr lang="en-GB" altLang="en-US" sz="2600" b="1" dirty="0" smtClean="0">
                <a:latin typeface="Arial" panose="020B0604020202020204" pitchFamily="34" charset="0"/>
                <a:cs typeface="Arial" panose="020B0604020202020204" pitchFamily="34" charset="0"/>
              </a:rPr>
              <a:t> National Insurance number.</a:t>
            </a:r>
          </a:p>
          <a:p>
            <a:pPr marL="0" indent="0" algn="ctr" fontAlgn="auto">
              <a:spcAft>
                <a:spcPts val="0"/>
              </a:spcAft>
              <a:buFont typeface="Arial" panose="020B0604020202020204" pitchFamily="34" charset="0"/>
              <a:buNone/>
            </a:pPr>
            <a:endParaRPr lang="en-GB" altLang="en-US" sz="9600" b="1" dirty="0" smtClean="0">
              <a:solidFill>
                <a:srgbClr val="FFFF00"/>
              </a:solidFill>
              <a:latin typeface="Comic Sans MS" panose="030F0702030302020204" pitchFamily="66" charset="0"/>
            </a:endParaRPr>
          </a:p>
          <a:p>
            <a:pPr marL="0" indent="0" algn="ctr" fontAlgn="auto">
              <a:spcAft>
                <a:spcPts val="0"/>
              </a:spcAft>
              <a:buFont typeface="Arial" panose="020B0604020202020204" pitchFamily="34" charset="0"/>
              <a:buNone/>
            </a:pPr>
            <a:endParaRPr lang="en-GB" altLang="en-US" sz="9600" b="1" dirty="0" smtClean="0">
              <a:solidFill>
                <a:srgbClr val="FFFF00"/>
              </a:solidFill>
              <a:latin typeface="Comic Sans MS" panose="030F0702030302020204" pitchFamily="66" charset="0"/>
            </a:endParaRPr>
          </a:p>
          <a:p>
            <a:pPr marL="0" indent="0" algn="ctr" fontAlgn="auto">
              <a:spcAft>
                <a:spcPts val="0"/>
              </a:spcAft>
              <a:buFont typeface="Arial" panose="020B0604020202020204" pitchFamily="34" charset="0"/>
              <a:buNone/>
            </a:pPr>
            <a:endParaRPr lang="en-GB" altLang="en-US" sz="6000" b="1" dirty="0" smtClean="0">
              <a:solidFill>
                <a:srgbClr val="FFFF00"/>
              </a:solidFill>
              <a:latin typeface="Comic Sans MS" panose="030F0702030302020204" pitchFamily="66" charset="0"/>
            </a:endParaRPr>
          </a:p>
          <a:p>
            <a:pPr algn="ctr" fontAlgn="auto">
              <a:spcAft>
                <a:spcPts val="0"/>
              </a:spcAft>
              <a:buFont typeface="Arial" panose="020B0604020202020204" pitchFamily="34" charset="0"/>
              <a:buNone/>
              <a:defRPr/>
            </a:pPr>
            <a:endParaRPr lang="en-GB" altLang="en-US" b="1" dirty="0" smtClean="0">
              <a:solidFill>
                <a:schemeClr val="bg1"/>
              </a:solidFill>
              <a:latin typeface="Comic Sans MS" panose="030F0702030302020204" pitchFamily="66" charset="0"/>
            </a:endParaRPr>
          </a:p>
          <a:p>
            <a:pPr fontAlgn="auto">
              <a:spcAft>
                <a:spcPts val="0"/>
              </a:spcAft>
            </a:pPr>
            <a:endParaRPr lang="en-GB" dirty="0"/>
          </a:p>
        </p:txBody>
      </p:sp>
    </p:spTree>
    <p:extLst>
      <p:ext uri="{BB962C8B-B14F-4D97-AF65-F5344CB8AC3E}">
        <p14:creationId xmlns:p14="http://schemas.microsoft.com/office/powerpoint/2010/main" val="862774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anim calcmode="lin" valueType="num">
                                      <p:cBhvr additive="base">
                                        <p:cTn id="1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anim calcmode="lin" valueType="num">
                                      <p:cBhvr additive="base">
                                        <p:cTn id="1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anim calcmode="lin" valueType="num">
                                      <p:cBhvr additive="base">
                                        <p:cTn id="2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anim calcmode="lin" valueType="num">
                                      <p:cBhvr additive="base">
                                        <p:cTn id="27"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
                                            <p:txEl>
                                              <p:pRg st="7" end="7"/>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 calcmode="lin" valueType="num">
                                      <p:cBhvr additive="base">
                                        <p:cTn id="31"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576786991"/>
              </p:ext>
            </p:extLst>
          </p:nvPr>
        </p:nvGraphicFramePr>
        <p:xfrm>
          <a:off x="251520" y="1412776"/>
          <a:ext cx="8640762" cy="3816351"/>
        </p:xfrm>
        <a:graphic>
          <a:graphicData uri="http://schemas.openxmlformats.org/drawingml/2006/table">
            <a:tbl>
              <a:tblPr firstRow="1" bandRow="1">
                <a:tableStyleId>{8A107856-5554-42FB-B03E-39F5DBC370BA}</a:tableStyleId>
              </a:tblPr>
              <a:tblGrid>
                <a:gridCol w="2880254">
                  <a:extLst>
                    <a:ext uri="{9D8B030D-6E8A-4147-A177-3AD203B41FA5}">
                      <a16:colId xmlns:a16="http://schemas.microsoft.com/office/drawing/2014/main" val="20000"/>
                    </a:ext>
                  </a:extLst>
                </a:gridCol>
                <a:gridCol w="2880254">
                  <a:extLst>
                    <a:ext uri="{9D8B030D-6E8A-4147-A177-3AD203B41FA5}">
                      <a16:colId xmlns:a16="http://schemas.microsoft.com/office/drawing/2014/main" val="20001"/>
                    </a:ext>
                  </a:extLst>
                </a:gridCol>
                <a:gridCol w="2880254">
                  <a:extLst>
                    <a:ext uri="{9D8B030D-6E8A-4147-A177-3AD203B41FA5}">
                      <a16:colId xmlns:a16="http://schemas.microsoft.com/office/drawing/2014/main" val="20002"/>
                    </a:ext>
                  </a:extLst>
                </a:gridCol>
              </a:tblGrid>
              <a:tr h="468225">
                <a:tc gridSpan="3">
                  <a:txBody>
                    <a:bodyPr/>
                    <a:lstStyle/>
                    <a:p>
                      <a:pPr algn="ctr"/>
                      <a:r>
                        <a:rPr lang="en-GB" sz="2000" dirty="0" smtClean="0"/>
                        <a:t>Property belongs to the person who either has</a:t>
                      </a:r>
                      <a:endParaRPr lang="en-GB" sz="2000" dirty="0"/>
                    </a:p>
                  </a:txBody>
                  <a:tcPr marL="91438" marR="91438" marT="45719" marB="45719"/>
                </a:tc>
                <a:tc hMerge="1">
                  <a:txBody>
                    <a:bodyPr/>
                    <a:lstStyle/>
                    <a:p>
                      <a:pPr algn="ctr"/>
                      <a:endParaRPr lang="en-GB" dirty="0"/>
                    </a:p>
                  </a:txBody>
                  <a:tcPr/>
                </a:tc>
                <a:tc hMerge="1">
                  <a:txBody>
                    <a:bodyPr/>
                    <a:lstStyle/>
                    <a:p>
                      <a:pPr algn="ctr"/>
                      <a:endParaRPr lang="en-GB" dirty="0"/>
                    </a:p>
                  </a:txBody>
                  <a:tcPr/>
                </a:tc>
                <a:extLst>
                  <a:ext uri="{0D108BD9-81ED-4DB2-BD59-A6C34878D82A}">
                    <a16:rowId xmlns:a16="http://schemas.microsoft.com/office/drawing/2014/main" val="10000"/>
                  </a:ext>
                </a:extLst>
              </a:tr>
              <a:tr h="692716">
                <a:tc>
                  <a:txBody>
                    <a:bodyPr/>
                    <a:lstStyle/>
                    <a:p>
                      <a:pPr algn="ctr">
                        <a:lnSpc>
                          <a:spcPct val="150000"/>
                        </a:lnSpc>
                      </a:pPr>
                      <a:r>
                        <a:rPr lang="en-GB" sz="2000" b="1" dirty="0" smtClean="0">
                          <a:solidFill>
                            <a:srgbClr val="FF0000"/>
                          </a:solidFill>
                        </a:rPr>
                        <a:t>Proprietary Interest</a:t>
                      </a:r>
                      <a:endParaRPr lang="en-GB" sz="2000" b="1" dirty="0">
                        <a:solidFill>
                          <a:srgbClr val="FF0000"/>
                        </a:solidFill>
                      </a:endParaRPr>
                    </a:p>
                  </a:txBody>
                  <a:tcPr marL="91438" marR="91438" marT="45719" marB="45719"/>
                </a:tc>
                <a:tc>
                  <a:txBody>
                    <a:bodyPr/>
                    <a:lstStyle/>
                    <a:p>
                      <a:pPr algn="ctr">
                        <a:lnSpc>
                          <a:spcPct val="150000"/>
                        </a:lnSpc>
                      </a:pPr>
                      <a:r>
                        <a:rPr lang="en-GB" sz="2000" b="1" dirty="0" smtClean="0">
                          <a:solidFill>
                            <a:srgbClr val="FF0000"/>
                          </a:solidFill>
                        </a:rPr>
                        <a:t>Possession</a:t>
                      </a:r>
                      <a:endParaRPr lang="en-GB" sz="2000" b="1" dirty="0">
                        <a:solidFill>
                          <a:srgbClr val="FF0000"/>
                        </a:solidFill>
                      </a:endParaRPr>
                    </a:p>
                  </a:txBody>
                  <a:tcPr marL="91438" marR="91438" marT="45719" marB="45719"/>
                </a:tc>
                <a:tc>
                  <a:txBody>
                    <a:bodyPr/>
                    <a:lstStyle/>
                    <a:p>
                      <a:pPr algn="ctr">
                        <a:lnSpc>
                          <a:spcPct val="150000"/>
                        </a:lnSpc>
                      </a:pPr>
                      <a:r>
                        <a:rPr lang="en-GB" sz="2000" b="1" dirty="0" smtClean="0">
                          <a:solidFill>
                            <a:srgbClr val="FF0000"/>
                          </a:solidFill>
                        </a:rPr>
                        <a:t>Control </a:t>
                      </a:r>
                      <a:endParaRPr lang="en-GB" sz="2000" b="1" dirty="0">
                        <a:solidFill>
                          <a:srgbClr val="FF0000"/>
                        </a:solidFill>
                      </a:endParaRPr>
                    </a:p>
                  </a:txBody>
                  <a:tcPr marL="91438" marR="91438" marT="45719" marB="45719"/>
                </a:tc>
                <a:extLst>
                  <a:ext uri="{0D108BD9-81ED-4DB2-BD59-A6C34878D82A}">
                    <a16:rowId xmlns:a16="http://schemas.microsoft.com/office/drawing/2014/main" val="10001"/>
                  </a:ext>
                </a:extLst>
              </a:tr>
              <a:tr h="692716">
                <a:tc gridSpan="3">
                  <a:txBody>
                    <a:bodyPr/>
                    <a:lstStyle/>
                    <a:p>
                      <a:pPr algn="ctr">
                        <a:lnSpc>
                          <a:spcPct val="150000"/>
                        </a:lnSpc>
                      </a:pPr>
                      <a:r>
                        <a:rPr lang="en-GB" sz="2000" dirty="0" smtClean="0"/>
                        <a:t>Example: A</a:t>
                      </a:r>
                      <a:r>
                        <a:rPr lang="en-GB" sz="2000" baseline="0" dirty="0" smtClean="0"/>
                        <a:t> car being repaired in the garage can have three owners:</a:t>
                      </a:r>
                      <a:endParaRPr lang="en-GB" sz="2000" b="1" dirty="0"/>
                    </a:p>
                  </a:txBody>
                  <a:tcPr marL="91438" marR="91438" marT="45719" marB="45719"/>
                </a:tc>
                <a:tc hMerge="1">
                  <a:txBody>
                    <a:bodyPr/>
                    <a:lstStyle/>
                    <a:p>
                      <a:pPr algn="ctr">
                        <a:lnSpc>
                          <a:spcPct val="150000"/>
                        </a:lnSpc>
                      </a:pPr>
                      <a:endParaRPr lang="en-GB" sz="2000" dirty="0"/>
                    </a:p>
                  </a:txBody>
                  <a:tcPr/>
                </a:tc>
                <a:tc hMerge="1">
                  <a:txBody>
                    <a:bodyPr/>
                    <a:lstStyle/>
                    <a:p>
                      <a:pPr algn="ctr">
                        <a:lnSpc>
                          <a:spcPct val="150000"/>
                        </a:lnSpc>
                      </a:pPr>
                      <a:endParaRPr lang="en-GB" sz="2000" dirty="0"/>
                    </a:p>
                  </a:txBody>
                  <a:tcPr/>
                </a:tc>
                <a:extLst>
                  <a:ext uri="{0D108BD9-81ED-4DB2-BD59-A6C34878D82A}">
                    <a16:rowId xmlns:a16="http://schemas.microsoft.com/office/drawing/2014/main" val="10002"/>
                  </a:ext>
                </a:extLst>
              </a:tr>
              <a:tr h="692716">
                <a:tc>
                  <a:txBody>
                    <a:bodyPr/>
                    <a:lstStyle/>
                    <a:p>
                      <a:pPr algn="ctr">
                        <a:lnSpc>
                          <a:spcPct val="150000"/>
                        </a:lnSpc>
                      </a:pPr>
                      <a:r>
                        <a:rPr lang="en-GB" sz="2000" dirty="0" smtClean="0"/>
                        <a:t>Owner of Car</a:t>
                      </a:r>
                      <a:endParaRPr lang="en-GB" sz="2000" b="1" i="0" dirty="0"/>
                    </a:p>
                  </a:txBody>
                  <a:tcPr marL="91438" marR="91438" marT="45719" marB="45719"/>
                </a:tc>
                <a:tc>
                  <a:txBody>
                    <a:bodyPr/>
                    <a:lstStyle/>
                    <a:p>
                      <a:pPr algn="ctr">
                        <a:lnSpc>
                          <a:spcPct val="150000"/>
                        </a:lnSpc>
                      </a:pPr>
                      <a:r>
                        <a:rPr lang="en-GB" sz="2000" dirty="0" smtClean="0"/>
                        <a:t>Technician</a:t>
                      </a:r>
                      <a:endParaRPr lang="en-GB" sz="2000" b="1" dirty="0"/>
                    </a:p>
                  </a:txBody>
                  <a:tcPr marL="91438" marR="91438" marT="45719" marB="45719"/>
                </a:tc>
                <a:tc>
                  <a:txBody>
                    <a:bodyPr/>
                    <a:lstStyle/>
                    <a:p>
                      <a:pPr algn="ctr">
                        <a:lnSpc>
                          <a:spcPct val="150000"/>
                        </a:lnSpc>
                      </a:pPr>
                      <a:r>
                        <a:rPr lang="en-GB" sz="2000" dirty="0" smtClean="0"/>
                        <a:t>Manager of Garage</a:t>
                      </a:r>
                      <a:endParaRPr lang="en-GB" sz="2000" b="1" dirty="0"/>
                    </a:p>
                  </a:txBody>
                  <a:tcPr marL="91438" marR="91438" marT="45719" marB="45719"/>
                </a:tc>
                <a:extLst>
                  <a:ext uri="{0D108BD9-81ED-4DB2-BD59-A6C34878D82A}">
                    <a16:rowId xmlns:a16="http://schemas.microsoft.com/office/drawing/2014/main" val="10003"/>
                  </a:ext>
                </a:extLst>
              </a:tr>
              <a:tr h="1269978">
                <a:tc>
                  <a:txBody>
                    <a:bodyPr/>
                    <a:lstStyle/>
                    <a:p>
                      <a:pPr algn="ctr">
                        <a:lnSpc>
                          <a:spcPct val="150000"/>
                        </a:lnSpc>
                      </a:pPr>
                      <a:r>
                        <a:rPr lang="en-GB" sz="2000" dirty="0" smtClean="0"/>
                        <a:t>Proprietary Interest in it</a:t>
                      </a:r>
                    </a:p>
                    <a:p>
                      <a:pPr algn="ctr">
                        <a:lnSpc>
                          <a:spcPct val="150000"/>
                        </a:lnSpc>
                      </a:pPr>
                      <a:endParaRPr lang="en-GB" sz="2000" dirty="0"/>
                    </a:p>
                  </a:txBody>
                  <a:tcPr marL="91438" marR="91438" marT="45719" marB="45719"/>
                </a:tc>
                <a:tc>
                  <a:txBody>
                    <a:bodyPr/>
                    <a:lstStyle/>
                    <a:p>
                      <a:pPr algn="ctr">
                        <a:lnSpc>
                          <a:spcPct val="150000"/>
                        </a:lnSpc>
                      </a:pPr>
                      <a:r>
                        <a:rPr lang="en-GB" sz="2000" dirty="0" smtClean="0"/>
                        <a:t>Possession of it</a:t>
                      </a:r>
                      <a:endParaRPr lang="en-GB" sz="2000" dirty="0"/>
                    </a:p>
                  </a:txBody>
                  <a:tcPr marL="91438" marR="91438" marT="45719" marB="45719"/>
                </a:tc>
                <a:tc>
                  <a:txBody>
                    <a:bodyPr/>
                    <a:lstStyle/>
                    <a:p>
                      <a:pPr algn="ctr">
                        <a:lnSpc>
                          <a:spcPct val="150000"/>
                        </a:lnSpc>
                      </a:pPr>
                      <a:r>
                        <a:rPr lang="en-GB" sz="2000" dirty="0" smtClean="0"/>
                        <a:t>Control of it</a:t>
                      </a:r>
                      <a:endParaRPr lang="en-GB" sz="2000" dirty="0"/>
                    </a:p>
                  </a:txBody>
                  <a:tcPr marL="91438" marR="91438" marT="45719" marB="45719"/>
                </a:tc>
                <a:extLst>
                  <a:ext uri="{0D108BD9-81ED-4DB2-BD59-A6C34878D82A}">
                    <a16:rowId xmlns:a16="http://schemas.microsoft.com/office/drawing/2014/main" val="10004"/>
                  </a:ext>
                </a:extLst>
              </a:tr>
            </a:tbl>
          </a:graphicData>
        </a:graphic>
      </p:graphicFrame>
      <p:sp>
        <p:nvSpPr>
          <p:cNvPr id="4" name="Rectangle 2"/>
          <p:cNvSpPr txBox="1">
            <a:spLocks noChangeArrowheads="1"/>
          </p:cNvSpPr>
          <p:nvPr>
            <p:custDataLst>
              <p:tags r:id="rId1"/>
            </p:custDataLst>
          </p:nvPr>
        </p:nvSpPr>
        <p:spPr bwMode="auto">
          <a:xfrm>
            <a:off x="457101" y="587046"/>
            <a:ext cx="8229600" cy="792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200" b="1" i="0" u="none" strike="noStrike" kern="0" cap="none" spc="0" normalizeH="0" baseline="0" noProof="0" dirty="0" smtClean="0">
                <a:ln>
                  <a:noFill/>
                </a:ln>
                <a:solidFill>
                  <a:srgbClr val="000000"/>
                </a:solidFill>
                <a:effectLst/>
                <a:uLnTx/>
                <a:uFillTx/>
                <a:latin typeface="Verdana"/>
                <a:ea typeface="ＭＳ Ｐゴシック" pitchFamily="-112" charset="-128"/>
              </a:rPr>
              <a:t/>
            </a:r>
            <a:br>
              <a:rPr kumimoji="0" lang="en-GB" altLang="en-US" sz="3200" b="1" i="0" u="none" strike="noStrike" kern="0" cap="none" spc="0" normalizeH="0" baseline="0" noProof="0" dirty="0" smtClean="0">
                <a:ln>
                  <a:noFill/>
                </a:ln>
                <a:solidFill>
                  <a:srgbClr val="000000"/>
                </a:solidFill>
                <a:effectLst/>
                <a:uLnTx/>
                <a:uFillTx/>
                <a:latin typeface="Verdana"/>
                <a:ea typeface="ＭＳ Ｐゴシック" pitchFamily="-112" charset="-128"/>
              </a:rPr>
            </a:br>
            <a:endParaRPr kumimoji="0" lang="en-US" altLang="en-US" sz="3200" b="1" i="0" u="none" strike="noStrike" kern="0" cap="none" spc="0" normalizeH="0" baseline="0" noProof="0" dirty="0" smtClean="0">
              <a:ln>
                <a:noFill/>
              </a:ln>
              <a:solidFill>
                <a:srgbClr val="000000"/>
              </a:solidFill>
              <a:effectLst/>
              <a:uLnTx/>
              <a:uFillTx/>
              <a:latin typeface="Verdana"/>
              <a:ea typeface="ＭＳ Ｐゴシック" pitchFamily="-112" charset="-128"/>
            </a:endParaRPr>
          </a:p>
        </p:txBody>
      </p:sp>
      <p:pic>
        <p:nvPicPr>
          <p:cNvPr id="5" name="Picture 4"/>
          <p:cNvPicPr>
            <a:picLocks noChangeAspect="1"/>
          </p:cNvPicPr>
          <p:nvPr/>
        </p:nvPicPr>
        <p:blipFill>
          <a:blip r:embed="rId5"/>
          <a:stretch>
            <a:fillRect/>
          </a:stretch>
        </p:blipFill>
        <p:spPr>
          <a:xfrm>
            <a:off x="7603489" y="145876"/>
            <a:ext cx="961999" cy="746883"/>
          </a:xfrm>
          <a:prstGeom prst="rect">
            <a:avLst/>
          </a:prstGeom>
        </p:spPr>
      </p:pic>
      <p:pic>
        <p:nvPicPr>
          <p:cNvPr id="6" name="Picture 5"/>
          <p:cNvPicPr>
            <a:picLocks noChangeAspect="1"/>
          </p:cNvPicPr>
          <p:nvPr/>
        </p:nvPicPr>
        <p:blipFill>
          <a:blip r:embed="rId6"/>
          <a:stretch>
            <a:fillRect/>
          </a:stretch>
        </p:blipFill>
        <p:spPr>
          <a:xfrm>
            <a:off x="577260" y="122847"/>
            <a:ext cx="963251" cy="743776"/>
          </a:xfrm>
          <a:prstGeom prst="rect">
            <a:avLst/>
          </a:prstGeom>
        </p:spPr>
      </p:pic>
      <p:pic>
        <p:nvPicPr>
          <p:cNvPr id="7" name="Picture 6"/>
          <p:cNvPicPr>
            <a:picLocks noChangeAspect="1"/>
          </p:cNvPicPr>
          <p:nvPr/>
        </p:nvPicPr>
        <p:blipFill>
          <a:blip r:embed="rId7"/>
          <a:stretch>
            <a:fillRect/>
          </a:stretch>
        </p:blipFill>
        <p:spPr>
          <a:xfrm>
            <a:off x="1163314" y="4635248"/>
            <a:ext cx="1448369" cy="1255041"/>
          </a:xfrm>
          <a:prstGeom prst="rect">
            <a:avLst/>
          </a:prstGeom>
        </p:spPr>
      </p:pic>
      <p:pic>
        <p:nvPicPr>
          <p:cNvPr id="8" name="Picture 7"/>
          <p:cNvPicPr>
            <a:picLocks noChangeAspect="1"/>
          </p:cNvPicPr>
          <p:nvPr/>
        </p:nvPicPr>
        <p:blipFill>
          <a:blip r:embed="rId8"/>
          <a:stretch>
            <a:fillRect/>
          </a:stretch>
        </p:blipFill>
        <p:spPr>
          <a:xfrm>
            <a:off x="6636119" y="4608957"/>
            <a:ext cx="1448369" cy="1240339"/>
          </a:xfrm>
          <a:prstGeom prst="rect">
            <a:avLst/>
          </a:prstGeom>
        </p:spPr>
      </p:pic>
      <p:pic>
        <p:nvPicPr>
          <p:cNvPr id="9" name="Picture 8"/>
          <p:cNvPicPr>
            <a:picLocks noChangeAspect="1"/>
          </p:cNvPicPr>
          <p:nvPr/>
        </p:nvPicPr>
        <p:blipFill>
          <a:blip r:embed="rId9"/>
          <a:stretch>
            <a:fillRect/>
          </a:stretch>
        </p:blipFill>
        <p:spPr>
          <a:xfrm>
            <a:off x="3847716" y="4649950"/>
            <a:ext cx="1448369" cy="1240339"/>
          </a:xfrm>
          <a:prstGeom prst="rect">
            <a:avLst/>
          </a:prstGeom>
        </p:spPr>
      </p:pic>
      <p:sp>
        <p:nvSpPr>
          <p:cNvPr id="10" name="TextBox 9"/>
          <p:cNvSpPr txBox="1"/>
          <p:nvPr/>
        </p:nvSpPr>
        <p:spPr>
          <a:xfrm>
            <a:off x="1979712" y="188640"/>
            <a:ext cx="518457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Belonging to Another</a:t>
            </a:r>
            <a:endParaRPr lang="en-GB" sz="3600" b="1" dirty="0">
              <a:solidFill>
                <a:schemeClr val="bg1"/>
              </a:solidFill>
            </a:endParaRPr>
          </a:p>
        </p:txBody>
      </p:sp>
    </p:spTree>
    <p:extLst>
      <p:ext uri="{BB962C8B-B14F-4D97-AF65-F5344CB8AC3E}">
        <p14:creationId xmlns:p14="http://schemas.microsoft.com/office/powerpoint/2010/main" val="147818018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Intention to Permanently Deprive</a:t>
            </a:r>
            <a:endParaRPr lang="en-GB" sz="3600" b="1" dirty="0">
              <a:solidFill>
                <a:schemeClr val="bg1"/>
              </a:solidFill>
            </a:endParaRPr>
          </a:p>
        </p:txBody>
      </p:sp>
      <p:sp>
        <p:nvSpPr>
          <p:cNvPr id="5" name="Content Placeholder 2"/>
          <p:cNvSpPr txBox="1">
            <a:spLocks/>
          </p:cNvSpPr>
          <p:nvPr/>
        </p:nvSpPr>
        <p:spPr>
          <a:xfrm>
            <a:off x="827584" y="1052736"/>
            <a:ext cx="7416824" cy="5040560"/>
          </a:xfrm>
          <a:prstGeom prst="rect">
            <a:avLst/>
          </a:prstGeom>
        </p:spPr>
        <p:txBody>
          <a:bodyPr vert="horz" lIns="0" tIns="45720" rIns="0" bIns="45720" rtlCol="0">
            <a:normAutofit fontScale="62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3800" b="1"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Section 6 of theft act defines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3600" b="1"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6323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559026"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Abstracting Electricity</a:t>
            </a:r>
            <a:endParaRPr lang="en-GB" sz="3600" b="1" dirty="0">
              <a:solidFill>
                <a:schemeClr val="bg1"/>
              </a:solidFill>
            </a:endParaRPr>
          </a:p>
        </p:txBody>
      </p:sp>
      <p:sp>
        <p:nvSpPr>
          <p:cNvPr id="5" name="Content Placeholder 3"/>
          <p:cNvSpPr txBox="1">
            <a:spLocks/>
          </p:cNvSpPr>
          <p:nvPr/>
        </p:nvSpPr>
        <p:spPr bwMode="auto">
          <a:xfrm>
            <a:off x="827584" y="1700808"/>
            <a:ext cx="7344816"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A person is guilty of abstracting electricity when he or she </a:t>
            </a:r>
            <a:r>
              <a:rPr kumimoji="0" lang="en-GB" sz="2800" i="0"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dishonestly</a:t>
            </a:r>
            <a:r>
              <a:rPr kumimoji="0" lang="en-GB" sz="2800" b="1" i="0"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uses </a:t>
            </a:r>
            <a:r>
              <a:rPr kumimoji="0" lang="en-GB" sz="2800" b="0" i="0"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it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1" i="0"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without</a:t>
            </a:r>
            <a:r>
              <a:rPr kumimoji="0" lang="en-GB" sz="2800" b="0" i="0"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due authority </a:t>
            </a:r>
            <a:r>
              <a:rPr kumimoji="0" lang="en-GB" sz="2800" b="0" i="0"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or</a:t>
            </a:r>
            <a:r>
              <a:rPr kumimoji="0" lang="en-GB" sz="2800" i="0"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dishonestly </a:t>
            </a:r>
            <a:r>
              <a:rPr kumimoji="0" lang="en-GB" sz="2800" b="0" i="0"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causes it to be </a:t>
            </a:r>
            <a:r>
              <a:rPr kumimoji="0" lang="en-GB" sz="2800" i="0"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diverted or wasted</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smtClean="0">
              <a:ln>
                <a:noFill/>
              </a:ln>
              <a:solidFill>
                <a:srgbClr val="3333FF"/>
              </a:solidFill>
              <a:effectLst/>
              <a:uLnTx/>
              <a:uFillTx/>
              <a:latin typeface="Arial" panose="020B0604020202020204" pitchFamily="34" charset="0"/>
              <a:cs typeface="Arial" panose="020B0604020202020204" pitchFamily="34" charset="0"/>
            </a:endParaRPr>
          </a:p>
        </p:txBody>
      </p:sp>
      <p:sp>
        <p:nvSpPr>
          <p:cNvPr id="6" name="Rectangle 5"/>
          <p:cNvSpPr/>
          <p:nvPr/>
        </p:nvSpPr>
        <p:spPr>
          <a:xfrm>
            <a:off x="2024844" y="4713903"/>
            <a:ext cx="4950296" cy="584775"/>
          </a:xfrm>
          <a:prstGeom prst="rect">
            <a:avLst/>
          </a:prstGeom>
          <a:solidFill>
            <a:schemeClr val="accent1">
              <a:lumMod val="20000"/>
              <a:lumOff val="80000"/>
            </a:schemeClr>
          </a:solidFill>
        </p:spPr>
        <p:txBody>
          <a:bodyPr wrap="square">
            <a:spAutoFit/>
          </a:bodyPr>
          <a:lstStyle/>
          <a:p>
            <a:pPr lvl="0" eaLnBrk="0" hangingPunct="0">
              <a:spcBef>
                <a:spcPct val="20000"/>
              </a:spcBef>
              <a:defRPr/>
            </a:pPr>
            <a:r>
              <a:rPr lang="en-GB" b="1" kern="0" dirty="0">
                <a:solidFill>
                  <a:srgbClr val="002060"/>
                </a:solidFill>
                <a:latin typeface="Arial" panose="020B0604020202020204" pitchFamily="34" charset="0"/>
                <a:cs typeface="Arial" panose="020B0604020202020204" pitchFamily="34" charset="0"/>
              </a:rPr>
              <a:t>Section 13 Theft At 1968</a:t>
            </a:r>
          </a:p>
        </p:txBody>
      </p:sp>
    </p:spTree>
    <p:extLst>
      <p:ext uri="{BB962C8B-B14F-4D97-AF65-F5344CB8AC3E}">
        <p14:creationId xmlns:p14="http://schemas.microsoft.com/office/powerpoint/2010/main" val="236528687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35896" y="4149080"/>
            <a:ext cx="2299550" cy="1547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p:cNvPicPr>
          <p:nvPr/>
        </p:nvPicPr>
        <p:blipFill>
          <a:blip r:embed="rId5"/>
          <a:stretch>
            <a:fillRect/>
          </a:stretch>
        </p:blipFill>
        <p:spPr>
          <a:xfrm>
            <a:off x="1421419" y="488233"/>
            <a:ext cx="2700762" cy="1584176"/>
          </a:xfrm>
          <a:prstGeom prst="rect">
            <a:avLst/>
          </a:prstGeom>
        </p:spPr>
      </p:pic>
      <p:pic>
        <p:nvPicPr>
          <p:cNvPr id="6" name="Picture 5"/>
          <p:cNvPicPr>
            <a:picLocks noChangeAspect="1"/>
          </p:cNvPicPr>
          <p:nvPr/>
        </p:nvPicPr>
        <p:blipFill>
          <a:blip r:embed="rId6"/>
          <a:stretch>
            <a:fillRect/>
          </a:stretch>
        </p:blipFill>
        <p:spPr>
          <a:xfrm>
            <a:off x="5171860" y="488233"/>
            <a:ext cx="2700762" cy="1584176"/>
          </a:xfrm>
          <a:prstGeom prst="rect">
            <a:avLst/>
          </a:prstGeom>
        </p:spPr>
      </p:pic>
      <p:sp>
        <p:nvSpPr>
          <p:cNvPr id="7" name="Content Placeholder 2"/>
          <p:cNvSpPr txBox="1">
            <a:spLocks/>
          </p:cNvSpPr>
          <p:nvPr/>
        </p:nvSpPr>
        <p:spPr>
          <a:xfrm>
            <a:off x="467544" y="1628800"/>
            <a:ext cx="8424936" cy="2952328"/>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smtClean="0">
              <a:ln>
                <a:noFill/>
              </a:ln>
              <a:solidFill>
                <a:srgbClr val="000000">
                  <a:lumMod val="75000"/>
                  <a:lumOff val="25000"/>
                </a:srgbClr>
              </a:solidFill>
              <a:effectLst/>
              <a:uLnTx/>
              <a:uFillTx/>
              <a:latin typeface="Arial" panose="020B0604020202020204" pitchFamily="34" charset="0"/>
              <a:cs typeface="Arial" panose="020B0604020202020204" pitchFamily="34" charset="0"/>
            </a:endParaRPr>
          </a:p>
          <a:p>
            <a:pPr marL="0" indent="0" algn="ctr">
              <a:spcBef>
                <a:spcPct val="50000"/>
              </a:spcBef>
              <a:buClr>
                <a:schemeClr val="tx1"/>
              </a:buClr>
              <a:buSzPct val="90000"/>
              <a:buNone/>
              <a:tabLst>
                <a:tab pos="0" algn="l"/>
              </a:tabLst>
            </a:pPr>
            <a:r>
              <a:rPr lang="en-GB" altLang="en-US" sz="2400" dirty="0">
                <a:solidFill>
                  <a:srgbClr val="002060"/>
                </a:solidFill>
                <a:latin typeface="Arial" panose="020B0604020202020204" pitchFamily="34" charset="0"/>
                <a:cs typeface="Arial" panose="020B0604020202020204" pitchFamily="34" charset="0"/>
              </a:rPr>
              <a:t>Electricity does </a:t>
            </a:r>
            <a:r>
              <a:rPr lang="en-GB" altLang="en-US" sz="2400" b="1" dirty="0">
                <a:solidFill>
                  <a:srgbClr val="002060"/>
                </a:solidFill>
                <a:latin typeface="Arial" panose="020B0604020202020204" pitchFamily="34" charset="0"/>
                <a:cs typeface="Arial" panose="020B0604020202020204" pitchFamily="34" charset="0"/>
              </a:rPr>
              <a:t>NOT</a:t>
            </a:r>
            <a:r>
              <a:rPr lang="en-GB" altLang="en-US" sz="2400" dirty="0">
                <a:solidFill>
                  <a:srgbClr val="002060"/>
                </a:solidFill>
                <a:latin typeface="Arial" panose="020B0604020202020204" pitchFamily="34" charset="0"/>
                <a:cs typeface="Arial" panose="020B0604020202020204" pitchFamily="34" charset="0"/>
              </a:rPr>
              <a:t> have to be mains electricity</a:t>
            </a:r>
          </a:p>
          <a:p>
            <a:pPr marL="0" indent="0" algn="ctr">
              <a:spcBef>
                <a:spcPct val="50000"/>
              </a:spcBef>
              <a:buClr>
                <a:schemeClr val="tx1"/>
              </a:buClr>
              <a:buSzPct val="90000"/>
              <a:buNone/>
              <a:tabLst>
                <a:tab pos="0" algn="l"/>
              </a:tabLst>
            </a:pPr>
            <a:r>
              <a:rPr lang="en-GB" altLang="en-US" sz="2400" dirty="0">
                <a:solidFill>
                  <a:srgbClr val="002060"/>
                </a:solidFill>
                <a:latin typeface="Arial" panose="020B0604020202020204" pitchFamily="34" charset="0"/>
                <a:cs typeface="Arial" panose="020B0604020202020204" pitchFamily="34" charset="0"/>
              </a:rPr>
              <a:t>No requirement to prove that the electricity which is diverted is for the benefit of any person</a:t>
            </a:r>
          </a:p>
          <a:p>
            <a:pPr marL="0" indent="0" algn="ctr">
              <a:spcBef>
                <a:spcPct val="50000"/>
              </a:spcBef>
              <a:buClr>
                <a:schemeClr val="tx1"/>
              </a:buClr>
              <a:buSzPct val="90000"/>
              <a:buNone/>
              <a:tabLst>
                <a:tab pos="0" algn="l"/>
              </a:tabLst>
            </a:pPr>
            <a:r>
              <a:rPr lang="en-GB" altLang="en-US" sz="2400" dirty="0">
                <a:solidFill>
                  <a:srgbClr val="002060"/>
                </a:solidFill>
                <a:latin typeface="Arial" panose="020B0604020202020204" pitchFamily="34" charset="0"/>
                <a:cs typeface="Arial" panose="020B0604020202020204" pitchFamily="34" charset="0"/>
              </a:rPr>
              <a:t>Entry to premises </a:t>
            </a:r>
            <a:r>
              <a:rPr lang="en-GB" altLang="en-US" sz="2400" dirty="0" smtClean="0">
                <a:solidFill>
                  <a:srgbClr val="002060"/>
                </a:solidFill>
                <a:latin typeface="Arial" panose="020B0604020202020204" pitchFamily="34" charset="0"/>
                <a:cs typeface="Arial" panose="020B0604020202020204" pitchFamily="34" charset="0"/>
              </a:rPr>
              <a:t>to </a:t>
            </a:r>
            <a:r>
              <a:rPr lang="en-GB" altLang="en-US" sz="2400" dirty="0">
                <a:solidFill>
                  <a:srgbClr val="002060"/>
                </a:solidFill>
                <a:latin typeface="Arial" panose="020B0604020202020204" pitchFamily="34" charset="0"/>
                <a:cs typeface="Arial" panose="020B0604020202020204" pitchFamily="34" charset="0"/>
              </a:rPr>
              <a:t>commit this offence will </a:t>
            </a:r>
            <a:r>
              <a:rPr lang="en-GB" altLang="en-US" sz="2400" b="1" dirty="0">
                <a:solidFill>
                  <a:srgbClr val="002060"/>
                </a:solidFill>
                <a:latin typeface="Arial" panose="020B0604020202020204" pitchFamily="34" charset="0"/>
                <a:cs typeface="Arial" panose="020B0604020202020204" pitchFamily="34" charset="0"/>
              </a:rPr>
              <a:t>NOT </a:t>
            </a:r>
            <a:r>
              <a:rPr lang="en-GB" altLang="en-US" sz="2400" dirty="0">
                <a:solidFill>
                  <a:srgbClr val="002060"/>
                </a:solidFill>
                <a:latin typeface="Arial" panose="020B0604020202020204" pitchFamily="34" charset="0"/>
                <a:cs typeface="Arial" panose="020B0604020202020204" pitchFamily="34" charset="0"/>
              </a:rPr>
              <a:t>be burglary</a:t>
            </a: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smtClean="0">
              <a:ln>
                <a:noFill/>
              </a:ln>
              <a:solidFill>
                <a:srgbClr val="FF0000"/>
              </a:solidFill>
              <a:effectLst/>
              <a:uLnTx/>
              <a:uFillTx/>
              <a:latin typeface="Calibri" panose="020F0502020204030204"/>
              <a:ea typeface="+mn-ea"/>
              <a:cs typeface="+mn-cs"/>
            </a:endParaRPr>
          </a:p>
          <a:p>
            <a:pPr marL="384048" marR="0" lvl="1" indent="-182880" algn="l" defTabSz="914400" rtl="0" eaLnBrk="1" fontAlgn="auto" latinLnBrk="0" hangingPunct="1">
              <a:lnSpc>
                <a:spcPct val="90000"/>
              </a:lnSpc>
              <a:spcBef>
                <a:spcPts val="200"/>
              </a:spcBef>
              <a:spcAft>
                <a:spcPts val="400"/>
              </a:spcAft>
              <a:buClr>
                <a:srgbClr val="E48312"/>
              </a:buClr>
              <a:buSzTx/>
              <a:buFont typeface="Arial" charset="0"/>
              <a:buChar char="•"/>
              <a:tabLst/>
              <a:defRPr/>
            </a:pPr>
            <a:endParaRPr kumimoji="0" lang="en-GB" altLang="en-US"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2597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CKP Images\Induction\Questions 6.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63688" y="1052736"/>
            <a:ext cx="5688631" cy="44644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69785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6"/>
          <p:cNvSpPr txBox="1">
            <a:spLocks noChangeArrowheads="1"/>
          </p:cNvSpPr>
          <p:nvPr/>
        </p:nvSpPr>
        <p:spPr bwMode="auto">
          <a:xfrm>
            <a:off x="532386" y="1484784"/>
            <a:ext cx="5885182"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400" b="0" i="0" u="none" strike="noStrike" kern="0" cap="none" spc="0" normalizeH="0" baseline="0" noProof="0" dirty="0" smtClean="0">
                <a:ln>
                  <a:noFill/>
                </a:ln>
                <a:solidFill>
                  <a:srgbClr val="000000"/>
                </a:solidFill>
                <a:effectLst/>
                <a:uLnTx/>
                <a:uFillTx/>
                <a:latin typeface="Arial" panose="020B0604020202020204" pitchFamily="34" charset="0"/>
              </a:rPr>
              <a:t>A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person goes into a shop and dishonestly removes a jumper from the </a:t>
            </a:r>
            <a:r>
              <a:rPr kumimoji="0" lang="en-GB" altLang="en-US" sz="2400" b="0" i="0" u="none" strike="noStrike" kern="0" cap="none" spc="0" normalizeH="0" baseline="0" noProof="0" dirty="0" smtClean="0">
                <a:ln>
                  <a:noFill/>
                </a:ln>
                <a:solidFill>
                  <a:srgbClr val="000000"/>
                </a:solidFill>
                <a:effectLst/>
                <a:uLnTx/>
                <a:uFillTx/>
                <a:latin typeface="Arial" panose="020B0604020202020204" pitchFamily="34" charset="0"/>
              </a:rPr>
              <a:t>display.</a:t>
            </a:r>
            <a:r>
              <a:rPr lang="en-GB" altLang="en-US" sz="2400" kern="0" dirty="0">
                <a:solidFill>
                  <a:srgbClr val="000000"/>
                </a:solidFill>
              </a:rPr>
              <a:t> </a:t>
            </a:r>
            <a:r>
              <a:rPr kumimoji="0" lang="en-GB" altLang="en-US" sz="2400" b="0" i="0" u="none" strike="noStrike" kern="0" cap="none" spc="0" normalizeH="0" baseline="0" noProof="0" dirty="0" smtClean="0">
                <a:ln>
                  <a:noFill/>
                </a:ln>
                <a:solidFill>
                  <a:srgbClr val="000000"/>
                </a:solidFill>
                <a:effectLst/>
                <a:uLnTx/>
                <a:uFillTx/>
                <a:latin typeface="Arial" panose="020B0604020202020204" pitchFamily="34" charset="0"/>
              </a:rPr>
              <a:t>They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attempt to leave the store without </a:t>
            </a:r>
            <a:r>
              <a:rPr kumimoji="0" lang="en-GB" altLang="en-US" sz="2400" b="0" i="0" u="none" strike="noStrike" kern="0" cap="none" spc="0" normalizeH="0" baseline="0" noProof="0" dirty="0" smtClean="0">
                <a:ln>
                  <a:noFill/>
                </a:ln>
                <a:solidFill>
                  <a:srgbClr val="000000"/>
                </a:solidFill>
                <a:effectLst/>
                <a:uLnTx/>
                <a:uFillTx/>
                <a:latin typeface="Arial" panose="020B0604020202020204" pitchFamily="34" charset="0"/>
              </a:rPr>
              <a:t>paying.</a:t>
            </a:r>
            <a:r>
              <a:rPr kumimoji="0" lang="en-GB" altLang="en-US" sz="2400" b="0" i="0" u="none" strike="noStrike" kern="0" cap="none" spc="0" normalizeH="0" noProof="0" dirty="0" smtClean="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smtClean="0">
                <a:ln>
                  <a:noFill/>
                </a:ln>
                <a:solidFill>
                  <a:srgbClr val="000000"/>
                </a:solidFill>
                <a:effectLst/>
                <a:uLnTx/>
                <a:uFillTx/>
                <a:latin typeface="Arial" panose="020B0604020202020204" pitchFamily="34" charset="0"/>
              </a:rPr>
              <a:t>When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stopped by a store assistant the </a:t>
            </a:r>
            <a:r>
              <a:rPr kumimoji="0" lang="en-GB" altLang="en-US" sz="2400" b="0" i="0" u="none" strike="noStrike" kern="0" cap="none" spc="0" normalizeH="0" noProof="0" dirty="0" smtClean="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smtClean="0">
                <a:ln>
                  <a:noFill/>
                </a:ln>
                <a:solidFill>
                  <a:srgbClr val="000000"/>
                </a:solidFill>
                <a:effectLst/>
                <a:uLnTx/>
                <a:uFillTx/>
                <a:latin typeface="Arial" panose="020B0604020202020204" pitchFamily="34" charset="0"/>
              </a:rPr>
              <a:t>person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produces £50 pounds and </a:t>
            </a:r>
            <a:r>
              <a:rPr kumimoji="0" lang="en-GB" altLang="en-US" sz="2400" b="0" i="0" u="none" strike="noStrike" kern="0" cap="none" spc="0" normalizeH="0" baseline="0" noProof="0" dirty="0" smtClean="0">
                <a:ln>
                  <a:noFill/>
                </a:ln>
                <a:solidFill>
                  <a:srgbClr val="000000"/>
                </a:solidFill>
                <a:effectLst/>
                <a:uLnTx/>
                <a:uFillTx/>
                <a:latin typeface="Arial" panose="020B0604020202020204" pitchFamily="34" charset="0"/>
              </a:rPr>
              <a:t>says,</a:t>
            </a:r>
            <a:r>
              <a:rPr kumimoji="0" lang="en-GB" altLang="en-US" sz="2400" b="0" i="0" u="none" strike="noStrike" kern="0" cap="none" spc="0" normalizeH="0" noProof="0" dirty="0" smtClean="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smtClean="0">
                <a:ln>
                  <a:noFill/>
                </a:ln>
                <a:solidFill>
                  <a:srgbClr val="000000"/>
                </a:solidFill>
                <a:effectLst/>
                <a:uLnTx/>
                <a:uFillTx/>
                <a:latin typeface="Arial" panose="020B0604020202020204" pitchFamily="34" charset="0"/>
              </a:rPr>
              <a:t>“I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will pay for the jumper</a:t>
            </a:r>
            <a:r>
              <a:rPr kumimoji="0" lang="en-GB" altLang="en-US" sz="2400" b="0" i="0" u="none" strike="noStrike" kern="0" cap="none" spc="0" normalizeH="0" baseline="0" noProof="0" dirty="0" smtClean="0">
                <a:ln>
                  <a:noFill/>
                </a:ln>
                <a:solidFill>
                  <a:srgbClr val="000000"/>
                </a:solidFill>
                <a:effectLst/>
                <a:uLnTx/>
                <a:uFillTx/>
                <a:latin typeface="Arial" panose="020B0604020202020204" pitchFamily="34" charset="0"/>
              </a:rPr>
              <a:t>”.</a:t>
            </a:r>
          </a:p>
        </p:txBody>
      </p:sp>
      <p:pic>
        <p:nvPicPr>
          <p:cNvPr id="5" name="Picture 1028" descr="Stylish  Warm Waistcoat And Sweater On A White."/>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123363" y="2564904"/>
            <a:ext cx="2460081" cy="216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559025" y="455649"/>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Knowledge Check – Scenario 1</a:t>
            </a:r>
            <a:endParaRPr lang="en-GB" sz="3600" b="1" dirty="0">
              <a:solidFill>
                <a:schemeClr val="bg1"/>
              </a:solidFill>
            </a:endParaRPr>
          </a:p>
        </p:txBody>
      </p:sp>
      <p:sp>
        <p:nvSpPr>
          <p:cNvPr id="2" name="Rectangle 1"/>
          <p:cNvSpPr/>
          <p:nvPr/>
        </p:nvSpPr>
        <p:spPr>
          <a:xfrm>
            <a:off x="968203" y="5642831"/>
            <a:ext cx="7227067" cy="738664"/>
          </a:xfrm>
          <a:prstGeom prst="rect">
            <a:avLst/>
          </a:prstGeom>
          <a:solidFill>
            <a:schemeClr val="accent1">
              <a:lumMod val="20000"/>
              <a:lumOff val="80000"/>
            </a:schemeClr>
          </a:solidFill>
        </p:spPr>
        <p:txBody>
          <a:bodyPr wrap="square">
            <a:spAutoFit/>
          </a:bodyPr>
          <a:lstStyle/>
          <a:p>
            <a:pPr lvl="0" algn="l" fontAlgn="auto">
              <a:lnSpc>
                <a:spcPct val="150000"/>
              </a:lnSpc>
              <a:spcAft>
                <a:spcPts val="0"/>
              </a:spcAft>
              <a:defRPr/>
            </a:pPr>
            <a:r>
              <a:rPr lang="en-GB" altLang="en-US" sz="2800" b="1" kern="0" dirty="0">
                <a:solidFill>
                  <a:srgbClr val="002060"/>
                </a:solidFill>
                <a:latin typeface="Arial" panose="020B0604020202020204" pitchFamily="34" charset="0"/>
              </a:rPr>
              <a:t>Has an offence of theft been </a:t>
            </a:r>
            <a:r>
              <a:rPr lang="en-GB" altLang="en-US" sz="2800" b="1" kern="0" dirty="0" smtClean="0">
                <a:solidFill>
                  <a:srgbClr val="002060"/>
                </a:solidFill>
                <a:latin typeface="Arial" panose="020B0604020202020204" pitchFamily="34" charset="0"/>
              </a:rPr>
              <a:t>committed</a:t>
            </a:r>
            <a:r>
              <a:rPr lang="en-GB" altLang="en-US" sz="2800" b="1" kern="0" dirty="0">
                <a:solidFill>
                  <a:srgbClr val="002060"/>
                </a:solidFill>
                <a:latin typeface="Arial" panose="020B0604020202020204" pitchFamily="34" charset="0"/>
              </a:rPr>
              <a:t>?</a:t>
            </a:r>
          </a:p>
        </p:txBody>
      </p:sp>
    </p:spTree>
    <p:extLst>
      <p:ext uri="{BB962C8B-B14F-4D97-AF65-F5344CB8AC3E}">
        <p14:creationId xmlns:p14="http://schemas.microsoft.com/office/powerpoint/2010/main" val="331065758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569167" y="1392117"/>
            <a:ext cx="794242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2400" dirty="0"/>
              <a:t>Which of the following is </a:t>
            </a:r>
            <a:r>
              <a:rPr lang="en-GB" altLang="en-US" sz="2400" b="1" dirty="0"/>
              <a:t>not</a:t>
            </a:r>
            <a:r>
              <a:rPr lang="en-GB" altLang="en-US" sz="2400" dirty="0"/>
              <a:t> property for the purposes of section 4 of the Theft Act 1968?</a:t>
            </a:r>
          </a:p>
          <a:p>
            <a:pPr algn="l">
              <a:spcBef>
                <a:spcPct val="0"/>
              </a:spcBef>
              <a:buFontTx/>
              <a:buNone/>
            </a:pPr>
            <a:endParaRPr lang="en-GB" altLang="en-US" sz="2400" dirty="0"/>
          </a:p>
          <a:p>
            <a:pPr algn="l">
              <a:spcBef>
                <a:spcPct val="0"/>
              </a:spcBef>
              <a:buFontTx/>
              <a:buNone/>
            </a:pPr>
            <a:r>
              <a:rPr lang="en-GB" altLang="en-US" sz="2400" dirty="0" smtClean="0"/>
              <a:t>    A</a:t>
            </a:r>
            <a:r>
              <a:rPr lang="en-GB" altLang="en-US" sz="2400" dirty="0"/>
              <a:t>. Money.</a:t>
            </a:r>
          </a:p>
          <a:p>
            <a:pPr algn="l">
              <a:spcBef>
                <a:spcPct val="0"/>
              </a:spcBef>
              <a:buFontTx/>
              <a:buNone/>
            </a:pPr>
            <a:r>
              <a:rPr lang="en-GB" altLang="en-US" sz="2400" dirty="0" smtClean="0"/>
              <a:t>    B</a:t>
            </a:r>
            <a:r>
              <a:rPr lang="en-GB" altLang="en-US" sz="2400" dirty="0"/>
              <a:t>. Things in action.</a:t>
            </a:r>
          </a:p>
          <a:p>
            <a:pPr algn="l">
              <a:spcBef>
                <a:spcPct val="0"/>
              </a:spcBef>
              <a:buFontTx/>
              <a:buNone/>
            </a:pPr>
            <a:r>
              <a:rPr lang="en-GB" altLang="en-US" sz="2400" dirty="0" smtClean="0"/>
              <a:t>    C</a:t>
            </a:r>
            <a:r>
              <a:rPr lang="en-GB" altLang="en-US" sz="2400" dirty="0"/>
              <a:t>. Wild creatures normally kept in captivity.</a:t>
            </a:r>
          </a:p>
          <a:p>
            <a:pPr algn="l">
              <a:spcBef>
                <a:spcPct val="0"/>
              </a:spcBef>
              <a:buFontTx/>
              <a:buNone/>
            </a:pPr>
            <a:r>
              <a:rPr lang="en-GB" altLang="en-US" sz="2400" dirty="0" smtClean="0"/>
              <a:t>    D</a:t>
            </a:r>
            <a:r>
              <a:rPr lang="en-GB" altLang="en-US" sz="2400" dirty="0"/>
              <a:t>. Mushrooms growing wild on any land.</a:t>
            </a:r>
          </a:p>
        </p:txBody>
      </p:sp>
      <p:sp>
        <p:nvSpPr>
          <p:cNvPr id="3" name="TextBox 2"/>
          <p:cNvSpPr txBox="1"/>
          <p:nvPr/>
        </p:nvSpPr>
        <p:spPr>
          <a:xfrm>
            <a:off x="559025" y="454332"/>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Knowledge Check – Scenario 2</a:t>
            </a:r>
            <a:endParaRPr lang="en-GB" sz="3600" b="1" dirty="0">
              <a:solidFill>
                <a:schemeClr val="bg1"/>
              </a:solidFill>
            </a:endParaRPr>
          </a:p>
        </p:txBody>
      </p:sp>
      <p:pic>
        <p:nvPicPr>
          <p:cNvPr id="4" name="Picture 3"/>
          <p:cNvPicPr>
            <a:picLocks noChangeAspect="1"/>
          </p:cNvPicPr>
          <p:nvPr/>
        </p:nvPicPr>
        <p:blipFill>
          <a:blip r:embed="rId3"/>
          <a:stretch>
            <a:fillRect/>
          </a:stretch>
        </p:blipFill>
        <p:spPr>
          <a:xfrm>
            <a:off x="3398271" y="4653136"/>
            <a:ext cx="2366931" cy="1388313"/>
          </a:xfrm>
          <a:prstGeom prst="rect">
            <a:avLst/>
          </a:prstGeom>
        </p:spPr>
      </p:pic>
      <p:pic>
        <p:nvPicPr>
          <p:cNvPr id="5" name="Picture 4"/>
          <p:cNvPicPr>
            <a:picLocks noChangeAspect="1"/>
          </p:cNvPicPr>
          <p:nvPr/>
        </p:nvPicPr>
        <p:blipFill rotWithShape="1">
          <a:blip r:embed="rId4"/>
          <a:srcRect l="13539" r="20370"/>
          <a:stretch/>
        </p:blipFill>
        <p:spPr>
          <a:xfrm>
            <a:off x="6144660" y="4627376"/>
            <a:ext cx="2366932" cy="1414073"/>
          </a:xfrm>
          <a:prstGeom prst="rect">
            <a:avLst/>
          </a:prstGeom>
        </p:spPr>
      </p:pic>
      <p:pic>
        <p:nvPicPr>
          <p:cNvPr id="6" name="Picture 5"/>
          <p:cNvPicPr>
            <a:picLocks noChangeAspect="1"/>
          </p:cNvPicPr>
          <p:nvPr/>
        </p:nvPicPr>
        <p:blipFill>
          <a:blip r:embed="rId5"/>
          <a:stretch>
            <a:fillRect/>
          </a:stretch>
        </p:blipFill>
        <p:spPr>
          <a:xfrm>
            <a:off x="569167" y="4653136"/>
            <a:ext cx="2356790" cy="1414073"/>
          </a:xfrm>
          <a:prstGeom prst="rect">
            <a:avLst/>
          </a:prstGeom>
        </p:spPr>
      </p:pic>
    </p:spTree>
    <p:extLst>
      <p:ext uri="{BB962C8B-B14F-4D97-AF65-F5344CB8AC3E}">
        <p14:creationId xmlns:p14="http://schemas.microsoft.com/office/powerpoint/2010/main" val="2190519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a:spLocks noChangeArrowheads="1"/>
          </p:cNvSpPr>
          <p:nvPr/>
        </p:nvSpPr>
        <p:spPr bwMode="auto">
          <a:xfrm>
            <a:off x="559026" y="1666982"/>
            <a:ext cx="4662085" cy="216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eaLnBrk="1" hangingPunct="1">
              <a:lnSpc>
                <a:spcPct val="150000"/>
              </a:lnSpc>
              <a:spcBef>
                <a:spcPct val="0"/>
              </a:spcBef>
              <a:buFontTx/>
              <a:buNone/>
            </a:pPr>
            <a:r>
              <a:rPr lang="en-GB" altLang="en-US" sz="1800" dirty="0"/>
              <a:t>A friend calls at the house one day to see your </a:t>
            </a:r>
            <a:r>
              <a:rPr lang="en-GB" altLang="en-US" sz="1800" dirty="0" smtClean="0"/>
              <a:t>partner </a:t>
            </a:r>
            <a:r>
              <a:rPr lang="en-GB" altLang="en-US" sz="1800" dirty="0"/>
              <a:t>who is not feeling </a:t>
            </a:r>
            <a:r>
              <a:rPr lang="en-GB" altLang="en-US" sz="1800" dirty="0" smtClean="0"/>
              <a:t>well. Whilst </a:t>
            </a:r>
            <a:r>
              <a:rPr lang="en-GB" altLang="en-US" sz="1800" dirty="0"/>
              <a:t>there she runs an errand for your </a:t>
            </a:r>
            <a:r>
              <a:rPr lang="en-GB" altLang="en-US" sz="1800" dirty="0" smtClean="0"/>
              <a:t>partner, </a:t>
            </a:r>
            <a:r>
              <a:rPr lang="en-GB" altLang="en-US" sz="1800" dirty="0"/>
              <a:t>leaving her personal belongings including her purse at your house.  </a:t>
            </a:r>
            <a:r>
              <a:rPr lang="en-GB" altLang="en-US" sz="1800" dirty="0" smtClean="0"/>
              <a:t> </a:t>
            </a:r>
          </a:p>
        </p:txBody>
      </p:sp>
      <p:sp>
        <p:nvSpPr>
          <p:cNvPr id="4" name="TextBox 3"/>
          <p:cNvSpPr txBox="1"/>
          <p:nvPr/>
        </p:nvSpPr>
        <p:spPr>
          <a:xfrm>
            <a:off x="543205" y="611008"/>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Knowledge Check – Scenario 3</a:t>
            </a:r>
            <a:endParaRPr lang="en-GB" sz="3600" b="1" dirty="0">
              <a:solidFill>
                <a:schemeClr val="bg1"/>
              </a:solidFill>
            </a:endParaRPr>
          </a:p>
        </p:txBody>
      </p:sp>
      <p:pic>
        <p:nvPicPr>
          <p:cNvPr id="5" name="Picture 4"/>
          <p:cNvPicPr>
            <a:picLocks noChangeAspect="1"/>
          </p:cNvPicPr>
          <p:nvPr/>
        </p:nvPicPr>
        <p:blipFill rotWithShape="1">
          <a:blip r:embed="rId3"/>
          <a:srcRect t="26319"/>
          <a:stretch/>
        </p:blipFill>
        <p:spPr>
          <a:xfrm>
            <a:off x="5221111" y="1959806"/>
            <a:ext cx="3367516" cy="1584176"/>
          </a:xfrm>
          <a:prstGeom prst="rect">
            <a:avLst/>
          </a:prstGeom>
        </p:spPr>
      </p:pic>
      <p:sp>
        <p:nvSpPr>
          <p:cNvPr id="7" name="Rectangle 6"/>
          <p:cNvSpPr/>
          <p:nvPr/>
        </p:nvSpPr>
        <p:spPr>
          <a:xfrm>
            <a:off x="574847" y="3820057"/>
            <a:ext cx="8029601" cy="1287532"/>
          </a:xfrm>
          <a:prstGeom prst="rect">
            <a:avLst/>
          </a:prstGeom>
        </p:spPr>
        <p:txBody>
          <a:bodyPr wrap="square">
            <a:spAutoFit/>
          </a:bodyPr>
          <a:lstStyle/>
          <a:p>
            <a:pPr algn="l">
              <a:lnSpc>
                <a:spcPct val="150000"/>
              </a:lnSpc>
            </a:pPr>
            <a:r>
              <a:rPr lang="en-GB" altLang="en-US" sz="1800" dirty="0" smtClean="0">
                <a:solidFill>
                  <a:schemeClr val="tx1"/>
                </a:solidFill>
                <a:latin typeface="Arial" panose="020B0604020202020204" pitchFamily="34" charset="0"/>
                <a:cs typeface="Arial" panose="020B0604020202020204" pitchFamily="34" charset="0"/>
              </a:rPr>
              <a:t>Whilst </a:t>
            </a:r>
            <a:r>
              <a:rPr lang="en-GB" altLang="en-US" sz="1800" dirty="0">
                <a:solidFill>
                  <a:schemeClr val="tx1"/>
                </a:solidFill>
                <a:latin typeface="Arial" panose="020B0604020202020204" pitchFamily="34" charset="0"/>
                <a:cs typeface="Arial" panose="020B0604020202020204" pitchFamily="34" charset="0"/>
              </a:rPr>
              <a:t>she is away your partner collapses. You panic and ring for a taxi to take you both to the hospital.  When the taxi arrives you realise you do not have any money to pay for it so you take £10 from your friends purse.</a:t>
            </a:r>
          </a:p>
        </p:txBody>
      </p:sp>
      <p:sp>
        <p:nvSpPr>
          <p:cNvPr id="8" name="Rectangle 7"/>
          <p:cNvSpPr/>
          <p:nvPr/>
        </p:nvSpPr>
        <p:spPr>
          <a:xfrm>
            <a:off x="968203" y="5517232"/>
            <a:ext cx="7227067" cy="738664"/>
          </a:xfrm>
          <a:prstGeom prst="rect">
            <a:avLst/>
          </a:prstGeom>
          <a:solidFill>
            <a:schemeClr val="accent1">
              <a:lumMod val="20000"/>
              <a:lumOff val="80000"/>
            </a:schemeClr>
          </a:solidFill>
        </p:spPr>
        <p:txBody>
          <a:bodyPr wrap="square">
            <a:spAutoFit/>
          </a:bodyPr>
          <a:lstStyle/>
          <a:p>
            <a:pPr lvl="0" algn="l" fontAlgn="auto">
              <a:lnSpc>
                <a:spcPct val="150000"/>
              </a:lnSpc>
              <a:spcAft>
                <a:spcPts val="0"/>
              </a:spcAft>
              <a:defRPr/>
            </a:pPr>
            <a:r>
              <a:rPr lang="en-GB" altLang="en-US" sz="2800" b="1" kern="0" dirty="0">
                <a:solidFill>
                  <a:srgbClr val="002060"/>
                </a:solidFill>
                <a:latin typeface="Arial" panose="020B0604020202020204" pitchFamily="34" charset="0"/>
              </a:rPr>
              <a:t>Has an offence of theft been </a:t>
            </a:r>
            <a:r>
              <a:rPr lang="en-GB" altLang="en-US" sz="2800" b="1" kern="0" dirty="0" smtClean="0">
                <a:solidFill>
                  <a:srgbClr val="002060"/>
                </a:solidFill>
                <a:latin typeface="Arial" panose="020B0604020202020204" pitchFamily="34" charset="0"/>
              </a:rPr>
              <a:t>committed</a:t>
            </a:r>
            <a:r>
              <a:rPr lang="en-GB" altLang="en-US" sz="2800" b="1" kern="0" dirty="0">
                <a:solidFill>
                  <a:srgbClr val="002060"/>
                </a:solidFill>
                <a:latin typeface="Arial" panose="020B0604020202020204" pitchFamily="34" charset="0"/>
              </a:rPr>
              <a:t>?</a:t>
            </a:r>
          </a:p>
        </p:txBody>
      </p:sp>
    </p:spTree>
    <p:extLst>
      <p:ext uri="{BB962C8B-B14F-4D97-AF65-F5344CB8AC3E}">
        <p14:creationId xmlns:p14="http://schemas.microsoft.com/office/powerpoint/2010/main" val="410332648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a:spLocks noChangeArrowheads="1"/>
          </p:cNvSpPr>
          <p:nvPr/>
        </p:nvSpPr>
        <p:spPr bwMode="auto">
          <a:xfrm>
            <a:off x="559026" y="2279610"/>
            <a:ext cx="5225751" cy="240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You pop into your local shop for a newspaper.</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The shop is open but nobody is at the till</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As you are in a hurry you take the paper </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rPr>
              <a:t>and</a:t>
            </a:r>
          </a:p>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rPr>
              <a:t>leave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the correct money </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rPr>
              <a:t>on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the counter</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rPr>
              <a:t>.</a:t>
            </a:r>
          </a:p>
        </p:txBody>
      </p:sp>
      <p:sp>
        <p:nvSpPr>
          <p:cNvPr id="4" name="TextBox 3"/>
          <p:cNvSpPr txBox="1"/>
          <p:nvPr/>
        </p:nvSpPr>
        <p:spPr>
          <a:xfrm>
            <a:off x="551912" y="748073"/>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Knowledge Check – Scenario 4</a:t>
            </a:r>
            <a:endParaRPr lang="en-GB" sz="3600" b="1" dirty="0">
              <a:solidFill>
                <a:schemeClr val="bg1"/>
              </a:solidFill>
            </a:endParaRPr>
          </a:p>
        </p:txBody>
      </p:sp>
      <p:pic>
        <p:nvPicPr>
          <p:cNvPr id="5" name="Picture 4"/>
          <p:cNvPicPr>
            <a:picLocks noChangeAspect="1"/>
          </p:cNvPicPr>
          <p:nvPr/>
        </p:nvPicPr>
        <p:blipFill>
          <a:blip r:embed="rId3"/>
          <a:stretch>
            <a:fillRect/>
          </a:stretch>
        </p:blipFill>
        <p:spPr>
          <a:xfrm>
            <a:off x="5802852" y="2060848"/>
            <a:ext cx="2939552" cy="2456147"/>
          </a:xfrm>
          <a:prstGeom prst="rect">
            <a:avLst/>
          </a:prstGeom>
        </p:spPr>
      </p:pic>
      <p:sp>
        <p:nvSpPr>
          <p:cNvPr id="6" name="Rectangle 5"/>
          <p:cNvSpPr/>
          <p:nvPr/>
        </p:nvSpPr>
        <p:spPr>
          <a:xfrm>
            <a:off x="968203" y="5144428"/>
            <a:ext cx="7227067" cy="738664"/>
          </a:xfrm>
          <a:prstGeom prst="rect">
            <a:avLst/>
          </a:prstGeom>
          <a:solidFill>
            <a:schemeClr val="accent1">
              <a:lumMod val="20000"/>
              <a:lumOff val="80000"/>
            </a:schemeClr>
          </a:solidFill>
        </p:spPr>
        <p:txBody>
          <a:bodyPr wrap="square">
            <a:spAutoFit/>
          </a:bodyPr>
          <a:lstStyle/>
          <a:p>
            <a:pPr lvl="0" algn="l" fontAlgn="auto">
              <a:lnSpc>
                <a:spcPct val="150000"/>
              </a:lnSpc>
              <a:spcAft>
                <a:spcPts val="0"/>
              </a:spcAft>
              <a:defRPr/>
            </a:pPr>
            <a:r>
              <a:rPr lang="en-GB" altLang="en-US" sz="2800" b="1" kern="0" dirty="0">
                <a:solidFill>
                  <a:srgbClr val="002060"/>
                </a:solidFill>
                <a:latin typeface="Arial" panose="020B0604020202020204" pitchFamily="34" charset="0"/>
              </a:rPr>
              <a:t>Has an offence of theft been </a:t>
            </a:r>
            <a:r>
              <a:rPr lang="en-GB" altLang="en-US" sz="2800" b="1" kern="0" dirty="0" smtClean="0">
                <a:solidFill>
                  <a:srgbClr val="002060"/>
                </a:solidFill>
                <a:latin typeface="Arial" panose="020B0604020202020204" pitchFamily="34" charset="0"/>
              </a:rPr>
              <a:t>committed</a:t>
            </a:r>
            <a:r>
              <a:rPr lang="en-GB" altLang="en-US" sz="2800" b="1" kern="0" dirty="0">
                <a:solidFill>
                  <a:srgbClr val="002060"/>
                </a:solidFill>
                <a:latin typeface="Arial" panose="020B0604020202020204" pitchFamily="34" charset="0"/>
              </a:rPr>
              <a:t>?</a:t>
            </a:r>
          </a:p>
        </p:txBody>
      </p:sp>
    </p:spTree>
    <p:extLst>
      <p:ext uri="{BB962C8B-B14F-4D97-AF65-F5344CB8AC3E}">
        <p14:creationId xmlns:p14="http://schemas.microsoft.com/office/powerpoint/2010/main" val="309979101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873324" y="1124744"/>
            <a:ext cx="7416823" cy="5040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smtClean="0">
                <a:ln>
                  <a:noFill/>
                </a:ln>
                <a:solidFill>
                  <a:srgbClr val="000000"/>
                </a:solidFill>
                <a:effectLst/>
                <a:uLnTx/>
                <a:uFillTx/>
                <a:latin typeface="Verdana"/>
                <a:ea typeface="ＭＳ Ｐゴシック" pitchFamily="-112" charset="-128"/>
              </a:rPr>
              <a:t>D</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ebbie, goes into a local art gallery where an artist has pictures on display that are for sale.</a:t>
            </a:r>
            <a:r>
              <a:rPr kumimoji="0" lang="en-GB" altLang="en-US" sz="2000" b="0" i="0" u="none" strike="noStrike" kern="0" cap="none" spc="0" normalizeH="0" noProof="0" dirty="0" smtClean="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The artist is not in the gallery, but has left a note saying “Back in 10 minutes. Wait for my return if you wish to make a purchase”.</a:t>
            </a:r>
            <a:r>
              <a:rPr kumimoji="0" lang="en-GB" altLang="en-US" sz="2000" b="0" i="0" u="none" strike="noStrike" kern="0" cap="none" spc="0" normalizeH="0" noProof="0" dirty="0" smtClean="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Debbie estimates a picture for sale at £100 pounds (this is an over estimate as the</a:t>
            </a:r>
            <a:b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b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picture is only worth £50 pounds).</a:t>
            </a:r>
            <a:r>
              <a:rPr kumimoji="0" lang="en-GB" altLang="en-US" sz="2000" b="0" i="0" u="none" strike="noStrike" kern="0" cap="none" spc="0" normalizeH="0" noProof="0" dirty="0" smtClean="0">
                <a:ln>
                  <a:noFill/>
                </a:ln>
                <a:solidFill>
                  <a:srgbClr val="000000"/>
                </a:solidFill>
                <a:effectLst/>
                <a:uLnTx/>
                <a:uFillTx/>
                <a:latin typeface="Arial" panose="020B0604020202020204" pitchFamily="34" charset="0"/>
                <a:cs typeface="Arial" panose="020B0604020202020204" pitchFamily="34" charset="0"/>
              </a:rPr>
              <a:t>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Debbie is in a hurry and</a:t>
            </a:r>
            <a:r>
              <a:rPr kumimoji="0" lang="en-GB" altLang="en-US" sz="2000" b="0" i="0" u="none" strike="noStrike" kern="0" cap="none" spc="0" normalizeH="0" noProof="0" dirty="0" smtClean="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so leaves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the money and takes</a:t>
            </a:r>
            <a:r>
              <a:rPr kumimoji="0" lang="en-GB" altLang="en-US" sz="2000" b="0" i="0" u="none" strike="noStrike" kern="0" cap="none" spc="0" normalizeH="0" noProof="0" dirty="0" smtClean="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the picture.</a:t>
            </a:r>
          </a:p>
          <a:p>
            <a:pPr marL="0" marR="0" lvl="0" indent="0" algn="l" defTabSz="914400" rtl="0" eaLnBrk="1" fontAlgn="base" latinLnBrk="0" hangingPunct="1">
              <a:lnSpc>
                <a:spcPct val="150000"/>
              </a:lnSpc>
              <a:spcBef>
                <a:spcPct val="0"/>
              </a:spcBef>
              <a:spcAft>
                <a:spcPct val="0"/>
              </a:spcAft>
              <a:buClrTx/>
              <a:buSzTx/>
              <a:buFontTx/>
              <a:buNone/>
              <a:tabLst/>
              <a:defRPr/>
            </a:pPr>
            <a:endPar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endParaRPr>
          </a:p>
        </p:txBody>
      </p:sp>
      <p:pic>
        <p:nvPicPr>
          <p:cNvPr id="3" name="Picture 6" descr="Copy Of A Picture Of Russian Artist Klever">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458259">
            <a:off x="6146270" y="3810015"/>
            <a:ext cx="2006106" cy="1267053"/>
          </a:xfrm>
          <a:prstGeom prst="rect">
            <a:avLst/>
          </a:prstGeom>
          <a:noFill/>
          <a:ln w="177800" cmpd="thickThin">
            <a:solidFill>
              <a:srgbClr val="663300"/>
            </a:solidFill>
            <a:miter lim="800000"/>
            <a:headEnd/>
            <a:tailEnd/>
          </a:ln>
          <a:effectLst>
            <a:outerShdw dist="139700" dir="2700000" algn="tl" rotWithShape="0">
              <a:srgbClr val="333333">
                <a:alpha val="64998"/>
              </a:srgbClr>
            </a:outerShdw>
          </a:effectLst>
          <a:extLst>
            <a:ext uri="{909E8E84-426E-40DD-AFC4-6F175D3DCCD1}">
              <a14:hiddenFill xmlns:a14="http://schemas.microsoft.com/office/drawing/2010/main">
                <a:solidFill>
                  <a:srgbClr val="FFFFFF"/>
                </a:solidFill>
              </a14:hiddenFill>
            </a:ext>
          </a:extLst>
        </p:spPr>
      </p:pic>
      <p:sp>
        <p:nvSpPr>
          <p:cNvPr id="4" name="Rounded Rectangle 7"/>
          <p:cNvSpPr>
            <a:spLocks noChangeArrowheads="1"/>
          </p:cNvSpPr>
          <p:nvPr/>
        </p:nvSpPr>
        <p:spPr bwMode="auto">
          <a:xfrm rot="-1445558">
            <a:off x="6886151" y="4352357"/>
            <a:ext cx="1500187" cy="508000"/>
          </a:xfrm>
          <a:prstGeom prst="roundRect">
            <a:avLst>
              <a:gd name="adj" fmla="val 16667"/>
            </a:avLst>
          </a:prstGeom>
          <a:solidFill>
            <a:srgbClr val="FFC000">
              <a:alpha val="98822"/>
            </a:srgbClr>
          </a:solidFill>
          <a:ln w="9525" algn="ctr">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For Sale</a:t>
            </a:r>
          </a:p>
        </p:txBody>
      </p:sp>
      <p:sp>
        <p:nvSpPr>
          <p:cNvPr id="5" name="TextBox 4"/>
          <p:cNvSpPr txBox="1"/>
          <p:nvPr/>
        </p:nvSpPr>
        <p:spPr>
          <a:xfrm>
            <a:off x="559023" y="420941"/>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Knowledge Check – Scenario 5</a:t>
            </a:r>
            <a:endParaRPr lang="en-GB" sz="3600" b="1" dirty="0">
              <a:solidFill>
                <a:schemeClr val="bg1"/>
              </a:solidFill>
            </a:endParaRPr>
          </a:p>
        </p:txBody>
      </p:sp>
      <p:sp>
        <p:nvSpPr>
          <p:cNvPr id="6" name="Rectangle 5"/>
          <p:cNvSpPr/>
          <p:nvPr/>
        </p:nvSpPr>
        <p:spPr>
          <a:xfrm>
            <a:off x="968201" y="5443506"/>
            <a:ext cx="7227067" cy="738664"/>
          </a:xfrm>
          <a:prstGeom prst="rect">
            <a:avLst/>
          </a:prstGeom>
          <a:solidFill>
            <a:schemeClr val="accent1">
              <a:lumMod val="20000"/>
              <a:lumOff val="80000"/>
            </a:schemeClr>
          </a:solidFill>
        </p:spPr>
        <p:txBody>
          <a:bodyPr wrap="square">
            <a:spAutoFit/>
          </a:bodyPr>
          <a:lstStyle/>
          <a:p>
            <a:pPr lvl="0" algn="l" fontAlgn="auto">
              <a:lnSpc>
                <a:spcPct val="150000"/>
              </a:lnSpc>
              <a:spcAft>
                <a:spcPts val="0"/>
              </a:spcAft>
              <a:defRPr/>
            </a:pPr>
            <a:r>
              <a:rPr lang="en-GB" altLang="en-US" sz="2800" b="1" kern="0" dirty="0">
                <a:solidFill>
                  <a:srgbClr val="002060"/>
                </a:solidFill>
                <a:latin typeface="Arial" panose="020B0604020202020204" pitchFamily="34" charset="0"/>
              </a:rPr>
              <a:t>Has an offence of theft been </a:t>
            </a:r>
            <a:r>
              <a:rPr lang="en-GB" altLang="en-US" sz="2800" b="1" kern="0" dirty="0" smtClean="0">
                <a:solidFill>
                  <a:srgbClr val="002060"/>
                </a:solidFill>
                <a:latin typeface="Arial" panose="020B0604020202020204" pitchFamily="34" charset="0"/>
              </a:rPr>
              <a:t>committed</a:t>
            </a:r>
            <a:r>
              <a:rPr lang="en-GB" altLang="en-US" sz="2800" b="1" kern="0" dirty="0">
                <a:solidFill>
                  <a:srgbClr val="002060"/>
                </a:solidFill>
                <a:latin typeface="Arial" panose="020B0604020202020204" pitchFamily="34" charset="0"/>
              </a:rPr>
              <a:t>?</a:t>
            </a:r>
          </a:p>
        </p:txBody>
      </p:sp>
    </p:spTree>
    <p:extLst>
      <p:ext uri="{BB962C8B-B14F-4D97-AF65-F5344CB8AC3E}">
        <p14:creationId xmlns:p14="http://schemas.microsoft.com/office/powerpoint/2010/main" val="181034859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559026" y="1278181"/>
            <a:ext cx="5400601" cy="3815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Geoff goes out shopping.</a:t>
            </a:r>
            <a:r>
              <a:rPr kumimoji="0" lang="en-GB" altLang="en-US" sz="2000" b="0" i="0" u="none" strike="noStrike" kern="0" cap="none" spc="0" normalizeH="0" noProof="0" dirty="0" smtClean="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At the shop he realises that his favourite type of coffee has risen in price and is much more expensive than other brands.</a:t>
            </a:r>
            <a:b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br>
            <a:endPar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When he thinks no-one is looking he swaps the price labels over from one of the cheaper brands onto the jar of his favourite brand</a:t>
            </a:r>
            <a:r>
              <a:rPr lang="en-GB" altLang="en-US" sz="2000" kern="0" dirty="0">
                <a:solidFill>
                  <a:srgbClr val="000000"/>
                </a:solidFill>
                <a:latin typeface="Arial" panose="020B0604020202020204" pitchFamily="34" charset="0"/>
                <a:cs typeface="Arial" panose="020B0604020202020204" pitchFamily="34" charset="0"/>
              </a:rPr>
              <a:t>.</a:t>
            </a:r>
            <a:endPar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endParaRPr>
          </a:p>
        </p:txBody>
      </p:sp>
      <p:pic>
        <p:nvPicPr>
          <p:cNvPr id="3" name="Picture 4" descr="Glass Jar Of Instant Coffee"/>
          <p:cNvPicPr>
            <a:picLocks noChangeAspect="1" noChangeArrowheads="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10396" t="7397" r="11562" b="5911"/>
          <a:stretch/>
        </p:blipFill>
        <p:spPr bwMode="auto">
          <a:xfrm>
            <a:off x="6372200" y="1556792"/>
            <a:ext cx="1944216" cy="3168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ounded Rectangle 4"/>
          <p:cNvSpPr>
            <a:spLocks noChangeArrowheads="1"/>
          </p:cNvSpPr>
          <p:nvPr/>
        </p:nvSpPr>
        <p:spPr bwMode="auto">
          <a:xfrm>
            <a:off x="6616241" y="3033240"/>
            <a:ext cx="1456134" cy="790947"/>
          </a:xfrm>
          <a:prstGeom prst="roundRect">
            <a:avLst>
              <a:gd name="adj" fmla="val 16667"/>
            </a:avLst>
          </a:prstGeom>
          <a:solidFill>
            <a:srgbClr val="BBE0E3"/>
          </a:solidFill>
          <a:ln w="9525" algn="ctr">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rPr>
              <a:t>Favourite </a:t>
            </a: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2000" b="1" i="0" u="none" strike="noStrike" kern="0" cap="none" spc="0" normalizeH="0" baseline="0" noProof="0" dirty="0">
                <a:ln>
                  <a:noFill/>
                </a:ln>
                <a:solidFill>
                  <a:srgbClr val="000000"/>
                </a:solidFill>
                <a:effectLst/>
                <a:uLnTx/>
                <a:uFillTx/>
                <a:latin typeface="Arial" panose="020B0604020202020204" pitchFamily="34" charset="0"/>
              </a:rPr>
              <a:t>Coffee</a:t>
            </a:r>
          </a:p>
        </p:txBody>
      </p:sp>
      <p:sp>
        <p:nvSpPr>
          <p:cNvPr id="5" name="TextBox 4"/>
          <p:cNvSpPr txBox="1"/>
          <p:nvPr/>
        </p:nvSpPr>
        <p:spPr>
          <a:xfrm>
            <a:off x="544073" y="417353"/>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Knowledge Check – Scenario 6</a:t>
            </a:r>
            <a:endParaRPr lang="en-GB" sz="3600" b="1" dirty="0">
              <a:solidFill>
                <a:schemeClr val="bg1"/>
              </a:solidFill>
            </a:endParaRPr>
          </a:p>
        </p:txBody>
      </p:sp>
      <p:sp>
        <p:nvSpPr>
          <p:cNvPr id="7" name="Rectangle 6"/>
          <p:cNvSpPr/>
          <p:nvPr/>
        </p:nvSpPr>
        <p:spPr>
          <a:xfrm>
            <a:off x="968203" y="5462928"/>
            <a:ext cx="7227067" cy="738664"/>
          </a:xfrm>
          <a:prstGeom prst="rect">
            <a:avLst/>
          </a:prstGeom>
          <a:solidFill>
            <a:schemeClr val="accent1">
              <a:lumMod val="20000"/>
              <a:lumOff val="80000"/>
            </a:schemeClr>
          </a:solidFill>
        </p:spPr>
        <p:txBody>
          <a:bodyPr wrap="square">
            <a:spAutoFit/>
          </a:bodyPr>
          <a:lstStyle/>
          <a:p>
            <a:pPr lvl="0" algn="l" fontAlgn="auto">
              <a:lnSpc>
                <a:spcPct val="150000"/>
              </a:lnSpc>
              <a:spcAft>
                <a:spcPts val="0"/>
              </a:spcAft>
              <a:defRPr/>
            </a:pPr>
            <a:r>
              <a:rPr lang="en-GB" altLang="en-US" sz="2800" b="1" kern="0" dirty="0">
                <a:solidFill>
                  <a:srgbClr val="002060"/>
                </a:solidFill>
                <a:latin typeface="Arial" panose="020B0604020202020204" pitchFamily="34" charset="0"/>
              </a:rPr>
              <a:t>Has an offence of theft been </a:t>
            </a:r>
            <a:r>
              <a:rPr lang="en-GB" altLang="en-US" sz="2800" b="1" kern="0" dirty="0" smtClean="0">
                <a:solidFill>
                  <a:srgbClr val="002060"/>
                </a:solidFill>
                <a:latin typeface="Arial" panose="020B0604020202020204" pitchFamily="34" charset="0"/>
              </a:rPr>
              <a:t>committed</a:t>
            </a:r>
            <a:r>
              <a:rPr lang="en-GB" altLang="en-US" sz="2800" b="1" kern="0" dirty="0">
                <a:solidFill>
                  <a:srgbClr val="002060"/>
                </a:solidFill>
                <a:latin typeface="Arial" panose="020B0604020202020204" pitchFamily="34" charset="0"/>
              </a:rPr>
              <a:t>?</a:t>
            </a:r>
          </a:p>
        </p:txBody>
      </p:sp>
    </p:spTree>
    <p:extLst>
      <p:ext uri="{BB962C8B-B14F-4D97-AF65-F5344CB8AC3E}">
        <p14:creationId xmlns:p14="http://schemas.microsoft.com/office/powerpoint/2010/main" val="17875473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559026" y="1257312"/>
            <a:ext cx="8424936" cy="1648690"/>
          </a:xfrm>
          <a:prstGeom prst="rect">
            <a:avLst/>
          </a:prstGeom>
        </p:spPr>
        <p:txBody>
          <a:bodyPr vert="horz" lIns="91440" tIns="45720" rIns="91440" bIns="45720" rtlCol="0" anchor="ctr">
            <a:normAutofit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lnSpc>
                <a:spcPct val="150000"/>
              </a:lnSpc>
              <a:spcAft>
                <a:spcPts val="0"/>
              </a:spcAft>
            </a:pPr>
            <a:r>
              <a:rPr lang="en-GB" altLang="en-US" sz="2400" dirty="0" smtClean="0">
                <a:latin typeface="Arial" panose="020B0604020202020204" pitchFamily="34" charset="0"/>
                <a:cs typeface="Arial" panose="020B0604020202020204" pitchFamily="34" charset="0"/>
              </a:rPr>
              <a:t>Mildred picks some blackberries growing wild on farmer Brown’s land.  She goes home and makes some lovely home made jam.</a:t>
            </a:r>
          </a:p>
        </p:txBody>
      </p:sp>
      <p:pic>
        <p:nvPicPr>
          <p:cNvPr id="3" name="Picture 4" descr="Blackberries">
            <a:hlinkClick r:id="rId3"/>
          </p:cNvPr>
          <p:cNvPicPr>
            <a:picLocks noChangeAspect="1" noChangeArrowheads="1"/>
          </p:cNvPicPr>
          <p:nvPr/>
        </p:nvPicPr>
        <p:blipFill>
          <a:blip r:embed="rId4"/>
          <a:srcRect/>
          <a:stretch>
            <a:fillRect/>
          </a:stretch>
        </p:blipFill>
        <p:spPr bwMode="auto">
          <a:xfrm>
            <a:off x="5570887" y="3425047"/>
            <a:ext cx="3069492" cy="2033474"/>
          </a:xfrm>
          <a:prstGeom prst="rect">
            <a:avLst/>
          </a:prstGeom>
          <a:ln>
            <a:solidFill>
              <a:srgbClr val="0000FF"/>
            </a:solidFill>
          </a:ln>
          <a:effectLst>
            <a:outerShdw blurRad="292100" dist="139700" dir="2700000" algn="tl" rotWithShape="0">
              <a:srgbClr val="333333">
                <a:alpha val="65000"/>
              </a:srgbClr>
            </a:outerShdw>
          </a:effectLst>
        </p:spPr>
      </p:pic>
      <p:sp>
        <p:nvSpPr>
          <p:cNvPr id="4" name="Right Arrow 5"/>
          <p:cNvSpPr>
            <a:spLocks noChangeArrowheads="1"/>
          </p:cNvSpPr>
          <p:nvPr/>
        </p:nvSpPr>
        <p:spPr bwMode="auto">
          <a:xfrm>
            <a:off x="3794910" y="4213983"/>
            <a:ext cx="1571625" cy="500062"/>
          </a:xfrm>
          <a:prstGeom prst="rightArrow">
            <a:avLst>
              <a:gd name="adj1" fmla="val 50000"/>
              <a:gd name="adj2" fmla="val 49995"/>
            </a:avLst>
          </a:prstGeom>
          <a:solidFill>
            <a:srgbClr val="7030A0"/>
          </a:solidFill>
          <a:ln w="9525" algn="ctr">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400" b="0" i="0" u="none" strike="noStrike" kern="0" cap="none" spc="0" normalizeH="0" baseline="0" noProof="0">
              <a:ln>
                <a:noFill/>
              </a:ln>
              <a:solidFill>
                <a:srgbClr val="000066"/>
              </a:solidFill>
              <a:effectLst/>
              <a:uLnTx/>
              <a:uFillTx/>
              <a:latin typeface="Arial" panose="020B0604020202020204" pitchFamily="34" charset="0"/>
            </a:endParaRPr>
          </a:p>
        </p:txBody>
      </p:sp>
      <p:sp>
        <p:nvSpPr>
          <p:cNvPr id="6" name="TextBox 5"/>
          <p:cNvSpPr txBox="1"/>
          <p:nvPr/>
        </p:nvSpPr>
        <p:spPr>
          <a:xfrm>
            <a:off x="559026" y="429078"/>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Knowledge Check – Scenario 7</a:t>
            </a:r>
            <a:endParaRPr lang="en-GB" sz="3600" b="1" dirty="0">
              <a:solidFill>
                <a:schemeClr val="bg1"/>
              </a:solidFill>
            </a:endParaRPr>
          </a:p>
        </p:txBody>
      </p:sp>
      <p:pic>
        <p:nvPicPr>
          <p:cNvPr id="7" name="Picture 6"/>
          <p:cNvPicPr>
            <a:picLocks noChangeAspect="1"/>
          </p:cNvPicPr>
          <p:nvPr/>
        </p:nvPicPr>
        <p:blipFill>
          <a:blip r:embed="rId5"/>
          <a:stretch>
            <a:fillRect/>
          </a:stretch>
        </p:blipFill>
        <p:spPr>
          <a:xfrm>
            <a:off x="559026" y="3447277"/>
            <a:ext cx="3069492" cy="2033474"/>
          </a:xfrm>
          <a:prstGeom prst="rect">
            <a:avLst/>
          </a:prstGeom>
        </p:spPr>
      </p:pic>
      <p:sp>
        <p:nvSpPr>
          <p:cNvPr id="8" name="Rectangle 7"/>
          <p:cNvSpPr/>
          <p:nvPr/>
        </p:nvSpPr>
        <p:spPr>
          <a:xfrm>
            <a:off x="967188" y="5661248"/>
            <a:ext cx="7227067" cy="738664"/>
          </a:xfrm>
          <a:prstGeom prst="rect">
            <a:avLst/>
          </a:prstGeom>
          <a:solidFill>
            <a:schemeClr val="accent1">
              <a:lumMod val="20000"/>
              <a:lumOff val="80000"/>
            </a:schemeClr>
          </a:solidFill>
        </p:spPr>
        <p:txBody>
          <a:bodyPr wrap="square">
            <a:spAutoFit/>
          </a:bodyPr>
          <a:lstStyle/>
          <a:p>
            <a:pPr lvl="0" algn="l" fontAlgn="auto">
              <a:lnSpc>
                <a:spcPct val="150000"/>
              </a:lnSpc>
              <a:spcAft>
                <a:spcPts val="0"/>
              </a:spcAft>
              <a:defRPr/>
            </a:pPr>
            <a:r>
              <a:rPr lang="en-GB" altLang="en-US" sz="2800" b="1" kern="0" dirty="0">
                <a:solidFill>
                  <a:srgbClr val="002060"/>
                </a:solidFill>
                <a:latin typeface="Arial" panose="020B0604020202020204" pitchFamily="34" charset="0"/>
              </a:rPr>
              <a:t>Has an offence of theft been </a:t>
            </a:r>
            <a:r>
              <a:rPr lang="en-GB" altLang="en-US" sz="2800" b="1" kern="0" dirty="0" smtClean="0">
                <a:solidFill>
                  <a:srgbClr val="002060"/>
                </a:solidFill>
                <a:latin typeface="Arial" panose="020B0604020202020204" pitchFamily="34" charset="0"/>
              </a:rPr>
              <a:t>committed</a:t>
            </a:r>
            <a:r>
              <a:rPr lang="en-GB" altLang="en-US" sz="2800" b="1" kern="0" dirty="0">
                <a:solidFill>
                  <a:srgbClr val="002060"/>
                </a:solidFill>
                <a:latin typeface="Arial" panose="020B0604020202020204" pitchFamily="34" charset="0"/>
              </a:rPr>
              <a:t>?</a:t>
            </a:r>
          </a:p>
        </p:txBody>
      </p:sp>
    </p:spTree>
    <p:extLst>
      <p:ext uri="{BB962C8B-B14F-4D97-AF65-F5344CB8AC3E}">
        <p14:creationId xmlns:p14="http://schemas.microsoft.com/office/powerpoint/2010/main" val="13173012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559026" y="1196752"/>
            <a:ext cx="8045422" cy="507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smtClean="0">
                <a:ln>
                  <a:noFill/>
                </a:ln>
                <a:solidFill>
                  <a:srgbClr val="000000"/>
                </a:solidFill>
                <a:effectLst/>
                <a:uLnTx/>
                <a:uFillTx/>
                <a:latin typeface="Arial" panose="020B0604020202020204" pitchFamily="34" charset="0"/>
              </a:rPr>
              <a:t>SALLIS enters a shop with OSWALD. SALLIS looks around and sees that the security guard is not looking so she picks up a bottle of wine intending to steal it and places it in OSWALD’s open carrier bag which is placed on the shop floor.  </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smtClean="0">
                <a:ln>
                  <a:noFill/>
                </a:ln>
                <a:solidFill>
                  <a:srgbClr val="000000"/>
                </a:solidFill>
                <a:effectLst/>
                <a:uLnTx/>
                <a:uFillTx/>
                <a:latin typeface="Arial" panose="020B0604020202020204" pitchFamily="34" charset="0"/>
              </a:rPr>
              <a:t>OSWALD has no knowledge of this until he picks up the carrier bag which is heavy and checks it. He realises what SALLIS has done and is about to place the wine back on the shelf when he changes his mind and decides to keep it and try to leave the store without paying.  On their way out they are stopped by another member of staff.</a:t>
            </a:r>
          </a:p>
          <a:p>
            <a:pPr marL="0" marR="0" lvl="0" indent="0" algn="l"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smtClean="0">
              <a:ln>
                <a:noFill/>
              </a:ln>
              <a:solidFill>
                <a:srgbClr val="000000"/>
              </a:solidFill>
              <a:effectLst/>
              <a:uLnTx/>
              <a:uFillTx/>
              <a:latin typeface="Arial" panose="020B0604020202020204" pitchFamily="34" charset="0"/>
            </a:endParaRP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1" i="0" u="none" strike="noStrike" kern="0" cap="none" spc="0" normalizeH="0" baseline="0" noProof="0" dirty="0" smtClean="0">
                <a:ln>
                  <a:noFill/>
                </a:ln>
                <a:solidFill>
                  <a:srgbClr val="002060"/>
                </a:solidFill>
                <a:effectLst/>
                <a:uLnTx/>
                <a:uFillTx/>
                <a:latin typeface="Arial" panose="020B0604020202020204" pitchFamily="34" charset="0"/>
              </a:rPr>
              <a:t>Has OSWALD committed an offence in these circumstances?</a:t>
            </a:r>
          </a:p>
          <a:p>
            <a:pPr marL="0" marR="0" lvl="0" indent="0" algn="l"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smtClean="0">
              <a:ln>
                <a:noFill/>
              </a:ln>
              <a:solidFill>
                <a:srgbClr val="000000"/>
              </a:solidFill>
              <a:effectLst/>
              <a:uLnTx/>
              <a:uFillTx/>
              <a:latin typeface="Arial" panose="020B0604020202020204" pitchFamily="34" charset="0"/>
            </a:endParaRPr>
          </a:p>
          <a:p>
            <a:pPr marL="342900" marR="0" lvl="0" indent="-342900" algn="l" defTabSz="914400" eaLnBrk="1" fontAlgn="auto" latinLnBrk="0" hangingPunct="1">
              <a:lnSpc>
                <a:spcPct val="100000"/>
              </a:lnSpc>
              <a:spcBef>
                <a:spcPts val="0"/>
              </a:spcBef>
              <a:spcAft>
                <a:spcPts val="0"/>
              </a:spcAft>
              <a:buClrTx/>
              <a:buSzTx/>
              <a:buFontTx/>
              <a:buAutoNum type="alphaUcPeriod"/>
              <a:tabLst/>
              <a:defRPr/>
            </a:pPr>
            <a:r>
              <a:rPr kumimoji="0" lang="en-GB" altLang="en-US" sz="1800" b="0" i="0" u="none" strike="noStrike" kern="0" cap="none" spc="0" normalizeH="0" baseline="0" noProof="0" dirty="0" smtClean="0">
                <a:ln>
                  <a:noFill/>
                </a:ln>
                <a:solidFill>
                  <a:srgbClr val="000000"/>
                </a:solidFill>
                <a:effectLst/>
                <a:uLnTx/>
                <a:uFillTx/>
                <a:latin typeface="Arial" panose="020B0604020202020204" pitchFamily="34" charset="0"/>
              </a:rPr>
              <a:t>No, OSWALD formed the intent to steal after the appropriating the property.  </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smtClean="0">
                <a:ln>
                  <a:noFill/>
                </a:ln>
                <a:solidFill>
                  <a:srgbClr val="000000"/>
                </a:solidFill>
                <a:effectLst/>
                <a:uLnTx/>
                <a:uFillTx/>
                <a:latin typeface="Arial" panose="020B0604020202020204" pitchFamily="34" charset="0"/>
              </a:rPr>
              <a:t>B. Yes, OSWALD has committed the offence of handling.</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smtClean="0">
                <a:ln>
                  <a:noFill/>
                </a:ln>
                <a:solidFill>
                  <a:srgbClr val="000000"/>
                </a:solidFill>
                <a:effectLst/>
                <a:uLnTx/>
                <a:uFillTx/>
                <a:latin typeface="Arial" panose="020B0604020202020204" pitchFamily="34" charset="0"/>
              </a:rPr>
              <a:t>C. No, SALLIS was the one who committed theft.</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smtClean="0">
                <a:ln>
                  <a:noFill/>
                </a:ln>
                <a:solidFill>
                  <a:srgbClr val="000000"/>
                </a:solidFill>
                <a:effectLst/>
                <a:uLnTx/>
                <a:uFillTx/>
                <a:latin typeface="Arial" panose="020B0604020202020204" pitchFamily="34" charset="0"/>
              </a:rPr>
              <a:t>D. Yes, OSWALD has committed an offence of theft in these</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smtClean="0">
                <a:ln>
                  <a:noFill/>
                </a:ln>
                <a:solidFill>
                  <a:srgbClr val="000000"/>
                </a:solidFill>
                <a:effectLst/>
                <a:uLnTx/>
                <a:uFillTx/>
                <a:latin typeface="Arial" panose="020B0604020202020204" pitchFamily="34" charset="0"/>
              </a:rPr>
              <a:t>    circumstances.</a:t>
            </a:r>
          </a:p>
        </p:txBody>
      </p:sp>
      <p:sp>
        <p:nvSpPr>
          <p:cNvPr id="3" name="TextBox 2"/>
          <p:cNvSpPr txBox="1"/>
          <p:nvPr/>
        </p:nvSpPr>
        <p:spPr>
          <a:xfrm>
            <a:off x="548065" y="4046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Knowledge Check – Scenario 8</a:t>
            </a:r>
            <a:endParaRPr lang="en-GB" sz="3600" b="1" dirty="0">
              <a:solidFill>
                <a:schemeClr val="bg1"/>
              </a:solidFill>
            </a:endParaRPr>
          </a:p>
        </p:txBody>
      </p:sp>
    </p:spTree>
    <p:extLst>
      <p:ext uri="{BB962C8B-B14F-4D97-AF65-F5344CB8AC3E}">
        <p14:creationId xmlns:p14="http://schemas.microsoft.com/office/powerpoint/2010/main" val="1215550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580149" y="1628800"/>
            <a:ext cx="8040065"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1800" dirty="0"/>
              <a:t>WRESCHAK is an early riser and runs out of milk for breakfast.  His neighbour, O’BRIEN, has his curtains closed so is still asleep and the local supermarket has just left O’BRIEN’s online grocery delivery box outside his back door as requested.  </a:t>
            </a:r>
          </a:p>
          <a:p>
            <a:pPr algn="l">
              <a:spcBef>
                <a:spcPct val="0"/>
              </a:spcBef>
              <a:buFontTx/>
              <a:buNone/>
            </a:pPr>
            <a:r>
              <a:rPr lang="en-GB" altLang="en-US" sz="1800" dirty="0"/>
              <a:t>WRESCHACK believes that O’BRIEN would consent to him taking a carton of milk from his delivery box so he takes one carton.  </a:t>
            </a:r>
            <a:endParaRPr lang="en-GB" altLang="en-US" sz="1800" dirty="0" smtClean="0"/>
          </a:p>
          <a:p>
            <a:pPr algn="l">
              <a:spcBef>
                <a:spcPct val="0"/>
              </a:spcBef>
              <a:buFontTx/>
              <a:buNone/>
            </a:pPr>
            <a:endParaRPr lang="en-GB" altLang="en-US" sz="1800" dirty="0"/>
          </a:p>
          <a:p>
            <a:pPr algn="l">
              <a:spcBef>
                <a:spcPct val="0"/>
              </a:spcBef>
              <a:buFontTx/>
              <a:buNone/>
            </a:pPr>
            <a:r>
              <a:rPr lang="en-GB" altLang="en-US" sz="1800" b="1" dirty="0">
                <a:solidFill>
                  <a:srgbClr val="002060"/>
                </a:solidFill>
              </a:rPr>
              <a:t>Which of the following is correct in relation to an offence of theft, contrary to Section 1 of the Theft Act 1968?  </a:t>
            </a:r>
          </a:p>
          <a:p>
            <a:pPr algn="l">
              <a:spcBef>
                <a:spcPct val="0"/>
              </a:spcBef>
              <a:buFontTx/>
              <a:buNone/>
            </a:pPr>
            <a:endParaRPr lang="en-GB" altLang="en-US" sz="1800" dirty="0"/>
          </a:p>
          <a:p>
            <a:pPr algn="l">
              <a:spcBef>
                <a:spcPct val="0"/>
              </a:spcBef>
              <a:buFontTx/>
              <a:buNone/>
            </a:pPr>
            <a:r>
              <a:rPr lang="en-GB" altLang="en-US" sz="1800" dirty="0"/>
              <a:t>A. WRESCHACK commits the offence of theft.</a:t>
            </a:r>
          </a:p>
          <a:p>
            <a:pPr algn="l">
              <a:spcBef>
                <a:spcPct val="0"/>
              </a:spcBef>
              <a:buFontTx/>
              <a:buNone/>
            </a:pPr>
            <a:r>
              <a:rPr lang="en-GB" altLang="en-US" sz="1800" dirty="0"/>
              <a:t>B. WRESCHACK does not commit theft because the appropriation is not dishonest.</a:t>
            </a:r>
          </a:p>
          <a:p>
            <a:pPr algn="l">
              <a:spcBef>
                <a:spcPct val="0"/>
              </a:spcBef>
              <a:buFontTx/>
              <a:buNone/>
            </a:pPr>
            <a:r>
              <a:rPr lang="en-GB" altLang="en-US" sz="1800" dirty="0"/>
              <a:t>C. WRESCHACK would not commit theft if he left the money for the milk on the doorstep.</a:t>
            </a:r>
          </a:p>
          <a:p>
            <a:pPr algn="l">
              <a:spcBef>
                <a:spcPct val="0"/>
              </a:spcBef>
              <a:buFontTx/>
              <a:buNone/>
            </a:pPr>
            <a:r>
              <a:rPr lang="en-GB" altLang="en-US" sz="1800" dirty="0"/>
              <a:t>D. WRESCHACK does not commit theft because it is only a small quantity.</a:t>
            </a:r>
          </a:p>
        </p:txBody>
      </p:sp>
      <p:sp>
        <p:nvSpPr>
          <p:cNvPr id="3" name="TextBox 2"/>
          <p:cNvSpPr txBox="1"/>
          <p:nvPr/>
        </p:nvSpPr>
        <p:spPr>
          <a:xfrm>
            <a:off x="574792" y="54868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Knowledge Check – Scenario 9</a:t>
            </a:r>
            <a:endParaRPr lang="en-GB" sz="3600" b="1" dirty="0">
              <a:solidFill>
                <a:schemeClr val="bg1"/>
              </a:solidFill>
            </a:endParaRPr>
          </a:p>
        </p:txBody>
      </p:sp>
    </p:spTree>
    <p:extLst>
      <p:ext uri="{BB962C8B-B14F-4D97-AF65-F5344CB8AC3E}">
        <p14:creationId xmlns:p14="http://schemas.microsoft.com/office/powerpoint/2010/main" val="3534928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576520" y="1412776"/>
            <a:ext cx="8045422"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A fishing contest is taking place on the river.  One of the competitors, KILLIP, is not having much success</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rPr>
              <a:t>.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He notices that another competitor, YAKUB has caught a large carp.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When YAKUB goes for lunch, KILLIP removes the carp from YAKUB’s net and places it in his own.  KILLIP later presents the carp to the judges of the contest.  He wins a third prize trophy.</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1" i="0" u="none" strike="noStrike" kern="0" cap="none" spc="0" normalizeH="0" baseline="0" noProof="0" dirty="0">
                <a:ln>
                  <a:noFill/>
                </a:ln>
                <a:solidFill>
                  <a:srgbClr val="002060"/>
                </a:solidFill>
                <a:effectLst/>
                <a:uLnTx/>
                <a:uFillTx/>
                <a:latin typeface="Arial" panose="020B0604020202020204" pitchFamily="34" charset="0"/>
              </a:rPr>
              <a:t>Do the actions of KILLIP amount to an offence of theft?</a:t>
            </a:r>
          </a:p>
          <a:p>
            <a:pPr marL="0" marR="0" lvl="0" indent="0" algn="l" defTabSz="914400" eaLnBrk="1" fontAlgn="auto" latinLnBrk="0" hangingPunct="1">
              <a:lnSpc>
                <a:spcPct val="100000"/>
              </a:lnSpc>
              <a:spcBef>
                <a:spcPct val="0"/>
              </a:spcBef>
              <a:spcAft>
                <a:spcPts val="0"/>
              </a:spcAft>
              <a:buClrTx/>
              <a:buSzTx/>
              <a:buFontTx/>
              <a:buNone/>
              <a:tabLst/>
              <a:defRPr/>
            </a:pP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endParaRP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A. No, because the carp is classed as a wild animal.</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B. Yes, because all wild animals constitute ‘property’.</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C. No, because the carp has not been taken for a commercial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     purpose.</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D. Yes, because the carp had been reduced into a person's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     possession.</a:t>
            </a:r>
          </a:p>
        </p:txBody>
      </p:sp>
      <p:sp>
        <p:nvSpPr>
          <p:cNvPr id="3" name="TextBox 2"/>
          <p:cNvSpPr txBox="1"/>
          <p:nvPr/>
        </p:nvSpPr>
        <p:spPr>
          <a:xfrm>
            <a:off x="576520" y="476672"/>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Knowledge Check – Scenario 10</a:t>
            </a:r>
            <a:endParaRPr lang="en-GB" sz="3600" b="1" dirty="0">
              <a:solidFill>
                <a:schemeClr val="bg1"/>
              </a:solidFill>
            </a:endParaRPr>
          </a:p>
        </p:txBody>
      </p:sp>
    </p:spTree>
    <p:extLst>
      <p:ext uri="{BB962C8B-B14F-4D97-AF65-F5344CB8AC3E}">
        <p14:creationId xmlns:p14="http://schemas.microsoft.com/office/powerpoint/2010/main" val="412339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1&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1&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Verdana&amp;quot; IsBold=&amp;quot;0&amp;quot; IsItalic=&amp;quot;0&amp;quot; IsUnderline=&amp;quot;0&amp;quot; FontSize=&amp;quot;28&amp;quot;/&amp;gt;&amp;lt;Answer FontName=&amp;quot;Verdana&amp;quot; IsBold=&amp;quot;0&amp;quot; IsItalic=&amp;quot;0&amp;quot; IsUnderline=&amp;quot;0&amp;quot; FontSize=&amp;quot;24&amp;quot;/&amp;gt;&amp;lt;Button FontName=&amp;quot;Verdana&amp;quot; IsBold=&amp;quot;0&amp;quot; IsItalic=&amp;quot;0&amp;quot; IsUnderline=&amp;quot;0&amp;quot; FontSize=&amp;quot;14&amp;quot;/&amp;gt;&amp;lt;Message FontName=&amp;quot;Verdana&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property id=&quot;10235&quot; value=&quot;80&quot;/&gt;&lt;property id=&quot;10236&quot; value=&quot;0&quot;/&gt;&lt;property id=&quot;10237&quot; value=&quot;0&quot;/&gt;&lt;property id=&quot;10238&quot; value=&quot;-1&quot;/&gt;&lt;property id=&quot;10239&quot; value=&quot;3&quot;/&gt;&lt;property id=&quot;10240&quot; value=&quot;0&quot;/&gt;&lt;property id=&quot;10241&quot; value=&quot;-1&quot;/&gt;&lt;property id=&quot;10242&quot; value=&quot;-1&quot;/&gt;&lt;property id=&quot;10243&quot; value=&quot;-1&quot;/&gt;&lt;property id=&quot;10244&quot; value=&quot;1&quot;/&gt;&lt;property id=&quot;10245&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0&quot;/&gt;&lt;object type=&quot;10062&quot; unique_id=&quot;10006&quot;&gt;&lt;object type=&quot;10050&quot; unique_id=&quot;10007&quot;&gt;&lt;property id=&quot;10020&quot; value=&quot;2&quot;/&gt;&lt;property id=&quot;10102&quot; value=&quot;1&quot;/&gt;&lt;property id=&quot;10191&quot; value=&quot;-1&quot;/&gt;&lt;/object&gt;&lt;object type=&quot;10051&quot; unique_id=&quot;10008&quot;&gt;&lt;property id=&quot;10020&quot; value=&quot;2&quot;/&gt;&lt;property id=&quot;10102&quot; value=&quot;1&quot;/&gt;&lt;property id=&quot;10191&quot; value=&quot;-1&quot;/&gt;&lt;/object&gt;&lt;/object&gt;&lt;object type=&quot;10061&quot; unique_id=&quot;20000&quot;/&gt;&lt;/object&gt;&lt;/object&gt;&lt;/object&gt;&#10;"/>
  <p:tag name="MMPROD_THEME_BG_IMAGE" val=""/>
  <p:tag name="MMPROD_TAG_VCONFIG" val="PD94bWwgdmVyc2lvbj0iMS4wIiBlbmNvZGluZz0idXRmLTgiPz4NCjxjb25maWd1cmF0aW9uPg0KCTxicmFuZGluZz4NCgkJPHVpZm9udCBuYW1lPSJGT05UX05PVEVTX1RFWFQiIHZhbHVlPSJWZXJkYW5hLDksZmFsc2UsZmFsc2UsZmFsc2UiLz4NCgk8L2JyYW5kaW5nPg0KCTxjb2xvcnM+DQoJCTx1aWNvbG9yIG5hbWU9InByaW1hcnkiIHZhbHVlPSIweDZGODQ4OCIvPg0KCQk8dWljb2xvciBuYW1lPSJnbG93IiB2YWx1ZT0iMHg2MDk3NzMiLz4NCgkJPHVpY29sb3IgbmFtZT0idGV4dCIgdmFsdWU9IjB4RkZGRkZGIi8+DQoJCTx1aWNvbG9yIG5hbWU9ImxpZ2h0IiB2YWx1ZT0iMHg0RTVENjAiLz4NCgkJPHVpY29sb3IgbmFtZT0ic2hhZG93IiB2YWx1ZT0iMHgwMDAwMDAiLz4NCgkJPHVpY29sb3IgbmFtZT0iYmFja2dyb3VuZCIgdmFsdWU9IjB4NzI3OTcxIi8+DQoJPC9jb2xvcnM+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PHVpc2hvdyBuYW1lPSJwcmVzZW50ZXJiaW8iIHZhbHVlPSJ0cnVlIi8+PHVpc2hvdyBuYW1lPSJjb21wYW55bG9nbyIgdmFsdWU9InRydWUiLz48dWlzaG93IG5hbWU9InNpZGViYXIiIHZhbHVlPSJ0cnVlIi8+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PHVpc2hvdyBuYW1lPSJ2b2x1bWUiIHZhbHVlPSJ0cnVlIi8+PHVpc2hvdyBuYW1lPSJwbGF5YmFyIiB2YWx1ZT0idHJ1ZSIvPjx1aXNob3cgbmFtZT0idGFsa2luZ2hlYWQiIHZhbHVlPSJ0cnVlIi8+PHVpc2hvdyBuYW1lPSJzaWRlYmFyb25yaWdodCIgdmFsdWU9InRydWUiLz48dWlzaG93IG5hbWU9InZpZXdjaGFuZ2UiIHZhbHVlPSJ0cnVlIi8+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lNsaWRlICVuIi8+DQoJCTwhLS0gc3Vic3RpdHV0aW9uOiAlbiA9PSBzbGlkZSBudW1iZXIgLS0+DQoJCTwhLS0gc3Vic3RpdHV0aW9uOiAldCA9PSB0b3RhbCBzbGlkZSBjb3VudCAtLT4NCgkJPHVpdGV4dCBuYW1lPSJTQ1JVQkJBUlNUQVRVU19TTElERUlORk8iIHZhbHVlPSJTbGlkZSAlbiAvICV0IHwgIi8+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DQoJCTx1aXRleHQgbmFtZT0iVEFCX1FVSVoiIHZhbHVlPSJRdWl6Ii8+DQoJCTx1aXRleHQgbmFtZT0iVEFCX09VVExJTkUiIHZhbHVlPSJPdXRsaW5lIi8+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DQoJCTx1aXRleHQgbmFtZT0iU0xJREVfTk9URVMiIHZhbHVlPSJTbGlkZSBOb3RlcyIvPg0KCQk8IS0tcXVpeiBwb2QgYW5kIG1lc3NhZ2UgYm94IHRleHRzLS0+DQoJCTx1aXRleHQgbmFtZT0iUVVJWlBPRF9RVUlaX0FUVEVNUFQiIHZhbHVlPSJRdWl6IEF0dGVtcHQ6Ii8+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DQoJCTx1aXRleHQgbmFtZT0iUVVJWlBPRF9RVUVTQVRNUFRfU1RSIiB2YWx1ZT0iQXR0ZW1wdDogJW4gb2YgJXQiLz4NCgkJPHVpdGV4dCBuYW1lPSJRVUlaUE9EX1FVRVNUWVBFX1NUUiIgdmFsdWU9IlR5cGU6ICVzIi8+DQoJCTx1aXRleHQgbmFtZT0iUVVJWlBPRF9RVUVTVFlQRV9HUkQiIHZhbHVlPSJHcmFkZWQiLz4NCgkJPHVpdGV4dCBuYW1lPSJRVUlaUE9EX1FVRVNUWVBFX1NWWSIgdmFsdWU9IlN1cnZleSIvPg0KCQk8dWl0ZXh0IG5hbWU9IlFVSVpQT0RfUVVJWkFUTVBUX0lORiIgdmFsdWU9IkluZmluaXRlIi8+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DQoJCTx1aXRleHQgbmFtZT0iRE9DV1JBUF9NU0ciIHZhbHVlPSJTYXZlIHRvIE15IENvbXB1dGVyIi8+DQoJCTx1aXRleHQgbmFtZT0iRE9DV1JBUF9QUk9NUFQiIHZhbHVlPSJDbGljayB0byBEb3dubG9hZCIvPg0KCTwvbGFuZ3VhZ2U+DQoJPGxhbmd1YWdlIGlkPSJkZ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Gb2xpZSAlbiIvPg0KCQk8IS0tIHN1YnN0aXR1dGlvbjogJW4gPT0gc2xpZGUgbnVtYmVyIC0tPg0KCQk8IS0tIHN1YnN0aXR1dGlvbjogJXQgPT0gdG90YWwgc2xpZGUgY291bnQgLS0+DQoJCTx1aXRleHQgbmFtZT0iU0NSVUJCQVJTVEFUVVNfU0xJREVJTkZPIiB2YWx1ZT0iRm9saWUgJW4gLyAldCB8ICIvPg0KCQk8dWl0ZXh0IG5hbWU9IlNDUlVCQkFSU1RBVFVTX1NUT1BQRUQiIHZhbHVlPSJCZWVuZGV0Ii8+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DQoJCTx1aXRleHQgbmFtZT0iU0NSVUJCQVJTVEFUVVNfUVVFU1RJT04iIHZhbHVlPSJGcmFnZSBiZWFudHdvcnRlbiIvPg0KCQk8dWl0ZXh0IG5hbWU9IlNDUlVCQkFSU1RBVFVTX1JFVklFV1FVSVoiIHZhbHVlPSJOb2NobWFscyBkdXJjaHNlaGVuIi8+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DQoJCTx1aXRleHQgbmFtZT0iQklPV0lOX1RJVExFIiB2YWx1ZT0iU3ByZWNoZXI6ICVwIi8+DQoJCTx1aXRleHQgbmFtZT0iQklPQlROX1RJVExFIiB2YWx1ZT0iU3ByZWNoZXIiLz4NCgkJPHVpdGV4dCBuYW1lPSJESVZJREVSQlROX1RJVExFIiB2YWx1ZT0ifCIvPg0KCQk8dWl0ZXh0IG5hbWU9IkNPTlRBQ1RCVE5fVElUTEUiIHZhbHVlPSJLb250YWt0Ii8+DQoJCTx1aXRleHQgbmFtZT0iVEFCX1FVSVoiIHZhbHVlPSJRdWl6Ii8+DQoJCTx1aXRleHQgbmFtZT0iVEFCX09VVExJTkUiIHZhbHVlPSJTdHJ1a3R1ciIvPg0KCQk8dWl0ZXh0IG5hbWU9IlRBQl9USFVNQiIgdmFsdWU9Ik1pbmlhdHVyIi8+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DQoJCTx1aXRleHQgbmFtZT0iUVVJWlBPRF9RVUVTQVRNUFRfU1RSIiB2YWx1ZT0iVmVyc3VjaDogJW4gdm9uICV0Ii8+DQoJCTx1aXRleHQgbmFtZT0iUVVJWlBPRF9RVUVTVFlQRV9TVFIiIHZhbHVlPSJUeXA6ICVzIi8+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DQoJCTx1aXRleHQgbmFtZT0iU0NSVUJCQVJTVEFUVVNfQlVGRkVSSU5HIiB2YWx1ZT0iTWlzZSBlbiBtw6ltb2lyZSIvPg0KCQk8dWl0ZXh0IG5hbWU9IlNDUlVCQkFSU1RBVFVTX1FVRVNUSU9OIiB2YWx1ZT0iUsOpcG9uZHJlIMOgIGxhIHF1ZXN0aW9uIi8+DQoJCTx1aXRleHQgbmFtZT0iU0NSVUJCQVJTVEFUVVNfUkVWSUVXUVVJWiIgdmFsdWU9IlLDqXZpc2lvbiBkdSBxdWVzdGlvbm5haXJlIi8+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DQoJCTx1aXRleHQgbmFtZT0iQVRUQUNITUVOVFMiIHZhbHVlPSJQacOoY2VzIGpvaW50ZXMiLz4NCgkJPCEtLSBzdWJzdGl0dXRpb246ICVwID09IGN1cnJlbnQgc3BlYWtlcidzIHRpdGxlIC0tPg0KCQk8dWl0ZXh0IG5hbWU9IkJJT1dJTl9USVRMRSIgdmFsdWU9IkJpbyA6ICVwIi8+DQoJCTx1aXRleHQgbmFtZT0iQklPQlROX1RJVExFIiB2YWx1ZT0iQmlvIDoiLz4NCgkJPHVpdGV4dCBuYW1lPSJESVZJREVSQlROX1RJVExFIiB2YWx1ZT0ifCIvPg0KCQk8dWl0ZXh0IG5hbWU9IkNPTlRBQ1RCVE5fVElUTEUiIHZhbHVlPSJDb250YWN0Ii8+DQoJCTx1aXRleHQgbmFtZT0iVEFCX1FVSVoiIHZhbHVlPSJRdWl6Ii8+DQoJCTx1aXRleHQgbmFtZT0iVEFCX09VVExJTkUiIHZhbHVlPSJQbGFuIi8+DQoJCTx1aXRleHQgbmFtZT0iVEFCX1RIVU1CIiB2YWx1ZT0iRGlhcG9zIi8+DQoJCTx1aXRleHQgbmFtZT0iVEFCX05PVEVTIiB2YWx1ZT0iTm90ZXMiLz4NCgkJPHVpdGV4dCBuYW1lPSJUQUJfU0VBUkNIIiB2YWx1ZT0iUmVjaGVyY2hlIi8+DQoJCTx1aXRleHQgbmFtZT0iU0xJREVfSEVBRElORyIgdmFsdWU9IlRpdHJlIGRlIGxhIGRpYXBvc2l0aXZlIi8+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DQoJCTx1aXRleHQgbmFtZT0iQVRUQUNITkFNRV9IRUFESU5HIiB2YWx1ZT0iTm9tIGRlIGZpY2hpZXIiLz4NCgkJPHVpdGV4dCBuYW1lPSJBVFRBQ0hTSVpFX0hFQURJTkciIHZhbHVlPSJUYWlsbGUiLz4NCgkJPHVpdGV4dCBuYW1lPSJTTElERV9OT1RFUyIgdmFsdWU9IkNvbW1lbnRhaXJlcyBkZXMgZGlhcG9zaXRpdmVzIi8+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250cmVyIGwnZW5jYWRyw6kgYXV4IHBhcnRpY2lwYW50cyIvPg0KCQk8dWl0ZXh0IG5hbWU9Ik1VVEUiIHZhbHVlPSJNdWV0Ii8+DQoJCTx1aXRleHQgbmFtZT0iRE9DV1JBUF9USVRMRSIgdmFsdWU9IlBpw6hjZSBqb2ludGUgUHJlc2VudGVyIi8+DQoJCTx1aXRleHQgbmFtZT0iRE9DV1JBUF9NU0ciIHZhbHVlPSJFbnJlZ2lzdHJlciBzdXIgbW9uIG9yZGluYXRldXIiLz4NCgkJPHVpdGV4dCBuYW1lPSJET0NXUkFQX1BST01QVCIgdmFsdWU9IkNsaXF1ZXIgcG91ciB0w6lsw6ljaGFyZ2VyIi8+DQoJPC9sYW5ndWFnZT4NCgk8bGFuZ3VhZ2UgaWQ9ImphIj4NCgkJPCEtLSBmb3JtYXQgZm9yIHVpZm9udCB2YWx1ZSBpcyAiZm9udCxzaXplLGlzYm9sZCxpc2l0YWxpYyxpc3NoYWRvd2VkIiAtLT4NCgkJPHVpZm9udCBuYW1lPSJGT05UX1FVSVpaSU5HIiB2YWx1ZT0iVmVyZGFuYSw5LGZhbHNlLGZhbHNlLGZhbHNlIi8+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xMSxmYWxzZSxmYWxzZSx0cnVlIi8+DQoJCTx1aWZvbnQgbmFtZT0iRk9OVF9CSU9XSU4iIHZhbHVlPSJWZXJkYW5hLDExLGZhbHNlLGZhbHNlLGZhbHNlIi8+DQoJCTx1aWZvbnQgbmFtZT0iRk9OVF9MSVNUSEVBRElORyIgdmFsdWU9IlZlcmRhbmEsMTEsZmFsc2UsZmFsc2UsZmFsc2UiLz4NCgkJPHVpZm9udCBuYW1lPSJGT05UX1dJTlRJVExFIiB2YWx1ZT0iVmVyZGFuYSwxM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jgrnjg6njgqTjg4kgOiAlbiIvPg0KCQk8IS0tIHN1YnN0aXR1dGlvbjogJW4gPT0gc2xpZGUgbnVtYmVyIC0tPg0KCQk8IS0tIHN1YnN0aXR1dGlvbjogJXQgPT0gdG90YWwgc2xpZGUgY291bnQgLS0+DQoJCTx1aXRleHQgbmFtZT0iU0NSVUJCQVJTVEFUVVNfU0xJREVJTkZPIiB2YWx1ZT0i44K544Op44Kk44OJIDogJW4gLyAldCB8ICIvPg0KCQk8dWl0ZXh0IG5hbWU9IlNDUlVCQkFSU1RBVFVTX1NUT1BQRUQiIHZhbHVlPSLlgZzmraIiLz4NCgkJPHVpdGV4dCBuYW1lPSJTQ1JVQkJBUlNUQVRVU19QTEFZSU5HIiB2YWx1ZT0i5YaN55Sf5LitIi8+DQoJCTx1aXRleHQgbmFtZT0iU0NSVUJCQVJTVEFUVVNfTk9BVURJTyIgdmFsdWU9Iumfs+WjsOOBquOBlyIvPg0KCQk8dWl0ZXh0IG5hbWU9IlNDUlVCQkFSU1RBVFVTX1ZJRFBMQVlJTkciIHZhbHVlPSLjg5Pjg4fjgqrlho3nlJ/kuK0iLz4NCgkJPHVpdGV4dCBuYW1lPSJTQ1JVQkJBUlNUQVRVU19MT0FESU5HIiB2YWx1ZT0i44Ot44O844OJ5LitIi8+DQoJCTx1aXRleHQgbmFtZT0iU0NSVUJCQVJTVEFUVVNfQlVGRkVSSU5HIiB2YWx1ZT0i44OQ44OD44OV44Kh5LitIi8+DQoJCTx1aXRleHQgbmFtZT0iU0NSVUJCQVJTVEFUVVNfUVVFU1RJT04iIHZhbHVlPSLos6rllY/jgavnrZTjgYjjgabkuIvjgZXjgYQiLz4NCgkJPHVpdGV4dCBuYW1lPSJTQ1JVQkJBUlNUQVRVU19SRVZJRVdRVUlaIiB2YWx1ZT0i44Kv44Kk44K644KS44Os44OT44Ol44O844GX44Gm44GE44G+44GZIi8+DQoJCTwhLS0gc3Vic3RpdHV0aW9uOiAlbSA9PSBtaW51dGVzIHJlbWFpbmluZyAtLT4NCgkJPCEtLSBzdWJzdGl0dXRpb246ICVzID09IHNlY29uZHMgcmVtYWluaW5nIC0tPg0KCQk8dWl0ZXh0IG5hbWU9IkVMQVBTRUQiIHZhbHVlPSLmrovjgoogOiAlbSDliIYgJXMg56eSIi8+DQoJCTx1aXRleHQgbmFtZT0iTk9URk9VTkQiIHZhbHVlPSLkvZXjgoLopovjgaTjgYvjgorjgb7jgZvjgpMiLz4NCgkJPHVpdGV4dCBuYW1lPSJBVFRBQ0hNRU5UUyIgdmFsdWU9Iua3u+S7mCIvPg0KCQk8IS0tIHN1YnN0aXR1dGlvbjogJXAgPT0gY3VycmVudCBzcGVha2VyJ3MgdGl0bGUgLS0+DQoJCTx1aXRleHQgbmFtZT0iQklPV0lOX1RJVExFIiB2YWx1ZT0i57WM5q20IDogJXAiLz4NCgkJPHVpdGV4dCBuYW1lPSJCSU9CVE5fVElUTEUiIHZhbHVlPSLntYzmrbQiLz4NCgkJPHVpdGV4dCBuYW1lPSJESVZJREVSQlROX1RJVExFIiB2YWx1ZT0ifCIvPg0KCQk8dWl0ZXh0IG5hbWU9IkNPTlRBQ1RCVE5fVElUTEUiIHZhbHVlPSLjgYrllY/jgYTlkIjjgo/jgZsiLz4NCgkJPHVpdGV4dCBuYW1lPSJUQUJfUVVJWiIgdmFsdWU9IuOCr+OCpOOCuiIvPg0KCQk8dWl0ZXh0IG5hbWU9IlRBQl9PVVRMSU5FIiB2YWx1ZT0i44Ki44Km44OI44Op44Kk44OzIi8+DQoJCTx1aXRleHQgbmFtZT0iVEFCX1RIVU1CIiB2YWx1ZT0i44K144Og44ON44O844OrIi8+DQoJCTx1aXRleHQgbmFtZT0iVEFCX05PVEVTIiB2YWx1ZT0i44OO44O844OIIi8+DQoJCTx1aXRleHQgbmFtZT0iVEFCX1NFQVJDSCIgdmFsdWU9IuaknOe0oiIvPg0KCQk8dWl0ZXh0IG5hbWU9IlNMSURFX0hFQURJTkciIHZhbHVlPSLjgrnjg6njgqTjg4njgr/jgqTjg4jjg6siLz4NCgkJPHVpdGV4dCBuYW1lPSJEVVJBVElPTl9IRUFESU5HIiB2YWx1ZT0i6ZW344GVIi8+DQoJCTx1aXRleHQgbmFtZT0iU0VBUkNIX0hFQURJTkciIHZhbHVlPSLmpJzntKLjgZnjgovjg4bjgq3jgrnjg4ggOiAiLz4NCgkJPHVpdGV4dCBuYW1lPSJUSFVNQl9IRUFESU5HIiB2YWx1ZT0i44K544Op44Kk44OJIi8+DQoJCTx1aXRleHQgbmFtZT0iVEhVTUJfSU5GTyIgdmFsdWU9IuOCueODqeOCpOODieOCv+OCpOODiOODqyAvIOmVt+OBlSIvPg0KCQk8dWl0ZXh0IG5hbWU9IkFUVEFDSE5BTUVfSEVBRElORyIgdmFsdWU9IuODleOCoeOCpOODq+WQjSIvPg0KCQk8dWl0ZXh0IG5hbWU9IkFUVEFDSFNJWkVfSEVBRElORyIgdmFsdWU9IuOCteOCpOOCuiIvPg0KCQk8dWl0ZXh0IG5hbWU9IlNMSURFX05PVEVTIiB2YWx1ZT0i44K544Op44Kk44OJ44OO44O844OIIi8+DQoJCTwhLS1xdWl6IHBvZCBhbmQgbWVzc2FnZSBib3ggdGV4dHMtLT4NCgkJPHVpdGV4dCBuYW1lPSJRVUlaUE9EX1FVSVpfQVRURU1QVCIgdmFsdWU9IuOCr+OCpOOCuuippuihjOWbnuaVsCA6ICIvPg0KCQk8dWl0ZXh0IG5hbWU9IlFVSVpQT0RfUVVJWl9BVFRFTVBUX1ZBTFVFIiB2YWx1ZT0iJW4gLyAldCIvPg0KCQk8dWl0ZXh0IG5hbWU9IlFVSVpQT0RfUVVJWl9TQ09SRSIgdmFsdWU9IuOCueOCs+OCoiA6ICIvPg0KCQk8dWl0ZXh0IG5hbWU9IlFVSVpQT0RfUVVJWl9QQVNTU0NPUkUiIHZhbHVlPSLlkIjmoLzngrkgOiIvPg0KCQk8dWl0ZXh0IG5hbWU9IlFVSVpQT0RfUVVJWl9NQVhTQ09SRSIgdmFsdWU9IuacgOmrmOW+l+eCuSA6ICIvPg0KCQk8dWl0ZXh0IG5hbWU9IlFVSVpQT0RfUVVFU0FUTVBUX1NUUiIgdmFsdWU9IuippuihjOWbnuaVsCA6ICVuIC8gJXQiLz4NCgkJPHVpdGV4dCBuYW1lPSJRVUlaUE9EX1FVRVNUWVBFX1NUUiIgdmFsdWU9IuOCv+OCpOODlyA6ICVzIi8+DQoJCTx1aXRleHQgbmFtZT0iUVVJWlBPRF9RVUVTVFlQRV9HUkQiIHZhbHVlPSLoqZXkvqEiLz4NCgkJPHVpdGV4dCBuYW1lPSJRVUlaUE9EX1FVRVNUWVBFX1NWWSIgdmFsdWU9IuOCouODs+OCseODvOODiCIvPg0KCQk8dWl0ZXh0IG5hbWU9IlFVSVpQT0RfUVVJWkFUTVBUX0lORiIgdmFsdWU9IueEoeWItumZkCIvPg0KCQk8dWl0ZXh0IG5hbWU9IlFVSVpQT0RfUVVFU0FUTVBUX0lORiIgdmFsdWU9IueEoeWItumZkCIvPg0KCQk8dWl0ZXh0IG5hbWU9IldBUk5JTkdNU0dfWUVTU1RSSU5HIiB2YWx1ZT0i44Gv44GEIi8+DQoJCTx1aXRleHQgbmFtZT0iV0FSTklOR01TR19OT1NUUklORyIgdmFsdWU9IuOBhOOBhOOBiCIvPg0KCQk8dWl0ZXh0IG5hbWU9IldBUk5JTkdNU0dfVElUTEVTVFJJTkciIHZhbHVlPSLjgq/jgqTjgrrjga7jg4rjg5PjgrLjg7zjgrfjg6fjg7PjgavplqLjgZnjgovorablkYoiLz4NCgkJPHVpdGV4dCBuYW1lPSJXQVJOSU5HTVNHX01TR1NUUklORyIgdmFsdWU9IuOBk+OBruOCr+OCpOOCuuOBq+OBr+OAgeOBvuOBoOino+etlOOBl+OBpuOBhOOBquOBhOizquWVj+OBjOOBguOCiuOBvuOBmeOAgiYjeEE7JiN4QTsg44Kv44Kk44K644KS57WC5LqG44GZ44KL44Gr44Gv44CB44CM44Gv44GE44CN44KS44Kv44Oq44OD44Kv44GX44G+44GZ44CC44Kv44Kk44K644KS57aa6KGM44GZ44KL44Gr44Gv44CB44CM44GE44GE44GI44CN44KS44Kv44Oq44OD44Kv44GX44G+44GZ44CCIi8+DQoJCTx1aXRleHQgbmFtZT0iSU5GT1JNQVRJT05fSDI2NF9GTEFTSFBMQVlFUiIgdmFsdWU9IuOBiuS9v+OBhOOBruOCs+ODs+ODlOODpeODvOOCv+OBq+ePvuWcqOOCpOODs+OCueODiOODvOODq+OBleOCjOOBpuOBhOOCiyBGbGFzaCBQbGF5ZXIg44Gu44OQ44O844K444On44Oz44Gv44CB44GT44Gu44OT44OH44Kq44KS44K144Od44O844OI44GX44Gm44GE44G+44Gb44KT44CC5pyA5paw44GuIEZsYXNoIFBsYXllciDjgpLjg4Djgqbjg7Pjg63jg7zjg4njgZnjgovjgavjga/jgIHjg5Pjg4fjgqrpoJjln5/jgpLjgq/jg6rjg4Pjgq/jgZfjgabjgY/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C5Yqg6ICF44Gr6KaL44Gb44KLIi8+DQoJCTx1aXRleHQgbmFtZT0iTVVURSIgdmFsdWU9IuODn+ODpeODvOODiCIvPg0KCQk8dWl0ZXh0IG5hbWU9IkRPQ1dSQVBfVElUTEUiIHZhbHVlPSJQcmVzZW50ZXIg5re75LuY44OV44Kh44Kk44OrIi8+DQoJCTx1aXRleHQgbmFtZT0iRE9DV1JBUF9NU0ciIHZhbHVlPSLjg57jgqTjgrPjg7Pjg5Tjg6Xjg7zjgr/jgavkv53lrZgiLz4NCgkJPHVpdGV4dCBuYW1lPSJET0NXUkFQX1BST01QVCIgdmFsdWU9IuOCr+ODquODg+OCr+OBl+OBpuODgOOCpuODs+ODreODvOODiSIvPg0KCTwvbGFuZ3VhZ2U+DQoJPGxhbmd1YWdlIGlkPSJrbyI+DQoJCTwhLS0gZm9ybWF0IGZvciB1aWZvbnQgdmFsdWUgaXMgImZvbnQsc2l6ZSxpc2JvbGQsaXNpdGFsaWMsaXNzaGFkb3dlZCIgLS0+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DQoJCTx1aWZvbnQgbmFtZT0iRk9OVF9FTEFQU0VEVElNRSIgdmFsdWU9IlZlcmRhbmEsMTEsdHJ1ZSxmYWxzZSxmYWxzZSIvPg0KCQk8dWlmb250IG5hbWU9IkZPTlRfVVRJTFNNRU5VIiB2YWx1ZT0iVmVyZGFuYSw5LHRydWUsZmFsc2UsZmFsc2UiLz4NCgkJPHVpZm9udCBuYW1lPSJGT05UX1RBQlMiIHZhbHVlPSJWZXJkYW5hLDExLGZhbHNlLGZhbHNlLGZhbHNlIi8+DQoJCTx1aWZvbnQgbmFtZT0iRk9OVF9QUkVTRU5UQVRJT05OQU1FIiB2YWx1ZT0iVmVyZGFuYSwxNSxmYWxzZSxmYWxzZSx0cnVlIi8+DQoJCTx1aWZvbnQgbmFtZT0iRk9OVF9QUkVTRU5URVJOQU1FIiB2YWx1ZT0iVmVyZGFuYSwxNSx0cnVlLGZhbHNlLHRydWUiLz4NCgkJPHVpZm9udCBuYW1lPSJGT05UX1BSRVNFTlRFUlRJVExFIiB2YWx1ZT0iVmVyZGFuYSwxMSxmYWxzZSxmYWxzZSx0cnVlIi8+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MTEsZmFsc2UsZmFsc2UsdHJ1ZSIvPg0KCQk8dWlmb250IG5hbWU9IkZPTlRfQklPV0lOIiB2YWx1ZT0iVmVyZGFuYSwxMSxmYWxzZSxmYWxzZSxmYWxzZSIvPg0KCQk8dWlmb250IG5hbWU9IkZPTlRfTElTVEhFQURJTkciIHZhbHVlPSJWZXJkYW5hLDExLGZhbHNlLGZhbHNlLGZhbHNlIi8+DQoJCTx1aWZvbnQgbmFtZT0iRk9OVF9XSU5USVRMRSIgdmFsdWU9IlZlcmRhbmEsMTE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7Iqs65287J2065OcICVuIi8+DQoJCTwhLS0gc3Vic3RpdHV0aW9uOiAlbiA9PSBzbGlkZSBudW1iZXIgLS0+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DQoJCTx1aXRleHQgbmFtZT0iU0NSVUJCQVJTVEFUVVNfTk9BVURJTyIgdmFsdWU9IuyYpOuUlOyYpCDsl4bsnYwiLz4NCgkJPHVpdGV4dCBuYW1lPSJTQ1JVQkJBUlNUQVRVU19WSURQTEFZSU5HIiB2YWx1ZT0i67mE65SU7JikIOyerOyDnSDspJEiLz4NCgkJPHVpdGV4dCBuYW1lPSJTQ1JVQkJBUlNUQVRVU19MT0FESU5HIiB2YWx1ZT0i66Gc65SpIi8+DQoJCTx1aXRleHQgbmFtZT0iU0NSVUJCQVJTVEFUVVNfQlVGRkVSSU5HIiB2YWx1ZT0i67KE7Y2866eBIi8+DQoJCTx1aXRleHQgbmFtZT0iU0NSVUJCQVJTVEFUVVNfUVVFU1RJT04iIHZhbHVlPSLsp4jrrLjsl5Ag64u17ZWY6riwIi8+DQoJCTx1aXRleHQgbmFtZT0iU0NSVUJCQVJTVEFUVVNfUkVWSUVXUVVJWiIgdmFsdWU9IuyniOusuCDri6Tsi5zrs7TquLAiLz4NCgkJPCEtLSBzdWJzdGl0dXRpb246ICVtID09IG1pbnV0ZXMgcmVtYWluaW5nIC0tPg0KCQk8IS0tIHN1YnN0aXR1dGlvbjogJXMgPT0gc2Vjb25kcyByZW1haW5pbmcgLS0+DQoJCTx1aXRleHQgbmFtZT0iRUxBUFNFRCIgdmFsdWU9IiVt67aEICVz7LSIIOuCqOydjCIvPg0KCQk8dWl0ZXh0IG5hbWU9Ik5PVEZPVU5EIiB2YWx1ZT0i7JeG7J2MIi8+DQoJCTx1aXRleHQgbmFtZT0iQVRUQUNITUVOVFMiIHZhbHVlPSLssqjrtoAg7YyM7J28Ii8+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DQoJCTx1aXRleHQgbmFtZT0iVEFCX1RIVU1CIiB2YWx1ZT0i7LaV7IaM7YyQIi8+DQoJCTx1aXRleHQgbmFtZT0iVEFCX05PVEVTIiB2YWx1ZT0i64W47Yq4Ii8+DQoJCTx1aXRleHQgbmFtZT0iVEFCX1NFQVJDSCIgdmFsdWU9IuqygOyDiSIvPg0KCQk8dWl0ZXh0IG5hbWU9IlNMSURFX0hFQURJTkciIHZhbHVlPSLsiqzrnbzsnbTrk5wg7KCc66qpIi8+DQoJCTx1aXRleHQgbmFtZT0iRFVSQVRJT05fSEVBRElORyIgdmFsdWU9IuyerOyDneyLnOqwhCIvPg0KCQk8dWl0ZXh0IG5hbWU9IlNFQVJDSF9IRUFESU5HIiB2YWx1ZT0i7YWN7Iqk7Yq4IOqygOyDiToiLz4NCgkJPHVpdGV4dCBuYW1lPSJUSFVNQl9IRUFESU5HIiB2YWx1ZT0i7Iqs65287J2065OcIi8+DQoJCTx1aXRleHQgbmFtZT0iVEhVTUJfSU5GTyIgdmFsdWU9IuygnOuqqS/snqzsg53si5zqsIQiLz4NCgkJPHVpdGV4dCBuYW1lPSJBVFRBQ0hOQU1FX0hFQURJTkciIHZhbHVlPSLtjIzsnbwg7J2066aEIi8+DQoJCTx1aXRleHQgbmFtZT0iQVRUQUNIU0laRV9IRUFESU5HIiB2YWx1ZT0i7YGs6riwIi8+DQoJCTx1aXRleHQgbmFtZT0iU0xJREVfTk9URVMiIHZhbHVlPSLsiqzrnbzsnbTrk5wg64W47Yq4Ii8+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DQoJCTx1aXRleHQgbmFtZT0iUVVJWlBPRF9RVUlaX1BBU1NTQ09SRSIgdmFsdWU9Iu2GteqzvCDsoJDsiJg6Ii8+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E7ZWY7KeAIOyViuydgCDsp4jrrLjsnbQg7J6I7Iq164uI64ukLiYjeEE7JiN4QTvtgLTspojrpbwg7KKF66OM7ZWY66Ck66m0IFvsmIhd66W8IO2BtOumre2VmOqzoCwg7YC07KaI66W8IOqzhOyGje2VmOugpOuptCBb7JWE64uI7JikXeulvCDtgbTrpq3tlZjsi63si5zsmKQuIi8+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DQoJCTx1aXRleHQgbmFtZT0iRE9DV1JBUF9QUk9NUFQiIHZhbHVlPSLtgbTrpq3tlZjsl6wg64uk7Jq066Gc65OcIi8+DQoJPC9sYW5ndWFnZT4NCgk8bGFuZ3VhZ2UgaWQ9ImVz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DQoJCTwhLS0gc3Vic3RpdHV0aW9uOiAlbiA9PSBzbGlkZSBudW1iZXIgLS0+DQoJCTwhLS0gc3Vic3RpdHV0aW9uOiAldCA9PSB0b3RhbCBzbGlkZSBjb3VudCAtLT4NCgkJPHVpdGV4dCBuYW1lPSJTQ1JVQkJBUlNUQVRVU19TTElERUlORk8iIHZhbHVlPSJEaWFwb3NpdGl2YSAlbiAvICV0IHwgIi8+DQoJCTx1aXRleHQgbmFtZT0iU0NSVUJCQVJTVEFUVVNfU1RPUFBFRCIgdmFsdWU9IkRldGVuaWRhIi8+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DQoJCTx1aXRleHQgbmFtZT0iU0NSVUJCQVJTVEFUVVNfUkVWSUVXUVVJWiIgdmFsdWU9IlJldmlzYW5kbyBwcnVlYmEiLz4NCgkJPCEtLSBzdWJzdGl0dXRpb246ICVtID09IG1pbnV0ZXMgcmVtYWluaW5nIC0tPg0KCQk8IS0tIHN1YnN0aXR1dGlvbjogJXMgPT0gc2Vjb25kcyByZW1haW5pbmcgLS0+DQoJCTx1aXRleHQgbmFtZT0iRUxBUFNFRCIgdmFsdWU9IiVtIG1pbnV0b3MgJXMgc2VndW5kb3MgcmVzdGFudGVzIi8+DQoJCTx1aXRleHQgbmFtZT0iTk9URk9VTkQiIHZhbHVlPSJObyBzZSBoYSBlbmNvbnRyYWRvIG5hZGEiLz4NCgkJPHVpdGV4dCBuYW1lPSJBVFRBQ0hNRU5UUyIgdmFsdWU9IkFyY2hpdm9zIGFkanVudG9zIi8+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DQoJCTx1aXRleHQgbmFtZT0iUVVJWlBPRF9RVUlaX0FUVEVNUFRfVkFMVUUiIHZhbHVlPSIlbiBkZSAldCIvPg0KCQk8dWl0ZXh0IG5hbWU9IlFVSVpQT0RfUVVJWl9TQ09SRSIgdmFsdWU9IlB1bnR1YWNpw7NuOiIvPg0KCQk8dWl0ZXh0IG5hbWU9IlFVSVpQT0RfUVVJWl9QQVNTU0NPUkUiIHZhbHVlPSJQdW50dWFjacOzbiBwYXJhIGFwcm9iYXI6Ii8+DQoJCTx1aXRleHQgbmFtZT0iUVVJWlBPRF9RVUlaX01BWFNDT1JFIiB2YWx1ZT0iUHVudHVhY2nDs24gbcOheGltYToiLz4NCgkJPHVpdGV4dCBuYW1lPSJRVUlaUE9EX1FVRVNBVE1QVF9TVFIiIHZhbHVlPSJJbnRlbnRvczogJW4gZGUgJXQiLz4NCgkJPHVpdGV4dCBuYW1lPSJRVUlaUE9EX1FVRVNUWVBFX1NUUiIgdmFsdWU9IlRpcG86ICVzIi8+DQoJCTx1aXRleHQgbmFtZT0iUVVJWlBPRF9RVUVTVFlQRV9HUkQiIHZhbHVlPSJDb24gcHVudHVhY2nDs24iLz4NCgkJPHVpdGV4dCBuYW1lPSJRVUlaUE9EX1FVRVNUWVBFX1NWWSIgdmFsdWU9IkVuY3Vlc3RhIi8+DQoJCTx1aXRleHQgbmFtZT0iUVVJWlBPRF9RVUlaQVRNUFRfSU5GIiB2YWx1ZT0iSW5maW5pdG8iLz4NCgkJPHVpdGV4dCBuYW1lPSJRVUlaUE9EX1FVRVNBVE1QVF9JTkYiIHZhbHVlPSJJbmZpbml0byIvPg0KCQk8dWl0ZXh0IG5hbWU9IldBUk5JTkdNU0dfWUVTU1RSSU5HIiB2YWx1ZT0iU8OtIi8+DQoJCTx1aXRleHQgbmFtZT0iV0FSTklOR01TR19OT1NUUklORyIgdmFsdWU9Ik5vIi8+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DQoJCTwhLS0gc3Vic3RpdHV0aW9uOiAlcCA9PSBwcmVzZW50YXRpb24gdGl0bGUgLS0+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DQoJPGxhbmd1YWdlIGlkPSJw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TbGlkZSAlbiIvPg0KCQk8IS0tIHN1YnN0aXR1dGlvbjogJW4gPT0gc2xpZGUgbnVtYmVyIC0tPg0KCQk8IS0tIHN1YnN0aXR1dGlvbjogJXQgPT0gdG90YWwgc2xpZGUgY291bnQgLS0+DQoJCTx1aXRleHQgbmFtZT0iU0NSVUJCQVJTVEFUVVNfU0xJREVJTkZPIiB2YWx1ZT0iU2xpZGUgJW4gLyAldCB8ICIvPg0KCQk8dWl0ZXh0IG5hbWU9IlNDUlVCQkFSU1RBVFVTX1NUT1BQRUQiIHZhbHVlPSJQYXJhZG8iLz4NCgkJPHVpdGV4dCBuYW1lPSJTQ1JVQkJBUlNUQVRVU19QTEFZSU5HIiB2YWx1ZT0iUmVwcm9kdXppbmRvIi8+DQoJCTx1aXRleHQgbmFtZT0iU0NSVUJCQVJTVEFUVVNfTk9BVURJTyIgdmFsdWU9IlNlbSDDoXVkaW8iLz4NCgkJPHVpdGV4dCBuYW1lPSJTQ1JVQkJBUlNUQVRVU19WSURQTEFZSU5HIiB2YWx1ZT0iVsOtZGVvIGVtIHJlcHJvZHXDp8OjbyIvPg0KCQk8dWl0ZXh0IG5hbWU9IlNDUlVCQkFSU1RBVFVTX0xPQURJTkciIHZhbHVlPSJDYXJyZWdhbmRvIi8+DQoJCTx1aXRleHQgbmFtZT0iU0NSVUJCQVJTVEFUVVNfQlVGRkVSSU5HIiB2YWx1ZT0iQXJtYXplbmFuZG8gZW0gYnVmZmVyIi8+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DQoJCTx1aXRleHQgbmFtZT0iRUxBUFNFRCIgdmFsdWU9IiVtIG1pbnV0b3MgJXMgc2VndW5kb3MgcmVzdGFudGVzIi8+DQoJCTx1aXRleHQgbmFtZT0iTk9URk9VTkQiIHZhbHVlPSJOYWRhIGVuY29udHJhZG8iLz4NCgkJPHVpdGV4dCBuYW1lPSJBVFRBQ0hNRU5UUyIgdmFsdWU9IkFuZXhvcy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DQoJCTx1aXRleHQgbmFtZT0iRFVSQVRJT05fSEVBRElORyIgdmFsdWU9IkR1cmHDp8OjbyIvPg0KCQk8dWl0ZXh0IG5hbWU9IlNFQVJDSF9IRUFESU5HIiB2YWx1ZT0iUHJvY3VyYXIgdGV4dG86Ii8+DQoJCTx1aXRleHQgbmFtZT0iVEhVTUJfSEVBRElORyIgdmFsdWU9IlNsaWRlIi8+DQoJCTx1aXRleHQgbmFtZT0iVEhVTUJfSU5GTyIgdmFsdWU9IlTDrXR1bG8vRHVyYcOnw6NvIGRvIHNsaWRlIi8+DQoJCTx1aXRleHQgbmFtZT0iQVRUQUNITkFNRV9IRUFESU5HIiB2YWx1ZT0iTm9tZSBkbyBhcnF1aXZvIi8+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DQoJCTx1aXRleHQgbmFtZT0iUVVJWlBPRF9RVUVTVFlQRV9HUkQiIHZhbHVlPSJDbGFzc2lmaWNhdMOzcmlhIi8+DQoJCTx1aXRleHQgbmFtZT0iUVVJWlBPRF9RVUVTVFlQRV9TVlkiIHZhbHVlPSJQZXNxdWlzYSIvPg0KCQk8dWl0ZXh0IG5hbWU9IlFVSVpQT0RfUVVJWkFUTVBUX0lORiIgdmFsdWU9IkluZmluaXRvIi8+DQoJCTx1aXRleHQgbmFtZT0iUVVJWlBPRF9RVUVTQVRNUFRfSU5GIiB2YWx1ZT0iSW5maW5pdG8iLz4NCgkJPHVpdGV4dCBuYW1lPSJXQVJOSU5HTVNHX1lFU1NUUklORyIgdmFsdWU9IlNpbSIvPg0KCQk8dWl0ZXh0IG5hbWU9IldBUk5JTkdNU0dfTk9TVFJJTkciIHZhbHVlPSJOw6NvIi8+DQoJCTx1aXRleHQgbmFtZT0iV0FSTklOR01TR19USVRMRVNUUklORyIgdmFsdWU9IkFsZXJ0YSBkZSBuYXZlZ2HDp8OjbyBkbyBxdWVzdGlvbsOhcmlvIi8+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FyIGJhcnJhIGxhdGVyYWwgYW8gcGFydGljaXBhbnRlcyIvPg0KCQk8dWl0ZXh0IG5hbWU9Ik1VVEUiIHZhbHVlPSJNdWRvIi8+DQoJCTx1aXRleHQgbmFtZT0iRE9DV1JBUF9USVRMRSIgdmFsdWU9IkFuZXhvIGRlIGFycXVpdm8gZG8gUHJlc2VudGVyIi8+DQoJCTx1aXRleHQgbmFtZT0iRE9DV1JBUF9NU0ciIHZhbHVlPSJTYWx2YXIgZW0gTWV1IGNvbXB1dGFkb3IiLz4NCgkJPHVpdGV4dCBuYW1lPSJET0NXUkFQX1BST01QVCIgdmFsdWU9IkNsaXF1ZSBwYXJhIGJhaXhhciIvPg0KCTwvbGFuZ3VhZ2U+DQoJPGxhbmd1YWdlIGlkPSJp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Fwb3NpdGl2YSAlbiIvPg0KCQk8IS0tIHN1YnN0aXR1dGlvbjogJW4gPT0gc2xpZGUgbnVtYmVyIC0tPg0KCQk8IS0tIHN1YnN0aXR1dGlvbjogJXQgPT0gdG90YWwgc2xpZGUgY291bnQgLS0+DQoJCTx1aXRleHQgbmFtZT0iU0NSVUJCQVJTVEFUVVNfU0xJREVJTkZPIiB2YWx1ZT0iRGlhcG9zaXRpdmEgJW4gLyAldCB8ICIvPg0KCQk8dWl0ZXh0IG5hbWU9IlNDUlVCQkFSU1RBVFVTX1NUT1BQRUQiIHZhbHVlPSJJbnRlcnJvdHRvIi8+DQoJCTx1aXRleHQgbmFtZT0iU0NSVUJCQVJTVEFUVVNfUExBWUlORyIgdmFsdWU9IlJpcHJvZHV6aW9uZSIvPg0KCQk8dWl0ZXh0IG5hbWU9IlNDUlVCQkFSU1RBVFVTX05PQVVESU8iIHZhbHVlPSJBdWRpbyBpbmF0dC4iLz4NCgkJPHVpdGV4dCBuYW1lPSJTQ1JVQkJBUlNUQVRVU19WSURQTEFZSU5HIiB2YWx1ZT0iVmlkZW8gaW4gcmlwcm9kdXppb25lIi8+DQoJCTx1aXRleHQgbmFtZT0iU0NSVUJCQVJTVEFUVVNfTE9BRElORyIgdmFsdWU9IkNhcmljYW1lbnRvIi8+DQoJCTx1aXRleHQgbmFtZT0iU0NSVUJCQVJTVEFUVVNfQlVGRkVSSU5HIiB2YWx1ZT0iQnVmZmVyaW5nIi8+DQoJCTx1aXRleHQgbmFtZT0iU0NSVUJCQVJTVEFUVVNfUVVFU1RJT04iIHZhbHVlPSJSaXNwb25kaSBhIGRvbWFuZGEiLz4NCgkJPHVpdGV4dCBuYW1lPSJTQ1JVQkJBUlNUQVRVU19SRVZJRVdRVUlaIiB2YWx1ZT0iUmV2aXNpb25lIGRlbCBxdWl6Ii8+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DQoJCTx1aXRleHQgbmFtZT0iQVRUQUNITUVOVFMiIHZhbHVlPSJBbGxlZ2F0aS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QuIi8+DQoJCTx1aXRleHQgbmFtZT0iVEFCX1FVSVoiIHZhbHVlPSJRdWl6Ii8+DQoJCTx1aXRleHQgbmFtZT0iVEFCX09VVExJTkUiIHZhbHVlPSJTdHJ1dHR1cmEiLz4NCgkJPHVpdGV4dCBuYW1lPSJUQUJfVEhVTUIiIHZhbHVlPSJNaW5pYXR1cmUiLz4NCgkJPHVpdGV4dCBuYW1lPSJUQUJfTk9URVMiIHZhbHVlPSJOb3RlIi8+DQoJCTx1aXRleHQgbmFtZT0iVEFCX1NFQVJDSCIgdmFsdWU9IkNlcmNhIi8+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DQoJCTx1aXRleHQgbmFtZT0iU0xJREVfTk9URVMiIHZhbHVlPSJOb3RlIGRpYXBvc2l0aXZhIi8+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DQoJCTx1aXRleHQgbmFtZT0iUVVJWlBPRF9RVUlaX1BBU1NTQ09SRSIgdmFsdWU9IlB1bnRlZ2dpbyBtaW5pbW86Ii8+DQoJCTx1aXRleHQgbmFtZT0iUVVJWlBPRF9RVUlaX01BWFNDT1JFIiB2YWx1ZT0iUHVudGVnZ2lvIG1hc3NpbW86Ii8+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DQoJCTx1aXRleHQgbmFtZT0iV0FSTklOR01TR19ZRVNTVFJJTkciIHZhbHVlPSJTw6wiLz4NCgkJPHVpdGV4dCBuYW1lPSJXQVJOSU5HTVNHX05PU1RSSU5HIiB2YWx1ZT0iTm8iLz4NCgkJPHVpdGV4dCBuYW1lPSJXQVJOSU5HTVNHX1RJVExFU1RSSU5HIiB2YWx1ZT0iQXZ2ZXJ0ZW56YSBuYXZpZ2F6aW9uZSBxdWl6Ii8+DQoJCTx1aXRleHQgbmFtZT0iV0FSTklOR01TR19NU0dTVFJJTkciIHZhbHVlPSJPY2NvcnJlIGFuY29yYSByaXNwb25kZXJlIGFkIGFsY3VuZSBkb21hbmRlIGRlbCBxdWl6LiYjeEE7JiN4QTtTZSBmYXRlIGNsaWMgc3UgU8OsLCB1c2NpcmV0ZSBkYWwgcXVpei4gRmF0ZSBjbGljIHN1IE5vIHBlciBjb250aW51YXJlIGlsIHF1aXouIi8+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EgYmFycmEgbGF0ZXJhbGUgYWkgcGFydGVjaXBhbnRpIi8+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DQoJPGxhbmd1YWdlIGlkPSJub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DQoJCTx1aXRleHQgbmFtZT0iU0NSVUJCQVJTVEFUVVNfUVVFU1RJT04iIHZhbHVlPSJWcmFhZyBtZXQgYW50d29vcmQiLz4NCgkJPHVpdGV4dCBuYW1lPSJTQ1JVQkJBUlNUQVRVU19SRVZJRVdRVUlaIiB2YWx1ZT0iUXVpeiBjb250cm9sZXJlbiIvPg0KCQk8IS0tIHN1YnN0aXR1dGlvbjogJW0gPT0gbWludXRlcyByZW1haW5pbmcgLS0+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DQoJCTwhLS0gc3Vic3RpdHV0aW9uOiAlcCA9PSBjdXJyZW50IHNwZWFrZXIncyB0aXRsZSAtLT4NCgkJPHVpdGV4dCBuYW1lPSJCSU9XSU5fVElUTEUiIHZhbHVlPSJCaW9ncmFmaWU6ICVwIi8+DQoJCTx1aXRleHQgbmFtZT0iQklPQlROX1RJVExFIiB2YWx1ZT0iQmlvZ3JhZmllIi8+DQoJCTx1aXRleHQgbmFtZT0iRElWSURFUkJUTl9USVRMRSIgdmFsdWU9InwiLz4NCgkJPHVpdGV4dCBuYW1lPSJDT05UQUNUQlROX1RJVExFIiB2YWx1ZT0iQ29udGFjdCIvPg0KCQk8dWl0ZXh0IG5hbWU9IlRBQl9RVUlaIiB2YWx1ZT0iUXVpeiIvPg0KCQk8dWl0ZXh0IG5hbWU9IlRBQl9PVVRMSU5FIiB2YWx1ZT0iT3ZlcnppY2h0Ii8+DQoJCTx1aXRleHQgbmFtZT0iVEFCX1RIVU1CIiB2YWx1ZT0iTWluaWF0dXVyIi8+DQoJCTx1aXRleHQgbmFtZT0iVEFCX05PVEVTIiB2YWx1ZT0iTm90aXRpZXMiLz4NCgkJPHVpdGV4dCBuYW1lPSJUQUJfU0VBUkNIIiB2YWx1ZT0iWm9la2VuIi8+DQoJCTx1aXRleHQgbmFtZT0iU0xJREVfSEVBRElORyIgdmFsdWU9IlRpdGVsIHZhbiBkaWEiLz4NCgkJPHVpdGV4dCBuYW1lPSJEVVJBVElPTl9IRUFESU5HIiB2YWx1ZT0iRHV1ciIvPg0KCQk8dWl0ZXh0IG5hbWU9IlNFQVJDSF9IRUFESU5HIiB2YWx1ZT0iWm9la2VuIG5hYXIgdGVrc3Q6Ii8+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DQoJCTx1aXRleHQgbmFtZT0iU0xJREVfTk9URVMiIHZhbHVlPSJEaWFub3RpdGllcyIvPg0KCQk8IS0tcXVpeiBwb2QgYW5kIG1lc3NhZ2UgYm94IHRleHRzLS0+DQoJCTx1aXRleHQgbmFtZT0iUVVJWlBPRF9RVUlaX0FUVEVNUFQiIHZhbHVlPSJRdWl6cG9naW5nOiIvPg0KCQk8dWl0ZXh0IG5hbWU9IlFVSVpQT0RfUVVJWl9BVFRFTVBUX1ZBTFVFIiB2YWx1ZT0iJW4gdmFuICV0Ii8+DQoJCTx1aXRleHQgbmFtZT0iUVVJWlBPRF9RVUlaX1NDT1JFIiB2YWx1ZT0iQmVoYWFsZGUgc2NvcmU6Ii8+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DQoJCTx1aXRleHQgbmFtZT0iRE9DV1JBUF9USVRMRSIgdmFsdWU9IlByZXNlbnRlci1iZXN0YW5kc2JpamxhZ2UiLz4NCgkJPHVpdGV4dCBuYW1lPSJET0NXUkFQX01TRyIgdmFsdWU9Ik9wc2xhYW4gaW4gRGV6ZSBjb21wdXRlciIvPg0KCQk8dWl0ZXh0IG5hbWU9IkRPQ1dSQVBfUFJPTVBUIiB2YWx1ZT0iS2xpayBvbSB0ZSBkb3dubG9hZGVuIi8+DQoJPC9sYW5ndWFnZT4NCgk8bGFuZ3VhZ2UgaWQ9ImNuIj4NCgkJPCEtLSBmb3JtYXQgZm9yIHVpZm9udCB2YWx1ZSBpcyAiZm9udCxzaXplLGlzYm9sZCxpc2l0YWxpYyxpc3NoYWRvd2VkIiAtLT4NCgkJPHVpZm9udCBuYW1lPSJGT05UX1FVSVpaSU5HIiB2YWx1ZT0i5a6L5L2TLTE4MDMwLDEwLGZhbHNlLGZhbHNlLGZhbHNlIi8+DQoJCTx1aWZvbnQgbmFtZT0iRk9OVF9TQ1JVQlNUQVRVUyIgdmFsdWU9IuWui+S9ky0xODAzMCwxMCx0cnVlLGZhbHNlLHRydWUiLz4NCgkJPHVpZm9udCBuYW1lPSJGT05UX1NDUlVCVElNRSIgdmFsdWU9IuWui+S9ky0xODAzMCwxMCxmYWxzZSxmYWxzZSx0cnVlIi8+DQoJCTx1aWZvbnQgbmFtZT0iRk9OVF9FTEFQU0VEVElNRSIgdmFsdWU9IuWui+S9ky0xODAzMCwxMCx0cnVlLGZhbHNlLHRydWUiLz4NCgkJPHVpZm9udCBuYW1lPSJGT05UX1VUSUxTTUVOVSIgdmFsdWU9IuWui+S9ky0xODAzMCwxMCx0cnVlLGZhbHNlLGZhbHNlIi8+DQoJCTx1aWZvbnQgbmFtZT0iRk9OVF9UQUJTIiB2YWx1ZT0i5a6L5L2TLTE4MDMwLDE0LHRydWUsZmFsc2UsdHJ1ZSIvPg0KCQk8dWlmb250IG5hbWU9IkZPTlRfUFJFU0VOVEFUSU9OTkFNRSIgdmFsdWU9IuWui+S9ky0xODAzMCwxNCxmYWxzZSxmYWxzZSx0cnVlIi8+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DQoJCTx1aWZvbnQgbmFtZT0iRk9OVF9PVVRMSU5FIiB2YWx1ZT0i5a6L5L2TLTE4MDMwLDEyLGZhbHNlLGZhbHNlLHRydWUiLz4NCgkJPHVpZm9udCBuYW1lPSJGT05UX1NFQVJDSCIgdmFsdWU9IuWui+S9ky0xODAzMCwxMixmYWxzZSxmYWxzZSx0cnVlIi8+DQoJCTx1aWZvbnQgbmFtZT0iRk9OVF9USFVNQiIgdmFsdWU9IuWui+S9ky0xODAzMCwxMCxmYWxzZSxmYWxzZSx0cnVlIi8+DQoJCTx1aWZvbnQgbmFtZT0iRk9OVF9CSU9XSU4iIHZhbHVlPSLlrovkvZMtMTgwMzAsMTIsZmFsc2UsZmFsc2UsZmFsc2UiLz4NCgkJPHVpZm9udCBuYW1lPSJGT05UX0xJU1RIRUFESU5HIiB2YWx1ZT0i5a6L5L2TLTE4MDMwLDEwLGZhbHNlLGZhbHNlLGZhbHNlIi8+DQoJCTx1aWZvbnQgbmFtZT0iRk9OVF9XSU5USVRMRSIgdmFsdWU9IuWui+S9ky0xODAzMCwxMCxmYWxzZSxmYWxzZSx0cnVlIi8+DQoJCTx1aWZvbnQgbmFtZT0iRk9OVF9BVFRBQ0hNRU5UUyIgdmFsdWU9IuWui+S9ky0xODAzMCwxMixmYWxzZSxmYWxzZSx0cnVlIi8+DQoJCTwhLS1xdWl6IHBvZCBhbmQgbWVzc2FnZSBib3ggdGV4dCBmb250cy0tPg0KCQk8dWlmb250IG5hbWU9IkZPTlRfTVNHQk9YX1dJTlRJVExFIiB2YWx1ZT0i5a6L5L2TLTE4MDMwLDEyLHRydWUsZmFsc2UsdHJ1ZSIvPg0KCQk8dWlmb250IG5hbWU9IkZPTlRfTVNHQk9YX01TRyIgdmFsdWU9IuWui+S9ky0xODAzMCwxMixmYWxzZSxmYWxzZSx0cnVlIi8+DQoJCTx1aWZvbnQgbmFtZT0iRk9OVF9NU0dCT1hfT1BUSU9OUyIgdmFsdWU9IuWui+S9ky0xODAzMCwxMCx0cnVlLGZhbHNlLHRydWUiLz4NCgkJPHVpZm9udCBuYW1lPSJGT05UX1FVSVpQT0RfUVVJWl9USVRMRSIgdmFsdWU9IuWui+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S9ky0xODAzMCwxMCxmYWxzZSxmYWxzZSx0cnVlIi8+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S9ky0xODAzMCwxMCx0cnVlLGZhbHNlLHRydWUiLz4NCgkJPHVpZm9udCBuYW1lPSJGT05UX1FVSVpQT0RfUVVJWl9RVUVTVElPTl9BVFRFTVBURUQiIHZhbHVlPSLlrovkvZMtMTgwMzAsMTAsZmFsc2UsZmFsc2UsdHJ1ZSIvPg0KCQk8dWlmb250IG5hbWU9IkZPTlRfUVVJWlBPRF9RVUlaX1FVRVNUSU9OX0FUVEVNUFRFRF9WQUxVRSIgdmFsdWU9IuWui+S9ky0xODAzMCwxMCx0cnVlLGZhbHNlLHRydWUiLz4NCgkJPHVpZm9udCBuYW1lPSJGT05UX1FVSVpQT0RfUVVJWl9TQ09SRV9UQUciIHZhbHVlPSLlrovkvZMtMTgwMzAsMTIsdHJ1ZSxmYWxzZSx0cnVlIi8+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S9ky0xODAzMCwxMCx0cnVlLGZhbHNlLHRydWUiLz4NCgkJPHVpZm9udCBuYW1lPSJGT05UX1FVSVpQT0RfUVVJWl9QQVNTU0NPUkUiIHZhbHVlPSLlrovkvZMtMTgwMzAsMTAsZmFsc2UsZmFsc2UsdHJ1ZSIvPg0KCQk8dWlmb250IG5hbWU9IkZPTlRfUVVJWlBPRF9RVUlaX1BBU1NTQ09SRV9WQUxVRSIgdmFsdWU9IuWui+S9ky0xODAzMCwxMCx0cnVlLGZhbHNlLHRydWUiLz4NCgkJPCEtLSB1aXRleHQgLS0+DQoJCTwhLS0gc3Vic3RpdHV0aW9uOiAlbiA9PSBzbGlkZSBudW1iZXIgLS0+DQoJCTx1aXRleHQgbmFtZT0iVU5OQU1FRFNMSURFVElUTEUiIHZhbHVlPSLlubvnga/niYcgJW4iLz4NCgkJPCEtLSBzdWJzdGl0dXRpb246ICVuID09IHNsaWRlIG51bWJlciAtLT4NCgkJPCEtLSBzdWJzdGl0dXRpb246ICV0ID09IHRvdGFsIHNsaWRlIGNvdW50IC0tPg0KCQk8dWl0ZXh0IG5hbWU9IlNDUlVCQkFSU1RBVFVTX1NMSURFSU5GTyIgdmFsdWU9IuW5u+eBr+eJhyAlbiAvICV0IHwgIi8+DQoJCTx1aXRleHQgbmFtZT0iU0NSVUJCQVJTVEFUVVNfU1RPUFBFRCIgdmFsdWU9IuW3suWBnOatoiIvPg0KCQk8dWl0ZXh0IG5hbWU9IlNDUlVCQkFSU1RBVFVTX1BMQVlJTkciIHZhbHVlPSLmraPlnKjmkq3mlL4iLz4NCgkJPHVpdGV4dCBuYW1lPSJTQ1JVQkJBUlNUQVRVU19OT0FVRElPIiB2YWx1ZT0i5peg6Z+z6aKRIi8+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DQoJCTx1aXRleHQgbmFtZT0iRUxBUFNFRCIgdmFsdWU9IuWJqeS9mSAlbSDliIbpkp8gJXMg56eSIi8+DQoJCTx1aXRleHQgbmFtZT0iTk9URk9VTkQiIHZhbHVlPSLmnKrmib7liLDku7vkvZXlhoXlrrkiLz4NCgkJPHVpdGV4dCBuYW1lPSJBVFRBQ0hNRU5UUyIgdmFsdWU9IumZhOS7tiIvPg0KCQk8IS0tIHN1YnN0aXR1dGlvbjogJXAgPT0gY3VycmVudCBzcGVha2VyJ3MgdGl0bGUgLS0+DQoJCTx1aXRleHQgbmFtZT0iQklPV0lOX1RJVExFIiB2YWx1ZT0i5Liq5Lq6566A5LuLOiAlcCIvPg0KCQk8dWl0ZXh0IG5hbWU9IkJJT0JUTl9USVRMRSIgdmFsdWU9IuS4quS6uueugOS7iyIvPg0KCQk8dWl0ZXh0IG5hbWU9IkRJVklERVJCVE5fVElUTEUiIHZhbHVlPSJ8Ii8+DQoJCTx1aXRleHQgbmFtZT0iQ09OVEFDVEJUTl9USVRMRSIgdmFsdWU9IuiBlOezu+aWueW8jyIvPg0KCQk8dWl0ZXh0IG5hbWU9IlRBQl9RVUlaIiB2YWx1ZT0i5rWL6aqMIi8+DQoJCTx1aXRleHQgbmFtZT0iVEFCX09VVExJTkUiIHZhbHVlPSLlpKfnurIiLz4NCgkJPHVpdGV4dCBuYW1lPSJUQUJfVEhVTUIiIHZhbHVlPSLnvKnnlaXlm74iLz4NCgkJPHVpdGV4dCBuYW1lPSJUQUJfTk9URVMiIHZhbHVlPSLlpIfms6giLz4NCgkJPHVpdGV4dCBuYW1lPSJUQUJfU0VBUkNIIiB2YWx1ZT0i5pCc57SiIi8+DQoJCTx1aXRleHQgbmFtZT0iU0xJREVfSEVBRElORyIgdmFsdWU9IuW5u+eBr+eJh+agh+mimCIvPg0KCQk8dWl0ZXh0IG5hbWU9IkRVUkFUSU9OX0hFQURJTkciIHZhbHVlPSLmjIHnu63ml7bpl7QiLz4NCgkJPHVpdGV4dCBuYW1lPSJTRUFSQ0hfSEVBRElORyIgdmFsdWU9IuaQnOe0ouaWh+acrDoiLz4NCgkJPHVpdGV4dCBuYW1lPSJUSFVNQl9IRUFESU5HIiB2YWx1ZT0i5bm754Gv54mHIi8+DQoJCTx1aXRleHQgbmFtZT0iVEhVTUJfSU5GTyIgdmFsdWU9IuW5u+eBr+eJh+agh+mimC/mjIHnu63ml7bpl7QiLz4NCgkJPHVpdGV4dCBuYW1lPSJBVFRBQ0hOQU1FX0hFQURJTkciIHZhbHVlPSLmlofku7blkI0iLz4NCgkJPHVpdGV4dCBuYW1lPSJBVFRBQ0hTSVpFX0hFQURJTkciIHZhbHVlPSLlpKflsI8iLz4NCgkJPHVpdGV4dCBuYW1lPSJTTElERV9OT1RFUyIgdmFsdWU9IuW5u+eBr+eJh+Wkh+azqCIvPg0KCQk8IS0tcXVpeiBwb2QgYW5kIG1lc3NhZ2UgYm94IHRleHRzLS0+DQoJCTx1aXRleHQgbmFtZT0iUVVJWlBPRF9RVUlaX0FUVEVNUFQiIHZhbHVlPSLmtYvpqozlsJ3or5XmrKHmlbA6Ii8+DQoJCTx1aXRleHQgbmFtZT0iUVVJWlBPRF9RVUlaX0FUVEVNUFRfVkFMVUUiIHZhbHVlPSLnrKwgJW4g5qyh77yM5YWxICV0IOasoSIvPg0KCQk8dWl0ZXh0IG5hbWU9IlFVSVpQT0RfUVVJWl9TQ09SRSIgdmFsdWU9IuW+l+WIhjoiLz4NCgkJPHVpdGV4dCBuYW1lPSJRVUlaUE9EX1FVSVpfUEFTU1NDT1JFIiB2YWx1ZT0i5Y+K5qC85YiG5pWwOiIvPg0KCQk8dWl0ZXh0IG5hbWU9IlFVSVpQT0RfUVVJWl9NQVhTQ09SRSIgdmFsdWU9IuacgOmrmOWIhuaVsDoiLz4NCgkJPHVpdGV4dCBuYW1lPSJRVUlaUE9EX1FVRVNBVE1QVF9TVFIiIHZhbHVlPSLlsJ3or5XmrKHmlbA6IOesrCAlbiDmrKHvvIzlhbEgJXQg5qyhIi8+DQoJCTx1aXRleHQgbmFtZT0iUVVJWlBPRF9RVUVTVFlQRV9TVFIiIHZhbHVlPSLnsbvlnos6ICVzIi8+DQoJCTx1aXRleHQgbmFtZT0iUVVJWlBPRF9RVUVTVFlQRV9HUkQiIHZhbHVlPSLor4TnuqciLz4NCgkJPHVpdGV4dCBuYW1lPSJRVUlaUE9EX1FVRVNUWVBFX1NWWSIgdmFsdWU9Iuiwg+afpSIvPg0KCQk8dWl0ZXh0IG5hbWU9IlFVSVpQT0RfUVVJWkFUTVBUX0lORiIgdmFsdWU9IuaXoOmZkCIvPg0KCQk8dWl0ZXh0IG5hbWU9IlFVSVpQT0RfUVVFU0FUTVBUX0lORiIgdmFsdWU9IuaXoOmZkCIvPg0KCQk8dWl0ZXh0IG5hbWU9IldBUk5JTkdNU0dfWUVTU1RSSU5HIiB2YWx1ZT0i5pivIi8+DQoJCTx1aXRleHQgbmFtZT0iV0FSTklOR01TR19OT1NUUklORyIgdmFsdWU9IuWQpiIvPg0KCQk8dWl0ZXh0IG5hbWU9IldBUk5JTkdNU0dfVElUTEVTVFJJTkciIHZhbHVlPSLmtYvpqozlr7zoiKrorablkYoiLz4NCgkJPHVpdGV4dCBuYW1lPSJXQVJOSU5HTVNHX01TR1NUUklORyIgdmFsdWU9IuatpOa1i+mqjOS4reacieacquWwneivleS9nOetlOeahOmXrumimOOAgiYjeEE7JiN4QTvljZXlh7vigJzmmK/igJ3pgIDlh7rmraTmtYvpqozjgILljZXlh7vigJzlkKbigJ3nu6fnu63mtYvpqozjgIIiLz4NCgkJPHVpdGV4dCBuYW1lPSJJTkZPUk1BVElPTl9IMjY0X0ZMQVNIUExBWUVSIiB2YWx1ZT0i5b2T5YmN5a6J6KOF5Zyo5oKo55qE6K6h566X5py65LiK55qEIEZsYXNoIFBsYXllciDniYjmnKzkuI3mlK/mjIHor6Xop4bpopHjgILljZXlh7vop4bpopHljLrln5/kuIvovb3mnIDmlrDniYjmnKznmoQgRmxhc2ggUGxheWVy44CC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S7tumZhOS7tiIvPg0KCQk8dWl0ZXh0IG5hbWU9IkRPQ1dSQVBfTVNHIiB2YWx1ZT0i5L+d5a2Y5Yiw5oiR55qE6K6h566X5py6Ii8+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DQoJCTx1aXRleHQgbmFtZT0iVEFCX09VVExJTkUiIHZhbHVlPSJBbmEgSGF0Ii8+DQoJCTx1aXRleHQgbmFtZT0iVEFCX1RIVU1CIiB2YWx1ZT0iUmVzaW0iLz4NCgkJPHVpdGV4dCBuYW1lPSJUQUJfTk9URVMiIHZhbHVlPSJOb3RsYXIiLz4NCgkJPHVpdGV4dCBuYW1lPSJUQUJfU0VBUkNIIiB2YWx1ZT0iQXJhIi8+DQoJCTx1aXRleHQgbmFtZT0iU0xJREVfSEVBRElORyIgdmFsdWU9IlNsYXl0IEJhxZ9sxLHEn8SxIi8+DQoJCTx1aXRleHQgbmFtZT0iRFVSQVRJT05fSEVBRElORyIgdmFsdWU9IlPDvHJlIi8+DQoJCTx1aXRleHQgbmFtZT0iU0VBUkNIX0hFQURJTkciIHZhbHVlPSJNZXRuaSBhcmE6Ii8+DQoJCTx1aXRleHQgbmFtZT0iVEhVTUJfSEVBRElORyIgdmFsdWU9IlNsYXl0Ii8+DQoJCTx1aXRleHQgbmFtZT0iVEhVTUJfSU5GTyIgdmFsdWU9IlNsYXl0IEJhxZ9sxLHEn8SxL1PDvHJlc2kiLz4NCgkJPHVpdGV4dCBuYW1lPSJBVFRBQ0hOQU1FX0hFQURJTkciIHZhbHVlPSJEb3N5YSBBZMSxIi8+DQoJCTx1aXRleHQgbmFtZT0iQVRUQUNIU0laRV9IRUFESU5HIiB2YWx1ZT0iQm95dXQiLz4NCgkJPHVpdGV4dCBuYW1lPSJTTElERV9OT1RFUyIgdmFsdWU9IlNsYXl0IE5vdGxhcsSxIi8+DQoJCTwhLS1xdWl6IHBvZCBhbmQgbWVzc2FnZSBib3ggdGV4dHMtLT4NCgkJPHVpdGV4dCBuYW1lPSJRVUlaUE9EX1FVSVpfQVRURU1QVCIgdmFsdWU9IlPEsW5hdiBEZW5lbWVzaToiLz4NCgkJPHVpdGV4dCBuYW1lPSJRVUlaUE9EX1FVSVpfQVRURU1QVF9WQUxVRSIgdmFsdWU9IiVuLyV0Ii8+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DQoJCTx1aXRleHQgbmFtZT0iUVVJWlBPRF9RVUVTVFlQRV9HUkQiIHZhbHVlPSJCYXNhbWFrbMSxIi8+DQoJCTx1aXRleHQgbmFtZT0iUVVJWlBPRF9RVUVTVFlQRV9TVlkiIHZhbHVlPSJBbmtldCIvPg0KCQk8dWl0ZXh0IG5hbWU9IlFVSVpQT0RfUVVJWkFUTVBUX0lORiIgdmFsdWU9IlPEsW7EsXJzxLF6Ii8+DQoJCTx1aXRleHQgbmFtZT0iUVVJWlBPRF9RVUVTQVRNUFRfSU5GIiB2YWx1ZT0iU8SxbsSxcnPEsXoiLz4NCgkJPHVpdGV4dCBuYW1lPSJXQVJOSU5HTVNHX1lFU1NUUklORyIgdmFsdWU9IkV2ZXQiLz4NCgkJPHVpdGV4dCBuYW1lPSJXQVJOSU5HTVNHX05PU1RSSU5HIiB2YWx1ZT0iSGF5xLFyIi8+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DQoJCTx1aXRleHQgbmFtZT0iRE9DV1JBUF9QUk9NUFQiIHZhbHVlPSLEsG5kaXJtZWsgacOnaW4gVMSxa2xhdMSxbiIvPg0KCTwvbGFuZ3VhZ2U+DQoJPGxhbmd1YWdlIGlkPSJyd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QodC70LDQudC0ICVuIi8+DQoJCTwhLS0gc3Vic3RpdHV0aW9uOiAlbiA9PSBzbGlkZSBudW1iZXIgLS0+DQoJCTwhLS0gc3Vic3RpdHV0aW9uOiAldCA9PSB0b3RhbCBzbGlkZSBjb3VudCAtLT4NCgkJPHVpdGV4dCBuYW1lPSJTQ1JVQkJBUlNUQVRVU19TTElERUlORk8iIHZhbHVlPSLQodC70LDQudC0ICVuIC8gJXQgfCAiLz4NCgkJPHVpdGV4dCBuYW1lPSJTQ1JVQkJBUlNUQVRVU19TVE9QUEVEIiB2YWx1ZT0i0J7RgdGC0LDQvdC+0LLQu9C10L3QviIvPg0KCQk8dWl0ZXh0IG5hbWU9IlNDUlVCQkFSU1RBVFVTX1BMQVlJTkciIHZhbHVlPSLQktC+0YHQv9GA0L7QuNC30LLQtdC00LXQvdC40LUiLz4NCgkJPHVpdGV4dCBuYW1lPSJTQ1JVQkJBUlNUQVRVU19OT0FVRElPIiB2YWx1ZT0i0J3QtdGCINCw0YPQtNC40L4iLz4NCgkJPHVpdGV4dCBuYW1lPSJTQ1JVQkJBUlNUQVRVU19WSURQTEFZSU5HIiB2YWx1ZT0i0JLQvtGB0L/RgNC+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0L/RgNC+0YEiLz4NCgkJPHVpdGV4dCBuYW1lPSJTQ1JVQkJBUlNUQVRVU19SRVZJRVdRVUlaIiB2YWx1ZT0i0J7QsdC30L7RgCDQvtC/0YDQvtGB0LAiLz4NCgkJPCEtLSBzdWJzdGl0dXRpb246ICVtID09IG1pbnV0ZXMgcmVtYWluaW5nIC0tPg0KCQk8IS0tIHN1YnN0aXR1dGlvbjogJXMgPT0gc2Vjb25kcyByZW1haW5pbmcgLS0+DQoJCTx1aXRleHQgbmFtZT0iRUxBUFNFRCIgdmFsdWU9ItCe0YHRgtCw0LvQvtGB0YwgJW0g0LzQuNC9LiAlcyDRgSIvPg0KCQk8dWl0ZXh0IG5hbWU9Ik5PVEZPVU5EIiB2YWx1ZT0i0J3QuNGH0LXQs9C+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0L3RgtCw0LrRgiIvPg0KCQk8dWl0ZXh0IG5hbWU9IlRBQl9RVUlaIiB2YWx1ZT0i0J7Qv9GA0L7RgSIvPg0KCQk8dWl0ZXh0IG5hbWU9IlRBQl9PVVRMSU5FIiB2YWx1ZT0i0KHRhdC10LzQsCIvPg0KCQk8dWl0ZXh0IG5hbWU9IlRBQl9USFVNQiIgdmFsdWU9ItCR0LXQs9GD0L3QvtC6Ii8+DQoJCTx1aXRleHQgbmFtZT0iVEFCX05PVEVTIiB2YWx1ZT0i0JfQsNC80LXRgtC60LgiLz4NCgkJPHVpdGV4dCBuYW1lPSJUQUJfU0VBUkNIIiB2YWx1ZT0i0J/QvtC40YHQuiIvPg0KCQk8dWl0ZXh0IG5hbWU9IlNMSURFX0hFQURJTkciIHZhbHVlPSLQl9Cw0LPQvtC70L7QstC+0Log0YHQu9Cw0LnQtNCwIi8+DQoJCTx1aXRleHQgbmFtZT0iRFVSQVRJT05fSEVBRElORyIgdmFsdWU9ItCU0LvQuNGCLdGB0YLRjCIvPg0KCQk8dWl0ZXh0IG5hbWU9IlNFQVJDSF9IRUFESU5HIiB2YWx1ZT0i0J/QvtC40YHQuiDRgtC10LrRgdGC0LA6Ii8+DQoJCTx1aXRleHQgbmFtZT0iVEhVTUJfSEVBRElORyIgdmFsdWU9ItCh0LvQsNC50LQiLz4NCgkJPHVpdGV4dCBuYW1lPSJUSFVNQl9JTkZPIiB2YWx1ZT0i0J3QsNC30LLQsNC90LjQtS/QtNC70LjRgi3QvdC+0YHRgtGMIi8+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DQoJCTx1aXRleHQgbmFtZT0iUVVJWlBPRF9RVUlaX0FUVEVNUFQiIHZhbHVlPSLQn9C+0L/Ri9GC0LrQsCDQv9GA0L7QudGC0Lgg0L7Qv9GA0L7RgToiLz4NCgkJPHVpdGV4dCBuYW1lPSJRVUlaUE9EX1FVSVpfQVRURU1QVF9WQUxVRSIgdmFsdWU9IiVuINC40LcgJXQiLz4NCgkJPHVpdGV4dCBuYW1lPSJRVUlaUE9EX1FVSVpfU0NPUkUiIHZhbHVlPSLQndCw0LHRgNCw0L3QviDQsdCw0LvQu9C+0LI6Ii8+DQoJCTx1aXRleHQgbmFtZT0iUVVJWlBPRF9RVUlaX1BBU1NTQ09SRSIgdmFsdWU9ItCf0YDQvtGF0L7QtNC90L7QuSDRgNC10LfRg9C70YzRgtCw0YI6Ii8+DQoJCTx1aXRleHQgbmFtZT0iUVVJWlBPRF9RVUlaX01BWFNDT1JFIiB2YWx1ZT0i0JzQsNC60YHQuNC80LDQu9GM0L3Ri9C5INGA0LXQt9GD0LvRjNGC0LDRgjoiLz4NCgkJPHVpdGV4dCBuYW1lPSJRVUlaUE9EX1FVRVNBVE1QVF9TVFIiIHZhbHVlPSLQn9C+0L/Ri9GC0LrQsDogJW4g0LjQtyAldCIvPg0KCQk8dWl0ZXh0IG5hbWU9IlFVSVpQT0RfUVVFU1RZUEVfU1RSIiB2YWx1ZT0i0KLQuNC/OiAlcyIvPg0KCQk8dWl0ZXh0IG5hbWU9IlFVSVpQT0RfUVVFU1RZUEVfR1JEIiB2YWx1ZT0i0KEg0L7RhtC10L3QutC+0LkiLz4NCgkJPHVpdGV4dCBuYW1lPSJRVUlaUE9EX1FVRVNUWVBFX1NWWSIgdmFsdWU9ItCe0LHQt9C+0YAiLz4NCgkJPHVpdGV4dCBuYW1lPSJRVUlaUE9EX1FVSVpBVE1QVF9JTkYiIHZhbHVlPSLQkdC+0LvRjNGI0L7QtSDRh9C40YHQu9C+Ii8+DQoJCTx1aXRleHQgbmFtZT0iUVVJWlBPRF9RVUVTQVRNUFRfSU5GIiB2YWx1ZT0i0JHQvtC70YzRiNC+0LUg0YfQuNGB0LvQviIvPg0KCQk8dWl0ZXh0IG5hbWU9IldBUk5JTkdNU0dfWUVTU1RSSU5HIiB2YWx1ZT0i0JTQsCIvPg0KCQk8dWl0ZXh0IG5hbWU9IldBUk5JTkdNU0dfTk9TVFJJTkciIHZhbHVlPSLQndC10YIiLz4NCgkJPHVpdGV4dCBuYW1lPSJXQVJOSU5HTVNHX1RJVExFU1RSSU5HIiB2YWx1ZT0i0J/RgNC10LTRg9C/0YDQtdC20LTQtdC90LjQtSDQviDQvdCw0LLQuNCz0LDRhtC40Lgg0LIg0L7Qv9GA0L7RgdC1Ii8+DQoJCTx1aXRleHQgbmFtZT0iV0FSTklOR01TR19NU0dTVFJJTkciIHZhbHVlPSLQkiDQvtC/0YDQvtGB0LUg0L7RgdGC0LDQu9C40YHRjCDQvdC10L7RgtCy0LXRh9C10L3QvdGL0LUg0LLQvtC/0YDQvtGB0Ysu0J3QsNC20LDRgtC40LUg0LrQvdC+0L/QutC4ICZxdW90O9CU0LAmcXVvdDsg0L/RgNC40LLQtdC00LXRgiDQuiDQt9Cw0LrRgNGL0YLQuNGOINC+0L/RgNC+0YHQsC4g0J3QsNC20LDRgtC40LUg0LrQvdC+0L/QutC4ICZxdW90O9Cd0LXRgiZxdW90OyDQv9GA0L7QtNC+0LvQttC40YIg0L7Qv9GA0L7RgS4iLz4NCgkJPHVpdGV4dCBuYW1lPSJJTkZPUk1BVElPTl9IMjY0X0ZMQVNIUExBWUVSIiB2YWx1ZT0i0KLQtdC60YPRidCw0Y8g0LLQtdGA0YHQuNGPINC/0YDQvtC40LPRgNGL0LLQsNGC0LXQu9GPIEZsYXNoIFBsYXllciwg0YPRgdGC0LDQvdC+0LLQu9C10L3QvdCw0Y8g0L3QsCDRjdGC0L7QvCDQutC+0LzQv9GM0Y7RgtC10YDQtSwg0L3QtSDQv9C+0LTQtNC10YDQttC40LLQsNC10YIg0Y3RgtC+INCy0LjQtNC10L4uINCp0LXQu9C60L3QuNGC0LUg0LIg0L7QsdC70LDRgdGC0Lgg0LLQuNC00LXQviwg0YfRgtC+0LHRiyDQt9Cw0LPRgNGD0LfQuNGC0Ywg0L/QvtGB0LvQtdC00L3RjtGOINCy0LXRgNGB0LjRjiDQv9GA0L7QuNCz0YDRi9Cy0LDRgtC10LvRjy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0LbQtdC90LjQtSDQsiDRhNCw0LnQuyBBZG9iZSBQcmVzZW50ZXIiLz4NCgkJPHVpdGV4dCBuYW1lPSJET0NXUkFQX01TRyIgdmFsdWU9ItCh0L7RhdGA0LDQvdC40YLRjCDQsiDQv9Cw0L/QutGDICZxdW90O9Cc0L7QuSDQutC+0LzQv9GM0Y7RgtC10YAmcXVvdDsiLz4NCgkJPHVpdGV4dCBuYW1lPSJET0NXUkFQX1BST01QVCIgdmFsdWU9ItCp0LXQu9C60L3Rg9GC0Ywg0LTQu9GPINC30LDQs9GA0YPQt9C60LgiLz4NCgk8L2xhbmd1YWdlPg0KPC9jb25maWd1cmF0aW9uPg0K"/>
  <p:tag name="MMPROD_UIDATA" val="&lt;database version=&quot;8.0&quot;&gt;&lt;object type=&quot;1&quot; unique_id=&quot;10001&quot;&gt;&lt;property id=&quot;20141&quot; value=&quot;Unit 305 Part 2 Theft &amp;amp; Robbery&quot;/&gt;&lt;property id=&quot;20148&quot; value=&quot;5&quot;/&gt;&lt;property id=&quot;20184&quot; value=&quot;7&quot;/&gt;&lt;property id=&quot;20224&quot; value=&quot;R:\SWPKDIVLDSCKP\Shared\Course Material\Unit 305 Session 2 Theft, Robbery, Burglary &amp;amp; Criminal damage&quot;/&gt;&lt;property id=&quot;20250&quot; value=&quot;0&quot;/&gt;&lt;property id=&quot;20251&quot; value=&quot;1&quot;/&gt;&lt;property id=&quot;20259&quot; value=&quot;0&quot;/&gt;&lt;object type=&quot;2&quot; unique_id=&quot;10002&quot;&gt;&lt;object type=&quot;3&quot; unique_id=&quot;10003&quot;&gt;&lt;property id=&quot;20148&quot; value=&quot;5&quot;/&gt;&lt;property id=&quot;20300&quot; value=&quot;Slide 1&quot;/&gt;&lt;property id=&quot;20302&quot; value=&quot;1&quot;/&gt;&lt;property id=&quot;20303&quot; value=&quot;-1&quot;/&gt;&lt;property id=&quot;20307&quot; value=&quot;261&quot;/&gt;&lt;property id=&quot;20309&quot; value=&quot;-1&quot;/&gt;&lt;property id=&quot;20312&quot; value=&quot;0&quot;/&gt;&lt;/object&gt;&lt;object type=&quot;3&quot; unique_id=&quot;10004&quot;&gt;&lt;property id=&quot;20148&quot; value=&quot;5&quot;/&gt;&lt;property id=&quot;20300&quot; value=&quot;Slide 2&quot;/&gt;&lt;property id=&quot;20302&quot; value=&quot;1&quot;/&gt;&lt;property id=&quot;20303&quot; value=&quot;-1&quot;/&gt;&lt;property id=&quot;20307&quot; value=&quot;401&quot;/&gt;&lt;property id=&quot;20309&quot; value=&quot;-1&quot;/&gt;&lt;property id=&quot;20312&quot; value=&quot;0&quot;/&gt;&lt;/object&gt;&lt;object type=&quot;3&quot; unique_id=&quot;10005&quot;&gt;&lt;property id=&quot;20148&quot; value=&quot;5&quot;/&gt;&lt;property id=&quot;20300&quot; value=&quot;Slide 3 - &amp;quot;Definition of Theft&amp;quot;&quot;/&gt;&lt;property id=&quot;20302&quot; value=&quot;1&quot;/&gt;&lt;property id=&quot;20303&quot; value=&quot;-1&quot;/&gt;&lt;property id=&quot;20307&quot; value=&quot;441&quot;/&gt;&lt;property id=&quot;20309&quot; value=&quot;-1&quot;/&gt;&lt;property id=&quot;20312&quot; value=&quot;0&quot;/&gt;&lt;/object&gt;&lt;object type=&quot;3&quot; unique_id=&quot;10006&quot;&gt;&lt;property id=&quot;20148&quot; value=&quot;5&quot;/&gt;&lt;property id=&quot;20300&quot; value=&quot;Slide 4 - &amp;quot;Points to Prove&amp;quot;&quot;/&gt;&lt;property id=&quot;20302&quot; value=&quot;1&quot;/&gt;&lt;property id=&quot;20303&quot; value=&quot;-1&quot;/&gt;&lt;property id=&quot;20307&quot; value=&quot;443&quot;/&gt;&lt;property id=&quot;20309&quot; value=&quot;-1&quot;/&gt;&lt;property id=&quot;20312&quot; value=&quot;0&quot;/&gt;&lt;/object&gt;&lt;object type=&quot;3&quot; unique_id=&quot;10007&quot;&gt;&lt;property id=&quot;20148&quot; value=&quot;5&quot;/&gt;&lt;property id=&quot;20300&quot; value=&quot;Slide 5 - &amp;quot;Dishonesty&amp;quot;&quot;/&gt;&lt;property id=&quot;20302&quot; value=&quot;1&quot;/&gt;&lt;property id=&quot;20303&quot; value=&quot;-1&quot;/&gt;&lt;property id=&quot;20307&quot; value=&quot;348&quot;/&gt;&lt;property id=&quot;20309&quot; value=&quot;-1&quot;/&gt;&lt;property id=&quot;20312&quot; value=&quot;0&quot;/&gt;&lt;/object&gt;&lt;object type=&quot;3&quot; unique_id=&quot;10008&quot;&gt;&lt;property id=&quot;20148&quot; value=&quot;5&quot;/&gt;&lt;property id=&quot;20300&quot; value=&quot;Slide 6 - &amp;quot;Dishonesty&amp;quot;&quot;/&gt;&lt;property id=&quot;20302&quot; value=&quot;1&quot;/&gt;&lt;property id=&quot;20303&quot; value=&quot;-1&quot;/&gt;&lt;property id=&quot;20307&quot; value=&quot;417&quot;/&gt;&lt;property id=&quot;20309&quot; value=&quot;-1&quot;/&gt;&lt;property id=&quot;20312&quot; value=&quot;0&quot;/&gt;&lt;/object&gt;&lt;object type=&quot;3&quot; unique_id=&quot;10009&quot;&gt;&lt;property id=&quot;20148&quot; value=&quot;5&quot;/&gt;&lt;property id=&quot;20300&quot; value=&quot;Slide 7 - &amp;quot;Dishonesty&amp;quot;&quot;/&gt;&lt;property id=&quot;20302&quot; value=&quot;1&quot;/&gt;&lt;property id=&quot;20303&quot; value=&quot;-1&quot;/&gt;&lt;property id=&quot;20307&quot; value=&quot;418&quot;/&gt;&lt;property id=&quot;20309&quot; value=&quot;-1&quot;/&gt;&lt;property id=&quot;20312&quot; value=&quot;0&quot;/&gt;&lt;/object&gt;&lt;object type=&quot;3&quot; unique_id=&quot;10010&quot;&gt;&lt;property id=&quot;20148&quot; value=&quot;5&quot;/&gt;&lt;property id=&quot;20300&quot; value=&quot;Slide 8&quot;/&gt;&lt;property id=&quot;20302&quot; value=&quot;1&quot;/&gt;&lt;property id=&quot;20303&quot; value=&quot;-1&quot;/&gt;&lt;property id=&quot;20307&quot; value=&quot;445&quot;/&gt;&lt;property id=&quot;20309&quot; value=&quot;-1&quot;/&gt;&lt;property id=&quot;20312&quot; value=&quot;0&quot;/&gt;&lt;/object&gt;&lt;object type=&quot;3&quot; unique_id=&quot;10011&quot;&gt;&lt;property id=&quot;20148&quot; value=&quot;5&quot;/&gt;&lt;property id=&quot;20300&quot; value=&quot;Slide 9 - &amp;quot;R v GHOSH 1982 &amp;quot;&quot;/&gt;&lt;property id=&quot;20302&quot; value=&quot;1&quot;/&gt;&lt;property id=&quot;20303&quot; value=&quot;-1&quot;/&gt;&lt;property id=&quot;20307&quot; value=&quot;444&quot;/&gt;&lt;property id=&quot;20309&quot; value=&quot;-1&quot;/&gt;&lt;property id=&quot;20312&quot; value=&quot;0&quot;/&gt;&lt;/object&gt;&lt;object type=&quot;3&quot; unique_id=&quot;10012&quot;&gt;&lt;property id=&quot;20148&quot; value=&quot;5&quot;/&gt;&lt;property id=&quot;20300&quot; value=&quot;Slide 10 - &amp;quot;Appropriates&amp;quot;&quot;/&gt;&lt;property id=&quot;20302&quot; value=&quot;1&quot;/&gt;&lt;property id=&quot;20303&quot; value=&quot;-1&quot;/&gt;&lt;property id=&quot;20307&quot; value=&quot;349&quot;/&gt;&lt;property id=&quot;20309&quot; value=&quot;-1&quot;/&gt;&lt;property id=&quot;20312&quot; value=&quot;0&quot;/&gt;&lt;/object&gt;&lt;object type=&quot;3&quot; unique_id=&quot;10013&quot;&gt;&lt;property id=&quot;20148&quot; value=&quot;5&quot;/&gt;&lt;property id=&quot;20300&quot; value=&quot;Slide 11 - &amp;quot;Property&amp;quot;&quot;/&gt;&lt;property id=&quot;20302&quot; value=&quot;1&quot;/&gt;&lt;property id=&quot;20303&quot; value=&quot;-1&quot;/&gt;&lt;property id=&quot;20307&quot; value=&quot;420&quot;/&gt;&lt;property id=&quot;20309&quot; value=&quot;-1&quot;/&gt;&lt;property id=&quot;20312&quot; value=&quot;0&quot;/&gt;&lt;/object&gt;&lt;object type=&quot;3&quot; unique_id=&quot;10014&quot;&gt;&lt;property id=&quot;20148&quot; value=&quot;5&quot;/&gt;&lt;property id=&quot;20300&quot; value=&quot;Slide 12 - &amp;quot;Property&amp;quot;&quot;/&gt;&lt;property id=&quot;20302&quot; value=&quot;1&quot;/&gt;&lt;property id=&quot;20303&quot; value=&quot;-1&quot;/&gt;&lt;property id=&quot;20307&quot; value=&quot;421&quot;/&gt;&lt;property id=&quot;20309&quot; value=&quot;-1&quot;/&gt;&lt;property id=&quot;20312&quot; value=&quot;0&quot;/&gt;&lt;/object&gt;&lt;object type=&quot;3&quot; unique_id=&quot;10015&quot;&gt;&lt;property id=&quot;20148&quot; value=&quot;5&quot;/&gt;&lt;property id=&quot;20300&quot; value=&quot;Slide 13 - &amp;quot;Property&amp;quot;&quot;/&gt;&lt;property id=&quot;20302&quot; value=&quot;1&quot;/&gt;&lt;property id=&quot;20303&quot; value=&quot;-1&quot;/&gt;&lt;property id=&quot;20307&quot; value=&quot;446&quot;/&gt;&lt;property id=&quot;20309&quot; value=&quot;-1&quot;/&gt;&lt;property id=&quot;20312&quot; value=&quot;0&quot;/&gt;&lt;/object&gt;&lt;object type=&quot;3&quot; unique_id=&quot;10016&quot;&gt;&lt;property id=&quot;20148&quot; value=&quot;5&quot;/&gt;&lt;property id=&quot;20300&quot; value=&quot;Slide 14 - &amp;quot;Belonging to another &amp;quot;&quot;/&gt;&lt;property id=&quot;20302&quot; value=&quot;1&quot;/&gt;&lt;property id=&quot;20303&quot; value=&quot;-1&quot;/&gt;&lt;property id=&quot;20307&quot; value=&quot;351&quot;/&gt;&lt;property id=&quot;20309&quot; value=&quot;-1&quot;/&gt;&lt;property id=&quot;20312&quot; value=&quot;0&quot;/&gt;&lt;/object&gt;&lt;object type=&quot;3&quot; unique_id=&quot;10017&quot;&gt;&lt;property id=&quot;20148&quot; value=&quot;5&quot;/&gt;&lt;property id=&quot;20300&quot; value=&quot;Slide 15 - &amp;quot;Belonging to another &amp;quot;&quot;/&gt;&lt;property id=&quot;20302&quot; value=&quot;1&quot;/&gt;&lt;property id=&quot;20303&quot; value=&quot;-1&quot;/&gt;&lt;property id=&quot;20307&quot; value=&quot;447&quot;/&gt;&lt;property id=&quot;20309&quot; value=&quot;-1&quot;/&gt;&lt;property id=&quot;20312&quot; value=&quot;0&quot;/&gt;&lt;/object&gt;&lt;object type=&quot;3&quot; unique_id=&quot;10018&quot;&gt;&lt;property id=&quot;20148&quot; value=&quot;5&quot;/&gt;&lt;property id=&quot;20300&quot; value=&quot;Slide 16 - &amp;quot;Intention to permanently deprive&amp;quot;&quot;/&gt;&lt;property id=&quot;20302&quot; value=&quot;1&quot;/&gt;&lt;property id=&quot;20303&quot; value=&quot;-1&quot;/&gt;&lt;property id=&quot;20307&quot; value=&quot;422&quot;/&gt;&lt;property id=&quot;20309&quot; value=&quot;-1&quot;/&gt;&lt;property id=&quot;20312&quot; value=&quot;0&quot;/&gt;&lt;/object&gt;&lt;object type=&quot;3&quot; unique_id=&quot;10019&quot;&gt;&lt;property id=&quot;20148&quot; value=&quot;5&quot;/&gt;&lt;property id=&quot;20300&quot; value=&quot;Slide 17 - &amp;quot;Intention to permanently deprive&amp;quot;&quot;/&gt;&lt;property id=&quot;20302&quot; value=&quot;1&quot;/&gt;&lt;property id=&quot;20303&quot; value=&quot;-1&quot;/&gt;&lt;property id=&quot;20307&quot; value=&quot;423&quot;/&gt;&lt;property id=&quot;20309&quot; value=&quot;-1&quot;/&gt;&lt;property id=&quot;20312&quot; value=&quot;0&quot;/&gt;&lt;/object&gt;&lt;object type=&quot;3&quot; unique_id=&quot;10020&quot;&gt;&lt;property id=&quot;20148&quot; value=&quot;5&quot;/&gt;&lt;property id=&quot;20300&quot; value=&quot;Slide 18 - &amp;quot;Intention to permanently deprive&amp;quot;&quot;/&gt;&lt;property id=&quot;20302&quot; value=&quot;1&quot;/&gt;&lt;property id=&quot;20303&quot; value=&quot;-1&quot;/&gt;&lt;property id=&quot;20307&quot; value=&quot;424&quot;/&gt;&lt;property id=&quot;20309&quot; value=&quot;-1&quot;/&gt;&lt;property id=&quot;20312&quot; value=&quot;0&quot;/&gt;&lt;/object&gt;&lt;object type=&quot;3&quot; unique_id=&quot;10021&quot;&gt;&lt;property id=&quot;20148&quot; value=&quot;5&quot;/&gt;&lt;property id=&quot;20300&quot; value=&quot;Slide 19 - &amp;quot;Intention to permanently deprive&amp;quot;&quot;/&gt;&lt;property id=&quot;20302&quot; value=&quot;1&quot;/&gt;&lt;property id=&quot;20303&quot; value=&quot;-1&quot;/&gt;&lt;property id=&quot;20307&quot; value=&quot;426&quot;/&gt;&lt;property id=&quot;20309&quot; value=&quot;-1&quot;/&gt;&lt;property id=&quot;20312&quot; value=&quot;0&quot;/&gt;&lt;/object&gt;&lt;object type=&quot;3&quot; unique_id=&quot;10022&quot;&gt;&lt;property id=&quot;20148&quot; value=&quot;5&quot;/&gt;&lt;property id=&quot;20300&quot; value=&quot;Slide 20 - &amp;quot;Intention to permanently deprive&amp;quot;&quot;/&gt;&lt;property id=&quot;20302&quot; value=&quot;1&quot;/&gt;&lt;property id=&quot;20303&quot; value=&quot;-1&quot;/&gt;&lt;property id=&quot;20307&quot; value=&quot;427&quot;/&gt;&lt;property id=&quot;20309&quot; value=&quot;-1&quot;/&gt;&lt;property id=&quot;20312&quot; value=&quot;0&quot;/&gt;&lt;/object&gt;&lt;object type=&quot;3&quot; unique_id=&quot;10023&quot;&gt;&lt;property id=&quot;20148&quot; value=&quot;5&quot;/&gt;&lt;property id=&quot;20300&quot; value=&quot;Slide 21 - &amp;quot;Intention to permanently deprive&amp;quot;&quot;/&gt;&lt;property id=&quot;20302&quot; value=&quot;1&quot;/&gt;&lt;property id=&quot;20303&quot; value=&quot;-1&quot;/&gt;&lt;property id=&quot;20307&quot; value=&quot;428&quot;/&gt;&lt;property id=&quot;20309&quot; value=&quot;-1&quot;/&gt;&lt;property id=&quot;20312&quot; value=&quot;0&quot;/&gt;&lt;/object&gt;&lt;object type=&quot;3&quot; unique_id=&quot;10024&quot;&gt;&lt;property id=&quot;20148&quot; value=&quot;5&quot;/&gt;&lt;property id=&quot;20300&quot; value=&quot;Slide 22 - &amp;quot;Robbery &amp;quot;&quot;/&gt;&lt;property id=&quot;20302&quot; value=&quot;1&quot;/&gt;&lt;property id=&quot;20303&quot; value=&quot;-1&quot;/&gt;&lt;property id=&quot;20307&quot; value=&quot;361&quot;/&gt;&lt;property id=&quot;20309&quot; value=&quot;-1&quot;/&gt;&lt;property id=&quot;20312&quot; value=&quot;0&quot;/&gt;&lt;/object&gt;&lt;object type=&quot;3&quot; unique_id=&quot;10025&quot;&gt;&lt;property id=&quot;20148&quot; value=&quot;5&quot;/&gt;&lt;property id=&quot;20300&quot; value=&quot;Slide 23&quot;/&gt;&lt;property id=&quot;20302&quot; value=&quot;1&quot;/&gt;&lt;property id=&quot;20303&quot; value=&quot;-1&quot;/&gt;&lt;property id=&quot;20307&quot; value=&quot;362&quot;/&gt;&lt;property id=&quot;20309&quot; value=&quot;-1&quot;/&gt;&lt;property id=&quot;20312&quot; value=&quot;0&quot;/&gt;&lt;/object&gt;&lt;object type=&quot;3&quot; unique_id=&quot;10026&quot;&gt;&lt;property id=&quot;20148&quot; value=&quot;5&quot;/&gt;&lt;property id=&quot;20300&quot; value=&quot;Slide 24 - &amp;quot;If they steal&amp;quot;&quot;/&gt;&lt;property id=&quot;20302&quot; value=&quot;1&quot;/&gt;&lt;property id=&quot;20303&quot; value=&quot;-1&quot;/&gt;&lt;property id=&quot;20307&quot; value=&quot;363&quot;/&gt;&lt;property id=&quot;20309&quot; value=&quot;-1&quot;/&gt;&lt;property id=&quot;20312&quot; value=&quot;0&quot;/&gt;&lt;/object&gt;&lt;object type=&quot;3&quot; unique_id=&quot;10027&quot;&gt;&lt;property id=&quot;20148&quot; value=&quot;5&quot;/&gt;&lt;property id=&quot;20300&quot; value=&quot;Slide 25 - &amp;quot;If they steal&amp;quot;&quot;/&gt;&lt;property id=&quot;20302&quot; value=&quot;1&quot;/&gt;&lt;property id=&quot;20303&quot; value=&quot;-1&quot;/&gt;&lt;property id=&quot;20307&quot; value=&quot;435&quot;/&gt;&lt;property id=&quot;20309&quot; value=&quot;-1&quot;/&gt;&lt;property id=&quot;20312&quot; value=&quot;0&quot;/&gt;&lt;/object&gt;&lt;object type=&quot;3&quot; unique_id=&quot;10028&quot;&gt;&lt;property id=&quot;20148&quot; value=&quot;5&quot;/&gt;&lt;property id=&quot;20300&quot; value=&quot;Slide 26 - &amp;quot;And in order to do so&amp;quot;&quot;/&gt;&lt;property id=&quot;20302&quot; value=&quot;1&quot;/&gt;&lt;property id=&quot;20303&quot; value=&quot;-1&quot;/&gt;&lt;property id=&quot;20307&quot; value=&quot;366&quot;/&gt;&lt;property id=&quot;20309&quot; value=&quot;-1&quot;/&gt;&lt;property id=&quot;20312&quot; value=&quot;0&quot;/&gt;&lt;/object&gt;&lt;object type=&quot;3&quot; unique_id=&quot;10029&quot;&gt;&lt;property id=&quot;20148&quot; value=&quot;5&quot;/&gt;&lt;property id=&quot;20300&quot; value=&quot;Slide 27 - &amp;quot;And in order to do so&amp;quot;&quot;/&gt;&lt;property id=&quot;20302&quot; value=&quot;1&quot;/&gt;&lt;property id=&quot;20303&quot; value=&quot;-1&quot;/&gt;&lt;property id=&quot;20307&quot; value=&quot;436&quot;/&gt;&lt;property id=&quot;20309&quot; value=&quot;-1&quot;/&gt;&lt;property id=&quot;20312&quot; value=&quot;0&quot;/&gt;&lt;/object&gt;&lt;object type=&quot;3&quot; unique_id=&quot;10030&quot;&gt;&lt;property id=&quot;20148&quot; value=&quot;5&quot;/&gt;&lt;property id=&quot;20300&quot; value=&quot;Slide 28 - &amp;quot;And in order to do so&amp;quot;&quot;/&gt;&lt;property id=&quot;20302&quot; value=&quot;1&quot;/&gt;&lt;property id=&quot;20303&quot; value=&quot;-1&quot;/&gt;&lt;property id=&quot;20307&quot; value=&quot;437&quot;/&gt;&lt;property id=&quot;20309&quot; value=&quot;-1&quot;/&gt;&lt;property id=&quot;20312&quot; value=&quot;0&quot;/&gt;&lt;/object&gt;&lt;object type=&quot;3&quot; unique_id=&quot;10031&quot;&gt;&lt;property id=&quot;20148&quot; value=&quot;5&quot;/&gt;&lt;property id=&quot;20300&quot; value=&quot;Slide 29 - &amp;quot; &amp;quot;&quot;/&gt;&lt;property id=&quot;20302&quot; value=&quot;1&quot;/&gt;&lt;property id=&quot;20303&quot; value=&quot;-1&quot;/&gt;&lt;property id=&quot;20307&quot; value=&quot;370&quot;/&gt;&lt;property id=&quot;20309&quot; value=&quot;-1&quot;/&gt;&lt;property id=&quot;20312&quot; value=&quot;0&quot;/&gt;&lt;/object&gt;&lt;object type=&quot;3&quot; unique_id=&quot;10032&quot;&gt;&lt;property id=&quot;20148&quot; value=&quot;5&quot;/&gt;&lt;property id=&quot;20300&quot; value=&quot;Slide 30 - &amp;quot; &amp;quot;&quot;/&gt;&lt;property id=&quot;20302&quot; value=&quot;1&quot;/&gt;&lt;property id=&quot;20303&quot; value=&quot;-1&quot;/&gt;&lt;property id=&quot;20307&quot; value=&quot;438&quot;/&gt;&lt;property id=&quot;20309&quot; value=&quot;-1&quot;/&gt;&lt;property id=&quot;20312&quot; value=&quot;0&quot;/&gt;&lt;/object&gt;&lt;object type=&quot;3&quot; unique_id=&quot;10033&quot;&gt;&lt;property id=&quot;20148&quot; value=&quot;5&quot;/&gt;&lt;property id=&quot;20300&quot; value=&quot;Slide 31 - &amp;quot; &amp;quot;&quot;/&gt;&lt;property id=&quot;20302&quot; value=&quot;1&quot;/&gt;&lt;property id=&quot;20303&quot; value=&quot;-1&quot;/&gt;&lt;property id=&quot;20307&quot; value=&quot;439&quot;/&gt;&lt;property id=&quot;20309&quot; value=&quot;-1&quot;/&gt;&lt;property id=&quot;20312&quot; value=&quot;0&quot;/&gt;&lt;/object&gt;&lt;object type=&quot;3&quot; unique_id=&quot;10034&quot;&gt;&lt;property id=&quot;20148&quot; value=&quot;5&quot;/&gt;&lt;property id=&quot;20300&quot; value=&quot;Slide 32&quot;/&gt;&lt;property id=&quot;20302&quot; value=&quot;1&quot;/&gt;&lt;property id=&quot;20303&quot; value=&quot;-1&quot;/&gt;&lt;property id=&quot;20307&quot; value=&quot;440&quot;/&gt;&lt;property id=&quot;20309&quot; value=&quot;-1&quot;/&gt;&lt;property id=&quot;20312&quot; value=&quot;0&quot;/&gt;&lt;/object&gt;&lt;/object&gt;&lt;object type=&quot;8&quot; unique_id=&quot;10068&quot;&gt;&lt;/object&gt;&lt;object type=&quot;4&quot; unique_id=&quot;10103&quot;&gt;&lt;/object&gt;&lt;object type=&quot;10&quot; unique_id=&quot;10139&quot;&gt;&lt;object type=&quot;11&quot; unique_id=&quot;10140&quot;&gt;&lt;/object&gt;&lt;/object&gt;&lt;/object&gt;&lt;/database&gt;"/>
  <p:tag name="SECTOMILLISECCONVERTED" val="1"/>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33&quot;/&gt;&lt;lineCharCount val=&quot;13&quot;/&gt;&lt;lineCharCount val=&quot;12&quot;/&gt;&lt;lineCharCount val=&quot;13&quot;/&gt;&lt;lineCharCount val=&quot;11&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3&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3&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5&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4&quot;/&gt;&lt;lineCharCount val=&quot;19&quot;/&gt;&lt;lineCharCount val=&quot;13&quot;/&gt;&lt;lineCharCount val=&quot;12&quot;/&gt;&lt;lineCharCount val=&quot;13&quot;/&gt;&lt;lineCharCount val=&quot;11&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5&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33&quot;/&gt;&lt;lineCharCount val=&quot;13&quot;/&gt;&lt;lineCharCount val=&quot;12&quot;/&gt;&lt;lineCharCount val=&quot;13&quot;/&gt;&lt;lineCharCount val=&quot;11&quot;/&gt;&lt;/TableIndex&gt;&lt;/ShapeText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INFO" val="&lt;ThreeDShapeInfo&gt;&lt;uuid val=&quot;{931E71D9-3E4F-4163-B25A-2F8557B26E00}&quot;/&gt;&lt;isInvalidForFieldText val=&quot;0&quot;/&gt;&lt;Image&gt;&lt;filename val=&quot;C:\DOCUME~1\swp54152\LOCALS~1\Temp\PR\data\asimages\{931E71D9-3E4F-4163-B25A-2F8557B26E00}_2.png&quot;/&gt;&lt;left val=&quot;103&quot;/&gt;&lt;top val=&quot;85&quot;/&gt;&lt;width val=&quot;529&quot;/&gt;&lt;height val=&quot;408&quot;/&gt;&lt;hasText val=&quot;1&quot;/&gt;&lt;/Image&gt;&lt;/ThreeDShapeInfo&gt;"/>
</p:tagLst>
</file>

<file path=ppt/tags/tag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quot;/&gt;&lt;lineCharCount val=&quot;1&quot;/&gt;&lt;lineCharCount val=&quot;1&quot;/&gt;&lt;lineCharCount val=&quot;1&quot;/&gt;&lt;lineCharCount val=&quot;5&quot;/&gt;&lt;/TableIndex&gt;&lt;/ShapeTextInfo&gt;"/>
</p:tagLst>
</file>

<file path=ppt/tags/tag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1&quot;/&gt;&lt;lineCharCount val=&quot;13&quot;/&gt;&lt;lineCharCount val=&quot;9&quot;/&gt;&lt;lineCharCount val=&quot;21&quot;/&gt;&lt;lineCharCount val=&quot;1&quot;/&gt;&lt;lineCharCount val=&quot;19&quot;/&gt;&lt;lineCharCount val=&quot;3&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9&quot;/&gt;&lt;lineCharCount val=&quot;12&quot;/&gt;&lt;lineCharCount val=&quot;13&quot;/&gt;&lt;lineCharCount val=&quot;20&quot;/&gt;&lt;lineCharCount val=&quot;1&quot;/&gt;&lt;lineCharCount val=&quot;14&quot;/&gt;&lt;/TableIndex&gt;&lt;/ShapeTextInfo&gt;"/>
</p:tagLst>
</file>

<file path=ppt/tags/tag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3&quot;/&gt;&lt;lineCharCount val=&quot;1&quot;/&gt;&lt;/TableIndex&gt;&lt;/ShapeTextInfo&gt;"/>
</p:tagLst>
</file>

<file path=ppt/tags/tag26.xml><?xml version="1.0" encoding="utf-8"?>
<p:tagLst xmlns:a="http://schemas.openxmlformats.org/drawingml/2006/main" xmlns:r="http://schemas.openxmlformats.org/officeDocument/2006/relationships" xmlns:p="http://schemas.openxmlformats.org/presentationml/2006/main">
  <p:tag name="PRESENTER_SHAPEINFO" val="&lt;ThreeDShapeInfo&gt;&lt;uuid val=&quot;{86A87A51-83FE-487C-A68E-9D29169CD9CD}&quot;/&gt;&lt;isInvalidForFieldText val=&quot;0&quot;/&gt;&lt;Image&gt;&lt;filename val=&quot;C:\DOCUME~1\swp54152\LOCALS~1\Temp\PR\data\asimages\{86A87A51-83FE-487C-A68E-9D29169CD9CD}_5.png&quot;/&gt;&lt;left val=&quot;172&quot;/&gt;&lt;top val=&quot;184&quot;/&gt;&lt;width val=&quot;382&quot;/&gt;&lt;height val=&quot;210&quot;/&gt;&lt;hasText val=&quot;1&quot;/&gt;&lt;/Image&gt;&lt;/ThreeDShapeInfo&gt;"/>
</p:tagLst>
</file>

<file path=ppt/tags/tag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3&quot;/&gt;&lt;lineCharCount val=&quot;1&quot;/&gt;&lt;/TableIndex&gt;&lt;/ShapeTextInfo&gt;"/>
</p:tagLst>
</file>

<file path=ppt/tags/tag28.xml><?xml version="1.0" encoding="utf-8"?>
<p:tagLst xmlns:a="http://schemas.openxmlformats.org/drawingml/2006/main" xmlns:r="http://schemas.openxmlformats.org/officeDocument/2006/relationships" xmlns:p="http://schemas.openxmlformats.org/presentationml/2006/main">
  <p:tag name="PRESENTER_SHAPEINFO" val="&lt;ThreeDShapeInfo&gt;&lt;uuid val=&quot;{1548BD91-3759-4ECD-B279-44699BD68DC3}&quot;/&gt;&lt;isInvalidForFieldText val=&quot;0&quot;/&gt;&lt;Image&gt;&lt;filename val=&quot;C:\DOCUME~1\swp54152\LOCALS~1\Temp\PR\data\asimages\{1548BD91-3759-4ECD-B279-44699BD68DC3}_6.png&quot;/&gt;&lt;left val=&quot;171&quot;/&gt;&lt;top val=&quot;183&quot;/&gt;&lt;width val=&quot;376&quot;/&gt;&lt;height val=&quot;251&quot;/&gt;&lt;hasText val=&quot;1&quot;/&gt;&lt;/Image&gt;&lt;/ThreeDShapeInfo&gt;"/>
</p:tagLst>
</file>

<file path=ppt/tags/tag2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3&quot;/&gt;&lt;lineCharCount val=&quot;1&quot;/&gt;&lt;/TableIndex&gt;&lt;/ShapeTextInfo&gt;"/>
</p:tagLst>
</file>

<file path=ppt/tags/tag30.xml><?xml version="1.0" encoding="utf-8"?>
<p:tagLst xmlns:a="http://schemas.openxmlformats.org/drawingml/2006/main" xmlns:r="http://schemas.openxmlformats.org/officeDocument/2006/relationships" xmlns:p="http://schemas.openxmlformats.org/presentationml/2006/main">
  <p:tag name="PRESENTER_SHAPEINFO" val="&lt;ThreeDShapeInfo&gt;&lt;uuid val=&quot;{1ED4ED38-782C-4F06-B41D-A913C048E13B}&quot;/&gt;&lt;isInvalidForFieldText val=&quot;0&quot;/&gt;&lt;Image&gt;&lt;filename val=&quot;C:\DOCUME~1\swp54152\LOCALS~1\Temp\PR\data\asimages\{1ED4ED38-782C-4F06-B41D-A913C048E13B}_7.png&quot;/&gt;&lt;left val=&quot;144&quot;/&gt;&lt;top val=&quot;194&quot;/&gt;&lt;width val=&quot;435&quot;/&gt;&lt;height val=&quot;309&quot;/&gt;&lt;hasText val=&quot;1&quot;/&gt;&lt;/Image&gt;&lt;/ThreeDShapeInfo&gt;"/>
</p:tagLst>
</file>

<file path=ppt/tags/tag3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2&quot;/&gt;&lt;lineCharCount val=&quot;13&quot;/&gt;&lt;/TableIndex&gt;&lt;/ShapeTextInfo&gt;"/>
  <p:tag name="PRESENTER_SHAPEINFO" val="&lt;ThreeDShapeInfo&gt;&lt;uuid val=&quot;{ECCD4356-033C-44ED-82DC-A599A0A86FD1}&quot;/&gt;&lt;isInvalidForFieldText val=&quot;0&quot;/&gt;&lt;Image&gt;&lt;filename val=&quot;C:\DOCUME~1\swp54152\LOCALS~1\Temp\PR\data\asimages\{ECCD4356-033C-44ED-82DC-A599A0A86FD1}_7.png&quot;/&gt;&lt;left val=&quot;308&quot;/&gt;&lt;top val=&quot;309&quot;/&gt;&lt;width val=&quot;155&quot;/&gt;&lt;height val=&quot;106&quot;/&gt;&lt;hasText val=&quot;1&quot;/&gt;&lt;/Image&gt;&lt;/ThreeDShapeInfo&gt;"/>
</p:tagLst>
</file>

<file path=ppt/tags/tag3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42&quot;/&gt;&lt;lineCharCount val=&quot;1&quot;/&gt;&lt;lineCharCount val=&quot;34&quot;/&gt;&lt;lineCharCount val=&quot;1&quot;/&gt;&lt;lineCharCount val=&quot;43&quot;/&gt;&lt;lineCharCount val=&quot;1&quot;/&gt;&lt;lineCharCount val=&quot;1&quot;/&gt;&lt;lineCharCount val=&quot;36&quot;/&gt;&lt;/TableIndex&gt;&lt;/ShapeTextInfo&gt;"/>
</p:tagLst>
</file>

<file path=ppt/tags/tag3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34.xml><?xml version="1.0" encoding="utf-8"?>
<p:tagLst xmlns:a="http://schemas.openxmlformats.org/drawingml/2006/main" xmlns:r="http://schemas.openxmlformats.org/officeDocument/2006/relationships" xmlns:p="http://schemas.openxmlformats.org/presentationml/2006/main">
  <p:tag name="PRESENTER_SHAPEINFO" val="&lt;ThreeDShapeInfo&gt;&lt;uuid val=&quot;{BD3CB7AC-1B33-45FB-8C09-58019048EAEF}&quot;/&gt;&lt;isInvalidForFieldText val=&quot;0&quot;/&gt;&lt;Image&gt;&lt;filename val=&quot;C:\DOCUME~1\swp54152\LOCALS~1\Temp\PR\data\asimages\{BD3CB7AC-1B33-45FB-8C09-58019048EAEF}_11.png&quot;/&gt;&lt;left val=&quot;467&quot;/&gt;&lt;top val=&quot;42&quot;/&gt;&lt;width val=&quot;194&quot;/&gt;&lt;height val=&quot;192&quot;/&gt;&lt;hasText val=&quot;1&quot;/&gt;&lt;/Image&gt;&lt;/ThreeDShapeInfo&gt;"/>
</p:tagLst>
</file>

<file path=ppt/tags/tag3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17&quot;/&gt;&lt;lineCharCount val=&quot;1&quot;/&gt;&lt;lineCharCount val=&quot;15&quot;/&gt;&lt;lineCharCount val=&quot;1&quot;/&gt;&lt;lineCharCount val=&quot;1&quot;/&gt;&lt;lineCharCount val=&quot;26&quot;/&gt;&lt;lineCharCount val=&quot;14&quot;/&gt;&lt;lineCharCount val=&quot;1&quot;/&gt;&lt;lineCharCount val=&quot;31&quot;/&gt;&lt;lineCharCount val=&quot;20&quot;/&gt;&lt;lineCharCount val=&quot;1&quot;/&gt;&lt;lineCharCount val=&quot;26&quot;/&gt;&lt;lineCharCount val=&quot;27&quot;/&gt;&lt;lineCharCount val=&quot;1&quot;/&gt;&lt;/TableIndex&gt;&lt;/ShapeTextInfo&gt;"/>
</p:tagLst>
</file>

<file path=ppt/tags/tag3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24279</TotalTime>
  <Words>5879</Words>
  <Application>Microsoft Office PowerPoint</Application>
  <PresentationFormat>On-screen Show (4:3)</PresentationFormat>
  <Paragraphs>571</Paragraphs>
  <Slides>33</Slides>
  <Notes>33</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33</vt:i4>
      </vt:variant>
    </vt:vector>
  </HeadingPairs>
  <TitlesOfParts>
    <vt:vector size="46" baseType="lpstr">
      <vt:lpstr>MS PGothic</vt:lpstr>
      <vt:lpstr>MS PGothic</vt:lpstr>
      <vt:lpstr>Arial</vt:lpstr>
      <vt:lpstr>Calibri</vt:lpstr>
      <vt:lpstr>Calibri Light</vt:lpstr>
      <vt:lpstr>Comic Sans MS</vt:lpstr>
      <vt:lpstr>Lucida Handwriting</vt:lpstr>
      <vt:lpstr>Microsoft Sans Serif</vt:lpstr>
      <vt:lpstr>Tahoma</vt:lpstr>
      <vt:lpstr>Times New Roman</vt:lpstr>
      <vt:lpstr>Verdana</vt:lpstr>
      <vt:lpstr>Default Design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Jones,Sarah swp5354</cp:lastModifiedBy>
  <cp:revision>461</cp:revision>
  <cp:lastPrinted>2017-04-06T18:45:50Z</cp:lastPrinted>
  <dcterms:created xsi:type="dcterms:W3CDTF">2010-07-02T08:46:54Z</dcterms:created>
  <dcterms:modified xsi:type="dcterms:W3CDTF">2019-02-20T14:45:43Z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71e7ea2e-8cd3-40e2-9bcd-31693438d2b3</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ies>
</file>