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  <p:sldMasterId id="2147483811" r:id="rId2"/>
  </p:sldMasterIdLst>
  <p:notesMasterIdLst>
    <p:notesMasterId r:id="rId31"/>
  </p:notesMasterIdLst>
  <p:handoutMasterIdLst>
    <p:handoutMasterId r:id="rId32"/>
  </p:handoutMasterIdLst>
  <p:sldIdLst>
    <p:sldId id="289" r:id="rId3"/>
    <p:sldId id="307" r:id="rId4"/>
    <p:sldId id="263" r:id="rId5"/>
    <p:sldId id="257" r:id="rId6"/>
    <p:sldId id="258" r:id="rId7"/>
    <p:sldId id="259" r:id="rId8"/>
    <p:sldId id="309" r:id="rId9"/>
    <p:sldId id="308" r:id="rId10"/>
    <p:sldId id="310" r:id="rId11"/>
    <p:sldId id="276" r:id="rId12"/>
    <p:sldId id="277" r:id="rId13"/>
    <p:sldId id="278" r:id="rId14"/>
    <p:sldId id="311" r:id="rId15"/>
    <p:sldId id="282" r:id="rId16"/>
    <p:sldId id="283" r:id="rId17"/>
    <p:sldId id="284" r:id="rId18"/>
    <p:sldId id="260" r:id="rId19"/>
    <p:sldId id="285" r:id="rId20"/>
    <p:sldId id="286" r:id="rId21"/>
    <p:sldId id="287" r:id="rId22"/>
    <p:sldId id="265" r:id="rId23"/>
    <p:sldId id="298" r:id="rId24"/>
    <p:sldId id="271" r:id="rId25"/>
    <p:sldId id="306" r:id="rId26"/>
    <p:sldId id="303" r:id="rId27"/>
    <p:sldId id="304" r:id="rId28"/>
    <p:sldId id="302" r:id="rId29"/>
    <p:sldId id="300" r:id="rId30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895" autoAdjust="0"/>
  </p:normalViewPr>
  <p:slideViewPr>
    <p:cSldViewPr>
      <p:cViewPr varScale="1">
        <p:scale>
          <a:sx n="59" d="100"/>
          <a:sy n="59" d="100"/>
        </p:scale>
        <p:origin x="17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D2850CD2-F446-4CA8-92EB-8DCD970BD6DA}" type="datetimeFigureOut">
              <a:rPr lang="en-GB"/>
              <a:pPr>
                <a:defRPr/>
              </a:pPr>
              <a:t>27/11/2019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F47AC3A2-3D27-4B60-BEC7-08B112ABF2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57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4FE462-8B44-40C7-BC63-1EC506734BDC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1802-2B60-4E5E-B9D8-5292100C8A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237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9428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41147B-2EFC-4B95-9DE6-EE865964611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150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43B08-E8C0-44FA-B7B1-A2369766A55F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841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659C-D2F3-4B6D-8CD3-D7F1EBEBADFF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965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2139D-EF8D-408F-AEDB-F8C41A72AC68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142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F4F79-398D-44E5-9977-82184311044B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40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E0C15-21EB-4460-8B63-FB22A6307C30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90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7F56-900E-4795-B4E6-D33D220BA6C9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227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A88E-B8A8-40A9-883E-B577FF17035C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730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61F7F-B58F-4F2F-8F56-940C548DCAFE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788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973F-3558-4A0A-8B20-1ED3FBB1E334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957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9D047-C7B6-4D05-84A7-67E40D33EB0F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438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5A1F7-6B6E-4FB0-8974-FE98411A98F8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27-Nov-19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288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82998-2F2B-4D74-A6BA-2FE1C80C35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437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714376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>
            <a:lvl1pPr>
              <a:defRPr sz="44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>
            <a:lvl1pPr>
              <a:defRPr sz="36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2E7E5-42C1-4C18-A0D6-33BC374F177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670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>
            <a:normAutofit/>
          </a:bodyPr>
          <a:lstStyle>
            <a:lvl1pPr algn="l">
              <a:defRPr sz="2400" b="0" cap="all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1D89C-6DC6-4BC9-B899-E4F7B1B1BB3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425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>
            <a:lvl1pPr>
              <a:defRPr sz="44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36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36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28F2F-A948-4B7E-99A0-892C9F4C2E6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4642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9FF67-1C6A-48B2-A5C7-476CFC3DFC7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6494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1859D-E36C-464B-A569-F23827C8F14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58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D61E6-6DEB-427C-9D2F-496A46C816F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285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9FE35-BCBD-4A92-AD84-428E6CF6AF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6771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069FD-D912-4AD5-A066-C327085504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2339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F0D3A-0D81-4557-9791-A0E29F80FB9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1762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0C1E7B-F03C-4035-8FCB-276991A9B0B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3858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28C78C8B-5B39-44D8-BF62-052E74D9C1BF}" type="datetime5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27-Nov-19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3991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9" y="285752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9" y="1600202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C045CB96-CC12-4F93-9436-E75B8CA49A8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714376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9825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/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000">
          <a:solidFill>
            <a:srgbClr val="0D0D0D"/>
          </a:solidFill>
          <a:latin typeface="Calibri" pitchFamily="34" charset="0"/>
          <a:cs typeface="Arial" charset="0"/>
        </a:defRPr>
      </a:lvl5pPr>
      <a:lvl6pPr marL="342900" algn="l" rtl="0" eaLnBrk="1" fontAlgn="base" hangingPunct="1">
        <a:spcBef>
          <a:spcPct val="0"/>
        </a:spcBef>
        <a:spcAft>
          <a:spcPct val="0"/>
        </a:spcAft>
        <a:defRPr sz="3300">
          <a:solidFill>
            <a:schemeClr val="bg1"/>
          </a:solidFill>
          <a:latin typeface="Calibri" pitchFamily="34" charset="0"/>
        </a:defRPr>
      </a:lvl6pPr>
      <a:lvl7pPr marL="685800" algn="l" rtl="0" eaLnBrk="1" fontAlgn="base" hangingPunct="1">
        <a:spcBef>
          <a:spcPct val="0"/>
        </a:spcBef>
        <a:spcAft>
          <a:spcPct val="0"/>
        </a:spcAft>
        <a:defRPr sz="3300">
          <a:solidFill>
            <a:schemeClr val="bg1"/>
          </a:solidFill>
          <a:latin typeface="Calibri" pitchFamily="34" charset="0"/>
        </a:defRPr>
      </a:lvl7pPr>
      <a:lvl8pPr marL="1028700" algn="l" rtl="0" eaLnBrk="1" fontAlgn="base" hangingPunct="1">
        <a:spcBef>
          <a:spcPct val="0"/>
        </a:spcBef>
        <a:spcAft>
          <a:spcPct val="0"/>
        </a:spcAft>
        <a:defRPr sz="3300">
          <a:solidFill>
            <a:schemeClr val="bg1"/>
          </a:solidFill>
          <a:latin typeface="Calibri" pitchFamily="34" charset="0"/>
        </a:defRPr>
      </a:lvl8pPr>
      <a:lvl9pPr marL="1371600" algn="l" rtl="0" eaLnBrk="1" fontAlgn="base" hangingPunct="1">
        <a:spcBef>
          <a:spcPct val="0"/>
        </a:spcBef>
        <a:spcAft>
          <a:spcPct val="0"/>
        </a:spcAft>
        <a:defRPr sz="3300">
          <a:solidFill>
            <a:schemeClr val="bg1"/>
          </a:solidFill>
          <a:latin typeface="Calibri" pitchFamily="34" charset="0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1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15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15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900" b="1" dirty="0" smtClean="0">
                <a:solidFill>
                  <a:srgbClr val="0000FF"/>
                </a:solidFill>
              </a:rPr>
              <a:t>Consultancy </a:t>
            </a:r>
            <a:r>
              <a:rPr lang="en-GB" sz="4900" b="1" dirty="0" smtClean="0">
                <a:solidFill>
                  <a:srgbClr val="0000FF"/>
                </a:solidFill>
              </a:rPr>
              <a:t>Project</a:t>
            </a:r>
            <a:br>
              <a:rPr lang="en-GB" sz="4900" b="1" dirty="0" smtClean="0">
                <a:solidFill>
                  <a:srgbClr val="0000FF"/>
                </a:solidFill>
              </a:rPr>
            </a:br>
            <a:r>
              <a:rPr lang="en-GB" sz="4000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00FF"/>
                </a:solidFill>
              </a:rPr>
              <a:t>The Research Process</a:t>
            </a:r>
          </a:p>
          <a:p>
            <a:r>
              <a:rPr lang="en-GB" b="1" dirty="0" smtClean="0">
                <a:solidFill>
                  <a:srgbClr val="0000FF"/>
                </a:solidFill>
              </a:rPr>
              <a:t>The BID ‘pitch’ event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13328"/>
            <a:ext cx="2605514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08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>
                <a:solidFill>
                  <a:srgbClr val="0000FF"/>
                </a:solidFill>
              </a:rPr>
              <a:t>Today’s Objectives </a:t>
            </a:r>
            <a:endParaRPr lang="en-GB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fontScale="40000" lnSpcReduction="20000"/>
          </a:bodyPr>
          <a:lstStyle/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38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charset="0"/>
              </a:rPr>
              <a:t>To explore the key aspects which determine the research process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charset="0"/>
              </a:rPr>
              <a:t>To highlight </a:t>
            </a:r>
            <a:r>
              <a:rPr lang="en-GB" sz="5900" dirty="0">
                <a:cs typeface="Arial" charset="0"/>
              </a:rPr>
              <a:t>different research approaches &amp; methods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charset="0"/>
              </a:rPr>
              <a:t>To outline </a:t>
            </a:r>
            <a:r>
              <a:rPr lang="en-GB" sz="5900" dirty="0">
                <a:cs typeface="Arial" charset="0"/>
              </a:rPr>
              <a:t>&amp; discuss key considerations &amp; issues </a:t>
            </a:r>
            <a:endParaRPr lang="en-GB" sz="59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>
                <a:cs typeface="Arial" pitchFamily="34" charset="0"/>
              </a:rPr>
              <a:t>To introduce </a:t>
            </a:r>
            <a:r>
              <a:rPr lang="en-GB" sz="5900" dirty="0" smtClean="0">
                <a:cs typeface="Arial" pitchFamily="34" charset="0"/>
              </a:rPr>
              <a:t>the </a:t>
            </a:r>
            <a:r>
              <a:rPr lang="en-GB" sz="5900" dirty="0">
                <a:cs typeface="Arial" pitchFamily="34" charset="0"/>
              </a:rPr>
              <a:t>key questions and considerations faced by </a:t>
            </a:r>
            <a:r>
              <a:rPr lang="en-GB" sz="5900" dirty="0" smtClean="0">
                <a:cs typeface="Arial" pitchFamily="34" charset="0"/>
              </a:rPr>
              <a:t>researchers </a:t>
            </a:r>
            <a:r>
              <a:rPr lang="en-GB" sz="5900" dirty="0">
                <a:cs typeface="Arial" pitchFamily="34" charset="0"/>
              </a:rPr>
              <a:t>when preparing for </a:t>
            </a:r>
            <a:r>
              <a:rPr lang="en-GB" sz="5900" dirty="0" smtClean="0">
                <a:cs typeface="Arial" pitchFamily="34" charset="0"/>
              </a:rPr>
              <a:t>research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pitchFamily="34" charset="0"/>
              </a:rPr>
              <a:t>To identify </a:t>
            </a:r>
            <a:r>
              <a:rPr lang="en-GB" sz="5900" dirty="0">
                <a:cs typeface="Arial" pitchFamily="34" charset="0"/>
              </a:rPr>
              <a:t>&amp; discuss different information </a:t>
            </a:r>
            <a:r>
              <a:rPr lang="en-GB" sz="5900" dirty="0" smtClean="0">
                <a:cs typeface="Arial" pitchFamily="34" charset="0"/>
              </a:rPr>
              <a:t>needs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pitchFamily="34" charset="0"/>
              </a:rPr>
              <a:t>To highlight </a:t>
            </a:r>
            <a:r>
              <a:rPr lang="en-GB" sz="5900" dirty="0">
                <a:cs typeface="Arial" pitchFamily="34" charset="0"/>
              </a:rPr>
              <a:t>potential sources of information &amp; ways of gathering it </a:t>
            </a:r>
            <a:endParaRPr lang="en-GB" sz="59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pitchFamily="34" charset="0"/>
              </a:rPr>
              <a:t>To acknowledge </a:t>
            </a:r>
            <a:r>
              <a:rPr lang="en-GB" sz="5900" dirty="0">
                <a:cs typeface="Arial" pitchFamily="34" charset="0"/>
              </a:rPr>
              <a:t>difficulties in information </a:t>
            </a:r>
            <a:r>
              <a:rPr lang="en-GB" sz="59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pitchFamily="34" charset="0"/>
              </a:rPr>
              <a:t>To consider </a:t>
            </a:r>
            <a:r>
              <a:rPr lang="en-GB" sz="5900" dirty="0">
                <a:cs typeface="Arial" pitchFamily="34" charset="0"/>
              </a:rPr>
              <a:t>strategies for effective knowledge </a:t>
            </a:r>
            <a:r>
              <a:rPr lang="en-GB" sz="59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dirty="0" smtClean="0">
                <a:cs typeface="Arial" pitchFamily="34" charset="0"/>
              </a:rPr>
              <a:t>To identify </a:t>
            </a:r>
            <a:r>
              <a:rPr lang="en-GB" sz="5900" dirty="0">
                <a:cs typeface="Arial" pitchFamily="34" charset="0"/>
              </a:rPr>
              <a:t>the different stages in the research </a:t>
            </a:r>
            <a:r>
              <a:rPr lang="en-GB" sz="5900" dirty="0" smtClean="0">
                <a:cs typeface="Arial" pitchFamily="34" charset="0"/>
              </a:rPr>
              <a:t>process</a:t>
            </a:r>
          </a:p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59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900" b="1" dirty="0" smtClean="0">
                <a:cs typeface="Arial" pitchFamily="34" charset="0"/>
              </a:rPr>
              <a:t>To advise on the content and structure of the BID presentation </a:t>
            </a:r>
            <a:endParaRPr lang="en-GB" sz="5900" b="1" dirty="0">
              <a:cs typeface="Arial" pitchFamily="34" charset="0"/>
            </a:endParaRPr>
          </a:p>
          <a:p>
            <a:pPr marL="750887" indent="-571500">
              <a:lnSpc>
                <a:spcPct val="90000"/>
              </a:lnSpc>
              <a:buClr>
                <a:schemeClr val="accent3"/>
              </a:buClr>
              <a:defRPr/>
            </a:pPr>
            <a:endParaRPr lang="en-GB" sz="3800" dirty="0" smtClean="0">
              <a:cs typeface="Arial" pitchFamily="34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7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solidFill>
                  <a:srgbClr val="0000FF"/>
                </a:solidFill>
                <a:cs typeface="Arial" pitchFamily="34" charset="0"/>
              </a:rPr>
              <a:t>Essential project requirements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84313"/>
            <a:ext cx="7715250" cy="4525962"/>
          </a:xfrm>
        </p:spPr>
        <p:txBody>
          <a:bodyPr/>
          <a:lstStyle/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b="1" dirty="0" smtClean="0">
                <a:cs typeface="Arial" charset="0"/>
              </a:rPr>
              <a:t>BID for work  (20 marks)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PID agreed (and signed)  (30 marks)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Feedback 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Plan research methods in detail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Undertake research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Analyse findings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Brainstorm with client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Present findings and informed ideas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Report (50 marks)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Action!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Feedback/analysis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Does the project achieve the PID goals?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29431" y="26166"/>
            <a:ext cx="82296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 smtClean="0">
                <a:solidFill>
                  <a:srgbClr val="0000FF"/>
                </a:solidFill>
                <a:cs typeface="Arial" pitchFamily="34" charset="0"/>
              </a:rPr>
              <a:t>RESEARCH APPROACHES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2060575"/>
            <a:ext cx="7488237" cy="2654300"/>
          </a:xfrm>
        </p:spPr>
        <p:txBody>
          <a:bodyPr>
            <a:normAutofit fontScale="85000" lnSpcReduction="20000"/>
          </a:bodyPr>
          <a:lstStyle/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3900" dirty="0" smtClean="0">
                <a:cs typeface="Arial" pitchFamily="34" charset="0"/>
              </a:rPr>
              <a:t>Investigation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3900" dirty="0" smtClean="0">
                <a:cs typeface="Arial" pitchFamily="34" charset="0"/>
              </a:rPr>
              <a:t>Audit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3900" dirty="0" smtClean="0">
                <a:cs typeface="Arial" pitchFamily="34" charset="0"/>
              </a:rPr>
              <a:t>Analysis 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3900" dirty="0" smtClean="0">
                <a:cs typeface="Arial" pitchFamily="34" charset="0"/>
              </a:rPr>
              <a:t>Comparison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3900" dirty="0" smtClean="0">
                <a:cs typeface="Arial" pitchFamily="34" charset="0"/>
              </a:rPr>
              <a:t>Feasibility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 smtClean="0">
                <a:solidFill>
                  <a:srgbClr val="0000FF"/>
                </a:solidFill>
                <a:cs typeface="Arial" pitchFamily="34" charset="0"/>
              </a:rPr>
              <a:t>Research Methods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3948112"/>
          </a:xfrm>
        </p:spPr>
        <p:txBody>
          <a:bodyPr>
            <a:noAutofit/>
          </a:bodyPr>
          <a:lstStyle/>
          <a:p>
            <a:pPr marL="1076325" indent="-966788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b="1" dirty="0" smtClean="0">
                <a:latin typeface="+mj-lt"/>
              </a:rPr>
              <a:t>1.   SECONDARY RESEARCH – potential sources?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 smtClean="0"/>
              <a:t>Library research e.g. Texts, journals 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 smtClean="0"/>
              <a:t>Internet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 smtClean="0"/>
              <a:t>Reports 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 smtClean="0"/>
              <a:t>Official data/statistics analysis</a:t>
            </a:r>
          </a:p>
          <a:p>
            <a:pPr marL="1076325" indent="-966788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2800" dirty="0" smtClean="0">
              <a:latin typeface="Arial" pitchFamily="34" charset="0"/>
            </a:endParaRPr>
          </a:p>
          <a:p>
            <a:pPr marL="1076325" indent="-966788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b="1" dirty="0" smtClean="0"/>
              <a:t>2.   PRIMARY RESEARCH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 smtClean="0"/>
              <a:t>Original or empirical research/fieldwork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Primary Research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00188"/>
            <a:ext cx="7761287" cy="4305300"/>
          </a:xfrm>
        </p:spPr>
        <p:txBody>
          <a:bodyPr>
            <a:noAutofit/>
          </a:bodyPr>
          <a:lstStyle/>
          <a:p>
            <a:pPr marL="1076325" indent="-546100" fontAlgn="auto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GB" sz="2400" b="1" dirty="0"/>
              <a:t>Data collection methods?</a:t>
            </a:r>
          </a:p>
          <a:p>
            <a:pPr marL="1341438" indent="-619125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/>
              <a:t>Questionnaires</a:t>
            </a:r>
          </a:p>
          <a:p>
            <a:pPr marL="1341438" indent="-619125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/>
              <a:t>Interviews </a:t>
            </a:r>
          </a:p>
          <a:p>
            <a:pPr marL="1341438" indent="-619125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/>
              <a:t>Observation</a:t>
            </a:r>
          </a:p>
          <a:p>
            <a:pPr marL="1341438" indent="-619125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/>
              <a:t>Focus </a:t>
            </a:r>
            <a:r>
              <a:rPr lang="en-GB" sz="2400" dirty="0" smtClean="0"/>
              <a:t>groups</a:t>
            </a:r>
          </a:p>
          <a:p>
            <a:pPr marL="1341438" indent="-619125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sz="2400" dirty="0"/>
          </a:p>
          <a:p>
            <a:pPr marL="1076325" indent="-546100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dirty="0" smtClean="0">
                <a:cs typeface="Arial" pitchFamily="34" charset="0"/>
              </a:rPr>
              <a:t>Samples </a:t>
            </a:r>
            <a:r>
              <a:rPr lang="en-GB" sz="2400" b="1" dirty="0" smtClean="0">
                <a:cs typeface="Arial" pitchFamily="34" charset="0"/>
              </a:rPr>
              <a:t>– considerations/decisions: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Population size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Sampling frame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Selection methods i.e. </a:t>
            </a:r>
            <a:r>
              <a:rPr lang="en-GB" sz="2400" dirty="0" smtClean="0">
                <a:cs typeface="Arial" pitchFamily="34" charset="0"/>
              </a:rPr>
              <a:t>probability/non-probability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sz="2400" dirty="0" smtClean="0"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580112" y="2204864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/>
              <a:t>Read: Saunders et al ‘Research methods for Business students’</a:t>
            </a:r>
            <a:endParaRPr lang="en-GB" b="1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The Mumbles Ale 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Wales 1</a:t>
            </a:r>
            <a:r>
              <a:rPr lang="en-GB" baseline="30000" dirty="0" smtClean="0"/>
              <a:t>st</a:t>
            </a:r>
            <a:r>
              <a:rPr lang="en-GB" dirty="0" smtClean="0"/>
              <a:t> Micro pub</a:t>
            </a:r>
          </a:p>
          <a:p>
            <a:r>
              <a:rPr lang="en-GB" dirty="0" smtClean="0"/>
              <a:t>Good popularity for uniqueness and extensive range of real Ales</a:t>
            </a:r>
          </a:p>
          <a:p>
            <a:r>
              <a:rPr lang="en-GB" dirty="0" smtClean="0"/>
              <a:t>New owner took over in 2017</a:t>
            </a:r>
          </a:p>
          <a:p>
            <a:r>
              <a:rPr lang="en-GB" dirty="0" smtClean="0"/>
              <a:t>Moved the Mumbles Ale House to a larger building early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498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The Mumbles Ale House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4048" y="1712437"/>
            <a:ext cx="3880109" cy="3039928"/>
          </a:xfrm>
          <a:prstGeom prst="rect">
            <a:avLst/>
          </a:prstGeom>
        </p:spPr>
      </p:pic>
      <p:sp>
        <p:nvSpPr>
          <p:cNvPr id="5" name="AutoShape 2" descr="Image result for the mumbles ale hous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149" y="1738907"/>
            <a:ext cx="3966335" cy="2986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780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The Mumbles Ale 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Much larger capacity to fill, 7 days a week</a:t>
            </a:r>
          </a:p>
          <a:p>
            <a:r>
              <a:rPr lang="en-GB" dirty="0" smtClean="0"/>
              <a:t>If you were advising on how to fill that capacity, what would you want to know?</a:t>
            </a:r>
          </a:p>
          <a:p>
            <a:r>
              <a:rPr lang="en-GB" dirty="0" smtClean="0"/>
              <a:t>How would you find out?</a:t>
            </a:r>
          </a:p>
          <a:p>
            <a:r>
              <a:rPr lang="en-GB" dirty="0" smtClean="0"/>
              <a:t>Who would you ask?</a:t>
            </a:r>
          </a:p>
          <a:p>
            <a:r>
              <a:rPr lang="en-GB" dirty="0" smtClean="0"/>
              <a:t>What would you ask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482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656184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3100" b="1" dirty="0" smtClean="0">
                <a:solidFill>
                  <a:srgbClr val="0000FF"/>
                </a:solidFill>
              </a:rPr>
              <a:t>Research Skills </a:t>
            </a:r>
            <a:br>
              <a:rPr lang="en-GB" sz="3100" b="1" dirty="0" smtClean="0">
                <a:solidFill>
                  <a:srgbClr val="0000FF"/>
                </a:solidFill>
              </a:rPr>
            </a:br>
            <a:endParaRPr lang="en-GB" sz="3100" b="1" dirty="0">
              <a:solidFill>
                <a:srgbClr val="0000FF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59315" y="2569369"/>
            <a:ext cx="2182557" cy="2176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08670D1-920D-4D14-8CB2-1497A5463396}" type="datetime5">
              <a:rPr lang="en-US" smtClean="0"/>
              <a:pPr/>
              <a:t>27-Nov-19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What is the purpose of research?  </a:t>
            </a:r>
            <a:endParaRPr lang="en-GB" sz="3600" b="1" dirty="0">
              <a:solidFill>
                <a:srgbClr val="0000FF"/>
              </a:solidFill>
              <a:latin typeface="+mn-lt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600" dirty="0" smtClean="0">
                <a:cs typeface="Arial" pitchFamily="34" charset="0"/>
              </a:rPr>
              <a:t>‘……research is conducted  in order to solve problems and expand knowledge’	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(Drew,1980:p4)</a:t>
            </a:r>
          </a:p>
          <a:p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600" dirty="0" smtClean="0">
                <a:cs typeface="Arial" pitchFamily="34" charset="0"/>
              </a:rPr>
              <a:t>‘ People undertake research  in order to find things out in a systematic way, thereby increasing their knowledge</a:t>
            </a:r>
            <a:r>
              <a:rPr lang="en-GB" sz="2600" dirty="0" smtClean="0">
                <a:cs typeface="Arial" pitchFamily="34" charset="0"/>
              </a:rPr>
              <a:t>’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(Jankowicz,1995)</a:t>
            </a:r>
            <a:endParaRPr lang="en-GB" sz="1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 smtClean="0">
                <a:cs typeface="Arial" pitchFamily="34" charset="0"/>
              </a:rPr>
              <a:t>The outcomes of research may be useful to:</a:t>
            </a:r>
          </a:p>
          <a:p>
            <a:pPr marL="0" indent="0"/>
            <a:r>
              <a:rPr lang="en-GB" sz="2600" dirty="0" smtClean="0">
                <a:cs typeface="Arial" pitchFamily="34" charset="0"/>
              </a:rPr>
              <a:t>  You</a:t>
            </a:r>
          </a:p>
          <a:p>
            <a:pPr marL="0" indent="0"/>
            <a:r>
              <a:rPr lang="en-GB" sz="2600" dirty="0" smtClean="0">
                <a:cs typeface="Arial" pitchFamily="34" charset="0"/>
              </a:rPr>
              <a:t>  Organisations with which you are involved</a:t>
            </a:r>
          </a:p>
          <a:p>
            <a:pPr marL="0" indent="0"/>
            <a:r>
              <a:rPr lang="en-GB" sz="2600" dirty="0" smtClean="0">
                <a:cs typeface="Arial" pitchFamily="34" charset="0"/>
              </a:rPr>
              <a:t>  The academic community and society as a whole</a:t>
            </a:r>
          </a:p>
          <a:p>
            <a:pPr marL="0" indent="0">
              <a:buNone/>
            </a:pPr>
            <a:endParaRPr lang="en-GB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A4FC301-D00A-4AD6-B84C-9B66BE67F147}" type="datetime5">
              <a:rPr lang="en-US" smtClean="0"/>
              <a:pPr/>
              <a:t>27-Nov-19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4673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What is the purpose of research?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</a:t>
            </a:r>
            <a:r>
              <a:rPr lang="en-GB" dirty="0"/>
              <a:t>enlightens and informs management decision making because it solves problems and expands knowledge via: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‘a</a:t>
            </a:r>
            <a:r>
              <a:rPr lang="en-GB" dirty="0"/>
              <a:t> systematic way of asking questions, a systematic method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115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Research Process -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How </a:t>
            </a:r>
            <a:r>
              <a:rPr lang="en-GB" sz="2400" dirty="0"/>
              <a:t>do I get something out of a source that I know has something relevant to my needs?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How </a:t>
            </a:r>
            <a:r>
              <a:rPr lang="en-GB" sz="2400" dirty="0"/>
              <a:t>do I use my time cost-effectively in taking notes &amp; collecting quotations?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How </a:t>
            </a:r>
            <a:r>
              <a:rPr lang="en-GB" sz="2400" dirty="0"/>
              <a:t>do I store the material so that I know where I’ve put things?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When </a:t>
            </a:r>
            <a:r>
              <a:rPr lang="en-GB" sz="2400" dirty="0"/>
              <a:t>I want to write up a section on a subject how do I find everything that I’ve saved that’s applicable?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How </a:t>
            </a:r>
            <a:r>
              <a:rPr lang="en-GB" sz="2400" dirty="0"/>
              <a:t>do I present the material in an appropriate manner  to ensure it’s readable and user friendly?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214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8596" y="260648"/>
            <a:ext cx="8501122" cy="648072"/>
          </a:xfrm>
        </p:spPr>
        <p:txBody>
          <a:bodyPr>
            <a:noAutofit/>
          </a:bodyPr>
          <a:lstStyle/>
          <a:p>
            <a:r>
              <a:rPr lang="en-GB" b="1" dirty="0" smtClean="0">
                <a:solidFill>
                  <a:srgbClr val="0000FF"/>
                </a:solidFill>
                <a:effectLst/>
              </a:rPr>
              <a:t>Difficulties</a:t>
            </a:r>
            <a:r>
              <a:rPr lang="en-GB" b="1" dirty="0" smtClean="0">
                <a:solidFill>
                  <a:srgbClr val="0000FF"/>
                </a:solidFill>
              </a:rPr>
              <a:t> faced by researchers </a:t>
            </a:r>
            <a:endParaRPr lang="en-GB" b="1" dirty="0">
              <a:solidFill>
                <a:srgbClr val="0000FF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312062"/>
          </a:xfrm>
        </p:spPr>
        <p:txBody>
          <a:bodyPr>
            <a:normAutofit/>
          </a:bodyPr>
          <a:lstStyle/>
          <a:p>
            <a:pPr marL="355600" indent="-355600"/>
            <a:r>
              <a:rPr lang="en-GB" sz="2200" dirty="0" smtClean="0">
                <a:cs typeface="Arial" pitchFamily="34" charset="0"/>
              </a:rPr>
              <a:t>Making good use of information sources &amp; using time effectively in extracting information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Transforming information into structured internal knowledge 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Managing the physical stores of info gathered during the research process so that the content is accessible &amp; usable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Scheduling the progress towards final submission &amp; managing time during the research process 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Integrating information collections with other research activities e.g. experiments, tests, discussions with peers/tutors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Transforming the knowledge acquired during research into an appropriate format for submission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Taking sole responsibility &amp; being on ones own </a:t>
            </a:r>
          </a:p>
          <a:p>
            <a:pPr marL="355600" indent="-355600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355600" indent="-355600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endParaRPr lang="en-GB" sz="22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57024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dirty="0" smtClean="0">
                <a:effectLst/>
                <a:latin typeface="+mn-lt"/>
                <a:cs typeface="Arial" pitchFamily="34" charset="0"/>
              </a:rPr>
              <a:t>Managing Information </a:t>
            </a:r>
            <a:r>
              <a:rPr lang="en-GB" sz="2400" dirty="0" smtClean="0">
                <a:effectLst/>
                <a:latin typeface="+mn-lt"/>
                <a:cs typeface="Arial" pitchFamily="34" charset="0"/>
              </a:rPr>
              <a:t>(</a:t>
            </a:r>
            <a:r>
              <a:rPr lang="en-GB" sz="2400" dirty="0" err="1" smtClean="0">
                <a:effectLst/>
                <a:latin typeface="+mn-lt"/>
                <a:cs typeface="Arial" pitchFamily="34" charset="0"/>
              </a:rPr>
              <a:t>Orna</a:t>
            </a:r>
            <a:r>
              <a:rPr lang="en-GB" sz="2400" dirty="0" smtClean="0">
                <a:effectLst/>
                <a:latin typeface="+mn-lt"/>
                <a:cs typeface="Arial" pitchFamily="34" charset="0"/>
              </a:rPr>
              <a:t> </a:t>
            </a:r>
            <a:r>
              <a:rPr lang="en-GB" sz="2400" dirty="0" smtClean="0">
                <a:effectLst/>
                <a:latin typeface="+mn-lt"/>
                <a:cs typeface="Arial" pitchFamily="34" charset="0"/>
              </a:rPr>
              <a:t>&amp; Stevens (1997:36</a:t>
            </a:r>
            <a:r>
              <a:rPr lang="en-GB" sz="2400" dirty="0" smtClean="0">
                <a:effectLst/>
                <a:latin typeface="+mn-lt"/>
                <a:cs typeface="Arial" pitchFamily="34" charset="0"/>
              </a:rPr>
              <a:t>)</a:t>
            </a:r>
            <a:endParaRPr lang="en-GB" sz="2400" dirty="0">
              <a:effectLst/>
              <a:latin typeface="+mn-lt"/>
              <a:cs typeface="Arial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723900" indent="-614363"/>
            <a:r>
              <a:rPr lang="en-GB" sz="2400" dirty="0" smtClean="0">
                <a:cs typeface="Arial" pitchFamily="34" charset="0"/>
              </a:rPr>
              <a:t>Define their information needs </a:t>
            </a:r>
          </a:p>
          <a:p>
            <a:pPr marL="723900" indent="-614363"/>
            <a:r>
              <a:rPr lang="en-GB" sz="2400" dirty="0" smtClean="0">
                <a:cs typeface="Arial" pitchFamily="34" charset="0"/>
              </a:rPr>
              <a:t>Locate </a:t>
            </a:r>
            <a:r>
              <a:rPr lang="en-GB" sz="2400" dirty="0" smtClean="0">
                <a:cs typeface="Arial" pitchFamily="34" charset="0"/>
              </a:rPr>
              <a:t>sources of potentially useful information to meet the needs </a:t>
            </a:r>
          </a:p>
          <a:p>
            <a:pPr marL="723900" indent="-614363"/>
            <a:r>
              <a:rPr lang="en-GB" sz="2400" dirty="0" smtClean="0">
                <a:cs typeface="Arial" pitchFamily="34" charset="0"/>
              </a:rPr>
              <a:t>Transform </a:t>
            </a:r>
            <a:r>
              <a:rPr lang="en-GB" sz="2400" dirty="0" smtClean="0">
                <a:cs typeface="Arial" pitchFamily="34" charset="0"/>
              </a:rPr>
              <a:t>the useful information into internal knowledge </a:t>
            </a:r>
          </a:p>
          <a:p>
            <a:pPr marL="723900" indent="-614363"/>
            <a:r>
              <a:rPr lang="en-GB" sz="2400" dirty="0" smtClean="0">
                <a:cs typeface="Arial" pitchFamily="34" charset="0"/>
              </a:rPr>
              <a:t>Store </a:t>
            </a:r>
            <a:r>
              <a:rPr lang="en-GB" sz="2400" dirty="0" smtClean="0">
                <a:cs typeface="Arial" pitchFamily="34" charset="0"/>
              </a:rPr>
              <a:t>the physical objects e.g. books, photocopies of articles, photographs, results of experiments that contain this information</a:t>
            </a:r>
          </a:p>
          <a:p>
            <a:pPr marL="723900" indent="-614363"/>
            <a:r>
              <a:rPr lang="en-GB" sz="2400" dirty="0" smtClean="0">
                <a:cs typeface="Arial" pitchFamily="34" charset="0"/>
              </a:rPr>
              <a:t>Manage </a:t>
            </a:r>
            <a:r>
              <a:rPr lang="en-GB" sz="2400" dirty="0" smtClean="0">
                <a:cs typeface="Arial" pitchFamily="34" charset="0"/>
              </a:rPr>
              <a:t>the useful information, so that it is easily accessible, may be moved around quickly and can be found easily as and when they need it</a:t>
            </a:r>
            <a:endParaRPr lang="en-GB" sz="2400" dirty="0"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525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 smtClean="0">
                <a:solidFill>
                  <a:srgbClr val="0000FF"/>
                </a:solidFill>
                <a:effectLst/>
                <a:latin typeface="+mn-lt"/>
              </a:rPr>
              <a:t>Tips for finding and handling the </a:t>
            </a:r>
            <a:r>
              <a:rPr lang="en-GB" b="1" dirty="0" smtClean="0">
                <a:solidFill>
                  <a:srgbClr val="0000FF"/>
                </a:solidFill>
                <a:effectLst/>
                <a:latin typeface="+mn-lt"/>
                <a:ea typeface="+mn-ea"/>
                <a:cs typeface="+mn-cs"/>
              </a:rPr>
              <a:t>information</a:t>
            </a:r>
            <a:endParaRPr lang="en-GB" b="1" dirty="0">
              <a:solidFill>
                <a:srgbClr val="0000FF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723900" indent="-614363">
              <a:buFont typeface="Wingdings" pitchFamily="2" charset="2"/>
              <a:buChar char="v"/>
            </a:pPr>
            <a:r>
              <a:rPr lang="en-GB" sz="2200" dirty="0" smtClean="0">
                <a:cs typeface="Arial" pitchFamily="34" charset="0"/>
              </a:rPr>
              <a:t>use </a:t>
            </a:r>
            <a:r>
              <a:rPr lang="en-GB" sz="2200" dirty="0" smtClean="0">
                <a:cs typeface="Arial" pitchFamily="34" charset="0"/>
              </a:rPr>
              <a:t>‘hooks’ to fish for information</a:t>
            </a:r>
          </a:p>
          <a:p>
            <a:pPr marL="723900" indent="-614363">
              <a:buFont typeface="Wingdings" pitchFamily="2" charset="2"/>
              <a:buChar char="v"/>
            </a:pPr>
            <a:r>
              <a:rPr lang="en-GB" sz="2200" dirty="0" smtClean="0">
                <a:cs typeface="Arial" pitchFamily="34" charset="0"/>
              </a:rPr>
              <a:t>scan texts using key words to catch your attention</a:t>
            </a:r>
          </a:p>
          <a:p>
            <a:pPr marL="723900" indent="-614363">
              <a:buFont typeface="Wingdings" pitchFamily="2" charset="2"/>
              <a:buChar char="v"/>
            </a:pPr>
            <a:r>
              <a:rPr lang="en-GB" sz="2200" dirty="0" smtClean="0">
                <a:cs typeface="Arial" pitchFamily="34" charset="0"/>
              </a:rPr>
              <a:t>develop note taking techniques – ensure you: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record bibliographic details of books/articles accurately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identify key themes at the top of notes – highlight, use colours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are selective – avoid copying large chunks of text  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   record key ideas, models, quotations &amp; note page numbers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are systematic – label/number notes &amp; organise them</a:t>
            </a:r>
          </a:p>
          <a:p>
            <a:pPr marL="723900" indent="-190500">
              <a:buNone/>
            </a:pPr>
            <a:r>
              <a:rPr lang="en-GB" sz="2200" dirty="0" smtClean="0">
                <a:cs typeface="Arial" pitchFamily="34" charset="0"/>
              </a:rPr>
              <a:t>     effectively</a:t>
            </a:r>
          </a:p>
          <a:p>
            <a:pPr marL="1958340" lvl="5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1958340" lvl="5" indent="-614363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					</a:t>
            </a:r>
          </a:p>
          <a:p>
            <a:pPr marL="723900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723900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723900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endParaRPr lang="en-GB" sz="2200" dirty="0" smtClean="0"/>
          </a:p>
          <a:p>
            <a:pPr marL="88900" indent="20638">
              <a:buNone/>
            </a:pPr>
            <a:endParaRPr lang="en-GB" sz="2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143768" y="6143644"/>
            <a:ext cx="1556836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 err="1" smtClean="0">
                <a:latin typeface="Arial" pitchFamily="34" charset="0"/>
                <a:cs typeface="Arial" pitchFamily="34" charset="0"/>
              </a:rPr>
              <a:t>Orna</a:t>
            </a:r>
            <a:r>
              <a:rPr lang="en-GB" sz="900" dirty="0" smtClean="0">
                <a:latin typeface="Arial" pitchFamily="34" charset="0"/>
                <a:cs typeface="Arial" pitchFamily="34" charset="0"/>
              </a:rPr>
              <a:t> &amp; Stevens (1997:43) 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02017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solidFill>
                  <a:srgbClr val="0000FF"/>
                </a:solidFill>
                <a:cs typeface="Arial" pitchFamily="34" charset="0"/>
              </a:rPr>
              <a:t>CONSIDERATIONS &amp; </a:t>
            </a:r>
            <a:r>
              <a:rPr lang="en-GB" b="1" dirty="0" smtClean="0">
                <a:solidFill>
                  <a:srgbClr val="0000FF"/>
                </a:solidFill>
                <a:cs typeface="Arial" pitchFamily="34" charset="0"/>
              </a:rPr>
              <a:t>ISSUES (for next time)</a:t>
            </a:r>
            <a:endParaRPr lang="en-GB" b="1" dirty="0" smtClean="0">
              <a:solidFill>
                <a:srgbClr val="0000FF"/>
              </a:solidFill>
              <a:cs typeface="Arial" pitchFamily="34" charset="0"/>
            </a:endParaRP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738687"/>
          </a:xfrm>
        </p:spPr>
        <p:txBody>
          <a:bodyPr/>
          <a:lstStyle/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Research methodology i.e. quantitative, qualitative or mixed methods?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Questions - unambiguous, open/closed, use of Likert scale </a:t>
            </a:r>
            <a:r>
              <a:rPr lang="en-GB" altLang="en-US" sz="2400" dirty="0" err="1" smtClean="0">
                <a:cs typeface="Arial" charset="0"/>
              </a:rPr>
              <a:t>etc</a:t>
            </a:r>
            <a:r>
              <a:rPr lang="en-GB" altLang="en-US" sz="2400" dirty="0" smtClean="0">
                <a:cs typeface="Arial" charset="0"/>
              </a:rPr>
              <a:t> 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Piloting 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Reliability, validity, bias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Brainstorming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Presentation of findings, use of SPSS/Excel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Use of statistical analysis - standard deviation, pie charts, bar charts, histograms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Written analysis of findings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Conclusions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Recommendations</a:t>
            </a:r>
          </a:p>
          <a:p>
            <a:pPr marL="722313" indent="-457200"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altLang="en-US" sz="2400" b="1" i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What does </a:t>
            </a:r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the </a:t>
            </a:r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research process entail?</a:t>
            </a:r>
            <a:b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</a:br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/>
            </a:r>
            <a:b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</a:br>
            <a:endParaRPr lang="en-GB" sz="2400" dirty="0">
              <a:effectLst/>
              <a:latin typeface="+mn-lt"/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8900" indent="20638">
              <a:buNone/>
            </a:pPr>
            <a:r>
              <a:rPr lang="en-GB" sz="2000" dirty="0" smtClean="0"/>
              <a:t>Kumar </a:t>
            </a:r>
            <a:r>
              <a:rPr lang="en-GB" sz="2000" dirty="0"/>
              <a:t>(1999) highlighted </a:t>
            </a:r>
            <a:r>
              <a:rPr lang="en-GB" sz="2000" i="1" dirty="0"/>
              <a:t>9 stages:</a:t>
            </a:r>
          </a:p>
          <a:p>
            <a:pPr>
              <a:buNone/>
            </a:pPr>
            <a:endParaRPr lang="en-GB" sz="1200" dirty="0"/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Identifying topic area 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Formulating the research problem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Conceptualising research design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Construction of research instruments for data collection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Selecting sample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Writing research proposal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Collecting data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Processing data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/>
              <a:t>Writing research report</a:t>
            </a:r>
          </a:p>
          <a:p>
            <a:pPr marL="566928" indent="-457200">
              <a:buFont typeface="+mj-lt"/>
              <a:buAutoNum type="arabicPeriod"/>
            </a:pPr>
            <a:endParaRPr lang="en-GB" sz="2000" dirty="0">
              <a:latin typeface="Arial" pitchFamily="34" charset="0"/>
            </a:endParaRPr>
          </a:p>
          <a:p>
            <a:pPr marL="88900" indent="0">
              <a:buNone/>
            </a:pPr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81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071570"/>
          </a:xfrm>
        </p:spPr>
        <p:txBody>
          <a:bodyPr>
            <a:noAutofit/>
          </a:bodyPr>
          <a:lstStyle/>
          <a:p>
            <a:r>
              <a:rPr lang="en-GB" sz="48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Key assumptions about the research process:</a:t>
            </a:r>
            <a:endParaRPr lang="en-GB" sz="4800" b="1" dirty="0">
              <a:solidFill>
                <a:srgbClr val="0000FF"/>
              </a:solidFill>
              <a:effectLst/>
              <a:latin typeface="+mn-lt"/>
              <a:cs typeface="Arial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 smtClean="0"/>
          </a:p>
          <a:p>
            <a:r>
              <a:rPr lang="en-GB" sz="2800" dirty="0" smtClean="0"/>
              <a:t>The research acknowledges  the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philosophical frameworks </a:t>
            </a:r>
            <a:r>
              <a:rPr lang="en-GB" sz="2800" dirty="0" smtClean="0"/>
              <a:t>within which it is set</a:t>
            </a:r>
          </a:p>
          <a:p>
            <a:r>
              <a:rPr lang="en-GB" sz="2800" dirty="0" smtClean="0"/>
              <a:t>The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methods</a:t>
            </a:r>
            <a:r>
              <a:rPr lang="en-GB" sz="2800" dirty="0" smtClean="0"/>
              <a:t> and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techniques</a:t>
            </a:r>
            <a:r>
              <a:rPr lang="en-GB" sz="2800" dirty="0" smtClean="0"/>
              <a:t> used are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valid </a:t>
            </a:r>
            <a:r>
              <a:rPr lang="en-GB" sz="2800" dirty="0" smtClean="0"/>
              <a:t>and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reliable</a:t>
            </a:r>
          </a:p>
          <a:p>
            <a:r>
              <a:rPr lang="en-GB" sz="2800" dirty="0" smtClean="0"/>
              <a:t>The </a:t>
            </a:r>
            <a:r>
              <a:rPr lang="en-GB" sz="2800" dirty="0" smtClean="0"/>
              <a:t>researcher has adopted an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objective</a:t>
            </a:r>
            <a:r>
              <a:rPr lang="en-GB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smtClean="0"/>
              <a:t>and </a:t>
            </a:r>
            <a:r>
              <a:rPr lang="en-GB" sz="2800" i="1" dirty="0" smtClean="0">
                <a:solidFill>
                  <a:schemeClr val="tx2">
                    <a:lumMod val="75000"/>
                  </a:schemeClr>
                </a:solidFill>
              </a:rPr>
              <a:t>unbiased </a:t>
            </a:r>
            <a:r>
              <a:rPr lang="en-GB" sz="2800" dirty="0" smtClean="0"/>
              <a:t> approach 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92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00FF"/>
                </a:solidFill>
                <a:effectLst/>
                <a:cs typeface="Arial" pitchFamily="34" charset="0"/>
              </a:rPr>
              <a:t>Getting started ……</a:t>
            </a:r>
            <a:endParaRPr lang="en-GB" b="1" dirty="0">
              <a:solidFill>
                <a:srgbClr val="0000FF"/>
              </a:solidFill>
              <a:effectLst/>
              <a:cs typeface="Arial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pPr marL="88900" indent="0">
              <a:buNone/>
            </a:pPr>
            <a:r>
              <a:rPr lang="en-GB" sz="2800" dirty="0" smtClean="0"/>
              <a:t>As Gill &amp; Johnson (1997)  &amp; Kumar (1999) indicate the first step is to </a:t>
            </a:r>
            <a:r>
              <a:rPr lang="en-GB" sz="2800" b="1" dirty="0" smtClean="0"/>
              <a:t>find a client &amp; select a topic</a:t>
            </a:r>
          </a:p>
          <a:p>
            <a:pPr marL="88900" indent="0">
              <a:buNone/>
            </a:pPr>
            <a:endParaRPr lang="en-GB" sz="2800" dirty="0" smtClean="0"/>
          </a:p>
          <a:p>
            <a:pPr marL="88900" indent="0">
              <a:buNone/>
            </a:pPr>
            <a:r>
              <a:rPr lang="en-GB" sz="2800" dirty="0" smtClean="0"/>
              <a:t>……Has everyone done this?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7170" name="Picture 2" descr="C:\Users\Mike 2\AppData\Local\Microsoft\Windows\Temporary Internet Files\Content.IE5\CQ3214RA\2453471384_94f3ed96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317" y="4293096"/>
            <a:ext cx="5269880" cy="242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15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2800" b="1" dirty="0" smtClean="0">
                <a:solidFill>
                  <a:srgbClr val="0000FF"/>
                </a:solidFill>
                <a:cs typeface="Arial" pitchFamily="34" charset="0"/>
              </a:rPr>
              <a:t>CONSIDERATIONS &amp; ISSUES:</a:t>
            </a:r>
            <a:br>
              <a:rPr lang="en-GB" sz="2800" b="1" dirty="0" smtClean="0">
                <a:solidFill>
                  <a:srgbClr val="0000FF"/>
                </a:solidFill>
                <a:cs typeface="Arial" pitchFamily="34" charset="0"/>
              </a:rPr>
            </a:br>
            <a:endParaRPr lang="en-GB" sz="2800" b="1" dirty="0" smtClean="0">
              <a:solidFill>
                <a:srgbClr val="0000FF"/>
              </a:solidFill>
              <a:cs typeface="Arial" pitchFamily="34" charset="0"/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481138"/>
            <a:ext cx="7273925" cy="4525962"/>
          </a:xfrm>
        </p:spPr>
        <p:txBody>
          <a:bodyPr/>
          <a:lstStyle/>
          <a:p>
            <a:pPr eaLnBrk="1" hangingPunct="1">
              <a:buFont typeface="Wingdings 3" pitchFamily="18" charset="2"/>
              <a:buNone/>
            </a:pPr>
            <a:endParaRPr lang="en-GB" altLang="en-US" dirty="0" smtClean="0"/>
          </a:p>
          <a:p>
            <a:pPr eaLnBrk="1" hangingPunct="1">
              <a:buFont typeface="Wingdings 3" pitchFamily="18" charset="2"/>
              <a:buNone/>
            </a:pPr>
            <a:r>
              <a:rPr lang="en-GB" altLang="en-US" dirty="0" smtClean="0"/>
              <a:t>  </a:t>
            </a:r>
            <a:r>
              <a:rPr lang="en-GB" altLang="en-US" sz="2800" i="1" dirty="0" smtClean="0">
                <a:latin typeface="Arial" charset="0"/>
                <a:cs typeface="Arial" charset="0"/>
              </a:rPr>
              <a:t> </a:t>
            </a:r>
            <a:r>
              <a:rPr lang="en-GB" altLang="en-US" b="1" dirty="0" smtClean="0">
                <a:solidFill>
                  <a:srgbClr val="FF0000"/>
                </a:solidFill>
                <a:cs typeface="Arial" charset="0"/>
              </a:rPr>
              <a:t>Time </a:t>
            </a:r>
            <a:r>
              <a:rPr lang="en-GB" altLang="en-US" b="1" dirty="0" smtClean="0">
                <a:solidFill>
                  <a:srgbClr val="FF0000"/>
                </a:solidFill>
                <a:cs typeface="Arial" charset="0"/>
              </a:rPr>
              <a:t>management </a:t>
            </a:r>
            <a:r>
              <a:rPr lang="en-GB" altLang="en-US" dirty="0" smtClean="0">
                <a:cs typeface="Arial" charset="0"/>
              </a:rPr>
              <a:t>to ensure you factor in sufficient time for planning, preparation, research, discussions with client and preparation of the final report!</a:t>
            </a:r>
          </a:p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smtClean="0">
                <a:solidFill>
                  <a:srgbClr val="0000FF"/>
                </a:solidFill>
              </a:rPr>
              <a:t/>
            </a:r>
            <a:br>
              <a:rPr lang="en-GB" sz="3200" b="1" dirty="0" smtClean="0">
                <a:solidFill>
                  <a:srgbClr val="0000FF"/>
                </a:solidFill>
              </a:rPr>
            </a:br>
            <a:r>
              <a:rPr lang="en-GB" sz="3200" b="1" dirty="0">
                <a:solidFill>
                  <a:srgbClr val="0000FF"/>
                </a:solidFill>
              </a:rPr>
              <a:t/>
            </a:r>
            <a:br>
              <a:rPr lang="en-GB" sz="3200" b="1" dirty="0">
                <a:solidFill>
                  <a:srgbClr val="0000FF"/>
                </a:solidFill>
              </a:rPr>
            </a:br>
            <a:r>
              <a:rPr lang="en-GB" sz="3200" b="1" dirty="0" smtClean="0">
                <a:solidFill>
                  <a:srgbClr val="0000FF"/>
                </a:solidFill>
              </a:rPr>
              <a:t/>
            </a:r>
            <a:br>
              <a:rPr lang="en-GB" sz="3200" b="1" dirty="0" smtClean="0">
                <a:solidFill>
                  <a:srgbClr val="0000FF"/>
                </a:solidFill>
              </a:rPr>
            </a:br>
            <a:r>
              <a:rPr lang="en-GB" sz="3200" b="1" dirty="0" smtClean="0">
                <a:solidFill>
                  <a:srgbClr val="0000FF"/>
                </a:solidFill>
              </a:rPr>
              <a:t/>
            </a:r>
            <a:br>
              <a:rPr lang="en-GB" sz="3200" b="1" dirty="0" smtClean="0">
                <a:solidFill>
                  <a:srgbClr val="0000FF"/>
                </a:solidFill>
              </a:rPr>
            </a:br>
            <a:r>
              <a:rPr lang="en-GB" sz="4900" b="1" dirty="0" smtClean="0">
                <a:solidFill>
                  <a:srgbClr val="0000FF"/>
                </a:solidFill>
              </a:rPr>
              <a:t>Presenting </a:t>
            </a:r>
            <a:r>
              <a:rPr lang="en-GB" sz="4900" b="1" dirty="0">
                <a:solidFill>
                  <a:srgbClr val="0000FF"/>
                </a:solidFill>
              </a:rPr>
              <a:t>your </a:t>
            </a:r>
            <a:r>
              <a:rPr lang="en-GB" sz="4900" b="1" dirty="0" smtClean="0">
                <a:solidFill>
                  <a:srgbClr val="0000FF"/>
                </a:solidFill>
              </a:rPr>
              <a:t>BID</a:t>
            </a:r>
            <a:r>
              <a:rPr lang="en-GB" sz="4900" b="1" dirty="0">
                <a:solidFill>
                  <a:srgbClr val="0000FF"/>
                </a:solidFill>
              </a:rPr>
              <a:t/>
            </a:r>
            <a:br>
              <a:rPr lang="en-GB" sz="4900" b="1" dirty="0">
                <a:solidFill>
                  <a:srgbClr val="0000FF"/>
                </a:solidFill>
              </a:rPr>
            </a:br>
            <a:r>
              <a:rPr lang="en-GB" sz="3200" b="1" dirty="0" smtClean="0">
                <a:solidFill>
                  <a:srgbClr val="0000FF"/>
                </a:solidFill>
              </a:rPr>
              <a:t/>
            </a:r>
            <a:br>
              <a:rPr lang="en-GB" sz="3200" b="1" dirty="0" smtClean="0">
                <a:solidFill>
                  <a:srgbClr val="0000FF"/>
                </a:solidFill>
              </a:rPr>
            </a:br>
            <a:r>
              <a:rPr lang="en-GB" sz="3200" b="1" dirty="0" smtClean="0">
                <a:solidFill>
                  <a:srgbClr val="0000FF"/>
                </a:solidFill>
              </a:rPr>
              <a:t/>
            </a:r>
            <a:br>
              <a:rPr lang="en-GB" sz="3200" b="1" dirty="0" smtClean="0">
                <a:solidFill>
                  <a:srgbClr val="0000FF"/>
                </a:solidFill>
              </a:rPr>
            </a:br>
            <a:r>
              <a:rPr lang="en-GB" sz="3200" b="1" dirty="0">
                <a:solidFill>
                  <a:srgbClr val="0000FF"/>
                </a:solidFill>
              </a:rPr>
              <a:t/>
            </a:r>
            <a:br>
              <a:rPr lang="en-GB" sz="3200" b="1" dirty="0">
                <a:solidFill>
                  <a:srgbClr val="0000FF"/>
                </a:solidFill>
              </a:rPr>
            </a:br>
            <a:endParaRPr lang="en-GB" sz="3200" b="1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0000FF"/>
                </a:solidFill>
              </a:rPr>
              <a:t>DATE CHANGE</a:t>
            </a:r>
          </a:p>
          <a:p>
            <a:endParaRPr lang="en-GB" b="1" dirty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0000FF"/>
                </a:solidFill>
              </a:rPr>
              <a:t>Wednesday </a:t>
            </a:r>
            <a:r>
              <a:rPr lang="en-GB" b="1" dirty="0">
                <a:solidFill>
                  <a:srgbClr val="0000FF"/>
                </a:solidFill>
              </a:rPr>
              <a:t>29</a:t>
            </a:r>
            <a:r>
              <a:rPr lang="en-GB" b="1" baseline="30000" dirty="0">
                <a:solidFill>
                  <a:srgbClr val="0000FF"/>
                </a:solidFill>
              </a:rPr>
              <a:t>th</a:t>
            </a:r>
            <a:r>
              <a:rPr lang="en-GB" b="1" dirty="0">
                <a:solidFill>
                  <a:srgbClr val="0000FF"/>
                </a:solidFill>
              </a:rPr>
              <a:t> February</a:t>
            </a:r>
            <a:br>
              <a:rPr lang="en-GB" b="1" dirty="0">
                <a:solidFill>
                  <a:srgbClr val="0000FF"/>
                </a:solidFill>
              </a:rPr>
            </a:br>
            <a:r>
              <a:rPr lang="en-GB" b="1" dirty="0">
                <a:solidFill>
                  <a:srgbClr val="0000FF"/>
                </a:solidFill>
              </a:rPr>
              <a:t>AM/PM </a:t>
            </a:r>
            <a:r>
              <a:rPr lang="en-GB" b="1" dirty="0" smtClean="0">
                <a:solidFill>
                  <a:srgbClr val="0000FF"/>
                </a:solidFill>
              </a:rPr>
              <a:t>sessions - </a:t>
            </a:r>
            <a:r>
              <a:rPr lang="en-GB" b="1" dirty="0">
                <a:solidFill>
                  <a:srgbClr val="0000FF"/>
                </a:solidFill>
              </a:rPr>
              <a:t>timeslots tbc</a:t>
            </a:r>
            <a:r>
              <a:rPr lang="en-GB" dirty="0">
                <a:solidFill>
                  <a:srgbClr val="0000FF"/>
                </a:solidFill>
              </a:rPr>
              <a:t/>
            </a:r>
            <a:br>
              <a:rPr lang="en-GB" dirty="0">
                <a:solidFill>
                  <a:srgbClr val="0000FF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95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>
                <a:solidFill>
                  <a:srgbClr val="0000FF"/>
                </a:solidFill>
              </a:rPr>
              <a:t>Content of BID pitch presentation</a:t>
            </a:r>
            <a:endParaRPr lang="en-GB" sz="28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Introduction – contextualisation: </a:t>
            </a:r>
            <a:r>
              <a:rPr lang="en-GB" sz="4400" u="sng" dirty="0" smtClean="0">
                <a:cs typeface="Arial" pitchFamily="34" charset="0"/>
              </a:rPr>
              <a:t>brief</a:t>
            </a:r>
            <a:r>
              <a:rPr lang="en-GB" sz="4400" dirty="0" smtClean="0">
                <a:cs typeface="Arial" pitchFamily="34" charset="0"/>
              </a:rPr>
              <a:t> background 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Project aims &amp; objectives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Rationale i.e. reasons for the project – related to the organisation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b="1" dirty="0" smtClean="0">
                <a:cs typeface="Arial" pitchFamily="34" charset="0"/>
              </a:rPr>
              <a:t>Initial ideas </a:t>
            </a:r>
            <a:r>
              <a:rPr lang="en-GB" sz="4400" dirty="0" smtClean="0">
                <a:cs typeface="Arial" pitchFamily="34" charset="0"/>
              </a:rPr>
              <a:t>for moving things forward/aspects  to investigate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Consultant – why you &amp; not someone else?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Proposed research strategy e.g. requirements, approach, potential information sources </a:t>
            </a:r>
            <a:r>
              <a:rPr lang="en-GB" sz="4400" dirty="0" err="1" smtClean="0">
                <a:cs typeface="Arial" pitchFamily="34" charset="0"/>
              </a:rPr>
              <a:t>etc</a:t>
            </a:r>
            <a:endParaRPr lang="en-GB" sz="4400" dirty="0" smtClean="0">
              <a:cs typeface="Arial" pitchFamily="34" charset="0"/>
            </a:endParaRP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Project plan including input from self &amp; others (GANTT chart)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Possible actions/outcomes – </a:t>
            </a:r>
            <a:r>
              <a:rPr lang="en-GB" sz="4400" b="1" dirty="0" smtClean="0">
                <a:cs typeface="Arial" pitchFamily="34" charset="0"/>
              </a:rPr>
              <a:t>don’t give your ideas away!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Possible constraints, problems, issues – how will you overcome them?  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Anticipated benefits for the organisation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“Sell it” in an innovative and </a:t>
            </a:r>
            <a:r>
              <a:rPr lang="en-GB" sz="4400" dirty="0" err="1" smtClean="0">
                <a:cs typeface="Arial" pitchFamily="34" charset="0"/>
              </a:rPr>
              <a:t>entreprenurial</a:t>
            </a:r>
            <a:r>
              <a:rPr lang="en-GB" sz="4400" dirty="0" smtClean="0">
                <a:cs typeface="Arial" pitchFamily="34" charset="0"/>
              </a:rPr>
              <a:t> way</a:t>
            </a:r>
          </a:p>
          <a:p>
            <a:pPr marL="449263" indent="-449263">
              <a:buClr>
                <a:srgbClr val="5D18A8"/>
              </a:buClr>
              <a:buSzPct val="90000"/>
              <a:buFont typeface="Wingdings" pitchFamily="2" charset="2"/>
              <a:buChar char="§"/>
            </a:pPr>
            <a:r>
              <a:rPr lang="en-GB" sz="4400" dirty="0" smtClean="0">
                <a:cs typeface="Arial" pitchFamily="34" charset="0"/>
              </a:rPr>
              <a:t>Bring a copy along &amp; upload to </a:t>
            </a:r>
            <a:r>
              <a:rPr lang="en-GB" sz="4400" dirty="0" err="1" smtClean="0">
                <a:cs typeface="Arial" pitchFamily="34" charset="0"/>
              </a:rPr>
              <a:t>Turnitin</a:t>
            </a:r>
            <a:endParaRPr lang="en-GB" sz="4400" dirty="0" smtClean="0">
              <a:cs typeface="Arial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231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 smtClean="0"/>
              <a:t>Use some of the key </a:t>
            </a:r>
          </a:p>
          <a:p>
            <a:pPr marL="0" indent="0" algn="ctr">
              <a:buNone/>
            </a:pPr>
            <a:r>
              <a:rPr lang="en-GB" sz="5400" b="1" dirty="0" smtClean="0"/>
              <a:t>PID headings </a:t>
            </a:r>
          </a:p>
          <a:p>
            <a:pPr marL="0" indent="0" algn="ctr">
              <a:buNone/>
            </a:pPr>
            <a:r>
              <a:rPr lang="en-GB" sz="5400" b="1" dirty="0" smtClean="0"/>
              <a:t>to help you focus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344021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>
              <a:spcBef>
                <a:spcPct val="20000"/>
              </a:spcBef>
            </a:pPr>
            <a:r>
              <a:rPr lang="en-GB" sz="4800" b="1" dirty="0" smtClean="0">
                <a:solidFill>
                  <a:srgbClr val="0000FF"/>
                </a:solidFill>
                <a:ea typeface="+mn-ea"/>
                <a:cs typeface="+mn-cs"/>
              </a:rPr>
              <a:t/>
            </a:r>
            <a:br>
              <a:rPr lang="en-GB" sz="4800" b="1" dirty="0" smtClean="0">
                <a:solidFill>
                  <a:srgbClr val="0000FF"/>
                </a:solidFill>
                <a:ea typeface="+mn-ea"/>
                <a:cs typeface="+mn-cs"/>
              </a:rPr>
            </a:br>
            <a:r>
              <a:rPr lang="en-GB" sz="4800" b="1" dirty="0" smtClean="0">
                <a:solidFill>
                  <a:srgbClr val="0000FF"/>
                </a:solidFill>
                <a:ea typeface="+mn-ea"/>
                <a:cs typeface="+mn-cs"/>
              </a:rPr>
              <a:t>Is </a:t>
            </a:r>
            <a:r>
              <a:rPr lang="en-GB" sz="4800" b="1" dirty="0">
                <a:solidFill>
                  <a:srgbClr val="0000FF"/>
                </a:solidFill>
                <a:ea typeface="+mn-ea"/>
                <a:cs typeface="+mn-cs"/>
              </a:rPr>
              <a:t>your project:</a:t>
            </a:r>
            <a:br>
              <a:rPr lang="en-GB" sz="4800" b="1" dirty="0">
                <a:solidFill>
                  <a:srgbClr val="0000FF"/>
                </a:solidFill>
                <a:ea typeface="+mn-ea"/>
                <a:cs typeface="+mn-cs"/>
              </a:rPr>
            </a:b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r>
              <a:rPr lang="en-GB" sz="4000" b="1" dirty="0" smtClean="0"/>
              <a:t>-appropriate?</a:t>
            </a:r>
          </a:p>
          <a:p>
            <a:pPr marL="0" indent="0" algn="ctr">
              <a:buNone/>
            </a:pPr>
            <a:r>
              <a:rPr lang="en-GB" sz="4000" b="1" dirty="0" smtClean="0"/>
              <a:t>-realistic?</a:t>
            </a:r>
          </a:p>
          <a:p>
            <a:pPr marL="0" indent="0" algn="ctr">
              <a:buNone/>
            </a:pPr>
            <a:r>
              <a:rPr lang="en-GB" sz="4000" b="1" dirty="0" smtClean="0"/>
              <a:t>-feasible?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6077718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project…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Does it meet the needs of the client/sponsoring organisation?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Is it deliverable within the project and module timescale identified?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3553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00FF"/>
                </a:solidFill>
              </a:rPr>
              <a:t>Your audience</a:t>
            </a:r>
            <a:endParaRPr lang="en-GB" b="1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Fellow students</a:t>
            </a:r>
          </a:p>
          <a:p>
            <a:r>
              <a:rPr lang="en-GB" dirty="0" smtClean="0"/>
              <a:t>Tutors (who act as your client/sponsor)</a:t>
            </a:r>
          </a:p>
          <a:p>
            <a:r>
              <a:rPr lang="en-GB" dirty="0" smtClean="0">
                <a:solidFill>
                  <a:prstClr val="black"/>
                </a:solidFill>
              </a:rPr>
              <a:t>External </a:t>
            </a:r>
            <a:r>
              <a:rPr lang="en-GB" dirty="0">
                <a:solidFill>
                  <a:prstClr val="black"/>
                </a:solidFill>
              </a:rPr>
              <a:t>consultants </a:t>
            </a:r>
            <a:r>
              <a:rPr lang="en-GB" dirty="0" smtClean="0">
                <a:solidFill>
                  <a:prstClr val="black"/>
                </a:solidFill>
              </a:rPr>
              <a:t>– real business people</a:t>
            </a:r>
            <a:endParaRPr lang="en-GB" dirty="0" smtClean="0"/>
          </a:p>
          <a:p>
            <a:r>
              <a:rPr lang="en-GB" dirty="0" smtClean="0"/>
              <a:t>Your project client/sponsor (if available)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87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 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fontScale="47500" lnSpcReduction="20000"/>
          </a:bodyPr>
          <a:lstStyle/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38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explore the key aspects which determine the research process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highlight </a:t>
            </a:r>
            <a:r>
              <a:rPr lang="en-GB" sz="5100" dirty="0">
                <a:cs typeface="Arial" charset="0"/>
              </a:rPr>
              <a:t>different research approaches &amp; methods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outline </a:t>
            </a:r>
            <a:r>
              <a:rPr lang="en-GB" sz="5100" dirty="0">
                <a:cs typeface="Arial" charset="0"/>
              </a:rPr>
              <a:t>&amp; discuss key considerations &amp; issues </a:t>
            </a:r>
            <a:endParaRPr lang="en-GB" sz="51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>
                <a:cs typeface="Arial" pitchFamily="34" charset="0"/>
              </a:rPr>
              <a:t>To introduce </a:t>
            </a:r>
            <a:r>
              <a:rPr lang="en-GB" sz="5100" dirty="0" smtClean="0">
                <a:cs typeface="Arial" pitchFamily="34" charset="0"/>
              </a:rPr>
              <a:t>the </a:t>
            </a:r>
            <a:r>
              <a:rPr lang="en-GB" sz="5100" dirty="0">
                <a:cs typeface="Arial" pitchFamily="34" charset="0"/>
              </a:rPr>
              <a:t>key questions and considerations faced by </a:t>
            </a:r>
            <a:r>
              <a:rPr lang="en-GB" sz="5100" dirty="0" smtClean="0">
                <a:cs typeface="Arial" pitchFamily="34" charset="0"/>
              </a:rPr>
              <a:t>researchers </a:t>
            </a:r>
            <a:r>
              <a:rPr lang="en-GB" sz="5100" dirty="0">
                <a:cs typeface="Arial" pitchFamily="34" charset="0"/>
              </a:rPr>
              <a:t>when preparing for </a:t>
            </a:r>
            <a:r>
              <a:rPr lang="en-GB" sz="5100" dirty="0" smtClean="0">
                <a:cs typeface="Arial" pitchFamily="34" charset="0"/>
              </a:rPr>
              <a:t>research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identify </a:t>
            </a:r>
            <a:r>
              <a:rPr lang="en-GB" sz="5100" dirty="0">
                <a:cs typeface="Arial" pitchFamily="34" charset="0"/>
              </a:rPr>
              <a:t>&amp; discuss different information </a:t>
            </a:r>
            <a:r>
              <a:rPr lang="en-GB" sz="5100" dirty="0" smtClean="0">
                <a:cs typeface="Arial" pitchFamily="34" charset="0"/>
              </a:rPr>
              <a:t>needs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highlight </a:t>
            </a:r>
            <a:r>
              <a:rPr lang="en-GB" sz="5100" dirty="0">
                <a:cs typeface="Arial" pitchFamily="34" charset="0"/>
              </a:rPr>
              <a:t>potential sources of information &amp; ways of gathering it </a:t>
            </a:r>
            <a:endParaRPr lang="en-GB" sz="51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acknowledge </a:t>
            </a:r>
            <a:r>
              <a:rPr lang="en-GB" sz="5100" dirty="0">
                <a:cs typeface="Arial" pitchFamily="34" charset="0"/>
              </a:rPr>
              <a:t>difficulties in information </a:t>
            </a:r>
            <a:r>
              <a:rPr lang="en-GB" sz="51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consider </a:t>
            </a:r>
            <a:r>
              <a:rPr lang="en-GB" sz="5100" dirty="0">
                <a:cs typeface="Arial" pitchFamily="34" charset="0"/>
              </a:rPr>
              <a:t>strategies for effective knowledge </a:t>
            </a:r>
            <a:r>
              <a:rPr lang="en-GB" sz="51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identify </a:t>
            </a:r>
            <a:r>
              <a:rPr lang="en-GB" sz="5100" dirty="0">
                <a:cs typeface="Arial" pitchFamily="34" charset="0"/>
              </a:rPr>
              <a:t>the different stages in the research </a:t>
            </a:r>
            <a:r>
              <a:rPr lang="en-GB" sz="5100" dirty="0" smtClean="0">
                <a:cs typeface="Arial" pitchFamily="34" charset="0"/>
              </a:rPr>
              <a:t>process</a:t>
            </a:r>
          </a:p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51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6700" b="1" dirty="0" smtClean="0">
                <a:cs typeface="Arial" pitchFamily="34" charset="0"/>
              </a:rPr>
              <a:t>To advise on the content and structure of the BID presentation </a:t>
            </a:r>
            <a:endParaRPr lang="en-GB" sz="6700" b="1" dirty="0">
              <a:cs typeface="Arial" pitchFamily="34" charset="0"/>
            </a:endParaRPr>
          </a:p>
          <a:p>
            <a:pPr marL="750887" indent="-571500">
              <a:lnSpc>
                <a:spcPct val="90000"/>
              </a:lnSpc>
              <a:buClr>
                <a:schemeClr val="accent3"/>
              </a:buClr>
              <a:defRPr/>
            </a:pPr>
            <a:endParaRPr lang="en-GB" sz="3800" dirty="0" smtClean="0">
              <a:cs typeface="Arial" pitchFamily="34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28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1574</TotalTime>
  <Words>1181</Words>
  <Application>Microsoft Office PowerPoint</Application>
  <PresentationFormat>On-screen Show (4:3)</PresentationFormat>
  <Paragraphs>247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Tahoma</vt:lpstr>
      <vt:lpstr>Wingdings</vt:lpstr>
      <vt:lpstr>Wingdings 3</vt:lpstr>
      <vt:lpstr>1_Office Theme</vt:lpstr>
      <vt:lpstr>2_Office Theme</vt:lpstr>
      <vt:lpstr> Consultancy Project  </vt:lpstr>
      <vt:lpstr>Today’s Objectives </vt:lpstr>
      <vt:lpstr>Essential project requirements</vt:lpstr>
      <vt:lpstr>RESEARCH APPROACHES</vt:lpstr>
      <vt:lpstr>Research Methods</vt:lpstr>
      <vt:lpstr>Primary Research</vt:lpstr>
      <vt:lpstr>Case study The Mumbles Ale House</vt:lpstr>
      <vt:lpstr>Case study The Mumbles Ale House</vt:lpstr>
      <vt:lpstr>Case study The Mumbles Ale House</vt:lpstr>
      <vt:lpstr> Research Skills  </vt:lpstr>
      <vt:lpstr>What is the purpose of research?  </vt:lpstr>
      <vt:lpstr>What is the purpose of research? </vt:lpstr>
      <vt:lpstr>The Research Process - questions</vt:lpstr>
      <vt:lpstr>Difficulties faced by researchers </vt:lpstr>
      <vt:lpstr>Managing Information (Orna &amp; Stevens (1997:36)</vt:lpstr>
      <vt:lpstr>Tips for finding and handling the information</vt:lpstr>
      <vt:lpstr>CONSIDERATIONS &amp; ISSUES (for next time)</vt:lpstr>
      <vt:lpstr>What does the research process entail?  </vt:lpstr>
      <vt:lpstr>Key assumptions about the research process:</vt:lpstr>
      <vt:lpstr>Getting started ……</vt:lpstr>
      <vt:lpstr>CONSIDERATIONS &amp; ISSUES: </vt:lpstr>
      <vt:lpstr>    Presenting your BID    </vt:lpstr>
      <vt:lpstr>Content of BID pitch presentation</vt:lpstr>
      <vt:lpstr>PowerPoint Presentation</vt:lpstr>
      <vt:lpstr> Is your project: </vt:lpstr>
      <vt:lpstr>Your project…</vt:lpstr>
      <vt:lpstr>Your audience</vt:lpstr>
      <vt:lpstr>Today’s Objectives 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LETS 3 Organisational Consultancy</dc:title>
  <dc:creator>MD</dc:creator>
  <cp:lastModifiedBy>Suzanne Wells</cp:lastModifiedBy>
  <cp:revision>70</cp:revision>
  <cp:lastPrinted>2014-11-14T09:03:19Z</cp:lastPrinted>
  <dcterms:created xsi:type="dcterms:W3CDTF">2011-03-07T14:25:26Z</dcterms:created>
  <dcterms:modified xsi:type="dcterms:W3CDTF">2019-11-27T21:47:46Z</dcterms:modified>
</cp:coreProperties>
</file>