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B85ACC-30C8-78D9-3B56-A6AC7FA4E0E4}" v="14" dt="2024-05-06T14:27:04.438"/>
    <p1510:client id="{EB034CBA-59D2-52C5-0A52-96B2A682561B}" v="125" dt="2024-05-05T20:35:16.538"/>
    <p1510:client id="{F2DC2A6C-C2A0-743D-320D-FEC7D7F8664D}" v="610" dt="2024-05-07T01:30:12.1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61BD34-7F28-48DE-810D-1664849235E5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70CD4D3-1C80-41B5-8B5A-6463F0452C95}">
      <dgm:prSet/>
      <dgm:spPr/>
      <dgm:t>
        <a:bodyPr/>
        <a:lstStyle/>
        <a:p>
          <a:pPr rtl="0"/>
          <a:r>
            <a:rPr lang="en-US" dirty="0">
              <a:latin typeface="Corbel" panose="020B0503020204020204"/>
            </a:rPr>
            <a:t>Key components, being in the moment by being open &amp; non judgemntal</a:t>
          </a:r>
          <a:endParaRPr lang="en-US" dirty="0"/>
        </a:p>
      </dgm:t>
    </dgm:pt>
    <dgm:pt modelId="{544D8CDF-B30F-45D2-A253-F23FF687A87D}" type="parTrans" cxnId="{9ADB4426-1D5C-4921-AE26-3DEAE8E1AC65}">
      <dgm:prSet/>
      <dgm:spPr/>
      <dgm:t>
        <a:bodyPr/>
        <a:lstStyle/>
        <a:p>
          <a:endParaRPr lang="en-US"/>
        </a:p>
      </dgm:t>
    </dgm:pt>
    <dgm:pt modelId="{85CC8D65-093D-4962-9AEA-6CBB996EA87A}" type="sibTrans" cxnId="{9ADB4426-1D5C-4921-AE26-3DEAE8E1AC65}">
      <dgm:prSet/>
      <dgm:spPr/>
      <dgm:t>
        <a:bodyPr/>
        <a:lstStyle/>
        <a:p>
          <a:endParaRPr lang="en-US"/>
        </a:p>
      </dgm:t>
    </dgm:pt>
    <dgm:pt modelId="{F98AC69F-8D58-4E3F-8687-5E6D40B9EA6D}">
      <dgm:prSet phldr="0"/>
      <dgm:spPr/>
      <dgm:t>
        <a:bodyPr/>
        <a:lstStyle/>
        <a:p>
          <a:pPr rtl="0"/>
          <a:r>
            <a:rPr lang="en-US" dirty="0">
              <a:latin typeface="Corbel" panose="020B0503020204020204"/>
            </a:rPr>
            <a:t>A pioneer in the field, Jon Kabat-Zinn (2003)</a:t>
          </a:r>
          <a:endParaRPr lang="en-US" dirty="0"/>
        </a:p>
      </dgm:t>
    </dgm:pt>
    <dgm:pt modelId="{18040EC9-C2D0-496D-B7BF-C31A3E578EAF}" type="parTrans" cxnId="{BC1137CE-CCDC-4434-A1E9-58EB505ACCA7}">
      <dgm:prSet/>
      <dgm:spPr/>
      <dgm:t>
        <a:bodyPr/>
        <a:lstStyle/>
        <a:p>
          <a:endParaRPr lang="en-US"/>
        </a:p>
      </dgm:t>
    </dgm:pt>
    <dgm:pt modelId="{CE9ACBB0-6B7F-4873-B6A2-5807B08FF759}" type="sibTrans" cxnId="{BC1137CE-CCDC-4434-A1E9-58EB505ACCA7}">
      <dgm:prSet/>
      <dgm:spPr/>
      <dgm:t>
        <a:bodyPr/>
        <a:lstStyle/>
        <a:p>
          <a:endParaRPr lang="en-US"/>
        </a:p>
      </dgm:t>
    </dgm:pt>
    <dgm:pt modelId="{804BD830-0B8C-473C-85BD-69469636A2D3}">
      <dgm:prSet/>
      <dgm:spPr/>
      <dgm:t>
        <a:bodyPr/>
        <a:lstStyle/>
        <a:p>
          <a:r>
            <a:rPr lang="en-US" dirty="0">
              <a:latin typeface="Corbel" panose="020B0503020204020204"/>
            </a:rPr>
            <a:t>Origins</a:t>
          </a:r>
          <a:r>
            <a:rPr lang="en-US" dirty="0"/>
            <a:t> </a:t>
          </a:r>
          <a:r>
            <a:rPr lang="en-US" dirty="0">
              <a:latin typeface="Corbel" panose="020B0503020204020204"/>
            </a:rPr>
            <a:t>of</a:t>
          </a:r>
          <a:r>
            <a:rPr lang="en-US" dirty="0"/>
            <a:t> </a:t>
          </a:r>
          <a:r>
            <a:rPr lang="en-US" dirty="0">
              <a:latin typeface="Corbel" panose="020B0503020204020204"/>
            </a:rPr>
            <a:t>mindfulness</a:t>
          </a:r>
          <a:endParaRPr lang="en-US" dirty="0"/>
        </a:p>
      </dgm:t>
    </dgm:pt>
    <dgm:pt modelId="{AC115A54-7172-44D9-B379-4A1DA089C9E4}" type="parTrans" cxnId="{76B107D9-785F-4704-9464-39CE2312F7F3}">
      <dgm:prSet/>
      <dgm:spPr/>
      <dgm:t>
        <a:bodyPr/>
        <a:lstStyle/>
        <a:p>
          <a:endParaRPr lang="en-US"/>
        </a:p>
      </dgm:t>
    </dgm:pt>
    <dgm:pt modelId="{9B7FB69A-02C1-4E5D-A151-0B30FD2C8639}" type="sibTrans" cxnId="{76B107D9-785F-4704-9464-39CE2312F7F3}">
      <dgm:prSet/>
      <dgm:spPr/>
      <dgm:t>
        <a:bodyPr/>
        <a:lstStyle/>
        <a:p>
          <a:endParaRPr lang="en-US"/>
        </a:p>
      </dgm:t>
    </dgm:pt>
    <dgm:pt modelId="{0E16C34B-FB9A-4134-8F0F-3B7A6CF1FCB6}">
      <dgm:prSet/>
      <dgm:spPr/>
      <dgm:t>
        <a:bodyPr/>
        <a:lstStyle/>
        <a:p>
          <a:pPr rtl="0"/>
          <a:r>
            <a:rPr lang="en-US" dirty="0">
              <a:latin typeface="Corbel" panose="020B0503020204020204"/>
            </a:rPr>
            <a:t> Potential</a:t>
          </a:r>
          <a:r>
            <a:rPr lang="en-US" dirty="0"/>
            <a:t> benefits of mindfulness for mental health and resilience</a:t>
          </a:r>
        </a:p>
      </dgm:t>
    </dgm:pt>
    <dgm:pt modelId="{2970B7C1-7DA8-4855-A1A9-AEBEC37E2F2F}" type="parTrans" cxnId="{3B737809-489C-4487-A6BD-C7CFD31D74DF}">
      <dgm:prSet/>
      <dgm:spPr/>
      <dgm:t>
        <a:bodyPr/>
        <a:lstStyle/>
        <a:p>
          <a:endParaRPr lang="en-US"/>
        </a:p>
      </dgm:t>
    </dgm:pt>
    <dgm:pt modelId="{68C5A212-3097-4D62-B9A1-0908B06CF696}" type="sibTrans" cxnId="{3B737809-489C-4487-A6BD-C7CFD31D74DF}">
      <dgm:prSet/>
      <dgm:spPr/>
      <dgm:t>
        <a:bodyPr/>
        <a:lstStyle/>
        <a:p>
          <a:endParaRPr lang="en-US"/>
        </a:p>
      </dgm:t>
    </dgm:pt>
    <dgm:pt modelId="{467A849E-FB13-4B3E-8D07-05B44DF6C8A6}" type="pres">
      <dgm:prSet presAssocID="{7361BD34-7F28-48DE-810D-1664849235E5}" presName="outerComposite" presStyleCnt="0">
        <dgm:presLayoutVars>
          <dgm:chMax val="5"/>
          <dgm:dir/>
          <dgm:resizeHandles val="exact"/>
        </dgm:presLayoutVars>
      </dgm:prSet>
      <dgm:spPr/>
    </dgm:pt>
    <dgm:pt modelId="{7B2E8517-AF18-4E8F-801B-830057548D9D}" type="pres">
      <dgm:prSet presAssocID="{7361BD34-7F28-48DE-810D-1664849235E5}" presName="dummyMaxCanvas" presStyleCnt="0">
        <dgm:presLayoutVars/>
      </dgm:prSet>
      <dgm:spPr/>
    </dgm:pt>
    <dgm:pt modelId="{02195FE5-614C-480C-99E4-EB5B178E7176}" type="pres">
      <dgm:prSet presAssocID="{7361BD34-7F28-48DE-810D-1664849235E5}" presName="FourNodes_1" presStyleLbl="node1" presStyleIdx="0" presStyleCnt="4">
        <dgm:presLayoutVars>
          <dgm:bulletEnabled val="1"/>
        </dgm:presLayoutVars>
      </dgm:prSet>
      <dgm:spPr/>
    </dgm:pt>
    <dgm:pt modelId="{40037FC6-1890-40E2-B054-4361BE412A2C}" type="pres">
      <dgm:prSet presAssocID="{7361BD34-7F28-48DE-810D-1664849235E5}" presName="FourNodes_2" presStyleLbl="node1" presStyleIdx="1" presStyleCnt="4">
        <dgm:presLayoutVars>
          <dgm:bulletEnabled val="1"/>
        </dgm:presLayoutVars>
      </dgm:prSet>
      <dgm:spPr/>
    </dgm:pt>
    <dgm:pt modelId="{D419BB91-B65F-499E-89F5-72D197DE1917}" type="pres">
      <dgm:prSet presAssocID="{7361BD34-7F28-48DE-810D-1664849235E5}" presName="FourNodes_3" presStyleLbl="node1" presStyleIdx="2" presStyleCnt="4">
        <dgm:presLayoutVars>
          <dgm:bulletEnabled val="1"/>
        </dgm:presLayoutVars>
      </dgm:prSet>
      <dgm:spPr/>
    </dgm:pt>
    <dgm:pt modelId="{9A53C11D-27CE-4649-8890-913218087E0D}" type="pres">
      <dgm:prSet presAssocID="{7361BD34-7F28-48DE-810D-1664849235E5}" presName="FourNodes_4" presStyleLbl="node1" presStyleIdx="3" presStyleCnt="4">
        <dgm:presLayoutVars>
          <dgm:bulletEnabled val="1"/>
        </dgm:presLayoutVars>
      </dgm:prSet>
      <dgm:spPr/>
    </dgm:pt>
    <dgm:pt modelId="{08D9E90E-6F1B-468C-8F69-E9397D9DE9DC}" type="pres">
      <dgm:prSet presAssocID="{7361BD34-7F28-48DE-810D-1664849235E5}" presName="FourConn_1-2" presStyleLbl="fgAccFollowNode1" presStyleIdx="0" presStyleCnt="3">
        <dgm:presLayoutVars>
          <dgm:bulletEnabled val="1"/>
        </dgm:presLayoutVars>
      </dgm:prSet>
      <dgm:spPr/>
    </dgm:pt>
    <dgm:pt modelId="{E3E05027-7226-4AA0-B862-0522069FE14D}" type="pres">
      <dgm:prSet presAssocID="{7361BD34-7F28-48DE-810D-1664849235E5}" presName="FourConn_2-3" presStyleLbl="fgAccFollowNode1" presStyleIdx="1" presStyleCnt="3">
        <dgm:presLayoutVars>
          <dgm:bulletEnabled val="1"/>
        </dgm:presLayoutVars>
      </dgm:prSet>
      <dgm:spPr/>
    </dgm:pt>
    <dgm:pt modelId="{87E06E27-8F07-4190-ABFB-959B2A6D4187}" type="pres">
      <dgm:prSet presAssocID="{7361BD34-7F28-48DE-810D-1664849235E5}" presName="FourConn_3-4" presStyleLbl="fgAccFollowNode1" presStyleIdx="2" presStyleCnt="3">
        <dgm:presLayoutVars>
          <dgm:bulletEnabled val="1"/>
        </dgm:presLayoutVars>
      </dgm:prSet>
      <dgm:spPr/>
    </dgm:pt>
    <dgm:pt modelId="{9CC2190B-B4B1-437B-9F9C-B248D71E2324}" type="pres">
      <dgm:prSet presAssocID="{7361BD34-7F28-48DE-810D-1664849235E5}" presName="FourNodes_1_text" presStyleLbl="node1" presStyleIdx="3" presStyleCnt="4">
        <dgm:presLayoutVars>
          <dgm:bulletEnabled val="1"/>
        </dgm:presLayoutVars>
      </dgm:prSet>
      <dgm:spPr/>
    </dgm:pt>
    <dgm:pt modelId="{1D750F65-FC78-4A61-AC47-CE779F3F422A}" type="pres">
      <dgm:prSet presAssocID="{7361BD34-7F28-48DE-810D-1664849235E5}" presName="FourNodes_2_text" presStyleLbl="node1" presStyleIdx="3" presStyleCnt="4">
        <dgm:presLayoutVars>
          <dgm:bulletEnabled val="1"/>
        </dgm:presLayoutVars>
      </dgm:prSet>
      <dgm:spPr/>
    </dgm:pt>
    <dgm:pt modelId="{508972D0-FA88-44B3-9C77-E671C4F63695}" type="pres">
      <dgm:prSet presAssocID="{7361BD34-7F28-48DE-810D-1664849235E5}" presName="FourNodes_3_text" presStyleLbl="node1" presStyleIdx="3" presStyleCnt="4">
        <dgm:presLayoutVars>
          <dgm:bulletEnabled val="1"/>
        </dgm:presLayoutVars>
      </dgm:prSet>
      <dgm:spPr/>
    </dgm:pt>
    <dgm:pt modelId="{12305300-10E7-4614-A8BC-8F609358B42A}" type="pres">
      <dgm:prSet presAssocID="{7361BD34-7F28-48DE-810D-1664849235E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B737809-489C-4487-A6BD-C7CFD31D74DF}" srcId="{7361BD34-7F28-48DE-810D-1664849235E5}" destId="{0E16C34B-FB9A-4134-8F0F-3B7A6CF1FCB6}" srcOrd="3" destOrd="0" parTransId="{2970B7C1-7DA8-4855-A1A9-AEBEC37E2F2F}" sibTransId="{68C5A212-3097-4D62-B9A1-0908B06CF696}"/>
    <dgm:cxn modelId="{4C4FA616-282C-46EB-8294-8A9429420683}" type="presOf" srcId="{F98AC69F-8D58-4E3F-8687-5E6D40B9EA6D}" destId="{1D750F65-FC78-4A61-AC47-CE779F3F422A}" srcOrd="1" destOrd="0" presId="urn:microsoft.com/office/officeart/2005/8/layout/vProcess5"/>
    <dgm:cxn modelId="{DE90441B-347E-4AF4-83B8-40D80AA333B9}" type="presOf" srcId="{CE9ACBB0-6B7F-4873-B6A2-5807B08FF759}" destId="{E3E05027-7226-4AA0-B862-0522069FE14D}" srcOrd="0" destOrd="0" presId="urn:microsoft.com/office/officeart/2005/8/layout/vProcess5"/>
    <dgm:cxn modelId="{9ADB4426-1D5C-4921-AE26-3DEAE8E1AC65}" srcId="{7361BD34-7F28-48DE-810D-1664849235E5}" destId="{170CD4D3-1C80-41B5-8B5A-6463F0452C95}" srcOrd="0" destOrd="0" parTransId="{544D8CDF-B30F-45D2-A253-F23FF687A87D}" sibTransId="{85CC8D65-093D-4962-9AEA-6CBB996EA87A}"/>
    <dgm:cxn modelId="{82BAA65D-BAC8-48FC-AF35-B83EA5A9409E}" type="presOf" srcId="{0E16C34B-FB9A-4134-8F0F-3B7A6CF1FCB6}" destId="{12305300-10E7-4614-A8BC-8F609358B42A}" srcOrd="1" destOrd="0" presId="urn:microsoft.com/office/officeart/2005/8/layout/vProcess5"/>
    <dgm:cxn modelId="{393C7B57-F8E6-4CCF-8A0B-5EBBE507E543}" type="presOf" srcId="{F98AC69F-8D58-4E3F-8687-5E6D40B9EA6D}" destId="{40037FC6-1890-40E2-B054-4361BE412A2C}" srcOrd="0" destOrd="0" presId="urn:microsoft.com/office/officeart/2005/8/layout/vProcess5"/>
    <dgm:cxn modelId="{56DE86A8-1856-41A1-88F1-DA986C8AD841}" type="presOf" srcId="{804BD830-0B8C-473C-85BD-69469636A2D3}" destId="{508972D0-FA88-44B3-9C77-E671C4F63695}" srcOrd="1" destOrd="0" presId="urn:microsoft.com/office/officeart/2005/8/layout/vProcess5"/>
    <dgm:cxn modelId="{460511AA-5CC2-410E-B5F9-BDAE80AEC3A7}" type="presOf" srcId="{7361BD34-7F28-48DE-810D-1664849235E5}" destId="{467A849E-FB13-4B3E-8D07-05B44DF6C8A6}" srcOrd="0" destOrd="0" presId="urn:microsoft.com/office/officeart/2005/8/layout/vProcess5"/>
    <dgm:cxn modelId="{BC1137CE-CCDC-4434-A1E9-58EB505ACCA7}" srcId="{7361BD34-7F28-48DE-810D-1664849235E5}" destId="{F98AC69F-8D58-4E3F-8687-5E6D40B9EA6D}" srcOrd="1" destOrd="0" parTransId="{18040EC9-C2D0-496D-B7BF-C31A3E578EAF}" sibTransId="{CE9ACBB0-6B7F-4873-B6A2-5807B08FF759}"/>
    <dgm:cxn modelId="{A89781D0-B405-4591-BB37-A50966AAF989}" type="presOf" srcId="{170CD4D3-1C80-41B5-8B5A-6463F0452C95}" destId="{02195FE5-614C-480C-99E4-EB5B178E7176}" srcOrd="0" destOrd="0" presId="urn:microsoft.com/office/officeart/2005/8/layout/vProcess5"/>
    <dgm:cxn modelId="{76B107D9-785F-4704-9464-39CE2312F7F3}" srcId="{7361BD34-7F28-48DE-810D-1664849235E5}" destId="{804BD830-0B8C-473C-85BD-69469636A2D3}" srcOrd="2" destOrd="0" parTransId="{AC115A54-7172-44D9-B379-4A1DA089C9E4}" sibTransId="{9B7FB69A-02C1-4E5D-A151-0B30FD2C8639}"/>
    <dgm:cxn modelId="{093AB5DF-6CCF-4DBA-9DCB-7A2569D56C23}" type="presOf" srcId="{85CC8D65-093D-4962-9AEA-6CBB996EA87A}" destId="{08D9E90E-6F1B-468C-8F69-E9397D9DE9DC}" srcOrd="0" destOrd="0" presId="urn:microsoft.com/office/officeart/2005/8/layout/vProcess5"/>
    <dgm:cxn modelId="{E8EE47E5-CDD5-4090-9533-01AF97A4CCBB}" type="presOf" srcId="{0E16C34B-FB9A-4134-8F0F-3B7A6CF1FCB6}" destId="{9A53C11D-27CE-4649-8890-913218087E0D}" srcOrd="0" destOrd="0" presId="urn:microsoft.com/office/officeart/2005/8/layout/vProcess5"/>
    <dgm:cxn modelId="{2600BFEF-A5ED-4021-94CC-70CFDC758167}" type="presOf" srcId="{9B7FB69A-02C1-4E5D-A151-0B30FD2C8639}" destId="{87E06E27-8F07-4190-ABFB-959B2A6D4187}" srcOrd="0" destOrd="0" presId="urn:microsoft.com/office/officeart/2005/8/layout/vProcess5"/>
    <dgm:cxn modelId="{D6DC10F7-9103-4429-B847-67A9FF25660A}" type="presOf" srcId="{170CD4D3-1C80-41B5-8B5A-6463F0452C95}" destId="{9CC2190B-B4B1-437B-9F9C-B248D71E2324}" srcOrd="1" destOrd="0" presId="urn:microsoft.com/office/officeart/2005/8/layout/vProcess5"/>
    <dgm:cxn modelId="{67FA99FB-3735-472B-8629-5383B2351BA4}" type="presOf" srcId="{804BD830-0B8C-473C-85BD-69469636A2D3}" destId="{D419BB91-B65F-499E-89F5-72D197DE1917}" srcOrd="0" destOrd="0" presId="urn:microsoft.com/office/officeart/2005/8/layout/vProcess5"/>
    <dgm:cxn modelId="{E5613CC9-A04C-4275-8849-5750E21C108D}" type="presParOf" srcId="{467A849E-FB13-4B3E-8D07-05B44DF6C8A6}" destId="{7B2E8517-AF18-4E8F-801B-830057548D9D}" srcOrd="0" destOrd="0" presId="urn:microsoft.com/office/officeart/2005/8/layout/vProcess5"/>
    <dgm:cxn modelId="{D4A1E0B8-B02B-43A1-9D87-CA0062FE418F}" type="presParOf" srcId="{467A849E-FB13-4B3E-8D07-05B44DF6C8A6}" destId="{02195FE5-614C-480C-99E4-EB5B178E7176}" srcOrd="1" destOrd="0" presId="urn:microsoft.com/office/officeart/2005/8/layout/vProcess5"/>
    <dgm:cxn modelId="{86A8F56B-74E9-46DB-91C5-BCA198C050AA}" type="presParOf" srcId="{467A849E-FB13-4B3E-8D07-05B44DF6C8A6}" destId="{40037FC6-1890-40E2-B054-4361BE412A2C}" srcOrd="2" destOrd="0" presId="urn:microsoft.com/office/officeart/2005/8/layout/vProcess5"/>
    <dgm:cxn modelId="{D83B068A-220E-49E5-A139-6B665F0E1CEB}" type="presParOf" srcId="{467A849E-FB13-4B3E-8D07-05B44DF6C8A6}" destId="{D419BB91-B65F-499E-89F5-72D197DE1917}" srcOrd="3" destOrd="0" presId="urn:microsoft.com/office/officeart/2005/8/layout/vProcess5"/>
    <dgm:cxn modelId="{F8F35C7F-8DAE-4685-83C0-F259F706AEF2}" type="presParOf" srcId="{467A849E-FB13-4B3E-8D07-05B44DF6C8A6}" destId="{9A53C11D-27CE-4649-8890-913218087E0D}" srcOrd="4" destOrd="0" presId="urn:microsoft.com/office/officeart/2005/8/layout/vProcess5"/>
    <dgm:cxn modelId="{C4413C57-FCDC-4EF3-B0D7-6064AB8AA264}" type="presParOf" srcId="{467A849E-FB13-4B3E-8D07-05B44DF6C8A6}" destId="{08D9E90E-6F1B-468C-8F69-E9397D9DE9DC}" srcOrd="5" destOrd="0" presId="urn:microsoft.com/office/officeart/2005/8/layout/vProcess5"/>
    <dgm:cxn modelId="{BBFF5284-5695-4313-B316-4450A806FE6D}" type="presParOf" srcId="{467A849E-FB13-4B3E-8D07-05B44DF6C8A6}" destId="{E3E05027-7226-4AA0-B862-0522069FE14D}" srcOrd="6" destOrd="0" presId="urn:microsoft.com/office/officeart/2005/8/layout/vProcess5"/>
    <dgm:cxn modelId="{166CC3B1-637B-4C5C-9E9E-8A372ECDC134}" type="presParOf" srcId="{467A849E-FB13-4B3E-8D07-05B44DF6C8A6}" destId="{87E06E27-8F07-4190-ABFB-959B2A6D4187}" srcOrd="7" destOrd="0" presId="urn:microsoft.com/office/officeart/2005/8/layout/vProcess5"/>
    <dgm:cxn modelId="{045B9755-5FFB-4AE8-AB67-73BDB2E6519C}" type="presParOf" srcId="{467A849E-FB13-4B3E-8D07-05B44DF6C8A6}" destId="{9CC2190B-B4B1-437B-9F9C-B248D71E2324}" srcOrd="8" destOrd="0" presId="urn:microsoft.com/office/officeart/2005/8/layout/vProcess5"/>
    <dgm:cxn modelId="{FE6E0EA5-2A21-4713-8A84-5A069F85CC74}" type="presParOf" srcId="{467A849E-FB13-4B3E-8D07-05B44DF6C8A6}" destId="{1D750F65-FC78-4A61-AC47-CE779F3F422A}" srcOrd="9" destOrd="0" presId="urn:microsoft.com/office/officeart/2005/8/layout/vProcess5"/>
    <dgm:cxn modelId="{EF6AF5E3-4342-46D7-8D5F-4262E866D734}" type="presParOf" srcId="{467A849E-FB13-4B3E-8D07-05B44DF6C8A6}" destId="{508972D0-FA88-44B3-9C77-E671C4F63695}" srcOrd="10" destOrd="0" presId="urn:microsoft.com/office/officeart/2005/8/layout/vProcess5"/>
    <dgm:cxn modelId="{8CD1BC00-3EFF-4D34-B5B9-6AF290F81557}" type="presParOf" srcId="{467A849E-FB13-4B3E-8D07-05B44DF6C8A6}" destId="{12305300-10E7-4614-A8BC-8F609358B42A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E49880-A1B9-462B-BA1D-C2D22D8A65C4}" type="doc">
      <dgm:prSet loTypeId="urn:microsoft.com/office/officeart/2016/7/layout/HorizontalAction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F6062A9-A40D-4184-9870-CB1F44C0960E}">
      <dgm:prSet/>
      <dgm:spPr/>
      <dgm:t>
        <a:bodyPr/>
        <a:lstStyle/>
        <a:p>
          <a:r>
            <a:rPr lang="en-US" dirty="0"/>
            <a:t>Research</a:t>
          </a:r>
        </a:p>
      </dgm:t>
    </dgm:pt>
    <dgm:pt modelId="{ADFDF17F-057C-46DD-B792-C09F87AA315A}" type="parTrans" cxnId="{DF6B05C2-3E3E-4AE0-9788-6B3EBFCB544E}">
      <dgm:prSet/>
      <dgm:spPr/>
      <dgm:t>
        <a:bodyPr/>
        <a:lstStyle/>
        <a:p>
          <a:endParaRPr lang="en-US"/>
        </a:p>
      </dgm:t>
    </dgm:pt>
    <dgm:pt modelId="{92DD4D79-EBC6-4516-B5D9-932661E7BF7C}" type="sibTrans" cxnId="{DF6B05C2-3E3E-4AE0-9788-6B3EBFCB544E}">
      <dgm:prSet/>
      <dgm:spPr/>
      <dgm:t>
        <a:bodyPr/>
        <a:lstStyle/>
        <a:p>
          <a:endParaRPr lang="en-US"/>
        </a:p>
      </dgm:t>
    </dgm:pt>
    <dgm:pt modelId="{53D8EF1C-D412-446D-B798-5548ADB10508}">
      <dgm:prSet/>
      <dgm:spPr/>
      <dgm:t>
        <a:bodyPr/>
        <a:lstStyle/>
        <a:p>
          <a:pPr rtl="0"/>
          <a:r>
            <a:rPr lang="en-US" dirty="0"/>
            <a:t>Research Evidence:</a:t>
          </a:r>
          <a:endParaRPr lang="en-US" dirty="0">
            <a:latin typeface="Corbel" panose="020B0503020204020204"/>
          </a:endParaRPr>
        </a:p>
      </dgm:t>
    </dgm:pt>
    <dgm:pt modelId="{3D10AC22-FFA6-4FA6-B3B2-E7C40AFB69EB}" type="parTrans" cxnId="{00F18A6B-2727-42C5-83DE-B3F88BD8D2B6}">
      <dgm:prSet/>
      <dgm:spPr/>
      <dgm:t>
        <a:bodyPr/>
        <a:lstStyle/>
        <a:p>
          <a:endParaRPr lang="en-US"/>
        </a:p>
      </dgm:t>
    </dgm:pt>
    <dgm:pt modelId="{8C103AD6-D071-445D-BB0D-11B30FEFFB66}" type="sibTrans" cxnId="{00F18A6B-2727-42C5-83DE-B3F88BD8D2B6}">
      <dgm:prSet/>
      <dgm:spPr/>
      <dgm:t>
        <a:bodyPr/>
        <a:lstStyle/>
        <a:p>
          <a:endParaRPr lang="en-US"/>
        </a:p>
      </dgm:t>
    </dgm:pt>
    <dgm:pt modelId="{AFA93566-F2DE-42C9-AF1C-F1687C588976}">
      <dgm:prSet/>
      <dgm:spPr/>
      <dgm:t>
        <a:bodyPr/>
        <a:lstStyle/>
        <a:p>
          <a:pPr rtl="0"/>
          <a:r>
            <a:rPr lang="en-US" dirty="0">
              <a:latin typeface="Corbel" panose="020B0503020204020204"/>
            </a:rPr>
            <a:t>Summarize</a:t>
          </a:r>
          <a:endParaRPr lang="en-US" dirty="0"/>
        </a:p>
      </dgm:t>
    </dgm:pt>
    <dgm:pt modelId="{441BA12F-B45A-4534-8258-6C3882491719}" type="parTrans" cxnId="{4DA47E69-05F6-4FDD-AF95-7783E674AD2E}">
      <dgm:prSet/>
      <dgm:spPr/>
      <dgm:t>
        <a:bodyPr/>
        <a:lstStyle/>
        <a:p>
          <a:endParaRPr lang="en-US"/>
        </a:p>
      </dgm:t>
    </dgm:pt>
    <dgm:pt modelId="{6204333A-C609-425F-81EF-2471FB078B5A}" type="sibTrans" cxnId="{4DA47E69-05F6-4FDD-AF95-7783E674AD2E}">
      <dgm:prSet/>
      <dgm:spPr/>
      <dgm:t>
        <a:bodyPr/>
        <a:lstStyle/>
        <a:p>
          <a:endParaRPr lang="en-US"/>
        </a:p>
      </dgm:t>
    </dgm:pt>
    <dgm:pt modelId="{D8553511-AE86-4D86-99D4-07D4C3A20CDD}">
      <dgm:prSet/>
      <dgm:spPr/>
      <dgm:t>
        <a:bodyPr/>
        <a:lstStyle/>
        <a:p>
          <a:r>
            <a:rPr lang="en-US" dirty="0">
              <a:latin typeface="Corbel" panose="020B0503020204020204"/>
            </a:rPr>
            <a:t>The</a:t>
          </a:r>
          <a:r>
            <a:rPr lang="en-US" dirty="0"/>
            <a:t> main findings from recent systematic reviews and meta-analyses on the effectiveness of mindfulness interventions for youth with ACEs</a:t>
          </a:r>
        </a:p>
      </dgm:t>
    </dgm:pt>
    <dgm:pt modelId="{76B94D18-C527-43B9-8E73-73453652EB15}" type="parTrans" cxnId="{20876525-ED14-4CCB-88A4-90F0B053452A}">
      <dgm:prSet/>
      <dgm:spPr/>
      <dgm:t>
        <a:bodyPr/>
        <a:lstStyle/>
        <a:p>
          <a:endParaRPr lang="en-US"/>
        </a:p>
      </dgm:t>
    </dgm:pt>
    <dgm:pt modelId="{4E627B91-87EF-41B1-BB5E-13C8AC404E66}" type="sibTrans" cxnId="{20876525-ED14-4CCB-88A4-90F0B053452A}">
      <dgm:prSet/>
      <dgm:spPr/>
      <dgm:t>
        <a:bodyPr/>
        <a:lstStyle/>
        <a:p>
          <a:endParaRPr lang="en-US"/>
        </a:p>
      </dgm:t>
    </dgm:pt>
    <dgm:pt modelId="{1DEB658E-3631-49E2-B49E-A51041AEE3F2}">
      <dgm:prSet/>
      <dgm:spPr/>
      <dgm:t>
        <a:bodyPr/>
        <a:lstStyle/>
        <a:p>
          <a:r>
            <a:rPr lang="en-US" dirty="0"/>
            <a:t>Highlight</a:t>
          </a:r>
        </a:p>
      </dgm:t>
    </dgm:pt>
    <dgm:pt modelId="{8B02ABA4-1254-4C01-BD90-A3562286E0F0}" type="parTrans" cxnId="{603313C7-D55E-4E3A-BD19-E1F234D6D4EA}">
      <dgm:prSet/>
      <dgm:spPr/>
      <dgm:t>
        <a:bodyPr/>
        <a:lstStyle/>
        <a:p>
          <a:endParaRPr lang="en-US"/>
        </a:p>
      </dgm:t>
    </dgm:pt>
    <dgm:pt modelId="{EEF42E18-1A7B-49F8-9401-5CEC35C0EC21}" type="sibTrans" cxnId="{603313C7-D55E-4E3A-BD19-E1F234D6D4EA}">
      <dgm:prSet/>
      <dgm:spPr/>
      <dgm:t>
        <a:bodyPr/>
        <a:lstStyle/>
        <a:p>
          <a:endParaRPr lang="en-US"/>
        </a:p>
      </dgm:t>
    </dgm:pt>
    <dgm:pt modelId="{8391753D-F5D2-4A21-90B8-52DA8D38A7A6}">
      <dgm:prSet/>
      <dgm:spPr/>
      <dgm:t>
        <a:bodyPr/>
        <a:lstStyle/>
        <a:p>
          <a:r>
            <a:rPr lang="en-US" dirty="0">
              <a:latin typeface="Corbel" panose="020B0503020204020204"/>
            </a:rPr>
            <a:t>Improvements</a:t>
          </a:r>
          <a:r>
            <a:rPr lang="en-US" dirty="0"/>
            <a:t> in mental health outcomes, such as reduced depression, anxiety, and PTSD symptoms</a:t>
          </a:r>
        </a:p>
      </dgm:t>
    </dgm:pt>
    <dgm:pt modelId="{ADAB8622-A39C-4142-BB86-F3651C500A07}" type="parTrans" cxnId="{EDE912FA-CE39-4A07-9D1A-3762A12BCE49}">
      <dgm:prSet/>
      <dgm:spPr/>
      <dgm:t>
        <a:bodyPr/>
        <a:lstStyle/>
        <a:p>
          <a:endParaRPr lang="en-US"/>
        </a:p>
      </dgm:t>
    </dgm:pt>
    <dgm:pt modelId="{08E22CDB-708B-4CD3-9864-A3F953A42B99}" type="sibTrans" cxnId="{EDE912FA-CE39-4A07-9D1A-3762A12BCE49}">
      <dgm:prSet/>
      <dgm:spPr/>
      <dgm:t>
        <a:bodyPr/>
        <a:lstStyle/>
        <a:p>
          <a:endParaRPr lang="en-US"/>
        </a:p>
      </dgm:t>
    </dgm:pt>
    <dgm:pt modelId="{C261DDCB-5317-48CF-80CE-3E324F13A382}">
      <dgm:prSet/>
      <dgm:spPr/>
      <dgm:t>
        <a:bodyPr/>
        <a:lstStyle/>
        <a:p>
          <a:r>
            <a:rPr lang="en-US" dirty="0"/>
            <a:t>Discuss</a:t>
          </a:r>
        </a:p>
      </dgm:t>
    </dgm:pt>
    <dgm:pt modelId="{CA7D5788-FA0F-4298-8EF1-BEF7D1CF68D4}" type="parTrans" cxnId="{000C1348-95EC-4958-9235-09946B804D3A}">
      <dgm:prSet/>
      <dgm:spPr/>
      <dgm:t>
        <a:bodyPr/>
        <a:lstStyle/>
        <a:p>
          <a:endParaRPr lang="en-US"/>
        </a:p>
      </dgm:t>
    </dgm:pt>
    <dgm:pt modelId="{DB5B22F9-E8B8-4F75-88B7-32CE5A040FB4}" type="sibTrans" cxnId="{000C1348-95EC-4958-9235-09946B804D3A}">
      <dgm:prSet/>
      <dgm:spPr/>
      <dgm:t>
        <a:bodyPr/>
        <a:lstStyle/>
        <a:p>
          <a:endParaRPr lang="en-US"/>
        </a:p>
      </dgm:t>
    </dgm:pt>
    <dgm:pt modelId="{0DCD07D6-A7AC-4F52-994E-DFD239B0ADD7}">
      <dgm:prSet/>
      <dgm:spPr/>
      <dgm:t>
        <a:bodyPr/>
        <a:lstStyle/>
        <a:p>
          <a:pPr rtl="0"/>
          <a:r>
            <a:rPr lang="en-US" dirty="0">
              <a:latin typeface="Corbel" panose="020B0503020204020204"/>
            </a:rPr>
            <a:t> Potential</a:t>
          </a:r>
          <a:r>
            <a:rPr lang="en-US" dirty="0"/>
            <a:t> mechanisms of change, such as enhanced emotion regulation and</a:t>
          </a:r>
          <a:r>
            <a:rPr lang="en-US" dirty="0">
              <a:latin typeface="Corbel" panose="020B0503020204020204"/>
            </a:rPr>
            <a:t> better</a:t>
          </a:r>
          <a:r>
            <a:rPr lang="en-US" dirty="0"/>
            <a:t> coping skills</a:t>
          </a:r>
        </a:p>
      </dgm:t>
    </dgm:pt>
    <dgm:pt modelId="{887EFFB5-F335-497C-AFD4-C4BE709A8BF6}" type="parTrans" cxnId="{AC15C49A-6EF8-4FBF-9019-B43820FE00E5}">
      <dgm:prSet/>
      <dgm:spPr/>
      <dgm:t>
        <a:bodyPr/>
        <a:lstStyle/>
        <a:p>
          <a:endParaRPr lang="en-US"/>
        </a:p>
      </dgm:t>
    </dgm:pt>
    <dgm:pt modelId="{445E4770-12F4-47C5-B7A8-DB4E49D1A3F0}" type="sibTrans" cxnId="{AC15C49A-6EF8-4FBF-9019-B43820FE00E5}">
      <dgm:prSet/>
      <dgm:spPr/>
      <dgm:t>
        <a:bodyPr/>
        <a:lstStyle/>
        <a:p>
          <a:endParaRPr lang="en-US"/>
        </a:p>
      </dgm:t>
    </dgm:pt>
    <dgm:pt modelId="{78F89D5D-9BED-4713-8ADD-B0C5342F1649}">
      <dgm:prSet phldr="0"/>
      <dgm:spPr/>
      <dgm:t>
        <a:bodyPr/>
        <a:lstStyle/>
        <a:p>
          <a:pPr rtl="0"/>
          <a:r>
            <a:rPr lang="en-US" dirty="0">
              <a:latin typeface="Corbel" panose="020B0503020204020204"/>
            </a:rPr>
            <a:t> Ortiz</a:t>
          </a:r>
          <a:r>
            <a:rPr lang="en-US" dirty="0"/>
            <a:t> and </a:t>
          </a:r>
          <a:r>
            <a:rPr lang="en-US" dirty="0" err="1"/>
            <a:t>Sibinga</a:t>
          </a:r>
          <a:r>
            <a:rPr lang="en-US" dirty="0"/>
            <a:t> (2017</a:t>
          </a:r>
          <a:r>
            <a:rPr lang="en-US" dirty="0">
              <a:latin typeface="Corbel" panose="020B0503020204020204"/>
            </a:rPr>
            <a:t>)</a:t>
          </a:r>
          <a:endParaRPr lang="en-US" dirty="0"/>
        </a:p>
      </dgm:t>
    </dgm:pt>
    <dgm:pt modelId="{90689F38-929D-4B23-A0AE-881F00632D0F}" type="parTrans" cxnId="{6AE6CC2F-BFB8-4CDB-8DFA-643F5A0F6A3F}">
      <dgm:prSet/>
      <dgm:spPr/>
    </dgm:pt>
    <dgm:pt modelId="{A8BCD93A-BE3C-4593-930E-139C78E85FBD}" type="sibTrans" cxnId="{6AE6CC2F-BFB8-4CDB-8DFA-643F5A0F6A3F}">
      <dgm:prSet/>
      <dgm:spPr/>
    </dgm:pt>
    <dgm:pt modelId="{2D973422-5710-4354-8E5F-95602165E993}">
      <dgm:prSet phldr="0"/>
      <dgm:spPr/>
      <dgm:t>
        <a:bodyPr/>
        <a:lstStyle/>
        <a:p>
          <a:pPr rtl="0"/>
          <a:r>
            <a:rPr lang="en-US" dirty="0"/>
            <a:t>A meta-analysis by Zoogman et al. (2015)</a:t>
          </a:r>
          <a:endParaRPr lang="en-US" dirty="0">
            <a:latin typeface="Corbel" panose="020B0503020204020204"/>
          </a:endParaRPr>
        </a:p>
      </dgm:t>
    </dgm:pt>
    <dgm:pt modelId="{0A8C9FE9-81AE-4160-AB58-4538CDECE736}" type="parTrans" cxnId="{4FE81D48-53C0-4478-8F77-7B125BBC2A51}">
      <dgm:prSet/>
      <dgm:spPr/>
    </dgm:pt>
    <dgm:pt modelId="{ABD6EA9F-9631-4C54-8269-057A10590904}" type="sibTrans" cxnId="{4FE81D48-53C0-4478-8F77-7B125BBC2A51}">
      <dgm:prSet/>
      <dgm:spPr/>
    </dgm:pt>
    <dgm:pt modelId="{07409B08-5928-489C-AC74-5CD952C0594B}">
      <dgm:prSet phldr="0"/>
      <dgm:spPr/>
      <dgm:t>
        <a:bodyPr/>
        <a:lstStyle/>
        <a:p>
          <a:pPr rtl="0"/>
          <a:r>
            <a:rPr lang="en-US" dirty="0"/>
            <a:t>Kallapiran et al. (2015)</a:t>
          </a:r>
          <a:endParaRPr lang="en-US" dirty="0">
            <a:latin typeface="Corbel" panose="020B0503020204020204"/>
          </a:endParaRPr>
        </a:p>
      </dgm:t>
    </dgm:pt>
    <dgm:pt modelId="{760DC47A-F1F9-471D-A9B4-16B72C6FB6FB}" type="parTrans" cxnId="{3B6CC484-16BB-467E-BACA-B116C8715965}">
      <dgm:prSet/>
      <dgm:spPr/>
    </dgm:pt>
    <dgm:pt modelId="{F6E0A2A1-BA45-4C1D-AC53-15CB2DFA134E}" type="sibTrans" cxnId="{3B6CC484-16BB-467E-BACA-B116C8715965}">
      <dgm:prSet/>
      <dgm:spPr/>
    </dgm:pt>
    <dgm:pt modelId="{CFD1B582-FE87-4D2D-BBF4-0568D4676CC1}">
      <dgm:prSet phldr="0"/>
      <dgm:spPr/>
      <dgm:t>
        <a:bodyPr/>
        <a:lstStyle/>
        <a:p>
          <a:pPr rtl="0"/>
          <a:endParaRPr lang="en-US" dirty="0">
            <a:latin typeface="Corbel" panose="020B0503020204020204"/>
          </a:endParaRPr>
        </a:p>
      </dgm:t>
    </dgm:pt>
    <dgm:pt modelId="{6AC08C05-D691-48BA-A6CA-410BAFCB4FEE}" type="parTrans" cxnId="{2C5F9E66-9424-4E1C-9E19-250F110497B5}">
      <dgm:prSet/>
      <dgm:spPr/>
    </dgm:pt>
    <dgm:pt modelId="{D6852000-B32A-4EAF-8878-27A443598F3B}" type="sibTrans" cxnId="{2C5F9E66-9424-4E1C-9E19-250F110497B5}">
      <dgm:prSet/>
      <dgm:spPr/>
    </dgm:pt>
    <dgm:pt modelId="{1B0CDC07-C3F5-425D-A8E1-C11B83A2AF1C}" type="pres">
      <dgm:prSet presAssocID="{E2E49880-A1B9-462B-BA1D-C2D22D8A65C4}" presName="Name0" presStyleCnt="0">
        <dgm:presLayoutVars>
          <dgm:dir/>
          <dgm:animLvl val="lvl"/>
          <dgm:resizeHandles val="exact"/>
        </dgm:presLayoutVars>
      </dgm:prSet>
      <dgm:spPr/>
    </dgm:pt>
    <dgm:pt modelId="{55E488C1-962D-44E3-9B41-DA208BFFEF02}" type="pres">
      <dgm:prSet presAssocID="{8F6062A9-A40D-4184-9870-CB1F44C0960E}" presName="composite" presStyleCnt="0"/>
      <dgm:spPr/>
    </dgm:pt>
    <dgm:pt modelId="{465335ED-C421-4C0C-BED4-9B9DDACC0CB1}" type="pres">
      <dgm:prSet presAssocID="{8F6062A9-A40D-4184-9870-CB1F44C0960E}" presName="parTx" presStyleLbl="alignNode1" presStyleIdx="0" presStyleCnt="4">
        <dgm:presLayoutVars>
          <dgm:chMax val="0"/>
          <dgm:chPref val="0"/>
        </dgm:presLayoutVars>
      </dgm:prSet>
      <dgm:spPr/>
    </dgm:pt>
    <dgm:pt modelId="{B87581D9-414D-4144-90E1-837F8ECC85A7}" type="pres">
      <dgm:prSet presAssocID="{8F6062A9-A40D-4184-9870-CB1F44C0960E}" presName="desTx" presStyleLbl="alignAccFollowNode1" presStyleIdx="0" presStyleCnt="4">
        <dgm:presLayoutVars/>
      </dgm:prSet>
      <dgm:spPr/>
    </dgm:pt>
    <dgm:pt modelId="{D018619F-2C80-4ACD-BA14-D55AAF669523}" type="pres">
      <dgm:prSet presAssocID="{92DD4D79-EBC6-4516-B5D9-932661E7BF7C}" presName="space" presStyleCnt="0"/>
      <dgm:spPr/>
    </dgm:pt>
    <dgm:pt modelId="{D96CCE7A-8F92-433E-A942-19C98FF9B395}" type="pres">
      <dgm:prSet presAssocID="{AFA93566-F2DE-42C9-AF1C-F1687C588976}" presName="composite" presStyleCnt="0"/>
      <dgm:spPr/>
    </dgm:pt>
    <dgm:pt modelId="{A551006E-C57B-413C-8BC8-CA0D87BB2B6F}" type="pres">
      <dgm:prSet presAssocID="{AFA93566-F2DE-42C9-AF1C-F1687C588976}" presName="parTx" presStyleLbl="alignNode1" presStyleIdx="1" presStyleCnt="4">
        <dgm:presLayoutVars>
          <dgm:chMax val="0"/>
          <dgm:chPref val="0"/>
        </dgm:presLayoutVars>
      </dgm:prSet>
      <dgm:spPr/>
    </dgm:pt>
    <dgm:pt modelId="{EEBAC412-6D96-4223-8814-CC854C65EADB}" type="pres">
      <dgm:prSet presAssocID="{AFA93566-F2DE-42C9-AF1C-F1687C588976}" presName="desTx" presStyleLbl="alignAccFollowNode1" presStyleIdx="1" presStyleCnt="4">
        <dgm:presLayoutVars/>
      </dgm:prSet>
      <dgm:spPr/>
    </dgm:pt>
    <dgm:pt modelId="{0C60E301-53B8-4F01-A0E8-D206771CBCD2}" type="pres">
      <dgm:prSet presAssocID="{6204333A-C609-425F-81EF-2471FB078B5A}" presName="space" presStyleCnt="0"/>
      <dgm:spPr/>
    </dgm:pt>
    <dgm:pt modelId="{75024BB4-5FC5-4D65-9BA7-77A1ABF156A5}" type="pres">
      <dgm:prSet presAssocID="{1DEB658E-3631-49E2-B49E-A51041AEE3F2}" presName="composite" presStyleCnt="0"/>
      <dgm:spPr/>
    </dgm:pt>
    <dgm:pt modelId="{C55E8F53-782C-4E07-B631-A17CA197D114}" type="pres">
      <dgm:prSet presAssocID="{1DEB658E-3631-49E2-B49E-A51041AEE3F2}" presName="parTx" presStyleLbl="alignNode1" presStyleIdx="2" presStyleCnt="4">
        <dgm:presLayoutVars>
          <dgm:chMax val="0"/>
          <dgm:chPref val="0"/>
        </dgm:presLayoutVars>
      </dgm:prSet>
      <dgm:spPr/>
    </dgm:pt>
    <dgm:pt modelId="{31E1982D-A17F-4997-9915-E750D5F1B066}" type="pres">
      <dgm:prSet presAssocID="{1DEB658E-3631-49E2-B49E-A51041AEE3F2}" presName="desTx" presStyleLbl="alignAccFollowNode1" presStyleIdx="2" presStyleCnt="4">
        <dgm:presLayoutVars/>
      </dgm:prSet>
      <dgm:spPr/>
    </dgm:pt>
    <dgm:pt modelId="{86F4415C-686D-4533-A2BC-E780787A7811}" type="pres">
      <dgm:prSet presAssocID="{EEF42E18-1A7B-49F8-9401-5CEC35C0EC21}" presName="space" presStyleCnt="0"/>
      <dgm:spPr/>
    </dgm:pt>
    <dgm:pt modelId="{4680C8B3-67A7-4F3D-A6A2-AF1F1393A235}" type="pres">
      <dgm:prSet presAssocID="{C261DDCB-5317-48CF-80CE-3E324F13A382}" presName="composite" presStyleCnt="0"/>
      <dgm:spPr/>
    </dgm:pt>
    <dgm:pt modelId="{C309583F-26A5-4335-BDB3-62648985BBB7}" type="pres">
      <dgm:prSet presAssocID="{C261DDCB-5317-48CF-80CE-3E324F13A382}" presName="parTx" presStyleLbl="alignNode1" presStyleIdx="3" presStyleCnt="4">
        <dgm:presLayoutVars>
          <dgm:chMax val="0"/>
          <dgm:chPref val="0"/>
        </dgm:presLayoutVars>
      </dgm:prSet>
      <dgm:spPr/>
    </dgm:pt>
    <dgm:pt modelId="{A8B527EB-2778-4262-AA37-B48AB135AADE}" type="pres">
      <dgm:prSet presAssocID="{C261DDCB-5317-48CF-80CE-3E324F13A382}" presName="desTx" presStyleLbl="alignAccFollowNode1" presStyleIdx="3" presStyleCnt="4">
        <dgm:presLayoutVars/>
      </dgm:prSet>
      <dgm:spPr/>
    </dgm:pt>
  </dgm:ptLst>
  <dgm:cxnLst>
    <dgm:cxn modelId="{B24F4306-B8B0-49C7-9C66-E717E3B25BA2}" type="presOf" srcId="{CFD1B582-FE87-4D2D-BBF4-0568D4676CC1}" destId="{B87581D9-414D-4144-90E1-837F8ECC85A7}" srcOrd="0" destOrd="4" presId="urn:microsoft.com/office/officeart/2016/7/layout/HorizontalActionList"/>
    <dgm:cxn modelId="{C592BA1F-ED42-4DE9-A0EA-7AC896D380D5}" type="presOf" srcId="{1DEB658E-3631-49E2-B49E-A51041AEE3F2}" destId="{C55E8F53-782C-4E07-B631-A17CA197D114}" srcOrd="0" destOrd="0" presId="urn:microsoft.com/office/officeart/2016/7/layout/HorizontalActionList"/>
    <dgm:cxn modelId="{42AE7921-9AAD-4860-8BFA-FE427455FA06}" type="presOf" srcId="{0DCD07D6-A7AC-4F52-994E-DFD239B0ADD7}" destId="{A8B527EB-2778-4262-AA37-B48AB135AADE}" srcOrd="0" destOrd="0" presId="urn:microsoft.com/office/officeart/2016/7/layout/HorizontalActionList"/>
    <dgm:cxn modelId="{B0D67E24-D9CC-4223-A147-7F87C27E7330}" type="presOf" srcId="{E2E49880-A1B9-462B-BA1D-C2D22D8A65C4}" destId="{1B0CDC07-C3F5-425D-A8E1-C11B83A2AF1C}" srcOrd="0" destOrd="0" presId="urn:microsoft.com/office/officeart/2016/7/layout/HorizontalActionList"/>
    <dgm:cxn modelId="{20876525-ED14-4CCB-88A4-90F0B053452A}" srcId="{AFA93566-F2DE-42C9-AF1C-F1687C588976}" destId="{D8553511-AE86-4D86-99D4-07D4C3A20CDD}" srcOrd="0" destOrd="0" parTransId="{76B94D18-C527-43B9-8E73-73453652EB15}" sibTransId="{4E627B91-87EF-41B1-BB5E-13C8AC404E66}"/>
    <dgm:cxn modelId="{B8CFA72A-7BC5-4D79-B743-3A2D38889CE2}" type="presOf" srcId="{8391753D-F5D2-4A21-90B8-52DA8D38A7A6}" destId="{31E1982D-A17F-4997-9915-E750D5F1B066}" srcOrd="0" destOrd="0" presId="urn:microsoft.com/office/officeart/2016/7/layout/HorizontalActionList"/>
    <dgm:cxn modelId="{6AE6CC2F-BFB8-4CDB-8DFA-643F5A0F6A3F}" srcId="{8F6062A9-A40D-4184-9870-CB1F44C0960E}" destId="{78F89D5D-9BED-4713-8ADD-B0C5342F1649}" srcOrd="1" destOrd="0" parTransId="{90689F38-929D-4B23-A0AE-881F00632D0F}" sibTransId="{A8BCD93A-BE3C-4593-930E-139C78E85FBD}"/>
    <dgm:cxn modelId="{3461D241-965E-4546-87FD-EDD994DC98E3}" type="presOf" srcId="{2D973422-5710-4354-8E5F-95602165E993}" destId="{B87581D9-414D-4144-90E1-837F8ECC85A7}" srcOrd="0" destOrd="2" presId="urn:microsoft.com/office/officeart/2016/7/layout/HorizontalActionList"/>
    <dgm:cxn modelId="{2C5F9E66-9424-4E1C-9E19-250F110497B5}" srcId="{8F6062A9-A40D-4184-9870-CB1F44C0960E}" destId="{CFD1B582-FE87-4D2D-BBF4-0568D4676CC1}" srcOrd="4" destOrd="0" parTransId="{6AC08C05-D691-48BA-A6CA-410BAFCB4FEE}" sibTransId="{D6852000-B32A-4EAF-8878-27A443598F3B}"/>
    <dgm:cxn modelId="{000C1348-95EC-4958-9235-09946B804D3A}" srcId="{E2E49880-A1B9-462B-BA1D-C2D22D8A65C4}" destId="{C261DDCB-5317-48CF-80CE-3E324F13A382}" srcOrd="3" destOrd="0" parTransId="{CA7D5788-FA0F-4298-8EF1-BEF7D1CF68D4}" sibTransId="{DB5B22F9-E8B8-4F75-88B7-32CE5A040FB4}"/>
    <dgm:cxn modelId="{4FE81D48-53C0-4478-8F77-7B125BBC2A51}" srcId="{8F6062A9-A40D-4184-9870-CB1F44C0960E}" destId="{2D973422-5710-4354-8E5F-95602165E993}" srcOrd="2" destOrd="0" parTransId="{0A8C9FE9-81AE-4160-AB58-4538CDECE736}" sibTransId="{ABD6EA9F-9631-4C54-8269-057A10590904}"/>
    <dgm:cxn modelId="{4DA47E69-05F6-4FDD-AF95-7783E674AD2E}" srcId="{E2E49880-A1B9-462B-BA1D-C2D22D8A65C4}" destId="{AFA93566-F2DE-42C9-AF1C-F1687C588976}" srcOrd="1" destOrd="0" parTransId="{441BA12F-B45A-4534-8258-6C3882491719}" sibTransId="{6204333A-C609-425F-81EF-2471FB078B5A}"/>
    <dgm:cxn modelId="{00F18A6B-2727-42C5-83DE-B3F88BD8D2B6}" srcId="{8F6062A9-A40D-4184-9870-CB1F44C0960E}" destId="{53D8EF1C-D412-446D-B798-5548ADB10508}" srcOrd="0" destOrd="0" parTransId="{3D10AC22-FFA6-4FA6-B3B2-E7C40AFB69EB}" sibTransId="{8C103AD6-D071-445D-BB0D-11B30FEFFB66}"/>
    <dgm:cxn modelId="{CD8CB071-A363-4121-9BA3-7AF00BF6B117}" type="presOf" srcId="{D8553511-AE86-4D86-99D4-07D4C3A20CDD}" destId="{EEBAC412-6D96-4223-8814-CC854C65EADB}" srcOrd="0" destOrd="0" presId="urn:microsoft.com/office/officeart/2016/7/layout/HorizontalActionList"/>
    <dgm:cxn modelId="{EC0AF975-0A2D-42B1-BDBD-E76B04290AC7}" type="presOf" srcId="{07409B08-5928-489C-AC74-5CD952C0594B}" destId="{B87581D9-414D-4144-90E1-837F8ECC85A7}" srcOrd="0" destOrd="3" presId="urn:microsoft.com/office/officeart/2016/7/layout/HorizontalActionList"/>
    <dgm:cxn modelId="{BEBFBB79-ECC3-439E-9ECC-1D32AC4D0560}" type="presOf" srcId="{78F89D5D-9BED-4713-8ADD-B0C5342F1649}" destId="{B87581D9-414D-4144-90E1-837F8ECC85A7}" srcOrd="0" destOrd="1" presId="urn:microsoft.com/office/officeart/2016/7/layout/HorizontalActionList"/>
    <dgm:cxn modelId="{B514B480-461D-413D-920B-FD2F17AF50DC}" type="presOf" srcId="{AFA93566-F2DE-42C9-AF1C-F1687C588976}" destId="{A551006E-C57B-413C-8BC8-CA0D87BB2B6F}" srcOrd="0" destOrd="0" presId="urn:microsoft.com/office/officeart/2016/7/layout/HorizontalActionList"/>
    <dgm:cxn modelId="{3B6CC484-16BB-467E-BACA-B116C8715965}" srcId="{8F6062A9-A40D-4184-9870-CB1F44C0960E}" destId="{07409B08-5928-489C-AC74-5CD952C0594B}" srcOrd="3" destOrd="0" parTransId="{760DC47A-F1F9-471D-A9B4-16B72C6FB6FB}" sibTransId="{F6E0A2A1-BA45-4C1D-AC53-15CB2DFA134E}"/>
    <dgm:cxn modelId="{DD823389-6A26-4610-A012-723E9571B64A}" type="presOf" srcId="{53D8EF1C-D412-446D-B798-5548ADB10508}" destId="{B87581D9-414D-4144-90E1-837F8ECC85A7}" srcOrd="0" destOrd="0" presId="urn:microsoft.com/office/officeart/2016/7/layout/HorizontalActionList"/>
    <dgm:cxn modelId="{AC15C49A-6EF8-4FBF-9019-B43820FE00E5}" srcId="{C261DDCB-5317-48CF-80CE-3E324F13A382}" destId="{0DCD07D6-A7AC-4F52-994E-DFD239B0ADD7}" srcOrd="0" destOrd="0" parTransId="{887EFFB5-F335-497C-AFD4-C4BE709A8BF6}" sibTransId="{445E4770-12F4-47C5-B7A8-DB4E49D1A3F0}"/>
    <dgm:cxn modelId="{DF6B05C2-3E3E-4AE0-9788-6B3EBFCB544E}" srcId="{E2E49880-A1B9-462B-BA1D-C2D22D8A65C4}" destId="{8F6062A9-A40D-4184-9870-CB1F44C0960E}" srcOrd="0" destOrd="0" parTransId="{ADFDF17F-057C-46DD-B792-C09F87AA315A}" sibTransId="{92DD4D79-EBC6-4516-B5D9-932661E7BF7C}"/>
    <dgm:cxn modelId="{603313C7-D55E-4E3A-BD19-E1F234D6D4EA}" srcId="{E2E49880-A1B9-462B-BA1D-C2D22D8A65C4}" destId="{1DEB658E-3631-49E2-B49E-A51041AEE3F2}" srcOrd="2" destOrd="0" parTransId="{8B02ABA4-1254-4C01-BD90-A3562286E0F0}" sibTransId="{EEF42E18-1A7B-49F8-9401-5CEC35C0EC21}"/>
    <dgm:cxn modelId="{079E1DF6-6E6A-49A3-AF63-3583E03286C3}" type="presOf" srcId="{8F6062A9-A40D-4184-9870-CB1F44C0960E}" destId="{465335ED-C421-4C0C-BED4-9B9DDACC0CB1}" srcOrd="0" destOrd="0" presId="urn:microsoft.com/office/officeart/2016/7/layout/HorizontalActionList"/>
    <dgm:cxn modelId="{EDE912FA-CE39-4A07-9D1A-3762A12BCE49}" srcId="{1DEB658E-3631-49E2-B49E-A51041AEE3F2}" destId="{8391753D-F5D2-4A21-90B8-52DA8D38A7A6}" srcOrd="0" destOrd="0" parTransId="{ADAB8622-A39C-4142-BB86-F3651C500A07}" sibTransId="{08E22CDB-708B-4CD3-9864-A3F953A42B99}"/>
    <dgm:cxn modelId="{C236D2FE-EB86-4B3F-87B8-68769AA4B25F}" type="presOf" srcId="{C261DDCB-5317-48CF-80CE-3E324F13A382}" destId="{C309583F-26A5-4335-BDB3-62648985BBB7}" srcOrd="0" destOrd="0" presId="urn:microsoft.com/office/officeart/2016/7/layout/HorizontalActionList"/>
    <dgm:cxn modelId="{18B07D0C-1961-4760-92BF-D6DEA449E324}" type="presParOf" srcId="{1B0CDC07-C3F5-425D-A8E1-C11B83A2AF1C}" destId="{55E488C1-962D-44E3-9B41-DA208BFFEF02}" srcOrd="0" destOrd="0" presId="urn:microsoft.com/office/officeart/2016/7/layout/HorizontalActionList"/>
    <dgm:cxn modelId="{EFDCEF95-E348-429C-91F3-805E2B92646D}" type="presParOf" srcId="{55E488C1-962D-44E3-9B41-DA208BFFEF02}" destId="{465335ED-C421-4C0C-BED4-9B9DDACC0CB1}" srcOrd="0" destOrd="0" presId="urn:microsoft.com/office/officeart/2016/7/layout/HorizontalActionList"/>
    <dgm:cxn modelId="{AC40EC99-1C93-4783-84E3-6AB569AE4552}" type="presParOf" srcId="{55E488C1-962D-44E3-9B41-DA208BFFEF02}" destId="{B87581D9-414D-4144-90E1-837F8ECC85A7}" srcOrd="1" destOrd="0" presId="urn:microsoft.com/office/officeart/2016/7/layout/HorizontalActionList"/>
    <dgm:cxn modelId="{7C1E2466-DC2F-4680-9B45-62AABE4F247D}" type="presParOf" srcId="{1B0CDC07-C3F5-425D-A8E1-C11B83A2AF1C}" destId="{D018619F-2C80-4ACD-BA14-D55AAF669523}" srcOrd="1" destOrd="0" presId="urn:microsoft.com/office/officeart/2016/7/layout/HorizontalActionList"/>
    <dgm:cxn modelId="{C80DE9E5-85B6-4A5F-A09C-39C07704DD54}" type="presParOf" srcId="{1B0CDC07-C3F5-425D-A8E1-C11B83A2AF1C}" destId="{D96CCE7A-8F92-433E-A942-19C98FF9B395}" srcOrd="2" destOrd="0" presId="urn:microsoft.com/office/officeart/2016/7/layout/HorizontalActionList"/>
    <dgm:cxn modelId="{CB1F618B-059A-40F5-AF17-C935672EDFDC}" type="presParOf" srcId="{D96CCE7A-8F92-433E-A942-19C98FF9B395}" destId="{A551006E-C57B-413C-8BC8-CA0D87BB2B6F}" srcOrd="0" destOrd="0" presId="urn:microsoft.com/office/officeart/2016/7/layout/HorizontalActionList"/>
    <dgm:cxn modelId="{8BA2BF78-19E6-408A-8441-F5F043DA8517}" type="presParOf" srcId="{D96CCE7A-8F92-433E-A942-19C98FF9B395}" destId="{EEBAC412-6D96-4223-8814-CC854C65EADB}" srcOrd="1" destOrd="0" presId="urn:microsoft.com/office/officeart/2016/7/layout/HorizontalActionList"/>
    <dgm:cxn modelId="{02EC116D-7C00-4E4A-9776-41A68E3E6A1A}" type="presParOf" srcId="{1B0CDC07-C3F5-425D-A8E1-C11B83A2AF1C}" destId="{0C60E301-53B8-4F01-A0E8-D206771CBCD2}" srcOrd="3" destOrd="0" presId="urn:microsoft.com/office/officeart/2016/7/layout/HorizontalActionList"/>
    <dgm:cxn modelId="{6DA7A0B4-3FB3-407B-AB71-05A608AD6252}" type="presParOf" srcId="{1B0CDC07-C3F5-425D-A8E1-C11B83A2AF1C}" destId="{75024BB4-5FC5-4D65-9BA7-77A1ABF156A5}" srcOrd="4" destOrd="0" presId="urn:microsoft.com/office/officeart/2016/7/layout/HorizontalActionList"/>
    <dgm:cxn modelId="{F91AE784-E721-4088-9736-A34BA433702E}" type="presParOf" srcId="{75024BB4-5FC5-4D65-9BA7-77A1ABF156A5}" destId="{C55E8F53-782C-4E07-B631-A17CA197D114}" srcOrd="0" destOrd="0" presId="urn:microsoft.com/office/officeart/2016/7/layout/HorizontalActionList"/>
    <dgm:cxn modelId="{9584AA7A-79E7-46D0-A50A-992E67EE0EB8}" type="presParOf" srcId="{75024BB4-5FC5-4D65-9BA7-77A1ABF156A5}" destId="{31E1982D-A17F-4997-9915-E750D5F1B066}" srcOrd="1" destOrd="0" presId="urn:microsoft.com/office/officeart/2016/7/layout/HorizontalActionList"/>
    <dgm:cxn modelId="{A916D87B-B5BA-4A35-83E0-CD0BFCD56AB4}" type="presParOf" srcId="{1B0CDC07-C3F5-425D-A8E1-C11B83A2AF1C}" destId="{86F4415C-686D-4533-A2BC-E780787A7811}" srcOrd="5" destOrd="0" presId="urn:microsoft.com/office/officeart/2016/7/layout/HorizontalActionList"/>
    <dgm:cxn modelId="{B630A140-638B-4055-892F-C4B903CF7AFF}" type="presParOf" srcId="{1B0CDC07-C3F5-425D-A8E1-C11B83A2AF1C}" destId="{4680C8B3-67A7-4F3D-A6A2-AF1F1393A235}" srcOrd="6" destOrd="0" presId="urn:microsoft.com/office/officeart/2016/7/layout/HorizontalActionList"/>
    <dgm:cxn modelId="{26B38E5F-8D06-49AD-BFC1-B95E50A41146}" type="presParOf" srcId="{4680C8B3-67A7-4F3D-A6A2-AF1F1393A235}" destId="{C309583F-26A5-4335-BDB3-62648985BBB7}" srcOrd="0" destOrd="0" presId="urn:microsoft.com/office/officeart/2016/7/layout/HorizontalActionList"/>
    <dgm:cxn modelId="{A1C90D1E-1A20-4397-A4F5-D4C4210CC9E7}" type="presParOf" srcId="{4680C8B3-67A7-4F3D-A6A2-AF1F1393A235}" destId="{A8B527EB-2778-4262-AA37-B48AB135AADE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A8D7457-1BE5-438B-A28D-5A2CEAF2193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216B0AC-3182-4A40-B61E-8F3F8AA376E7}">
      <dgm:prSet/>
      <dgm:spPr/>
      <dgm:t>
        <a:bodyPr/>
        <a:lstStyle/>
        <a:p>
          <a:pPr rtl="0"/>
          <a:r>
            <a:rPr lang="en-US" dirty="0"/>
            <a:t>Research</a:t>
          </a:r>
          <a:r>
            <a:rPr lang="en-US" dirty="0">
              <a:latin typeface="Corbel" panose="020B0503020204020204"/>
            </a:rPr>
            <a:t> Limitations</a:t>
          </a:r>
          <a:endParaRPr lang="en-US" dirty="0"/>
        </a:p>
      </dgm:t>
    </dgm:pt>
    <dgm:pt modelId="{57E41C21-27C9-4A82-816E-445D9F570C97}" type="parTrans" cxnId="{E5206246-0689-4BCC-8E00-FE05CAA8FE96}">
      <dgm:prSet/>
      <dgm:spPr/>
      <dgm:t>
        <a:bodyPr/>
        <a:lstStyle/>
        <a:p>
          <a:endParaRPr lang="en-US"/>
        </a:p>
      </dgm:t>
    </dgm:pt>
    <dgm:pt modelId="{4F1D0AE6-A7C9-484D-9303-5761EA4808A7}" type="sibTrans" cxnId="{E5206246-0689-4BCC-8E00-FE05CAA8FE96}">
      <dgm:prSet/>
      <dgm:spPr/>
      <dgm:t>
        <a:bodyPr/>
        <a:lstStyle/>
        <a:p>
          <a:endParaRPr lang="en-US"/>
        </a:p>
      </dgm:t>
    </dgm:pt>
    <dgm:pt modelId="{D1141FBD-1385-410E-A2B3-D2472CB86890}">
      <dgm:prSet/>
      <dgm:spPr/>
      <dgm:t>
        <a:bodyPr/>
        <a:lstStyle/>
        <a:p>
          <a:pPr rtl="0"/>
          <a:r>
            <a:rPr lang="en-US" dirty="0">
              <a:latin typeface="Corbel" panose="020B0503020204020204"/>
            </a:rPr>
            <a:t>Methodology </a:t>
          </a:r>
        </a:p>
      </dgm:t>
    </dgm:pt>
    <dgm:pt modelId="{92173473-E8DC-4979-BEFA-23FB83732090}" type="parTrans" cxnId="{72013957-E1D5-45B4-B244-E04AB9432CC8}">
      <dgm:prSet/>
      <dgm:spPr/>
      <dgm:t>
        <a:bodyPr/>
        <a:lstStyle/>
        <a:p>
          <a:endParaRPr lang="en-US"/>
        </a:p>
      </dgm:t>
    </dgm:pt>
    <dgm:pt modelId="{393DD6A5-BC7E-4C9D-99D7-C0F5EBB79DA9}" type="sibTrans" cxnId="{72013957-E1D5-45B4-B244-E04AB9432CC8}">
      <dgm:prSet/>
      <dgm:spPr/>
      <dgm:t>
        <a:bodyPr/>
        <a:lstStyle/>
        <a:p>
          <a:endParaRPr lang="en-US"/>
        </a:p>
      </dgm:t>
    </dgm:pt>
    <dgm:pt modelId="{A5394164-FDA8-4B0C-85A0-B5095D33EC4C}">
      <dgm:prSet/>
      <dgm:spPr/>
      <dgm:t>
        <a:bodyPr/>
        <a:lstStyle/>
        <a:p>
          <a:r>
            <a:rPr lang="en-US" dirty="0"/>
            <a:t>Acknowledge</a:t>
          </a:r>
        </a:p>
      </dgm:t>
    </dgm:pt>
    <dgm:pt modelId="{46F7D54B-28DF-43F2-B8A7-CDA1F1330231}" type="parTrans" cxnId="{7648594D-8A7D-4902-8845-18E8E10C21C1}">
      <dgm:prSet/>
      <dgm:spPr/>
      <dgm:t>
        <a:bodyPr/>
        <a:lstStyle/>
        <a:p>
          <a:endParaRPr lang="en-US"/>
        </a:p>
      </dgm:t>
    </dgm:pt>
    <dgm:pt modelId="{F2FD3724-0429-44BC-8E3C-6C65EF39D351}" type="sibTrans" cxnId="{7648594D-8A7D-4902-8845-18E8E10C21C1}">
      <dgm:prSet/>
      <dgm:spPr/>
      <dgm:t>
        <a:bodyPr/>
        <a:lstStyle/>
        <a:p>
          <a:endParaRPr lang="en-US"/>
        </a:p>
      </dgm:t>
    </dgm:pt>
    <dgm:pt modelId="{E2D37470-5473-4CD2-9419-20D20FDA9289}">
      <dgm:prSet/>
      <dgm:spPr/>
      <dgm:t>
        <a:bodyPr/>
        <a:lstStyle/>
        <a:p>
          <a:r>
            <a:rPr lang="en-US" dirty="0"/>
            <a:t>Acknowledge the limitations of current research, such as small sample sizes, lack of active control groups, and variability in study designs</a:t>
          </a:r>
        </a:p>
      </dgm:t>
    </dgm:pt>
    <dgm:pt modelId="{2F23ECB8-32AA-43CA-84F9-99354D5FA764}" type="parTrans" cxnId="{CECF9176-6765-4C8A-B725-F2838EC5A17C}">
      <dgm:prSet/>
      <dgm:spPr/>
      <dgm:t>
        <a:bodyPr/>
        <a:lstStyle/>
        <a:p>
          <a:endParaRPr lang="en-US"/>
        </a:p>
      </dgm:t>
    </dgm:pt>
    <dgm:pt modelId="{9848B747-C0AD-42C3-B304-5720354A1EA5}" type="sibTrans" cxnId="{CECF9176-6765-4C8A-B725-F2838EC5A17C}">
      <dgm:prSet/>
      <dgm:spPr/>
      <dgm:t>
        <a:bodyPr/>
        <a:lstStyle/>
        <a:p>
          <a:endParaRPr lang="en-US"/>
        </a:p>
      </dgm:t>
    </dgm:pt>
    <dgm:pt modelId="{C1126EE6-6454-4B00-A0AD-C7C0FBD20DB9}">
      <dgm:prSet/>
      <dgm:spPr/>
      <dgm:t>
        <a:bodyPr/>
        <a:lstStyle/>
        <a:p>
          <a:r>
            <a:rPr lang="en-US" dirty="0"/>
            <a:t>Emphasize</a:t>
          </a:r>
        </a:p>
      </dgm:t>
    </dgm:pt>
    <dgm:pt modelId="{AFD50D6E-70FA-4404-8E45-59447FE3D2EC}" type="parTrans" cxnId="{E8E836AF-7276-4986-996A-F983BFBDE171}">
      <dgm:prSet/>
      <dgm:spPr/>
      <dgm:t>
        <a:bodyPr/>
        <a:lstStyle/>
        <a:p>
          <a:endParaRPr lang="en-US"/>
        </a:p>
      </dgm:t>
    </dgm:pt>
    <dgm:pt modelId="{D6B2C1DD-148C-445A-851E-C8502F85A16D}" type="sibTrans" cxnId="{E8E836AF-7276-4986-996A-F983BFBDE171}">
      <dgm:prSet/>
      <dgm:spPr/>
      <dgm:t>
        <a:bodyPr/>
        <a:lstStyle/>
        <a:p>
          <a:endParaRPr lang="en-US"/>
        </a:p>
      </dgm:t>
    </dgm:pt>
    <dgm:pt modelId="{DE872360-B4A3-4203-B386-97A15894C290}">
      <dgm:prSet/>
      <dgm:spPr/>
      <dgm:t>
        <a:bodyPr/>
        <a:lstStyle/>
        <a:p>
          <a:pPr rtl="0"/>
          <a:r>
            <a:rPr lang="en-US" dirty="0"/>
            <a:t>Emphasize the need for further high-quality, controlled </a:t>
          </a:r>
          <a:r>
            <a:rPr lang="en-US" dirty="0">
              <a:latin typeface="Corbel" panose="020B0503020204020204"/>
            </a:rPr>
            <a:t>trials</a:t>
          </a:r>
          <a:endParaRPr lang="en-US" dirty="0"/>
        </a:p>
      </dgm:t>
    </dgm:pt>
    <dgm:pt modelId="{DF250F55-165A-40E6-8536-6EB612C825E6}" type="parTrans" cxnId="{3C8330AC-6ED8-4A70-8091-BD17AF88D8A3}">
      <dgm:prSet/>
      <dgm:spPr/>
      <dgm:t>
        <a:bodyPr/>
        <a:lstStyle/>
        <a:p>
          <a:endParaRPr lang="en-US"/>
        </a:p>
      </dgm:t>
    </dgm:pt>
    <dgm:pt modelId="{60F218A4-52BF-4889-BC8D-50187EB39568}" type="sibTrans" cxnId="{3C8330AC-6ED8-4A70-8091-BD17AF88D8A3}">
      <dgm:prSet/>
      <dgm:spPr/>
      <dgm:t>
        <a:bodyPr/>
        <a:lstStyle/>
        <a:p>
          <a:endParaRPr lang="en-US"/>
        </a:p>
      </dgm:t>
    </dgm:pt>
    <dgm:pt modelId="{B4672DBE-8863-418C-9AEA-9AAD9CB9225C}">
      <dgm:prSet phldr="0"/>
      <dgm:spPr/>
      <dgm:t>
        <a:bodyPr/>
        <a:lstStyle/>
        <a:p>
          <a:pPr rtl="0"/>
          <a:r>
            <a:rPr lang="en-US" dirty="0">
              <a:latin typeface="Corbel" panose="020B0503020204020204"/>
            </a:rPr>
            <a:t>Long term effects</a:t>
          </a:r>
        </a:p>
      </dgm:t>
    </dgm:pt>
    <dgm:pt modelId="{A0FDC7DF-75D2-4861-9CE5-EA692D4A92E3}" type="parTrans" cxnId="{BEFBC691-5520-4E51-B74E-1452A6F7B17C}">
      <dgm:prSet/>
      <dgm:spPr/>
    </dgm:pt>
    <dgm:pt modelId="{A53B2059-53E9-4CE5-9C14-327B90BF6877}" type="sibTrans" cxnId="{BEFBC691-5520-4E51-B74E-1452A6F7B17C}">
      <dgm:prSet/>
      <dgm:spPr/>
    </dgm:pt>
    <dgm:pt modelId="{B911339B-5B7C-4582-BD33-E466A3CF4C1C}">
      <dgm:prSet phldr="0"/>
      <dgm:spPr/>
      <dgm:t>
        <a:bodyPr/>
        <a:lstStyle/>
        <a:p>
          <a:pPr rtl="0"/>
          <a:r>
            <a:rPr lang="en-US" dirty="0">
              <a:latin typeface="Corbel" panose="020B0503020204020204"/>
            </a:rPr>
            <a:t>Cultural consideration </a:t>
          </a:r>
          <a:endParaRPr lang="en-US" dirty="0"/>
        </a:p>
      </dgm:t>
    </dgm:pt>
    <dgm:pt modelId="{971F3494-3C1B-438F-9730-CD995BE0EBE5}" type="parTrans" cxnId="{F6C749E2-FEF4-4A70-A50E-30A1420D0CD2}">
      <dgm:prSet/>
      <dgm:spPr/>
    </dgm:pt>
    <dgm:pt modelId="{762C6595-553A-42D3-8E61-504FE0B34823}" type="sibTrans" cxnId="{F6C749E2-FEF4-4A70-A50E-30A1420D0CD2}">
      <dgm:prSet/>
      <dgm:spPr/>
    </dgm:pt>
    <dgm:pt modelId="{0C4B5978-4892-451B-8C5D-3F64FE4ED3D8}" type="pres">
      <dgm:prSet presAssocID="{7A8D7457-1BE5-438B-A28D-5A2CEAF21933}" presName="linear" presStyleCnt="0">
        <dgm:presLayoutVars>
          <dgm:animLvl val="lvl"/>
          <dgm:resizeHandles val="exact"/>
        </dgm:presLayoutVars>
      </dgm:prSet>
      <dgm:spPr/>
    </dgm:pt>
    <dgm:pt modelId="{6D246234-5262-4918-ACFB-7680BA34C8E2}" type="pres">
      <dgm:prSet presAssocID="{D216B0AC-3182-4A40-B61E-8F3F8AA376E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52452C3-907A-45F0-A677-122B636FB757}" type="pres">
      <dgm:prSet presAssocID="{D216B0AC-3182-4A40-B61E-8F3F8AA376E7}" presName="childText" presStyleLbl="revTx" presStyleIdx="0" presStyleCnt="3">
        <dgm:presLayoutVars>
          <dgm:bulletEnabled val="1"/>
        </dgm:presLayoutVars>
      </dgm:prSet>
      <dgm:spPr/>
    </dgm:pt>
    <dgm:pt modelId="{627672E6-A250-4BA5-A649-7C5FA7947364}" type="pres">
      <dgm:prSet presAssocID="{A5394164-FDA8-4B0C-85A0-B5095D33EC4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1300713-AE76-46BA-B5AC-CB2FD1A5747E}" type="pres">
      <dgm:prSet presAssocID="{A5394164-FDA8-4B0C-85A0-B5095D33EC4C}" presName="childText" presStyleLbl="revTx" presStyleIdx="1" presStyleCnt="3">
        <dgm:presLayoutVars>
          <dgm:bulletEnabled val="1"/>
        </dgm:presLayoutVars>
      </dgm:prSet>
      <dgm:spPr/>
    </dgm:pt>
    <dgm:pt modelId="{060EDCB3-4394-4113-A98B-013263EBFA12}" type="pres">
      <dgm:prSet presAssocID="{C1126EE6-6454-4B00-A0AD-C7C0FBD20DB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CD62AD5-6E78-438E-994A-B9587F54D0E0}" type="pres">
      <dgm:prSet presAssocID="{C1126EE6-6454-4B00-A0AD-C7C0FBD20DB9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29191428-0744-4807-837E-5803CF5E95B9}" type="presOf" srcId="{DE872360-B4A3-4203-B386-97A15894C290}" destId="{BCD62AD5-6E78-438E-994A-B9587F54D0E0}" srcOrd="0" destOrd="0" presId="urn:microsoft.com/office/officeart/2005/8/layout/vList2"/>
    <dgm:cxn modelId="{7CAAC52A-3AF0-41B5-850B-8EE45DC0C753}" type="presOf" srcId="{A5394164-FDA8-4B0C-85A0-B5095D33EC4C}" destId="{627672E6-A250-4BA5-A649-7C5FA7947364}" srcOrd="0" destOrd="0" presId="urn:microsoft.com/office/officeart/2005/8/layout/vList2"/>
    <dgm:cxn modelId="{63956636-68E5-41CB-97C9-FE7F4D773CE1}" type="presOf" srcId="{E2D37470-5473-4CD2-9419-20D20FDA9289}" destId="{81300713-AE76-46BA-B5AC-CB2FD1A5747E}" srcOrd="0" destOrd="0" presId="urn:microsoft.com/office/officeart/2005/8/layout/vList2"/>
    <dgm:cxn modelId="{EED71640-0057-4C84-B8D6-6377088D9B1D}" type="presOf" srcId="{7A8D7457-1BE5-438B-A28D-5A2CEAF21933}" destId="{0C4B5978-4892-451B-8C5D-3F64FE4ED3D8}" srcOrd="0" destOrd="0" presId="urn:microsoft.com/office/officeart/2005/8/layout/vList2"/>
    <dgm:cxn modelId="{2E618965-DEC7-4150-941F-8B7284B4D518}" type="presOf" srcId="{B4672DBE-8863-418C-9AEA-9AAD9CB9225C}" destId="{152452C3-907A-45F0-A677-122B636FB757}" srcOrd="0" destOrd="1" presId="urn:microsoft.com/office/officeart/2005/8/layout/vList2"/>
    <dgm:cxn modelId="{E5206246-0689-4BCC-8E00-FE05CAA8FE96}" srcId="{7A8D7457-1BE5-438B-A28D-5A2CEAF21933}" destId="{D216B0AC-3182-4A40-B61E-8F3F8AA376E7}" srcOrd="0" destOrd="0" parTransId="{57E41C21-27C9-4A82-816E-445D9F570C97}" sibTransId="{4F1D0AE6-A7C9-484D-9303-5761EA4808A7}"/>
    <dgm:cxn modelId="{7648594D-8A7D-4902-8845-18E8E10C21C1}" srcId="{7A8D7457-1BE5-438B-A28D-5A2CEAF21933}" destId="{A5394164-FDA8-4B0C-85A0-B5095D33EC4C}" srcOrd="1" destOrd="0" parTransId="{46F7D54B-28DF-43F2-B8A7-CDA1F1330231}" sibTransId="{F2FD3724-0429-44BC-8E3C-6C65EF39D351}"/>
    <dgm:cxn modelId="{D23CF452-0B57-4384-B42B-D58922F058B0}" type="presOf" srcId="{D1141FBD-1385-410E-A2B3-D2472CB86890}" destId="{152452C3-907A-45F0-A677-122B636FB757}" srcOrd="0" destOrd="0" presId="urn:microsoft.com/office/officeart/2005/8/layout/vList2"/>
    <dgm:cxn modelId="{CECF9176-6765-4C8A-B725-F2838EC5A17C}" srcId="{A5394164-FDA8-4B0C-85A0-B5095D33EC4C}" destId="{E2D37470-5473-4CD2-9419-20D20FDA9289}" srcOrd="0" destOrd="0" parTransId="{2F23ECB8-32AA-43CA-84F9-99354D5FA764}" sibTransId="{9848B747-C0AD-42C3-B304-5720354A1EA5}"/>
    <dgm:cxn modelId="{708BA056-E4FA-46FE-AD6E-1F90E48FDCB7}" type="presOf" srcId="{D216B0AC-3182-4A40-B61E-8F3F8AA376E7}" destId="{6D246234-5262-4918-ACFB-7680BA34C8E2}" srcOrd="0" destOrd="0" presId="urn:microsoft.com/office/officeart/2005/8/layout/vList2"/>
    <dgm:cxn modelId="{72013957-E1D5-45B4-B244-E04AB9432CC8}" srcId="{D216B0AC-3182-4A40-B61E-8F3F8AA376E7}" destId="{D1141FBD-1385-410E-A2B3-D2472CB86890}" srcOrd="0" destOrd="0" parTransId="{92173473-E8DC-4979-BEFA-23FB83732090}" sibTransId="{393DD6A5-BC7E-4C9D-99D7-C0F5EBB79DA9}"/>
    <dgm:cxn modelId="{BEFBC691-5520-4E51-B74E-1452A6F7B17C}" srcId="{D216B0AC-3182-4A40-B61E-8F3F8AA376E7}" destId="{B4672DBE-8863-418C-9AEA-9AAD9CB9225C}" srcOrd="1" destOrd="0" parTransId="{A0FDC7DF-75D2-4861-9CE5-EA692D4A92E3}" sibTransId="{A53B2059-53E9-4CE5-9C14-327B90BF6877}"/>
    <dgm:cxn modelId="{3C8330AC-6ED8-4A70-8091-BD17AF88D8A3}" srcId="{C1126EE6-6454-4B00-A0AD-C7C0FBD20DB9}" destId="{DE872360-B4A3-4203-B386-97A15894C290}" srcOrd="0" destOrd="0" parTransId="{DF250F55-165A-40E6-8536-6EB612C825E6}" sibTransId="{60F218A4-52BF-4889-BC8D-50187EB39568}"/>
    <dgm:cxn modelId="{E8E836AF-7276-4986-996A-F983BFBDE171}" srcId="{7A8D7457-1BE5-438B-A28D-5A2CEAF21933}" destId="{C1126EE6-6454-4B00-A0AD-C7C0FBD20DB9}" srcOrd="2" destOrd="0" parTransId="{AFD50D6E-70FA-4404-8E45-59447FE3D2EC}" sibTransId="{D6B2C1DD-148C-445A-851E-C8502F85A16D}"/>
    <dgm:cxn modelId="{F6C749E2-FEF4-4A70-A50E-30A1420D0CD2}" srcId="{D216B0AC-3182-4A40-B61E-8F3F8AA376E7}" destId="{B911339B-5B7C-4582-BD33-E466A3CF4C1C}" srcOrd="2" destOrd="0" parTransId="{971F3494-3C1B-438F-9730-CD995BE0EBE5}" sibTransId="{762C6595-553A-42D3-8E61-504FE0B34823}"/>
    <dgm:cxn modelId="{883532FD-DAAF-47BB-9517-02C39658E83B}" type="presOf" srcId="{B911339B-5B7C-4582-BD33-E466A3CF4C1C}" destId="{152452C3-907A-45F0-A677-122B636FB757}" srcOrd="0" destOrd="2" presId="urn:microsoft.com/office/officeart/2005/8/layout/vList2"/>
    <dgm:cxn modelId="{4F10CEFD-490D-401A-956B-E3857865359E}" type="presOf" srcId="{C1126EE6-6454-4B00-A0AD-C7C0FBD20DB9}" destId="{060EDCB3-4394-4113-A98B-013263EBFA12}" srcOrd="0" destOrd="0" presId="urn:microsoft.com/office/officeart/2005/8/layout/vList2"/>
    <dgm:cxn modelId="{4FDD6475-31BE-4B01-9503-BACD73A6D860}" type="presParOf" srcId="{0C4B5978-4892-451B-8C5D-3F64FE4ED3D8}" destId="{6D246234-5262-4918-ACFB-7680BA34C8E2}" srcOrd="0" destOrd="0" presId="urn:microsoft.com/office/officeart/2005/8/layout/vList2"/>
    <dgm:cxn modelId="{8D134122-40F1-4E14-947D-6B871B541323}" type="presParOf" srcId="{0C4B5978-4892-451B-8C5D-3F64FE4ED3D8}" destId="{152452C3-907A-45F0-A677-122B636FB757}" srcOrd="1" destOrd="0" presId="urn:microsoft.com/office/officeart/2005/8/layout/vList2"/>
    <dgm:cxn modelId="{13F6C047-26C2-45D9-96CA-AAAAB6136015}" type="presParOf" srcId="{0C4B5978-4892-451B-8C5D-3F64FE4ED3D8}" destId="{627672E6-A250-4BA5-A649-7C5FA7947364}" srcOrd="2" destOrd="0" presId="urn:microsoft.com/office/officeart/2005/8/layout/vList2"/>
    <dgm:cxn modelId="{29CF0E21-D8B8-4984-8FC8-290EB95DA9A5}" type="presParOf" srcId="{0C4B5978-4892-451B-8C5D-3F64FE4ED3D8}" destId="{81300713-AE76-46BA-B5AC-CB2FD1A5747E}" srcOrd="3" destOrd="0" presId="urn:microsoft.com/office/officeart/2005/8/layout/vList2"/>
    <dgm:cxn modelId="{5E62175F-7498-4F0B-A157-A596D8F3E5DC}" type="presParOf" srcId="{0C4B5978-4892-451B-8C5D-3F64FE4ED3D8}" destId="{060EDCB3-4394-4113-A98B-013263EBFA12}" srcOrd="4" destOrd="0" presId="urn:microsoft.com/office/officeart/2005/8/layout/vList2"/>
    <dgm:cxn modelId="{6D098A64-7C13-48BB-8041-84601109B28F}" type="presParOf" srcId="{0C4B5978-4892-451B-8C5D-3F64FE4ED3D8}" destId="{BCD62AD5-6E78-438E-994A-B9587F54D0E0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195FE5-614C-480C-99E4-EB5B178E7176}">
      <dsp:nvSpPr>
        <dsp:cNvPr id="0" name=""/>
        <dsp:cNvSpPr/>
      </dsp:nvSpPr>
      <dsp:spPr>
        <a:xfrm>
          <a:off x="0" y="0"/>
          <a:ext cx="8588984" cy="8683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Corbel" panose="020B0503020204020204"/>
            </a:rPr>
            <a:t>Key components, being in the moment by being open &amp; non judgemntal</a:t>
          </a:r>
          <a:endParaRPr lang="en-US" sz="2300" kern="1200" dirty="0"/>
        </a:p>
      </dsp:txBody>
      <dsp:txXfrm>
        <a:off x="25433" y="25433"/>
        <a:ext cx="7578606" cy="817470"/>
      </dsp:txXfrm>
    </dsp:sp>
    <dsp:sp modelId="{40037FC6-1890-40E2-B054-4361BE412A2C}">
      <dsp:nvSpPr>
        <dsp:cNvPr id="0" name=""/>
        <dsp:cNvSpPr/>
      </dsp:nvSpPr>
      <dsp:spPr>
        <a:xfrm>
          <a:off x="719327" y="1026216"/>
          <a:ext cx="8588984" cy="8683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Corbel" panose="020B0503020204020204"/>
            </a:rPr>
            <a:t>A pioneer in the field, Jon Kabat-Zinn (2003)</a:t>
          </a:r>
          <a:endParaRPr lang="en-US" sz="2300" kern="1200" dirty="0"/>
        </a:p>
      </dsp:txBody>
      <dsp:txXfrm>
        <a:off x="744760" y="1051649"/>
        <a:ext cx="7254372" cy="817470"/>
      </dsp:txXfrm>
    </dsp:sp>
    <dsp:sp modelId="{D419BB91-B65F-499E-89F5-72D197DE1917}">
      <dsp:nvSpPr>
        <dsp:cNvPr id="0" name=""/>
        <dsp:cNvSpPr/>
      </dsp:nvSpPr>
      <dsp:spPr>
        <a:xfrm>
          <a:off x="1427918" y="2052432"/>
          <a:ext cx="8588984" cy="8683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Corbel" panose="020B0503020204020204"/>
            </a:rPr>
            <a:t>Origins</a:t>
          </a:r>
          <a:r>
            <a:rPr lang="en-US" sz="2300" kern="1200" dirty="0"/>
            <a:t> </a:t>
          </a:r>
          <a:r>
            <a:rPr lang="en-US" sz="2300" kern="1200" dirty="0">
              <a:latin typeface="Corbel" panose="020B0503020204020204"/>
            </a:rPr>
            <a:t>of</a:t>
          </a:r>
          <a:r>
            <a:rPr lang="en-US" sz="2300" kern="1200" dirty="0"/>
            <a:t> </a:t>
          </a:r>
          <a:r>
            <a:rPr lang="en-US" sz="2300" kern="1200" dirty="0">
              <a:latin typeface="Corbel" panose="020B0503020204020204"/>
            </a:rPr>
            <a:t>mindfulness</a:t>
          </a:r>
          <a:endParaRPr lang="en-US" sz="2300" kern="1200" dirty="0"/>
        </a:p>
      </dsp:txBody>
      <dsp:txXfrm>
        <a:off x="1453351" y="2077865"/>
        <a:ext cx="7265108" cy="817470"/>
      </dsp:txXfrm>
    </dsp:sp>
    <dsp:sp modelId="{9A53C11D-27CE-4649-8890-913218087E0D}">
      <dsp:nvSpPr>
        <dsp:cNvPr id="0" name=""/>
        <dsp:cNvSpPr/>
      </dsp:nvSpPr>
      <dsp:spPr>
        <a:xfrm>
          <a:off x="2147246" y="3078648"/>
          <a:ext cx="8588984" cy="86833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Corbel" panose="020B0503020204020204"/>
            </a:rPr>
            <a:t> Potential</a:t>
          </a:r>
          <a:r>
            <a:rPr lang="en-US" sz="2300" kern="1200" dirty="0"/>
            <a:t> benefits of mindfulness for mental health and resilience</a:t>
          </a:r>
        </a:p>
      </dsp:txBody>
      <dsp:txXfrm>
        <a:off x="2172679" y="3104081"/>
        <a:ext cx="7254372" cy="817470"/>
      </dsp:txXfrm>
    </dsp:sp>
    <dsp:sp modelId="{08D9E90E-6F1B-468C-8F69-E9397D9DE9DC}">
      <dsp:nvSpPr>
        <dsp:cNvPr id="0" name=""/>
        <dsp:cNvSpPr/>
      </dsp:nvSpPr>
      <dsp:spPr>
        <a:xfrm>
          <a:off x="8024565" y="665066"/>
          <a:ext cx="564418" cy="56441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151559" y="665066"/>
        <a:ext cx="310430" cy="424725"/>
      </dsp:txXfrm>
    </dsp:sp>
    <dsp:sp modelId="{E3E05027-7226-4AA0-B862-0522069FE14D}">
      <dsp:nvSpPr>
        <dsp:cNvPr id="0" name=""/>
        <dsp:cNvSpPr/>
      </dsp:nvSpPr>
      <dsp:spPr>
        <a:xfrm>
          <a:off x="8743893" y="1691283"/>
          <a:ext cx="564418" cy="56441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870887" y="1691283"/>
        <a:ext cx="310430" cy="424725"/>
      </dsp:txXfrm>
    </dsp:sp>
    <dsp:sp modelId="{87E06E27-8F07-4190-ABFB-959B2A6D4187}">
      <dsp:nvSpPr>
        <dsp:cNvPr id="0" name=""/>
        <dsp:cNvSpPr/>
      </dsp:nvSpPr>
      <dsp:spPr>
        <a:xfrm>
          <a:off x="9452484" y="2717499"/>
          <a:ext cx="564418" cy="56441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9579478" y="2717499"/>
        <a:ext cx="310430" cy="4247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5335ED-C421-4C0C-BED4-9B9DDACC0CB1}">
      <dsp:nvSpPr>
        <dsp:cNvPr id="0" name=""/>
        <dsp:cNvSpPr/>
      </dsp:nvSpPr>
      <dsp:spPr>
        <a:xfrm>
          <a:off x="9585" y="252471"/>
          <a:ext cx="2424409" cy="7273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582" tIns="191582" rIns="191582" bIns="191582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Research</a:t>
          </a:r>
        </a:p>
      </dsp:txBody>
      <dsp:txXfrm>
        <a:off x="9585" y="252471"/>
        <a:ext cx="2424409" cy="727322"/>
      </dsp:txXfrm>
    </dsp:sp>
    <dsp:sp modelId="{B87581D9-414D-4144-90E1-837F8ECC85A7}">
      <dsp:nvSpPr>
        <dsp:cNvPr id="0" name=""/>
        <dsp:cNvSpPr/>
      </dsp:nvSpPr>
      <dsp:spPr>
        <a:xfrm>
          <a:off x="9585" y="979793"/>
          <a:ext cx="2424409" cy="318959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9478" tIns="239478" rIns="239478" bIns="239478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Research Evidence:</a:t>
          </a:r>
          <a:endParaRPr lang="en-US" sz="1800" kern="1200" dirty="0">
            <a:latin typeface="Corbel" panose="020B0503020204020204"/>
          </a:endParaRPr>
        </a:p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orbel" panose="020B0503020204020204"/>
            </a:rPr>
            <a:t> Ortiz</a:t>
          </a:r>
          <a:r>
            <a:rPr lang="en-US" sz="1800" kern="1200" dirty="0"/>
            <a:t> and </a:t>
          </a:r>
          <a:r>
            <a:rPr lang="en-US" sz="1800" kern="1200" dirty="0" err="1"/>
            <a:t>Sibinga</a:t>
          </a:r>
          <a:r>
            <a:rPr lang="en-US" sz="1800" kern="1200" dirty="0"/>
            <a:t> (2017</a:t>
          </a:r>
          <a:r>
            <a:rPr lang="en-US" sz="1800" kern="1200" dirty="0">
              <a:latin typeface="Corbel" panose="020B0503020204020204"/>
            </a:rPr>
            <a:t>)</a:t>
          </a:r>
          <a:endParaRPr lang="en-US" sz="1800" kern="1200" dirty="0"/>
        </a:p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 meta-analysis by Zoogman et al. (2015)</a:t>
          </a:r>
          <a:endParaRPr lang="en-US" sz="1800" kern="1200" dirty="0">
            <a:latin typeface="Corbel" panose="020B0503020204020204"/>
          </a:endParaRPr>
        </a:p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Kallapiran et al. (2015)</a:t>
          </a:r>
          <a:endParaRPr lang="en-US" sz="1800" kern="1200" dirty="0">
            <a:latin typeface="Corbel" panose="020B0503020204020204"/>
          </a:endParaRPr>
        </a:p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>
            <a:latin typeface="Corbel" panose="020B0503020204020204"/>
          </a:endParaRPr>
        </a:p>
      </dsp:txBody>
      <dsp:txXfrm>
        <a:off x="9585" y="979793"/>
        <a:ext cx="2424409" cy="3189590"/>
      </dsp:txXfrm>
    </dsp:sp>
    <dsp:sp modelId="{A551006E-C57B-413C-8BC8-CA0D87BB2B6F}">
      <dsp:nvSpPr>
        <dsp:cNvPr id="0" name=""/>
        <dsp:cNvSpPr/>
      </dsp:nvSpPr>
      <dsp:spPr>
        <a:xfrm>
          <a:off x="2541889" y="252471"/>
          <a:ext cx="2424409" cy="727322"/>
        </a:xfrm>
        <a:prstGeom prst="rect">
          <a:avLst/>
        </a:prstGeom>
        <a:solidFill>
          <a:schemeClr val="accent2">
            <a:hueOff val="-1197987"/>
            <a:satOff val="8241"/>
            <a:lumOff val="915"/>
            <a:alphaOff val="0"/>
          </a:schemeClr>
        </a:solidFill>
        <a:ln w="15875" cap="rnd" cmpd="sng" algn="ctr">
          <a:solidFill>
            <a:schemeClr val="accent2">
              <a:hueOff val="-1197987"/>
              <a:satOff val="8241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582" tIns="191582" rIns="191582" bIns="191582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orbel" panose="020B0503020204020204"/>
            </a:rPr>
            <a:t>Summarize</a:t>
          </a:r>
          <a:endParaRPr lang="en-US" sz="2400" kern="1200" dirty="0"/>
        </a:p>
      </dsp:txBody>
      <dsp:txXfrm>
        <a:off x="2541889" y="252471"/>
        <a:ext cx="2424409" cy="727322"/>
      </dsp:txXfrm>
    </dsp:sp>
    <dsp:sp modelId="{EEBAC412-6D96-4223-8814-CC854C65EADB}">
      <dsp:nvSpPr>
        <dsp:cNvPr id="0" name=""/>
        <dsp:cNvSpPr/>
      </dsp:nvSpPr>
      <dsp:spPr>
        <a:xfrm>
          <a:off x="2541889" y="979793"/>
          <a:ext cx="2424409" cy="3189590"/>
        </a:xfrm>
        <a:prstGeom prst="rect">
          <a:avLst/>
        </a:prstGeom>
        <a:solidFill>
          <a:schemeClr val="accent2">
            <a:tint val="40000"/>
            <a:alpha val="90000"/>
            <a:hueOff val="-1508147"/>
            <a:satOff val="8658"/>
            <a:lumOff val="571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1508147"/>
              <a:satOff val="8658"/>
              <a:lumOff val="5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9478" tIns="239478" rIns="239478" bIns="239478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orbel" panose="020B0503020204020204"/>
            </a:rPr>
            <a:t>The</a:t>
          </a:r>
          <a:r>
            <a:rPr lang="en-US" sz="1800" kern="1200" dirty="0"/>
            <a:t> main findings from recent systematic reviews and meta-analyses on the effectiveness of mindfulness interventions for youth with ACEs</a:t>
          </a:r>
        </a:p>
      </dsp:txBody>
      <dsp:txXfrm>
        <a:off x="2541889" y="979793"/>
        <a:ext cx="2424409" cy="3189590"/>
      </dsp:txXfrm>
    </dsp:sp>
    <dsp:sp modelId="{C55E8F53-782C-4E07-B631-A17CA197D114}">
      <dsp:nvSpPr>
        <dsp:cNvPr id="0" name=""/>
        <dsp:cNvSpPr/>
      </dsp:nvSpPr>
      <dsp:spPr>
        <a:xfrm>
          <a:off x="5074193" y="252471"/>
          <a:ext cx="2424409" cy="727322"/>
        </a:xfrm>
        <a:prstGeom prst="rect">
          <a:avLst/>
        </a:prstGeom>
        <a:solidFill>
          <a:schemeClr val="accent2">
            <a:hueOff val="-2395974"/>
            <a:satOff val="16481"/>
            <a:lumOff val="1829"/>
            <a:alphaOff val="0"/>
          </a:schemeClr>
        </a:solidFill>
        <a:ln w="15875" cap="rnd" cmpd="sng" algn="ctr">
          <a:solidFill>
            <a:schemeClr val="accent2">
              <a:hueOff val="-2395974"/>
              <a:satOff val="16481"/>
              <a:lumOff val="18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582" tIns="191582" rIns="191582" bIns="191582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Highlight</a:t>
          </a:r>
        </a:p>
      </dsp:txBody>
      <dsp:txXfrm>
        <a:off x="5074193" y="252471"/>
        <a:ext cx="2424409" cy="727322"/>
      </dsp:txXfrm>
    </dsp:sp>
    <dsp:sp modelId="{31E1982D-A17F-4997-9915-E750D5F1B066}">
      <dsp:nvSpPr>
        <dsp:cNvPr id="0" name=""/>
        <dsp:cNvSpPr/>
      </dsp:nvSpPr>
      <dsp:spPr>
        <a:xfrm>
          <a:off x="5074193" y="979793"/>
          <a:ext cx="2424409" cy="3189590"/>
        </a:xfrm>
        <a:prstGeom prst="rect">
          <a:avLst/>
        </a:prstGeom>
        <a:solidFill>
          <a:schemeClr val="accent2">
            <a:tint val="40000"/>
            <a:alpha val="90000"/>
            <a:hueOff val="-3016293"/>
            <a:satOff val="17316"/>
            <a:lumOff val="1143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3016293"/>
              <a:satOff val="17316"/>
              <a:lumOff val="11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9478" tIns="239478" rIns="239478" bIns="239478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orbel" panose="020B0503020204020204"/>
            </a:rPr>
            <a:t>Improvements</a:t>
          </a:r>
          <a:r>
            <a:rPr lang="en-US" sz="1800" kern="1200" dirty="0"/>
            <a:t> in mental health outcomes, such as reduced depression, anxiety, and PTSD symptoms</a:t>
          </a:r>
        </a:p>
      </dsp:txBody>
      <dsp:txXfrm>
        <a:off x="5074193" y="979793"/>
        <a:ext cx="2424409" cy="3189590"/>
      </dsp:txXfrm>
    </dsp:sp>
    <dsp:sp modelId="{C309583F-26A5-4335-BDB3-62648985BBB7}">
      <dsp:nvSpPr>
        <dsp:cNvPr id="0" name=""/>
        <dsp:cNvSpPr/>
      </dsp:nvSpPr>
      <dsp:spPr>
        <a:xfrm>
          <a:off x="7606496" y="252471"/>
          <a:ext cx="2424409" cy="727322"/>
        </a:xfrm>
        <a:prstGeom prst="rect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accent2">
              <a:hueOff val="-3593961"/>
              <a:satOff val="24722"/>
              <a:lumOff val="27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1582" tIns="191582" rIns="191582" bIns="191582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Discuss</a:t>
          </a:r>
        </a:p>
      </dsp:txBody>
      <dsp:txXfrm>
        <a:off x="7606496" y="252471"/>
        <a:ext cx="2424409" cy="727322"/>
      </dsp:txXfrm>
    </dsp:sp>
    <dsp:sp modelId="{A8B527EB-2778-4262-AA37-B48AB135AADE}">
      <dsp:nvSpPr>
        <dsp:cNvPr id="0" name=""/>
        <dsp:cNvSpPr/>
      </dsp:nvSpPr>
      <dsp:spPr>
        <a:xfrm>
          <a:off x="7606496" y="979793"/>
          <a:ext cx="2424409" cy="3189590"/>
        </a:xfrm>
        <a:prstGeom prst="rect">
          <a:avLst/>
        </a:prstGeom>
        <a:solidFill>
          <a:schemeClr val="accent2">
            <a:tint val="40000"/>
            <a:alpha val="90000"/>
            <a:hueOff val="-4524440"/>
            <a:satOff val="25974"/>
            <a:lumOff val="1714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4524440"/>
              <a:satOff val="25974"/>
              <a:lumOff val="17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9478" tIns="239478" rIns="239478" bIns="239478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orbel" panose="020B0503020204020204"/>
            </a:rPr>
            <a:t> Potential</a:t>
          </a:r>
          <a:r>
            <a:rPr lang="en-US" sz="1800" kern="1200" dirty="0"/>
            <a:t> mechanisms of change, such as enhanced emotion regulation and</a:t>
          </a:r>
          <a:r>
            <a:rPr lang="en-US" sz="1800" kern="1200" dirty="0">
              <a:latin typeface="Corbel" panose="020B0503020204020204"/>
            </a:rPr>
            <a:t> better</a:t>
          </a:r>
          <a:r>
            <a:rPr lang="en-US" sz="1800" kern="1200" dirty="0"/>
            <a:t> coping skills</a:t>
          </a:r>
        </a:p>
      </dsp:txBody>
      <dsp:txXfrm>
        <a:off x="7606496" y="979793"/>
        <a:ext cx="2424409" cy="31895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246234-5262-4918-ACFB-7680BA34C8E2}">
      <dsp:nvSpPr>
        <dsp:cNvPr id="0" name=""/>
        <dsp:cNvSpPr/>
      </dsp:nvSpPr>
      <dsp:spPr>
        <a:xfrm>
          <a:off x="0" y="96048"/>
          <a:ext cx="6492875" cy="7195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Research</a:t>
          </a:r>
          <a:r>
            <a:rPr lang="en-US" sz="3000" kern="1200" dirty="0">
              <a:latin typeface="Corbel" panose="020B0503020204020204"/>
            </a:rPr>
            <a:t> Limitations</a:t>
          </a:r>
          <a:endParaRPr lang="en-US" sz="3000" kern="1200" dirty="0"/>
        </a:p>
      </dsp:txBody>
      <dsp:txXfrm>
        <a:off x="35125" y="131173"/>
        <a:ext cx="6422625" cy="649299"/>
      </dsp:txXfrm>
    </dsp:sp>
    <dsp:sp modelId="{152452C3-907A-45F0-A677-122B636FB757}">
      <dsp:nvSpPr>
        <dsp:cNvPr id="0" name=""/>
        <dsp:cNvSpPr/>
      </dsp:nvSpPr>
      <dsp:spPr>
        <a:xfrm>
          <a:off x="0" y="815598"/>
          <a:ext cx="6492875" cy="12109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149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 dirty="0">
              <a:latin typeface="Corbel" panose="020B0503020204020204"/>
            </a:rPr>
            <a:t>Methodology 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 dirty="0">
              <a:latin typeface="Corbel" panose="020B0503020204020204"/>
            </a:rPr>
            <a:t>Long term effects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 dirty="0">
              <a:latin typeface="Corbel" panose="020B0503020204020204"/>
            </a:rPr>
            <a:t>Cultural consideration </a:t>
          </a:r>
          <a:endParaRPr lang="en-US" sz="2300" kern="1200" dirty="0"/>
        </a:p>
      </dsp:txBody>
      <dsp:txXfrm>
        <a:off x="0" y="815598"/>
        <a:ext cx="6492875" cy="1210950"/>
      </dsp:txXfrm>
    </dsp:sp>
    <dsp:sp modelId="{627672E6-A250-4BA5-A649-7C5FA7947364}">
      <dsp:nvSpPr>
        <dsp:cNvPr id="0" name=""/>
        <dsp:cNvSpPr/>
      </dsp:nvSpPr>
      <dsp:spPr>
        <a:xfrm>
          <a:off x="0" y="2026548"/>
          <a:ext cx="6492875" cy="719549"/>
        </a:xfrm>
        <a:prstGeom prst="roundRect">
          <a:avLst/>
        </a:prstGeom>
        <a:solidFill>
          <a:schemeClr val="accent5">
            <a:hueOff val="-1857811"/>
            <a:satOff val="1829"/>
            <a:lumOff val="411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Acknowledge</a:t>
          </a:r>
        </a:p>
      </dsp:txBody>
      <dsp:txXfrm>
        <a:off x="35125" y="2061673"/>
        <a:ext cx="6422625" cy="649299"/>
      </dsp:txXfrm>
    </dsp:sp>
    <dsp:sp modelId="{81300713-AE76-46BA-B5AC-CB2FD1A5747E}">
      <dsp:nvSpPr>
        <dsp:cNvPr id="0" name=""/>
        <dsp:cNvSpPr/>
      </dsp:nvSpPr>
      <dsp:spPr>
        <a:xfrm>
          <a:off x="0" y="2746098"/>
          <a:ext cx="6492875" cy="1366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149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 dirty="0"/>
            <a:t>Acknowledge the limitations of current research, such as small sample sizes, lack of active control groups, and variability in study designs</a:t>
          </a:r>
        </a:p>
      </dsp:txBody>
      <dsp:txXfrm>
        <a:off x="0" y="2746098"/>
        <a:ext cx="6492875" cy="1366200"/>
      </dsp:txXfrm>
    </dsp:sp>
    <dsp:sp modelId="{060EDCB3-4394-4113-A98B-013263EBFA12}">
      <dsp:nvSpPr>
        <dsp:cNvPr id="0" name=""/>
        <dsp:cNvSpPr/>
      </dsp:nvSpPr>
      <dsp:spPr>
        <a:xfrm>
          <a:off x="0" y="4112298"/>
          <a:ext cx="6492875" cy="719549"/>
        </a:xfrm>
        <a:prstGeom prst="roundRect">
          <a:avLst/>
        </a:prstGeom>
        <a:solidFill>
          <a:schemeClr val="accent5">
            <a:hueOff val="-3715622"/>
            <a:satOff val="3658"/>
            <a:lumOff val="823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Emphasize</a:t>
          </a:r>
        </a:p>
      </dsp:txBody>
      <dsp:txXfrm>
        <a:off x="35125" y="4147423"/>
        <a:ext cx="6422625" cy="649299"/>
      </dsp:txXfrm>
    </dsp:sp>
    <dsp:sp modelId="{BCD62AD5-6E78-438E-994A-B9587F54D0E0}">
      <dsp:nvSpPr>
        <dsp:cNvPr id="0" name=""/>
        <dsp:cNvSpPr/>
      </dsp:nvSpPr>
      <dsp:spPr>
        <a:xfrm>
          <a:off x="0" y="4831848"/>
          <a:ext cx="6492875" cy="729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149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 dirty="0"/>
            <a:t>Emphasize the need for further high-quality, controlled </a:t>
          </a:r>
          <a:r>
            <a:rPr lang="en-US" sz="2300" kern="1200" dirty="0">
              <a:latin typeface="Corbel" panose="020B0503020204020204"/>
            </a:rPr>
            <a:t>trials</a:t>
          </a:r>
          <a:endParaRPr lang="en-US" sz="2300" kern="1200" dirty="0"/>
        </a:p>
      </dsp:txBody>
      <dsp:txXfrm>
        <a:off x="0" y="4831848"/>
        <a:ext cx="6492875" cy="729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398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857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3129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0816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8913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401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939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618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38045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455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4166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53098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06354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1078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5615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9128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8374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5/7/2024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5760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73" r:id="rId14"/>
    <p:sldLayoutId id="2147483774" r:id="rId15"/>
    <p:sldLayoutId id="2147483775" r:id="rId16"/>
    <p:sldLayoutId id="214748377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windley.com/archives/2020/07/relationships_and_identity.shtml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2012books.lardbucket.org/books/psychology-research-methods-core-skills-and-concepts/s05-04-science-and-clinical-practice.html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sa/3.0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 up of hands holding each other&#10;&#10;Description automatically generated">
            <a:extLst>
              <a:ext uri="{FF2B5EF4-FFF2-40B4-BE49-F238E27FC236}">
                <a16:creationId xmlns:a16="http://schemas.microsoft.com/office/drawing/2014/main" id="{0B23A562-56BC-808B-FEF6-23C22B1C181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4746" r="23143" b="1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776" y="-9939"/>
            <a:ext cx="5890157" cy="187407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dirty="0"/>
              <a:t>Mindfulness Practice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8" y="2666999"/>
            <a:ext cx="5260680" cy="3124201"/>
          </a:xfrm>
        </p:spPr>
        <p:txBody>
          <a:bodyPr vert="horz" lIns="91440" tIns="45720" rIns="91440" bIns="45720" rtlCol="0" anchor="ctr">
            <a:noAutofit/>
          </a:bodyPr>
          <a:lstStyle/>
          <a:p>
            <a:pPr indent="-228600" algn="l">
              <a:buFont typeface="Arial"/>
              <a:buChar char="•"/>
            </a:pPr>
            <a:r>
              <a:rPr lang="en-US" sz="3200" dirty="0"/>
              <a:t>Adverse childhood </a:t>
            </a:r>
            <a:r>
              <a:rPr lang="en-US" sz="3200"/>
              <a:t>experiences (ACE's)</a:t>
            </a:r>
          </a:p>
          <a:p>
            <a:pPr marL="285750" indent="-228600" algn="l">
              <a:buFont typeface="Arial"/>
              <a:buChar char="•"/>
            </a:pPr>
            <a:r>
              <a:rPr lang="en-US" sz="3200"/>
              <a:t>The impact of ACE's</a:t>
            </a:r>
          </a:p>
          <a:p>
            <a:pPr marL="285750" indent="-228600" algn="l">
              <a:buFont typeface="Arial"/>
              <a:buChar char="•"/>
            </a:pPr>
            <a:r>
              <a:rPr lang="en-US" sz="3200" dirty="0"/>
              <a:t>3 main groups, abuse, </a:t>
            </a:r>
            <a:r>
              <a:rPr lang="en-US" sz="3200"/>
              <a:t>neglect &amp; household</a:t>
            </a:r>
          </a:p>
          <a:p>
            <a:pPr marL="285750" indent="-228600" algn="l">
              <a:buFont typeface="Arial"/>
              <a:buChar char="•"/>
            </a:pPr>
            <a:r>
              <a:rPr lang="en-US" sz="3200" dirty="0"/>
              <a:t> Mindfulness as a potential intervention</a:t>
            </a:r>
          </a:p>
          <a:p>
            <a:pPr indent="-228600" algn="l">
              <a:buFont typeface="Arial"/>
              <a:buChar char="•"/>
            </a:pPr>
            <a:endParaRPr lang="en-US" sz="2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4EC5B1-EFB8-3665-0D58-61E67C37EB11}"/>
              </a:ext>
            </a:extLst>
          </p:cNvPr>
          <p:cNvSpPr txBox="1"/>
          <p:nvPr/>
        </p:nvSpPr>
        <p:spPr>
          <a:xfrm>
            <a:off x="9814426" y="6657945"/>
            <a:ext cx="237757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6D4BEFF-A9B2-D4CA-2217-BDE2FAD90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0706" y="685800"/>
            <a:ext cx="9742318" cy="17525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800" dirty="0">
                <a:latin typeface="Calibri"/>
                <a:cs typeface="Calibri"/>
              </a:rPr>
              <a:t>Mindfulness: An Overview </a:t>
            </a:r>
            <a:endParaRPr lang="en-US" sz="4800" dirty="0"/>
          </a:p>
        </p:txBody>
      </p:sp>
      <p:graphicFrame>
        <p:nvGraphicFramePr>
          <p:cNvPr id="6" name="TextBox 1">
            <a:extLst>
              <a:ext uri="{FF2B5EF4-FFF2-40B4-BE49-F238E27FC236}">
                <a16:creationId xmlns:a16="http://schemas.microsoft.com/office/drawing/2014/main" id="{D81B4239-F4BB-75BA-D24D-B97850BAE0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6387696"/>
              </p:ext>
            </p:extLst>
          </p:nvPr>
        </p:nvGraphicFramePr>
        <p:xfrm>
          <a:off x="1418358" y="2595172"/>
          <a:ext cx="10736231" cy="39469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3646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boardgame">
            <a:extLst>
              <a:ext uri="{FF2B5EF4-FFF2-40B4-BE49-F238E27FC236}">
                <a16:creationId xmlns:a16="http://schemas.microsoft.com/office/drawing/2014/main" id="{4318622B-5F38-236A-DC2F-54A218C042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1" b="1528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Freeform 15">
            <a:extLst>
              <a:ext uri="{FF2B5EF4-FFF2-40B4-BE49-F238E27FC236}">
                <a16:creationId xmlns:a16="http://schemas.microsoft.com/office/drawing/2014/main" id="{AAAE29C6-F6DD-4D29-805A-6C214EA9C0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6933" y="-16933"/>
            <a:ext cx="9491133" cy="6883400"/>
          </a:xfrm>
          <a:custGeom>
            <a:avLst/>
            <a:gdLst>
              <a:gd name="connsiteX0" fmla="*/ 5427133 w 7340600"/>
              <a:gd name="connsiteY0" fmla="*/ 8466 h 6883400"/>
              <a:gd name="connsiteX1" fmla="*/ 4783666 w 7340600"/>
              <a:gd name="connsiteY1" fmla="*/ 2573866 h 6883400"/>
              <a:gd name="connsiteX2" fmla="*/ 7340600 w 7340600"/>
              <a:gd name="connsiteY2" fmla="*/ 6874933 h 6883400"/>
              <a:gd name="connsiteX3" fmla="*/ 0 w 7340600"/>
              <a:gd name="connsiteY3" fmla="*/ 6883400 h 6883400"/>
              <a:gd name="connsiteX4" fmla="*/ 8466 w 7340600"/>
              <a:gd name="connsiteY4" fmla="*/ 0 h 6883400"/>
              <a:gd name="connsiteX5" fmla="*/ 5427133 w 7340600"/>
              <a:gd name="connsiteY5" fmla="*/ 8466 h 6883400"/>
              <a:gd name="connsiteX0" fmla="*/ 9203266 w 9203266"/>
              <a:gd name="connsiteY0" fmla="*/ 16933 h 6883400"/>
              <a:gd name="connsiteX1" fmla="*/ 4783666 w 9203266"/>
              <a:gd name="connsiteY1" fmla="*/ 2573866 h 6883400"/>
              <a:gd name="connsiteX2" fmla="*/ 7340600 w 9203266"/>
              <a:gd name="connsiteY2" fmla="*/ 6874933 h 6883400"/>
              <a:gd name="connsiteX3" fmla="*/ 0 w 9203266"/>
              <a:gd name="connsiteY3" fmla="*/ 6883400 h 6883400"/>
              <a:gd name="connsiteX4" fmla="*/ 8466 w 9203266"/>
              <a:gd name="connsiteY4" fmla="*/ 0 h 6883400"/>
              <a:gd name="connsiteX5" fmla="*/ 9203266 w 9203266"/>
              <a:gd name="connsiteY5" fmla="*/ 16933 h 6883400"/>
              <a:gd name="connsiteX0" fmla="*/ 9203266 w 9203266"/>
              <a:gd name="connsiteY0" fmla="*/ 16933 h 6883400"/>
              <a:gd name="connsiteX1" fmla="*/ 8339666 w 9203266"/>
              <a:gd name="connsiteY1" fmla="*/ 5240866 h 6883400"/>
              <a:gd name="connsiteX2" fmla="*/ 7340600 w 9203266"/>
              <a:gd name="connsiteY2" fmla="*/ 6874933 h 6883400"/>
              <a:gd name="connsiteX3" fmla="*/ 0 w 9203266"/>
              <a:gd name="connsiteY3" fmla="*/ 6883400 h 6883400"/>
              <a:gd name="connsiteX4" fmla="*/ 8466 w 9203266"/>
              <a:gd name="connsiteY4" fmla="*/ 0 h 6883400"/>
              <a:gd name="connsiteX5" fmla="*/ 9203266 w 9203266"/>
              <a:gd name="connsiteY5" fmla="*/ 16933 h 6883400"/>
              <a:gd name="connsiteX0" fmla="*/ 9203266 w 9491133"/>
              <a:gd name="connsiteY0" fmla="*/ 16933 h 6883400"/>
              <a:gd name="connsiteX1" fmla="*/ 8339666 w 9491133"/>
              <a:gd name="connsiteY1" fmla="*/ 5240866 h 6883400"/>
              <a:gd name="connsiteX2" fmla="*/ 9491133 w 9491133"/>
              <a:gd name="connsiteY2" fmla="*/ 6883400 h 6883400"/>
              <a:gd name="connsiteX3" fmla="*/ 0 w 9491133"/>
              <a:gd name="connsiteY3" fmla="*/ 6883400 h 6883400"/>
              <a:gd name="connsiteX4" fmla="*/ 8466 w 9491133"/>
              <a:gd name="connsiteY4" fmla="*/ 0 h 6883400"/>
              <a:gd name="connsiteX5" fmla="*/ 9203266 w 9491133"/>
              <a:gd name="connsiteY5" fmla="*/ 16933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491133" h="6883400">
                <a:moveTo>
                  <a:pt x="9203266" y="16933"/>
                </a:moveTo>
                <a:lnTo>
                  <a:pt x="8339666" y="5240866"/>
                </a:lnTo>
                <a:lnTo>
                  <a:pt x="9491133" y="6883400"/>
                </a:lnTo>
                <a:lnTo>
                  <a:pt x="0" y="6883400"/>
                </a:lnTo>
                <a:lnTo>
                  <a:pt x="8466" y="0"/>
                </a:lnTo>
                <a:lnTo>
                  <a:pt x="9203266" y="16933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155D10-0A25-EDCC-6246-5DE5A3B8F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85800"/>
            <a:ext cx="7391400" cy="117686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4400" dirty="0">
                <a:solidFill>
                  <a:schemeClr val="bg1"/>
                </a:solidFill>
              </a:rPr>
              <a:t>Mindfulness Interventions for Youth with ACEs </a:t>
            </a:r>
          </a:p>
          <a:p>
            <a:pPr>
              <a:lnSpc>
                <a:spcPct val="90000"/>
              </a:lnSpc>
            </a:pPr>
            <a:endParaRPr lang="en-US" sz="3700">
              <a:solidFill>
                <a:schemeClr val="bg1"/>
              </a:solidFill>
            </a:endParaRP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30272878-8A9C-5FDA-8385-65ABEEBB7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799" y="2175197"/>
            <a:ext cx="7391401" cy="397086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800" dirty="0">
                <a:solidFill>
                  <a:schemeClr val="bg1"/>
                </a:solidFill>
                <a:ea typeface="+mn-lt"/>
                <a:cs typeface="+mn-lt"/>
              </a:rPr>
              <a:t>Mindfulness Interventions for Youth with ACEs </a:t>
            </a:r>
            <a:endParaRPr lang="en-US" sz="2800">
              <a:solidFill>
                <a:schemeClr val="bg1"/>
              </a:solidFill>
            </a:endParaRPr>
          </a:p>
          <a:p>
            <a:r>
              <a:rPr lang="en-US" sz="2800" dirty="0">
                <a:solidFill>
                  <a:schemeClr val="bg1"/>
                </a:solidFill>
              </a:rPr>
              <a:t>MBSR-T, Stress reduction for teens</a:t>
            </a:r>
          </a:p>
          <a:p>
            <a:pPr>
              <a:buClr>
                <a:srgbClr val="1287C3"/>
              </a:buClr>
            </a:pPr>
            <a:r>
              <a:rPr lang="en-US" sz="2800" dirty="0">
                <a:solidFill>
                  <a:schemeClr val="bg1"/>
                </a:solidFill>
                <a:ea typeface="+mn-lt"/>
                <a:cs typeface="+mn-lt"/>
              </a:rPr>
              <a:t>TSY, Trauma sensitive yoga</a:t>
            </a:r>
          </a:p>
          <a:p>
            <a:pPr>
              <a:buClr>
                <a:srgbClr val="1287C3"/>
              </a:buClr>
            </a:pPr>
            <a:r>
              <a:rPr lang="en-US" sz="2800" dirty="0">
                <a:solidFill>
                  <a:schemeClr val="bg1"/>
                </a:solidFill>
                <a:ea typeface="+mn-lt"/>
                <a:cs typeface="+mn-lt"/>
              </a:rPr>
              <a:t>SOF, Meditation soles of feet</a:t>
            </a:r>
          </a:p>
          <a:p>
            <a:r>
              <a:rPr lang="en-US" sz="2800" dirty="0">
                <a:solidFill>
                  <a:schemeClr val="bg1"/>
                </a:solidFill>
              </a:rPr>
              <a:t>MBCT-C, Cognitive therapy for children</a:t>
            </a:r>
          </a:p>
          <a:p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05812" y="0"/>
            <a:ext cx="2436813" cy="6858001"/>
            <a:chOff x="1320800" y="0"/>
            <a:chExt cx="2436813" cy="6858001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</p:spTree>
    <p:extLst>
      <p:ext uri="{BB962C8B-B14F-4D97-AF65-F5344CB8AC3E}">
        <p14:creationId xmlns:p14="http://schemas.microsoft.com/office/powerpoint/2010/main" val="38433342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B767505B-0D70-026A-7270-1F74AB368DE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93257373"/>
              </p:ext>
            </p:extLst>
          </p:nvPr>
        </p:nvGraphicFramePr>
        <p:xfrm>
          <a:off x="1495319" y="393377"/>
          <a:ext cx="10040492" cy="44218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3260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1092D16-14DA-4606-831F-0DB3EEECB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81806E72-5EFD-4407-B492-2EBC71FF5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BA81CA3B-9A2E-4F71-BF99-2C58BA76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D00EF4F3-D70F-44D5-A71C-69C3FA0D28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2CC930FA-FD42-4EF1-A9AB-0F9C30238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F18F276C-D13F-46CF-9880-2050C2DBF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EAB50995-FA10-4035-B16D-7D3989B2B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ED773480-CADC-F4D5-B89E-3DDDFDEA45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7040797"/>
              </p:ext>
            </p:extLst>
          </p:nvPr>
        </p:nvGraphicFramePr>
        <p:xfrm>
          <a:off x="4824482" y="453543"/>
          <a:ext cx="6492875" cy="56575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1095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carved figures of humans">
            <a:extLst>
              <a:ext uri="{FF2B5EF4-FFF2-40B4-BE49-F238E27FC236}">
                <a16:creationId xmlns:a16="http://schemas.microsoft.com/office/drawing/2014/main" id="{50CF38DB-64EF-117E-4B65-5EA15E5587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880" r="22068" b="-10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1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2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3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4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F3751F7-84C4-7593-B86E-205D17012BCB}"/>
              </a:ext>
            </a:extLst>
          </p:cNvPr>
          <p:cNvSpPr txBox="1"/>
          <p:nvPr/>
        </p:nvSpPr>
        <p:spPr>
          <a:xfrm>
            <a:off x="643468" y="635000"/>
            <a:ext cx="5260680" cy="59181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900" dirty="0"/>
              <a:t>Mindfulness in the COVID-19 Context </a:t>
            </a:r>
            <a:endParaRPr lang="en-US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</a:pPr>
            <a:endParaRPr lang="en-US" sz="1900" dirty="0">
              <a:ea typeface="+mn-lt"/>
              <a:cs typeface="+mn-lt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lang="en-US" sz="1900" dirty="0">
                <a:ea typeface="+mn-lt"/>
                <a:cs typeface="+mn-lt"/>
              </a:rPr>
              <a:t>The pandemic has led to a surge in mental health problems among youth (Racine et al., 2021). </a:t>
            </a:r>
            <a:endParaRPr lang="en-US" sz="1900">
              <a:ea typeface="+mn-lt"/>
              <a:cs typeface="+mn-lt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</a:pPr>
            <a:endParaRPr lang="en-US" sz="1900" dirty="0">
              <a:ea typeface="+mn-lt"/>
              <a:cs typeface="+mn-lt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lang="en-US" sz="1900" dirty="0">
                <a:ea typeface="+mn-lt"/>
                <a:cs typeface="+mn-lt"/>
              </a:rPr>
              <a:t> Shift to remote learning  during the pandemic, many mindfulness programs have been adapted for online  (Malboeuf-Hurtubise et al., 2021). </a:t>
            </a:r>
            <a:endParaRPr lang="en-US" sz="19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</a:pPr>
            <a:endParaRPr lang="en-US" sz="1900" dirty="0">
              <a:ea typeface="+mn-lt"/>
              <a:cs typeface="+mn-lt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lang="en-US" sz="1900" dirty="0">
                <a:ea typeface="+mn-lt"/>
                <a:cs typeface="+mn-lt"/>
              </a:rPr>
              <a:t>Mindfulness practices can help children  build resilience and develop  coping strategies in the face of ongoing uncertainty  to the pandemic (Behan, 2020).</a:t>
            </a:r>
            <a:endParaRPr lang="en-US" sz="1900" dirty="0"/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9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sz="1900" dirty="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1978883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FCD9B94-D70B-4446-85E5-ACD390428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sitting in a chair&#10;&#10;Description automatically generated">
            <a:extLst>
              <a:ext uri="{FF2B5EF4-FFF2-40B4-BE49-F238E27FC236}">
                <a16:creationId xmlns:a16="http://schemas.microsoft.com/office/drawing/2014/main" id="{27DEA9E3-C756-5B38-267A-D56E4A661D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781" b="4903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EF60CD8-31CA-8B91-14F9-346FB44F959D}"/>
              </a:ext>
            </a:extLst>
          </p:cNvPr>
          <p:cNvSpPr txBox="1"/>
          <p:nvPr/>
        </p:nvSpPr>
        <p:spPr>
          <a:xfrm>
            <a:off x="982272" y="646043"/>
            <a:ext cx="10233621" cy="555376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4400" dirty="0"/>
              <a:t>Implications for Practice and Policy</a:t>
            </a:r>
            <a:r>
              <a:rPr lang="en-US" sz="3600" dirty="0"/>
              <a:t> 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ea typeface="+mn-lt"/>
                <a:cs typeface="+mn-lt"/>
              </a:rPr>
              <a:t>Trauma-informed care recognizes the widespread impact of trauma and seeks to create a safe, supportive environment that promotes healing and resilience (SAMHSA, 2014).</a:t>
            </a:r>
            <a:endParaRPr lang="en-US" sz="2800"/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lang="en-US" sz="2800" dirty="0">
                <a:ea typeface="+mn-lt"/>
                <a:cs typeface="+mn-lt"/>
              </a:rPr>
              <a:t>Enhancing self-regulation...</a:t>
            </a:r>
            <a:endParaRPr lang="en-US" sz="2800"/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lang="en-US" sz="2800" dirty="0">
                <a:ea typeface="+mn-lt"/>
                <a:cs typeface="+mn-lt"/>
              </a:rPr>
              <a:t>Promoting a sense of safety...</a:t>
            </a:r>
            <a:endParaRPr lang="en-US" sz="2800"/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ea typeface="+mn-lt"/>
                <a:cs typeface="+mn-lt"/>
              </a:rPr>
              <a:t>Mindfulness can play a crucial role in prevention and early intervention for children at risk of ACEs (Bethell et al., 2016)...</a:t>
            </a:r>
            <a:endParaRPr lang="en-US" sz="2800" dirty="0"/>
          </a:p>
          <a:p>
            <a:pPr defTabSz="457200">
              <a:spcBef>
                <a:spcPct val="20000"/>
              </a:spcBef>
              <a:spcAft>
                <a:spcPts val="600"/>
              </a:spcAft>
            </a:pPr>
            <a:r>
              <a:rPr lang="en-US" sz="2800" dirty="0">
                <a:ea typeface="+mn-lt"/>
                <a:cs typeface="+mn-lt"/>
              </a:rPr>
              <a:t>Ethical considerations are crucial when integrating mindfulness  into prevention and early intervention efforts for children at risk of adverse childhood experiences (ACEs).</a:t>
            </a:r>
            <a:endParaRPr lang="en-US" sz="2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BCEA27-9DE4-3549-4976-4402C7343B25}"/>
              </a:ext>
            </a:extLst>
          </p:cNvPr>
          <p:cNvSpPr txBox="1"/>
          <p:nvPr/>
        </p:nvSpPr>
        <p:spPr>
          <a:xfrm>
            <a:off x="9668553" y="6657945"/>
            <a:ext cx="252344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975322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FCD9B94-D70B-4446-85E5-ACD390428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Large skydiving group mid-air">
            <a:extLst>
              <a:ext uri="{FF2B5EF4-FFF2-40B4-BE49-F238E27FC236}">
                <a16:creationId xmlns:a16="http://schemas.microsoft.com/office/drawing/2014/main" id="{12382988-5384-26D4-F917-DED41C46FD6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12232" r="-2" b="3309"/>
          <a:stretch/>
        </p:blipFill>
        <p:spPr>
          <a:xfrm>
            <a:off x="-33110" y="10"/>
            <a:ext cx="12191980" cy="685799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378FF8B-3743-48E1-88E3-F4CADB3DEC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406171"/>
            <a:ext cx="0" cy="3431689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1D6A267-C1B7-4314-1347-4D144C24325F}"/>
              </a:ext>
            </a:extLst>
          </p:cNvPr>
          <p:cNvSpPr txBox="1"/>
          <p:nvPr/>
        </p:nvSpPr>
        <p:spPr>
          <a:xfrm>
            <a:off x="4979938" y="639099"/>
            <a:ext cx="7176650" cy="595974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4000" dirty="0"/>
              <a:t>Conclusion and Future Directions</a:t>
            </a:r>
            <a:r>
              <a:rPr lang="en-US" sz="3600" dirty="0"/>
              <a:t> </a:t>
            </a:r>
            <a:endParaRPr lang="en-US" sz="3600"/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/>
              <a:t>Summarize the key takeaways 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/>
              <a:t>Mindfulness is an effective approach for supporting children and adolescent with ACE'S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lang="en-US" sz="2800" dirty="0"/>
              <a:t>Equips them with life-long tools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rgbClr val="1287C3"/>
              </a:buClr>
              <a:buSzPct val="145000"/>
              <a:buFont typeface="Arial"/>
              <a:buChar char="•"/>
            </a:pPr>
            <a:r>
              <a:rPr lang="en-US" sz="2800" dirty="0"/>
              <a:t>Promotes long term mental well being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175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Parallax</vt:lpstr>
      <vt:lpstr>Mindfulness Practice</vt:lpstr>
      <vt:lpstr>Mindfulness: An Overview </vt:lpstr>
      <vt:lpstr>Mindfulness Interventions for Youth with ACEs 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371</cp:revision>
  <dcterms:created xsi:type="dcterms:W3CDTF">2024-05-05T20:03:25Z</dcterms:created>
  <dcterms:modified xsi:type="dcterms:W3CDTF">2024-05-07T12:22:33Z</dcterms:modified>
</cp:coreProperties>
</file>