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44" r:id="rId1"/>
  </p:sldMasterIdLst>
  <p:notesMasterIdLst>
    <p:notesMasterId r:id="rId24"/>
  </p:notesMasterIdLst>
  <p:handoutMasterIdLst>
    <p:handoutMasterId r:id="rId25"/>
  </p:handoutMasterIdLst>
  <p:sldIdLst>
    <p:sldId id="352" r:id="rId2"/>
    <p:sldId id="395" r:id="rId3"/>
    <p:sldId id="399" r:id="rId4"/>
    <p:sldId id="282" r:id="rId5"/>
    <p:sldId id="283" r:id="rId6"/>
    <p:sldId id="284" r:id="rId7"/>
    <p:sldId id="285" r:id="rId8"/>
    <p:sldId id="286" r:id="rId9"/>
    <p:sldId id="397" r:id="rId10"/>
    <p:sldId id="373" r:id="rId11"/>
    <p:sldId id="377" r:id="rId12"/>
    <p:sldId id="378" r:id="rId13"/>
    <p:sldId id="379" r:id="rId14"/>
    <p:sldId id="382" r:id="rId15"/>
    <p:sldId id="385" r:id="rId16"/>
    <p:sldId id="388" r:id="rId17"/>
    <p:sldId id="389" r:id="rId18"/>
    <p:sldId id="390" r:id="rId19"/>
    <p:sldId id="392" r:id="rId20"/>
    <p:sldId id="393" r:id="rId21"/>
    <p:sldId id="396" r:id="rId22"/>
    <p:sldId id="398" r:id="rId23"/>
  </p:sldIdLst>
  <p:sldSz cx="9144000" cy="6858000" type="screen4x3"/>
  <p:notesSz cx="6669088" cy="9926638"/>
  <p:defaultTextStyle>
    <a:defPPr>
      <a:defRPr lang="en-GB"/>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3300"/>
    <a:srgbClr val="0000FF"/>
    <a:srgbClr val="FF00FF"/>
    <a:srgbClr val="FFCC00"/>
    <a:srgbClr val="9966FF"/>
    <a:srgbClr val="CC9900"/>
    <a:srgbClr val="00FF00"/>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p:cViewPr varScale="1">
        <p:scale>
          <a:sx n="104" d="100"/>
          <a:sy n="104" d="100"/>
        </p:scale>
        <p:origin x="882" y="108"/>
      </p:cViewPr>
      <p:guideLst/>
    </p:cSldViewPr>
  </p:slideViewPr>
  <p:notesTextViewPr>
    <p:cViewPr>
      <p:scale>
        <a:sx n="1" d="1"/>
        <a:sy n="1" d="1"/>
      </p:scale>
      <p:origin x="0" y="0"/>
    </p:cViewPr>
  </p:notesTextViewPr>
  <p:sorterViewPr>
    <p:cViewPr varScale="1">
      <p:scale>
        <a:sx n="100" d="100"/>
        <a:sy n="100" d="100"/>
      </p:scale>
      <p:origin x="0" y="0"/>
    </p:cViewPr>
  </p:sorterViewPr>
  <p:notesViewPr>
    <p:cSldViewPr>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5410" name="Rectangle 2">
            <a:extLst>
              <a:ext uri="{FF2B5EF4-FFF2-40B4-BE49-F238E27FC236}">
                <a16:creationId xmlns:a16="http://schemas.microsoft.com/office/drawing/2014/main" id="{91AE313D-E42E-4EAC-9BB5-FB2112D30878}"/>
              </a:ext>
            </a:extLst>
          </p:cNvPr>
          <p:cNvSpPr>
            <a:spLocks noGrp="1" noChangeArrowheads="1"/>
          </p:cNvSpPr>
          <p:nvPr>
            <p:ph type="hdr" sz="quarter"/>
          </p:nvPr>
        </p:nvSpPr>
        <p:spPr bwMode="auto">
          <a:xfrm>
            <a:off x="0" y="0"/>
            <a:ext cx="288925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US" altLang="en-US"/>
          </a:p>
        </p:txBody>
      </p:sp>
      <p:sp>
        <p:nvSpPr>
          <p:cNvPr id="145411" name="Rectangle 3">
            <a:extLst>
              <a:ext uri="{FF2B5EF4-FFF2-40B4-BE49-F238E27FC236}">
                <a16:creationId xmlns:a16="http://schemas.microsoft.com/office/drawing/2014/main" id="{8152DA69-FC17-4105-B062-9773B5FD9BC4}"/>
              </a:ext>
            </a:extLst>
          </p:cNvPr>
          <p:cNvSpPr>
            <a:spLocks noGrp="1" noChangeArrowheads="1"/>
          </p:cNvSpPr>
          <p:nvPr>
            <p:ph type="dt" sz="quarter" idx="1"/>
          </p:nvPr>
        </p:nvSpPr>
        <p:spPr bwMode="auto">
          <a:xfrm>
            <a:off x="3779838" y="0"/>
            <a:ext cx="288925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endParaRPr lang="en-US" altLang="en-US"/>
          </a:p>
        </p:txBody>
      </p:sp>
      <p:sp>
        <p:nvSpPr>
          <p:cNvPr id="145412" name="Rectangle 4">
            <a:extLst>
              <a:ext uri="{FF2B5EF4-FFF2-40B4-BE49-F238E27FC236}">
                <a16:creationId xmlns:a16="http://schemas.microsoft.com/office/drawing/2014/main" id="{554CEE17-7384-4722-8BBD-D6A8FAE3FB75}"/>
              </a:ext>
            </a:extLst>
          </p:cNvPr>
          <p:cNvSpPr>
            <a:spLocks noGrp="1" noChangeArrowheads="1"/>
          </p:cNvSpPr>
          <p:nvPr>
            <p:ph type="ftr" sz="quarter" idx="2"/>
          </p:nvPr>
        </p:nvSpPr>
        <p:spPr bwMode="auto">
          <a:xfrm>
            <a:off x="0" y="9429750"/>
            <a:ext cx="288925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US" altLang="en-US"/>
          </a:p>
        </p:txBody>
      </p:sp>
      <p:sp>
        <p:nvSpPr>
          <p:cNvPr id="145413" name="Rectangle 5">
            <a:extLst>
              <a:ext uri="{FF2B5EF4-FFF2-40B4-BE49-F238E27FC236}">
                <a16:creationId xmlns:a16="http://schemas.microsoft.com/office/drawing/2014/main" id="{E5249FCF-CE23-4E7E-9C7B-0106D5AFE25B}"/>
              </a:ext>
            </a:extLst>
          </p:cNvPr>
          <p:cNvSpPr>
            <a:spLocks noGrp="1" noChangeArrowheads="1"/>
          </p:cNvSpPr>
          <p:nvPr>
            <p:ph type="sldNum" sz="quarter" idx="3"/>
          </p:nvPr>
        </p:nvSpPr>
        <p:spPr bwMode="auto">
          <a:xfrm>
            <a:off x="3779838" y="9429750"/>
            <a:ext cx="288925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3D2E54CE-C93E-428E-BF8C-70982E4E2010}" type="slidenum">
              <a:rPr lang="en-US" altLang="en-US"/>
              <a:pPr>
                <a:defRPr/>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25D79F73-C977-4A10-8609-A80FDDCC7E35}"/>
              </a:ext>
            </a:extLst>
          </p:cNvPr>
          <p:cNvSpPr>
            <a:spLocks noGrp="1" noChangeArrowheads="1"/>
          </p:cNvSpPr>
          <p:nvPr>
            <p:ph type="hdr" sz="quarter"/>
          </p:nvPr>
        </p:nvSpPr>
        <p:spPr bwMode="auto">
          <a:xfrm>
            <a:off x="0" y="0"/>
            <a:ext cx="288925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US" altLang="en-US"/>
          </a:p>
        </p:txBody>
      </p:sp>
      <p:sp>
        <p:nvSpPr>
          <p:cNvPr id="17411" name="Rectangle 3">
            <a:extLst>
              <a:ext uri="{FF2B5EF4-FFF2-40B4-BE49-F238E27FC236}">
                <a16:creationId xmlns:a16="http://schemas.microsoft.com/office/drawing/2014/main" id="{C4F65A0B-9529-47F0-ABC9-426587757980}"/>
              </a:ext>
            </a:extLst>
          </p:cNvPr>
          <p:cNvSpPr>
            <a:spLocks noGrp="1" noChangeArrowheads="1"/>
          </p:cNvSpPr>
          <p:nvPr>
            <p:ph type="dt" idx="1"/>
          </p:nvPr>
        </p:nvSpPr>
        <p:spPr bwMode="auto">
          <a:xfrm>
            <a:off x="3779838" y="0"/>
            <a:ext cx="288925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endParaRPr lang="en-US" altLang="en-US"/>
          </a:p>
        </p:txBody>
      </p:sp>
      <p:sp>
        <p:nvSpPr>
          <p:cNvPr id="16388" name="Rectangle 4">
            <a:extLst>
              <a:ext uri="{FF2B5EF4-FFF2-40B4-BE49-F238E27FC236}">
                <a16:creationId xmlns:a16="http://schemas.microsoft.com/office/drawing/2014/main" id="{CE07C7DA-5A9C-4A84-B0F8-4FAE4BD2824C}"/>
              </a:ext>
            </a:extLst>
          </p:cNvPr>
          <p:cNvSpPr>
            <a:spLocks noGrp="1" noRot="1" noChangeAspect="1" noChangeArrowheads="1" noTextEdit="1"/>
          </p:cNvSpPr>
          <p:nvPr>
            <p:ph type="sldImg" idx="2"/>
          </p:nvPr>
        </p:nvSpPr>
        <p:spPr bwMode="auto">
          <a:xfrm>
            <a:off x="854075" y="744538"/>
            <a:ext cx="4960938" cy="3722687"/>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7413" name="Rectangle 5">
            <a:extLst>
              <a:ext uri="{FF2B5EF4-FFF2-40B4-BE49-F238E27FC236}">
                <a16:creationId xmlns:a16="http://schemas.microsoft.com/office/drawing/2014/main" id="{EC90DA25-C54D-4B2C-9B27-F44AF8B1BEC8}"/>
              </a:ext>
            </a:extLst>
          </p:cNvPr>
          <p:cNvSpPr>
            <a:spLocks noGrp="1" noChangeArrowheads="1"/>
          </p:cNvSpPr>
          <p:nvPr>
            <p:ph type="body" sz="quarter" idx="3"/>
          </p:nvPr>
        </p:nvSpPr>
        <p:spPr bwMode="auto">
          <a:xfrm>
            <a:off x="889000" y="4714875"/>
            <a:ext cx="4891088" cy="4467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noProof="0"/>
              <a:t>Click to edit Master text styles</a:t>
            </a:r>
          </a:p>
          <a:p>
            <a:pPr lvl="1"/>
            <a:r>
              <a:rPr lang="en-US" altLang="en-US" noProof="0"/>
              <a:t>Second level</a:t>
            </a:r>
          </a:p>
          <a:p>
            <a:pPr lvl="2"/>
            <a:r>
              <a:rPr lang="en-US" altLang="en-US" noProof="0"/>
              <a:t>Third level</a:t>
            </a:r>
          </a:p>
          <a:p>
            <a:pPr lvl="3"/>
            <a:r>
              <a:rPr lang="en-US" altLang="en-US" noProof="0"/>
              <a:t>Fourth level</a:t>
            </a:r>
          </a:p>
          <a:p>
            <a:pPr lvl="4"/>
            <a:r>
              <a:rPr lang="en-US" altLang="en-US" noProof="0"/>
              <a:t>Fifth level</a:t>
            </a:r>
          </a:p>
        </p:txBody>
      </p:sp>
      <p:sp>
        <p:nvSpPr>
          <p:cNvPr id="17414" name="Rectangle 6">
            <a:extLst>
              <a:ext uri="{FF2B5EF4-FFF2-40B4-BE49-F238E27FC236}">
                <a16:creationId xmlns:a16="http://schemas.microsoft.com/office/drawing/2014/main" id="{EDDCCBB9-775A-4D1A-88C4-9E66E62950DD}"/>
              </a:ext>
            </a:extLst>
          </p:cNvPr>
          <p:cNvSpPr>
            <a:spLocks noGrp="1" noChangeArrowheads="1"/>
          </p:cNvSpPr>
          <p:nvPr>
            <p:ph type="ftr" sz="quarter" idx="4"/>
          </p:nvPr>
        </p:nvSpPr>
        <p:spPr bwMode="auto">
          <a:xfrm>
            <a:off x="0" y="9429750"/>
            <a:ext cx="288925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US" altLang="en-US"/>
          </a:p>
        </p:txBody>
      </p:sp>
      <p:sp>
        <p:nvSpPr>
          <p:cNvPr id="17415" name="Rectangle 7">
            <a:extLst>
              <a:ext uri="{FF2B5EF4-FFF2-40B4-BE49-F238E27FC236}">
                <a16:creationId xmlns:a16="http://schemas.microsoft.com/office/drawing/2014/main" id="{1464B82A-5892-4084-88E8-F14066AA948D}"/>
              </a:ext>
            </a:extLst>
          </p:cNvPr>
          <p:cNvSpPr>
            <a:spLocks noGrp="1" noChangeArrowheads="1"/>
          </p:cNvSpPr>
          <p:nvPr>
            <p:ph type="sldNum" sz="quarter" idx="5"/>
          </p:nvPr>
        </p:nvSpPr>
        <p:spPr bwMode="auto">
          <a:xfrm>
            <a:off x="3779838" y="9429750"/>
            <a:ext cx="288925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63B29D5F-BF01-4585-9085-157E7E7BB58B}"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a:extLst>
              <a:ext uri="{FF2B5EF4-FFF2-40B4-BE49-F238E27FC236}">
                <a16:creationId xmlns:a16="http://schemas.microsoft.com/office/drawing/2014/main" id="{4302412B-71FB-4ACB-B31F-54BC1BCB44EE}"/>
              </a:ext>
            </a:extLst>
          </p:cNvPr>
          <p:cNvSpPr>
            <a:spLocks noGrp="1" noRot="1" noChangeAspect="1" noTextEdit="1"/>
          </p:cNvSpPr>
          <p:nvPr>
            <p:ph type="sldImg"/>
          </p:nvPr>
        </p:nvSpPr>
        <p:spPr>
          <a:ln/>
        </p:spPr>
      </p:sp>
      <p:sp>
        <p:nvSpPr>
          <p:cNvPr id="19459" name="Notes Placeholder 2">
            <a:extLst>
              <a:ext uri="{FF2B5EF4-FFF2-40B4-BE49-F238E27FC236}">
                <a16:creationId xmlns:a16="http://schemas.microsoft.com/office/drawing/2014/main" id="{EFC13DE8-2114-46BB-B736-154EF0B13910}"/>
              </a:ext>
            </a:extLst>
          </p:cNvPr>
          <p:cNvSpPr>
            <a:spLocks noGrp="1"/>
          </p:cNvSpPr>
          <p:nvPr>
            <p:ph type="body" idx="1"/>
          </p:nvPr>
        </p:nvSpPr>
        <p:spPr>
          <a:noFill/>
        </p:spPr>
        <p:txBody>
          <a:bodyPr/>
          <a:lstStyle/>
          <a:p>
            <a:pPr eaLnBrk="1" hangingPunct="1"/>
            <a:endParaRPr lang="en-GB" altLang="en-US"/>
          </a:p>
        </p:txBody>
      </p:sp>
      <p:sp>
        <p:nvSpPr>
          <p:cNvPr id="19460" name="Slide Number Placeholder 3">
            <a:extLst>
              <a:ext uri="{FF2B5EF4-FFF2-40B4-BE49-F238E27FC236}">
                <a16:creationId xmlns:a16="http://schemas.microsoft.com/office/drawing/2014/main" id="{DCF12C21-E7D4-4E3F-A0A8-064CCDF0C0CB}"/>
              </a:ext>
            </a:extLst>
          </p:cNvPr>
          <p:cNvSpPr>
            <a:spLocks noGrp="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21BBEE02-F34D-4948-9F06-5073DDC5B3F5}" type="slidenum">
              <a:rPr lang="en-US" altLang="en-US" sz="1200" smtClean="0">
                <a:solidFill>
                  <a:srgbClr val="000000"/>
                </a:solidFill>
              </a:rPr>
              <a:pPr/>
              <a:t>1</a:t>
            </a:fld>
            <a:endParaRPr lang="en-US" altLang="en-US" sz="1200">
              <a:solidFill>
                <a:srgbClr val="000000"/>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p:spPr>
        <p:txBody>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fld id="{481C415B-6BEA-4C0E-96DB-FE1B2B11AD6E}" type="slidenum">
              <a:rPr lang="en-CA" altLang="en-US" sz="1200"/>
              <a:pPr/>
              <a:t>10</a:t>
            </a:fld>
            <a:endParaRPr lang="en-CA" altLang="en-US" sz="1200"/>
          </a:p>
        </p:txBody>
      </p:sp>
      <p:sp>
        <p:nvSpPr>
          <p:cNvPr id="22531" name="Rectangle 2"/>
          <p:cNvSpPr>
            <a:spLocks noGrp="1" noRot="1" noChangeAspect="1" noChangeArrowheads="1" noTextEdit="1"/>
          </p:cNvSpPr>
          <p:nvPr>
            <p:ph type="sldImg"/>
          </p:nvPr>
        </p:nvSpPr>
        <p:spPr>
          <a:noFill/>
          <a:ln/>
        </p:spPr>
      </p:sp>
      <p:sp>
        <p:nvSpPr>
          <p:cNvPr id="22532" name="Rectangle 3"/>
          <p:cNvSpPr>
            <a:spLocks noGrp="1" noChangeArrowheads="1"/>
          </p:cNvSpPr>
          <p:nvPr>
            <p:ph type="body" idx="1"/>
          </p:nvPr>
        </p:nvSpPr>
        <p:spPr>
          <a:xfrm>
            <a:off x="457200" y="4343400"/>
            <a:ext cx="6019800" cy="4114800"/>
          </a:xfrm>
          <a:solidFill>
            <a:srgbClr val="FFFFFF"/>
          </a:solidFill>
          <a:ln>
            <a:solidFill>
              <a:srgbClr val="000000"/>
            </a:solidFill>
            <a:miter lim="800000"/>
            <a:headEnd/>
            <a:tailEnd/>
          </a:ln>
        </p:spPr>
        <p:txBody>
          <a:bodyPr/>
          <a:lstStyle/>
          <a:p>
            <a:pPr eaLnBrk="1" hangingPunct="1"/>
            <a:endParaRPr lang="en-US" altLang="en-US"/>
          </a:p>
        </p:txBody>
      </p:sp>
    </p:spTree>
    <p:extLst>
      <p:ext uri="{BB962C8B-B14F-4D97-AF65-F5344CB8AC3E}">
        <p14:creationId xmlns:p14="http://schemas.microsoft.com/office/powerpoint/2010/main" val="41978748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fld id="{CBD68A25-A400-4710-9E5E-DF15E803B6FF}" type="slidenum">
              <a:rPr lang="en-CA" altLang="en-US" sz="1200"/>
              <a:pPr/>
              <a:t>11</a:t>
            </a:fld>
            <a:endParaRPr lang="en-CA" altLang="en-US" sz="1200"/>
          </a:p>
        </p:txBody>
      </p:sp>
      <p:sp>
        <p:nvSpPr>
          <p:cNvPr id="30723" name="Rectangle 2"/>
          <p:cNvSpPr>
            <a:spLocks noGrp="1" noRot="1" noChangeAspect="1" noChangeArrowheads="1" noTextEdit="1"/>
          </p:cNvSpPr>
          <p:nvPr>
            <p:ph type="sldImg"/>
          </p:nvPr>
        </p:nvSpPr>
        <p:spPr>
          <a:noFill/>
          <a:ln/>
        </p:spPr>
      </p:sp>
      <p:sp>
        <p:nvSpPr>
          <p:cNvPr id="30724" name="Rectangle 3"/>
          <p:cNvSpPr>
            <a:spLocks noGrp="1" noChangeArrowheads="1"/>
          </p:cNvSpPr>
          <p:nvPr>
            <p:ph type="body" idx="1"/>
          </p:nvPr>
        </p:nvSpPr>
        <p:spPr>
          <a:xfrm>
            <a:off x="457200" y="4343400"/>
            <a:ext cx="6019800" cy="4114800"/>
          </a:xfrm>
          <a:solidFill>
            <a:srgbClr val="FFFFFF"/>
          </a:solidFill>
          <a:ln>
            <a:solidFill>
              <a:srgbClr val="000000"/>
            </a:solidFill>
            <a:miter lim="800000"/>
            <a:headEnd/>
            <a:tailEnd/>
          </a:ln>
        </p:spPr>
        <p:txBody>
          <a:bodyPr/>
          <a:lstStyle/>
          <a:p>
            <a:pPr eaLnBrk="1" hangingPunct="1"/>
            <a:endParaRPr lang="en-US" altLang="en-US"/>
          </a:p>
        </p:txBody>
      </p:sp>
    </p:spTree>
    <p:extLst>
      <p:ext uri="{BB962C8B-B14F-4D97-AF65-F5344CB8AC3E}">
        <p14:creationId xmlns:p14="http://schemas.microsoft.com/office/powerpoint/2010/main" val="36974646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fld id="{4C0539CA-9CE9-46F6-B20C-4C223DCA579E}" type="slidenum">
              <a:rPr lang="en-CA" altLang="en-US" sz="1200"/>
              <a:pPr/>
              <a:t>12</a:t>
            </a:fld>
            <a:endParaRPr lang="en-CA" altLang="en-US" sz="1200"/>
          </a:p>
        </p:txBody>
      </p:sp>
      <p:sp>
        <p:nvSpPr>
          <p:cNvPr id="32771" name="Rectangle 2"/>
          <p:cNvSpPr>
            <a:spLocks noGrp="1" noRot="1" noChangeAspect="1" noChangeArrowheads="1" noTextEdit="1"/>
          </p:cNvSpPr>
          <p:nvPr>
            <p:ph type="sldImg"/>
          </p:nvPr>
        </p:nvSpPr>
        <p:spPr>
          <a:noFill/>
          <a:ln/>
        </p:spPr>
      </p:sp>
      <p:sp>
        <p:nvSpPr>
          <p:cNvPr id="32772" name="Rectangle 3"/>
          <p:cNvSpPr>
            <a:spLocks noGrp="1" noChangeArrowheads="1"/>
          </p:cNvSpPr>
          <p:nvPr>
            <p:ph type="body" idx="1"/>
          </p:nvPr>
        </p:nvSpPr>
        <p:spPr>
          <a:xfrm>
            <a:off x="457200" y="4343400"/>
            <a:ext cx="6019800" cy="4114800"/>
          </a:xfrm>
          <a:solidFill>
            <a:srgbClr val="FFFFFF"/>
          </a:solidFill>
          <a:ln>
            <a:solidFill>
              <a:srgbClr val="000000"/>
            </a:solidFill>
            <a:miter lim="800000"/>
            <a:headEnd/>
            <a:tailEnd/>
          </a:ln>
        </p:spPr>
        <p:txBody>
          <a:bodyPr/>
          <a:lstStyle/>
          <a:p>
            <a:pPr eaLnBrk="1" hangingPunct="1"/>
            <a:endParaRPr lang="en-US" altLang="en-US"/>
          </a:p>
        </p:txBody>
      </p:sp>
    </p:spTree>
    <p:extLst>
      <p:ext uri="{BB962C8B-B14F-4D97-AF65-F5344CB8AC3E}">
        <p14:creationId xmlns:p14="http://schemas.microsoft.com/office/powerpoint/2010/main" val="26078809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fld id="{AA2A70EB-0B60-492F-B729-86D65C6F20CF}" type="slidenum">
              <a:rPr lang="en-CA" altLang="en-US" sz="1200"/>
              <a:pPr/>
              <a:t>13</a:t>
            </a:fld>
            <a:endParaRPr lang="en-CA" altLang="en-US" sz="1200"/>
          </a:p>
        </p:txBody>
      </p:sp>
      <p:sp>
        <p:nvSpPr>
          <p:cNvPr id="34819" name="Rectangle 2"/>
          <p:cNvSpPr>
            <a:spLocks noGrp="1" noRot="1" noChangeAspect="1" noChangeArrowheads="1" noTextEdit="1"/>
          </p:cNvSpPr>
          <p:nvPr>
            <p:ph type="sldImg"/>
          </p:nvPr>
        </p:nvSpPr>
        <p:spPr>
          <a:noFill/>
          <a:ln/>
        </p:spPr>
      </p:sp>
      <p:sp>
        <p:nvSpPr>
          <p:cNvPr id="34820" name="Rectangle 3"/>
          <p:cNvSpPr>
            <a:spLocks noGrp="1" noChangeArrowheads="1"/>
          </p:cNvSpPr>
          <p:nvPr>
            <p:ph type="body" idx="1"/>
          </p:nvPr>
        </p:nvSpPr>
        <p:spPr>
          <a:xfrm>
            <a:off x="457200" y="4343400"/>
            <a:ext cx="6019800" cy="4114800"/>
          </a:xfrm>
          <a:solidFill>
            <a:srgbClr val="FFFFFF"/>
          </a:solidFill>
          <a:ln>
            <a:solidFill>
              <a:srgbClr val="000000"/>
            </a:solidFill>
            <a:miter lim="800000"/>
            <a:headEnd/>
            <a:tailEnd/>
          </a:ln>
        </p:spPr>
        <p:txBody>
          <a:bodyPr/>
          <a:lstStyle/>
          <a:p>
            <a:pPr marL="228600" indent="-228600" eaLnBrk="1" hangingPunct="1"/>
            <a:endParaRPr lang="en-US" altLang="en-US"/>
          </a:p>
        </p:txBody>
      </p:sp>
    </p:spTree>
    <p:extLst>
      <p:ext uri="{BB962C8B-B14F-4D97-AF65-F5344CB8AC3E}">
        <p14:creationId xmlns:p14="http://schemas.microsoft.com/office/powerpoint/2010/main" val="21914258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fld id="{7FFE63B8-A5BC-4380-8281-32FFBE2298F0}" type="slidenum">
              <a:rPr lang="en-CA" altLang="en-US" sz="1200"/>
              <a:pPr/>
              <a:t>14</a:t>
            </a:fld>
            <a:endParaRPr lang="en-CA" altLang="en-US" sz="1200"/>
          </a:p>
        </p:txBody>
      </p:sp>
      <p:sp>
        <p:nvSpPr>
          <p:cNvPr id="40963" name="Rectangle 2"/>
          <p:cNvSpPr>
            <a:spLocks noGrp="1" noRot="1" noChangeAspect="1" noChangeArrowheads="1" noTextEdit="1"/>
          </p:cNvSpPr>
          <p:nvPr>
            <p:ph type="sldImg"/>
          </p:nvPr>
        </p:nvSpPr>
        <p:spPr>
          <a:noFill/>
          <a:ln/>
        </p:spPr>
      </p:sp>
      <p:sp>
        <p:nvSpPr>
          <p:cNvPr id="40964" name="Rectangle 3"/>
          <p:cNvSpPr>
            <a:spLocks noGrp="1" noChangeArrowheads="1"/>
          </p:cNvSpPr>
          <p:nvPr>
            <p:ph type="body" idx="1"/>
          </p:nvPr>
        </p:nvSpPr>
        <p:spPr>
          <a:xfrm>
            <a:off x="457200" y="4343400"/>
            <a:ext cx="6019800" cy="4114800"/>
          </a:xfrm>
          <a:solidFill>
            <a:srgbClr val="FFFFFF"/>
          </a:solidFill>
          <a:ln>
            <a:solidFill>
              <a:srgbClr val="000000"/>
            </a:solidFill>
            <a:miter lim="800000"/>
            <a:headEnd/>
            <a:tailEnd/>
          </a:ln>
        </p:spPr>
        <p:txBody>
          <a:bodyPr/>
          <a:lstStyle/>
          <a:p>
            <a:pPr eaLnBrk="1" hangingPunct="1"/>
            <a:endParaRPr lang="en-US" altLang="en-US"/>
          </a:p>
        </p:txBody>
      </p:sp>
    </p:spTree>
    <p:extLst>
      <p:ext uri="{BB962C8B-B14F-4D97-AF65-F5344CB8AC3E}">
        <p14:creationId xmlns:p14="http://schemas.microsoft.com/office/powerpoint/2010/main" val="404422146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2"/>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7" y="6525344"/>
            <a:ext cx="971128" cy="218522"/>
          </a:xfrm>
        </p:spPr>
        <p:txBody>
          <a:bodyPr/>
          <a:lstStyle/>
          <a:p>
            <a:pPr>
              <a:defRPr/>
            </a:pPr>
            <a:fld id="{8D195AFE-D7C3-4FAF-8CAC-AF5CCD2A4C4D}" type="datetime1">
              <a:rPr lang="en-GB" smtClean="0"/>
              <a:t>16/01/2025</a:t>
            </a:fld>
            <a:endParaRPr lang="en-GB"/>
          </a:p>
        </p:txBody>
      </p:sp>
      <p:sp>
        <p:nvSpPr>
          <p:cNvPr id="5" name="Footer Placeholder 4"/>
          <p:cNvSpPr>
            <a:spLocks noGrp="1"/>
          </p:cNvSpPr>
          <p:nvPr>
            <p:ph type="ftr" sz="quarter" idx="11"/>
          </p:nvPr>
        </p:nvSpPr>
        <p:spPr>
          <a:xfrm>
            <a:off x="4139952" y="6381330"/>
            <a:ext cx="2895600" cy="365125"/>
          </a:xfrm>
          <a:prstGeom prst="rect">
            <a:avLst/>
          </a:prstGeom>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80E3493B-A7C8-4CE1-ADC4-5D80E104EED4}" type="slidenum">
              <a:rPr lang="en-GB" smtClean="0"/>
              <a:pPr>
                <a:defRPr/>
              </a:pPr>
              <a:t>‹#›</a:t>
            </a:fld>
            <a:endParaRPr lang="en-GB"/>
          </a:p>
        </p:txBody>
      </p:sp>
    </p:spTree>
    <p:extLst>
      <p:ext uri="{BB962C8B-B14F-4D97-AF65-F5344CB8AC3E}">
        <p14:creationId xmlns:p14="http://schemas.microsoft.com/office/powerpoint/2010/main" val="813313673"/>
      </p:ext>
    </p:extLst>
  </p:cSld>
  <p:clrMapOvr>
    <a:masterClrMapping/>
  </p:clrMapOvr>
  <p:transition>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a:defRPr/>
            </a:pPr>
            <a:fld id="{417CD06F-6B71-448F-A1C4-5248EB137912}" type="datetime1">
              <a:rPr lang="en-GB" smtClean="0"/>
              <a:t>16/01/2025</a:t>
            </a:fld>
            <a:endParaRPr lang="en-GB"/>
          </a:p>
        </p:txBody>
      </p:sp>
      <p:sp>
        <p:nvSpPr>
          <p:cNvPr id="5" name="Footer Placeholder 4"/>
          <p:cNvSpPr>
            <a:spLocks noGrp="1"/>
          </p:cNvSpPr>
          <p:nvPr>
            <p:ph type="ftr" sz="quarter" idx="11"/>
          </p:nvPr>
        </p:nvSpPr>
        <p:spPr>
          <a:xfrm>
            <a:off x="3131840" y="6461782"/>
            <a:ext cx="2895600" cy="365125"/>
          </a:xfrm>
          <a:prstGeom prst="rect">
            <a:avLst/>
          </a:prstGeom>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B175CF9A-0E49-4888-AFF1-B0955BB55AD4}" type="slidenum">
              <a:rPr lang="en-GB" smtClean="0"/>
              <a:pPr>
                <a:defRPr/>
              </a:pPr>
              <a:t>‹#›</a:t>
            </a:fld>
            <a:endParaRPr lang="en-GB"/>
          </a:p>
        </p:txBody>
      </p:sp>
    </p:spTree>
    <p:extLst>
      <p:ext uri="{BB962C8B-B14F-4D97-AF65-F5344CB8AC3E}">
        <p14:creationId xmlns:p14="http://schemas.microsoft.com/office/powerpoint/2010/main" val="4130671334"/>
      </p:ext>
    </p:extLst>
  </p:cSld>
  <p:clrMapOvr>
    <a:masterClrMapping/>
  </p:clrMapOvr>
  <p:transition>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5"/>
            <a:ext cx="7772400" cy="1362075"/>
          </a:xfrm>
        </p:spPr>
        <p:txBody>
          <a:bodyPr anchor="t"/>
          <a:lstStyle>
            <a:lvl1pPr algn="l">
              <a:defRPr sz="3000" b="1" cap="all"/>
            </a:lvl1pPr>
          </a:lstStyle>
          <a:p>
            <a:r>
              <a:rPr lang="en-US"/>
              <a:t>Click to edit Master title style</a:t>
            </a:r>
            <a:endParaRPr lang="en-GB"/>
          </a:p>
        </p:txBody>
      </p:sp>
      <p:sp>
        <p:nvSpPr>
          <p:cNvPr id="3" name="Text Placeholder 2"/>
          <p:cNvSpPr>
            <a:spLocks noGrp="1"/>
          </p:cNvSpPr>
          <p:nvPr>
            <p:ph type="body" idx="1"/>
          </p:nvPr>
        </p:nvSpPr>
        <p:spPr>
          <a:xfrm>
            <a:off x="683568" y="2492898"/>
            <a:ext cx="7772400" cy="1500187"/>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fld id="{C2225D31-7191-4800-8DAD-C8B7FB356B3E}" type="datetime1">
              <a:rPr lang="en-GB" smtClean="0"/>
              <a:t>16/01/2025</a:t>
            </a:fld>
            <a:endParaRPr lang="en-GB"/>
          </a:p>
        </p:txBody>
      </p:sp>
      <p:sp>
        <p:nvSpPr>
          <p:cNvPr id="6" name="Slide Number Placeholder 5"/>
          <p:cNvSpPr>
            <a:spLocks noGrp="1"/>
          </p:cNvSpPr>
          <p:nvPr>
            <p:ph type="sldNum" sz="quarter" idx="12"/>
          </p:nvPr>
        </p:nvSpPr>
        <p:spPr/>
        <p:txBody>
          <a:bodyPr/>
          <a:lstStyle/>
          <a:p>
            <a:pPr>
              <a:defRPr/>
            </a:pPr>
            <a:fld id="{D041D79D-BD2A-407B-8973-2A48EF48EDB7}" type="slidenum">
              <a:rPr lang="en-GB" smtClean="0"/>
              <a:pPr>
                <a:defRPr/>
              </a:pPr>
              <a:t>‹#›</a:t>
            </a:fld>
            <a:endParaRPr lang="en-GB"/>
          </a:p>
        </p:txBody>
      </p:sp>
    </p:spTree>
    <p:extLst>
      <p:ext uri="{BB962C8B-B14F-4D97-AF65-F5344CB8AC3E}">
        <p14:creationId xmlns:p14="http://schemas.microsoft.com/office/powerpoint/2010/main" val="2849708317"/>
      </p:ext>
    </p:extLst>
  </p:cSld>
  <p:clrMapOvr>
    <a:masterClrMapping/>
  </p:clrMapOvr>
  <p:transition>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pPr>
              <a:defRPr/>
            </a:pPr>
            <a:fld id="{6C825549-D2E8-4EDA-943A-17BD6038C778}" type="datetime1">
              <a:rPr lang="en-GB" smtClean="0"/>
              <a:t>16/01/2025</a:t>
            </a:fld>
            <a:endParaRPr lang="en-GB"/>
          </a:p>
        </p:txBody>
      </p:sp>
      <p:sp>
        <p:nvSpPr>
          <p:cNvPr id="7" name="Slide Number Placeholder 6"/>
          <p:cNvSpPr>
            <a:spLocks noGrp="1"/>
          </p:cNvSpPr>
          <p:nvPr>
            <p:ph type="sldNum" sz="quarter" idx="12"/>
          </p:nvPr>
        </p:nvSpPr>
        <p:spPr/>
        <p:txBody>
          <a:bodyPr/>
          <a:lstStyle/>
          <a:p>
            <a:pPr>
              <a:defRPr/>
            </a:pPr>
            <a:fld id="{CF70415E-120D-4E9E-B01B-46C5C6FB23FF}" type="slidenum">
              <a:rPr lang="en-GB" smtClean="0"/>
              <a:pPr>
                <a:defRPr/>
              </a:pPr>
              <a:t>‹#›</a:t>
            </a:fld>
            <a:endParaRPr lang="en-GB"/>
          </a:p>
        </p:txBody>
      </p:sp>
    </p:spTree>
    <p:extLst>
      <p:ext uri="{BB962C8B-B14F-4D97-AF65-F5344CB8AC3E}">
        <p14:creationId xmlns:p14="http://schemas.microsoft.com/office/powerpoint/2010/main" val="1875395"/>
      </p:ext>
    </p:extLst>
  </p:cSld>
  <p:clrMapOvr>
    <a:masterClrMapping/>
  </p:clrMapOvr>
  <p:transition>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57200" y="2174877"/>
            <a:ext cx="4040188" cy="3414365"/>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645026" y="2174877"/>
            <a:ext cx="4041775" cy="3414365"/>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pPr>
              <a:defRPr/>
            </a:pPr>
            <a:fld id="{2608593C-95A4-4543-A0DA-50D1C03E7A74}" type="datetime1">
              <a:rPr lang="en-GB" smtClean="0"/>
              <a:t>16/01/2025</a:t>
            </a:fld>
            <a:endParaRPr lang="en-GB"/>
          </a:p>
        </p:txBody>
      </p:sp>
      <p:sp>
        <p:nvSpPr>
          <p:cNvPr id="9" name="Slide Number Placeholder 8"/>
          <p:cNvSpPr>
            <a:spLocks noGrp="1"/>
          </p:cNvSpPr>
          <p:nvPr>
            <p:ph type="sldNum" sz="quarter" idx="12"/>
          </p:nvPr>
        </p:nvSpPr>
        <p:spPr/>
        <p:txBody>
          <a:bodyPr/>
          <a:lstStyle/>
          <a:p>
            <a:pPr>
              <a:defRPr/>
            </a:pPr>
            <a:fld id="{C20D6324-26E1-46EB-8467-EBD406E4A58B}" type="slidenum">
              <a:rPr lang="en-GB" smtClean="0"/>
              <a:pPr>
                <a:defRPr/>
              </a:pPr>
              <a:t>‹#›</a:t>
            </a:fld>
            <a:endParaRPr lang="en-GB"/>
          </a:p>
        </p:txBody>
      </p:sp>
    </p:spTree>
    <p:extLst>
      <p:ext uri="{BB962C8B-B14F-4D97-AF65-F5344CB8AC3E}">
        <p14:creationId xmlns:p14="http://schemas.microsoft.com/office/powerpoint/2010/main" val="2697875812"/>
      </p:ext>
    </p:extLst>
  </p:cSld>
  <p:clrMapOvr>
    <a:masterClrMapping/>
  </p:clrMapOvr>
  <p:transition>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pPr>
              <a:defRPr/>
            </a:pPr>
            <a:fld id="{ED16192A-C411-4B00-98AD-93FAD8F92059}" type="datetime1">
              <a:rPr lang="en-GB" smtClean="0"/>
              <a:t>16/01/2025</a:t>
            </a:fld>
            <a:endParaRPr lang="en-GB"/>
          </a:p>
        </p:txBody>
      </p:sp>
      <p:sp>
        <p:nvSpPr>
          <p:cNvPr id="5" name="Slide Number Placeholder 4"/>
          <p:cNvSpPr>
            <a:spLocks noGrp="1"/>
          </p:cNvSpPr>
          <p:nvPr>
            <p:ph type="sldNum" sz="quarter" idx="12"/>
          </p:nvPr>
        </p:nvSpPr>
        <p:spPr/>
        <p:txBody>
          <a:bodyPr/>
          <a:lstStyle/>
          <a:p>
            <a:pPr>
              <a:defRPr/>
            </a:pPr>
            <a:fld id="{76B0D99B-E6F6-49C7-9825-4D771D0DB400}" type="slidenum">
              <a:rPr lang="en-GB" smtClean="0"/>
              <a:pPr>
                <a:defRPr/>
              </a:pPr>
              <a:t>‹#›</a:t>
            </a:fld>
            <a:endParaRPr lang="en-GB"/>
          </a:p>
        </p:txBody>
      </p:sp>
    </p:spTree>
    <p:extLst>
      <p:ext uri="{BB962C8B-B14F-4D97-AF65-F5344CB8AC3E}">
        <p14:creationId xmlns:p14="http://schemas.microsoft.com/office/powerpoint/2010/main" val="1330504873"/>
      </p:ext>
    </p:extLst>
  </p:cSld>
  <p:clrMapOvr>
    <a:masterClrMapping/>
  </p:clrMapOvr>
  <p:transition>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43AA5066-D9E3-4D6F-A0FA-37392A85A621}" type="datetime1">
              <a:rPr lang="en-GB" smtClean="0"/>
              <a:t>16/01/2025</a:t>
            </a:fld>
            <a:endParaRPr lang="en-GB"/>
          </a:p>
        </p:txBody>
      </p:sp>
      <p:sp>
        <p:nvSpPr>
          <p:cNvPr id="4" name="Slide Number Placeholder 3"/>
          <p:cNvSpPr>
            <a:spLocks noGrp="1"/>
          </p:cNvSpPr>
          <p:nvPr>
            <p:ph type="sldNum" sz="quarter" idx="12"/>
          </p:nvPr>
        </p:nvSpPr>
        <p:spPr/>
        <p:txBody>
          <a:bodyPr/>
          <a:lstStyle/>
          <a:p>
            <a:pPr>
              <a:defRPr/>
            </a:pPr>
            <a:fld id="{8148666B-5EC3-48FE-A254-D79F0C0DD3C7}" type="slidenum">
              <a:rPr lang="en-GB" smtClean="0"/>
              <a:pPr>
                <a:defRPr/>
              </a:pPr>
              <a:t>‹#›</a:t>
            </a:fld>
            <a:endParaRPr lang="en-GB"/>
          </a:p>
        </p:txBody>
      </p:sp>
    </p:spTree>
    <p:extLst>
      <p:ext uri="{BB962C8B-B14F-4D97-AF65-F5344CB8AC3E}">
        <p14:creationId xmlns:p14="http://schemas.microsoft.com/office/powerpoint/2010/main" val="3617021740"/>
      </p:ext>
    </p:extLst>
  </p:cSld>
  <p:clrMapOvr>
    <a:masterClrMapping/>
  </p:clrMapOvr>
  <p:transition>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1500" b="1"/>
            </a:lvl1pPr>
          </a:lstStyle>
          <a:p>
            <a:r>
              <a:rPr lang="en-US"/>
              <a:t>Click to edit Master title style</a:t>
            </a:r>
            <a:endParaRPr lang="en-GB"/>
          </a:p>
        </p:txBody>
      </p:sp>
      <p:sp>
        <p:nvSpPr>
          <p:cNvPr id="3" name="Content Placeholder 2"/>
          <p:cNvSpPr>
            <a:spLocks noGrp="1"/>
          </p:cNvSpPr>
          <p:nvPr>
            <p:ph idx="1"/>
          </p:nvPr>
        </p:nvSpPr>
        <p:spPr>
          <a:xfrm>
            <a:off x="3575050" y="273052"/>
            <a:ext cx="5111750" cy="517217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1" y="1435102"/>
            <a:ext cx="3008313" cy="4029891"/>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5" name="Date Placeholder 4"/>
          <p:cNvSpPr>
            <a:spLocks noGrp="1"/>
          </p:cNvSpPr>
          <p:nvPr>
            <p:ph type="dt" sz="half" idx="10"/>
          </p:nvPr>
        </p:nvSpPr>
        <p:spPr/>
        <p:txBody>
          <a:bodyPr/>
          <a:lstStyle/>
          <a:p>
            <a:pPr>
              <a:defRPr/>
            </a:pPr>
            <a:fld id="{6C676F10-76A2-43A8-AD31-405E499147E4}" type="datetime1">
              <a:rPr lang="en-GB" smtClean="0"/>
              <a:t>16/01/2025</a:t>
            </a:fld>
            <a:endParaRPr lang="en-GB"/>
          </a:p>
        </p:txBody>
      </p:sp>
      <p:sp>
        <p:nvSpPr>
          <p:cNvPr id="7" name="Slide Number Placeholder 6"/>
          <p:cNvSpPr>
            <a:spLocks noGrp="1"/>
          </p:cNvSpPr>
          <p:nvPr>
            <p:ph type="sldNum" sz="quarter" idx="12"/>
          </p:nvPr>
        </p:nvSpPr>
        <p:spPr/>
        <p:txBody>
          <a:bodyPr/>
          <a:lstStyle/>
          <a:p>
            <a:pPr>
              <a:defRPr/>
            </a:pPr>
            <a:fld id="{F906B884-AB0F-4D16-98F7-3E977D03D25A}" type="slidenum">
              <a:rPr lang="en-GB" smtClean="0"/>
              <a:pPr>
                <a:defRPr/>
              </a:pPr>
              <a:t>‹#›</a:t>
            </a:fld>
            <a:endParaRPr lang="en-GB"/>
          </a:p>
        </p:txBody>
      </p:sp>
    </p:spTree>
    <p:extLst>
      <p:ext uri="{BB962C8B-B14F-4D97-AF65-F5344CB8AC3E}">
        <p14:creationId xmlns:p14="http://schemas.microsoft.com/office/powerpoint/2010/main" val="293953622"/>
      </p:ext>
    </p:extLst>
  </p:cSld>
  <p:clrMapOvr>
    <a:masterClrMapping/>
  </p:clrMapOvr>
  <p:transition>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15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7"/>
            <a:ext cx="5486400" cy="3824337"/>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5" name="Date Placeholder 4"/>
          <p:cNvSpPr>
            <a:spLocks noGrp="1"/>
          </p:cNvSpPr>
          <p:nvPr>
            <p:ph type="dt" sz="half" idx="10"/>
          </p:nvPr>
        </p:nvSpPr>
        <p:spPr/>
        <p:txBody>
          <a:bodyPr/>
          <a:lstStyle/>
          <a:p>
            <a:pPr>
              <a:defRPr/>
            </a:pPr>
            <a:fld id="{143AA609-7D0F-496E-A461-3EDE03B61CB8}" type="datetime1">
              <a:rPr lang="en-GB" smtClean="0"/>
              <a:t>16/01/2025</a:t>
            </a:fld>
            <a:endParaRPr lang="en-GB"/>
          </a:p>
        </p:txBody>
      </p:sp>
      <p:sp>
        <p:nvSpPr>
          <p:cNvPr id="7" name="Slide Number Placeholder 6"/>
          <p:cNvSpPr>
            <a:spLocks noGrp="1"/>
          </p:cNvSpPr>
          <p:nvPr>
            <p:ph type="sldNum" sz="quarter" idx="12"/>
          </p:nvPr>
        </p:nvSpPr>
        <p:spPr/>
        <p:txBody>
          <a:bodyPr/>
          <a:lstStyle/>
          <a:p>
            <a:pPr>
              <a:defRPr/>
            </a:pPr>
            <a:fld id="{29554276-D6B9-4660-BFBE-3F0CEEDD8E29}" type="slidenum">
              <a:rPr lang="en-GB" smtClean="0"/>
              <a:pPr>
                <a:defRPr/>
              </a:pPr>
              <a:t>‹#›</a:t>
            </a:fld>
            <a:endParaRPr lang="en-GB"/>
          </a:p>
        </p:txBody>
      </p:sp>
    </p:spTree>
    <p:extLst>
      <p:ext uri="{BB962C8B-B14F-4D97-AF65-F5344CB8AC3E}">
        <p14:creationId xmlns:p14="http://schemas.microsoft.com/office/powerpoint/2010/main" val="384607143"/>
      </p:ext>
    </p:extLst>
  </p:cSld>
  <p:clrMapOvr>
    <a:masterClrMapping/>
  </p:clrMapOvr>
  <p:transition>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a:defRPr/>
            </a:pPr>
            <a:fld id="{3A6B2F5E-94DE-4DFE-94B5-ECE703DEA930}" type="datetime1">
              <a:rPr lang="en-GB" smtClean="0"/>
              <a:t>16/01/2025</a:t>
            </a:fld>
            <a:endParaRPr lang="en-GB"/>
          </a:p>
        </p:txBody>
      </p:sp>
      <p:sp>
        <p:nvSpPr>
          <p:cNvPr id="6" name="Slide Number Placeholder 5"/>
          <p:cNvSpPr>
            <a:spLocks noGrp="1"/>
          </p:cNvSpPr>
          <p:nvPr>
            <p:ph type="sldNum" sz="quarter" idx="12"/>
          </p:nvPr>
        </p:nvSpPr>
        <p:spPr/>
        <p:txBody>
          <a:bodyPr/>
          <a:lstStyle/>
          <a:p>
            <a:pPr>
              <a:defRPr/>
            </a:pPr>
            <a:fld id="{6EA339F5-3D69-453A-AC8D-C86CD0237931}" type="slidenum">
              <a:rPr lang="en-GB" smtClean="0"/>
              <a:pPr>
                <a:defRPr/>
              </a:pPr>
              <a:t>‹#›</a:t>
            </a:fld>
            <a:endParaRPr lang="en-GB"/>
          </a:p>
        </p:txBody>
      </p:sp>
    </p:spTree>
    <p:extLst>
      <p:ext uri="{BB962C8B-B14F-4D97-AF65-F5344CB8AC3E}">
        <p14:creationId xmlns:p14="http://schemas.microsoft.com/office/powerpoint/2010/main" val="1450280119"/>
      </p:ext>
    </p:extLst>
  </p:cSld>
  <p:clrMapOvr>
    <a:masterClrMapping/>
  </p:clrMapOvr>
  <p:transition>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a:defRPr/>
            </a:pPr>
            <a:fld id="{71D0588E-0334-448B-8B0F-E7EF1E6A1E98}" type="datetime1">
              <a:rPr lang="en-GB" smtClean="0"/>
              <a:t>16/01/2025</a:t>
            </a:fld>
            <a:endParaRPr lang="en-GB"/>
          </a:p>
        </p:txBody>
      </p:sp>
      <p:sp>
        <p:nvSpPr>
          <p:cNvPr id="6" name="Slide Number Placeholder 5"/>
          <p:cNvSpPr>
            <a:spLocks noGrp="1"/>
          </p:cNvSpPr>
          <p:nvPr>
            <p:ph type="sldNum" sz="quarter" idx="12"/>
          </p:nvPr>
        </p:nvSpPr>
        <p:spPr/>
        <p:txBody>
          <a:bodyPr/>
          <a:lstStyle/>
          <a:p>
            <a:pPr>
              <a:defRPr/>
            </a:pPr>
            <a:fld id="{2B17AA19-4A88-4249-849C-A0AE1424EB00}" type="slidenum">
              <a:rPr lang="en-GB" smtClean="0"/>
              <a:pPr>
                <a:defRPr/>
              </a:pPr>
              <a:t>‹#›</a:t>
            </a:fld>
            <a:endParaRPr lang="en-GB"/>
          </a:p>
        </p:txBody>
      </p:sp>
    </p:spTree>
    <p:extLst>
      <p:ext uri="{BB962C8B-B14F-4D97-AF65-F5344CB8AC3E}">
        <p14:creationId xmlns:p14="http://schemas.microsoft.com/office/powerpoint/2010/main" val="531017083"/>
      </p:ext>
    </p:extLst>
  </p:cSld>
  <p:clrMapOvr>
    <a:masterClrMapping/>
  </p:clrMapOvr>
  <p:transition>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788">
                <a:solidFill>
                  <a:schemeClr val="tx1">
                    <a:tint val="75000"/>
                  </a:schemeClr>
                </a:solidFill>
              </a:defRPr>
            </a:lvl1pPr>
          </a:lstStyle>
          <a:p>
            <a:pPr>
              <a:defRPr/>
            </a:pPr>
            <a:fld id="{6A091304-B5FB-4074-BE43-90F3A8362AAB}" type="datetime1">
              <a:rPr lang="en-GB" smtClean="0"/>
              <a:t>16/01/2025</a:t>
            </a:fld>
            <a:endParaRPr lang="en-GB"/>
          </a:p>
        </p:txBody>
      </p:sp>
      <p:sp>
        <p:nvSpPr>
          <p:cNvPr id="6" name="Slide Number Placeholder 5"/>
          <p:cNvSpPr>
            <a:spLocks noGrp="1"/>
          </p:cNvSpPr>
          <p:nvPr>
            <p:ph type="sldNum" sz="quarter" idx="4"/>
          </p:nvPr>
        </p:nvSpPr>
        <p:spPr>
          <a:xfrm>
            <a:off x="7956376" y="6380974"/>
            <a:ext cx="730424" cy="340503"/>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1D360AFA-CA55-4F0C-9216-19A373FDB90E}" type="slidenum">
              <a:rPr lang="en-GB" smtClean="0"/>
              <a:pPr>
                <a:defRPr/>
              </a:pPr>
              <a:t>‹#›</a:t>
            </a:fld>
            <a:endParaRPr lang="en-GB"/>
          </a:p>
        </p:txBody>
      </p:sp>
    </p:spTree>
    <p:extLst>
      <p:ext uri="{BB962C8B-B14F-4D97-AF65-F5344CB8AC3E}">
        <p14:creationId xmlns:p14="http://schemas.microsoft.com/office/powerpoint/2010/main" val="642764227"/>
      </p:ext>
    </p:extLst>
  </p:cSld>
  <p:clrMap bg1="lt1" tx1="dk1" bg2="lt2" tx2="dk2" accent1="accent1" accent2="accent2" accent3="accent3" accent4="accent4" accent5="accent5" accent6="accent6" hlink="hlink" folHlink="folHlink"/>
  <p:sldLayoutIdLst>
    <p:sldLayoutId id="2147484045" r:id="rId1"/>
    <p:sldLayoutId id="2147484046" r:id="rId2"/>
    <p:sldLayoutId id="2147484047" r:id="rId3"/>
    <p:sldLayoutId id="2147484048" r:id="rId4"/>
    <p:sldLayoutId id="2147484049" r:id="rId5"/>
    <p:sldLayoutId id="2147484050" r:id="rId6"/>
    <p:sldLayoutId id="2147484051" r:id="rId7"/>
    <p:sldLayoutId id="2147484052" r:id="rId8"/>
    <p:sldLayoutId id="2147484053" r:id="rId9"/>
    <p:sldLayoutId id="2147484054" r:id="rId10"/>
    <p:sldLayoutId id="2147484055" r:id="rId11"/>
  </p:sldLayoutIdLst>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9"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dissolve">
                                      <p:cBhvr>
                                        <p:cTn id="13" dur="5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9" presetClass="entr" presetSubtype="0"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dissolve">
                                      <p:cBhvr>
                                        <p:cTn id="18" dur="500"/>
                                        <p:tgtEl>
                                          <p:spTgt spid="3">
                                            <p:txEl>
                                              <p:pRg st="1" end="1"/>
                                            </p:txEl>
                                          </p:spTgt>
                                        </p:tgtEl>
                                      </p:cBhvr>
                                    </p:animEffect>
                                  </p:childTnLst>
                                </p:cTn>
                              </p:par>
                              <p:par>
                                <p:cTn id="19" presetID="9" presetClass="entr" presetSubtype="0" fill="hold" grpId="0"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dissolve">
                                      <p:cBhvr>
                                        <p:cTn id="21" dur="500"/>
                                        <p:tgtEl>
                                          <p:spTgt spid="3">
                                            <p:txEl>
                                              <p:pRg st="2" end="2"/>
                                            </p:txEl>
                                          </p:spTgt>
                                        </p:tgtEl>
                                      </p:cBhvr>
                                    </p:animEffect>
                                  </p:childTnLst>
                                </p:cTn>
                              </p:par>
                              <p:par>
                                <p:cTn id="22" presetID="9" presetClass="entr" presetSubtype="0" fill="hold" grpId="0"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dissolve">
                                      <p:cBhvr>
                                        <p:cTn id="24" dur="500"/>
                                        <p:tgtEl>
                                          <p:spTgt spid="3">
                                            <p:txEl>
                                              <p:pRg st="3" end="3"/>
                                            </p:txEl>
                                          </p:spTgt>
                                        </p:tgtEl>
                                      </p:cBhvr>
                                    </p:animEffect>
                                  </p:childTnLst>
                                </p:cTn>
                              </p:par>
                              <p:par>
                                <p:cTn id="25" presetID="9" presetClass="entr" presetSubtype="0" fill="hold" grpId="0"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dissolv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utoUpdateAnimBg="0"/>
      <p:bldP spid="3" grpId="0" build="p" bldLvl="2" autoUpdateAnimBg="0"/>
    </p:bldLst>
  </p:timing>
  <p:hf sldNum="0" hdr="0" ftr="0"/>
  <p:txStyles>
    <p:titleStyle>
      <a:lvl1pPr algn="ctr" defTabSz="6858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6858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hyperlink" Target="https://www.mindtools.com/pages/article/newSTR_86.htm"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s://www.mbaknol.com/human-resource-management/deal-and-kennedys-organizational-culture-model/"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9E846F05-BC0F-4CC5-87AB-CB0E154BFFDD}"/>
              </a:ext>
            </a:extLst>
          </p:cNvPr>
          <p:cNvSpPr>
            <a:spLocks noGrp="1"/>
          </p:cNvSpPr>
          <p:nvPr>
            <p:ph type="ctrTitle"/>
          </p:nvPr>
        </p:nvSpPr>
        <p:spPr/>
        <p:txBody>
          <a:bodyPr/>
          <a:lstStyle/>
          <a:p>
            <a:r>
              <a:rPr lang="en-US" altLang="en-US" sz="3600" dirty="0">
                <a:latin typeface="Tahoma" panose="020B0604030504040204" pitchFamily="34" charset="0"/>
              </a:rPr>
              <a:t>Organizational Culture and Change</a:t>
            </a:r>
          </a:p>
        </p:txBody>
      </p:sp>
      <p:sp>
        <p:nvSpPr>
          <p:cNvPr id="18435" name="Subtitle 2">
            <a:extLst>
              <a:ext uri="{FF2B5EF4-FFF2-40B4-BE49-F238E27FC236}">
                <a16:creationId xmlns:a16="http://schemas.microsoft.com/office/drawing/2014/main" id="{F9883C11-B519-4958-A6A2-C4EC523566A2}"/>
              </a:ext>
            </a:extLst>
          </p:cNvPr>
          <p:cNvSpPr>
            <a:spLocks noGrp="1"/>
          </p:cNvSpPr>
          <p:nvPr>
            <p:ph type="subTitle" idx="1"/>
          </p:nvPr>
        </p:nvSpPr>
        <p:spPr>
          <a:xfrm>
            <a:off x="1115616" y="3284984"/>
            <a:ext cx="7056784" cy="2212231"/>
          </a:xfrm>
        </p:spPr>
        <p:txBody>
          <a:bodyPr>
            <a:normAutofit/>
          </a:bodyPr>
          <a:lstStyle/>
          <a:p>
            <a:pPr>
              <a:defRPr/>
            </a:pPr>
            <a:r>
              <a:rPr lang="en-US" altLang="en-US" dirty="0">
                <a:solidFill>
                  <a:schemeClr val="bg1">
                    <a:lumMod val="95000"/>
                  </a:schemeClr>
                </a:solidFill>
              </a:rPr>
              <a:t>LCLM6003</a:t>
            </a:r>
          </a:p>
          <a:p>
            <a:pPr>
              <a:defRPr/>
            </a:pPr>
            <a:r>
              <a:rPr lang="en-US" altLang="en-US" dirty="0">
                <a:solidFill>
                  <a:schemeClr val="bg1">
                    <a:lumMod val="95000"/>
                  </a:schemeClr>
                </a:solidFill>
              </a:rPr>
              <a:t>Leading &amp; Implementing Change </a:t>
            </a:r>
          </a:p>
          <a:p>
            <a:pPr>
              <a:defRPr/>
            </a:pPr>
            <a:r>
              <a:rPr lang="en-US" altLang="en-US" dirty="0">
                <a:solidFill>
                  <a:schemeClr val="bg1">
                    <a:lumMod val="95000"/>
                  </a:schemeClr>
                </a:solidFill>
              </a:rPr>
              <a:t>Week 10 Session 2</a:t>
            </a:r>
            <a:endParaRPr lang="en-GB" altLang="en-US" dirty="0">
              <a:solidFill>
                <a:schemeClr val="bg1">
                  <a:lumMod val="95000"/>
                </a:schemeClr>
              </a:solidFill>
            </a:endParaRPr>
          </a:p>
        </p:txBody>
      </p:sp>
      <p:sp>
        <p:nvSpPr>
          <p:cNvPr id="2" name="Date Placeholder 1">
            <a:extLst>
              <a:ext uri="{FF2B5EF4-FFF2-40B4-BE49-F238E27FC236}">
                <a16:creationId xmlns:a16="http://schemas.microsoft.com/office/drawing/2014/main" id="{54C54EF8-412D-49BD-B7BD-D604A11B15B6}"/>
              </a:ext>
            </a:extLst>
          </p:cNvPr>
          <p:cNvSpPr>
            <a:spLocks noGrp="1"/>
          </p:cNvSpPr>
          <p:nvPr>
            <p:ph type="dt" sz="half" idx="10"/>
          </p:nvPr>
        </p:nvSpPr>
        <p:spPr/>
        <p:txBody>
          <a:bodyPr/>
          <a:lstStyle/>
          <a:p>
            <a:pPr>
              <a:defRPr/>
            </a:pPr>
            <a:fld id="{711041AF-1FE1-4743-B5E3-5B177B94202A}" type="datetime1">
              <a:rPr lang="en-GB" smtClean="0"/>
              <a:t>16/01/2025</a:t>
            </a:fld>
            <a:endParaRPr lang="en-GB"/>
          </a:p>
        </p:txBody>
      </p:sp>
    </p:spTree>
  </p:cSld>
  <p:clrMapOvr>
    <a:masterClrMapping/>
  </p:clrMapOvr>
  <p:transition>
    <p:dissolv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C9D74-61F7-4BEA-A66B-A15FBD3BD911}"/>
              </a:ext>
            </a:extLst>
          </p:cNvPr>
          <p:cNvSpPr>
            <a:spLocks noGrp="1"/>
          </p:cNvSpPr>
          <p:nvPr>
            <p:ph type="title"/>
          </p:nvPr>
        </p:nvSpPr>
        <p:spPr/>
        <p:txBody>
          <a:bodyPr/>
          <a:lstStyle/>
          <a:p>
            <a:r>
              <a:rPr lang="en-US" dirty="0"/>
              <a:t>Session Aims</a:t>
            </a:r>
            <a:endParaRPr lang="en-GB" dirty="0"/>
          </a:p>
        </p:txBody>
      </p:sp>
      <p:sp>
        <p:nvSpPr>
          <p:cNvPr id="3" name="Content Placeholder 2">
            <a:extLst>
              <a:ext uri="{FF2B5EF4-FFF2-40B4-BE49-F238E27FC236}">
                <a16:creationId xmlns:a16="http://schemas.microsoft.com/office/drawing/2014/main" id="{D207312F-B541-442C-B62E-0C08280A6A86}"/>
              </a:ext>
            </a:extLst>
          </p:cNvPr>
          <p:cNvSpPr>
            <a:spLocks noGrp="1"/>
          </p:cNvSpPr>
          <p:nvPr>
            <p:ph idx="1"/>
          </p:nvPr>
        </p:nvSpPr>
        <p:spPr>
          <a:xfrm>
            <a:off x="457200" y="1196752"/>
            <a:ext cx="8507288" cy="4320481"/>
          </a:xfrm>
        </p:spPr>
        <p:txBody>
          <a:bodyPr/>
          <a:lstStyle/>
          <a:p>
            <a:pPr marL="0" indent="0">
              <a:buNone/>
            </a:pPr>
            <a:r>
              <a:rPr lang="en-US" dirty="0"/>
              <a:t>By the end of the session you should be able to:</a:t>
            </a:r>
          </a:p>
          <a:p>
            <a:r>
              <a:rPr lang="en-US" dirty="0"/>
              <a:t>Define organisational culture</a:t>
            </a:r>
          </a:p>
          <a:p>
            <a:endParaRPr lang="en-US" dirty="0"/>
          </a:p>
          <a:p>
            <a:r>
              <a:rPr lang="en-US" dirty="0"/>
              <a:t>Understand the impact of organisational culture on change processes</a:t>
            </a:r>
          </a:p>
          <a:p>
            <a:endParaRPr lang="en-US" dirty="0"/>
          </a:p>
          <a:p>
            <a:r>
              <a:rPr lang="en-US" dirty="0"/>
              <a:t>Apply a model of culture to a specific organization</a:t>
            </a:r>
          </a:p>
          <a:p>
            <a:pPr marL="0" indent="0">
              <a:buNone/>
            </a:pPr>
            <a:endParaRPr lang="en-US" dirty="0"/>
          </a:p>
          <a:p>
            <a:r>
              <a:rPr lang="en-US" dirty="0"/>
              <a:t>Appreciate the skills and attributes of change agents </a:t>
            </a:r>
            <a:endParaRPr lang="en-GB" dirty="0"/>
          </a:p>
        </p:txBody>
      </p:sp>
      <p:sp>
        <p:nvSpPr>
          <p:cNvPr id="5" name="Date Placeholder 4">
            <a:extLst>
              <a:ext uri="{FF2B5EF4-FFF2-40B4-BE49-F238E27FC236}">
                <a16:creationId xmlns:a16="http://schemas.microsoft.com/office/drawing/2014/main" id="{A7D096B8-31F1-4AF2-8682-6638DC458AC8}"/>
              </a:ext>
            </a:extLst>
          </p:cNvPr>
          <p:cNvSpPr>
            <a:spLocks noGrp="1"/>
          </p:cNvSpPr>
          <p:nvPr>
            <p:ph type="dt" sz="half" idx="10"/>
          </p:nvPr>
        </p:nvSpPr>
        <p:spPr/>
        <p:txBody>
          <a:bodyPr/>
          <a:lstStyle/>
          <a:p>
            <a:pPr>
              <a:defRPr/>
            </a:pPr>
            <a:fld id="{F58097B5-63E0-47E2-BF03-20071936FA95}" type="datetime1">
              <a:rPr lang="en-GB" smtClean="0"/>
              <a:t>16/01/2025</a:t>
            </a:fld>
            <a:endParaRPr lang="en-GB"/>
          </a:p>
        </p:txBody>
      </p:sp>
    </p:spTree>
    <p:extLst>
      <p:ext uri="{BB962C8B-B14F-4D97-AF65-F5344CB8AC3E}">
        <p14:creationId xmlns:p14="http://schemas.microsoft.com/office/powerpoint/2010/main" val="1012199992"/>
      </p:ext>
    </p:extLst>
  </p:cSld>
  <p:clrMapOvr>
    <a:masterClrMapping/>
  </p:clrMapOvr>
  <p:transition>
    <p:dissolv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BA08A2-FC41-D113-9FF7-7F03BDA7FFE9}"/>
              </a:ext>
            </a:extLst>
          </p:cNvPr>
          <p:cNvSpPr>
            <a:spLocks noGrp="1"/>
          </p:cNvSpPr>
          <p:nvPr>
            <p:ph type="title"/>
          </p:nvPr>
        </p:nvSpPr>
        <p:spPr/>
        <p:txBody>
          <a:bodyPr/>
          <a:lstStyle/>
          <a:p>
            <a:r>
              <a:rPr lang="en-GB" b="1" dirty="0">
                <a:solidFill>
                  <a:schemeClr val="accent1">
                    <a:lumMod val="75000"/>
                  </a:schemeClr>
                </a:solidFill>
              </a:rPr>
              <a:t>Start up Activity – 10 Minutes</a:t>
            </a:r>
          </a:p>
        </p:txBody>
      </p:sp>
      <p:sp>
        <p:nvSpPr>
          <p:cNvPr id="3" name="Content Placeholder 2">
            <a:extLst>
              <a:ext uri="{FF2B5EF4-FFF2-40B4-BE49-F238E27FC236}">
                <a16:creationId xmlns:a16="http://schemas.microsoft.com/office/drawing/2014/main" id="{E1395735-A064-1874-5847-A74DDEEBA5E8}"/>
              </a:ext>
            </a:extLst>
          </p:cNvPr>
          <p:cNvSpPr>
            <a:spLocks noGrp="1"/>
          </p:cNvSpPr>
          <p:nvPr>
            <p:ph idx="1"/>
          </p:nvPr>
        </p:nvSpPr>
        <p:spPr/>
        <p:txBody>
          <a:bodyPr/>
          <a:lstStyle/>
          <a:p>
            <a:pPr marL="0" indent="0">
              <a:buNone/>
            </a:pPr>
            <a:r>
              <a:rPr lang="en-GB" sz="3600" dirty="0"/>
              <a:t>Share your views on :</a:t>
            </a:r>
          </a:p>
          <a:p>
            <a:pPr marL="0" indent="0">
              <a:buNone/>
            </a:pPr>
            <a:endParaRPr lang="en-GB" dirty="0"/>
          </a:p>
          <a:p>
            <a:r>
              <a:rPr lang="en-GB" dirty="0"/>
              <a:t> </a:t>
            </a:r>
            <a:r>
              <a:rPr lang="en-GB" b="1" dirty="0">
                <a:solidFill>
                  <a:schemeClr val="accent1">
                    <a:lumMod val="75000"/>
                  </a:schemeClr>
                </a:solidFill>
                <a:latin typeface="Arial" panose="020B0604020202020204" pitchFamily="34" charset="0"/>
                <a:cs typeface="Arial" panose="020B0604020202020204" pitchFamily="34" charset="0"/>
              </a:rPr>
              <a:t>What type of organisational culture   in your organisation ???</a:t>
            </a:r>
          </a:p>
          <a:p>
            <a:pPr marL="0" indent="0">
              <a:buNone/>
            </a:pPr>
            <a:endParaRPr lang="en-GB" b="1" dirty="0">
              <a:solidFill>
                <a:schemeClr val="accent1">
                  <a:lumMod val="75000"/>
                </a:schemeClr>
              </a:solidFill>
              <a:latin typeface="Arial" panose="020B0604020202020204" pitchFamily="34" charset="0"/>
              <a:cs typeface="Arial" panose="020B0604020202020204" pitchFamily="34" charset="0"/>
            </a:endParaRPr>
          </a:p>
        </p:txBody>
      </p:sp>
      <p:sp>
        <p:nvSpPr>
          <p:cNvPr id="4" name="Date Placeholder 3">
            <a:extLst>
              <a:ext uri="{FF2B5EF4-FFF2-40B4-BE49-F238E27FC236}">
                <a16:creationId xmlns:a16="http://schemas.microsoft.com/office/drawing/2014/main" id="{9660E31D-7080-0BBC-3F7E-23D139D8E476}"/>
              </a:ext>
            </a:extLst>
          </p:cNvPr>
          <p:cNvSpPr>
            <a:spLocks noGrp="1"/>
          </p:cNvSpPr>
          <p:nvPr>
            <p:ph type="dt" sz="half" idx="10"/>
          </p:nvPr>
        </p:nvSpPr>
        <p:spPr/>
        <p:txBody>
          <a:bodyPr/>
          <a:lstStyle/>
          <a:p>
            <a:pPr>
              <a:defRPr/>
            </a:pPr>
            <a:fld id="{417CD06F-6B71-448F-A1C4-5248EB137912}" type="datetime1">
              <a:rPr lang="en-GB" smtClean="0"/>
              <a:t>16/01/2025</a:t>
            </a:fld>
            <a:endParaRPr lang="en-GB"/>
          </a:p>
        </p:txBody>
      </p:sp>
    </p:spTree>
    <p:extLst>
      <p:ext uri="{BB962C8B-B14F-4D97-AF65-F5344CB8AC3E}">
        <p14:creationId xmlns:p14="http://schemas.microsoft.com/office/powerpoint/2010/main" val="2460769501"/>
      </p:ext>
    </p:extLst>
  </p:cSld>
  <p:clrMapOvr>
    <a:masterClrMapping/>
  </p:clrMapOvr>
  <p:transition>
    <p:dissolv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Picture 9" descr="Risk"/>
          <p:cNvPicPr>
            <a:picLocks noChangeAspect="1" noChangeArrowheads="1"/>
          </p:cNvPicPr>
          <p:nvPr/>
        </p:nvPicPr>
        <p:blipFill>
          <a:blip r:embed="rId2"/>
          <a:srcRect/>
          <a:stretch>
            <a:fillRect/>
          </a:stretch>
        </p:blipFill>
        <p:spPr bwMode="auto">
          <a:xfrm>
            <a:off x="2855145" y="3501008"/>
            <a:ext cx="6280150" cy="2165350"/>
          </a:xfrm>
          <a:prstGeom prst="rect">
            <a:avLst/>
          </a:prstGeom>
          <a:noFill/>
          <a:ln w="9525">
            <a:noFill/>
            <a:miter lim="800000"/>
            <a:headEnd/>
            <a:tailEnd/>
          </a:ln>
        </p:spPr>
      </p:pic>
      <p:sp>
        <p:nvSpPr>
          <p:cNvPr id="29698" name="Title 5"/>
          <p:cNvSpPr>
            <a:spLocks noGrp="1"/>
          </p:cNvSpPr>
          <p:nvPr>
            <p:ph type="title" idx="4294967295"/>
          </p:nvPr>
        </p:nvSpPr>
        <p:spPr>
          <a:xfrm>
            <a:off x="35496" y="274638"/>
            <a:ext cx="9001000" cy="1143000"/>
          </a:xfrm>
        </p:spPr>
        <p:txBody>
          <a:bodyPr anchor="b"/>
          <a:lstStyle/>
          <a:p>
            <a:r>
              <a:rPr lang="en-GB" sz="2800" b="1" dirty="0">
                <a:solidFill>
                  <a:schemeClr val="accent1">
                    <a:lumMod val="75000"/>
                  </a:schemeClr>
                </a:solidFill>
              </a:rPr>
              <a:t>CORPORATE CULTURES WERE CATEGORISED BY </a:t>
            </a:r>
            <a:br>
              <a:rPr lang="en-GB" sz="2800" b="1" dirty="0">
                <a:solidFill>
                  <a:schemeClr val="accent1">
                    <a:lumMod val="75000"/>
                  </a:schemeClr>
                </a:solidFill>
              </a:rPr>
            </a:br>
            <a:r>
              <a:rPr lang="en-GB" sz="1800" b="1" dirty="0">
                <a:solidFill>
                  <a:schemeClr val="accent1">
                    <a:lumMod val="75000"/>
                  </a:schemeClr>
                </a:solidFill>
              </a:rPr>
              <a:t>DEAL AND KENNEDY (1982)</a:t>
            </a:r>
          </a:p>
        </p:txBody>
      </p:sp>
      <p:sp>
        <p:nvSpPr>
          <p:cNvPr id="29699" name="Content Placeholder 6"/>
          <p:cNvSpPr>
            <a:spLocks noGrp="1"/>
          </p:cNvSpPr>
          <p:nvPr>
            <p:ph sz="quarter" idx="4294967295"/>
          </p:nvPr>
        </p:nvSpPr>
        <p:spPr>
          <a:xfrm>
            <a:off x="0" y="1484784"/>
            <a:ext cx="9144000" cy="4104457"/>
          </a:xfrm>
        </p:spPr>
        <p:txBody>
          <a:bodyPr/>
          <a:lstStyle/>
          <a:p>
            <a:pPr marL="273050" indent="-273050"/>
            <a:r>
              <a:rPr lang="en-GB" dirty="0"/>
              <a:t>How much risk does business take?</a:t>
            </a:r>
          </a:p>
          <a:p>
            <a:pPr marL="273050" indent="-273050"/>
            <a:r>
              <a:rPr lang="en-GB" dirty="0"/>
              <a:t>Speed of feedback?</a:t>
            </a:r>
          </a:p>
          <a:p>
            <a:pPr marL="273050" indent="-273050"/>
            <a:r>
              <a:rPr lang="en-GB" dirty="0"/>
              <a:t>Answering these questions gave rise to their FOUR generic types of culture</a:t>
            </a:r>
          </a:p>
          <a:p>
            <a:pPr marL="273050" indent="-273050"/>
            <a:endParaRPr lang="en-GB" dirty="0"/>
          </a:p>
          <a:p>
            <a:pPr marL="273050" indent="-273050"/>
            <a:endParaRPr lang="en-GB" dirty="0"/>
          </a:p>
        </p:txBody>
      </p:sp>
      <p:sp>
        <p:nvSpPr>
          <p:cNvPr id="2" name="Date Placeholder 1">
            <a:extLst>
              <a:ext uri="{FF2B5EF4-FFF2-40B4-BE49-F238E27FC236}">
                <a16:creationId xmlns:a16="http://schemas.microsoft.com/office/drawing/2014/main" id="{D9D87C8F-E88B-4FA6-A858-33D2034C0E0C}"/>
              </a:ext>
            </a:extLst>
          </p:cNvPr>
          <p:cNvSpPr>
            <a:spLocks noGrp="1"/>
          </p:cNvSpPr>
          <p:nvPr>
            <p:ph type="dt" sz="half" idx="10"/>
          </p:nvPr>
        </p:nvSpPr>
        <p:spPr/>
        <p:txBody>
          <a:bodyPr/>
          <a:lstStyle/>
          <a:p>
            <a:pPr>
              <a:defRPr/>
            </a:pPr>
            <a:fld id="{CD774507-40A7-4BBC-91F6-4382C7487CAF}" type="datetime1">
              <a:rPr lang="en-GB" smtClean="0"/>
              <a:t>16/01/2025</a:t>
            </a:fld>
            <a:endParaRPr lang="en-GB"/>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ext Box 4"/>
          <p:cNvSpPr txBox="1">
            <a:spLocks noChangeArrowheads="1"/>
          </p:cNvSpPr>
          <p:nvPr/>
        </p:nvSpPr>
        <p:spPr bwMode="auto">
          <a:xfrm>
            <a:off x="195263" y="4035425"/>
            <a:ext cx="3163887" cy="434975"/>
          </a:xfrm>
          <a:prstGeom prst="rect">
            <a:avLst/>
          </a:prstGeom>
          <a:noFill/>
          <a:ln w="9525">
            <a:noFill/>
            <a:miter lim="800000"/>
            <a:headEnd/>
            <a:tailEnd/>
          </a:ln>
        </p:spPr>
        <p:txBody>
          <a:bodyPr wrap="none">
            <a:spAutoFit/>
          </a:bodyPr>
          <a:lstStyle/>
          <a:p>
            <a:pPr eaLnBrk="0" hangingPunct="0"/>
            <a:r>
              <a:rPr lang="en-GB" sz="3200">
                <a:ea typeface="MS PGothic" pitchFamily="34" charset="-128"/>
              </a:rPr>
              <a:t>Examples…</a:t>
            </a:r>
          </a:p>
        </p:txBody>
      </p:sp>
      <p:pic>
        <p:nvPicPr>
          <p:cNvPr id="30722" name="Picture 5" descr="North Wales Police graphic"/>
          <p:cNvPicPr>
            <a:picLocks noChangeAspect="1" noChangeArrowheads="1"/>
          </p:cNvPicPr>
          <p:nvPr/>
        </p:nvPicPr>
        <p:blipFill>
          <a:blip r:embed="rId2"/>
          <a:srcRect/>
          <a:stretch>
            <a:fillRect/>
          </a:stretch>
        </p:blipFill>
        <p:spPr bwMode="auto">
          <a:xfrm>
            <a:off x="4637088" y="4041172"/>
            <a:ext cx="2190750" cy="1641475"/>
          </a:xfrm>
          <a:prstGeom prst="rect">
            <a:avLst/>
          </a:prstGeom>
          <a:noFill/>
          <a:ln w="9525">
            <a:noFill/>
            <a:miter lim="800000"/>
            <a:headEnd/>
            <a:tailEnd/>
          </a:ln>
        </p:spPr>
      </p:pic>
      <p:pic>
        <p:nvPicPr>
          <p:cNvPr id="30723" name="Picture 6" descr="Surgery"/>
          <p:cNvPicPr>
            <a:picLocks noChangeAspect="1" noChangeArrowheads="1"/>
          </p:cNvPicPr>
          <p:nvPr/>
        </p:nvPicPr>
        <p:blipFill>
          <a:blip r:embed="rId3"/>
          <a:srcRect/>
          <a:stretch>
            <a:fillRect/>
          </a:stretch>
        </p:blipFill>
        <p:spPr bwMode="auto">
          <a:xfrm>
            <a:off x="6876256" y="4005064"/>
            <a:ext cx="2227263" cy="1665288"/>
          </a:xfrm>
          <a:prstGeom prst="rect">
            <a:avLst/>
          </a:prstGeom>
          <a:noFill/>
          <a:ln w="9525">
            <a:noFill/>
            <a:miter lim="800000"/>
            <a:headEnd/>
            <a:tailEnd/>
          </a:ln>
        </p:spPr>
      </p:pic>
      <p:grpSp>
        <p:nvGrpSpPr>
          <p:cNvPr id="30724" name="Group 7"/>
          <p:cNvGrpSpPr>
            <a:grpSpLocks/>
          </p:cNvGrpSpPr>
          <p:nvPr/>
        </p:nvGrpSpPr>
        <p:grpSpPr bwMode="auto">
          <a:xfrm>
            <a:off x="3411538" y="2560638"/>
            <a:ext cx="7191375" cy="0"/>
            <a:chOff x="0" y="0"/>
            <a:chExt cx="4529" cy="0"/>
          </a:xfrm>
        </p:grpSpPr>
        <p:sp>
          <p:nvSpPr>
            <p:cNvPr id="30732" name="Rectangle 8"/>
            <p:cNvSpPr>
              <a:spLocks noChangeArrowheads="1"/>
            </p:cNvSpPr>
            <p:nvPr/>
          </p:nvSpPr>
          <p:spPr bwMode="auto">
            <a:xfrm>
              <a:off x="0" y="0"/>
              <a:ext cx="4529" cy="0"/>
            </a:xfrm>
            <a:prstGeom prst="rect">
              <a:avLst/>
            </a:prstGeom>
            <a:noFill/>
            <a:ln w="9525">
              <a:noFill/>
              <a:miter lim="800000"/>
              <a:headEnd/>
              <a:tailEnd/>
            </a:ln>
          </p:spPr>
          <p:txBody>
            <a:bodyPr>
              <a:spAutoFit/>
            </a:bodyPr>
            <a:lstStyle/>
            <a:p>
              <a:endParaRPr lang="en-US">
                <a:ea typeface="MS PGothic" pitchFamily="34" charset="-128"/>
              </a:endParaRPr>
            </a:p>
          </p:txBody>
        </p:sp>
        <p:grpSp>
          <p:nvGrpSpPr>
            <p:cNvPr id="30733" name="Group 9"/>
            <p:cNvGrpSpPr>
              <a:grpSpLocks/>
            </p:cNvGrpSpPr>
            <p:nvPr/>
          </p:nvGrpSpPr>
          <p:grpSpPr bwMode="auto">
            <a:xfrm>
              <a:off x="0" y="0"/>
              <a:ext cx="2995" cy="0"/>
              <a:chOff x="0" y="0"/>
              <a:chExt cx="2995" cy="0"/>
            </a:xfrm>
          </p:grpSpPr>
          <p:sp>
            <p:nvSpPr>
              <p:cNvPr id="30734" name="Rectangle 10"/>
              <p:cNvSpPr>
                <a:spLocks noChangeArrowheads="1"/>
              </p:cNvSpPr>
              <p:nvPr/>
            </p:nvSpPr>
            <p:spPr bwMode="auto">
              <a:xfrm>
                <a:off x="0" y="0"/>
                <a:ext cx="2995" cy="0"/>
              </a:xfrm>
              <a:prstGeom prst="rect">
                <a:avLst/>
              </a:prstGeom>
              <a:noFill/>
              <a:ln w="9525">
                <a:noFill/>
                <a:miter lim="800000"/>
                <a:headEnd/>
                <a:tailEnd/>
              </a:ln>
            </p:spPr>
            <p:txBody>
              <a:bodyPr>
                <a:spAutoFit/>
              </a:bodyPr>
              <a:lstStyle/>
              <a:p>
                <a:endParaRPr lang="en-US">
                  <a:ea typeface="MS PGothic" pitchFamily="34" charset="-128"/>
                </a:endParaRPr>
              </a:p>
            </p:txBody>
          </p:sp>
          <p:sp>
            <p:nvSpPr>
              <p:cNvPr id="30735" name="Rectangle 11"/>
              <p:cNvSpPr>
                <a:spLocks noChangeArrowheads="1"/>
              </p:cNvSpPr>
              <p:nvPr/>
            </p:nvSpPr>
            <p:spPr bwMode="auto">
              <a:xfrm>
                <a:off x="0" y="0"/>
                <a:ext cx="1462" cy="0"/>
              </a:xfrm>
              <a:prstGeom prst="rect">
                <a:avLst/>
              </a:prstGeom>
              <a:noFill/>
              <a:ln w="9525">
                <a:noFill/>
                <a:miter lim="800000"/>
                <a:headEnd/>
                <a:tailEnd/>
              </a:ln>
            </p:spPr>
            <p:txBody>
              <a:bodyPr>
                <a:spAutoFit/>
              </a:bodyPr>
              <a:lstStyle/>
              <a:p>
                <a:endParaRPr lang="en-US">
                  <a:ea typeface="MS PGothic" pitchFamily="34" charset="-128"/>
                </a:endParaRPr>
              </a:p>
            </p:txBody>
          </p:sp>
        </p:grpSp>
      </p:grpSp>
      <p:grpSp>
        <p:nvGrpSpPr>
          <p:cNvPr id="30725" name="Group 12"/>
          <p:cNvGrpSpPr>
            <a:grpSpLocks/>
          </p:cNvGrpSpPr>
          <p:nvPr/>
        </p:nvGrpSpPr>
        <p:grpSpPr bwMode="auto">
          <a:xfrm>
            <a:off x="3411538" y="2560638"/>
            <a:ext cx="7191375" cy="0"/>
            <a:chOff x="0" y="0"/>
            <a:chExt cx="4529" cy="0"/>
          </a:xfrm>
        </p:grpSpPr>
        <p:sp>
          <p:nvSpPr>
            <p:cNvPr id="30730" name="Rectangle 13"/>
            <p:cNvSpPr>
              <a:spLocks noChangeArrowheads="1"/>
            </p:cNvSpPr>
            <p:nvPr/>
          </p:nvSpPr>
          <p:spPr bwMode="auto">
            <a:xfrm>
              <a:off x="0" y="0"/>
              <a:ext cx="4529" cy="0"/>
            </a:xfrm>
            <a:prstGeom prst="rect">
              <a:avLst/>
            </a:prstGeom>
            <a:noFill/>
            <a:ln w="9525">
              <a:noFill/>
              <a:miter lim="800000"/>
              <a:headEnd/>
              <a:tailEnd/>
            </a:ln>
          </p:spPr>
          <p:txBody>
            <a:bodyPr>
              <a:spAutoFit/>
            </a:bodyPr>
            <a:lstStyle/>
            <a:p>
              <a:endParaRPr lang="en-US">
                <a:ea typeface="MS PGothic" pitchFamily="34" charset="-128"/>
              </a:endParaRPr>
            </a:p>
          </p:txBody>
        </p:sp>
        <p:sp>
          <p:nvSpPr>
            <p:cNvPr id="30731" name="Rectangle 14"/>
            <p:cNvSpPr>
              <a:spLocks noChangeArrowheads="1"/>
            </p:cNvSpPr>
            <p:nvPr/>
          </p:nvSpPr>
          <p:spPr bwMode="auto">
            <a:xfrm>
              <a:off x="0" y="0"/>
              <a:ext cx="4529" cy="0"/>
            </a:xfrm>
            <a:prstGeom prst="rect">
              <a:avLst/>
            </a:prstGeom>
            <a:noFill/>
            <a:ln w="9525">
              <a:noFill/>
              <a:miter lim="800000"/>
              <a:headEnd/>
              <a:tailEnd/>
            </a:ln>
          </p:spPr>
          <p:txBody>
            <a:bodyPr>
              <a:spAutoFit/>
            </a:bodyPr>
            <a:lstStyle/>
            <a:p>
              <a:endParaRPr lang="en-US">
                <a:ea typeface="MS PGothic" pitchFamily="34" charset="-128"/>
              </a:endParaRPr>
            </a:p>
          </p:txBody>
        </p:sp>
      </p:grpSp>
      <p:sp>
        <p:nvSpPr>
          <p:cNvPr id="30727" name="Rectangle 16"/>
          <p:cNvSpPr>
            <a:spLocks noChangeArrowheads="1"/>
          </p:cNvSpPr>
          <p:nvPr/>
        </p:nvSpPr>
        <p:spPr bwMode="auto">
          <a:xfrm>
            <a:off x="3411538" y="2560638"/>
            <a:ext cx="2320925" cy="0"/>
          </a:xfrm>
          <a:prstGeom prst="rect">
            <a:avLst/>
          </a:prstGeom>
          <a:noFill/>
          <a:ln w="9525">
            <a:noFill/>
            <a:miter lim="800000"/>
            <a:headEnd/>
            <a:tailEnd/>
          </a:ln>
        </p:spPr>
        <p:txBody>
          <a:bodyPr>
            <a:spAutoFit/>
          </a:bodyPr>
          <a:lstStyle/>
          <a:p>
            <a:endParaRPr lang="en-US">
              <a:ea typeface="MS PGothic" pitchFamily="34" charset="-128"/>
            </a:endParaRPr>
          </a:p>
        </p:txBody>
      </p:sp>
      <p:sp>
        <p:nvSpPr>
          <p:cNvPr id="30728" name="Title 16"/>
          <p:cNvSpPr>
            <a:spLocks noGrp="1"/>
          </p:cNvSpPr>
          <p:nvPr>
            <p:ph type="title" idx="4294967295"/>
          </p:nvPr>
        </p:nvSpPr>
        <p:spPr>
          <a:xfrm>
            <a:off x="457200" y="274638"/>
            <a:ext cx="8229600" cy="706090"/>
          </a:xfrm>
        </p:spPr>
        <p:txBody>
          <a:bodyPr anchor="b"/>
          <a:lstStyle/>
          <a:p>
            <a:r>
              <a:rPr lang="en-GB" b="1" dirty="0">
                <a:solidFill>
                  <a:schemeClr val="accent1">
                    <a:lumMod val="75000"/>
                  </a:schemeClr>
                </a:solidFill>
              </a:rPr>
              <a:t>TOUGH GUY MACHO CULTURE</a:t>
            </a:r>
          </a:p>
        </p:txBody>
      </p:sp>
      <p:sp>
        <p:nvSpPr>
          <p:cNvPr id="30729" name="Content Placeholder 17"/>
          <p:cNvSpPr>
            <a:spLocks noGrp="1"/>
          </p:cNvSpPr>
          <p:nvPr>
            <p:ph sz="quarter" idx="4294967295"/>
          </p:nvPr>
        </p:nvSpPr>
        <p:spPr>
          <a:xfrm>
            <a:off x="40481" y="1124748"/>
            <a:ext cx="9063037" cy="4392485"/>
          </a:xfrm>
        </p:spPr>
        <p:txBody>
          <a:bodyPr/>
          <a:lstStyle/>
          <a:p>
            <a:pPr marL="273050" indent="-273050"/>
            <a:r>
              <a:rPr lang="en-GB" b="1" dirty="0"/>
              <a:t>Individuals take frequent risks</a:t>
            </a:r>
          </a:p>
          <a:p>
            <a:pPr marL="273050" indent="-273050"/>
            <a:r>
              <a:rPr lang="en-GB" b="1" dirty="0"/>
              <a:t>Instant feedback on actions (good/bad)</a:t>
            </a:r>
          </a:p>
          <a:p>
            <a:pPr marL="273050" indent="-273050"/>
            <a:r>
              <a:rPr lang="en-GB" b="1" dirty="0"/>
              <a:t>High staff turnover common</a:t>
            </a:r>
          </a:p>
          <a:p>
            <a:pPr marL="273050" indent="-273050"/>
            <a:r>
              <a:rPr lang="en-GB" b="1" dirty="0"/>
              <a:t>Intense pressure – frenetic pace</a:t>
            </a:r>
          </a:p>
          <a:p>
            <a:pPr marL="273050" indent="-273050"/>
            <a:endParaRPr lang="en-GB" dirty="0"/>
          </a:p>
        </p:txBody>
      </p:sp>
      <p:sp>
        <p:nvSpPr>
          <p:cNvPr id="2" name="Date Placeholder 1">
            <a:extLst>
              <a:ext uri="{FF2B5EF4-FFF2-40B4-BE49-F238E27FC236}">
                <a16:creationId xmlns:a16="http://schemas.microsoft.com/office/drawing/2014/main" id="{44831911-4273-448D-A554-D16D68C0D63F}"/>
              </a:ext>
            </a:extLst>
          </p:cNvPr>
          <p:cNvSpPr>
            <a:spLocks noGrp="1"/>
          </p:cNvSpPr>
          <p:nvPr>
            <p:ph type="dt" sz="half" idx="10"/>
          </p:nvPr>
        </p:nvSpPr>
        <p:spPr/>
        <p:txBody>
          <a:bodyPr/>
          <a:lstStyle/>
          <a:p>
            <a:pPr>
              <a:defRPr/>
            </a:pPr>
            <a:fld id="{D9BA311B-E3A7-4D65-9899-8D7E99500A50}" type="datetime1">
              <a:rPr lang="en-GB" smtClean="0"/>
              <a:t>16/01/2025</a:t>
            </a:fld>
            <a:endParaRPr lang="en-GB"/>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ext Box 4"/>
          <p:cNvSpPr txBox="1">
            <a:spLocks noChangeArrowheads="1"/>
          </p:cNvSpPr>
          <p:nvPr/>
        </p:nvSpPr>
        <p:spPr bwMode="auto">
          <a:xfrm>
            <a:off x="195263" y="4035425"/>
            <a:ext cx="2504788" cy="584775"/>
          </a:xfrm>
          <a:prstGeom prst="rect">
            <a:avLst/>
          </a:prstGeom>
          <a:noFill/>
          <a:ln w="9525">
            <a:noFill/>
            <a:miter lim="800000"/>
            <a:headEnd/>
            <a:tailEnd/>
          </a:ln>
        </p:spPr>
        <p:txBody>
          <a:bodyPr wrap="none">
            <a:spAutoFit/>
          </a:bodyPr>
          <a:lstStyle/>
          <a:p>
            <a:pPr eaLnBrk="0" hangingPunct="0"/>
            <a:r>
              <a:rPr lang="en-GB" sz="3200" dirty="0">
                <a:latin typeface="Calibri" pitchFamily="34" charset="0"/>
                <a:ea typeface="MS PGothic" pitchFamily="34" charset="-128"/>
              </a:rPr>
              <a:t>     Examples…</a:t>
            </a:r>
          </a:p>
        </p:txBody>
      </p:sp>
      <p:grpSp>
        <p:nvGrpSpPr>
          <p:cNvPr id="31746" name="Group 5"/>
          <p:cNvGrpSpPr>
            <a:grpSpLocks/>
          </p:cNvGrpSpPr>
          <p:nvPr/>
        </p:nvGrpSpPr>
        <p:grpSpPr bwMode="auto">
          <a:xfrm>
            <a:off x="3411538" y="2560638"/>
            <a:ext cx="7191375" cy="0"/>
            <a:chOff x="0" y="0"/>
            <a:chExt cx="4529" cy="0"/>
          </a:xfrm>
        </p:grpSpPr>
        <p:sp>
          <p:nvSpPr>
            <p:cNvPr id="31769" name="Rectangle 6"/>
            <p:cNvSpPr>
              <a:spLocks noChangeArrowheads="1"/>
            </p:cNvSpPr>
            <p:nvPr/>
          </p:nvSpPr>
          <p:spPr bwMode="auto">
            <a:xfrm>
              <a:off x="0" y="0"/>
              <a:ext cx="4529" cy="0"/>
            </a:xfrm>
            <a:prstGeom prst="rect">
              <a:avLst/>
            </a:prstGeom>
            <a:noFill/>
            <a:ln w="9525">
              <a:noFill/>
              <a:miter lim="800000"/>
              <a:headEnd/>
              <a:tailEnd/>
            </a:ln>
          </p:spPr>
          <p:txBody>
            <a:bodyPr>
              <a:spAutoFit/>
            </a:bodyPr>
            <a:lstStyle/>
            <a:p>
              <a:endParaRPr lang="en-US">
                <a:ea typeface="MS PGothic" pitchFamily="34" charset="-128"/>
              </a:endParaRPr>
            </a:p>
          </p:txBody>
        </p:sp>
        <p:grpSp>
          <p:nvGrpSpPr>
            <p:cNvPr id="31770" name="Group 7"/>
            <p:cNvGrpSpPr>
              <a:grpSpLocks/>
            </p:cNvGrpSpPr>
            <p:nvPr/>
          </p:nvGrpSpPr>
          <p:grpSpPr bwMode="auto">
            <a:xfrm>
              <a:off x="0" y="0"/>
              <a:ext cx="2995" cy="0"/>
              <a:chOff x="0" y="0"/>
              <a:chExt cx="2995" cy="0"/>
            </a:xfrm>
          </p:grpSpPr>
          <p:sp>
            <p:nvSpPr>
              <p:cNvPr id="31771" name="Rectangle 8"/>
              <p:cNvSpPr>
                <a:spLocks noChangeArrowheads="1"/>
              </p:cNvSpPr>
              <p:nvPr/>
            </p:nvSpPr>
            <p:spPr bwMode="auto">
              <a:xfrm>
                <a:off x="0" y="0"/>
                <a:ext cx="2995" cy="0"/>
              </a:xfrm>
              <a:prstGeom prst="rect">
                <a:avLst/>
              </a:prstGeom>
              <a:noFill/>
              <a:ln w="9525">
                <a:noFill/>
                <a:miter lim="800000"/>
                <a:headEnd/>
                <a:tailEnd/>
              </a:ln>
            </p:spPr>
            <p:txBody>
              <a:bodyPr>
                <a:spAutoFit/>
              </a:bodyPr>
              <a:lstStyle/>
              <a:p>
                <a:endParaRPr lang="en-US">
                  <a:ea typeface="MS PGothic" pitchFamily="34" charset="-128"/>
                </a:endParaRPr>
              </a:p>
            </p:txBody>
          </p:sp>
          <p:sp>
            <p:nvSpPr>
              <p:cNvPr id="31772" name="Rectangle 9"/>
              <p:cNvSpPr>
                <a:spLocks noChangeArrowheads="1"/>
              </p:cNvSpPr>
              <p:nvPr/>
            </p:nvSpPr>
            <p:spPr bwMode="auto">
              <a:xfrm>
                <a:off x="0" y="0"/>
                <a:ext cx="1462" cy="0"/>
              </a:xfrm>
              <a:prstGeom prst="rect">
                <a:avLst/>
              </a:prstGeom>
              <a:noFill/>
              <a:ln w="9525">
                <a:noFill/>
                <a:miter lim="800000"/>
                <a:headEnd/>
                <a:tailEnd/>
              </a:ln>
            </p:spPr>
            <p:txBody>
              <a:bodyPr>
                <a:spAutoFit/>
              </a:bodyPr>
              <a:lstStyle/>
              <a:p>
                <a:endParaRPr lang="en-US">
                  <a:ea typeface="MS PGothic" pitchFamily="34" charset="-128"/>
                </a:endParaRPr>
              </a:p>
            </p:txBody>
          </p:sp>
        </p:grpSp>
      </p:grpSp>
      <p:grpSp>
        <p:nvGrpSpPr>
          <p:cNvPr id="31747" name="Group 10"/>
          <p:cNvGrpSpPr>
            <a:grpSpLocks/>
          </p:cNvGrpSpPr>
          <p:nvPr/>
        </p:nvGrpSpPr>
        <p:grpSpPr bwMode="auto">
          <a:xfrm>
            <a:off x="3411538" y="2560638"/>
            <a:ext cx="7191375" cy="0"/>
            <a:chOff x="0" y="0"/>
            <a:chExt cx="4529" cy="0"/>
          </a:xfrm>
        </p:grpSpPr>
        <p:sp>
          <p:nvSpPr>
            <p:cNvPr id="31767" name="Rectangle 11"/>
            <p:cNvSpPr>
              <a:spLocks noChangeArrowheads="1"/>
            </p:cNvSpPr>
            <p:nvPr/>
          </p:nvSpPr>
          <p:spPr bwMode="auto">
            <a:xfrm>
              <a:off x="0" y="0"/>
              <a:ext cx="4529" cy="0"/>
            </a:xfrm>
            <a:prstGeom prst="rect">
              <a:avLst/>
            </a:prstGeom>
            <a:noFill/>
            <a:ln w="9525">
              <a:noFill/>
              <a:miter lim="800000"/>
              <a:headEnd/>
              <a:tailEnd/>
            </a:ln>
          </p:spPr>
          <p:txBody>
            <a:bodyPr>
              <a:spAutoFit/>
            </a:bodyPr>
            <a:lstStyle/>
            <a:p>
              <a:endParaRPr lang="en-US">
                <a:ea typeface="MS PGothic" pitchFamily="34" charset="-128"/>
              </a:endParaRPr>
            </a:p>
          </p:txBody>
        </p:sp>
        <p:sp>
          <p:nvSpPr>
            <p:cNvPr id="31768" name="Rectangle 12"/>
            <p:cNvSpPr>
              <a:spLocks noChangeArrowheads="1"/>
            </p:cNvSpPr>
            <p:nvPr/>
          </p:nvSpPr>
          <p:spPr bwMode="auto">
            <a:xfrm>
              <a:off x="0" y="0"/>
              <a:ext cx="4529" cy="0"/>
            </a:xfrm>
            <a:prstGeom prst="rect">
              <a:avLst/>
            </a:prstGeom>
            <a:noFill/>
            <a:ln w="9525">
              <a:noFill/>
              <a:miter lim="800000"/>
              <a:headEnd/>
              <a:tailEnd/>
            </a:ln>
          </p:spPr>
          <p:txBody>
            <a:bodyPr>
              <a:spAutoFit/>
            </a:bodyPr>
            <a:lstStyle/>
            <a:p>
              <a:endParaRPr lang="en-US">
                <a:ea typeface="MS PGothic" pitchFamily="34" charset="-128"/>
              </a:endParaRPr>
            </a:p>
          </p:txBody>
        </p:sp>
      </p:grpSp>
      <p:sp>
        <p:nvSpPr>
          <p:cNvPr id="31748" name="Rectangle 13"/>
          <p:cNvSpPr>
            <a:spLocks noChangeArrowheads="1"/>
          </p:cNvSpPr>
          <p:nvPr/>
        </p:nvSpPr>
        <p:spPr bwMode="auto">
          <a:xfrm>
            <a:off x="3411538" y="2560638"/>
            <a:ext cx="2320925" cy="0"/>
          </a:xfrm>
          <a:prstGeom prst="rect">
            <a:avLst/>
          </a:prstGeom>
          <a:noFill/>
          <a:ln w="9525">
            <a:noFill/>
            <a:miter lim="800000"/>
            <a:headEnd/>
            <a:tailEnd/>
          </a:ln>
        </p:spPr>
        <p:txBody>
          <a:bodyPr>
            <a:spAutoFit/>
          </a:bodyPr>
          <a:lstStyle/>
          <a:p>
            <a:endParaRPr lang="en-US">
              <a:ea typeface="MS PGothic" pitchFamily="34" charset="-128"/>
            </a:endParaRPr>
          </a:p>
        </p:txBody>
      </p:sp>
      <p:pic>
        <p:nvPicPr>
          <p:cNvPr id="31749" name="Picture 14" descr="'House for sale' signs"/>
          <p:cNvPicPr>
            <a:picLocks noChangeAspect="1" noChangeArrowheads="1"/>
          </p:cNvPicPr>
          <p:nvPr/>
        </p:nvPicPr>
        <p:blipFill>
          <a:blip r:embed="rId2"/>
          <a:srcRect/>
          <a:stretch>
            <a:fillRect/>
          </a:stretch>
        </p:blipFill>
        <p:spPr bwMode="auto">
          <a:xfrm>
            <a:off x="4139952" y="3861048"/>
            <a:ext cx="2422525" cy="1812925"/>
          </a:xfrm>
          <a:prstGeom prst="rect">
            <a:avLst/>
          </a:prstGeom>
          <a:noFill/>
          <a:ln w="9525">
            <a:noFill/>
            <a:miter lim="800000"/>
            <a:headEnd/>
            <a:tailEnd/>
          </a:ln>
        </p:spPr>
      </p:pic>
      <p:grpSp>
        <p:nvGrpSpPr>
          <p:cNvPr id="31750" name="Group 15"/>
          <p:cNvGrpSpPr>
            <a:grpSpLocks/>
          </p:cNvGrpSpPr>
          <p:nvPr/>
        </p:nvGrpSpPr>
        <p:grpSpPr bwMode="auto">
          <a:xfrm>
            <a:off x="3411538" y="2560638"/>
            <a:ext cx="7191375" cy="0"/>
            <a:chOff x="0" y="0"/>
            <a:chExt cx="4529" cy="0"/>
          </a:xfrm>
        </p:grpSpPr>
        <p:sp>
          <p:nvSpPr>
            <p:cNvPr id="31763" name="Rectangle 16"/>
            <p:cNvSpPr>
              <a:spLocks noChangeArrowheads="1"/>
            </p:cNvSpPr>
            <p:nvPr/>
          </p:nvSpPr>
          <p:spPr bwMode="auto">
            <a:xfrm>
              <a:off x="0" y="0"/>
              <a:ext cx="4529" cy="0"/>
            </a:xfrm>
            <a:prstGeom prst="rect">
              <a:avLst/>
            </a:prstGeom>
            <a:noFill/>
            <a:ln w="9525">
              <a:noFill/>
              <a:miter lim="800000"/>
              <a:headEnd/>
              <a:tailEnd/>
            </a:ln>
          </p:spPr>
          <p:txBody>
            <a:bodyPr>
              <a:spAutoFit/>
            </a:bodyPr>
            <a:lstStyle/>
            <a:p>
              <a:endParaRPr lang="en-US">
                <a:ea typeface="MS PGothic" pitchFamily="34" charset="-128"/>
              </a:endParaRPr>
            </a:p>
          </p:txBody>
        </p:sp>
        <p:grpSp>
          <p:nvGrpSpPr>
            <p:cNvPr id="31764" name="Group 17"/>
            <p:cNvGrpSpPr>
              <a:grpSpLocks/>
            </p:cNvGrpSpPr>
            <p:nvPr/>
          </p:nvGrpSpPr>
          <p:grpSpPr bwMode="auto">
            <a:xfrm>
              <a:off x="0" y="0"/>
              <a:ext cx="2995" cy="0"/>
              <a:chOff x="0" y="0"/>
              <a:chExt cx="2995" cy="0"/>
            </a:xfrm>
          </p:grpSpPr>
          <p:sp>
            <p:nvSpPr>
              <p:cNvPr id="31765" name="Rectangle 18"/>
              <p:cNvSpPr>
                <a:spLocks noChangeArrowheads="1"/>
              </p:cNvSpPr>
              <p:nvPr/>
            </p:nvSpPr>
            <p:spPr bwMode="auto">
              <a:xfrm>
                <a:off x="0" y="0"/>
                <a:ext cx="2995" cy="0"/>
              </a:xfrm>
              <a:prstGeom prst="rect">
                <a:avLst/>
              </a:prstGeom>
              <a:noFill/>
              <a:ln w="9525">
                <a:noFill/>
                <a:miter lim="800000"/>
                <a:headEnd/>
                <a:tailEnd/>
              </a:ln>
            </p:spPr>
            <p:txBody>
              <a:bodyPr>
                <a:spAutoFit/>
              </a:bodyPr>
              <a:lstStyle/>
              <a:p>
                <a:endParaRPr lang="en-US">
                  <a:ea typeface="MS PGothic" pitchFamily="34" charset="-128"/>
                </a:endParaRPr>
              </a:p>
            </p:txBody>
          </p:sp>
          <p:sp>
            <p:nvSpPr>
              <p:cNvPr id="31766" name="Rectangle 19"/>
              <p:cNvSpPr>
                <a:spLocks noChangeArrowheads="1"/>
              </p:cNvSpPr>
              <p:nvPr/>
            </p:nvSpPr>
            <p:spPr bwMode="auto">
              <a:xfrm>
                <a:off x="0" y="0"/>
                <a:ext cx="1462" cy="0"/>
              </a:xfrm>
              <a:prstGeom prst="rect">
                <a:avLst/>
              </a:prstGeom>
              <a:noFill/>
              <a:ln w="9525">
                <a:noFill/>
                <a:miter lim="800000"/>
                <a:headEnd/>
                <a:tailEnd/>
              </a:ln>
            </p:spPr>
            <p:txBody>
              <a:bodyPr>
                <a:spAutoFit/>
              </a:bodyPr>
              <a:lstStyle/>
              <a:p>
                <a:endParaRPr lang="en-US">
                  <a:ea typeface="MS PGothic" pitchFamily="34" charset="-128"/>
                </a:endParaRPr>
              </a:p>
            </p:txBody>
          </p:sp>
        </p:grpSp>
      </p:grpSp>
      <p:grpSp>
        <p:nvGrpSpPr>
          <p:cNvPr id="31751" name="Group 20"/>
          <p:cNvGrpSpPr>
            <a:grpSpLocks/>
          </p:cNvGrpSpPr>
          <p:nvPr/>
        </p:nvGrpSpPr>
        <p:grpSpPr bwMode="auto">
          <a:xfrm>
            <a:off x="3411538" y="2560638"/>
            <a:ext cx="7191375" cy="0"/>
            <a:chOff x="0" y="0"/>
            <a:chExt cx="4529" cy="0"/>
          </a:xfrm>
        </p:grpSpPr>
        <p:sp>
          <p:nvSpPr>
            <p:cNvPr id="31761" name="Rectangle 21"/>
            <p:cNvSpPr>
              <a:spLocks noChangeArrowheads="1"/>
            </p:cNvSpPr>
            <p:nvPr/>
          </p:nvSpPr>
          <p:spPr bwMode="auto">
            <a:xfrm>
              <a:off x="0" y="0"/>
              <a:ext cx="4529" cy="0"/>
            </a:xfrm>
            <a:prstGeom prst="rect">
              <a:avLst/>
            </a:prstGeom>
            <a:noFill/>
            <a:ln w="9525">
              <a:noFill/>
              <a:miter lim="800000"/>
              <a:headEnd/>
              <a:tailEnd/>
            </a:ln>
          </p:spPr>
          <p:txBody>
            <a:bodyPr>
              <a:spAutoFit/>
            </a:bodyPr>
            <a:lstStyle/>
            <a:p>
              <a:endParaRPr lang="en-US">
                <a:ea typeface="MS PGothic" pitchFamily="34" charset="-128"/>
              </a:endParaRPr>
            </a:p>
          </p:txBody>
        </p:sp>
        <p:sp>
          <p:nvSpPr>
            <p:cNvPr id="31762" name="Rectangle 22"/>
            <p:cNvSpPr>
              <a:spLocks noChangeArrowheads="1"/>
            </p:cNvSpPr>
            <p:nvPr/>
          </p:nvSpPr>
          <p:spPr bwMode="auto">
            <a:xfrm>
              <a:off x="0" y="0"/>
              <a:ext cx="4529" cy="0"/>
            </a:xfrm>
            <a:prstGeom prst="rect">
              <a:avLst/>
            </a:prstGeom>
            <a:noFill/>
            <a:ln w="9525">
              <a:noFill/>
              <a:miter lim="800000"/>
              <a:headEnd/>
              <a:tailEnd/>
            </a:ln>
          </p:spPr>
          <p:txBody>
            <a:bodyPr>
              <a:spAutoFit/>
            </a:bodyPr>
            <a:lstStyle/>
            <a:p>
              <a:endParaRPr lang="en-US">
                <a:ea typeface="MS PGothic" pitchFamily="34" charset="-128"/>
              </a:endParaRPr>
            </a:p>
          </p:txBody>
        </p:sp>
      </p:grpSp>
      <p:pic>
        <p:nvPicPr>
          <p:cNvPr id="31752" name="Picture 23" descr="McDonald's ad"/>
          <p:cNvPicPr>
            <a:picLocks noChangeAspect="1" noChangeArrowheads="1"/>
          </p:cNvPicPr>
          <p:nvPr/>
        </p:nvPicPr>
        <p:blipFill>
          <a:blip r:embed="rId3"/>
          <a:srcRect/>
          <a:stretch>
            <a:fillRect/>
          </a:stretch>
        </p:blipFill>
        <p:spPr bwMode="auto">
          <a:xfrm>
            <a:off x="6637444" y="3861048"/>
            <a:ext cx="2395537" cy="1793875"/>
          </a:xfrm>
          <a:prstGeom prst="rect">
            <a:avLst/>
          </a:prstGeom>
          <a:noFill/>
          <a:ln w="9525">
            <a:noFill/>
            <a:miter lim="800000"/>
            <a:headEnd/>
            <a:tailEnd/>
          </a:ln>
        </p:spPr>
      </p:pic>
      <p:sp>
        <p:nvSpPr>
          <p:cNvPr id="31753" name="Rectangle 24"/>
          <p:cNvSpPr>
            <a:spLocks noChangeArrowheads="1"/>
          </p:cNvSpPr>
          <p:nvPr/>
        </p:nvSpPr>
        <p:spPr bwMode="auto">
          <a:xfrm>
            <a:off x="3411538" y="2560638"/>
            <a:ext cx="2320925" cy="0"/>
          </a:xfrm>
          <a:prstGeom prst="rect">
            <a:avLst/>
          </a:prstGeom>
          <a:noFill/>
          <a:ln w="9525">
            <a:noFill/>
            <a:miter lim="800000"/>
            <a:headEnd/>
            <a:tailEnd/>
          </a:ln>
        </p:spPr>
        <p:txBody>
          <a:bodyPr>
            <a:spAutoFit/>
          </a:bodyPr>
          <a:lstStyle/>
          <a:p>
            <a:endParaRPr lang="en-US">
              <a:ea typeface="MS PGothic" pitchFamily="34" charset="-128"/>
            </a:endParaRPr>
          </a:p>
        </p:txBody>
      </p:sp>
      <p:grpSp>
        <p:nvGrpSpPr>
          <p:cNvPr id="31754" name="Group 25"/>
          <p:cNvGrpSpPr>
            <a:grpSpLocks/>
          </p:cNvGrpSpPr>
          <p:nvPr/>
        </p:nvGrpSpPr>
        <p:grpSpPr bwMode="auto">
          <a:xfrm>
            <a:off x="3411538" y="2560638"/>
            <a:ext cx="7191375" cy="0"/>
            <a:chOff x="0" y="0"/>
            <a:chExt cx="4529" cy="0"/>
          </a:xfrm>
        </p:grpSpPr>
        <p:sp>
          <p:nvSpPr>
            <p:cNvPr id="31757" name="Rectangle 26"/>
            <p:cNvSpPr>
              <a:spLocks noChangeArrowheads="1"/>
            </p:cNvSpPr>
            <p:nvPr/>
          </p:nvSpPr>
          <p:spPr bwMode="auto">
            <a:xfrm>
              <a:off x="0" y="0"/>
              <a:ext cx="4529" cy="0"/>
            </a:xfrm>
            <a:prstGeom prst="rect">
              <a:avLst/>
            </a:prstGeom>
            <a:noFill/>
            <a:ln w="9525">
              <a:noFill/>
              <a:miter lim="800000"/>
              <a:headEnd/>
              <a:tailEnd/>
            </a:ln>
          </p:spPr>
          <p:txBody>
            <a:bodyPr>
              <a:spAutoFit/>
            </a:bodyPr>
            <a:lstStyle/>
            <a:p>
              <a:endParaRPr lang="en-US">
                <a:ea typeface="MS PGothic" pitchFamily="34" charset="-128"/>
              </a:endParaRPr>
            </a:p>
          </p:txBody>
        </p:sp>
        <p:grpSp>
          <p:nvGrpSpPr>
            <p:cNvPr id="31758" name="Group 27"/>
            <p:cNvGrpSpPr>
              <a:grpSpLocks/>
            </p:cNvGrpSpPr>
            <p:nvPr/>
          </p:nvGrpSpPr>
          <p:grpSpPr bwMode="auto">
            <a:xfrm>
              <a:off x="0" y="0"/>
              <a:ext cx="2995" cy="0"/>
              <a:chOff x="0" y="0"/>
              <a:chExt cx="2995" cy="0"/>
            </a:xfrm>
          </p:grpSpPr>
          <p:sp>
            <p:nvSpPr>
              <p:cNvPr id="31759" name="Rectangle 28"/>
              <p:cNvSpPr>
                <a:spLocks noChangeArrowheads="1"/>
              </p:cNvSpPr>
              <p:nvPr/>
            </p:nvSpPr>
            <p:spPr bwMode="auto">
              <a:xfrm>
                <a:off x="0" y="0"/>
                <a:ext cx="2995" cy="0"/>
              </a:xfrm>
              <a:prstGeom prst="rect">
                <a:avLst/>
              </a:prstGeom>
              <a:noFill/>
              <a:ln w="9525">
                <a:noFill/>
                <a:miter lim="800000"/>
                <a:headEnd/>
                <a:tailEnd/>
              </a:ln>
            </p:spPr>
            <p:txBody>
              <a:bodyPr>
                <a:spAutoFit/>
              </a:bodyPr>
              <a:lstStyle/>
              <a:p>
                <a:endParaRPr lang="en-US">
                  <a:ea typeface="MS PGothic" pitchFamily="34" charset="-128"/>
                </a:endParaRPr>
              </a:p>
            </p:txBody>
          </p:sp>
          <p:sp>
            <p:nvSpPr>
              <p:cNvPr id="31760" name="Rectangle 29"/>
              <p:cNvSpPr>
                <a:spLocks noChangeArrowheads="1"/>
              </p:cNvSpPr>
              <p:nvPr/>
            </p:nvSpPr>
            <p:spPr bwMode="auto">
              <a:xfrm>
                <a:off x="0" y="0"/>
                <a:ext cx="1462" cy="0"/>
              </a:xfrm>
              <a:prstGeom prst="rect">
                <a:avLst/>
              </a:prstGeom>
              <a:noFill/>
              <a:ln w="9525">
                <a:noFill/>
                <a:miter lim="800000"/>
                <a:headEnd/>
                <a:tailEnd/>
              </a:ln>
            </p:spPr>
            <p:txBody>
              <a:bodyPr>
                <a:spAutoFit/>
              </a:bodyPr>
              <a:lstStyle/>
              <a:p>
                <a:endParaRPr lang="en-US">
                  <a:ea typeface="MS PGothic" pitchFamily="34" charset="-128"/>
                </a:endParaRPr>
              </a:p>
            </p:txBody>
          </p:sp>
        </p:grpSp>
      </p:grpSp>
      <p:sp>
        <p:nvSpPr>
          <p:cNvPr id="31755" name="Title 29"/>
          <p:cNvSpPr>
            <a:spLocks noGrp="1"/>
          </p:cNvSpPr>
          <p:nvPr>
            <p:ph type="title" idx="4294967295"/>
          </p:nvPr>
        </p:nvSpPr>
        <p:spPr>
          <a:xfrm>
            <a:off x="457200" y="274638"/>
            <a:ext cx="8229600" cy="778098"/>
          </a:xfrm>
        </p:spPr>
        <p:txBody>
          <a:bodyPr anchor="b">
            <a:normAutofit fontScale="90000"/>
          </a:bodyPr>
          <a:lstStyle/>
          <a:p>
            <a:r>
              <a:rPr lang="en-GB" sz="2800" b="1" dirty="0">
                <a:solidFill>
                  <a:schemeClr val="accent1">
                    <a:lumMod val="75000"/>
                  </a:schemeClr>
                </a:solidFill>
              </a:rPr>
              <a:t>WORK-HARD/PLAY HARD CULTURE</a:t>
            </a:r>
            <a:br>
              <a:rPr lang="en-GB" sz="2800" dirty="0"/>
            </a:br>
            <a:endParaRPr lang="en-GB" sz="2800" dirty="0"/>
          </a:p>
        </p:txBody>
      </p:sp>
      <p:sp>
        <p:nvSpPr>
          <p:cNvPr id="31756" name="Content Placeholder 30"/>
          <p:cNvSpPr>
            <a:spLocks noGrp="1"/>
          </p:cNvSpPr>
          <p:nvPr>
            <p:ph sz="quarter" idx="4294967295"/>
          </p:nvPr>
        </p:nvSpPr>
        <p:spPr>
          <a:xfrm>
            <a:off x="111020" y="1052736"/>
            <a:ext cx="8925476" cy="4680520"/>
          </a:xfrm>
        </p:spPr>
        <p:txBody>
          <a:bodyPr/>
          <a:lstStyle/>
          <a:p>
            <a:pPr marL="273050" indent="-273050"/>
            <a:r>
              <a:rPr lang="en-GB" b="1" dirty="0"/>
              <a:t>Characterised by fun and action</a:t>
            </a:r>
          </a:p>
          <a:p>
            <a:pPr marL="273050" indent="-273050"/>
            <a:endParaRPr lang="en-GB" b="1" dirty="0"/>
          </a:p>
          <a:p>
            <a:pPr marL="273050" indent="-273050"/>
            <a:r>
              <a:rPr lang="en-GB" b="1" dirty="0"/>
              <a:t>Employees take few risks</a:t>
            </a:r>
          </a:p>
          <a:p>
            <a:pPr marL="273050" indent="-273050"/>
            <a:endParaRPr lang="en-GB" b="1" dirty="0"/>
          </a:p>
          <a:p>
            <a:pPr marL="273050" indent="-273050"/>
            <a:r>
              <a:rPr lang="en-GB" b="1" dirty="0"/>
              <a:t>Quick feedback</a:t>
            </a:r>
          </a:p>
          <a:p>
            <a:pPr marL="273050" indent="-273050"/>
            <a:endParaRPr lang="en-GB" dirty="0"/>
          </a:p>
        </p:txBody>
      </p:sp>
      <p:sp>
        <p:nvSpPr>
          <p:cNvPr id="2" name="Date Placeholder 1">
            <a:extLst>
              <a:ext uri="{FF2B5EF4-FFF2-40B4-BE49-F238E27FC236}">
                <a16:creationId xmlns:a16="http://schemas.microsoft.com/office/drawing/2014/main" id="{66B5C6EF-3708-4452-8170-20F27EBDBCC1}"/>
              </a:ext>
            </a:extLst>
          </p:cNvPr>
          <p:cNvSpPr>
            <a:spLocks noGrp="1"/>
          </p:cNvSpPr>
          <p:nvPr>
            <p:ph type="dt" sz="half" idx="10"/>
          </p:nvPr>
        </p:nvSpPr>
        <p:spPr/>
        <p:txBody>
          <a:bodyPr/>
          <a:lstStyle/>
          <a:p>
            <a:pPr>
              <a:defRPr/>
            </a:pPr>
            <a:fld id="{4F959F06-88CA-450E-A2BC-96879A82D55C}" type="datetime1">
              <a:rPr lang="en-GB" smtClean="0"/>
              <a:t>16/01/2025</a:t>
            </a:fld>
            <a:endParaRPr lang="en-GB"/>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769" name="Group 5"/>
          <p:cNvGrpSpPr>
            <a:grpSpLocks/>
          </p:cNvGrpSpPr>
          <p:nvPr/>
        </p:nvGrpSpPr>
        <p:grpSpPr bwMode="auto">
          <a:xfrm>
            <a:off x="3411538" y="2560638"/>
            <a:ext cx="7191375" cy="0"/>
            <a:chOff x="0" y="0"/>
            <a:chExt cx="4529" cy="0"/>
          </a:xfrm>
        </p:grpSpPr>
        <p:sp>
          <p:nvSpPr>
            <p:cNvPr id="32805" name="Rectangle 6"/>
            <p:cNvSpPr>
              <a:spLocks noChangeArrowheads="1"/>
            </p:cNvSpPr>
            <p:nvPr/>
          </p:nvSpPr>
          <p:spPr bwMode="auto">
            <a:xfrm>
              <a:off x="0" y="0"/>
              <a:ext cx="4529" cy="0"/>
            </a:xfrm>
            <a:prstGeom prst="rect">
              <a:avLst/>
            </a:prstGeom>
            <a:noFill/>
            <a:ln w="9525">
              <a:noFill/>
              <a:miter lim="800000"/>
              <a:headEnd/>
              <a:tailEnd/>
            </a:ln>
          </p:spPr>
          <p:txBody>
            <a:bodyPr>
              <a:spAutoFit/>
            </a:bodyPr>
            <a:lstStyle/>
            <a:p>
              <a:endParaRPr lang="en-US">
                <a:ea typeface="MS PGothic" pitchFamily="34" charset="-128"/>
              </a:endParaRPr>
            </a:p>
          </p:txBody>
        </p:sp>
        <p:grpSp>
          <p:nvGrpSpPr>
            <p:cNvPr id="32806" name="Group 7"/>
            <p:cNvGrpSpPr>
              <a:grpSpLocks/>
            </p:cNvGrpSpPr>
            <p:nvPr/>
          </p:nvGrpSpPr>
          <p:grpSpPr bwMode="auto">
            <a:xfrm>
              <a:off x="0" y="0"/>
              <a:ext cx="2995" cy="0"/>
              <a:chOff x="0" y="0"/>
              <a:chExt cx="2995" cy="0"/>
            </a:xfrm>
          </p:grpSpPr>
          <p:sp>
            <p:nvSpPr>
              <p:cNvPr id="32807" name="Rectangle 8"/>
              <p:cNvSpPr>
                <a:spLocks noChangeArrowheads="1"/>
              </p:cNvSpPr>
              <p:nvPr/>
            </p:nvSpPr>
            <p:spPr bwMode="auto">
              <a:xfrm>
                <a:off x="0" y="0"/>
                <a:ext cx="2995" cy="0"/>
              </a:xfrm>
              <a:prstGeom prst="rect">
                <a:avLst/>
              </a:prstGeom>
              <a:noFill/>
              <a:ln w="9525">
                <a:noFill/>
                <a:miter lim="800000"/>
                <a:headEnd/>
                <a:tailEnd/>
              </a:ln>
            </p:spPr>
            <p:txBody>
              <a:bodyPr>
                <a:spAutoFit/>
              </a:bodyPr>
              <a:lstStyle/>
              <a:p>
                <a:endParaRPr lang="en-US">
                  <a:ea typeface="MS PGothic" pitchFamily="34" charset="-128"/>
                </a:endParaRPr>
              </a:p>
            </p:txBody>
          </p:sp>
          <p:sp>
            <p:nvSpPr>
              <p:cNvPr id="32808" name="Rectangle 9"/>
              <p:cNvSpPr>
                <a:spLocks noChangeArrowheads="1"/>
              </p:cNvSpPr>
              <p:nvPr/>
            </p:nvSpPr>
            <p:spPr bwMode="auto">
              <a:xfrm>
                <a:off x="0" y="0"/>
                <a:ext cx="1462" cy="0"/>
              </a:xfrm>
              <a:prstGeom prst="rect">
                <a:avLst/>
              </a:prstGeom>
              <a:noFill/>
              <a:ln w="9525">
                <a:noFill/>
                <a:miter lim="800000"/>
                <a:headEnd/>
                <a:tailEnd/>
              </a:ln>
            </p:spPr>
            <p:txBody>
              <a:bodyPr>
                <a:spAutoFit/>
              </a:bodyPr>
              <a:lstStyle/>
              <a:p>
                <a:endParaRPr lang="en-US">
                  <a:ea typeface="MS PGothic" pitchFamily="34" charset="-128"/>
                </a:endParaRPr>
              </a:p>
            </p:txBody>
          </p:sp>
        </p:grpSp>
      </p:grpSp>
      <p:grpSp>
        <p:nvGrpSpPr>
          <p:cNvPr id="32770" name="Group 10"/>
          <p:cNvGrpSpPr>
            <a:grpSpLocks/>
          </p:cNvGrpSpPr>
          <p:nvPr/>
        </p:nvGrpSpPr>
        <p:grpSpPr bwMode="auto">
          <a:xfrm>
            <a:off x="3411538" y="2560638"/>
            <a:ext cx="7191375" cy="0"/>
            <a:chOff x="0" y="0"/>
            <a:chExt cx="4529" cy="0"/>
          </a:xfrm>
        </p:grpSpPr>
        <p:sp>
          <p:nvSpPr>
            <p:cNvPr id="32803" name="Rectangle 11"/>
            <p:cNvSpPr>
              <a:spLocks noChangeArrowheads="1"/>
            </p:cNvSpPr>
            <p:nvPr/>
          </p:nvSpPr>
          <p:spPr bwMode="auto">
            <a:xfrm>
              <a:off x="0" y="0"/>
              <a:ext cx="4529" cy="0"/>
            </a:xfrm>
            <a:prstGeom prst="rect">
              <a:avLst/>
            </a:prstGeom>
            <a:noFill/>
            <a:ln w="9525">
              <a:noFill/>
              <a:miter lim="800000"/>
              <a:headEnd/>
              <a:tailEnd/>
            </a:ln>
          </p:spPr>
          <p:txBody>
            <a:bodyPr>
              <a:spAutoFit/>
            </a:bodyPr>
            <a:lstStyle/>
            <a:p>
              <a:endParaRPr lang="en-US">
                <a:ea typeface="MS PGothic" pitchFamily="34" charset="-128"/>
              </a:endParaRPr>
            </a:p>
          </p:txBody>
        </p:sp>
        <p:sp>
          <p:nvSpPr>
            <p:cNvPr id="32804" name="Rectangle 12"/>
            <p:cNvSpPr>
              <a:spLocks noChangeArrowheads="1"/>
            </p:cNvSpPr>
            <p:nvPr/>
          </p:nvSpPr>
          <p:spPr bwMode="auto">
            <a:xfrm>
              <a:off x="0" y="0"/>
              <a:ext cx="4529" cy="0"/>
            </a:xfrm>
            <a:prstGeom prst="rect">
              <a:avLst/>
            </a:prstGeom>
            <a:noFill/>
            <a:ln w="9525">
              <a:noFill/>
              <a:miter lim="800000"/>
              <a:headEnd/>
              <a:tailEnd/>
            </a:ln>
          </p:spPr>
          <p:txBody>
            <a:bodyPr>
              <a:spAutoFit/>
            </a:bodyPr>
            <a:lstStyle/>
            <a:p>
              <a:endParaRPr lang="en-US">
                <a:ea typeface="MS PGothic" pitchFamily="34" charset="-128"/>
              </a:endParaRPr>
            </a:p>
          </p:txBody>
        </p:sp>
      </p:grpSp>
      <p:sp>
        <p:nvSpPr>
          <p:cNvPr id="32771" name="Rectangle 13"/>
          <p:cNvSpPr>
            <a:spLocks noChangeArrowheads="1"/>
          </p:cNvSpPr>
          <p:nvPr/>
        </p:nvSpPr>
        <p:spPr bwMode="auto">
          <a:xfrm>
            <a:off x="3411538" y="2560638"/>
            <a:ext cx="2320925" cy="0"/>
          </a:xfrm>
          <a:prstGeom prst="rect">
            <a:avLst/>
          </a:prstGeom>
          <a:noFill/>
          <a:ln w="9525">
            <a:noFill/>
            <a:miter lim="800000"/>
            <a:headEnd/>
            <a:tailEnd/>
          </a:ln>
        </p:spPr>
        <p:txBody>
          <a:bodyPr>
            <a:spAutoFit/>
          </a:bodyPr>
          <a:lstStyle/>
          <a:p>
            <a:endParaRPr lang="en-US">
              <a:ea typeface="MS PGothic" pitchFamily="34" charset="-128"/>
            </a:endParaRPr>
          </a:p>
        </p:txBody>
      </p:sp>
      <p:grpSp>
        <p:nvGrpSpPr>
          <p:cNvPr id="32772" name="Group 14"/>
          <p:cNvGrpSpPr>
            <a:grpSpLocks/>
          </p:cNvGrpSpPr>
          <p:nvPr/>
        </p:nvGrpSpPr>
        <p:grpSpPr bwMode="auto">
          <a:xfrm>
            <a:off x="3411538" y="2560638"/>
            <a:ext cx="7191375" cy="0"/>
            <a:chOff x="0" y="0"/>
            <a:chExt cx="4529" cy="0"/>
          </a:xfrm>
        </p:grpSpPr>
        <p:sp>
          <p:nvSpPr>
            <p:cNvPr id="32799" name="Rectangle 15"/>
            <p:cNvSpPr>
              <a:spLocks noChangeArrowheads="1"/>
            </p:cNvSpPr>
            <p:nvPr/>
          </p:nvSpPr>
          <p:spPr bwMode="auto">
            <a:xfrm>
              <a:off x="0" y="0"/>
              <a:ext cx="4529" cy="0"/>
            </a:xfrm>
            <a:prstGeom prst="rect">
              <a:avLst/>
            </a:prstGeom>
            <a:noFill/>
            <a:ln w="9525">
              <a:noFill/>
              <a:miter lim="800000"/>
              <a:headEnd/>
              <a:tailEnd/>
            </a:ln>
          </p:spPr>
          <p:txBody>
            <a:bodyPr>
              <a:spAutoFit/>
            </a:bodyPr>
            <a:lstStyle/>
            <a:p>
              <a:endParaRPr lang="en-US">
                <a:ea typeface="MS PGothic" pitchFamily="34" charset="-128"/>
              </a:endParaRPr>
            </a:p>
          </p:txBody>
        </p:sp>
        <p:grpSp>
          <p:nvGrpSpPr>
            <p:cNvPr id="32800" name="Group 16"/>
            <p:cNvGrpSpPr>
              <a:grpSpLocks/>
            </p:cNvGrpSpPr>
            <p:nvPr/>
          </p:nvGrpSpPr>
          <p:grpSpPr bwMode="auto">
            <a:xfrm>
              <a:off x="0" y="0"/>
              <a:ext cx="2995" cy="0"/>
              <a:chOff x="0" y="0"/>
              <a:chExt cx="2995" cy="0"/>
            </a:xfrm>
          </p:grpSpPr>
          <p:sp>
            <p:nvSpPr>
              <p:cNvPr id="32801" name="Rectangle 17"/>
              <p:cNvSpPr>
                <a:spLocks noChangeArrowheads="1"/>
              </p:cNvSpPr>
              <p:nvPr/>
            </p:nvSpPr>
            <p:spPr bwMode="auto">
              <a:xfrm>
                <a:off x="0" y="0"/>
                <a:ext cx="2995" cy="0"/>
              </a:xfrm>
              <a:prstGeom prst="rect">
                <a:avLst/>
              </a:prstGeom>
              <a:noFill/>
              <a:ln w="9525">
                <a:noFill/>
                <a:miter lim="800000"/>
                <a:headEnd/>
                <a:tailEnd/>
              </a:ln>
            </p:spPr>
            <p:txBody>
              <a:bodyPr>
                <a:spAutoFit/>
              </a:bodyPr>
              <a:lstStyle/>
              <a:p>
                <a:endParaRPr lang="en-US">
                  <a:ea typeface="MS PGothic" pitchFamily="34" charset="-128"/>
                </a:endParaRPr>
              </a:p>
            </p:txBody>
          </p:sp>
          <p:sp>
            <p:nvSpPr>
              <p:cNvPr id="32802" name="Rectangle 18"/>
              <p:cNvSpPr>
                <a:spLocks noChangeArrowheads="1"/>
              </p:cNvSpPr>
              <p:nvPr/>
            </p:nvSpPr>
            <p:spPr bwMode="auto">
              <a:xfrm>
                <a:off x="0" y="0"/>
                <a:ext cx="1462" cy="0"/>
              </a:xfrm>
              <a:prstGeom prst="rect">
                <a:avLst/>
              </a:prstGeom>
              <a:noFill/>
              <a:ln w="9525">
                <a:noFill/>
                <a:miter lim="800000"/>
                <a:headEnd/>
                <a:tailEnd/>
              </a:ln>
            </p:spPr>
            <p:txBody>
              <a:bodyPr>
                <a:spAutoFit/>
              </a:bodyPr>
              <a:lstStyle/>
              <a:p>
                <a:endParaRPr lang="en-US">
                  <a:ea typeface="MS PGothic" pitchFamily="34" charset="-128"/>
                </a:endParaRPr>
              </a:p>
            </p:txBody>
          </p:sp>
        </p:grpSp>
      </p:grpSp>
      <p:grpSp>
        <p:nvGrpSpPr>
          <p:cNvPr id="32773" name="Group 19"/>
          <p:cNvGrpSpPr>
            <a:grpSpLocks/>
          </p:cNvGrpSpPr>
          <p:nvPr/>
        </p:nvGrpSpPr>
        <p:grpSpPr bwMode="auto">
          <a:xfrm>
            <a:off x="3411538" y="2560638"/>
            <a:ext cx="7191375" cy="0"/>
            <a:chOff x="0" y="0"/>
            <a:chExt cx="4529" cy="0"/>
          </a:xfrm>
        </p:grpSpPr>
        <p:sp>
          <p:nvSpPr>
            <p:cNvPr id="32797" name="Rectangle 20"/>
            <p:cNvSpPr>
              <a:spLocks noChangeArrowheads="1"/>
            </p:cNvSpPr>
            <p:nvPr/>
          </p:nvSpPr>
          <p:spPr bwMode="auto">
            <a:xfrm>
              <a:off x="0" y="0"/>
              <a:ext cx="4529" cy="0"/>
            </a:xfrm>
            <a:prstGeom prst="rect">
              <a:avLst/>
            </a:prstGeom>
            <a:noFill/>
            <a:ln w="9525">
              <a:noFill/>
              <a:miter lim="800000"/>
              <a:headEnd/>
              <a:tailEnd/>
            </a:ln>
          </p:spPr>
          <p:txBody>
            <a:bodyPr>
              <a:spAutoFit/>
            </a:bodyPr>
            <a:lstStyle/>
            <a:p>
              <a:endParaRPr lang="en-US">
                <a:ea typeface="MS PGothic" pitchFamily="34" charset="-128"/>
              </a:endParaRPr>
            </a:p>
          </p:txBody>
        </p:sp>
        <p:sp>
          <p:nvSpPr>
            <p:cNvPr id="32798" name="Rectangle 21"/>
            <p:cNvSpPr>
              <a:spLocks noChangeArrowheads="1"/>
            </p:cNvSpPr>
            <p:nvPr/>
          </p:nvSpPr>
          <p:spPr bwMode="auto">
            <a:xfrm>
              <a:off x="0" y="0"/>
              <a:ext cx="4529" cy="0"/>
            </a:xfrm>
            <a:prstGeom prst="rect">
              <a:avLst/>
            </a:prstGeom>
            <a:noFill/>
            <a:ln w="9525">
              <a:noFill/>
              <a:miter lim="800000"/>
              <a:headEnd/>
              <a:tailEnd/>
            </a:ln>
          </p:spPr>
          <p:txBody>
            <a:bodyPr>
              <a:spAutoFit/>
            </a:bodyPr>
            <a:lstStyle/>
            <a:p>
              <a:endParaRPr lang="en-US">
                <a:ea typeface="MS PGothic" pitchFamily="34" charset="-128"/>
              </a:endParaRPr>
            </a:p>
          </p:txBody>
        </p:sp>
      </p:grpSp>
      <p:sp>
        <p:nvSpPr>
          <p:cNvPr id="32774" name="Rectangle 22"/>
          <p:cNvSpPr>
            <a:spLocks noChangeArrowheads="1"/>
          </p:cNvSpPr>
          <p:nvPr/>
        </p:nvSpPr>
        <p:spPr bwMode="auto">
          <a:xfrm>
            <a:off x="3411538" y="2560638"/>
            <a:ext cx="2320925" cy="0"/>
          </a:xfrm>
          <a:prstGeom prst="rect">
            <a:avLst/>
          </a:prstGeom>
          <a:noFill/>
          <a:ln w="9525">
            <a:noFill/>
            <a:miter lim="800000"/>
            <a:headEnd/>
            <a:tailEnd/>
          </a:ln>
        </p:spPr>
        <p:txBody>
          <a:bodyPr>
            <a:spAutoFit/>
          </a:bodyPr>
          <a:lstStyle/>
          <a:p>
            <a:endParaRPr lang="en-US">
              <a:ea typeface="MS PGothic" pitchFamily="34" charset="-128"/>
            </a:endParaRPr>
          </a:p>
        </p:txBody>
      </p:sp>
      <p:grpSp>
        <p:nvGrpSpPr>
          <p:cNvPr id="32775" name="Group 23"/>
          <p:cNvGrpSpPr>
            <a:grpSpLocks/>
          </p:cNvGrpSpPr>
          <p:nvPr/>
        </p:nvGrpSpPr>
        <p:grpSpPr bwMode="auto">
          <a:xfrm>
            <a:off x="3411538" y="2560638"/>
            <a:ext cx="7191375" cy="0"/>
            <a:chOff x="0" y="0"/>
            <a:chExt cx="4529" cy="0"/>
          </a:xfrm>
        </p:grpSpPr>
        <p:sp>
          <p:nvSpPr>
            <p:cNvPr id="32793" name="Rectangle 24"/>
            <p:cNvSpPr>
              <a:spLocks noChangeArrowheads="1"/>
            </p:cNvSpPr>
            <p:nvPr/>
          </p:nvSpPr>
          <p:spPr bwMode="auto">
            <a:xfrm>
              <a:off x="0" y="0"/>
              <a:ext cx="4529" cy="0"/>
            </a:xfrm>
            <a:prstGeom prst="rect">
              <a:avLst/>
            </a:prstGeom>
            <a:noFill/>
            <a:ln w="9525">
              <a:noFill/>
              <a:miter lim="800000"/>
              <a:headEnd/>
              <a:tailEnd/>
            </a:ln>
          </p:spPr>
          <p:txBody>
            <a:bodyPr>
              <a:spAutoFit/>
            </a:bodyPr>
            <a:lstStyle/>
            <a:p>
              <a:endParaRPr lang="en-US">
                <a:ea typeface="MS PGothic" pitchFamily="34" charset="-128"/>
              </a:endParaRPr>
            </a:p>
          </p:txBody>
        </p:sp>
        <p:grpSp>
          <p:nvGrpSpPr>
            <p:cNvPr id="32794" name="Group 25"/>
            <p:cNvGrpSpPr>
              <a:grpSpLocks/>
            </p:cNvGrpSpPr>
            <p:nvPr/>
          </p:nvGrpSpPr>
          <p:grpSpPr bwMode="auto">
            <a:xfrm>
              <a:off x="0" y="0"/>
              <a:ext cx="2995" cy="0"/>
              <a:chOff x="0" y="0"/>
              <a:chExt cx="2995" cy="0"/>
            </a:xfrm>
          </p:grpSpPr>
          <p:sp>
            <p:nvSpPr>
              <p:cNvPr id="32795" name="Rectangle 26"/>
              <p:cNvSpPr>
                <a:spLocks noChangeArrowheads="1"/>
              </p:cNvSpPr>
              <p:nvPr/>
            </p:nvSpPr>
            <p:spPr bwMode="auto">
              <a:xfrm>
                <a:off x="0" y="0"/>
                <a:ext cx="2995" cy="0"/>
              </a:xfrm>
              <a:prstGeom prst="rect">
                <a:avLst/>
              </a:prstGeom>
              <a:noFill/>
              <a:ln w="9525">
                <a:noFill/>
                <a:miter lim="800000"/>
                <a:headEnd/>
                <a:tailEnd/>
              </a:ln>
            </p:spPr>
            <p:txBody>
              <a:bodyPr>
                <a:spAutoFit/>
              </a:bodyPr>
              <a:lstStyle/>
              <a:p>
                <a:endParaRPr lang="en-US">
                  <a:ea typeface="MS PGothic" pitchFamily="34" charset="-128"/>
                </a:endParaRPr>
              </a:p>
            </p:txBody>
          </p:sp>
          <p:sp>
            <p:nvSpPr>
              <p:cNvPr id="32796" name="Rectangle 27"/>
              <p:cNvSpPr>
                <a:spLocks noChangeArrowheads="1"/>
              </p:cNvSpPr>
              <p:nvPr/>
            </p:nvSpPr>
            <p:spPr bwMode="auto">
              <a:xfrm>
                <a:off x="0" y="0"/>
                <a:ext cx="1462" cy="0"/>
              </a:xfrm>
              <a:prstGeom prst="rect">
                <a:avLst/>
              </a:prstGeom>
              <a:noFill/>
              <a:ln w="9525">
                <a:noFill/>
                <a:miter lim="800000"/>
                <a:headEnd/>
                <a:tailEnd/>
              </a:ln>
            </p:spPr>
            <p:txBody>
              <a:bodyPr>
                <a:spAutoFit/>
              </a:bodyPr>
              <a:lstStyle/>
              <a:p>
                <a:endParaRPr lang="en-US">
                  <a:ea typeface="MS PGothic" pitchFamily="34" charset="-128"/>
                </a:endParaRPr>
              </a:p>
            </p:txBody>
          </p:sp>
        </p:grpSp>
      </p:grpSp>
      <p:sp>
        <p:nvSpPr>
          <p:cNvPr id="32776" name="Rectangle 28"/>
          <p:cNvSpPr>
            <a:spLocks noChangeArrowheads="1"/>
          </p:cNvSpPr>
          <p:nvPr/>
        </p:nvSpPr>
        <p:spPr bwMode="auto">
          <a:xfrm>
            <a:off x="2857500" y="2400300"/>
            <a:ext cx="6972300" cy="0"/>
          </a:xfrm>
          <a:prstGeom prst="rect">
            <a:avLst/>
          </a:prstGeom>
          <a:noFill/>
          <a:ln w="9525">
            <a:noFill/>
            <a:miter lim="800000"/>
            <a:headEnd/>
            <a:tailEnd/>
          </a:ln>
        </p:spPr>
        <p:txBody>
          <a:bodyPr>
            <a:spAutoFit/>
          </a:bodyPr>
          <a:lstStyle/>
          <a:p>
            <a:endParaRPr lang="en-US">
              <a:ea typeface="MS PGothic" pitchFamily="34" charset="-128"/>
            </a:endParaRPr>
          </a:p>
        </p:txBody>
      </p:sp>
      <p:pic>
        <p:nvPicPr>
          <p:cNvPr id="32777" name="Picture 29" descr="Calculate the cost of your monthly repayments"/>
          <p:cNvPicPr>
            <a:picLocks noChangeAspect="1" noChangeArrowheads="1"/>
          </p:cNvPicPr>
          <p:nvPr/>
        </p:nvPicPr>
        <p:blipFill>
          <a:blip r:embed="rId2"/>
          <a:srcRect/>
          <a:stretch>
            <a:fillRect/>
          </a:stretch>
        </p:blipFill>
        <p:spPr bwMode="auto">
          <a:xfrm>
            <a:off x="6645250" y="3532185"/>
            <a:ext cx="2490788" cy="1865313"/>
          </a:xfrm>
          <a:prstGeom prst="rect">
            <a:avLst/>
          </a:prstGeom>
          <a:noFill/>
          <a:ln w="9525">
            <a:noFill/>
            <a:miter lim="800000"/>
            <a:headEnd/>
            <a:tailEnd/>
          </a:ln>
        </p:spPr>
      </p:pic>
      <p:grpSp>
        <p:nvGrpSpPr>
          <p:cNvPr id="32778" name="Group 30"/>
          <p:cNvGrpSpPr>
            <a:grpSpLocks/>
          </p:cNvGrpSpPr>
          <p:nvPr/>
        </p:nvGrpSpPr>
        <p:grpSpPr bwMode="auto">
          <a:xfrm>
            <a:off x="3411538" y="2560638"/>
            <a:ext cx="7191375" cy="0"/>
            <a:chOff x="0" y="0"/>
            <a:chExt cx="4529" cy="0"/>
          </a:xfrm>
        </p:grpSpPr>
        <p:sp>
          <p:nvSpPr>
            <p:cNvPr id="32789" name="Rectangle 31"/>
            <p:cNvSpPr>
              <a:spLocks noChangeArrowheads="1"/>
            </p:cNvSpPr>
            <p:nvPr/>
          </p:nvSpPr>
          <p:spPr bwMode="auto">
            <a:xfrm>
              <a:off x="0" y="0"/>
              <a:ext cx="4529" cy="0"/>
            </a:xfrm>
            <a:prstGeom prst="rect">
              <a:avLst/>
            </a:prstGeom>
            <a:noFill/>
            <a:ln w="9525">
              <a:noFill/>
              <a:miter lim="800000"/>
              <a:headEnd/>
              <a:tailEnd/>
            </a:ln>
          </p:spPr>
          <p:txBody>
            <a:bodyPr>
              <a:spAutoFit/>
            </a:bodyPr>
            <a:lstStyle/>
            <a:p>
              <a:endParaRPr lang="en-US">
                <a:ea typeface="MS PGothic" pitchFamily="34" charset="-128"/>
              </a:endParaRPr>
            </a:p>
          </p:txBody>
        </p:sp>
        <p:grpSp>
          <p:nvGrpSpPr>
            <p:cNvPr id="32790" name="Group 32"/>
            <p:cNvGrpSpPr>
              <a:grpSpLocks/>
            </p:cNvGrpSpPr>
            <p:nvPr/>
          </p:nvGrpSpPr>
          <p:grpSpPr bwMode="auto">
            <a:xfrm>
              <a:off x="0" y="0"/>
              <a:ext cx="2995" cy="0"/>
              <a:chOff x="0" y="0"/>
              <a:chExt cx="2995" cy="0"/>
            </a:xfrm>
          </p:grpSpPr>
          <p:sp>
            <p:nvSpPr>
              <p:cNvPr id="32791" name="Rectangle 33"/>
              <p:cNvSpPr>
                <a:spLocks noChangeArrowheads="1"/>
              </p:cNvSpPr>
              <p:nvPr/>
            </p:nvSpPr>
            <p:spPr bwMode="auto">
              <a:xfrm>
                <a:off x="0" y="0"/>
                <a:ext cx="2995" cy="0"/>
              </a:xfrm>
              <a:prstGeom prst="rect">
                <a:avLst/>
              </a:prstGeom>
              <a:noFill/>
              <a:ln w="9525">
                <a:noFill/>
                <a:miter lim="800000"/>
                <a:headEnd/>
                <a:tailEnd/>
              </a:ln>
            </p:spPr>
            <p:txBody>
              <a:bodyPr>
                <a:spAutoFit/>
              </a:bodyPr>
              <a:lstStyle/>
              <a:p>
                <a:endParaRPr lang="en-US">
                  <a:ea typeface="MS PGothic" pitchFamily="34" charset="-128"/>
                </a:endParaRPr>
              </a:p>
            </p:txBody>
          </p:sp>
          <p:sp>
            <p:nvSpPr>
              <p:cNvPr id="32792" name="Rectangle 34"/>
              <p:cNvSpPr>
                <a:spLocks noChangeArrowheads="1"/>
              </p:cNvSpPr>
              <p:nvPr/>
            </p:nvSpPr>
            <p:spPr bwMode="auto">
              <a:xfrm>
                <a:off x="0" y="0"/>
                <a:ext cx="1462" cy="0"/>
              </a:xfrm>
              <a:prstGeom prst="rect">
                <a:avLst/>
              </a:prstGeom>
              <a:noFill/>
              <a:ln w="9525">
                <a:noFill/>
                <a:miter lim="800000"/>
                <a:headEnd/>
                <a:tailEnd/>
              </a:ln>
            </p:spPr>
            <p:txBody>
              <a:bodyPr>
                <a:spAutoFit/>
              </a:bodyPr>
              <a:lstStyle/>
              <a:p>
                <a:endParaRPr lang="en-US">
                  <a:ea typeface="MS PGothic" pitchFamily="34" charset="-128"/>
                </a:endParaRPr>
              </a:p>
            </p:txBody>
          </p:sp>
        </p:grpSp>
      </p:grpSp>
      <p:pic>
        <p:nvPicPr>
          <p:cNvPr id="32779" name="Picture 35" descr="The Holyrood site"/>
          <p:cNvPicPr>
            <a:picLocks noChangeAspect="1" noChangeArrowheads="1"/>
          </p:cNvPicPr>
          <p:nvPr/>
        </p:nvPicPr>
        <p:blipFill>
          <a:blip r:embed="rId3"/>
          <a:srcRect/>
          <a:stretch>
            <a:fillRect/>
          </a:stretch>
        </p:blipFill>
        <p:spPr bwMode="auto">
          <a:xfrm>
            <a:off x="6629400" y="1611312"/>
            <a:ext cx="2514600" cy="1577975"/>
          </a:xfrm>
          <a:prstGeom prst="rect">
            <a:avLst/>
          </a:prstGeom>
          <a:noFill/>
          <a:ln w="9525">
            <a:noFill/>
            <a:miter lim="800000"/>
            <a:headEnd/>
            <a:tailEnd/>
          </a:ln>
        </p:spPr>
      </p:pic>
      <p:grpSp>
        <p:nvGrpSpPr>
          <p:cNvPr id="32780" name="Group 36"/>
          <p:cNvGrpSpPr>
            <a:grpSpLocks/>
          </p:cNvGrpSpPr>
          <p:nvPr/>
        </p:nvGrpSpPr>
        <p:grpSpPr bwMode="auto">
          <a:xfrm>
            <a:off x="3411538" y="2560638"/>
            <a:ext cx="7191375" cy="0"/>
            <a:chOff x="0" y="0"/>
            <a:chExt cx="4529" cy="0"/>
          </a:xfrm>
        </p:grpSpPr>
        <p:sp>
          <p:nvSpPr>
            <p:cNvPr id="32785" name="Rectangle 37"/>
            <p:cNvSpPr>
              <a:spLocks noChangeArrowheads="1"/>
            </p:cNvSpPr>
            <p:nvPr/>
          </p:nvSpPr>
          <p:spPr bwMode="auto">
            <a:xfrm>
              <a:off x="0" y="0"/>
              <a:ext cx="4529" cy="0"/>
            </a:xfrm>
            <a:prstGeom prst="rect">
              <a:avLst/>
            </a:prstGeom>
            <a:noFill/>
            <a:ln w="9525">
              <a:noFill/>
              <a:miter lim="800000"/>
              <a:headEnd/>
              <a:tailEnd/>
            </a:ln>
          </p:spPr>
          <p:txBody>
            <a:bodyPr>
              <a:spAutoFit/>
            </a:bodyPr>
            <a:lstStyle/>
            <a:p>
              <a:endParaRPr lang="en-US">
                <a:ea typeface="MS PGothic" pitchFamily="34" charset="-128"/>
              </a:endParaRPr>
            </a:p>
          </p:txBody>
        </p:sp>
        <p:grpSp>
          <p:nvGrpSpPr>
            <p:cNvPr id="32786" name="Group 38"/>
            <p:cNvGrpSpPr>
              <a:grpSpLocks/>
            </p:cNvGrpSpPr>
            <p:nvPr/>
          </p:nvGrpSpPr>
          <p:grpSpPr bwMode="auto">
            <a:xfrm>
              <a:off x="0" y="0"/>
              <a:ext cx="2995" cy="0"/>
              <a:chOff x="0" y="0"/>
              <a:chExt cx="2995" cy="0"/>
            </a:xfrm>
          </p:grpSpPr>
          <p:sp>
            <p:nvSpPr>
              <p:cNvPr id="32787" name="Rectangle 39"/>
              <p:cNvSpPr>
                <a:spLocks noChangeArrowheads="1"/>
              </p:cNvSpPr>
              <p:nvPr/>
            </p:nvSpPr>
            <p:spPr bwMode="auto">
              <a:xfrm>
                <a:off x="0" y="0"/>
                <a:ext cx="2995" cy="0"/>
              </a:xfrm>
              <a:prstGeom prst="rect">
                <a:avLst/>
              </a:prstGeom>
              <a:noFill/>
              <a:ln w="9525">
                <a:noFill/>
                <a:miter lim="800000"/>
                <a:headEnd/>
                <a:tailEnd/>
              </a:ln>
            </p:spPr>
            <p:txBody>
              <a:bodyPr>
                <a:spAutoFit/>
              </a:bodyPr>
              <a:lstStyle/>
              <a:p>
                <a:endParaRPr lang="en-US">
                  <a:ea typeface="MS PGothic" pitchFamily="34" charset="-128"/>
                </a:endParaRPr>
              </a:p>
            </p:txBody>
          </p:sp>
          <p:sp>
            <p:nvSpPr>
              <p:cNvPr id="32788" name="Rectangle 40"/>
              <p:cNvSpPr>
                <a:spLocks noChangeArrowheads="1"/>
              </p:cNvSpPr>
              <p:nvPr/>
            </p:nvSpPr>
            <p:spPr bwMode="auto">
              <a:xfrm>
                <a:off x="0" y="0"/>
                <a:ext cx="1462" cy="0"/>
              </a:xfrm>
              <a:prstGeom prst="rect">
                <a:avLst/>
              </a:prstGeom>
              <a:noFill/>
              <a:ln w="9525">
                <a:noFill/>
                <a:miter lim="800000"/>
                <a:headEnd/>
                <a:tailEnd/>
              </a:ln>
            </p:spPr>
            <p:txBody>
              <a:bodyPr>
                <a:spAutoFit/>
              </a:bodyPr>
              <a:lstStyle/>
              <a:p>
                <a:endParaRPr lang="en-US">
                  <a:ea typeface="MS PGothic" pitchFamily="34" charset="-128"/>
                </a:endParaRPr>
              </a:p>
            </p:txBody>
          </p:sp>
        </p:grpSp>
      </p:grpSp>
      <p:sp>
        <p:nvSpPr>
          <p:cNvPr id="32783" name="Title 41"/>
          <p:cNvSpPr>
            <a:spLocks noGrp="1"/>
          </p:cNvSpPr>
          <p:nvPr>
            <p:ph type="title" idx="4294967295"/>
          </p:nvPr>
        </p:nvSpPr>
        <p:spPr>
          <a:xfrm>
            <a:off x="457200" y="274638"/>
            <a:ext cx="8229600" cy="708026"/>
          </a:xfrm>
        </p:spPr>
        <p:txBody>
          <a:bodyPr anchor="b"/>
          <a:lstStyle/>
          <a:p>
            <a:r>
              <a:rPr lang="en-GB" b="1" dirty="0">
                <a:solidFill>
                  <a:schemeClr val="accent1">
                    <a:lumMod val="75000"/>
                  </a:schemeClr>
                </a:solidFill>
              </a:rPr>
              <a:t>BET YOUR COMPANY CULTURE</a:t>
            </a:r>
          </a:p>
        </p:txBody>
      </p:sp>
      <p:sp>
        <p:nvSpPr>
          <p:cNvPr id="32784" name="Content Placeholder 42"/>
          <p:cNvSpPr>
            <a:spLocks noGrp="1"/>
          </p:cNvSpPr>
          <p:nvPr>
            <p:ph sz="quarter" idx="4294967295"/>
          </p:nvPr>
        </p:nvSpPr>
        <p:spPr>
          <a:xfrm>
            <a:off x="457200" y="1124745"/>
            <a:ext cx="8579296" cy="4392488"/>
          </a:xfrm>
        </p:spPr>
        <p:txBody>
          <a:bodyPr/>
          <a:lstStyle/>
          <a:p>
            <a:pPr marL="273050" indent="-273050"/>
            <a:r>
              <a:rPr lang="en-GB" b="1" dirty="0"/>
              <a:t>Big – risky decisions</a:t>
            </a:r>
          </a:p>
          <a:p>
            <a:pPr marL="273050" indent="-273050"/>
            <a:endParaRPr lang="en-GB" b="1" dirty="0"/>
          </a:p>
          <a:p>
            <a:pPr marL="273050" indent="-273050"/>
            <a:r>
              <a:rPr lang="en-GB" b="1" dirty="0"/>
              <a:t>Slow feedback</a:t>
            </a:r>
          </a:p>
          <a:p>
            <a:pPr marL="273050" indent="-273050"/>
            <a:endParaRPr lang="en-GB" b="1" dirty="0"/>
          </a:p>
          <a:p>
            <a:pPr marL="273050" indent="-273050"/>
            <a:r>
              <a:rPr lang="en-GB" b="1" dirty="0"/>
              <a:t>Long term investment Activity</a:t>
            </a:r>
          </a:p>
        </p:txBody>
      </p:sp>
      <p:sp>
        <p:nvSpPr>
          <p:cNvPr id="5" name="Date Placeholder 4">
            <a:extLst>
              <a:ext uri="{FF2B5EF4-FFF2-40B4-BE49-F238E27FC236}">
                <a16:creationId xmlns:a16="http://schemas.microsoft.com/office/drawing/2014/main" id="{0AEAC3D7-7EAD-4D01-B391-8D70A21A67E6}"/>
              </a:ext>
            </a:extLst>
          </p:cNvPr>
          <p:cNvSpPr>
            <a:spLocks noGrp="1"/>
          </p:cNvSpPr>
          <p:nvPr>
            <p:ph type="dt" sz="half" idx="10"/>
          </p:nvPr>
        </p:nvSpPr>
        <p:spPr/>
        <p:txBody>
          <a:bodyPr/>
          <a:lstStyle/>
          <a:p>
            <a:pPr>
              <a:defRPr/>
            </a:pPr>
            <a:fld id="{580F4F98-3D04-47C7-8D95-4115066E2A61}" type="datetime1">
              <a:rPr lang="en-GB" smtClean="0"/>
              <a:t>16/01/2025</a:t>
            </a:fld>
            <a:endParaRPr lang="en-GB"/>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793" name="Group 5"/>
          <p:cNvGrpSpPr>
            <a:grpSpLocks/>
          </p:cNvGrpSpPr>
          <p:nvPr/>
        </p:nvGrpSpPr>
        <p:grpSpPr bwMode="auto">
          <a:xfrm>
            <a:off x="3411538" y="2560638"/>
            <a:ext cx="7191375" cy="0"/>
            <a:chOff x="0" y="0"/>
            <a:chExt cx="4529" cy="0"/>
          </a:xfrm>
        </p:grpSpPr>
        <p:sp>
          <p:nvSpPr>
            <p:cNvPr id="33844" name="Rectangle 6"/>
            <p:cNvSpPr>
              <a:spLocks noChangeArrowheads="1"/>
            </p:cNvSpPr>
            <p:nvPr/>
          </p:nvSpPr>
          <p:spPr bwMode="auto">
            <a:xfrm>
              <a:off x="0" y="0"/>
              <a:ext cx="4529" cy="0"/>
            </a:xfrm>
            <a:prstGeom prst="rect">
              <a:avLst/>
            </a:prstGeom>
            <a:noFill/>
            <a:ln w="9525">
              <a:noFill/>
              <a:miter lim="800000"/>
              <a:headEnd/>
              <a:tailEnd/>
            </a:ln>
          </p:spPr>
          <p:txBody>
            <a:bodyPr>
              <a:spAutoFit/>
            </a:bodyPr>
            <a:lstStyle/>
            <a:p>
              <a:endParaRPr lang="en-US">
                <a:ea typeface="MS PGothic" pitchFamily="34" charset="-128"/>
              </a:endParaRPr>
            </a:p>
          </p:txBody>
        </p:sp>
        <p:grpSp>
          <p:nvGrpSpPr>
            <p:cNvPr id="33845" name="Group 7"/>
            <p:cNvGrpSpPr>
              <a:grpSpLocks/>
            </p:cNvGrpSpPr>
            <p:nvPr/>
          </p:nvGrpSpPr>
          <p:grpSpPr bwMode="auto">
            <a:xfrm>
              <a:off x="0" y="0"/>
              <a:ext cx="2995" cy="0"/>
              <a:chOff x="0" y="0"/>
              <a:chExt cx="2995" cy="0"/>
            </a:xfrm>
          </p:grpSpPr>
          <p:sp>
            <p:nvSpPr>
              <p:cNvPr id="33846" name="Rectangle 8"/>
              <p:cNvSpPr>
                <a:spLocks noChangeArrowheads="1"/>
              </p:cNvSpPr>
              <p:nvPr/>
            </p:nvSpPr>
            <p:spPr bwMode="auto">
              <a:xfrm>
                <a:off x="0" y="0"/>
                <a:ext cx="2995" cy="0"/>
              </a:xfrm>
              <a:prstGeom prst="rect">
                <a:avLst/>
              </a:prstGeom>
              <a:noFill/>
              <a:ln w="9525">
                <a:noFill/>
                <a:miter lim="800000"/>
                <a:headEnd/>
                <a:tailEnd/>
              </a:ln>
            </p:spPr>
            <p:txBody>
              <a:bodyPr>
                <a:spAutoFit/>
              </a:bodyPr>
              <a:lstStyle/>
              <a:p>
                <a:endParaRPr lang="en-US">
                  <a:ea typeface="MS PGothic" pitchFamily="34" charset="-128"/>
                </a:endParaRPr>
              </a:p>
            </p:txBody>
          </p:sp>
          <p:sp>
            <p:nvSpPr>
              <p:cNvPr id="33847" name="Rectangle 9"/>
              <p:cNvSpPr>
                <a:spLocks noChangeArrowheads="1"/>
              </p:cNvSpPr>
              <p:nvPr/>
            </p:nvSpPr>
            <p:spPr bwMode="auto">
              <a:xfrm>
                <a:off x="0" y="0"/>
                <a:ext cx="1462" cy="0"/>
              </a:xfrm>
              <a:prstGeom prst="rect">
                <a:avLst/>
              </a:prstGeom>
              <a:noFill/>
              <a:ln w="9525">
                <a:noFill/>
                <a:miter lim="800000"/>
                <a:headEnd/>
                <a:tailEnd/>
              </a:ln>
            </p:spPr>
            <p:txBody>
              <a:bodyPr>
                <a:spAutoFit/>
              </a:bodyPr>
              <a:lstStyle/>
              <a:p>
                <a:endParaRPr lang="en-US">
                  <a:ea typeface="MS PGothic" pitchFamily="34" charset="-128"/>
                </a:endParaRPr>
              </a:p>
            </p:txBody>
          </p:sp>
        </p:grpSp>
      </p:grpSp>
      <p:grpSp>
        <p:nvGrpSpPr>
          <p:cNvPr id="33794" name="Group 10"/>
          <p:cNvGrpSpPr>
            <a:grpSpLocks/>
          </p:cNvGrpSpPr>
          <p:nvPr/>
        </p:nvGrpSpPr>
        <p:grpSpPr bwMode="auto">
          <a:xfrm>
            <a:off x="3411538" y="2560638"/>
            <a:ext cx="7191375" cy="0"/>
            <a:chOff x="0" y="0"/>
            <a:chExt cx="4529" cy="0"/>
          </a:xfrm>
        </p:grpSpPr>
        <p:sp>
          <p:nvSpPr>
            <p:cNvPr id="33842" name="Rectangle 11"/>
            <p:cNvSpPr>
              <a:spLocks noChangeArrowheads="1"/>
            </p:cNvSpPr>
            <p:nvPr/>
          </p:nvSpPr>
          <p:spPr bwMode="auto">
            <a:xfrm>
              <a:off x="0" y="0"/>
              <a:ext cx="4529" cy="0"/>
            </a:xfrm>
            <a:prstGeom prst="rect">
              <a:avLst/>
            </a:prstGeom>
            <a:noFill/>
            <a:ln w="9525">
              <a:noFill/>
              <a:miter lim="800000"/>
              <a:headEnd/>
              <a:tailEnd/>
            </a:ln>
          </p:spPr>
          <p:txBody>
            <a:bodyPr>
              <a:spAutoFit/>
            </a:bodyPr>
            <a:lstStyle/>
            <a:p>
              <a:endParaRPr lang="en-US">
                <a:ea typeface="MS PGothic" pitchFamily="34" charset="-128"/>
              </a:endParaRPr>
            </a:p>
          </p:txBody>
        </p:sp>
        <p:sp>
          <p:nvSpPr>
            <p:cNvPr id="33843" name="Rectangle 12"/>
            <p:cNvSpPr>
              <a:spLocks noChangeArrowheads="1"/>
            </p:cNvSpPr>
            <p:nvPr/>
          </p:nvSpPr>
          <p:spPr bwMode="auto">
            <a:xfrm>
              <a:off x="0" y="0"/>
              <a:ext cx="4529" cy="0"/>
            </a:xfrm>
            <a:prstGeom prst="rect">
              <a:avLst/>
            </a:prstGeom>
            <a:noFill/>
            <a:ln w="9525">
              <a:noFill/>
              <a:miter lim="800000"/>
              <a:headEnd/>
              <a:tailEnd/>
            </a:ln>
          </p:spPr>
          <p:txBody>
            <a:bodyPr>
              <a:spAutoFit/>
            </a:bodyPr>
            <a:lstStyle/>
            <a:p>
              <a:endParaRPr lang="en-US">
                <a:ea typeface="MS PGothic" pitchFamily="34" charset="-128"/>
              </a:endParaRPr>
            </a:p>
          </p:txBody>
        </p:sp>
      </p:grpSp>
      <p:grpSp>
        <p:nvGrpSpPr>
          <p:cNvPr id="33795" name="Group 13"/>
          <p:cNvGrpSpPr>
            <a:grpSpLocks/>
          </p:cNvGrpSpPr>
          <p:nvPr/>
        </p:nvGrpSpPr>
        <p:grpSpPr bwMode="auto">
          <a:xfrm>
            <a:off x="3411538" y="2560638"/>
            <a:ext cx="7191375" cy="0"/>
            <a:chOff x="0" y="0"/>
            <a:chExt cx="4529" cy="0"/>
          </a:xfrm>
        </p:grpSpPr>
        <p:sp>
          <p:nvSpPr>
            <p:cNvPr id="33838" name="Rectangle 14"/>
            <p:cNvSpPr>
              <a:spLocks noChangeArrowheads="1"/>
            </p:cNvSpPr>
            <p:nvPr/>
          </p:nvSpPr>
          <p:spPr bwMode="auto">
            <a:xfrm>
              <a:off x="0" y="0"/>
              <a:ext cx="4529" cy="0"/>
            </a:xfrm>
            <a:prstGeom prst="rect">
              <a:avLst/>
            </a:prstGeom>
            <a:noFill/>
            <a:ln w="9525">
              <a:noFill/>
              <a:miter lim="800000"/>
              <a:headEnd/>
              <a:tailEnd/>
            </a:ln>
          </p:spPr>
          <p:txBody>
            <a:bodyPr>
              <a:spAutoFit/>
            </a:bodyPr>
            <a:lstStyle/>
            <a:p>
              <a:endParaRPr lang="en-US">
                <a:ea typeface="MS PGothic" pitchFamily="34" charset="-128"/>
              </a:endParaRPr>
            </a:p>
          </p:txBody>
        </p:sp>
        <p:grpSp>
          <p:nvGrpSpPr>
            <p:cNvPr id="33839" name="Group 15"/>
            <p:cNvGrpSpPr>
              <a:grpSpLocks/>
            </p:cNvGrpSpPr>
            <p:nvPr/>
          </p:nvGrpSpPr>
          <p:grpSpPr bwMode="auto">
            <a:xfrm>
              <a:off x="0" y="0"/>
              <a:ext cx="2995" cy="0"/>
              <a:chOff x="0" y="0"/>
              <a:chExt cx="2995" cy="0"/>
            </a:xfrm>
          </p:grpSpPr>
          <p:sp>
            <p:nvSpPr>
              <p:cNvPr id="33840" name="Rectangle 16"/>
              <p:cNvSpPr>
                <a:spLocks noChangeArrowheads="1"/>
              </p:cNvSpPr>
              <p:nvPr/>
            </p:nvSpPr>
            <p:spPr bwMode="auto">
              <a:xfrm>
                <a:off x="0" y="0"/>
                <a:ext cx="2995" cy="0"/>
              </a:xfrm>
              <a:prstGeom prst="rect">
                <a:avLst/>
              </a:prstGeom>
              <a:noFill/>
              <a:ln w="9525">
                <a:noFill/>
                <a:miter lim="800000"/>
                <a:headEnd/>
                <a:tailEnd/>
              </a:ln>
            </p:spPr>
            <p:txBody>
              <a:bodyPr>
                <a:spAutoFit/>
              </a:bodyPr>
              <a:lstStyle/>
              <a:p>
                <a:endParaRPr lang="en-US">
                  <a:ea typeface="MS PGothic" pitchFamily="34" charset="-128"/>
                </a:endParaRPr>
              </a:p>
            </p:txBody>
          </p:sp>
          <p:sp>
            <p:nvSpPr>
              <p:cNvPr id="33841" name="Rectangle 17"/>
              <p:cNvSpPr>
                <a:spLocks noChangeArrowheads="1"/>
              </p:cNvSpPr>
              <p:nvPr/>
            </p:nvSpPr>
            <p:spPr bwMode="auto">
              <a:xfrm>
                <a:off x="0" y="0"/>
                <a:ext cx="1462" cy="0"/>
              </a:xfrm>
              <a:prstGeom prst="rect">
                <a:avLst/>
              </a:prstGeom>
              <a:noFill/>
              <a:ln w="9525">
                <a:noFill/>
                <a:miter lim="800000"/>
                <a:headEnd/>
                <a:tailEnd/>
              </a:ln>
            </p:spPr>
            <p:txBody>
              <a:bodyPr>
                <a:spAutoFit/>
              </a:bodyPr>
              <a:lstStyle/>
              <a:p>
                <a:endParaRPr lang="en-US">
                  <a:ea typeface="MS PGothic" pitchFamily="34" charset="-128"/>
                </a:endParaRPr>
              </a:p>
            </p:txBody>
          </p:sp>
        </p:grpSp>
      </p:grpSp>
      <p:grpSp>
        <p:nvGrpSpPr>
          <p:cNvPr id="33796" name="Group 18"/>
          <p:cNvGrpSpPr>
            <a:grpSpLocks/>
          </p:cNvGrpSpPr>
          <p:nvPr/>
        </p:nvGrpSpPr>
        <p:grpSpPr bwMode="auto">
          <a:xfrm>
            <a:off x="3411538" y="2560638"/>
            <a:ext cx="7191375" cy="0"/>
            <a:chOff x="0" y="0"/>
            <a:chExt cx="4529" cy="0"/>
          </a:xfrm>
        </p:grpSpPr>
        <p:sp>
          <p:nvSpPr>
            <p:cNvPr id="33836" name="Rectangle 19"/>
            <p:cNvSpPr>
              <a:spLocks noChangeArrowheads="1"/>
            </p:cNvSpPr>
            <p:nvPr/>
          </p:nvSpPr>
          <p:spPr bwMode="auto">
            <a:xfrm>
              <a:off x="0" y="0"/>
              <a:ext cx="4529" cy="0"/>
            </a:xfrm>
            <a:prstGeom prst="rect">
              <a:avLst/>
            </a:prstGeom>
            <a:noFill/>
            <a:ln w="9525">
              <a:noFill/>
              <a:miter lim="800000"/>
              <a:headEnd/>
              <a:tailEnd/>
            </a:ln>
          </p:spPr>
          <p:txBody>
            <a:bodyPr>
              <a:spAutoFit/>
            </a:bodyPr>
            <a:lstStyle/>
            <a:p>
              <a:endParaRPr lang="en-US">
                <a:ea typeface="MS PGothic" pitchFamily="34" charset="-128"/>
              </a:endParaRPr>
            </a:p>
          </p:txBody>
        </p:sp>
        <p:sp>
          <p:nvSpPr>
            <p:cNvPr id="33837" name="Rectangle 20"/>
            <p:cNvSpPr>
              <a:spLocks noChangeArrowheads="1"/>
            </p:cNvSpPr>
            <p:nvPr/>
          </p:nvSpPr>
          <p:spPr bwMode="auto">
            <a:xfrm>
              <a:off x="0" y="0"/>
              <a:ext cx="4529" cy="0"/>
            </a:xfrm>
            <a:prstGeom prst="rect">
              <a:avLst/>
            </a:prstGeom>
            <a:noFill/>
            <a:ln w="9525">
              <a:noFill/>
              <a:miter lim="800000"/>
              <a:headEnd/>
              <a:tailEnd/>
            </a:ln>
          </p:spPr>
          <p:txBody>
            <a:bodyPr>
              <a:spAutoFit/>
            </a:bodyPr>
            <a:lstStyle/>
            <a:p>
              <a:endParaRPr lang="en-US">
                <a:ea typeface="MS PGothic" pitchFamily="34" charset="-128"/>
              </a:endParaRPr>
            </a:p>
          </p:txBody>
        </p:sp>
      </p:grpSp>
      <p:grpSp>
        <p:nvGrpSpPr>
          <p:cNvPr id="33797" name="Group 21"/>
          <p:cNvGrpSpPr>
            <a:grpSpLocks/>
          </p:cNvGrpSpPr>
          <p:nvPr/>
        </p:nvGrpSpPr>
        <p:grpSpPr bwMode="auto">
          <a:xfrm>
            <a:off x="3411538" y="2560638"/>
            <a:ext cx="7191375" cy="0"/>
            <a:chOff x="0" y="0"/>
            <a:chExt cx="4529" cy="0"/>
          </a:xfrm>
        </p:grpSpPr>
        <p:sp>
          <p:nvSpPr>
            <p:cNvPr id="33832" name="Rectangle 22"/>
            <p:cNvSpPr>
              <a:spLocks noChangeArrowheads="1"/>
            </p:cNvSpPr>
            <p:nvPr/>
          </p:nvSpPr>
          <p:spPr bwMode="auto">
            <a:xfrm>
              <a:off x="0" y="0"/>
              <a:ext cx="4529" cy="0"/>
            </a:xfrm>
            <a:prstGeom prst="rect">
              <a:avLst/>
            </a:prstGeom>
            <a:noFill/>
            <a:ln w="9525">
              <a:noFill/>
              <a:miter lim="800000"/>
              <a:headEnd/>
              <a:tailEnd/>
            </a:ln>
          </p:spPr>
          <p:txBody>
            <a:bodyPr>
              <a:spAutoFit/>
            </a:bodyPr>
            <a:lstStyle/>
            <a:p>
              <a:endParaRPr lang="en-US">
                <a:ea typeface="MS PGothic" pitchFamily="34" charset="-128"/>
              </a:endParaRPr>
            </a:p>
          </p:txBody>
        </p:sp>
        <p:grpSp>
          <p:nvGrpSpPr>
            <p:cNvPr id="33833" name="Group 23"/>
            <p:cNvGrpSpPr>
              <a:grpSpLocks/>
            </p:cNvGrpSpPr>
            <p:nvPr/>
          </p:nvGrpSpPr>
          <p:grpSpPr bwMode="auto">
            <a:xfrm>
              <a:off x="0" y="0"/>
              <a:ext cx="2995" cy="0"/>
              <a:chOff x="0" y="0"/>
              <a:chExt cx="2995" cy="0"/>
            </a:xfrm>
          </p:grpSpPr>
          <p:sp>
            <p:nvSpPr>
              <p:cNvPr id="33834" name="Rectangle 24"/>
              <p:cNvSpPr>
                <a:spLocks noChangeArrowheads="1"/>
              </p:cNvSpPr>
              <p:nvPr/>
            </p:nvSpPr>
            <p:spPr bwMode="auto">
              <a:xfrm>
                <a:off x="0" y="0"/>
                <a:ext cx="2995" cy="0"/>
              </a:xfrm>
              <a:prstGeom prst="rect">
                <a:avLst/>
              </a:prstGeom>
              <a:noFill/>
              <a:ln w="9525">
                <a:noFill/>
                <a:miter lim="800000"/>
                <a:headEnd/>
                <a:tailEnd/>
              </a:ln>
            </p:spPr>
            <p:txBody>
              <a:bodyPr>
                <a:spAutoFit/>
              </a:bodyPr>
              <a:lstStyle/>
              <a:p>
                <a:endParaRPr lang="en-US">
                  <a:ea typeface="MS PGothic" pitchFamily="34" charset="-128"/>
                </a:endParaRPr>
              </a:p>
            </p:txBody>
          </p:sp>
          <p:sp>
            <p:nvSpPr>
              <p:cNvPr id="33835" name="Rectangle 25"/>
              <p:cNvSpPr>
                <a:spLocks noChangeArrowheads="1"/>
              </p:cNvSpPr>
              <p:nvPr/>
            </p:nvSpPr>
            <p:spPr bwMode="auto">
              <a:xfrm>
                <a:off x="0" y="0"/>
                <a:ext cx="1462" cy="0"/>
              </a:xfrm>
              <a:prstGeom prst="rect">
                <a:avLst/>
              </a:prstGeom>
              <a:noFill/>
              <a:ln w="9525">
                <a:noFill/>
                <a:miter lim="800000"/>
                <a:headEnd/>
                <a:tailEnd/>
              </a:ln>
            </p:spPr>
            <p:txBody>
              <a:bodyPr>
                <a:spAutoFit/>
              </a:bodyPr>
              <a:lstStyle/>
              <a:p>
                <a:endParaRPr lang="en-US">
                  <a:ea typeface="MS PGothic" pitchFamily="34" charset="-128"/>
                </a:endParaRPr>
              </a:p>
            </p:txBody>
          </p:sp>
        </p:grpSp>
      </p:grpSp>
      <p:sp>
        <p:nvSpPr>
          <p:cNvPr id="33798" name="Rectangle 26"/>
          <p:cNvSpPr>
            <a:spLocks noChangeArrowheads="1"/>
          </p:cNvSpPr>
          <p:nvPr/>
        </p:nvSpPr>
        <p:spPr bwMode="auto">
          <a:xfrm>
            <a:off x="2857500" y="2400300"/>
            <a:ext cx="6972300" cy="0"/>
          </a:xfrm>
          <a:prstGeom prst="rect">
            <a:avLst/>
          </a:prstGeom>
          <a:noFill/>
          <a:ln w="9525">
            <a:noFill/>
            <a:miter lim="800000"/>
            <a:headEnd/>
            <a:tailEnd/>
          </a:ln>
        </p:spPr>
        <p:txBody>
          <a:bodyPr>
            <a:spAutoFit/>
          </a:bodyPr>
          <a:lstStyle/>
          <a:p>
            <a:endParaRPr lang="en-US">
              <a:ea typeface="MS PGothic" pitchFamily="34" charset="-128"/>
            </a:endParaRPr>
          </a:p>
        </p:txBody>
      </p:sp>
      <p:grpSp>
        <p:nvGrpSpPr>
          <p:cNvPr id="33799" name="Group 27"/>
          <p:cNvGrpSpPr>
            <a:grpSpLocks/>
          </p:cNvGrpSpPr>
          <p:nvPr/>
        </p:nvGrpSpPr>
        <p:grpSpPr bwMode="auto">
          <a:xfrm>
            <a:off x="3411538" y="2560638"/>
            <a:ext cx="7191375" cy="0"/>
            <a:chOff x="0" y="0"/>
            <a:chExt cx="4529" cy="0"/>
          </a:xfrm>
        </p:grpSpPr>
        <p:sp>
          <p:nvSpPr>
            <p:cNvPr id="33828" name="Rectangle 28"/>
            <p:cNvSpPr>
              <a:spLocks noChangeArrowheads="1"/>
            </p:cNvSpPr>
            <p:nvPr/>
          </p:nvSpPr>
          <p:spPr bwMode="auto">
            <a:xfrm>
              <a:off x="0" y="0"/>
              <a:ext cx="4529" cy="0"/>
            </a:xfrm>
            <a:prstGeom prst="rect">
              <a:avLst/>
            </a:prstGeom>
            <a:noFill/>
            <a:ln w="9525">
              <a:noFill/>
              <a:miter lim="800000"/>
              <a:headEnd/>
              <a:tailEnd/>
            </a:ln>
          </p:spPr>
          <p:txBody>
            <a:bodyPr>
              <a:spAutoFit/>
            </a:bodyPr>
            <a:lstStyle/>
            <a:p>
              <a:endParaRPr lang="en-US">
                <a:ea typeface="MS PGothic" pitchFamily="34" charset="-128"/>
              </a:endParaRPr>
            </a:p>
          </p:txBody>
        </p:sp>
        <p:grpSp>
          <p:nvGrpSpPr>
            <p:cNvPr id="33829" name="Group 29"/>
            <p:cNvGrpSpPr>
              <a:grpSpLocks/>
            </p:cNvGrpSpPr>
            <p:nvPr/>
          </p:nvGrpSpPr>
          <p:grpSpPr bwMode="auto">
            <a:xfrm>
              <a:off x="0" y="0"/>
              <a:ext cx="2995" cy="0"/>
              <a:chOff x="0" y="0"/>
              <a:chExt cx="2995" cy="0"/>
            </a:xfrm>
          </p:grpSpPr>
          <p:sp>
            <p:nvSpPr>
              <p:cNvPr id="33830" name="Rectangle 30"/>
              <p:cNvSpPr>
                <a:spLocks noChangeArrowheads="1"/>
              </p:cNvSpPr>
              <p:nvPr/>
            </p:nvSpPr>
            <p:spPr bwMode="auto">
              <a:xfrm>
                <a:off x="0" y="0"/>
                <a:ext cx="2995" cy="0"/>
              </a:xfrm>
              <a:prstGeom prst="rect">
                <a:avLst/>
              </a:prstGeom>
              <a:noFill/>
              <a:ln w="9525">
                <a:noFill/>
                <a:miter lim="800000"/>
                <a:headEnd/>
                <a:tailEnd/>
              </a:ln>
            </p:spPr>
            <p:txBody>
              <a:bodyPr>
                <a:spAutoFit/>
              </a:bodyPr>
              <a:lstStyle/>
              <a:p>
                <a:endParaRPr lang="en-US">
                  <a:ea typeface="MS PGothic" pitchFamily="34" charset="-128"/>
                </a:endParaRPr>
              </a:p>
            </p:txBody>
          </p:sp>
          <p:sp>
            <p:nvSpPr>
              <p:cNvPr id="33831" name="Rectangle 31"/>
              <p:cNvSpPr>
                <a:spLocks noChangeArrowheads="1"/>
              </p:cNvSpPr>
              <p:nvPr/>
            </p:nvSpPr>
            <p:spPr bwMode="auto">
              <a:xfrm>
                <a:off x="0" y="0"/>
                <a:ext cx="1462" cy="0"/>
              </a:xfrm>
              <a:prstGeom prst="rect">
                <a:avLst/>
              </a:prstGeom>
              <a:noFill/>
              <a:ln w="9525">
                <a:noFill/>
                <a:miter lim="800000"/>
                <a:headEnd/>
                <a:tailEnd/>
              </a:ln>
            </p:spPr>
            <p:txBody>
              <a:bodyPr>
                <a:spAutoFit/>
              </a:bodyPr>
              <a:lstStyle/>
              <a:p>
                <a:endParaRPr lang="en-US">
                  <a:ea typeface="MS PGothic" pitchFamily="34" charset="-128"/>
                </a:endParaRPr>
              </a:p>
            </p:txBody>
          </p:sp>
        </p:grpSp>
      </p:grpSp>
      <p:grpSp>
        <p:nvGrpSpPr>
          <p:cNvPr id="33800" name="Group 32"/>
          <p:cNvGrpSpPr>
            <a:grpSpLocks/>
          </p:cNvGrpSpPr>
          <p:nvPr/>
        </p:nvGrpSpPr>
        <p:grpSpPr bwMode="auto">
          <a:xfrm>
            <a:off x="3411538" y="2560638"/>
            <a:ext cx="7191375" cy="0"/>
            <a:chOff x="0" y="0"/>
            <a:chExt cx="4529" cy="0"/>
          </a:xfrm>
        </p:grpSpPr>
        <p:sp>
          <p:nvSpPr>
            <p:cNvPr id="33824" name="Rectangle 33"/>
            <p:cNvSpPr>
              <a:spLocks noChangeArrowheads="1"/>
            </p:cNvSpPr>
            <p:nvPr/>
          </p:nvSpPr>
          <p:spPr bwMode="auto">
            <a:xfrm>
              <a:off x="0" y="0"/>
              <a:ext cx="4529" cy="0"/>
            </a:xfrm>
            <a:prstGeom prst="rect">
              <a:avLst/>
            </a:prstGeom>
            <a:noFill/>
            <a:ln w="9525">
              <a:noFill/>
              <a:miter lim="800000"/>
              <a:headEnd/>
              <a:tailEnd/>
            </a:ln>
          </p:spPr>
          <p:txBody>
            <a:bodyPr>
              <a:spAutoFit/>
            </a:bodyPr>
            <a:lstStyle/>
            <a:p>
              <a:endParaRPr lang="en-US">
                <a:ea typeface="MS PGothic" pitchFamily="34" charset="-128"/>
              </a:endParaRPr>
            </a:p>
          </p:txBody>
        </p:sp>
        <p:grpSp>
          <p:nvGrpSpPr>
            <p:cNvPr id="33825" name="Group 34"/>
            <p:cNvGrpSpPr>
              <a:grpSpLocks/>
            </p:cNvGrpSpPr>
            <p:nvPr/>
          </p:nvGrpSpPr>
          <p:grpSpPr bwMode="auto">
            <a:xfrm>
              <a:off x="0" y="0"/>
              <a:ext cx="2995" cy="0"/>
              <a:chOff x="0" y="0"/>
              <a:chExt cx="2995" cy="0"/>
            </a:xfrm>
          </p:grpSpPr>
          <p:sp>
            <p:nvSpPr>
              <p:cNvPr id="33826" name="Rectangle 35"/>
              <p:cNvSpPr>
                <a:spLocks noChangeArrowheads="1"/>
              </p:cNvSpPr>
              <p:nvPr/>
            </p:nvSpPr>
            <p:spPr bwMode="auto">
              <a:xfrm>
                <a:off x="0" y="0"/>
                <a:ext cx="2995" cy="0"/>
              </a:xfrm>
              <a:prstGeom prst="rect">
                <a:avLst/>
              </a:prstGeom>
              <a:noFill/>
              <a:ln w="9525">
                <a:noFill/>
                <a:miter lim="800000"/>
                <a:headEnd/>
                <a:tailEnd/>
              </a:ln>
            </p:spPr>
            <p:txBody>
              <a:bodyPr>
                <a:spAutoFit/>
              </a:bodyPr>
              <a:lstStyle/>
              <a:p>
                <a:endParaRPr lang="en-US">
                  <a:ea typeface="MS PGothic" pitchFamily="34" charset="-128"/>
                </a:endParaRPr>
              </a:p>
            </p:txBody>
          </p:sp>
          <p:sp>
            <p:nvSpPr>
              <p:cNvPr id="33827" name="Rectangle 36"/>
              <p:cNvSpPr>
                <a:spLocks noChangeArrowheads="1"/>
              </p:cNvSpPr>
              <p:nvPr/>
            </p:nvSpPr>
            <p:spPr bwMode="auto">
              <a:xfrm>
                <a:off x="0" y="0"/>
                <a:ext cx="1462" cy="0"/>
              </a:xfrm>
              <a:prstGeom prst="rect">
                <a:avLst/>
              </a:prstGeom>
              <a:noFill/>
              <a:ln w="9525">
                <a:noFill/>
                <a:miter lim="800000"/>
                <a:headEnd/>
                <a:tailEnd/>
              </a:ln>
            </p:spPr>
            <p:txBody>
              <a:bodyPr>
                <a:spAutoFit/>
              </a:bodyPr>
              <a:lstStyle/>
              <a:p>
                <a:endParaRPr lang="en-US">
                  <a:ea typeface="MS PGothic" pitchFamily="34" charset="-128"/>
                </a:endParaRPr>
              </a:p>
            </p:txBody>
          </p:sp>
        </p:grpSp>
      </p:grpSp>
      <p:pic>
        <p:nvPicPr>
          <p:cNvPr id="33801" name="Picture 37" descr="Ipswich Borough Council"/>
          <p:cNvPicPr>
            <a:picLocks noChangeAspect="1" noChangeArrowheads="1"/>
          </p:cNvPicPr>
          <p:nvPr/>
        </p:nvPicPr>
        <p:blipFill>
          <a:blip r:embed="rId2"/>
          <a:srcRect/>
          <a:stretch>
            <a:fillRect/>
          </a:stretch>
        </p:blipFill>
        <p:spPr bwMode="auto">
          <a:xfrm>
            <a:off x="6635027" y="3848771"/>
            <a:ext cx="2474913" cy="1851025"/>
          </a:xfrm>
          <a:prstGeom prst="rect">
            <a:avLst/>
          </a:prstGeom>
          <a:noFill/>
          <a:ln w="9525">
            <a:noFill/>
            <a:miter lim="800000"/>
            <a:headEnd/>
            <a:tailEnd/>
          </a:ln>
        </p:spPr>
      </p:pic>
      <p:grpSp>
        <p:nvGrpSpPr>
          <p:cNvPr id="33802" name="Group 38"/>
          <p:cNvGrpSpPr>
            <a:grpSpLocks/>
          </p:cNvGrpSpPr>
          <p:nvPr/>
        </p:nvGrpSpPr>
        <p:grpSpPr bwMode="auto">
          <a:xfrm>
            <a:off x="3411538" y="2560638"/>
            <a:ext cx="7191375" cy="0"/>
            <a:chOff x="0" y="0"/>
            <a:chExt cx="4529" cy="0"/>
          </a:xfrm>
        </p:grpSpPr>
        <p:sp>
          <p:nvSpPr>
            <p:cNvPr id="33820" name="Rectangle 39"/>
            <p:cNvSpPr>
              <a:spLocks noChangeArrowheads="1"/>
            </p:cNvSpPr>
            <p:nvPr/>
          </p:nvSpPr>
          <p:spPr bwMode="auto">
            <a:xfrm>
              <a:off x="0" y="0"/>
              <a:ext cx="4529" cy="0"/>
            </a:xfrm>
            <a:prstGeom prst="rect">
              <a:avLst/>
            </a:prstGeom>
            <a:noFill/>
            <a:ln w="9525">
              <a:noFill/>
              <a:miter lim="800000"/>
              <a:headEnd/>
              <a:tailEnd/>
            </a:ln>
          </p:spPr>
          <p:txBody>
            <a:bodyPr>
              <a:spAutoFit/>
            </a:bodyPr>
            <a:lstStyle/>
            <a:p>
              <a:endParaRPr lang="en-US">
                <a:ea typeface="MS PGothic" pitchFamily="34" charset="-128"/>
              </a:endParaRPr>
            </a:p>
          </p:txBody>
        </p:sp>
        <p:grpSp>
          <p:nvGrpSpPr>
            <p:cNvPr id="33821" name="Group 40"/>
            <p:cNvGrpSpPr>
              <a:grpSpLocks/>
            </p:cNvGrpSpPr>
            <p:nvPr/>
          </p:nvGrpSpPr>
          <p:grpSpPr bwMode="auto">
            <a:xfrm>
              <a:off x="0" y="0"/>
              <a:ext cx="2995" cy="0"/>
              <a:chOff x="0" y="0"/>
              <a:chExt cx="2995" cy="0"/>
            </a:xfrm>
          </p:grpSpPr>
          <p:sp>
            <p:nvSpPr>
              <p:cNvPr id="33822" name="Rectangle 41"/>
              <p:cNvSpPr>
                <a:spLocks noChangeArrowheads="1"/>
              </p:cNvSpPr>
              <p:nvPr/>
            </p:nvSpPr>
            <p:spPr bwMode="auto">
              <a:xfrm>
                <a:off x="0" y="0"/>
                <a:ext cx="2995" cy="0"/>
              </a:xfrm>
              <a:prstGeom prst="rect">
                <a:avLst/>
              </a:prstGeom>
              <a:noFill/>
              <a:ln w="9525">
                <a:noFill/>
                <a:miter lim="800000"/>
                <a:headEnd/>
                <a:tailEnd/>
              </a:ln>
            </p:spPr>
            <p:txBody>
              <a:bodyPr>
                <a:spAutoFit/>
              </a:bodyPr>
              <a:lstStyle/>
              <a:p>
                <a:endParaRPr lang="en-US">
                  <a:ea typeface="MS PGothic" pitchFamily="34" charset="-128"/>
                </a:endParaRPr>
              </a:p>
            </p:txBody>
          </p:sp>
          <p:sp>
            <p:nvSpPr>
              <p:cNvPr id="33823" name="Rectangle 42"/>
              <p:cNvSpPr>
                <a:spLocks noChangeArrowheads="1"/>
              </p:cNvSpPr>
              <p:nvPr/>
            </p:nvSpPr>
            <p:spPr bwMode="auto">
              <a:xfrm>
                <a:off x="0" y="0"/>
                <a:ext cx="1462" cy="0"/>
              </a:xfrm>
              <a:prstGeom prst="rect">
                <a:avLst/>
              </a:prstGeom>
              <a:noFill/>
              <a:ln w="9525">
                <a:noFill/>
                <a:miter lim="800000"/>
                <a:headEnd/>
                <a:tailEnd/>
              </a:ln>
            </p:spPr>
            <p:txBody>
              <a:bodyPr>
                <a:spAutoFit/>
              </a:bodyPr>
              <a:lstStyle/>
              <a:p>
                <a:endParaRPr lang="en-US">
                  <a:ea typeface="MS PGothic" pitchFamily="34" charset="-128"/>
                </a:endParaRPr>
              </a:p>
            </p:txBody>
          </p:sp>
        </p:grpSp>
      </p:grpSp>
      <p:grpSp>
        <p:nvGrpSpPr>
          <p:cNvPr id="33803" name="Group 43"/>
          <p:cNvGrpSpPr>
            <a:grpSpLocks/>
          </p:cNvGrpSpPr>
          <p:nvPr/>
        </p:nvGrpSpPr>
        <p:grpSpPr bwMode="auto">
          <a:xfrm>
            <a:off x="3411538" y="2560638"/>
            <a:ext cx="7191375" cy="0"/>
            <a:chOff x="0" y="0"/>
            <a:chExt cx="4529" cy="0"/>
          </a:xfrm>
        </p:grpSpPr>
        <p:sp>
          <p:nvSpPr>
            <p:cNvPr id="33816" name="Rectangle 44"/>
            <p:cNvSpPr>
              <a:spLocks noChangeArrowheads="1"/>
            </p:cNvSpPr>
            <p:nvPr/>
          </p:nvSpPr>
          <p:spPr bwMode="auto">
            <a:xfrm>
              <a:off x="0" y="0"/>
              <a:ext cx="4529" cy="0"/>
            </a:xfrm>
            <a:prstGeom prst="rect">
              <a:avLst/>
            </a:prstGeom>
            <a:noFill/>
            <a:ln w="9525">
              <a:noFill/>
              <a:miter lim="800000"/>
              <a:headEnd/>
              <a:tailEnd/>
            </a:ln>
          </p:spPr>
          <p:txBody>
            <a:bodyPr>
              <a:spAutoFit/>
            </a:bodyPr>
            <a:lstStyle/>
            <a:p>
              <a:endParaRPr lang="en-US">
                <a:ea typeface="MS PGothic" pitchFamily="34" charset="-128"/>
              </a:endParaRPr>
            </a:p>
          </p:txBody>
        </p:sp>
        <p:grpSp>
          <p:nvGrpSpPr>
            <p:cNvPr id="33817" name="Group 45"/>
            <p:cNvGrpSpPr>
              <a:grpSpLocks/>
            </p:cNvGrpSpPr>
            <p:nvPr/>
          </p:nvGrpSpPr>
          <p:grpSpPr bwMode="auto">
            <a:xfrm>
              <a:off x="0" y="0"/>
              <a:ext cx="2995" cy="0"/>
              <a:chOff x="0" y="0"/>
              <a:chExt cx="2995" cy="0"/>
            </a:xfrm>
          </p:grpSpPr>
          <p:sp>
            <p:nvSpPr>
              <p:cNvPr id="33818" name="Rectangle 46"/>
              <p:cNvSpPr>
                <a:spLocks noChangeArrowheads="1"/>
              </p:cNvSpPr>
              <p:nvPr/>
            </p:nvSpPr>
            <p:spPr bwMode="auto">
              <a:xfrm>
                <a:off x="0" y="0"/>
                <a:ext cx="2995" cy="0"/>
              </a:xfrm>
              <a:prstGeom prst="rect">
                <a:avLst/>
              </a:prstGeom>
              <a:noFill/>
              <a:ln w="9525">
                <a:noFill/>
                <a:miter lim="800000"/>
                <a:headEnd/>
                <a:tailEnd/>
              </a:ln>
            </p:spPr>
            <p:txBody>
              <a:bodyPr>
                <a:spAutoFit/>
              </a:bodyPr>
              <a:lstStyle/>
              <a:p>
                <a:endParaRPr lang="en-US">
                  <a:ea typeface="MS PGothic" pitchFamily="34" charset="-128"/>
                </a:endParaRPr>
              </a:p>
            </p:txBody>
          </p:sp>
          <p:sp>
            <p:nvSpPr>
              <p:cNvPr id="33819" name="Rectangle 47"/>
              <p:cNvSpPr>
                <a:spLocks noChangeArrowheads="1"/>
              </p:cNvSpPr>
              <p:nvPr/>
            </p:nvSpPr>
            <p:spPr bwMode="auto">
              <a:xfrm>
                <a:off x="0" y="0"/>
                <a:ext cx="1462" cy="0"/>
              </a:xfrm>
              <a:prstGeom prst="rect">
                <a:avLst/>
              </a:prstGeom>
              <a:noFill/>
              <a:ln w="9525">
                <a:noFill/>
                <a:miter lim="800000"/>
                <a:headEnd/>
                <a:tailEnd/>
              </a:ln>
            </p:spPr>
            <p:txBody>
              <a:bodyPr>
                <a:spAutoFit/>
              </a:bodyPr>
              <a:lstStyle/>
              <a:p>
                <a:endParaRPr lang="en-US">
                  <a:ea typeface="MS PGothic" pitchFamily="34" charset="-128"/>
                </a:endParaRPr>
              </a:p>
            </p:txBody>
          </p:sp>
        </p:grpSp>
      </p:grpSp>
      <p:grpSp>
        <p:nvGrpSpPr>
          <p:cNvPr id="33805" name="Group 49"/>
          <p:cNvGrpSpPr>
            <a:grpSpLocks/>
          </p:cNvGrpSpPr>
          <p:nvPr/>
        </p:nvGrpSpPr>
        <p:grpSpPr bwMode="auto">
          <a:xfrm>
            <a:off x="3411538" y="2560638"/>
            <a:ext cx="7191375" cy="0"/>
            <a:chOff x="0" y="0"/>
            <a:chExt cx="4529" cy="0"/>
          </a:xfrm>
        </p:grpSpPr>
        <p:sp>
          <p:nvSpPr>
            <p:cNvPr id="33812" name="Rectangle 50"/>
            <p:cNvSpPr>
              <a:spLocks noChangeArrowheads="1"/>
            </p:cNvSpPr>
            <p:nvPr/>
          </p:nvSpPr>
          <p:spPr bwMode="auto">
            <a:xfrm>
              <a:off x="0" y="0"/>
              <a:ext cx="4529" cy="0"/>
            </a:xfrm>
            <a:prstGeom prst="rect">
              <a:avLst/>
            </a:prstGeom>
            <a:noFill/>
            <a:ln w="9525">
              <a:noFill/>
              <a:miter lim="800000"/>
              <a:headEnd/>
              <a:tailEnd/>
            </a:ln>
          </p:spPr>
          <p:txBody>
            <a:bodyPr>
              <a:spAutoFit/>
            </a:bodyPr>
            <a:lstStyle/>
            <a:p>
              <a:endParaRPr lang="en-US">
                <a:ea typeface="MS PGothic" pitchFamily="34" charset="-128"/>
              </a:endParaRPr>
            </a:p>
          </p:txBody>
        </p:sp>
        <p:grpSp>
          <p:nvGrpSpPr>
            <p:cNvPr id="33813" name="Group 51"/>
            <p:cNvGrpSpPr>
              <a:grpSpLocks/>
            </p:cNvGrpSpPr>
            <p:nvPr/>
          </p:nvGrpSpPr>
          <p:grpSpPr bwMode="auto">
            <a:xfrm>
              <a:off x="0" y="0"/>
              <a:ext cx="2995" cy="0"/>
              <a:chOff x="0" y="0"/>
              <a:chExt cx="2995" cy="0"/>
            </a:xfrm>
          </p:grpSpPr>
          <p:sp>
            <p:nvSpPr>
              <p:cNvPr id="33814" name="Rectangle 52"/>
              <p:cNvSpPr>
                <a:spLocks noChangeArrowheads="1"/>
              </p:cNvSpPr>
              <p:nvPr/>
            </p:nvSpPr>
            <p:spPr bwMode="auto">
              <a:xfrm>
                <a:off x="0" y="0"/>
                <a:ext cx="2995" cy="0"/>
              </a:xfrm>
              <a:prstGeom prst="rect">
                <a:avLst/>
              </a:prstGeom>
              <a:noFill/>
              <a:ln w="9525">
                <a:noFill/>
                <a:miter lim="800000"/>
                <a:headEnd/>
                <a:tailEnd/>
              </a:ln>
            </p:spPr>
            <p:txBody>
              <a:bodyPr>
                <a:spAutoFit/>
              </a:bodyPr>
              <a:lstStyle/>
              <a:p>
                <a:endParaRPr lang="en-US">
                  <a:ea typeface="MS PGothic" pitchFamily="34" charset="-128"/>
                </a:endParaRPr>
              </a:p>
            </p:txBody>
          </p:sp>
          <p:sp>
            <p:nvSpPr>
              <p:cNvPr id="33815" name="Rectangle 53"/>
              <p:cNvSpPr>
                <a:spLocks noChangeArrowheads="1"/>
              </p:cNvSpPr>
              <p:nvPr/>
            </p:nvSpPr>
            <p:spPr bwMode="auto">
              <a:xfrm>
                <a:off x="0" y="0"/>
                <a:ext cx="1462" cy="0"/>
              </a:xfrm>
              <a:prstGeom prst="rect">
                <a:avLst/>
              </a:prstGeom>
              <a:noFill/>
              <a:ln w="9525">
                <a:noFill/>
                <a:miter lim="800000"/>
                <a:headEnd/>
                <a:tailEnd/>
              </a:ln>
            </p:spPr>
            <p:txBody>
              <a:bodyPr>
                <a:spAutoFit/>
              </a:bodyPr>
              <a:lstStyle/>
              <a:p>
                <a:endParaRPr lang="en-US">
                  <a:ea typeface="MS PGothic" pitchFamily="34" charset="-128"/>
                </a:endParaRPr>
              </a:p>
            </p:txBody>
          </p:sp>
        </p:grpSp>
      </p:grpSp>
      <p:grpSp>
        <p:nvGrpSpPr>
          <p:cNvPr id="20" name="Group 54"/>
          <p:cNvGrpSpPr>
            <a:grpSpLocks/>
          </p:cNvGrpSpPr>
          <p:nvPr/>
        </p:nvGrpSpPr>
        <p:grpSpPr bwMode="auto">
          <a:xfrm>
            <a:off x="3227412" y="-150787"/>
            <a:ext cx="2320925" cy="0"/>
            <a:chOff x="2149" y="1613"/>
            <a:chExt cx="1462" cy="0"/>
          </a:xfrm>
        </p:grpSpPr>
        <p:sp>
          <p:nvSpPr>
            <p:cNvPr id="33809" name="Rectangle 55"/>
            <p:cNvSpPr>
              <a:spLocks noChangeArrowheads="1"/>
            </p:cNvSpPr>
            <p:nvPr/>
          </p:nvSpPr>
          <p:spPr bwMode="auto">
            <a:xfrm>
              <a:off x="2149" y="1613"/>
              <a:ext cx="1462" cy="0"/>
            </a:xfrm>
            <a:prstGeom prst="rect">
              <a:avLst/>
            </a:prstGeom>
            <a:noFill/>
            <a:ln w="9525">
              <a:noFill/>
              <a:miter lim="800000"/>
              <a:headEnd/>
              <a:tailEnd/>
            </a:ln>
          </p:spPr>
          <p:txBody>
            <a:bodyPr>
              <a:spAutoFit/>
            </a:bodyPr>
            <a:lstStyle/>
            <a:p>
              <a:endParaRPr lang="en-US">
                <a:ea typeface="MS PGothic" pitchFamily="34" charset="-128"/>
              </a:endParaRPr>
            </a:p>
          </p:txBody>
        </p:sp>
        <p:sp>
          <p:nvSpPr>
            <p:cNvPr id="33810" name="Rectangle 56"/>
            <p:cNvSpPr>
              <a:spLocks noChangeArrowheads="1"/>
            </p:cNvSpPr>
            <p:nvPr/>
          </p:nvSpPr>
          <p:spPr bwMode="auto">
            <a:xfrm>
              <a:off x="2149" y="1613"/>
              <a:ext cx="1462" cy="0"/>
            </a:xfrm>
            <a:prstGeom prst="rect">
              <a:avLst/>
            </a:prstGeom>
            <a:noFill/>
            <a:ln w="9525">
              <a:noFill/>
              <a:miter lim="800000"/>
              <a:headEnd/>
              <a:tailEnd/>
            </a:ln>
          </p:spPr>
          <p:txBody>
            <a:bodyPr>
              <a:spAutoFit/>
            </a:bodyPr>
            <a:lstStyle/>
            <a:p>
              <a:endParaRPr lang="en-US">
                <a:ea typeface="MS PGothic" pitchFamily="34" charset="-128"/>
              </a:endParaRPr>
            </a:p>
          </p:txBody>
        </p:sp>
      </p:grpSp>
      <p:sp>
        <p:nvSpPr>
          <p:cNvPr id="33807" name="Title 56"/>
          <p:cNvSpPr>
            <a:spLocks noGrp="1"/>
          </p:cNvSpPr>
          <p:nvPr>
            <p:ph type="title" idx="4294967295"/>
          </p:nvPr>
        </p:nvSpPr>
        <p:spPr>
          <a:xfrm>
            <a:off x="457200" y="274638"/>
            <a:ext cx="8229600" cy="706088"/>
          </a:xfrm>
        </p:spPr>
        <p:txBody>
          <a:bodyPr anchor="b"/>
          <a:lstStyle/>
          <a:p>
            <a:r>
              <a:rPr lang="en-GB" b="1" dirty="0">
                <a:solidFill>
                  <a:schemeClr val="accent1">
                    <a:lumMod val="75000"/>
                  </a:schemeClr>
                </a:solidFill>
              </a:rPr>
              <a:t>PROCESS CULTURE</a:t>
            </a:r>
          </a:p>
        </p:txBody>
      </p:sp>
      <p:sp>
        <p:nvSpPr>
          <p:cNvPr id="33808" name="Content Placeholder 57"/>
          <p:cNvSpPr>
            <a:spLocks noGrp="1"/>
          </p:cNvSpPr>
          <p:nvPr>
            <p:ph sz="quarter" idx="4294967295"/>
          </p:nvPr>
        </p:nvSpPr>
        <p:spPr/>
        <p:txBody>
          <a:bodyPr/>
          <a:lstStyle/>
          <a:p>
            <a:pPr marL="273050" indent="-273050"/>
            <a:r>
              <a:rPr lang="en-GB" b="1" dirty="0"/>
              <a:t>Low risk and slow feedback</a:t>
            </a:r>
          </a:p>
          <a:p>
            <a:pPr marL="273050" indent="-273050"/>
            <a:endParaRPr lang="en-GB" b="1" dirty="0"/>
          </a:p>
          <a:p>
            <a:pPr marL="273050" indent="-273050"/>
            <a:r>
              <a:rPr lang="en-GB" b="1" dirty="0"/>
              <a:t>People focus on process not product</a:t>
            </a:r>
          </a:p>
          <a:p>
            <a:pPr marL="273050" indent="-273050"/>
            <a:endParaRPr lang="en-GB" b="1" dirty="0"/>
          </a:p>
          <a:p>
            <a:pPr marL="273050" indent="-273050"/>
            <a:r>
              <a:rPr lang="en-GB" b="1" dirty="0"/>
              <a:t>`Cover your back’ culture</a:t>
            </a:r>
          </a:p>
          <a:p>
            <a:pPr marL="273050" indent="-273050"/>
            <a:endParaRPr lang="en-GB" dirty="0"/>
          </a:p>
        </p:txBody>
      </p:sp>
      <p:sp>
        <p:nvSpPr>
          <p:cNvPr id="2" name="Date Placeholder 1">
            <a:extLst>
              <a:ext uri="{FF2B5EF4-FFF2-40B4-BE49-F238E27FC236}">
                <a16:creationId xmlns:a16="http://schemas.microsoft.com/office/drawing/2014/main" id="{5E9A04EC-DC70-4EE4-BE64-DC6F536DFC55}"/>
              </a:ext>
            </a:extLst>
          </p:cNvPr>
          <p:cNvSpPr>
            <a:spLocks noGrp="1"/>
          </p:cNvSpPr>
          <p:nvPr>
            <p:ph type="dt" sz="half" idx="10"/>
          </p:nvPr>
        </p:nvSpPr>
        <p:spPr/>
        <p:txBody>
          <a:bodyPr/>
          <a:lstStyle/>
          <a:p>
            <a:pPr>
              <a:defRPr/>
            </a:pPr>
            <a:fld id="{93ECB213-8065-43E1-92B1-B15AA31ACAFE}" type="datetime1">
              <a:rPr lang="en-GB" smtClean="0"/>
              <a:t>16/01/2025</a:t>
            </a:fld>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0" fill="hold"/>
                                        <p:tgtEl>
                                          <p:spTgt spid="20"/>
                                        </p:tgtEl>
                                        <p:attrNameLst>
                                          <p:attrName>ppt_w</p:attrName>
                                        </p:attrNameLst>
                                      </p:cBhvr>
                                      <p:tavLst>
                                        <p:tav tm="0">
                                          <p:val>
                                            <p:fltVal val="0"/>
                                          </p:val>
                                        </p:tav>
                                        <p:tav tm="100000">
                                          <p:val>
                                            <p:strVal val="#ppt_w"/>
                                          </p:val>
                                        </p:tav>
                                      </p:tavLst>
                                    </p:anim>
                                    <p:anim calcmode="lin" valueType="num">
                                      <p:cBhvr>
                                        <p:cTn id="8" dur="5000" fill="hold"/>
                                        <p:tgtEl>
                                          <p:spTgt spid="20"/>
                                        </p:tgtEl>
                                        <p:attrNameLst>
                                          <p:attrName>ppt_h</p:attrName>
                                        </p:attrNameLst>
                                      </p:cBhvr>
                                      <p:tavLst>
                                        <p:tav tm="0">
                                          <p:val>
                                            <p:fltVal val="0"/>
                                          </p:val>
                                        </p:tav>
                                        <p:tav tm="100000">
                                          <p:val>
                                            <p:strVal val="#ppt_h"/>
                                          </p:val>
                                        </p:tav>
                                      </p:tavLst>
                                    </p:anim>
                                    <p:animEffect transition="in" filter="fade">
                                      <p:cBhvr>
                                        <p:cTn id="9" dur="5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C503BF9-2859-4927-871F-909E64934B51}"/>
              </a:ext>
            </a:extLst>
          </p:cNvPr>
          <p:cNvSpPr>
            <a:spLocks noGrp="1"/>
          </p:cNvSpPr>
          <p:nvPr>
            <p:ph type="title"/>
          </p:nvPr>
        </p:nvSpPr>
        <p:spPr/>
        <p:txBody>
          <a:bodyPr/>
          <a:lstStyle/>
          <a:p>
            <a:r>
              <a:rPr lang="en-US" dirty="0"/>
              <a:t>Deal &amp; Kennedy Model explained </a:t>
            </a:r>
            <a:endParaRPr lang="en-GB" dirty="0"/>
          </a:p>
        </p:txBody>
      </p:sp>
      <p:sp>
        <p:nvSpPr>
          <p:cNvPr id="6" name="Content Placeholder 5">
            <a:extLst>
              <a:ext uri="{FF2B5EF4-FFF2-40B4-BE49-F238E27FC236}">
                <a16:creationId xmlns:a16="http://schemas.microsoft.com/office/drawing/2014/main" id="{5156C354-A002-4911-99B7-17093F6148F9}"/>
              </a:ext>
            </a:extLst>
          </p:cNvPr>
          <p:cNvSpPr>
            <a:spLocks noGrp="1"/>
          </p:cNvSpPr>
          <p:nvPr>
            <p:ph idx="1"/>
          </p:nvPr>
        </p:nvSpPr>
        <p:spPr/>
        <p:txBody>
          <a:bodyPr/>
          <a:lstStyle/>
          <a:p>
            <a:r>
              <a:rPr lang="en-GB" dirty="0"/>
              <a:t>Read the article and discuss salient features therein:</a:t>
            </a:r>
          </a:p>
        </p:txBody>
      </p:sp>
      <p:sp>
        <p:nvSpPr>
          <p:cNvPr id="2" name="Date Placeholder 1">
            <a:extLst>
              <a:ext uri="{FF2B5EF4-FFF2-40B4-BE49-F238E27FC236}">
                <a16:creationId xmlns:a16="http://schemas.microsoft.com/office/drawing/2014/main" id="{904FD742-2550-4C7A-AF07-BEFD726EE4F5}"/>
              </a:ext>
            </a:extLst>
          </p:cNvPr>
          <p:cNvSpPr>
            <a:spLocks noGrp="1"/>
          </p:cNvSpPr>
          <p:nvPr>
            <p:ph type="dt" sz="half" idx="10"/>
          </p:nvPr>
        </p:nvSpPr>
        <p:spPr/>
        <p:txBody>
          <a:bodyPr/>
          <a:lstStyle/>
          <a:p>
            <a:pPr>
              <a:defRPr/>
            </a:pPr>
            <a:fld id="{43AA5066-D9E3-4D6F-A0FA-37392A85A621}" type="datetime1">
              <a:rPr lang="en-GB" smtClean="0"/>
              <a:t>16/01/2025</a:t>
            </a:fld>
            <a:endParaRPr lang="en-GB"/>
          </a:p>
        </p:txBody>
      </p:sp>
      <p:sp>
        <p:nvSpPr>
          <p:cNvPr id="4" name="TextBox 3">
            <a:extLst>
              <a:ext uri="{FF2B5EF4-FFF2-40B4-BE49-F238E27FC236}">
                <a16:creationId xmlns:a16="http://schemas.microsoft.com/office/drawing/2014/main" id="{B0BFF158-0642-4685-A051-A67F0E7CCD37}"/>
              </a:ext>
            </a:extLst>
          </p:cNvPr>
          <p:cNvSpPr txBox="1"/>
          <p:nvPr/>
        </p:nvSpPr>
        <p:spPr>
          <a:xfrm>
            <a:off x="539552" y="2598003"/>
            <a:ext cx="8352928" cy="830997"/>
          </a:xfrm>
          <a:prstGeom prst="rect">
            <a:avLst/>
          </a:prstGeom>
          <a:noFill/>
        </p:spPr>
        <p:txBody>
          <a:bodyPr wrap="square">
            <a:spAutoFit/>
          </a:bodyPr>
          <a:lstStyle/>
          <a:p>
            <a:r>
              <a:rPr lang="en-GB" dirty="0">
                <a:hlinkClick r:id="rId2"/>
              </a:rPr>
              <a:t>https://www.mindtools.com/pages/article/newSTR_86.htm</a:t>
            </a:r>
            <a:endParaRPr lang="en-GB" dirty="0"/>
          </a:p>
          <a:p>
            <a:endParaRPr lang="en-GB" dirty="0"/>
          </a:p>
        </p:txBody>
      </p:sp>
    </p:spTree>
    <p:extLst>
      <p:ext uri="{BB962C8B-B14F-4D97-AF65-F5344CB8AC3E}">
        <p14:creationId xmlns:p14="http://schemas.microsoft.com/office/powerpoint/2010/main" val="1133622082"/>
      </p:ext>
    </p:extLst>
  </p:cSld>
  <p:clrMapOvr>
    <a:masterClrMapping/>
  </p:clrMapOvr>
  <p:transition>
    <p:dissolv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2"/>
          <p:cNvSpPr>
            <a:spLocks noGrp="1" noChangeArrowheads="1"/>
          </p:cNvSpPr>
          <p:nvPr>
            <p:ph type="title"/>
          </p:nvPr>
        </p:nvSpPr>
        <p:spPr>
          <a:xfrm>
            <a:off x="685800" y="900113"/>
            <a:ext cx="7772400" cy="1047749"/>
          </a:xfrm>
        </p:spPr>
        <p:txBody>
          <a:bodyPr>
            <a:normAutofit/>
          </a:bodyPr>
          <a:lstStyle/>
          <a:p>
            <a:pPr eaLnBrk="1" hangingPunct="1"/>
            <a:r>
              <a:rPr lang="en-US" altLang="en-US" b="1" dirty="0">
                <a:solidFill>
                  <a:schemeClr val="accent1">
                    <a:lumMod val="75000"/>
                  </a:schemeClr>
                </a:solidFill>
              </a:rPr>
              <a:t>Contrasting Organizational Cultures – </a:t>
            </a:r>
            <a:br>
              <a:rPr lang="en-US" altLang="en-US" b="1" dirty="0">
                <a:solidFill>
                  <a:schemeClr val="accent1">
                    <a:lumMod val="75000"/>
                  </a:schemeClr>
                </a:solidFill>
              </a:rPr>
            </a:br>
            <a:r>
              <a:rPr lang="en-US" altLang="en-US" sz="2200" b="1" dirty="0">
                <a:solidFill>
                  <a:schemeClr val="accent1">
                    <a:lumMod val="75000"/>
                  </a:schemeClr>
                </a:solidFill>
              </a:rPr>
              <a:t>Notes Taking Activity : 10 Minutes </a:t>
            </a:r>
          </a:p>
        </p:txBody>
      </p:sp>
      <p:grpSp>
        <p:nvGrpSpPr>
          <p:cNvPr id="21508" name="Group 56"/>
          <p:cNvGrpSpPr>
            <a:grpSpLocks/>
          </p:cNvGrpSpPr>
          <p:nvPr/>
        </p:nvGrpSpPr>
        <p:grpSpPr bwMode="auto">
          <a:xfrm>
            <a:off x="925513" y="2212975"/>
            <a:ext cx="7564437" cy="3362325"/>
            <a:chOff x="700" y="1331"/>
            <a:chExt cx="4765" cy="2118"/>
          </a:xfrm>
        </p:grpSpPr>
        <p:sp>
          <p:nvSpPr>
            <p:cNvPr id="21509" name="Rectangle 3"/>
            <p:cNvSpPr>
              <a:spLocks noChangeArrowheads="1"/>
            </p:cNvSpPr>
            <p:nvPr/>
          </p:nvSpPr>
          <p:spPr bwMode="auto">
            <a:xfrm>
              <a:off x="700" y="1331"/>
              <a:ext cx="2224" cy="233"/>
            </a:xfrm>
            <a:prstGeom prst="rect">
              <a:avLst/>
            </a:prstGeom>
            <a:solidFill>
              <a:srgbClr val="4EB69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endParaRPr lang="en-GB" altLang="en-US"/>
            </a:p>
          </p:txBody>
        </p:sp>
        <p:sp>
          <p:nvSpPr>
            <p:cNvPr id="21510" name="Rectangle 4"/>
            <p:cNvSpPr>
              <a:spLocks noChangeArrowheads="1"/>
            </p:cNvSpPr>
            <p:nvPr/>
          </p:nvSpPr>
          <p:spPr bwMode="auto">
            <a:xfrm>
              <a:off x="700" y="1564"/>
              <a:ext cx="2224" cy="1885"/>
            </a:xfrm>
            <a:prstGeom prst="rect">
              <a:avLst/>
            </a:prstGeom>
            <a:solidFill>
              <a:srgbClr val="DBF1E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endParaRPr lang="en-GB" altLang="en-US"/>
            </a:p>
          </p:txBody>
        </p:sp>
        <p:sp>
          <p:nvSpPr>
            <p:cNvPr id="21511" name="Rectangle 5"/>
            <p:cNvSpPr>
              <a:spLocks noChangeArrowheads="1"/>
            </p:cNvSpPr>
            <p:nvPr/>
          </p:nvSpPr>
          <p:spPr bwMode="auto">
            <a:xfrm>
              <a:off x="1339" y="1381"/>
              <a:ext cx="911"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600" b="1" dirty="0">
                  <a:solidFill>
                    <a:srgbClr val="FFFFFF"/>
                  </a:solidFill>
                  <a:latin typeface="Arial" panose="020B0604020202020204" pitchFamily="34" charset="0"/>
                </a:rPr>
                <a:t>Organization A</a:t>
              </a:r>
              <a:endParaRPr lang="en-US" altLang="en-US" b="1" dirty="0">
                <a:latin typeface="Arial" panose="020B0604020202020204" pitchFamily="34" charset="0"/>
              </a:endParaRPr>
            </a:p>
          </p:txBody>
        </p:sp>
        <p:sp>
          <p:nvSpPr>
            <p:cNvPr id="21512" name="Rectangle 6"/>
            <p:cNvSpPr>
              <a:spLocks noChangeArrowheads="1"/>
            </p:cNvSpPr>
            <p:nvPr/>
          </p:nvSpPr>
          <p:spPr bwMode="auto">
            <a:xfrm>
              <a:off x="3157" y="1331"/>
              <a:ext cx="2308" cy="233"/>
            </a:xfrm>
            <a:prstGeom prst="rect">
              <a:avLst/>
            </a:prstGeom>
            <a:solidFill>
              <a:srgbClr val="525FA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endParaRPr lang="en-GB" altLang="en-US"/>
            </a:p>
          </p:txBody>
        </p:sp>
        <p:sp>
          <p:nvSpPr>
            <p:cNvPr id="21513" name="Rectangle 7"/>
            <p:cNvSpPr>
              <a:spLocks noChangeArrowheads="1"/>
            </p:cNvSpPr>
            <p:nvPr/>
          </p:nvSpPr>
          <p:spPr bwMode="auto">
            <a:xfrm>
              <a:off x="3157" y="1564"/>
              <a:ext cx="2308" cy="1885"/>
            </a:xfrm>
            <a:prstGeom prst="rect">
              <a:avLst/>
            </a:prstGeom>
            <a:solidFill>
              <a:srgbClr val="DADAE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endParaRPr lang="en-GB" altLang="en-US"/>
            </a:p>
          </p:txBody>
        </p:sp>
        <p:sp>
          <p:nvSpPr>
            <p:cNvPr id="21514" name="Rectangle 8"/>
            <p:cNvSpPr>
              <a:spLocks noChangeArrowheads="1"/>
            </p:cNvSpPr>
            <p:nvPr/>
          </p:nvSpPr>
          <p:spPr bwMode="auto">
            <a:xfrm>
              <a:off x="3803" y="1381"/>
              <a:ext cx="911"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600" b="1">
                  <a:solidFill>
                    <a:srgbClr val="FFFFFF"/>
                  </a:solidFill>
                  <a:latin typeface="Arial" panose="020B0604020202020204" pitchFamily="34" charset="0"/>
                </a:rPr>
                <a:t>Organization B</a:t>
              </a:r>
              <a:endParaRPr lang="en-US" altLang="en-US" b="1">
                <a:latin typeface="Arial" panose="020B0604020202020204" pitchFamily="34" charset="0"/>
              </a:endParaRPr>
            </a:p>
          </p:txBody>
        </p:sp>
        <p:sp>
          <p:nvSpPr>
            <p:cNvPr id="21515" name="Rectangle 9"/>
            <p:cNvSpPr>
              <a:spLocks noChangeArrowheads="1"/>
            </p:cNvSpPr>
            <p:nvPr/>
          </p:nvSpPr>
          <p:spPr bwMode="auto">
            <a:xfrm>
              <a:off x="834" y="1691"/>
              <a:ext cx="34"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200" b="1">
                  <a:solidFill>
                    <a:srgbClr val="000000"/>
                  </a:solidFill>
                  <a:latin typeface="Arial" panose="020B0604020202020204" pitchFamily="34" charset="0"/>
                </a:rPr>
                <a:t>•</a:t>
              </a:r>
              <a:endParaRPr lang="en-US" altLang="en-US" sz="1200" b="1">
                <a:latin typeface="Arial" panose="020B0604020202020204" pitchFamily="34" charset="0"/>
              </a:endParaRPr>
            </a:p>
          </p:txBody>
        </p:sp>
        <p:sp>
          <p:nvSpPr>
            <p:cNvPr id="21516" name="Rectangle 10"/>
            <p:cNvSpPr>
              <a:spLocks noChangeArrowheads="1"/>
            </p:cNvSpPr>
            <p:nvPr/>
          </p:nvSpPr>
          <p:spPr bwMode="auto">
            <a:xfrm>
              <a:off x="891" y="1691"/>
              <a:ext cx="1468"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200" b="1" dirty="0">
                  <a:solidFill>
                    <a:srgbClr val="000000"/>
                  </a:solidFill>
                  <a:latin typeface="Arial" panose="020B0604020202020204" pitchFamily="34" charset="0"/>
                </a:rPr>
                <a:t> Managers must fully document </a:t>
              </a:r>
              <a:endParaRPr lang="en-US" altLang="en-US" sz="1200" b="1" dirty="0">
                <a:latin typeface="Arial" panose="020B0604020202020204" pitchFamily="34" charset="0"/>
              </a:endParaRPr>
            </a:p>
          </p:txBody>
        </p:sp>
        <p:sp>
          <p:nvSpPr>
            <p:cNvPr id="21517" name="Rectangle 11"/>
            <p:cNvSpPr>
              <a:spLocks noChangeArrowheads="1"/>
            </p:cNvSpPr>
            <p:nvPr/>
          </p:nvSpPr>
          <p:spPr bwMode="auto">
            <a:xfrm>
              <a:off x="834" y="1826"/>
              <a:ext cx="685"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200" b="1">
                  <a:solidFill>
                    <a:srgbClr val="000000"/>
                  </a:solidFill>
                  <a:latin typeface="Arial" panose="020B0604020202020204" pitchFamily="34" charset="0"/>
                </a:rPr>
                <a:t>   all decisions.</a:t>
              </a:r>
              <a:endParaRPr lang="en-US" altLang="en-US" sz="1200" b="1">
                <a:latin typeface="Arial" panose="020B0604020202020204" pitchFamily="34" charset="0"/>
              </a:endParaRPr>
            </a:p>
          </p:txBody>
        </p:sp>
        <p:sp>
          <p:nvSpPr>
            <p:cNvPr id="21518" name="Rectangle 12"/>
            <p:cNvSpPr>
              <a:spLocks noChangeArrowheads="1"/>
            </p:cNvSpPr>
            <p:nvPr/>
          </p:nvSpPr>
          <p:spPr bwMode="auto">
            <a:xfrm>
              <a:off x="834" y="1960"/>
              <a:ext cx="34"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200" b="1">
                  <a:solidFill>
                    <a:srgbClr val="000000"/>
                  </a:solidFill>
                  <a:latin typeface="Arial" panose="020B0604020202020204" pitchFamily="34" charset="0"/>
                </a:rPr>
                <a:t>•</a:t>
              </a:r>
              <a:endParaRPr lang="en-US" altLang="en-US" sz="1200" b="1">
                <a:latin typeface="Arial" panose="020B0604020202020204" pitchFamily="34" charset="0"/>
              </a:endParaRPr>
            </a:p>
          </p:txBody>
        </p:sp>
        <p:sp>
          <p:nvSpPr>
            <p:cNvPr id="21519" name="Rectangle 13"/>
            <p:cNvSpPr>
              <a:spLocks noChangeArrowheads="1"/>
            </p:cNvSpPr>
            <p:nvPr/>
          </p:nvSpPr>
          <p:spPr bwMode="auto">
            <a:xfrm>
              <a:off x="891" y="1960"/>
              <a:ext cx="1739"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200" b="1">
                  <a:solidFill>
                    <a:srgbClr val="000000"/>
                  </a:solidFill>
                  <a:latin typeface="Arial" panose="020B0604020202020204" pitchFamily="34" charset="0"/>
                </a:rPr>
                <a:t> Creative decisions, change, and risks</a:t>
              </a:r>
              <a:endParaRPr lang="en-US" altLang="en-US" sz="1200" b="1">
                <a:latin typeface="Arial" panose="020B0604020202020204" pitchFamily="34" charset="0"/>
              </a:endParaRPr>
            </a:p>
          </p:txBody>
        </p:sp>
        <p:sp>
          <p:nvSpPr>
            <p:cNvPr id="21520" name="Rectangle 14"/>
            <p:cNvSpPr>
              <a:spLocks noChangeArrowheads="1"/>
            </p:cNvSpPr>
            <p:nvPr/>
          </p:nvSpPr>
          <p:spPr bwMode="auto">
            <a:xfrm>
              <a:off x="834" y="2094"/>
              <a:ext cx="999"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200" b="1">
                  <a:solidFill>
                    <a:srgbClr val="000000"/>
                  </a:solidFill>
                  <a:latin typeface="Arial" panose="020B0604020202020204" pitchFamily="34" charset="0"/>
                </a:rPr>
                <a:t>   are not encouraged.</a:t>
              </a:r>
              <a:endParaRPr lang="en-US" altLang="en-US" sz="1200" b="1">
                <a:latin typeface="Arial" panose="020B0604020202020204" pitchFamily="34" charset="0"/>
              </a:endParaRPr>
            </a:p>
          </p:txBody>
        </p:sp>
        <p:sp>
          <p:nvSpPr>
            <p:cNvPr id="21521" name="Rectangle 15"/>
            <p:cNvSpPr>
              <a:spLocks noChangeArrowheads="1"/>
            </p:cNvSpPr>
            <p:nvPr/>
          </p:nvSpPr>
          <p:spPr bwMode="auto">
            <a:xfrm>
              <a:off x="834" y="2362"/>
              <a:ext cx="34"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200" b="1">
                  <a:solidFill>
                    <a:srgbClr val="000000"/>
                  </a:solidFill>
                  <a:latin typeface="Arial" panose="020B0604020202020204" pitchFamily="34" charset="0"/>
                </a:rPr>
                <a:t>•</a:t>
              </a:r>
              <a:endParaRPr lang="en-US" altLang="en-US" sz="1200" b="1">
                <a:latin typeface="Arial" panose="020B0604020202020204" pitchFamily="34" charset="0"/>
              </a:endParaRPr>
            </a:p>
          </p:txBody>
        </p:sp>
        <p:sp>
          <p:nvSpPr>
            <p:cNvPr id="21522" name="Rectangle 16"/>
            <p:cNvSpPr>
              <a:spLocks noChangeArrowheads="1"/>
            </p:cNvSpPr>
            <p:nvPr/>
          </p:nvSpPr>
          <p:spPr bwMode="auto">
            <a:xfrm>
              <a:off x="891" y="2362"/>
              <a:ext cx="1799"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200" b="1">
                  <a:solidFill>
                    <a:srgbClr val="000000"/>
                  </a:solidFill>
                  <a:latin typeface="Arial" panose="020B0604020202020204" pitchFamily="34" charset="0"/>
                </a:rPr>
                <a:t> Extensive rules and regulations exist   </a:t>
              </a:r>
              <a:endParaRPr lang="en-US" altLang="en-US" sz="1200" b="1">
                <a:latin typeface="Arial" panose="020B0604020202020204" pitchFamily="34" charset="0"/>
              </a:endParaRPr>
            </a:p>
          </p:txBody>
        </p:sp>
        <p:sp>
          <p:nvSpPr>
            <p:cNvPr id="21523" name="Rectangle 17"/>
            <p:cNvSpPr>
              <a:spLocks noChangeArrowheads="1"/>
            </p:cNvSpPr>
            <p:nvPr/>
          </p:nvSpPr>
          <p:spPr bwMode="auto">
            <a:xfrm>
              <a:off x="834" y="2496"/>
              <a:ext cx="892"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200" b="1">
                  <a:solidFill>
                    <a:srgbClr val="000000"/>
                  </a:solidFill>
                  <a:latin typeface="Arial" panose="020B0604020202020204" pitchFamily="34" charset="0"/>
                </a:rPr>
                <a:t>   for all employees.</a:t>
              </a:r>
              <a:endParaRPr lang="en-US" altLang="en-US" sz="1200" b="1">
                <a:latin typeface="Arial" panose="020B0604020202020204" pitchFamily="34" charset="0"/>
              </a:endParaRPr>
            </a:p>
          </p:txBody>
        </p:sp>
        <p:sp>
          <p:nvSpPr>
            <p:cNvPr id="21524" name="Rectangle 18"/>
            <p:cNvSpPr>
              <a:spLocks noChangeArrowheads="1"/>
            </p:cNvSpPr>
            <p:nvPr/>
          </p:nvSpPr>
          <p:spPr bwMode="auto">
            <a:xfrm>
              <a:off x="834" y="2630"/>
              <a:ext cx="34"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200" b="1">
                  <a:solidFill>
                    <a:srgbClr val="000000"/>
                  </a:solidFill>
                  <a:latin typeface="Arial" panose="020B0604020202020204" pitchFamily="34" charset="0"/>
                </a:rPr>
                <a:t>•</a:t>
              </a:r>
              <a:endParaRPr lang="en-US" altLang="en-US" sz="1200" b="1">
                <a:latin typeface="Arial" panose="020B0604020202020204" pitchFamily="34" charset="0"/>
              </a:endParaRPr>
            </a:p>
          </p:txBody>
        </p:sp>
        <p:sp>
          <p:nvSpPr>
            <p:cNvPr id="21525" name="Rectangle 19"/>
            <p:cNvSpPr>
              <a:spLocks noChangeArrowheads="1"/>
            </p:cNvSpPr>
            <p:nvPr/>
          </p:nvSpPr>
          <p:spPr bwMode="auto">
            <a:xfrm>
              <a:off x="891" y="2630"/>
              <a:ext cx="1745"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200" b="1">
                  <a:solidFill>
                    <a:srgbClr val="000000"/>
                  </a:solidFill>
                  <a:latin typeface="Arial" panose="020B0604020202020204" pitchFamily="34" charset="0"/>
                </a:rPr>
                <a:t> Productivity is valued over employee </a:t>
              </a:r>
              <a:endParaRPr lang="en-US" altLang="en-US" sz="1200" b="1">
                <a:latin typeface="Arial" panose="020B0604020202020204" pitchFamily="34" charset="0"/>
              </a:endParaRPr>
            </a:p>
          </p:txBody>
        </p:sp>
        <p:sp>
          <p:nvSpPr>
            <p:cNvPr id="21526" name="Rectangle 20"/>
            <p:cNvSpPr>
              <a:spLocks noChangeArrowheads="1"/>
            </p:cNvSpPr>
            <p:nvPr/>
          </p:nvSpPr>
          <p:spPr bwMode="auto">
            <a:xfrm>
              <a:off x="834" y="2765"/>
              <a:ext cx="422"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200" b="1">
                  <a:solidFill>
                    <a:srgbClr val="000000"/>
                  </a:solidFill>
                  <a:latin typeface="Arial" panose="020B0604020202020204" pitchFamily="34" charset="0"/>
                </a:rPr>
                <a:t>   morale.</a:t>
              </a:r>
              <a:endParaRPr lang="en-US" altLang="en-US" sz="1200" b="1">
                <a:latin typeface="Arial" panose="020B0604020202020204" pitchFamily="34" charset="0"/>
              </a:endParaRPr>
            </a:p>
          </p:txBody>
        </p:sp>
        <p:sp>
          <p:nvSpPr>
            <p:cNvPr id="21527" name="Rectangle 21"/>
            <p:cNvSpPr>
              <a:spLocks noChangeArrowheads="1"/>
            </p:cNvSpPr>
            <p:nvPr/>
          </p:nvSpPr>
          <p:spPr bwMode="auto">
            <a:xfrm>
              <a:off x="834" y="2899"/>
              <a:ext cx="34"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200" b="1">
                  <a:solidFill>
                    <a:srgbClr val="000000"/>
                  </a:solidFill>
                  <a:latin typeface="Arial" panose="020B0604020202020204" pitchFamily="34" charset="0"/>
                </a:rPr>
                <a:t>•</a:t>
              </a:r>
              <a:endParaRPr lang="en-US" altLang="en-US" sz="1200" b="1">
                <a:latin typeface="Arial" panose="020B0604020202020204" pitchFamily="34" charset="0"/>
              </a:endParaRPr>
            </a:p>
          </p:txBody>
        </p:sp>
        <p:sp>
          <p:nvSpPr>
            <p:cNvPr id="21528" name="Rectangle 22"/>
            <p:cNvSpPr>
              <a:spLocks noChangeArrowheads="1"/>
            </p:cNvSpPr>
            <p:nvPr/>
          </p:nvSpPr>
          <p:spPr bwMode="auto">
            <a:xfrm>
              <a:off x="891" y="2899"/>
              <a:ext cx="1637"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200" b="1">
                  <a:solidFill>
                    <a:srgbClr val="000000"/>
                  </a:solidFill>
                  <a:latin typeface="Arial" panose="020B0604020202020204" pitchFamily="34" charset="0"/>
                </a:rPr>
                <a:t> Employees are encouraged to stay </a:t>
              </a:r>
              <a:endParaRPr lang="en-US" altLang="en-US" sz="1200" b="1">
                <a:latin typeface="Arial" panose="020B0604020202020204" pitchFamily="34" charset="0"/>
              </a:endParaRPr>
            </a:p>
          </p:txBody>
        </p:sp>
        <p:sp>
          <p:nvSpPr>
            <p:cNvPr id="21529" name="Rectangle 23"/>
            <p:cNvSpPr>
              <a:spLocks noChangeArrowheads="1"/>
            </p:cNvSpPr>
            <p:nvPr/>
          </p:nvSpPr>
          <p:spPr bwMode="auto">
            <a:xfrm>
              <a:off x="834" y="3033"/>
              <a:ext cx="1391"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200" b="1">
                  <a:solidFill>
                    <a:srgbClr val="000000"/>
                  </a:solidFill>
                  <a:latin typeface="Arial" panose="020B0604020202020204" pitchFamily="34" charset="0"/>
                </a:rPr>
                <a:t>   within their own department.</a:t>
              </a:r>
              <a:endParaRPr lang="en-US" altLang="en-US" sz="1200" b="1">
                <a:latin typeface="Arial" panose="020B0604020202020204" pitchFamily="34" charset="0"/>
              </a:endParaRPr>
            </a:p>
          </p:txBody>
        </p:sp>
        <p:sp>
          <p:nvSpPr>
            <p:cNvPr id="21530" name="Rectangle 24"/>
            <p:cNvSpPr>
              <a:spLocks noChangeArrowheads="1"/>
            </p:cNvSpPr>
            <p:nvPr/>
          </p:nvSpPr>
          <p:spPr bwMode="auto">
            <a:xfrm>
              <a:off x="834" y="3167"/>
              <a:ext cx="34"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200" b="1">
                  <a:solidFill>
                    <a:srgbClr val="000000"/>
                  </a:solidFill>
                  <a:latin typeface="Arial" panose="020B0604020202020204" pitchFamily="34" charset="0"/>
                </a:rPr>
                <a:t>•</a:t>
              </a:r>
              <a:endParaRPr lang="en-US" altLang="en-US" sz="1200" b="1">
                <a:latin typeface="Arial" panose="020B0604020202020204" pitchFamily="34" charset="0"/>
              </a:endParaRPr>
            </a:p>
          </p:txBody>
        </p:sp>
        <p:sp>
          <p:nvSpPr>
            <p:cNvPr id="21531" name="Rectangle 25"/>
            <p:cNvSpPr>
              <a:spLocks noChangeArrowheads="1"/>
            </p:cNvSpPr>
            <p:nvPr/>
          </p:nvSpPr>
          <p:spPr bwMode="auto">
            <a:xfrm>
              <a:off x="891" y="3167"/>
              <a:ext cx="1454"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200" b="1">
                  <a:solidFill>
                    <a:srgbClr val="000000"/>
                  </a:solidFill>
                  <a:latin typeface="Arial" panose="020B0604020202020204" pitchFamily="34" charset="0"/>
                </a:rPr>
                <a:t> Individual effort is encouraged.</a:t>
              </a:r>
              <a:endParaRPr lang="en-US" altLang="en-US" sz="1200" b="1">
                <a:latin typeface="Arial" panose="020B0604020202020204" pitchFamily="34" charset="0"/>
              </a:endParaRPr>
            </a:p>
          </p:txBody>
        </p:sp>
        <p:sp>
          <p:nvSpPr>
            <p:cNvPr id="21532" name="Rectangle 26"/>
            <p:cNvSpPr>
              <a:spLocks noChangeArrowheads="1"/>
            </p:cNvSpPr>
            <p:nvPr/>
          </p:nvSpPr>
          <p:spPr bwMode="auto">
            <a:xfrm>
              <a:off x="3291" y="1691"/>
              <a:ext cx="34"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200" b="1">
                  <a:solidFill>
                    <a:srgbClr val="000000"/>
                  </a:solidFill>
                  <a:latin typeface="Arial" panose="020B0604020202020204" pitchFamily="34" charset="0"/>
                </a:rPr>
                <a:t>•</a:t>
              </a:r>
              <a:endParaRPr lang="en-US" altLang="en-US" sz="1200" b="1">
                <a:latin typeface="Arial" panose="020B0604020202020204" pitchFamily="34" charset="0"/>
              </a:endParaRPr>
            </a:p>
          </p:txBody>
        </p:sp>
        <p:sp>
          <p:nvSpPr>
            <p:cNvPr id="21533" name="Rectangle 27"/>
            <p:cNvSpPr>
              <a:spLocks noChangeArrowheads="1"/>
            </p:cNvSpPr>
            <p:nvPr/>
          </p:nvSpPr>
          <p:spPr bwMode="auto">
            <a:xfrm>
              <a:off x="3347" y="1691"/>
              <a:ext cx="1403"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200" b="1">
                  <a:solidFill>
                    <a:srgbClr val="000000"/>
                  </a:solidFill>
                  <a:latin typeface="Arial" panose="020B0604020202020204" pitchFamily="34" charset="0"/>
                </a:rPr>
                <a:t> Management encourages and </a:t>
              </a:r>
              <a:endParaRPr lang="en-US" altLang="en-US" sz="1200" b="1">
                <a:latin typeface="Arial" panose="020B0604020202020204" pitchFamily="34" charset="0"/>
              </a:endParaRPr>
            </a:p>
          </p:txBody>
        </p:sp>
        <p:sp>
          <p:nvSpPr>
            <p:cNvPr id="21534" name="Rectangle 28"/>
            <p:cNvSpPr>
              <a:spLocks noChangeArrowheads="1"/>
            </p:cNvSpPr>
            <p:nvPr/>
          </p:nvSpPr>
          <p:spPr bwMode="auto">
            <a:xfrm>
              <a:off x="3291" y="1826"/>
              <a:ext cx="1548"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200" b="1">
                  <a:solidFill>
                    <a:srgbClr val="000000"/>
                  </a:solidFill>
                  <a:latin typeface="Arial" panose="020B0604020202020204" pitchFamily="34" charset="0"/>
                </a:rPr>
                <a:t>   rewards risk-taking and change.</a:t>
              </a:r>
              <a:endParaRPr lang="en-US" altLang="en-US" sz="1200" b="1">
                <a:latin typeface="Arial" panose="020B0604020202020204" pitchFamily="34" charset="0"/>
              </a:endParaRPr>
            </a:p>
          </p:txBody>
        </p:sp>
        <p:sp>
          <p:nvSpPr>
            <p:cNvPr id="21535" name="Rectangle 29"/>
            <p:cNvSpPr>
              <a:spLocks noChangeArrowheads="1"/>
            </p:cNvSpPr>
            <p:nvPr/>
          </p:nvSpPr>
          <p:spPr bwMode="auto">
            <a:xfrm>
              <a:off x="3291" y="1960"/>
              <a:ext cx="34"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200" b="1">
                  <a:solidFill>
                    <a:srgbClr val="000000"/>
                  </a:solidFill>
                  <a:latin typeface="Arial" panose="020B0604020202020204" pitchFamily="34" charset="0"/>
                </a:rPr>
                <a:t>•</a:t>
              </a:r>
              <a:endParaRPr lang="en-US" altLang="en-US" sz="1200" b="1">
                <a:latin typeface="Arial" panose="020B0604020202020204" pitchFamily="34" charset="0"/>
              </a:endParaRPr>
            </a:p>
          </p:txBody>
        </p:sp>
        <p:sp>
          <p:nvSpPr>
            <p:cNvPr id="21536" name="Rectangle 30"/>
            <p:cNvSpPr>
              <a:spLocks noChangeArrowheads="1"/>
            </p:cNvSpPr>
            <p:nvPr/>
          </p:nvSpPr>
          <p:spPr bwMode="auto">
            <a:xfrm>
              <a:off x="3347" y="1960"/>
              <a:ext cx="1419"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200" b="1">
                  <a:solidFill>
                    <a:srgbClr val="000000"/>
                  </a:solidFill>
                  <a:latin typeface="Arial" panose="020B0604020202020204" pitchFamily="34" charset="0"/>
                </a:rPr>
                <a:t> Employees are encouraged to </a:t>
              </a:r>
              <a:endParaRPr lang="en-US" altLang="en-US" sz="1200" b="1">
                <a:latin typeface="Arial" panose="020B0604020202020204" pitchFamily="34" charset="0"/>
              </a:endParaRPr>
            </a:p>
          </p:txBody>
        </p:sp>
        <p:sp>
          <p:nvSpPr>
            <p:cNvPr id="21537" name="Rectangle 31"/>
            <p:cNvSpPr>
              <a:spLocks noChangeArrowheads="1"/>
            </p:cNvSpPr>
            <p:nvPr/>
          </p:nvSpPr>
          <p:spPr bwMode="auto">
            <a:xfrm>
              <a:off x="3386" y="2094"/>
              <a:ext cx="48"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200" b="1">
                  <a:solidFill>
                    <a:srgbClr val="000000"/>
                  </a:solidFill>
                  <a:latin typeface="Arial" panose="020B0604020202020204" pitchFamily="34" charset="0"/>
                </a:rPr>
                <a:t>“</a:t>
              </a:r>
              <a:endParaRPr lang="en-US" altLang="en-US" sz="1200" b="1">
                <a:latin typeface="Arial" panose="020B0604020202020204" pitchFamily="34" charset="0"/>
              </a:endParaRPr>
            </a:p>
          </p:txBody>
        </p:sp>
        <p:sp>
          <p:nvSpPr>
            <p:cNvPr id="21538" name="Rectangle 32"/>
            <p:cNvSpPr>
              <a:spLocks noChangeArrowheads="1"/>
            </p:cNvSpPr>
            <p:nvPr/>
          </p:nvSpPr>
          <p:spPr bwMode="auto">
            <a:xfrm>
              <a:off x="3446" y="2094"/>
              <a:ext cx="375"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200" b="1">
                  <a:solidFill>
                    <a:srgbClr val="000000"/>
                  </a:solidFill>
                  <a:latin typeface="Arial" panose="020B0604020202020204" pitchFamily="34" charset="0"/>
                </a:rPr>
                <a:t>run with</a:t>
              </a:r>
              <a:endParaRPr lang="en-US" altLang="en-US" sz="1200" b="1">
                <a:latin typeface="Arial" panose="020B0604020202020204" pitchFamily="34" charset="0"/>
              </a:endParaRPr>
            </a:p>
          </p:txBody>
        </p:sp>
        <p:sp>
          <p:nvSpPr>
            <p:cNvPr id="21539" name="Rectangle 33"/>
            <p:cNvSpPr>
              <a:spLocks noChangeArrowheads="1"/>
            </p:cNvSpPr>
            <p:nvPr/>
          </p:nvSpPr>
          <p:spPr bwMode="auto">
            <a:xfrm>
              <a:off x="3845" y="2094"/>
              <a:ext cx="48"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200" b="1">
                  <a:solidFill>
                    <a:srgbClr val="000000"/>
                  </a:solidFill>
                  <a:latin typeface="Arial" panose="020B0604020202020204" pitchFamily="34" charset="0"/>
                </a:rPr>
                <a:t>”</a:t>
              </a:r>
              <a:endParaRPr lang="en-US" altLang="en-US" sz="1200" b="1">
                <a:latin typeface="Arial" panose="020B0604020202020204" pitchFamily="34" charset="0"/>
              </a:endParaRPr>
            </a:p>
          </p:txBody>
        </p:sp>
        <p:sp>
          <p:nvSpPr>
            <p:cNvPr id="21540" name="Rectangle 34"/>
            <p:cNvSpPr>
              <a:spLocks noChangeArrowheads="1"/>
            </p:cNvSpPr>
            <p:nvPr/>
          </p:nvSpPr>
          <p:spPr bwMode="auto">
            <a:xfrm>
              <a:off x="3905" y="2094"/>
              <a:ext cx="1089"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200" b="1">
                  <a:solidFill>
                    <a:srgbClr val="000000"/>
                  </a:solidFill>
                  <a:latin typeface="Arial" panose="020B0604020202020204" pitchFamily="34" charset="0"/>
                </a:rPr>
                <a:t> ideas, and failures are  </a:t>
              </a:r>
              <a:endParaRPr lang="en-US" altLang="en-US" sz="1200" b="1">
                <a:latin typeface="Arial" panose="020B0604020202020204" pitchFamily="34" charset="0"/>
              </a:endParaRPr>
            </a:p>
          </p:txBody>
        </p:sp>
        <p:sp>
          <p:nvSpPr>
            <p:cNvPr id="21541" name="Rectangle 35"/>
            <p:cNvSpPr>
              <a:spLocks noChangeArrowheads="1"/>
            </p:cNvSpPr>
            <p:nvPr/>
          </p:nvSpPr>
          <p:spPr bwMode="auto">
            <a:xfrm>
              <a:off x="3291" y="2228"/>
              <a:ext cx="533"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200" b="1">
                  <a:solidFill>
                    <a:srgbClr val="000000"/>
                  </a:solidFill>
                  <a:latin typeface="Arial" panose="020B0604020202020204" pitchFamily="34" charset="0"/>
                </a:rPr>
                <a:t>   treated as</a:t>
              </a:r>
              <a:endParaRPr lang="en-US" altLang="en-US" sz="1200" b="1">
                <a:latin typeface="Arial" panose="020B0604020202020204" pitchFamily="34" charset="0"/>
              </a:endParaRPr>
            </a:p>
          </p:txBody>
        </p:sp>
        <p:sp>
          <p:nvSpPr>
            <p:cNvPr id="21542" name="Rectangle 36"/>
            <p:cNvSpPr>
              <a:spLocks noChangeArrowheads="1"/>
            </p:cNvSpPr>
            <p:nvPr/>
          </p:nvSpPr>
          <p:spPr bwMode="auto">
            <a:xfrm>
              <a:off x="3884" y="2228"/>
              <a:ext cx="48"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200" b="1">
                  <a:solidFill>
                    <a:srgbClr val="000000"/>
                  </a:solidFill>
                  <a:latin typeface="Arial" panose="020B0604020202020204" pitchFamily="34" charset="0"/>
                </a:rPr>
                <a:t>“</a:t>
              </a:r>
              <a:endParaRPr lang="en-US" altLang="en-US" sz="1200" b="1">
                <a:latin typeface="Arial" panose="020B0604020202020204" pitchFamily="34" charset="0"/>
              </a:endParaRPr>
            </a:p>
          </p:txBody>
        </p:sp>
        <p:sp>
          <p:nvSpPr>
            <p:cNvPr id="21543" name="Rectangle 37"/>
            <p:cNvSpPr>
              <a:spLocks noChangeArrowheads="1"/>
            </p:cNvSpPr>
            <p:nvPr/>
          </p:nvSpPr>
          <p:spPr bwMode="auto">
            <a:xfrm>
              <a:off x="3947" y="2228"/>
              <a:ext cx="981"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200" b="1">
                  <a:solidFill>
                    <a:srgbClr val="000000"/>
                  </a:solidFill>
                  <a:latin typeface="Arial" panose="020B0604020202020204" pitchFamily="34" charset="0"/>
                </a:rPr>
                <a:t>learning experiences.</a:t>
              </a:r>
              <a:endParaRPr lang="en-US" altLang="en-US" sz="1200" b="1">
                <a:latin typeface="Arial" panose="020B0604020202020204" pitchFamily="34" charset="0"/>
              </a:endParaRPr>
            </a:p>
          </p:txBody>
        </p:sp>
        <p:sp>
          <p:nvSpPr>
            <p:cNvPr id="21544" name="Rectangle 38"/>
            <p:cNvSpPr>
              <a:spLocks noChangeArrowheads="1"/>
            </p:cNvSpPr>
            <p:nvPr/>
          </p:nvSpPr>
          <p:spPr bwMode="auto">
            <a:xfrm>
              <a:off x="4939" y="2228"/>
              <a:ext cx="48"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200" b="1">
                  <a:solidFill>
                    <a:srgbClr val="000000"/>
                  </a:solidFill>
                  <a:latin typeface="Arial" panose="020B0604020202020204" pitchFamily="34" charset="0"/>
                </a:rPr>
                <a:t>”</a:t>
              </a:r>
              <a:endParaRPr lang="en-US" altLang="en-US" sz="1200" b="1">
                <a:latin typeface="Arial" panose="020B0604020202020204" pitchFamily="34" charset="0"/>
              </a:endParaRPr>
            </a:p>
          </p:txBody>
        </p:sp>
        <p:sp>
          <p:nvSpPr>
            <p:cNvPr id="21545" name="Rectangle 39"/>
            <p:cNvSpPr>
              <a:spLocks noChangeArrowheads="1"/>
            </p:cNvSpPr>
            <p:nvPr/>
          </p:nvSpPr>
          <p:spPr bwMode="auto">
            <a:xfrm>
              <a:off x="3291" y="2362"/>
              <a:ext cx="34"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200" b="1">
                  <a:solidFill>
                    <a:srgbClr val="000000"/>
                  </a:solidFill>
                  <a:latin typeface="Arial" panose="020B0604020202020204" pitchFamily="34" charset="0"/>
                </a:rPr>
                <a:t>•</a:t>
              </a:r>
              <a:endParaRPr lang="en-US" altLang="en-US" sz="1200" b="1">
                <a:latin typeface="Arial" panose="020B0604020202020204" pitchFamily="34" charset="0"/>
              </a:endParaRPr>
            </a:p>
          </p:txBody>
        </p:sp>
        <p:sp>
          <p:nvSpPr>
            <p:cNvPr id="21546" name="Rectangle 40"/>
            <p:cNvSpPr>
              <a:spLocks noChangeArrowheads="1"/>
            </p:cNvSpPr>
            <p:nvPr/>
          </p:nvSpPr>
          <p:spPr bwMode="auto">
            <a:xfrm>
              <a:off x="3347" y="2362"/>
              <a:ext cx="1446"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200" b="1">
                  <a:solidFill>
                    <a:srgbClr val="000000"/>
                  </a:solidFill>
                  <a:latin typeface="Arial" panose="020B0604020202020204" pitchFamily="34" charset="0"/>
                </a:rPr>
                <a:t> Employees have few rules and </a:t>
              </a:r>
              <a:endParaRPr lang="en-US" altLang="en-US" sz="1200" b="1">
                <a:latin typeface="Arial" panose="020B0604020202020204" pitchFamily="34" charset="0"/>
              </a:endParaRPr>
            </a:p>
          </p:txBody>
        </p:sp>
        <p:sp>
          <p:nvSpPr>
            <p:cNvPr id="21547" name="Rectangle 41"/>
            <p:cNvSpPr>
              <a:spLocks noChangeArrowheads="1"/>
            </p:cNvSpPr>
            <p:nvPr/>
          </p:nvSpPr>
          <p:spPr bwMode="auto">
            <a:xfrm>
              <a:off x="3291" y="2496"/>
              <a:ext cx="1050"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200" b="1">
                  <a:solidFill>
                    <a:srgbClr val="000000"/>
                  </a:solidFill>
                  <a:latin typeface="Arial" panose="020B0604020202020204" pitchFamily="34" charset="0"/>
                </a:rPr>
                <a:t>   regulations to follow.</a:t>
              </a:r>
              <a:endParaRPr lang="en-US" altLang="en-US" sz="1200" b="1">
                <a:latin typeface="Arial" panose="020B0604020202020204" pitchFamily="34" charset="0"/>
              </a:endParaRPr>
            </a:p>
          </p:txBody>
        </p:sp>
        <p:sp>
          <p:nvSpPr>
            <p:cNvPr id="21548" name="Rectangle 42"/>
            <p:cNvSpPr>
              <a:spLocks noChangeArrowheads="1"/>
            </p:cNvSpPr>
            <p:nvPr/>
          </p:nvSpPr>
          <p:spPr bwMode="auto">
            <a:xfrm>
              <a:off x="3291" y="2630"/>
              <a:ext cx="34"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200" b="1">
                  <a:solidFill>
                    <a:srgbClr val="000000"/>
                  </a:solidFill>
                  <a:latin typeface="Arial" panose="020B0604020202020204" pitchFamily="34" charset="0"/>
                </a:rPr>
                <a:t>•</a:t>
              </a:r>
              <a:endParaRPr lang="en-US" altLang="en-US" sz="1200" b="1">
                <a:latin typeface="Arial" panose="020B0604020202020204" pitchFamily="34" charset="0"/>
              </a:endParaRPr>
            </a:p>
          </p:txBody>
        </p:sp>
        <p:sp>
          <p:nvSpPr>
            <p:cNvPr id="21549" name="Rectangle 43"/>
            <p:cNvSpPr>
              <a:spLocks noChangeArrowheads="1"/>
            </p:cNvSpPr>
            <p:nvPr/>
          </p:nvSpPr>
          <p:spPr bwMode="auto">
            <a:xfrm>
              <a:off x="3347" y="2630"/>
              <a:ext cx="1758"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200" b="1">
                  <a:solidFill>
                    <a:srgbClr val="000000"/>
                  </a:solidFill>
                  <a:latin typeface="Arial" panose="020B0604020202020204" pitchFamily="34" charset="0"/>
                </a:rPr>
                <a:t> Productivity is balanced with treating </a:t>
              </a:r>
              <a:endParaRPr lang="en-US" altLang="en-US" sz="1200" b="1">
                <a:latin typeface="Arial" panose="020B0604020202020204" pitchFamily="34" charset="0"/>
              </a:endParaRPr>
            </a:p>
          </p:txBody>
        </p:sp>
        <p:sp>
          <p:nvSpPr>
            <p:cNvPr id="21550" name="Rectangle 44"/>
            <p:cNvSpPr>
              <a:spLocks noChangeArrowheads="1"/>
            </p:cNvSpPr>
            <p:nvPr/>
          </p:nvSpPr>
          <p:spPr bwMode="auto">
            <a:xfrm>
              <a:off x="3291" y="2765"/>
              <a:ext cx="798"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200" b="1">
                  <a:solidFill>
                    <a:srgbClr val="000000"/>
                  </a:solidFill>
                  <a:latin typeface="Arial" panose="020B0604020202020204" pitchFamily="34" charset="0"/>
                </a:rPr>
                <a:t>   its people right.</a:t>
              </a:r>
              <a:endParaRPr lang="en-US" altLang="en-US" sz="1200" b="1">
                <a:latin typeface="Arial" panose="020B0604020202020204" pitchFamily="34" charset="0"/>
              </a:endParaRPr>
            </a:p>
          </p:txBody>
        </p:sp>
        <p:sp>
          <p:nvSpPr>
            <p:cNvPr id="21551" name="Rectangle 45"/>
            <p:cNvSpPr>
              <a:spLocks noChangeArrowheads="1"/>
            </p:cNvSpPr>
            <p:nvPr/>
          </p:nvSpPr>
          <p:spPr bwMode="auto">
            <a:xfrm>
              <a:off x="3291" y="2899"/>
              <a:ext cx="34"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200" b="1">
                  <a:solidFill>
                    <a:srgbClr val="000000"/>
                  </a:solidFill>
                  <a:latin typeface="Arial" panose="020B0604020202020204" pitchFamily="34" charset="0"/>
                </a:rPr>
                <a:t>•</a:t>
              </a:r>
              <a:endParaRPr lang="en-US" altLang="en-US" sz="1200" b="1">
                <a:latin typeface="Arial" panose="020B0604020202020204" pitchFamily="34" charset="0"/>
              </a:endParaRPr>
            </a:p>
          </p:txBody>
        </p:sp>
        <p:sp>
          <p:nvSpPr>
            <p:cNvPr id="21552" name="Rectangle 46"/>
            <p:cNvSpPr>
              <a:spLocks noChangeArrowheads="1"/>
            </p:cNvSpPr>
            <p:nvPr/>
          </p:nvSpPr>
          <p:spPr bwMode="auto">
            <a:xfrm>
              <a:off x="3347" y="2899"/>
              <a:ext cx="2015"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200" b="1">
                  <a:solidFill>
                    <a:srgbClr val="000000"/>
                  </a:solidFill>
                  <a:latin typeface="Arial" panose="020B0604020202020204" pitchFamily="34" charset="0"/>
                </a:rPr>
                <a:t> Team members are encouraged to interact  </a:t>
              </a:r>
              <a:endParaRPr lang="en-US" altLang="en-US" sz="1200" b="1">
                <a:latin typeface="Arial" panose="020B0604020202020204" pitchFamily="34" charset="0"/>
              </a:endParaRPr>
            </a:p>
          </p:txBody>
        </p:sp>
        <p:sp>
          <p:nvSpPr>
            <p:cNvPr id="21553" name="Rectangle 47"/>
            <p:cNvSpPr>
              <a:spLocks noChangeArrowheads="1"/>
            </p:cNvSpPr>
            <p:nvPr/>
          </p:nvSpPr>
          <p:spPr bwMode="auto">
            <a:xfrm>
              <a:off x="3291" y="3033"/>
              <a:ext cx="1835"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200" b="1">
                  <a:solidFill>
                    <a:srgbClr val="000000"/>
                  </a:solidFill>
                  <a:latin typeface="Arial" panose="020B0604020202020204" pitchFamily="34" charset="0"/>
                </a:rPr>
                <a:t>   with people at all levels and functions.</a:t>
              </a:r>
              <a:endParaRPr lang="en-US" altLang="en-US" sz="1200" b="1">
                <a:latin typeface="Arial" panose="020B0604020202020204" pitchFamily="34" charset="0"/>
              </a:endParaRPr>
            </a:p>
          </p:txBody>
        </p:sp>
        <p:sp>
          <p:nvSpPr>
            <p:cNvPr id="21554" name="Rectangle 48"/>
            <p:cNvSpPr>
              <a:spLocks noChangeArrowheads="1"/>
            </p:cNvSpPr>
            <p:nvPr/>
          </p:nvSpPr>
          <p:spPr bwMode="auto">
            <a:xfrm>
              <a:off x="3291" y="3167"/>
              <a:ext cx="34"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200" b="1">
                  <a:solidFill>
                    <a:srgbClr val="000000"/>
                  </a:solidFill>
                  <a:latin typeface="Arial" panose="020B0604020202020204" pitchFamily="34" charset="0"/>
                </a:rPr>
                <a:t>•</a:t>
              </a:r>
              <a:endParaRPr lang="en-US" altLang="en-US" sz="1200" b="1">
                <a:latin typeface="Arial" panose="020B0604020202020204" pitchFamily="34" charset="0"/>
              </a:endParaRPr>
            </a:p>
          </p:txBody>
        </p:sp>
        <p:sp>
          <p:nvSpPr>
            <p:cNvPr id="21555" name="Rectangle 49"/>
            <p:cNvSpPr>
              <a:spLocks noChangeArrowheads="1"/>
            </p:cNvSpPr>
            <p:nvPr/>
          </p:nvSpPr>
          <p:spPr bwMode="auto">
            <a:xfrm>
              <a:off x="3347" y="3167"/>
              <a:ext cx="1417"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200" b="1">
                  <a:solidFill>
                    <a:srgbClr val="000000"/>
                  </a:solidFill>
                  <a:latin typeface="Arial" panose="020B0604020202020204" pitchFamily="34" charset="0"/>
                </a:rPr>
                <a:t> Many rewards are team based.</a:t>
              </a:r>
              <a:endParaRPr lang="en-US" altLang="en-US" sz="1200" b="1">
                <a:latin typeface="Arial" panose="020B0604020202020204" pitchFamily="34" charset="0"/>
              </a:endParaRPr>
            </a:p>
          </p:txBody>
        </p:sp>
      </p:grpSp>
      <p:sp>
        <p:nvSpPr>
          <p:cNvPr id="2" name="Date Placeholder 1">
            <a:extLst>
              <a:ext uri="{FF2B5EF4-FFF2-40B4-BE49-F238E27FC236}">
                <a16:creationId xmlns:a16="http://schemas.microsoft.com/office/drawing/2014/main" id="{B4DAAF4B-567C-4FED-B2BF-A6A93DA34F7B}"/>
              </a:ext>
            </a:extLst>
          </p:cNvPr>
          <p:cNvSpPr>
            <a:spLocks noGrp="1"/>
          </p:cNvSpPr>
          <p:nvPr>
            <p:ph type="dt" sz="half" idx="10"/>
          </p:nvPr>
        </p:nvSpPr>
        <p:spPr/>
        <p:txBody>
          <a:bodyPr/>
          <a:lstStyle/>
          <a:p>
            <a:pPr>
              <a:defRPr/>
            </a:pPr>
            <a:fld id="{4E4D241E-B771-4E55-9CAC-8781E8E22F99}" type="datetime1">
              <a:rPr lang="en-GB" smtClean="0"/>
              <a:t>16/01/2025</a:t>
            </a:fld>
            <a:endParaRPr lang="en-GB"/>
          </a:p>
        </p:txBody>
      </p:sp>
    </p:spTree>
    <p:extLst>
      <p:ext uri="{BB962C8B-B14F-4D97-AF65-F5344CB8AC3E}">
        <p14:creationId xmlns:p14="http://schemas.microsoft.com/office/powerpoint/2010/main" val="1056314290"/>
      </p:ext>
    </p:extLst>
  </p:cSld>
  <p:clrMapOvr>
    <a:masterClrMapping/>
  </p:clrMapOvr>
  <p:transition>
    <p:dissolv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2"/>
          <p:cNvSpPr>
            <a:spLocks noGrp="1" noChangeArrowheads="1"/>
          </p:cNvSpPr>
          <p:nvPr>
            <p:ph type="title"/>
          </p:nvPr>
        </p:nvSpPr>
        <p:spPr>
          <a:noFill/>
        </p:spPr>
        <p:txBody>
          <a:bodyPr lIns="92075" tIns="46038" rIns="92075" bIns="46038" anchor="ctr"/>
          <a:lstStyle/>
          <a:p>
            <a:pPr eaLnBrk="1" hangingPunct="1"/>
            <a:r>
              <a:rPr lang="en-US" altLang="en-US" dirty="0"/>
              <a:t>How Organizational Culture Forms</a:t>
            </a:r>
          </a:p>
        </p:txBody>
      </p:sp>
      <p:sp>
        <p:nvSpPr>
          <p:cNvPr id="29700" name="Rectangle 4"/>
          <p:cNvSpPr>
            <a:spLocks noChangeArrowheads="1"/>
          </p:cNvSpPr>
          <p:nvPr/>
        </p:nvSpPr>
        <p:spPr bwMode="auto">
          <a:xfrm>
            <a:off x="6765925" y="3484563"/>
            <a:ext cx="1412875" cy="568325"/>
          </a:xfrm>
          <a:prstGeom prst="rect">
            <a:avLst/>
          </a:prstGeom>
          <a:solidFill>
            <a:srgbClr val="E6DDB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endParaRPr lang="en-GB" altLang="en-US"/>
          </a:p>
        </p:txBody>
      </p:sp>
      <p:grpSp>
        <p:nvGrpSpPr>
          <p:cNvPr id="29701" name="Group 30"/>
          <p:cNvGrpSpPr>
            <a:grpSpLocks/>
          </p:cNvGrpSpPr>
          <p:nvPr/>
        </p:nvGrpSpPr>
        <p:grpSpPr bwMode="auto">
          <a:xfrm>
            <a:off x="873125" y="2994025"/>
            <a:ext cx="7204075" cy="1560513"/>
            <a:chOff x="919" y="1886"/>
            <a:chExt cx="4538" cy="983"/>
          </a:xfrm>
        </p:grpSpPr>
        <p:sp>
          <p:nvSpPr>
            <p:cNvPr id="29731" name="Rectangle 3"/>
            <p:cNvSpPr>
              <a:spLocks noChangeArrowheads="1"/>
            </p:cNvSpPr>
            <p:nvPr/>
          </p:nvSpPr>
          <p:spPr bwMode="auto">
            <a:xfrm>
              <a:off x="2089" y="2198"/>
              <a:ext cx="894" cy="359"/>
            </a:xfrm>
            <a:prstGeom prst="rect">
              <a:avLst/>
            </a:prstGeom>
            <a:solidFill>
              <a:srgbClr val="DADAE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endParaRPr lang="en-GB" altLang="en-US"/>
            </a:p>
          </p:txBody>
        </p:sp>
        <p:sp>
          <p:nvSpPr>
            <p:cNvPr id="29732" name="Rectangle 5"/>
            <p:cNvSpPr>
              <a:spLocks noChangeArrowheads="1"/>
            </p:cNvSpPr>
            <p:nvPr/>
          </p:nvSpPr>
          <p:spPr bwMode="auto">
            <a:xfrm>
              <a:off x="3309" y="2511"/>
              <a:ext cx="894" cy="358"/>
            </a:xfrm>
            <a:prstGeom prst="rect">
              <a:avLst/>
            </a:prstGeom>
            <a:solidFill>
              <a:srgbClr val="DADAE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endParaRPr lang="en-GB" altLang="en-US"/>
            </a:p>
          </p:txBody>
        </p:sp>
        <p:sp>
          <p:nvSpPr>
            <p:cNvPr id="29733" name="Freeform 6"/>
            <p:cNvSpPr>
              <a:spLocks/>
            </p:cNvSpPr>
            <p:nvPr/>
          </p:nvSpPr>
          <p:spPr bwMode="auto">
            <a:xfrm>
              <a:off x="3001" y="2117"/>
              <a:ext cx="245" cy="521"/>
            </a:xfrm>
            <a:custGeom>
              <a:avLst/>
              <a:gdLst>
                <a:gd name="T0" fmla="*/ 230 w 245"/>
                <a:gd name="T1" fmla="*/ 521 h 521"/>
                <a:gd name="T2" fmla="*/ 0 w 245"/>
                <a:gd name="T3" fmla="*/ 266 h 521"/>
                <a:gd name="T4" fmla="*/ 245 w 245"/>
                <a:gd name="T5" fmla="*/ 0 h 521"/>
                <a:gd name="T6" fmla="*/ 0 60000 65536"/>
                <a:gd name="T7" fmla="*/ 0 60000 65536"/>
                <a:gd name="T8" fmla="*/ 0 60000 65536"/>
              </a:gdLst>
              <a:ahLst/>
              <a:cxnLst>
                <a:cxn ang="T6">
                  <a:pos x="T0" y="T1"/>
                </a:cxn>
                <a:cxn ang="T7">
                  <a:pos x="T2" y="T3"/>
                </a:cxn>
                <a:cxn ang="T8">
                  <a:pos x="T4" y="T5"/>
                </a:cxn>
              </a:cxnLst>
              <a:rect l="0" t="0" r="r" b="b"/>
              <a:pathLst>
                <a:path w="245" h="521">
                  <a:moveTo>
                    <a:pt x="230" y="521"/>
                  </a:moveTo>
                  <a:lnTo>
                    <a:pt x="0" y="266"/>
                  </a:lnTo>
                  <a:lnTo>
                    <a:pt x="245" y="0"/>
                  </a:lnTo>
                </a:path>
              </a:pathLst>
            </a:custGeom>
            <a:noFill/>
            <a:ln w="22225">
              <a:solidFill>
                <a:srgbClr val="FC9A66"/>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9734" name="Freeform 7"/>
            <p:cNvSpPr>
              <a:spLocks/>
            </p:cNvSpPr>
            <p:nvPr/>
          </p:nvSpPr>
          <p:spPr bwMode="auto">
            <a:xfrm>
              <a:off x="3203" y="2042"/>
              <a:ext cx="114" cy="117"/>
            </a:xfrm>
            <a:custGeom>
              <a:avLst/>
              <a:gdLst>
                <a:gd name="T0" fmla="*/ 57 w 114"/>
                <a:gd name="T1" fmla="*/ 39 h 117"/>
                <a:gd name="T2" fmla="*/ 57 w 114"/>
                <a:gd name="T3" fmla="*/ 39 h 117"/>
                <a:gd name="T4" fmla="*/ 25 w 114"/>
                <a:gd name="T5" fmla="*/ 53 h 117"/>
                <a:gd name="T6" fmla="*/ 0 w 114"/>
                <a:gd name="T7" fmla="*/ 68 h 117"/>
                <a:gd name="T8" fmla="*/ 53 w 114"/>
                <a:gd name="T9" fmla="*/ 117 h 117"/>
                <a:gd name="T10" fmla="*/ 53 w 114"/>
                <a:gd name="T11" fmla="*/ 117 h 117"/>
                <a:gd name="T12" fmla="*/ 64 w 114"/>
                <a:gd name="T13" fmla="*/ 96 h 117"/>
                <a:gd name="T14" fmla="*/ 78 w 114"/>
                <a:gd name="T15" fmla="*/ 57 h 117"/>
                <a:gd name="T16" fmla="*/ 78 w 114"/>
                <a:gd name="T17" fmla="*/ 57 h 117"/>
                <a:gd name="T18" fmla="*/ 96 w 114"/>
                <a:gd name="T19" fmla="*/ 25 h 117"/>
                <a:gd name="T20" fmla="*/ 114 w 114"/>
                <a:gd name="T21" fmla="*/ 0 h 117"/>
                <a:gd name="T22" fmla="*/ 114 w 114"/>
                <a:gd name="T23" fmla="*/ 0 h 117"/>
                <a:gd name="T24" fmla="*/ 89 w 114"/>
                <a:gd name="T25" fmla="*/ 18 h 117"/>
                <a:gd name="T26" fmla="*/ 57 w 114"/>
                <a:gd name="T27" fmla="*/ 39 h 117"/>
                <a:gd name="T28" fmla="*/ 57 w 114"/>
                <a:gd name="T29" fmla="*/ 39 h 1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14" h="117">
                  <a:moveTo>
                    <a:pt x="57" y="39"/>
                  </a:moveTo>
                  <a:lnTo>
                    <a:pt x="57" y="39"/>
                  </a:lnTo>
                  <a:lnTo>
                    <a:pt x="25" y="53"/>
                  </a:lnTo>
                  <a:lnTo>
                    <a:pt x="0" y="68"/>
                  </a:lnTo>
                  <a:lnTo>
                    <a:pt x="53" y="117"/>
                  </a:lnTo>
                  <a:lnTo>
                    <a:pt x="64" y="96"/>
                  </a:lnTo>
                  <a:lnTo>
                    <a:pt x="78" y="57"/>
                  </a:lnTo>
                  <a:lnTo>
                    <a:pt x="96" y="25"/>
                  </a:lnTo>
                  <a:lnTo>
                    <a:pt x="114" y="0"/>
                  </a:lnTo>
                  <a:lnTo>
                    <a:pt x="89" y="18"/>
                  </a:lnTo>
                  <a:lnTo>
                    <a:pt x="57" y="39"/>
                  </a:lnTo>
                  <a:close/>
                </a:path>
              </a:pathLst>
            </a:custGeom>
            <a:solidFill>
              <a:srgbClr val="FC9A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9735" name="Freeform 8"/>
            <p:cNvSpPr>
              <a:spLocks/>
            </p:cNvSpPr>
            <p:nvPr/>
          </p:nvSpPr>
          <p:spPr bwMode="auto">
            <a:xfrm>
              <a:off x="3185" y="2592"/>
              <a:ext cx="114" cy="121"/>
            </a:xfrm>
            <a:custGeom>
              <a:avLst/>
              <a:gdLst>
                <a:gd name="T0" fmla="*/ 82 w 114"/>
                <a:gd name="T1" fmla="*/ 60 h 121"/>
                <a:gd name="T2" fmla="*/ 82 w 114"/>
                <a:gd name="T3" fmla="*/ 60 h 121"/>
                <a:gd name="T4" fmla="*/ 68 w 114"/>
                <a:gd name="T5" fmla="*/ 29 h 121"/>
                <a:gd name="T6" fmla="*/ 57 w 114"/>
                <a:gd name="T7" fmla="*/ 0 h 121"/>
                <a:gd name="T8" fmla="*/ 0 w 114"/>
                <a:gd name="T9" fmla="*/ 53 h 121"/>
                <a:gd name="T10" fmla="*/ 0 w 114"/>
                <a:gd name="T11" fmla="*/ 53 h 121"/>
                <a:gd name="T12" fmla="*/ 25 w 114"/>
                <a:gd name="T13" fmla="*/ 64 h 121"/>
                <a:gd name="T14" fmla="*/ 61 w 114"/>
                <a:gd name="T15" fmla="*/ 82 h 121"/>
                <a:gd name="T16" fmla="*/ 61 w 114"/>
                <a:gd name="T17" fmla="*/ 82 h 121"/>
                <a:gd name="T18" fmla="*/ 93 w 114"/>
                <a:gd name="T19" fmla="*/ 103 h 121"/>
                <a:gd name="T20" fmla="*/ 114 w 114"/>
                <a:gd name="T21" fmla="*/ 121 h 121"/>
                <a:gd name="T22" fmla="*/ 114 w 114"/>
                <a:gd name="T23" fmla="*/ 121 h 121"/>
                <a:gd name="T24" fmla="*/ 100 w 114"/>
                <a:gd name="T25" fmla="*/ 96 h 121"/>
                <a:gd name="T26" fmla="*/ 82 w 114"/>
                <a:gd name="T27" fmla="*/ 60 h 121"/>
                <a:gd name="T28" fmla="*/ 82 w 114"/>
                <a:gd name="T29" fmla="*/ 60 h 12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14" h="121">
                  <a:moveTo>
                    <a:pt x="82" y="60"/>
                  </a:moveTo>
                  <a:lnTo>
                    <a:pt x="82" y="60"/>
                  </a:lnTo>
                  <a:lnTo>
                    <a:pt x="68" y="29"/>
                  </a:lnTo>
                  <a:lnTo>
                    <a:pt x="57" y="0"/>
                  </a:lnTo>
                  <a:lnTo>
                    <a:pt x="0" y="53"/>
                  </a:lnTo>
                  <a:lnTo>
                    <a:pt x="25" y="64"/>
                  </a:lnTo>
                  <a:lnTo>
                    <a:pt x="61" y="82"/>
                  </a:lnTo>
                  <a:lnTo>
                    <a:pt x="93" y="103"/>
                  </a:lnTo>
                  <a:lnTo>
                    <a:pt x="114" y="121"/>
                  </a:lnTo>
                  <a:lnTo>
                    <a:pt x="100" y="96"/>
                  </a:lnTo>
                  <a:lnTo>
                    <a:pt x="82" y="60"/>
                  </a:lnTo>
                  <a:close/>
                </a:path>
              </a:pathLst>
            </a:custGeom>
            <a:solidFill>
              <a:srgbClr val="FC9A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9736" name="Rectangle 9"/>
            <p:cNvSpPr>
              <a:spLocks noChangeArrowheads="1"/>
            </p:cNvSpPr>
            <p:nvPr/>
          </p:nvSpPr>
          <p:spPr bwMode="auto">
            <a:xfrm>
              <a:off x="2292" y="2255"/>
              <a:ext cx="496" cy="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400" b="1">
                  <a:solidFill>
                    <a:srgbClr val="000000"/>
                  </a:solidFill>
                  <a:latin typeface="Arial" panose="020B0604020202020204" pitchFamily="34" charset="0"/>
                </a:rPr>
                <a:t>Selection</a:t>
              </a:r>
              <a:endParaRPr lang="en-US" altLang="en-US" b="1">
                <a:latin typeface="Arial" panose="020B0604020202020204" pitchFamily="34" charset="0"/>
              </a:endParaRPr>
            </a:p>
          </p:txBody>
        </p:sp>
        <p:sp>
          <p:nvSpPr>
            <p:cNvPr id="29737" name="Rectangle 10"/>
            <p:cNvSpPr>
              <a:spLocks noChangeArrowheads="1"/>
            </p:cNvSpPr>
            <p:nvPr/>
          </p:nvSpPr>
          <p:spPr bwMode="auto">
            <a:xfrm>
              <a:off x="2348" y="2390"/>
              <a:ext cx="373" cy="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400" b="1">
                  <a:solidFill>
                    <a:srgbClr val="000000"/>
                  </a:solidFill>
                  <a:latin typeface="Arial" panose="020B0604020202020204" pitchFamily="34" charset="0"/>
                </a:rPr>
                <a:t>criteria</a:t>
              </a:r>
              <a:endParaRPr lang="en-US" altLang="en-US" b="1">
                <a:latin typeface="Arial" panose="020B0604020202020204" pitchFamily="34" charset="0"/>
              </a:endParaRPr>
            </a:p>
          </p:txBody>
        </p:sp>
        <p:sp>
          <p:nvSpPr>
            <p:cNvPr id="29738" name="Rectangle 11"/>
            <p:cNvSpPr>
              <a:spLocks noChangeArrowheads="1"/>
            </p:cNvSpPr>
            <p:nvPr/>
          </p:nvSpPr>
          <p:spPr bwMode="auto">
            <a:xfrm>
              <a:off x="3427" y="2624"/>
              <a:ext cx="682" cy="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400" b="1">
                  <a:solidFill>
                    <a:srgbClr val="000000"/>
                  </a:solidFill>
                  <a:latin typeface="Arial" panose="020B0604020202020204" pitchFamily="34" charset="0"/>
                </a:rPr>
                <a:t>Socialization</a:t>
              </a:r>
              <a:endParaRPr lang="en-US" altLang="en-US" b="1">
                <a:latin typeface="Arial" panose="020B0604020202020204" pitchFamily="34" charset="0"/>
              </a:endParaRPr>
            </a:p>
          </p:txBody>
        </p:sp>
        <p:sp>
          <p:nvSpPr>
            <p:cNvPr id="29739" name="Line 12"/>
            <p:cNvSpPr>
              <a:spLocks noChangeShapeType="1"/>
            </p:cNvSpPr>
            <p:nvPr/>
          </p:nvSpPr>
          <p:spPr bwMode="auto">
            <a:xfrm flipH="1">
              <a:off x="1788" y="2379"/>
              <a:ext cx="181" cy="1"/>
            </a:xfrm>
            <a:prstGeom prst="line">
              <a:avLst/>
            </a:prstGeom>
            <a:noFill/>
            <a:ln w="22225">
              <a:solidFill>
                <a:srgbClr val="FC9A66"/>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9740" name="Freeform 13"/>
            <p:cNvSpPr>
              <a:spLocks/>
            </p:cNvSpPr>
            <p:nvPr/>
          </p:nvSpPr>
          <p:spPr bwMode="auto">
            <a:xfrm>
              <a:off x="1941" y="2340"/>
              <a:ext cx="127" cy="78"/>
            </a:xfrm>
            <a:custGeom>
              <a:avLst/>
              <a:gdLst>
                <a:gd name="T0" fmla="*/ 60 w 127"/>
                <a:gd name="T1" fmla="*/ 25 h 78"/>
                <a:gd name="T2" fmla="*/ 60 w 127"/>
                <a:gd name="T3" fmla="*/ 25 h 78"/>
                <a:gd name="T4" fmla="*/ 28 w 127"/>
                <a:gd name="T5" fmla="*/ 14 h 78"/>
                <a:gd name="T6" fmla="*/ 0 w 127"/>
                <a:gd name="T7" fmla="*/ 0 h 78"/>
                <a:gd name="T8" fmla="*/ 0 w 127"/>
                <a:gd name="T9" fmla="*/ 78 h 78"/>
                <a:gd name="T10" fmla="*/ 0 w 127"/>
                <a:gd name="T11" fmla="*/ 78 h 78"/>
                <a:gd name="T12" fmla="*/ 24 w 127"/>
                <a:gd name="T13" fmla="*/ 68 h 78"/>
                <a:gd name="T14" fmla="*/ 60 w 127"/>
                <a:gd name="T15" fmla="*/ 53 h 78"/>
                <a:gd name="T16" fmla="*/ 60 w 127"/>
                <a:gd name="T17" fmla="*/ 53 h 78"/>
                <a:gd name="T18" fmla="*/ 99 w 127"/>
                <a:gd name="T19" fmla="*/ 43 h 78"/>
                <a:gd name="T20" fmla="*/ 127 w 127"/>
                <a:gd name="T21" fmla="*/ 39 h 78"/>
                <a:gd name="T22" fmla="*/ 127 w 127"/>
                <a:gd name="T23" fmla="*/ 39 h 78"/>
                <a:gd name="T24" fmla="*/ 99 w 127"/>
                <a:gd name="T25" fmla="*/ 32 h 78"/>
                <a:gd name="T26" fmla="*/ 60 w 127"/>
                <a:gd name="T27" fmla="*/ 25 h 78"/>
                <a:gd name="T28" fmla="*/ 60 w 127"/>
                <a:gd name="T29" fmla="*/ 25 h 7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27" h="78">
                  <a:moveTo>
                    <a:pt x="60" y="25"/>
                  </a:moveTo>
                  <a:lnTo>
                    <a:pt x="60" y="25"/>
                  </a:lnTo>
                  <a:lnTo>
                    <a:pt x="28" y="14"/>
                  </a:lnTo>
                  <a:lnTo>
                    <a:pt x="0" y="0"/>
                  </a:lnTo>
                  <a:lnTo>
                    <a:pt x="0" y="78"/>
                  </a:lnTo>
                  <a:lnTo>
                    <a:pt x="24" y="68"/>
                  </a:lnTo>
                  <a:lnTo>
                    <a:pt x="60" y="53"/>
                  </a:lnTo>
                  <a:lnTo>
                    <a:pt x="99" y="43"/>
                  </a:lnTo>
                  <a:lnTo>
                    <a:pt x="127" y="39"/>
                  </a:lnTo>
                  <a:lnTo>
                    <a:pt x="99" y="32"/>
                  </a:lnTo>
                  <a:lnTo>
                    <a:pt x="60" y="25"/>
                  </a:lnTo>
                  <a:close/>
                </a:path>
              </a:pathLst>
            </a:custGeom>
            <a:solidFill>
              <a:srgbClr val="FC9A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9741" name="Line 14"/>
            <p:cNvSpPr>
              <a:spLocks noChangeShapeType="1"/>
            </p:cNvSpPr>
            <p:nvPr/>
          </p:nvSpPr>
          <p:spPr bwMode="auto">
            <a:xfrm flipV="1">
              <a:off x="3756" y="2220"/>
              <a:ext cx="1" cy="209"/>
            </a:xfrm>
            <a:prstGeom prst="line">
              <a:avLst/>
            </a:prstGeom>
            <a:noFill/>
            <a:ln w="22225">
              <a:solidFill>
                <a:srgbClr val="FC9A66"/>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9742" name="Freeform 15"/>
            <p:cNvSpPr>
              <a:spLocks/>
            </p:cNvSpPr>
            <p:nvPr/>
          </p:nvSpPr>
          <p:spPr bwMode="auto">
            <a:xfrm>
              <a:off x="3717" y="2401"/>
              <a:ext cx="75" cy="127"/>
            </a:xfrm>
            <a:custGeom>
              <a:avLst/>
              <a:gdLst>
                <a:gd name="T0" fmla="*/ 54 w 75"/>
                <a:gd name="T1" fmla="*/ 60 h 127"/>
                <a:gd name="T2" fmla="*/ 54 w 75"/>
                <a:gd name="T3" fmla="*/ 60 h 127"/>
                <a:gd name="T4" fmla="*/ 64 w 75"/>
                <a:gd name="T5" fmla="*/ 28 h 127"/>
                <a:gd name="T6" fmla="*/ 75 w 75"/>
                <a:gd name="T7" fmla="*/ 0 h 127"/>
                <a:gd name="T8" fmla="*/ 0 w 75"/>
                <a:gd name="T9" fmla="*/ 0 h 127"/>
                <a:gd name="T10" fmla="*/ 0 w 75"/>
                <a:gd name="T11" fmla="*/ 0 h 127"/>
                <a:gd name="T12" fmla="*/ 11 w 75"/>
                <a:gd name="T13" fmla="*/ 24 h 127"/>
                <a:gd name="T14" fmla="*/ 25 w 75"/>
                <a:gd name="T15" fmla="*/ 60 h 127"/>
                <a:gd name="T16" fmla="*/ 25 w 75"/>
                <a:gd name="T17" fmla="*/ 60 h 127"/>
                <a:gd name="T18" fmla="*/ 32 w 75"/>
                <a:gd name="T19" fmla="*/ 99 h 127"/>
                <a:gd name="T20" fmla="*/ 39 w 75"/>
                <a:gd name="T21" fmla="*/ 127 h 127"/>
                <a:gd name="T22" fmla="*/ 39 w 75"/>
                <a:gd name="T23" fmla="*/ 127 h 127"/>
                <a:gd name="T24" fmla="*/ 43 w 75"/>
                <a:gd name="T25" fmla="*/ 99 h 127"/>
                <a:gd name="T26" fmla="*/ 54 w 75"/>
                <a:gd name="T27" fmla="*/ 60 h 127"/>
                <a:gd name="T28" fmla="*/ 54 w 75"/>
                <a:gd name="T29" fmla="*/ 60 h 12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75" h="127">
                  <a:moveTo>
                    <a:pt x="54" y="60"/>
                  </a:moveTo>
                  <a:lnTo>
                    <a:pt x="54" y="60"/>
                  </a:lnTo>
                  <a:lnTo>
                    <a:pt x="64" y="28"/>
                  </a:lnTo>
                  <a:lnTo>
                    <a:pt x="75" y="0"/>
                  </a:lnTo>
                  <a:lnTo>
                    <a:pt x="0" y="0"/>
                  </a:lnTo>
                  <a:lnTo>
                    <a:pt x="11" y="24"/>
                  </a:lnTo>
                  <a:lnTo>
                    <a:pt x="25" y="60"/>
                  </a:lnTo>
                  <a:lnTo>
                    <a:pt x="32" y="99"/>
                  </a:lnTo>
                  <a:lnTo>
                    <a:pt x="39" y="127"/>
                  </a:lnTo>
                  <a:lnTo>
                    <a:pt x="43" y="99"/>
                  </a:lnTo>
                  <a:lnTo>
                    <a:pt x="54" y="60"/>
                  </a:lnTo>
                  <a:close/>
                </a:path>
              </a:pathLst>
            </a:custGeom>
            <a:solidFill>
              <a:srgbClr val="FC9A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9743" name="Rectangle 16"/>
            <p:cNvSpPr>
              <a:spLocks noChangeArrowheads="1"/>
            </p:cNvSpPr>
            <p:nvPr/>
          </p:nvSpPr>
          <p:spPr bwMode="auto">
            <a:xfrm>
              <a:off x="4686" y="2248"/>
              <a:ext cx="771" cy="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400" b="1">
                  <a:solidFill>
                    <a:srgbClr val="000000"/>
                  </a:solidFill>
                  <a:latin typeface="Arial" panose="020B0604020202020204" pitchFamily="34" charset="0"/>
                </a:rPr>
                <a:t>Organization's</a:t>
              </a:r>
              <a:endParaRPr lang="en-US" altLang="en-US" b="1">
                <a:latin typeface="Arial" panose="020B0604020202020204" pitchFamily="34" charset="0"/>
              </a:endParaRPr>
            </a:p>
          </p:txBody>
        </p:sp>
        <p:sp>
          <p:nvSpPr>
            <p:cNvPr id="29744" name="Rectangle 17"/>
            <p:cNvSpPr>
              <a:spLocks noChangeArrowheads="1"/>
            </p:cNvSpPr>
            <p:nvPr/>
          </p:nvSpPr>
          <p:spPr bwMode="auto">
            <a:xfrm>
              <a:off x="4884" y="2383"/>
              <a:ext cx="372" cy="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400" b="1">
                  <a:solidFill>
                    <a:srgbClr val="000000"/>
                  </a:solidFill>
                  <a:latin typeface="Arial" panose="020B0604020202020204" pitchFamily="34" charset="0"/>
                </a:rPr>
                <a:t>culture</a:t>
              </a:r>
              <a:endParaRPr lang="en-US" altLang="en-US" b="1">
                <a:latin typeface="Arial" panose="020B0604020202020204" pitchFamily="34" charset="0"/>
              </a:endParaRPr>
            </a:p>
          </p:txBody>
        </p:sp>
        <p:sp>
          <p:nvSpPr>
            <p:cNvPr id="29745" name="Line 18"/>
            <p:cNvSpPr>
              <a:spLocks noChangeShapeType="1"/>
            </p:cNvSpPr>
            <p:nvPr/>
          </p:nvSpPr>
          <p:spPr bwMode="auto">
            <a:xfrm flipH="1" flipV="1">
              <a:off x="4189" y="2056"/>
              <a:ext cx="333" cy="220"/>
            </a:xfrm>
            <a:prstGeom prst="line">
              <a:avLst/>
            </a:prstGeom>
            <a:noFill/>
            <a:ln w="22225">
              <a:solidFill>
                <a:srgbClr val="FC9A66"/>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9746" name="Freeform 19"/>
            <p:cNvSpPr>
              <a:spLocks/>
            </p:cNvSpPr>
            <p:nvPr/>
          </p:nvSpPr>
          <p:spPr bwMode="auto">
            <a:xfrm>
              <a:off x="4480" y="2230"/>
              <a:ext cx="128" cy="100"/>
            </a:xfrm>
            <a:custGeom>
              <a:avLst/>
              <a:gdLst>
                <a:gd name="T0" fmla="*/ 81 w 128"/>
                <a:gd name="T1" fmla="*/ 53 h 100"/>
                <a:gd name="T2" fmla="*/ 81 w 128"/>
                <a:gd name="T3" fmla="*/ 53 h 100"/>
                <a:gd name="T4" fmla="*/ 60 w 128"/>
                <a:gd name="T5" fmla="*/ 25 h 100"/>
                <a:gd name="T6" fmla="*/ 42 w 128"/>
                <a:gd name="T7" fmla="*/ 0 h 100"/>
                <a:gd name="T8" fmla="*/ 0 w 128"/>
                <a:gd name="T9" fmla="*/ 64 h 100"/>
                <a:gd name="T10" fmla="*/ 0 w 128"/>
                <a:gd name="T11" fmla="*/ 64 h 100"/>
                <a:gd name="T12" fmla="*/ 25 w 128"/>
                <a:gd name="T13" fmla="*/ 68 h 100"/>
                <a:gd name="T14" fmla="*/ 64 w 128"/>
                <a:gd name="T15" fmla="*/ 78 h 100"/>
                <a:gd name="T16" fmla="*/ 64 w 128"/>
                <a:gd name="T17" fmla="*/ 78 h 100"/>
                <a:gd name="T18" fmla="*/ 99 w 128"/>
                <a:gd name="T19" fmla="*/ 89 h 100"/>
                <a:gd name="T20" fmla="*/ 128 w 128"/>
                <a:gd name="T21" fmla="*/ 100 h 100"/>
                <a:gd name="T22" fmla="*/ 128 w 128"/>
                <a:gd name="T23" fmla="*/ 100 h 100"/>
                <a:gd name="T24" fmla="*/ 106 w 128"/>
                <a:gd name="T25" fmla="*/ 82 h 100"/>
                <a:gd name="T26" fmla="*/ 81 w 128"/>
                <a:gd name="T27" fmla="*/ 53 h 100"/>
                <a:gd name="T28" fmla="*/ 81 w 128"/>
                <a:gd name="T29" fmla="*/ 53 h 1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28" h="100">
                  <a:moveTo>
                    <a:pt x="81" y="53"/>
                  </a:moveTo>
                  <a:lnTo>
                    <a:pt x="81" y="53"/>
                  </a:lnTo>
                  <a:lnTo>
                    <a:pt x="60" y="25"/>
                  </a:lnTo>
                  <a:lnTo>
                    <a:pt x="42" y="0"/>
                  </a:lnTo>
                  <a:lnTo>
                    <a:pt x="0" y="64"/>
                  </a:lnTo>
                  <a:lnTo>
                    <a:pt x="25" y="68"/>
                  </a:lnTo>
                  <a:lnTo>
                    <a:pt x="64" y="78"/>
                  </a:lnTo>
                  <a:lnTo>
                    <a:pt x="99" y="89"/>
                  </a:lnTo>
                  <a:lnTo>
                    <a:pt x="128" y="100"/>
                  </a:lnTo>
                  <a:lnTo>
                    <a:pt x="106" y="82"/>
                  </a:lnTo>
                  <a:lnTo>
                    <a:pt x="81" y="53"/>
                  </a:lnTo>
                  <a:close/>
                </a:path>
              </a:pathLst>
            </a:custGeom>
            <a:solidFill>
              <a:srgbClr val="FC9A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9747" name="Line 20"/>
            <p:cNvSpPr>
              <a:spLocks noChangeShapeType="1"/>
            </p:cNvSpPr>
            <p:nvPr/>
          </p:nvSpPr>
          <p:spPr bwMode="auto">
            <a:xfrm flipH="1">
              <a:off x="4189" y="2486"/>
              <a:ext cx="333" cy="220"/>
            </a:xfrm>
            <a:prstGeom prst="line">
              <a:avLst/>
            </a:prstGeom>
            <a:noFill/>
            <a:ln w="22225">
              <a:solidFill>
                <a:srgbClr val="FC9A66"/>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9748" name="Freeform 21"/>
            <p:cNvSpPr>
              <a:spLocks/>
            </p:cNvSpPr>
            <p:nvPr/>
          </p:nvSpPr>
          <p:spPr bwMode="auto">
            <a:xfrm>
              <a:off x="4480" y="2432"/>
              <a:ext cx="128" cy="100"/>
            </a:xfrm>
            <a:custGeom>
              <a:avLst/>
              <a:gdLst>
                <a:gd name="T0" fmla="*/ 64 w 128"/>
                <a:gd name="T1" fmla="*/ 22 h 100"/>
                <a:gd name="T2" fmla="*/ 64 w 128"/>
                <a:gd name="T3" fmla="*/ 22 h 100"/>
                <a:gd name="T4" fmla="*/ 32 w 128"/>
                <a:gd name="T5" fmla="*/ 32 h 100"/>
                <a:gd name="T6" fmla="*/ 0 w 128"/>
                <a:gd name="T7" fmla="*/ 40 h 100"/>
                <a:gd name="T8" fmla="*/ 42 w 128"/>
                <a:gd name="T9" fmla="*/ 100 h 100"/>
                <a:gd name="T10" fmla="*/ 42 w 128"/>
                <a:gd name="T11" fmla="*/ 100 h 100"/>
                <a:gd name="T12" fmla="*/ 57 w 128"/>
                <a:gd name="T13" fmla="*/ 79 h 100"/>
                <a:gd name="T14" fmla="*/ 81 w 128"/>
                <a:gd name="T15" fmla="*/ 50 h 100"/>
                <a:gd name="T16" fmla="*/ 81 w 128"/>
                <a:gd name="T17" fmla="*/ 50 h 100"/>
                <a:gd name="T18" fmla="*/ 106 w 128"/>
                <a:gd name="T19" fmla="*/ 22 h 100"/>
                <a:gd name="T20" fmla="*/ 128 w 128"/>
                <a:gd name="T21" fmla="*/ 0 h 100"/>
                <a:gd name="T22" fmla="*/ 128 w 128"/>
                <a:gd name="T23" fmla="*/ 0 h 100"/>
                <a:gd name="T24" fmla="*/ 99 w 128"/>
                <a:gd name="T25" fmla="*/ 11 h 100"/>
                <a:gd name="T26" fmla="*/ 64 w 128"/>
                <a:gd name="T27" fmla="*/ 22 h 100"/>
                <a:gd name="T28" fmla="*/ 64 w 128"/>
                <a:gd name="T29" fmla="*/ 22 h 1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28" h="100">
                  <a:moveTo>
                    <a:pt x="64" y="22"/>
                  </a:moveTo>
                  <a:lnTo>
                    <a:pt x="64" y="22"/>
                  </a:lnTo>
                  <a:lnTo>
                    <a:pt x="32" y="32"/>
                  </a:lnTo>
                  <a:lnTo>
                    <a:pt x="0" y="40"/>
                  </a:lnTo>
                  <a:lnTo>
                    <a:pt x="42" y="100"/>
                  </a:lnTo>
                  <a:lnTo>
                    <a:pt x="57" y="79"/>
                  </a:lnTo>
                  <a:lnTo>
                    <a:pt x="81" y="50"/>
                  </a:lnTo>
                  <a:lnTo>
                    <a:pt x="106" y="22"/>
                  </a:lnTo>
                  <a:lnTo>
                    <a:pt x="128" y="0"/>
                  </a:lnTo>
                  <a:lnTo>
                    <a:pt x="99" y="11"/>
                  </a:lnTo>
                  <a:lnTo>
                    <a:pt x="64" y="22"/>
                  </a:lnTo>
                  <a:close/>
                </a:path>
              </a:pathLst>
            </a:custGeom>
            <a:solidFill>
              <a:srgbClr val="FC9A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9749" name="Rectangle 22"/>
            <p:cNvSpPr>
              <a:spLocks noChangeArrowheads="1"/>
            </p:cNvSpPr>
            <p:nvPr/>
          </p:nvSpPr>
          <p:spPr bwMode="auto">
            <a:xfrm>
              <a:off x="919" y="2021"/>
              <a:ext cx="897" cy="674"/>
            </a:xfrm>
            <a:prstGeom prst="rect">
              <a:avLst/>
            </a:prstGeom>
            <a:solidFill>
              <a:srgbClr val="DADAE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endParaRPr lang="en-GB" altLang="en-US"/>
            </a:p>
          </p:txBody>
        </p:sp>
        <p:sp>
          <p:nvSpPr>
            <p:cNvPr id="29750" name="Rectangle 23"/>
            <p:cNvSpPr>
              <a:spLocks noChangeArrowheads="1"/>
            </p:cNvSpPr>
            <p:nvPr/>
          </p:nvSpPr>
          <p:spPr bwMode="auto">
            <a:xfrm>
              <a:off x="1082" y="2095"/>
              <a:ext cx="601" cy="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400" b="1">
                  <a:solidFill>
                    <a:srgbClr val="000000"/>
                  </a:solidFill>
                  <a:latin typeface="Arial" panose="020B0604020202020204" pitchFamily="34" charset="0"/>
                </a:rPr>
                <a:t>Philosophy</a:t>
              </a:r>
              <a:endParaRPr lang="en-US" altLang="en-US" b="1">
                <a:latin typeface="Arial" panose="020B0604020202020204" pitchFamily="34" charset="0"/>
              </a:endParaRPr>
            </a:p>
          </p:txBody>
        </p:sp>
        <p:sp>
          <p:nvSpPr>
            <p:cNvPr id="29751" name="Rectangle 24"/>
            <p:cNvSpPr>
              <a:spLocks noChangeArrowheads="1"/>
            </p:cNvSpPr>
            <p:nvPr/>
          </p:nvSpPr>
          <p:spPr bwMode="auto">
            <a:xfrm>
              <a:off x="1309" y="2230"/>
              <a:ext cx="105" cy="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400" b="1">
                  <a:solidFill>
                    <a:srgbClr val="000000"/>
                  </a:solidFill>
                  <a:latin typeface="Arial" panose="020B0604020202020204" pitchFamily="34" charset="0"/>
                </a:rPr>
                <a:t>of</a:t>
              </a:r>
              <a:endParaRPr lang="en-US" altLang="en-US" b="1">
                <a:latin typeface="Arial" panose="020B0604020202020204" pitchFamily="34" charset="0"/>
              </a:endParaRPr>
            </a:p>
          </p:txBody>
        </p:sp>
        <p:sp>
          <p:nvSpPr>
            <p:cNvPr id="29752" name="Rectangle 25"/>
            <p:cNvSpPr>
              <a:spLocks noChangeArrowheads="1"/>
            </p:cNvSpPr>
            <p:nvPr/>
          </p:nvSpPr>
          <p:spPr bwMode="auto">
            <a:xfrm>
              <a:off x="994" y="2365"/>
              <a:ext cx="752" cy="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400" b="1">
                  <a:solidFill>
                    <a:srgbClr val="000000"/>
                  </a:solidFill>
                  <a:latin typeface="Arial" panose="020B0604020202020204" pitchFamily="34" charset="0"/>
                </a:rPr>
                <a:t>organization's</a:t>
              </a:r>
              <a:endParaRPr lang="en-US" altLang="en-US" b="1">
                <a:latin typeface="Arial" panose="020B0604020202020204" pitchFamily="34" charset="0"/>
              </a:endParaRPr>
            </a:p>
          </p:txBody>
        </p:sp>
        <p:sp>
          <p:nvSpPr>
            <p:cNvPr id="29753" name="Rectangle 26"/>
            <p:cNvSpPr>
              <a:spLocks noChangeArrowheads="1"/>
            </p:cNvSpPr>
            <p:nvPr/>
          </p:nvSpPr>
          <p:spPr bwMode="auto">
            <a:xfrm>
              <a:off x="1132" y="2500"/>
              <a:ext cx="477" cy="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400" b="1">
                  <a:solidFill>
                    <a:srgbClr val="000000"/>
                  </a:solidFill>
                  <a:latin typeface="Arial" panose="020B0604020202020204" pitchFamily="34" charset="0"/>
                </a:rPr>
                <a:t>founders</a:t>
              </a:r>
              <a:endParaRPr lang="en-US" altLang="en-US" b="1">
                <a:latin typeface="Arial" panose="020B0604020202020204" pitchFamily="34" charset="0"/>
              </a:endParaRPr>
            </a:p>
          </p:txBody>
        </p:sp>
        <p:sp>
          <p:nvSpPr>
            <p:cNvPr id="29754" name="Rectangle 27"/>
            <p:cNvSpPr>
              <a:spLocks noChangeArrowheads="1"/>
            </p:cNvSpPr>
            <p:nvPr/>
          </p:nvSpPr>
          <p:spPr bwMode="auto">
            <a:xfrm>
              <a:off x="3309" y="1886"/>
              <a:ext cx="894" cy="358"/>
            </a:xfrm>
            <a:prstGeom prst="rect">
              <a:avLst/>
            </a:prstGeom>
            <a:solidFill>
              <a:srgbClr val="DADAE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endParaRPr lang="en-GB" altLang="en-US"/>
            </a:p>
          </p:txBody>
        </p:sp>
        <p:sp>
          <p:nvSpPr>
            <p:cNvPr id="29755" name="Rectangle 28"/>
            <p:cNvSpPr>
              <a:spLocks noChangeArrowheads="1"/>
            </p:cNvSpPr>
            <p:nvPr/>
          </p:nvSpPr>
          <p:spPr bwMode="auto">
            <a:xfrm>
              <a:off x="3661" y="1939"/>
              <a:ext cx="204" cy="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400" b="1">
                  <a:solidFill>
                    <a:srgbClr val="000000"/>
                  </a:solidFill>
                  <a:latin typeface="Arial" panose="020B0604020202020204" pitchFamily="34" charset="0"/>
                </a:rPr>
                <a:t>Top</a:t>
              </a:r>
              <a:endParaRPr lang="en-US" altLang="en-US" b="1">
                <a:latin typeface="Arial" panose="020B0604020202020204" pitchFamily="34" charset="0"/>
              </a:endParaRPr>
            </a:p>
          </p:txBody>
        </p:sp>
        <p:sp>
          <p:nvSpPr>
            <p:cNvPr id="29756" name="Rectangle 29"/>
            <p:cNvSpPr>
              <a:spLocks noChangeArrowheads="1"/>
            </p:cNvSpPr>
            <p:nvPr/>
          </p:nvSpPr>
          <p:spPr bwMode="auto">
            <a:xfrm>
              <a:off x="3416" y="2074"/>
              <a:ext cx="689" cy="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400" b="1">
                  <a:solidFill>
                    <a:srgbClr val="000000"/>
                  </a:solidFill>
                  <a:latin typeface="Arial" panose="020B0604020202020204" pitchFamily="34" charset="0"/>
                </a:rPr>
                <a:t>management</a:t>
              </a:r>
              <a:endParaRPr lang="en-US" altLang="en-US" b="1">
                <a:latin typeface="Arial" panose="020B0604020202020204" pitchFamily="34" charset="0"/>
              </a:endParaRPr>
            </a:p>
          </p:txBody>
        </p:sp>
      </p:grpSp>
      <p:grpSp>
        <p:nvGrpSpPr>
          <p:cNvPr id="29702" name="Group 59"/>
          <p:cNvGrpSpPr>
            <a:grpSpLocks/>
          </p:cNvGrpSpPr>
          <p:nvPr/>
        </p:nvGrpSpPr>
        <p:grpSpPr bwMode="auto">
          <a:xfrm>
            <a:off x="889000" y="3014663"/>
            <a:ext cx="7305675" cy="1560512"/>
            <a:chOff x="560" y="1899"/>
            <a:chExt cx="4602" cy="983"/>
          </a:xfrm>
        </p:grpSpPr>
        <p:sp>
          <p:nvSpPr>
            <p:cNvPr id="29703" name="Rectangle 31"/>
            <p:cNvSpPr>
              <a:spLocks noChangeArrowheads="1"/>
            </p:cNvSpPr>
            <p:nvPr/>
          </p:nvSpPr>
          <p:spPr bwMode="auto">
            <a:xfrm>
              <a:off x="4272" y="2208"/>
              <a:ext cx="890" cy="358"/>
            </a:xfrm>
            <a:prstGeom prst="rect">
              <a:avLst/>
            </a:prstGeom>
            <a:solidFill>
              <a:srgbClr val="E6DDB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endParaRPr lang="en-GB" altLang="en-US"/>
            </a:p>
          </p:txBody>
        </p:sp>
        <p:grpSp>
          <p:nvGrpSpPr>
            <p:cNvPr id="29704" name="Group 32"/>
            <p:cNvGrpSpPr>
              <a:grpSpLocks/>
            </p:cNvGrpSpPr>
            <p:nvPr/>
          </p:nvGrpSpPr>
          <p:grpSpPr bwMode="auto">
            <a:xfrm>
              <a:off x="560" y="1899"/>
              <a:ext cx="4538" cy="983"/>
              <a:chOff x="919" y="1886"/>
              <a:chExt cx="4538" cy="983"/>
            </a:xfrm>
          </p:grpSpPr>
          <p:sp>
            <p:nvSpPr>
              <p:cNvPr id="29705" name="Rectangle 33"/>
              <p:cNvSpPr>
                <a:spLocks noChangeArrowheads="1"/>
              </p:cNvSpPr>
              <p:nvPr/>
            </p:nvSpPr>
            <p:spPr bwMode="auto">
              <a:xfrm>
                <a:off x="2089" y="2198"/>
                <a:ext cx="894" cy="359"/>
              </a:xfrm>
              <a:prstGeom prst="rect">
                <a:avLst/>
              </a:prstGeom>
              <a:solidFill>
                <a:srgbClr val="DADAE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endParaRPr lang="en-GB" altLang="en-US"/>
              </a:p>
            </p:txBody>
          </p:sp>
          <p:sp>
            <p:nvSpPr>
              <p:cNvPr id="29706" name="Rectangle 34"/>
              <p:cNvSpPr>
                <a:spLocks noChangeArrowheads="1"/>
              </p:cNvSpPr>
              <p:nvPr/>
            </p:nvSpPr>
            <p:spPr bwMode="auto">
              <a:xfrm>
                <a:off x="3309" y="2511"/>
                <a:ext cx="894" cy="358"/>
              </a:xfrm>
              <a:prstGeom prst="rect">
                <a:avLst/>
              </a:prstGeom>
              <a:solidFill>
                <a:srgbClr val="DADAE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endParaRPr lang="en-GB" altLang="en-US"/>
              </a:p>
            </p:txBody>
          </p:sp>
          <p:sp>
            <p:nvSpPr>
              <p:cNvPr id="29707" name="Freeform 35"/>
              <p:cNvSpPr>
                <a:spLocks/>
              </p:cNvSpPr>
              <p:nvPr/>
            </p:nvSpPr>
            <p:spPr bwMode="auto">
              <a:xfrm>
                <a:off x="3001" y="2117"/>
                <a:ext cx="245" cy="521"/>
              </a:xfrm>
              <a:custGeom>
                <a:avLst/>
                <a:gdLst>
                  <a:gd name="T0" fmla="*/ 230 w 245"/>
                  <a:gd name="T1" fmla="*/ 521 h 521"/>
                  <a:gd name="T2" fmla="*/ 0 w 245"/>
                  <a:gd name="T3" fmla="*/ 266 h 521"/>
                  <a:gd name="T4" fmla="*/ 245 w 245"/>
                  <a:gd name="T5" fmla="*/ 0 h 521"/>
                  <a:gd name="T6" fmla="*/ 0 60000 65536"/>
                  <a:gd name="T7" fmla="*/ 0 60000 65536"/>
                  <a:gd name="T8" fmla="*/ 0 60000 65536"/>
                </a:gdLst>
                <a:ahLst/>
                <a:cxnLst>
                  <a:cxn ang="T6">
                    <a:pos x="T0" y="T1"/>
                  </a:cxn>
                  <a:cxn ang="T7">
                    <a:pos x="T2" y="T3"/>
                  </a:cxn>
                  <a:cxn ang="T8">
                    <a:pos x="T4" y="T5"/>
                  </a:cxn>
                </a:cxnLst>
                <a:rect l="0" t="0" r="r" b="b"/>
                <a:pathLst>
                  <a:path w="245" h="521">
                    <a:moveTo>
                      <a:pt x="230" y="521"/>
                    </a:moveTo>
                    <a:lnTo>
                      <a:pt x="0" y="266"/>
                    </a:lnTo>
                    <a:lnTo>
                      <a:pt x="245" y="0"/>
                    </a:lnTo>
                  </a:path>
                </a:pathLst>
              </a:custGeom>
              <a:noFill/>
              <a:ln w="22225">
                <a:solidFill>
                  <a:srgbClr val="FC9A66"/>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9708" name="Freeform 36"/>
              <p:cNvSpPr>
                <a:spLocks/>
              </p:cNvSpPr>
              <p:nvPr/>
            </p:nvSpPr>
            <p:spPr bwMode="auto">
              <a:xfrm>
                <a:off x="3203" y="2042"/>
                <a:ext cx="114" cy="117"/>
              </a:xfrm>
              <a:custGeom>
                <a:avLst/>
                <a:gdLst>
                  <a:gd name="T0" fmla="*/ 57 w 114"/>
                  <a:gd name="T1" fmla="*/ 39 h 117"/>
                  <a:gd name="T2" fmla="*/ 57 w 114"/>
                  <a:gd name="T3" fmla="*/ 39 h 117"/>
                  <a:gd name="T4" fmla="*/ 25 w 114"/>
                  <a:gd name="T5" fmla="*/ 53 h 117"/>
                  <a:gd name="T6" fmla="*/ 0 w 114"/>
                  <a:gd name="T7" fmla="*/ 68 h 117"/>
                  <a:gd name="T8" fmla="*/ 53 w 114"/>
                  <a:gd name="T9" fmla="*/ 117 h 117"/>
                  <a:gd name="T10" fmla="*/ 53 w 114"/>
                  <a:gd name="T11" fmla="*/ 117 h 117"/>
                  <a:gd name="T12" fmla="*/ 64 w 114"/>
                  <a:gd name="T13" fmla="*/ 96 h 117"/>
                  <a:gd name="T14" fmla="*/ 78 w 114"/>
                  <a:gd name="T15" fmla="*/ 57 h 117"/>
                  <a:gd name="T16" fmla="*/ 78 w 114"/>
                  <a:gd name="T17" fmla="*/ 57 h 117"/>
                  <a:gd name="T18" fmla="*/ 96 w 114"/>
                  <a:gd name="T19" fmla="*/ 25 h 117"/>
                  <a:gd name="T20" fmla="*/ 114 w 114"/>
                  <a:gd name="T21" fmla="*/ 0 h 117"/>
                  <a:gd name="T22" fmla="*/ 114 w 114"/>
                  <a:gd name="T23" fmla="*/ 0 h 117"/>
                  <a:gd name="T24" fmla="*/ 89 w 114"/>
                  <a:gd name="T25" fmla="*/ 18 h 117"/>
                  <a:gd name="T26" fmla="*/ 57 w 114"/>
                  <a:gd name="T27" fmla="*/ 39 h 117"/>
                  <a:gd name="T28" fmla="*/ 57 w 114"/>
                  <a:gd name="T29" fmla="*/ 39 h 1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14" h="117">
                    <a:moveTo>
                      <a:pt x="57" y="39"/>
                    </a:moveTo>
                    <a:lnTo>
                      <a:pt x="57" y="39"/>
                    </a:lnTo>
                    <a:lnTo>
                      <a:pt x="25" y="53"/>
                    </a:lnTo>
                    <a:lnTo>
                      <a:pt x="0" y="68"/>
                    </a:lnTo>
                    <a:lnTo>
                      <a:pt x="53" y="117"/>
                    </a:lnTo>
                    <a:lnTo>
                      <a:pt x="64" y="96"/>
                    </a:lnTo>
                    <a:lnTo>
                      <a:pt x="78" y="57"/>
                    </a:lnTo>
                    <a:lnTo>
                      <a:pt x="96" y="25"/>
                    </a:lnTo>
                    <a:lnTo>
                      <a:pt x="114" y="0"/>
                    </a:lnTo>
                    <a:lnTo>
                      <a:pt x="89" y="18"/>
                    </a:lnTo>
                    <a:lnTo>
                      <a:pt x="57" y="39"/>
                    </a:lnTo>
                    <a:close/>
                  </a:path>
                </a:pathLst>
              </a:custGeom>
              <a:solidFill>
                <a:srgbClr val="FC9A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9709" name="Freeform 37"/>
              <p:cNvSpPr>
                <a:spLocks/>
              </p:cNvSpPr>
              <p:nvPr/>
            </p:nvSpPr>
            <p:spPr bwMode="auto">
              <a:xfrm>
                <a:off x="3185" y="2592"/>
                <a:ext cx="114" cy="121"/>
              </a:xfrm>
              <a:custGeom>
                <a:avLst/>
                <a:gdLst>
                  <a:gd name="T0" fmla="*/ 82 w 114"/>
                  <a:gd name="T1" fmla="*/ 60 h 121"/>
                  <a:gd name="T2" fmla="*/ 82 w 114"/>
                  <a:gd name="T3" fmla="*/ 60 h 121"/>
                  <a:gd name="T4" fmla="*/ 68 w 114"/>
                  <a:gd name="T5" fmla="*/ 29 h 121"/>
                  <a:gd name="T6" fmla="*/ 57 w 114"/>
                  <a:gd name="T7" fmla="*/ 0 h 121"/>
                  <a:gd name="T8" fmla="*/ 0 w 114"/>
                  <a:gd name="T9" fmla="*/ 53 h 121"/>
                  <a:gd name="T10" fmla="*/ 0 w 114"/>
                  <a:gd name="T11" fmla="*/ 53 h 121"/>
                  <a:gd name="T12" fmla="*/ 25 w 114"/>
                  <a:gd name="T13" fmla="*/ 64 h 121"/>
                  <a:gd name="T14" fmla="*/ 61 w 114"/>
                  <a:gd name="T15" fmla="*/ 82 h 121"/>
                  <a:gd name="T16" fmla="*/ 61 w 114"/>
                  <a:gd name="T17" fmla="*/ 82 h 121"/>
                  <a:gd name="T18" fmla="*/ 93 w 114"/>
                  <a:gd name="T19" fmla="*/ 103 h 121"/>
                  <a:gd name="T20" fmla="*/ 114 w 114"/>
                  <a:gd name="T21" fmla="*/ 121 h 121"/>
                  <a:gd name="T22" fmla="*/ 114 w 114"/>
                  <a:gd name="T23" fmla="*/ 121 h 121"/>
                  <a:gd name="T24" fmla="*/ 100 w 114"/>
                  <a:gd name="T25" fmla="*/ 96 h 121"/>
                  <a:gd name="T26" fmla="*/ 82 w 114"/>
                  <a:gd name="T27" fmla="*/ 60 h 121"/>
                  <a:gd name="T28" fmla="*/ 82 w 114"/>
                  <a:gd name="T29" fmla="*/ 60 h 12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14" h="121">
                    <a:moveTo>
                      <a:pt x="82" y="60"/>
                    </a:moveTo>
                    <a:lnTo>
                      <a:pt x="82" y="60"/>
                    </a:lnTo>
                    <a:lnTo>
                      <a:pt x="68" y="29"/>
                    </a:lnTo>
                    <a:lnTo>
                      <a:pt x="57" y="0"/>
                    </a:lnTo>
                    <a:lnTo>
                      <a:pt x="0" y="53"/>
                    </a:lnTo>
                    <a:lnTo>
                      <a:pt x="25" y="64"/>
                    </a:lnTo>
                    <a:lnTo>
                      <a:pt x="61" y="82"/>
                    </a:lnTo>
                    <a:lnTo>
                      <a:pt x="93" y="103"/>
                    </a:lnTo>
                    <a:lnTo>
                      <a:pt x="114" y="121"/>
                    </a:lnTo>
                    <a:lnTo>
                      <a:pt x="100" y="96"/>
                    </a:lnTo>
                    <a:lnTo>
                      <a:pt x="82" y="60"/>
                    </a:lnTo>
                    <a:close/>
                  </a:path>
                </a:pathLst>
              </a:custGeom>
              <a:solidFill>
                <a:srgbClr val="FC9A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9710" name="Rectangle 38"/>
              <p:cNvSpPr>
                <a:spLocks noChangeArrowheads="1"/>
              </p:cNvSpPr>
              <p:nvPr/>
            </p:nvSpPr>
            <p:spPr bwMode="auto">
              <a:xfrm>
                <a:off x="2292" y="2255"/>
                <a:ext cx="496" cy="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400" b="1">
                    <a:solidFill>
                      <a:srgbClr val="000000"/>
                    </a:solidFill>
                    <a:latin typeface="Arial" panose="020B0604020202020204" pitchFamily="34" charset="0"/>
                  </a:rPr>
                  <a:t>Selection</a:t>
                </a:r>
                <a:endParaRPr lang="en-US" altLang="en-US" b="1">
                  <a:latin typeface="Arial" panose="020B0604020202020204" pitchFamily="34" charset="0"/>
                </a:endParaRPr>
              </a:p>
            </p:txBody>
          </p:sp>
          <p:sp>
            <p:nvSpPr>
              <p:cNvPr id="29711" name="Rectangle 39"/>
              <p:cNvSpPr>
                <a:spLocks noChangeArrowheads="1"/>
              </p:cNvSpPr>
              <p:nvPr/>
            </p:nvSpPr>
            <p:spPr bwMode="auto">
              <a:xfrm>
                <a:off x="2348" y="2390"/>
                <a:ext cx="373" cy="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400" b="1">
                    <a:solidFill>
                      <a:srgbClr val="000000"/>
                    </a:solidFill>
                    <a:latin typeface="Arial" panose="020B0604020202020204" pitchFamily="34" charset="0"/>
                  </a:rPr>
                  <a:t>criteria</a:t>
                </a:r>
                <a:endParaRPr lang="en-US" altLang="en-US" b="1">
                  <a:latin typeface="Arial" panose="020B0604020202020204" pitchFamily="34" charset="0"/>
                </a:endParaRPr>
              </a:p>
            </p:txBody>
          </p:sp>
          <p:sp>
            <p:nvSpPr>
              <p:cNvPr id="29712" name="Rectangle 40"/>
              <p:cNvSpPr>
                <a:spLocks noChangeArrowheads="1"/>
              </p:cNvSpPr>
              <p:nvPr/>
            </p:nvSpPr>
            <p:spPr bwMode="auto">
              <a:xfrm>
                <a:off x="3427" y="2624"/>
                <a:ext cx="682" cy="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400" b="1">
                    <a:solidFill>
                      <a:srgbClr val="000000"/>
                    </a:solidFill>
                    <a:latin typeface="Arial" panose="020B0604020202020204" pitchFamily="34" charset="0"/>
                  </a:rPr>
                  <a:t>Socialization</a:t>
                </a:r>
                <a:endParaRPr lang="en-US" altLang="en-US" b="1">
                  <a:latin typeface="Arial" panose="020B0604020202020204" pitchFamily="34" charset="0"/>
                </a:endParaRPr>
              </a:p>
            </p:txBody>
          </p:sp>
          <p:sp>
            <p:nvSpPr>
              <p:cNvPr id="29713" name="Line 41"/>
              <p:cNvSpPr>
                <a:spLocks noChangeShapeType="1"/>
              </p:cNvSpPr>
              <p:nvPr/>
            </p:nvSpPr>
            <p:spPr bwMode="auto">
              <a:xfrm flipH="1">
                <a:off x="1788" y="2379"/>
                <a:ext cx="181" cy="1"/>
              </a:xfrm>
              <a:prstGeom prst="line">
                <a:avLst/>
              </a:prstGeom>
              <a:noFill/>
              <a:ln w="22225">
                <a:solidFill>
                  <a:srgbClr val="FC9A66"/>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9714" name="Freeform 42"/>
              <p:cNvSpPr>
                <a:spLocks/>
              </p:cNvSpPr>
              <p:nvPr/>
            </p:nvSpPr>
            <p:spPr bwMode="auto">
              <a:xfrm>
                <a:off x="1941" y="2340"/>
                <a:ext cx="127" cy="78"/>
              </a:xfrm>
              <a:custGeom>
                <a:avLst/>
                <a:gdLst>
                  <a:gd name="T0" fmla="*/ 60 w 127"/>
                  <a:gd name="T1" fmla="*/ 25 h 78"/>
                  <a:gd name="T2" fmla="*/ 60 w 127"/>
                  <a:gd name="T3" fmla="*/ 25 h 78"/>
                  <a:gd name="T4" fmla="*/ 28 w 127"/>
                  <a:gd name="T5" fmla="*/ 14 h 78"/>
                  <a:gd name="T6" fmla="*/ 0 w 127"/>
                  <a:gd name="T7" fmla="*/ 0 h 78"/>
                  <a:gd name="T8" fmla="*/ 0 w 127"/>
                  <a:gd name="T9" fmla="*/ 78 h 78"/>
                  <a:gd name="T10" fmla="*/ 0 w 127"/>
                  <a:gd name="T11" fmla="*/ 78 h 78"/>
                  <a:gd name="T12" fmla="*/ 24 w 127"/>
                  <a:gd name="T13" fmla="*/ 68 h 78"/>
                  <a:gd name="T14" fmla="*/ 60 w 127"/>
                  <a:gd name="T15" fmla="*/ 53 h 78"/>
                  <a:gd name="T16" fmla="*/ 60 w 127"/>
                  <a:gd name="T17" fmla="*/ 53 h 78"/>
                  <a:gd name="T18" fmla="*/ 99 w 127"/>
                  <a:gd name="T19" fmla="*/ 43 h 78"/>
                  <a:gd name="T20" fmla="*/ 127 w 127"/>
                  <a:gd name="T21" fmla="*/ 39 h 78"/>
                  <a:gd name="T22" fmla="*/ 127 w 127"/>
                  <a:gd name="T23" fmla="*/ 39 h 78"/>
                  <a:gd name="T24" fmla="*/ 99 w 127"/>
                  <a:gd name="T25" fmla="*/ 32 h 78"/>
                  <a:gd name="T26" fmla="*/ 60 w 127"/>
                  <a:gd name="T27" fmla="*/ 25 h 78"/>
                  <a:gd name="T28" fmla="*/ 60 w 127"/>
                  <a:gd name="T29" fmla="*/ 25 h 7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27" h="78">
                    <a:moveTo>
                      <a:pt x="60" y="25"/>
                    </a:moveTo>
                    <a:lnTo>
                      <a:pt x="60" y="25"/>
                    </a:lnTo>
                    <a:lnTo>
                      <a:pt x="28" y="14"/>
                    </a:lnTo>
                    <a:lnTo>
                      <a:pt x="0" y="0"/>
                    </a:lnTo>
                    <a:lnTo>
                      <a:pt x="0" y="78"/>
                    </a:lnTo>
                    <a:lnTo>
                      <a:pt x="24" y="68"/>
                    </a:lnTo>
                    <a:lnTo>
                      <a:pt x="60" y="53"/>
                    </a:lnTo>
                    <a:lnTo>
                      <a:pt x="99" y="43"/>
                    </a:lnTo>
                    <a:lnTo>
                      <a:pt x="127" y="39"/>
                    </a:lnTo>
                    <a:lnTo>
                      <a:pt x="99" y="32"/>
                    </a:lnTo>
                    <a:lnTo>
                      <a:pt x="60" y="25"/>
                    </a:lnTo>
                    <a:close/>
                  </a:path>
                </a:pathLst>
              </a:custGeom>
              <a:solidFill>
                <a:srgbClr val="FC9A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9715" name="Line 43"/>
              <p:cNvSpPr>
                <a:spLocks noChangeShapeType="1"/>
              </p:cNvSpPr>
              <p:nvPr/>
            </p:nvSpPr>
            <p:spPr bwMode="auto">
              <a:xfrm flipV="1">
                <a:off x="3756" y="2220"/>
                <a:ext cx="1" cy="209"/>
              </a:xfrm>
              <a:prstGeom prst="line">
                <a:avLst/>
              </a:prstGeom>
              <a:noFill/>
              <a:ln w="22225">
                <a:solidFill>
                  <a:srgbClr val="FC9A66"/>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9716" name="Freeform 44"/>
              <p:cNvSpPr>
                <a:spLocks/>
              </p:cNvSpPr>
              <p:nvPr/>
            </p:nvSpPr>
            <p:spPr bwMode="auto">
              <a:xfrm>
                <a:off x="3717" y="2401"/>
                <a:ext cx="75" cy="127"/>
              </a:xfrm>
              <a:custGeom>
                <a:avLst/>
                <a:gdLst>
                  <a:gd name="T0" fmla="*/ 54 w 75"/>
                  <a:gd name="T1" fmla="*/ 60 h 127"/>
                  <a:gd name="T2" fmla="*/ 54 w 75"/>
                  <a:gd name="T3" fmla="*/ 60 h 127"/>
                  <a:gd name="T4" fmla="*/ 64 w 75"/>
                  <a:gd name="T5" fmla="*/ 28 h 127"/>
                  <a:gd name="T6" fmla="*/ 75 w 75"/>
                  <a:gd name="T7" fmla="*/ 0 h 127"/>
                  <a:gd name="T8" fmla="*/ 0 w 75"/>
                  <a:gd name="T9" fmla="*/ 0 h 127"/>
                  <a:gd name="T10" fmla="*/ 0 w 75"/>
                  <a:gd name="T11" fmla="*/ 0 h 127"/>
                  <a:gd name="T12" fmla="*/ 11 w 75"/>
                  <a:gd name="T13" fmla="*/ 24 h 127"/>
                  <a:gd name="T14" fmla="*/ 25 w 75"/>
                  <a:gd name="T15" fmla="*/ 60 h 127"/>
                  <a:gd name="T16" fmla="*/ 25 w 75"/>
                  <a:gd name="T17" fmla="*/ 60 h 127"/>
                  <a:gd name="T18" fmla="*/ 32 w 75"/>
                  <a:gd name="T19" fmla="*/ 99 h 127"/>
                  <a:gd name="T20" fmla="*/ 39 w 75"/>
                  <a:gd name="T21" fmla="*/ 127 h 127"/>
                  <a:gd name="T22" fmla="*/ 39 w 75"/>
                  <a:gd name="T23" fmla="*/ 127 h 127"/>
                  <a:gd name="T24" fmla="*/ 43 w 75"/>
                  <a:gd name="T25" fmla="*/ 99 h 127"/>
                  <a:gd name="T26" fmla="*/ 54 w 75"/>
                  <a:gd name="T27" fmla="*/ 60 h 127"/>
                  <a:gd name="T28" fmla="*/ 54 w 75"/>
                  <a:gd name="T29" fmla="*/ 60 h 12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75" h="127">
                    <a:moveTo>
                      <a:pt x="54" y="60"/>
                    </a:moveTo>
                    <a:lnTo>
                      <a:pt x="54" y="60"/>
                    </a:lnTo>
                    <a:lnTo>
                      <a:pt x="64" y="28"/>
                    </a:lnTo>
                    <a:lnTo>
                      <a:pt x="75" y="0"/>
                    </a:lnTo>
                    <a:lnTo>
                      <a:pt x="0" y="0"/>
                    </a:lnTo>
                    <a:lnTo>
                      <a:pt x="11" y="24"/>
                    </a:lnTo>
                    <a:lnTo>
                      <a:pt x="25" y="60"/>
                    </a:lnTo>
                    <a:lnTo>
                      <a:pt x="32" y="99"/>
                    </a:lnTo>
                    <a:lnTo>
                      <a:pt x="39" y="127"/>
                    </a:lnTo>
                    <a:lnTo>
                      <a:pt x="43" y="99"/>
                    </a:lnTo>
                    <a:lnTo>
                      <a:pt x="54" y="60"/>
                    </a:lnTo>
                    <a:close/>
                  </a:path>
                </a:pathLst>
              </a:custGeom>
              <a:solidFill>
                <a:srgbClr val="FC9A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9717" name="Rectangle 45"/>
              <p:cNvSpPr>
                <a:spLocks noChangeArrowheads="1"/>
              </p:cNvSpPr>
              <p:nvPr/>
            </p:nvSpPr>
            <p:spPr bwMode="auto">
              <a:xfrm>
                <a:off x="4686" y="2248"/>
                <a:ext cx="771" cy="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400" b="1">
                    <a:solidFill>
                      <a:srgbClr val="000000"/>
                    </a:solidFill>
                    <a:latin typeface="Arial" panose="020B0604020202020204" pitchFamily="34" charset="0"/>
                  </a:rPr>
                  <a:t>Organization's</a:t>
                </a:r>
                <a:endParaRPr lang="en-US" altLang="en-US" b="1">
                  <a:latin typeface="Arial" panose="020B0604020202020204" pitchFamily="34" charset="0"/>
                </a:endParaRPr>
              </a:p>
            </p:txBody>
          </p:sp>
          <p:sp>
            <p:nvSpPr>
              <p:cNvPr id="29718" name="Rectangle 46"/>
              <p:cNvSpPr>
                <a:spLocks noChangeArrowheads="1"/>
              </p:cNvSpPr>
              <p:nvPr/>
            </p:nvSpPr>
            <p:spPr bwMode="auto">
              <a:xfrm>
                <a:off x="4884" y="2383"/>
                <a:ext cx="372" cy="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400" b="1">
                    <a:solidFill>
                      <a:srgbClr val="000000"/>
                    </a:solidFill>
                    <a:latin typeface="Arial" panose="020B0604020202020204" pitchFamily="34" charset="0"/>
                  </a:rPr>
                  <a:t>culture</a:t>
                </a:r>
                <a:endParaRPr lang="en-US" altLang="en-US" b="1">
                  <a:latin typeface="Arial" panose="020B0604020202020204" pitchFamily="34" charset="0"/>
                </a:endParaRPr>
              </a:p>
            </p:txBody>
          </p:sp>
          <p:sp>
            <p:nvSpPr>
              <p:cNvPr id="29719" name="Line 47"/>
              <p:cNvSpPr>
                <a:spLocks noChangeShapeType="1"/>
              </p:cNvSpPr>
              <p:nvPr/>
            </p:nvSpPr>
            <p:spPr bwMode="auto">
              <a:xfrm flipH="1" flipV="1">
                <a:off x="4189" y="2056"/>
                <a:ext cx="333" cy="220"/>
              </a:xfrm>
              <a:prstGeom prst="line">
                <a:avLst/>
              </a:prstGeom>
              <a:noFill/>
              <a:ln w="22225">
                <a:solidFill>
                  <a:srgbClr val="FC9A66"/>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9720" name="Freeform 48"/>
              <p:cNvSpPr>
                <a:spLocks/>
              </p:cNvSpPr>
              <p:nvPr/>
            </p:nvSpPr>
            <p:spPr bwMode="auto">
              <a:xfrm>
                <a:off x="4480" y="2230"/>
                <a:ext cx="128" cy="100"/>
              </a:xfrm>
              <a:custGeom>
                <a:avLst/>
                <a:gdLst>
                  <a:gd name="T0" fmla="*/ 81 w 128"/>
                  <a:gd name="T1" fmla="*/ 53 h 100"/>
                  <a:gd name="T2" fmla="*/ 81 w 128"/>
                  <a:gd name="T3" fmla="*/ 53 h 100"/>
                  <a:gd name="T4" fmla="*/ 60 w 128"/>
                  <a:gd name="T5" fmla="*/ 25 h 100"/>
                  <a:gd name="T6" fmla="*/ 42 w 128"/>
                  <a:gd name="T7" fmla="*/ 0 h 100"/>
                  <a:gd name="T8" fmla="*/ 0 w 128"/>
                  <a:gd name="T9" fmla="*/ 64 h 100"/>
                  <a:gd name="T10" fmla="*/ 0 w 128"/>
                  <a:gd name="T11" fmla="*/ 64 h 100"/>
                  <a:gd name="T12" fmla="*/ 25 w 128"/>
                  <a:gd name="T13" fmla="*/ 68 h 100"/>
                  <a:gd name="T14" fmla="*/ 64 w 128"/>
                  <a:gd name="T15" fmla="*/ 78 h 100"/>
                  <a:gd name="T16" fmla="*/ 64 w 128"/>
                  <a:gd name="T17" fmla="*/ 78 h 100"/>
                  <a:gd name="T18" fmla="*/ 99 w 128"/>
                  <a:gd name="T19" fmla="*/ 89 h 100"/>
                  <a:gd name="T20" fmla="*/ 128 w 128"/>
                  <a:gd name="T21" fmla="*/ 100 h 100"/>
                  <a:gd name="T22" fmla="*/ 128 w 128"/>
                  <a:gd name="T23" fmla="*/ 100 h 100"/>
                  <a:gd name="T24" fmla="*/ 106 w 128"/>
                  <a:gd name="T25" fmla="*/ 82 h 100"/>
                  <a:gd name="T26" fmla="*/ 81 w 128"/>
                  <a:gd name="T27" fmla="*/ 53 h 100"/>
                  <a:gd name="T28" fmla="*/ 81 w 128"/>
                  <a:gd name="T29" fmla="*/ 53 h 1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28" h="100">
                    <a:moveTo>
                      <a:pt x="81" y="53"/>
                    </a:moveTo>
                    <a:lnTo>
                      <a:pt x="81" y="53"/>
                    </a:lnTo>
                    <a:lnTo>
                      <a:pt x="60" y="25"/>
                    </a:lnTo>
                    <a:lnTo>
                      <a:pt x="42" y="0"/>
                    </a:lnTo>
                    <a:lnTo>
                      <a:pt x="0" y="64"/>
                    </a:lnTo>
                    <a:lnTo>
                      <a:pt x="25" y="68"/>
                    </a:lnTo>
                    <a:lnTo>
                      <a:pt x="64" y="78"/>
                    </a:lnTo>
                    <a:lnTo>
                      <a:pt x="99" y="89"/>
                    </a:lnTo>
                    <a:lnTo>
                      <a:pt x="128" y="100"/>
                    </a:lnTo>
                    <a:lnTo>
                      <a:pt x="106" y="82"/>
                    </a:lnTo>
                    <a:lnTo>
                      <a:pt x="81" y="53"/>
                    </a:lnTo>
                    <a:close/>
                  </a:path>
                </a:pathLst>
              </a:custGeom>
              <a:solidFill>
                <a:srgbClr val="FC9A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9721" name="Line 49"/>
              <p:cNvSpPr>
                <a:spLocks noChangeShapeType="1"/>
              </p:cNvSpPr>
              <p:nvPr/>
            </p:nvSpPr>
            <p:spPr bwMode="auto">
              <a:xfrm flipH="1">
                <a:off x="4189" y="2486"/>
                <a:ext cx="333" cy="220"/>
              </a:xfrm>
              <a:prstGeom prst="line">
                <a:avLst/>
              </a:prstGeom>
              <a:noFill/>
              <a:ln w="22225">
                <a:solidFill>
                  <a:srgbClr val="FC9A66"/>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9722" name="Freeform 50"/>
              <p:cNvSpPr>
                <a:spLocks/>
              </p:cNvSpPr>
              <p:nvPr/>
            </p:nvSpPr>
            <p:spPr bwMode="auto">
              <a:xfrm>
                <a:off x="4480" y="2432"/>
                <a:ext cx="128" cy="100"/>
              </a:xfrm>
              <a:custGeom>
                <a:avLst/>
                <a:gdLst>
                  <a:gd name="T0" fmla="*/ 64 w 128"/>
                  <a:gd name="T1" fmla="*/ 22 h 100"/>
                  <a:gd name="T2" fmla="*/ 64 w 128"/>
                  <a:gd name="T3" fmla="*/ 22 h 100"/>
                  <a:gd name="T4" fmla="*/ 32 w 128"/>
                  <a:gd name="T5" fmla="*/ 32 h 100"/>
                  <a:gd name="T6" fmla="*/ 0 w 128"/>
                  <a:gd name="T7" fmla="*/ 40 h 100"/>
                  <a:gd name="T8" fmla="*/ 42 w 128"/>
                  <a:gd name="T9" fmla="*/ 100 h 100"/>
                  <a:gd name="T10" fmla="*/ 42 w 128"/>
                  <a:gd name="T11" fmla="*/ 100 h 100"/>
                  <a:gd name="T12" fmla="*/ 57 w 128"/>
                  <a:gd name="T13" fmla="*/ 79 h 100"/>
                  <a:gd name="T14" fmla="*/ 81 w 128"/>
                  <a:gd name="T15" fmla="*/ 50 h 100"/>
                  <a:gd name="T16" fmla="*/ 81 w 128"/>
                  <a:gd name="T17" fmla="*/ 50 h 100"/>
                  <a:gd name="T18" fmla="*/ 106 w 128"/>
                  <a:gd name="T19" fmla="*/ 22 h 100"/>
                  <a:gd name="T20" fmla="*/ 128 w 128"/>
                  <a:gd name="T21" fmla="*/ 0 h 100"/>
                  <a:gd name="T22" fmla="*/ 128 w 128"/>
                  <a:gd name="T23" fmla="*/ 0 h 100"/>
                  <a:gd name="T24" fmla="*/ 99 w 128"/>
                  <a:gd name="T25" fmla="*/ 11 h 100"/>
                  <a:gd name="T26" fmla="*/ 64 w 128"/>
                  <a:gd name="T27" fmla="*/ 22 h 100"/>
                  <a:gd name="T28" fmla="*/ 64 w 128"/>
                  <a:gd name="T29" fmla="*/ 22 h 1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28" h="100">
                    <a:moveTo>
                      <a:pt x="64" y="22"/>
                    </a:moveTo>
                    <a:lnTo>
                      <a:pt x="64" y="22"/>
                    </a:lnTo>
                    <a:lnTo>
                      <a:pt x="32" y="32"/>
                    </a:lnTo>
                    <a:lnTo>
                      <a:pt x="0" y="40"/>
                    </a:lnTo>
                    <a:lnTo>
                      <a:pt x="42" y="100"/>
                    </a:lnTo>
                    <a:lnTo>
                      <a:pt x="57" y="79"/>
                    </a:lnTo>
                    <a:lnTo>
                      <a:pt x="81" y="50"/>
                    </a:lnTo>
                    <a:lnTo>
                      <a:pt x="106" y="22"/>
                    </a:lnTo>
                    <a:lnTo>
                      <a:pt x="128" y="0"/>
                    </a:lnTo>
                    <a:lnTo>
                      <a:pt x="99" y="11"/>
                    </a:lnTo>
                    <a:lnTo>
                      <a:pt x="64" y="22"/>
                    </a:lnTo>
                    <a:close/>
                  </a:path>
                </a:pathLst>
              </a:custGeom>
              <a:solidFill>
                <a:srgbClr val="FC9A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9723" name="Rectangle 51"/>
              <p:cNvSpPr>
                <a:spLocks noChangeArrowheads="1"/>
              </p:cNvSpPr>
              <p:nvPr/>
            </p:nvSpPr>
            <p:spPr bwMode="auto">
              <a:xfrm>
                <a:off x="919" y="2021"/>
                <a:ext cx="897" cy="674"/>
              </a:xfrm>
              <a:prstGeom prst="rect">
                <a:avLst/>
              </a:prstGeom>
              <a:solidFill>
                <a:srgbClr val="DADAE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endParaRPr lang="en-GB" altLang="en-US"/>
              </a:p>
            </p:txBody>
          </p:sp>
          <p:sp>
            <p:nvSpPr>
              <p:cNvPr id="29724" name="Rectangle 52"/>
              <p:cNvSpPr>
                <a:spLocks noChangeArrowheads="1"/>
              </p:cNvSpPr>
              <p:nvPr/>
            </p:nvSpPr>
            <p:spPr bwMode="auto">
              <a:xfrm>
                <a:off x="1082" y="2095"/>
                <a:ext cx="601" cy="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400" b="1">
                    <a:solidFill>
                      <a:srgbClr val="000000"/>
                    </a:solidFill>
                    <a:latin typeface="Arial" panose="020B0604020202020204" pitchFamily="34" charset="0"/>
                  </a:rPr>
                  <a:t>Philosophy</a:t>
                </a:r>
                <a:endParaRPr lang="en-US" altLang="en-US" b="1">
                  <a:latin typeface="Arial" panose="020B0604020202020204" pitchFamily="34" charset="0"/>
                </a:endParaRPr>
              </a:p>
            </p:txBody>
          </p:sp>
          <p:sp>
            <p:nvSpPr>
              <p:cNvPr id="29725" name="Rectangle 53"/>
              <p:cNvSpPr>
                <a:spLocks noChangeArrowheads="1"/>
              </p:cNvSpPr>
              <p:nvPr/>
            </p:nvSpPr>
            <p:spPr bwMode="auto">
              <a:xfrm>
                <a:off x="1309" y="2230"/>
                <a:ext cx="105" cy="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400" b="1">
                    <a:solidFill>
                      <a:srgbClr val="000000"/>
                    </a:solidFill>
                    <a:latin typeface="Arial" panose="020B0604020202020204" pitchFamily="34" charset="0"/>
                  </a:rPr>
                  <a:t>of</a:t>
                </a:r>
                <a:endParaRPr lang="en-US" altLang="en-US" b="1">
                  <a:latin typeface="Arial" panose="020B0604020202020204" pitchFamily="34" charset="0"/>
                </a:endParaRPr>
              </a:p>
            </p:txBody>
          </p:sp>
          <p:sp>
            <p:nvSpPr>
              <p:cNvPr id="29726" name="Rectangle 54"/>
              <p:cNvSpPr>
                <a:spLocks noChangeArrowheads="1"/>
              </p:cNvSpPr>
              <p:nvPr/>
            </p:nvSpPr>
            <p:spPr bwMode="auto">
              <a:xfrm>
                <a:off x="994" y="2365"/>
                <a:ext cx="752" cy="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400" b="1">
                    <a:solidFill>
                      <a:srgbClr val="000000"/>
                    </a:solidFill>
                    <a:latin typeface="Arial" panose="020B0604020202020204" pitchFamily="34" charset="0"/>
                  </a:rPr>
                  <a:t>organization's</a:t>
                </a:r>
                <a:endParaRPr lang="en-US" altLang="en-US" b="1">
                  <a:latin typeface="Arial" panose="020B0604020202020204" pitchFamily="34" charset="0"/>
                </a:endParaRPr>
              </a:p>
            </p:txBody>
          </p:sp>
          <p:sp>
            <p:nvSpPr>
              <p:cNvPr id="29727" name="Rectangle 55"/>
              <p:cNvSpPr>
                <a:spLocks noChangeArrowheads="1"/>
              </p:cNvSpPr>
              <p:nvPr/>
            </p:nvSpPr>
            <p:spPr bwMode="auto">
              <a:xfrm>
                <a:off x="1132" y="2500"/>
                <a:ext cx="477" cy="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400" b="1">
                    <a:solidFill>
                      <a:srgbClr val="000000"/>
                    </a:solidFill>
                    <a:latin typeface="Arial" panose="020B0604020202020204" pitchFamily="34" charset="0"/>
                  </a:rPr>
                  <a:t>founders</a:t>
                </a:r>
                <a:endParaRPr lang="en-US" altLang="en-US" b="1">
                  <a:latin typeface="Arial" panose="020B0604020202020204" pitchFamily="34" charset="0"/>
                </a:endParaRPr>
              </a:p>
            </p:txBody>
          </p:sp>
          <p:sp>
            <p:nvSpPr>
              <p:cNvPr id="29728" name="Rectangle 56"/>
              <p:cNvSpPr>
                <a:spLocks noChangeArrowheads="1"/>
              </p:cNvSpPr>
              <p:nvPr/>
            </p:nvSpPr>
            <p:spPr bwMode="auto">
              <a:xfrm>
                <a:off x="3309" y="1886"/>
                <a:ext cx="894" cy="358"/>
              </a:xfrm>
              <a:prstGeom prst="rect">
                <a:avLst/>
              </a:prstGeom>
              <a:solidFill>
                <a:srgbClr val="DADAE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endParaRPr lang="en-GB" altLang="en-US"/>
              </a:p>
            </p:txBody>
          </p:sp>
          <p:sp>
            <p:nvSpPr>
              <p:cNvPr id="29729" name="Rectangle 57"/>
              <p:cNvSpPr>
                <a:spLocks noChangeArrowheads="1"/>
              </p:cNvSpPr>
              <p:nvPr/>
            </p:nvSpPr>
            <p:spPr bwMode="auto">
              <a:xfrm>
                <a:off x="3661" y="1939"/>
                <a:ext cx="204" cy="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400" b="1">
                    <a:solidFill>
                      <a:srgbClr val="000000"/>
                    </a:solidFill>
                    <a:latin typeface="Arial" panose="020B0604020202020204" pitchFamily="34" charset="0"/>
                  </a:rPr>
                  <a:t>Top</a:t>
                </a:r>
                <a:endParaRPr lang="en-US" altLang="en-US" b="1">
                  <a:latin typeface="Arial" panose="020B0604020202020204" pitchFamily="34" charset="0"/>
                </a:endParaRPr>
              </a:p>
            </p:txBody>
          </p:sp>
          <p:sp>
            <p:nvSpPr>
              <p:cNvPr id="29730" name="Rectangle 58"/>
              <p:cNvSpPr>
                <a:spLocks noChangeArrowheads="1"/>
              </p:cNvSpPr>
              <p:nvPr/>
            </p:nvSpPr>
            <p:spPr bwMode="auto">
              <a:xfrm>
                <a:off x="3416" y="2074"/>
                <a:ext cx="689" cy="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400" b="1">
                    <a:solidFill>
                      <a:srgbClr val="000000"/>
                    </a:solidFill>
                    <a:latin typeface="Arial" panose="020B0604020202020204" pitchFamily="34" charset="0"/>
                  </a:rPr>
                  <a:t>management</a:t>
                </a:r>
                <a:endParaRPr lang="en-US" altLang="en-US" b="1">
                  <a:latin typeface="Arial" panose="020B0604020202020204" pitchFamily="34" charset="0"/>
                </a:endParaRPr>
              </a:p>
            </p:txBody>
          </p:sp>
        </p:grpSp>
      </p:grpSp>
      <p:sp>
        <p:nvSpPr>
          <p:cNvPr id="2" name="Date Placeholder 1">
            <a:extLst>
              <a:ext uri="{FF2B5EF4-FFF2-40B4-BE49-F238E27FC236}">
                <a16:creationId xmlns:a16="http://schemas.microsoft.com/office/drawing/2014/main" id="{F13F2E73-8714-4DD9-87F0-61B2468ABD12}"/>
              </a:ext>
            </a:extLst>
          </p:cNvPr>
          <p:cNvSpPr>
            <a:spLocks noGrp="1"/>
          </p:cNvSpPr>
          <p:nvPr>
            <p:ph type="dt" sz="half" idx="10"/>
          </p:nvPr>
        </p:nvSpPr>
        <p:spPr/>
        <p:txBody>
          <a:bodyPr/>
          <a:lstStyle/>
          <a:p>
            <a:pPr>
              <a:defRPr/>
            </a:pPr>
            <a:fld id="{AF49BF8D-F171-452D-A765-E32E1891AA49}" type="datetime1">
              <a:rPr lang="en-GB" smtClean="0"/>
              <a:t>16/01/2025</a:t>
            </a:fld>
            <a:endParaRPr lang="en-GB"/>
          </a:p>
        </p:txBody>
      </p:sp>
    </p:spTree>
    <p:extLst>
      <p:ext uri="{BB962C8B-B14F-4D97-AF65-F5344CB8AC3E}">
        <p14:creationId xmlns:p14="http://schemas.microsoft.com/office/powerpoint/2010/main" val="2954292070"/>
      </p:ext>
    </p:extLst>
  </p:cSld>
  <p:clrMapOvr>
    <a:masterClrMapping/>
  </p:clrMapOvr>
  <p:transition>
    <p:dissolv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ChangeArrowheads="1"/>
          </p:cNvSpPr>
          <p:nvPr>
            <p:ph type="title"/>
          </p:nvPr>
        </p:nvSpPr>
        <p:spPr/>
        <p:txBody>
          <a:bodyPr/>
          <a:lstStyle/>
          <a:p>
            <a:pPr eaLnBrk="1" hangingPunct="1"/>
            <a:r>
              <a:rPr lang="en-US" altLang="en-US" dirty="0">
                <a:solidFill>
                  <a:schemeClr val="accent1">
                    <a:lumMod val="75000"/>
                  </a:schemeClr>
                </a:solidFill>
              </a:rPr>
              <a:t>Creating and Sustaining Culture: Keeping a Culture Alive</a:t>
            </a:r>
          </a:p>
        </p:txBody>
      </p:sp>
      <p:sp>
        <p:nvSpPr>
          <p:cNvPr id="31748" name="Rectangle 3"/>
          <p:cNvSpPr>
            <a:spLocks noGrp="1" noChangeArrowheads="1"/>
          </p:cNvSpPr>
          <p:nvPr>
            <p:ph type="body" idx="1"/>
          </p:nvPr>
        </p:nvSpPr>
        <p:spPr>
          <a:xfrm>
            <a:off x="107504" y="1268760"/>
            <a:ext cx="9001000" cy="4248473"/>
          </a:xfrm>
        </p:spPr>
        <p:txBody>
          <a:bodyPr/>
          <a:lstStyle/>
          <a:p>
            <a:pPr eaLnBrk="1" hangingPunct="1"/>
            <a:r>
              <a:rPr lang="en-US" altLang="en-US" sz="2600" b="1" dirty="0"/>
              <a:t>Selection</a:t>
            </a:r>
          </a:p>
          <a:p>
            <a:pPr lvl="1" eaLnBrk="1" hangingPunct="1"/>
            <a:r>
              <a:rPr lang="en-US" altLang="en-US" sz="2300" dirty="0"/>
              <a:t>Identify and hire individuals who will fit in with the culture.</a:t>
            </a:r>
          </a:p>
          <a:p>
            <a:pPr lvl="1" eaLnBrk="1" hangingPunct="1"/>
            <a:endParaRPr lang="en-US" altLang="en-US" sz="2300" dirty="0"/>
          </a:p>
          <a:p>
            <a:pPr eaLnBrk="1" hangingPunct="1"/>
            <a:r>
              <a:rPr lang="en-US" altLang="en-US" sz="2600" b="1" dirty="0"/>
              <a:t>Top Management</a:t>
            </a:r>
          </a:p>
          <a:p>
            <a:pPr lvl="1" eaLnBrk="1" hangingPunct="1"/>
            <a:r>
              <a:rPr lang="en-US" altLang="en-US" sz="2300" dirty="0"/>
              <a:t>Senior executives establish and communicate the norms of the organization.</a:t>
            </a:r>
          </a:p>
          <a:p>
            <a:pPr lvl="1" eaLnBrk="1" hangingPunct="1"/>
            <a:endParaRPr lang="en-US" altLang="en-US" sz="2300" dirty="0"/>
          </a:p>
          <a:p>
            <a:pPr eaLnBrk="1" hangingPunct="1"/>
            <a:r>
              <a:rPr lang="en-US" altLang="en-US" sz="2600" b="1" dirty="0"/>
              <a:t>Socialization</a:t>
            </a:r>
          </a:p>
          <a:p>
            <a:pPr lvl="1" eaLnBrk="1" hangingPunct="1"/>
            <a:r>
              <a:rPr lang="en-US" altLang="en-US" sz="2300" dirty="0"/>
              <a:t>Organizations need to teach the culture to new employees.</a:t>
            </a:r>
          </a:p>
        </p:txBody>
      </p:sp>
      <p:sp>
        <p:nvSpPr>
          <p:cNvPr id="2" name="Date Placeholder 1">
            <a:extLst>
              <a:ext uri="{FF2B5EF4-FFF2-40B4-BE49-F238E27FC236}">
                <a16:creationId xmlns:a16="http://schemas.microsoft.com/office/drawing/2014/main" id="{C1F56341-55E2-4367-A2AB-A6BC1170339B}"/>
              </a:ext>
            </a:extLst>
          </p:cNvPr>
          <p:cNvSpPr>
            <a:spLocks noGrp="1"/>
          </p:cNvSpPr>
          <p:nvPr>
            <p:ph type="dt" sz="half" idx="10"/>
          </p:nvPr>
        </p:nvSpPr>
        <p:spPr/>
        <p:txBody>
          <a:bodyPr/>
          <a:lstStyle/>
          <a:p>
            <a:pPr>
              <a:defRPr/>
            </a:pPr>
            <a:fld id="{366B87B9-F971-4FD2-8109-B4FCE6894315}" type="datetime1">
              <a:rPr lang="en-GB" smtClean="0"/>
              <a:t>16/01/2025</a:t>
            </a:fld>
            <a:endParaRPr lang="en-GB"/>
          </a:p>
        </p:txBody>
      </p:sp>
    </p:spTree>
    <p:extLst>
      <p:ext uri="{BB962C8B-B14F-4D97-AF65-F5344CB8AC3E}">
        <p14:creationId xmlns:p14="http://schemas.microsoft.com/office/powerpoint/2010/main" val="4120292009"/>
      </p:ext>
    </p:extLst>
  </p:cSld>
  <p:clrMapOvr>
    <a:masterClrMapping/>
  </p:clrMapOvr>
  <p:transition>
    <p:dissolv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2"/>
          <p:cNvSpPr>
            <a:spLocks noGrp="1" noChangeArrowheads="1"/>
          </p:cNvSpPr>
          <p:nvPr>
            <p:ph type="title"/>
          </p:nvPr>
        </p:nvSpPr>
        <p:spPr/>
        <p:txBody>
          <a:bodyPr/>
          <a:lstStyle/>
          <a:p>
            <a:pPr eaLnBrk="1" hangingPunct="1"/>
            <a:r>
              <a:rPr lang="en-US" altLang="en-US"/>
              <a:t>A Socialization Model</a:t>
            </a:r>
          </a:p>
        </p:txBody>
      </p:sp>
      <p:grpSp>
        <p:nvGrpSpPr>
          <p:cNvPr id="33796" name="Group 25"/>
          <p:cNvGrpSpPr>
            <a:grpSpLocks/>
          </p:cNvGrpSpPr>
          <p:nvPr/>
        </p:nvGrpSpPr>
        <p:grpSpPr bwMode="auto">
          <a:xfrm>
            <a:off x="922338" y="2770188"/>
            <a:ext cx="7297737" cy="1763712"/>
            <a:chOff x="869" y="1745"/>
            <a:chExt cx="4597" cy="1111"/>
          </a:xfrm>
        </p:grpSpPr>
        <p:sp>
          <p:nvSpPr>
            <p:cNvPr id="33797" name="Line 3"/>
            <p:cNvSpPr>
              <a:spLocks noChangeShapeType="1"/>
            </p:cNvSpPr>
            <p:nvPr/>
          </p:nvSpPr>
          <p:spPr bwMode="auto">
            <a:xfrm>
              <a:off x="1733" y="2423"/>
              <a:ext cx="255" cy="1"/>
            </a:xfrm>
            <a:prstGeom prst="line">
              <a:avLst/>
            </a:prstGeom>
            <a:noFill/>
            <a:ln w="17463">
              <a:solidFill>
                <a:srgbClr val="FC9A66"/>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33798" name="Freeform 4"/>
            <p:cNvSpPr>
              <a:spLocks/>
            </p:cNvSpPr>
            <p:nvPr/>
          </p:nvSpPr>
          <p:spPr bwMode="auto">
            <a:xfrm>
              <a:off x="1969" y="2393"/>
              <a:ext cx="92" cy="57"/>
            </a:xfrm>
            <a:custGeom>
              <a:avLst/>
              <a:gdLst>
                <a:gd name="T0" fmla="*/ 43 w 92"/>
                <a:gd name="T1" fmla="*/ 16 h 57"/>
                <a:gd name="T2" fmla="*/ 43 w 92"/>
                <a:gd name="T3" fmla="*/ 16 h 57"/>
                <a:gd name="T4" fmla="*/ 22 w 92"/>
                <a:gd name="T5" fmla="*/ 11 h 57"/>
                <a:gd name="T6" fmla="*/ 0 w 92"/>
                <a:gd name="T7" fmla="*/ 0 h 57"/>
                <a:gd name="T8" fmla="*/ 0 w 92"/>
                <a:gd name="T9" fmla="*/ 57 h 57"/>
                <a:gd name="T10" fmla="*/ 0 w 92"/>
                <a:gd name="T11" fmla="*/ 57 h 57"/>
                <a:gd name="T12" fmla="*/ 16 w 92"/>
                <a:gd name="T13" fmla="*/ 48 h 57"/>
                <a:gd name="T14" fmla="*/ 43 w 92"/>
                <a:gd name="T15" fmla="*/ 40 h 57"/>
                <a:gd name="T16" fmla="*/ 43 w 92"/>
                <a:gd name="T17" fmla="*/ 40 h 57"/>
                <a:gd name="T18" fmla="*/ 70 w 92"/>
                <a:gd name="T19" fmla="*/ 32 h 57"/>
                <a:gd name="T20" fmla="*/ 92 w 92"/>
                <a:gd name="T21" fmla="*/ 30 h 57"/>
                <a:gd name="T22" fmla="*/ 92 w 92"/>
                <a:gd name="T23" fmla="*/ 30 h 57"/>
                <a:gd name="T24" fmla="*/ 70 w 92"/>
                <a:gd name="T25" fmla="*/ 24 h 57"/>
                <a:gd name="T26" fmla="*/ 43 w 92"/>
                <a:gd name="T27" fmla="*/ 16 h 57"/>
                <a:gd name="T28" fmla="*/ 43 w 92"/>
                <a:gd name="T29" fmla="*/ 16 h 5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92" h="57">
                  <a:moveTo>
                    <a:pt x="43" y="16"/>
                  </a:moveTo>
                  <a:lnTo>
                    <a:pt x="43" y="16"/>
                  </a:lnTo>
                  <a:lnTo>
                    <a:pt x="22" y="11"/>
                  </a:lnTo>
                  <a:lnTo>
                    <a:pt x="0" y="0"/>
                  </a:lnTo>
                  <a:lnTo>
                    <a:pt x="0" y="57"/>
                  </a:lnTo>
                  <a:lnTo>
                    <a:pt x="16" y="48"/>
                  </a:lnTo>
                  <a:lnTo>
                    <a:pt x="43" y="40"/>
                  </a:lnTo>
                  <a:lnTo>
                    <a:pt x="70" y="32"/>
                  </a:lnTo>
                  <a:lnTo>
                    <a:pt x="92" y="30"/>
                  </a:lnTo>
                  <a:lnTo>
                    <a:pt x="70" y="24"/>
                  </a:lnTo>
                  <a:lnTo>
                    <a:pt x="43" y="16"/>
                  </a:lnTo>
                  <a:close/>
                </a:path>
              </a:pathLst>
            </a:custGeom>
            <a:solidFill>
              <a:srgbClr val="FC9A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33799" name="Rectangle 5"/>
            <p:cNvSpPr>
              <a:spLocks noChangeArrowheads="1"/>
            </p:cNvSpPr>
            <p:nvPr/>
          </p:nvSpPr>
          <p:spPr bwMode="auto">
            <a:xfrm>
              <a:off x="869" y="2286"/>
              <a:ext cx="901" cy="228"/>
            </a:xfrm>
            <a:prstGeom prst="rect">
              <a:avLst/>
            </a:prstGeom>
            <a:solidFill>
              <a:srgbClr val="DADAE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endParaRPr lang="en-GB" altLang="en-US"/>
            </a:p>
          </p:txBody>
        </p:sp>
        <p:sp>
          <p:nvSpPr>
            <p:cNvPr id="33800" name="Rectangle 6"/>
            <p:cNvSpPr>
              <a:spLocks noChangeArrowheads="1"/>
            </p:cNvSpPr>
            <p:nvPr/>
          </p:nvSpPr>
          <p:spPr bwMode="auto">
            <a:xfrm>
              <a:off x="1114" y="2345"/>
              <a:ext cx="405"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100" b="1">
                  <a:solidFill>
                    <a:srgbClr val="000000"/>
                  </a:solidFill>
                  <a:latin typeface="Arial" panose="020B0604020202020204" pitchFamily="34" charset="0"/>
                </a:rPr>
                <a:t>Prearrival</a:t>
              </a:r>
              <a:endParaRPr lang="en-US" altLang="en-US" b="1">
                <a:latin typeface="Arial" panose="020B0604020202020204" pitchFamily="34" charset="0"/>
              </a:endParaRPr>
            </a:p>
          </p:txBody>
        </p:sp>
        <p:sp>
          <p:nvSpPr>
            <p:cNvPr id="33801" name="Line 7"/>
            <p:cNvSpPr>
              <a:spLocks noChangeShapeType="1"/>
            </p:cNvSpPr>
            <p:nvPr/>
          </p:nvSpPr>
          <p:spPr bwMode="auto">
            <a:xfrm>
              <a:off x="2948" y="2423"/>
              <a:ext cx="224" cy="1"/>
            </a:xfrm>
            <a:prstGeom prst="line">
              <a:avLst/>
            </a:prstGeom>
            <a:noFill/>
            <a:ln w="17463">
              <a:solidFill>
                <a:srgbClr val="FC9A66"/>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33802" name="Freeform 8"/>
            <p:cNvSpPr>
              <a:spLocks/>
            </p:cNvSpPr>
            <p:nvPr/>
          </p:nvSpPr>
          <p:spPr bwMode="auto">
            <a:xfrm>
              <a:off x="3153" y="2393"/>
              <a:ext cx="91" cy="57"/>
            </a:xfrm>
            <a:custGeom>
              <a:avLst/>
              <a:gdLst>
                <a:gd name="T0" fmla="*/ 43 w 91"/>
                <a:gd name="T1" fmla="*/ 16 h 57"/>
                <a:gd name="T2" fmla="*/ 43 w 91"/>
                <a:gd name="T3" fmla="*/ 16 h 57"/>
                <a:gd name="T4" fmla="*/ 21 w 91"/>
                <a:gd name="T5" fmla="*/ 11 h 57"/>
                <a:gd name="T6" fmla="*/ 0 w 91"/>
                <a:gd name="T7" fmla="*/ 0 h 57"/>
                <a:gd name="T8" fmla="*/ 0 w 91"/>
                <a:gd name="T9" fmla="*/ 57 h 57"/>
                <a:gd name="T10" fmla="*/ 0 w 91"/>
                <a:gd name="T11" fmla="*/ 57 h 57"/>
                <a:gd name="T12" fmla="*/ 16 w 91"/>
                <a:gd name="T13" fmla="*/ 48 h 57"/>
                <a:gd name="T14" fmla="*/ 43 w 91"/>
                <a:gd name="T15" fmla="*/ 40 h 57"/>
                <a:gd name="T16" fmla="*/ 43 w 91"/>
                <a:gd name="T17" fmla="*/ 40 h 57"/>
                <a:gd name="T18" fmla="*/ 70 w 91"/>
                <a:gd name="T19" fmla="*/ 32 h 57"/>
                <a:gd name="T20" fmla="*/ 91 w 91"/>
                <a:gd name="T21" fmla="*/ 30 h 57"/>
                <a:gd name="T22" fmla="*/ 91 w 91"/>
                <a:gd name="T23" fmla="*/ 30 h 57"/>
                <a:gd name="T24" fmla="*/ 70 w 91"/>
                <a:gd name="T25" fmla="*/ 24 h 57"/>
                <a:gd name="T26" fmla="*/ 43 w 91"/>
                <a:gd name="T27" fmla="*/ 16 h 57"/>
                <a:gd name="T28" fmla="*/ 43 w 91"/>
                <a:gd name="T29" fmla="*/ 16 h 5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91" h="57">
                  <a:moveTo>
                    <a:pt x="43" y="16"/>
                  </a:moveTo>
                  <a:lnTo>
                    <a:pt x="43" y="16"/>
                  </a:lnTo>
                  <a:lnTo>
                    <a:pt x="21" y="11"/>
                  </a:lnTo>
                  <a:lnTo>
                    <a:pt x="0" y="0"/>
                  </a:lnTo>
                  <a:lnTo>
                    <a:pt x="0" y="57"/>
                  </a:lnTo>
                  <a:lnTo>
                    <a:pt x="16" y="48"/>
                  </a:lnTo>
                  <a:lnTo>
                    <a:pt x="43" y="40"/>
                  </a:lnTo>
                  <a:lnTo>
                    <a:pt x="70" y="32"/>
                  </a:lnTo>
                  <a:lnTo>
                    <a:pt x="91" y="30"/>
                  </a:lnTo>
                  <a:lnTo>
                    <a:pt x="70" y="24"/>
                  </a:lnTo>
                  <a:lnTo>
                    <a:pt x="43" y="16"/>
                  </a:lnTo>
                  <a:close/>
                </a:path>
              </a:pathLst>
            </a:custGeom>
            <a:solidFill>
              <a:srgbClr val="FC9A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33803" name="Rectangle 9"/>
            <p:cNvSpPr>
              <a:spLocks noChangeArrowheads="1"/>
            </p:cNvSpPr>
            <p:nvPr/>
          </p:nvSpPr>
          <p:spPr bwMode="auto">
            <a:xfrm>
              <a:off x="2053" y="2286"/>
              <a:ext cx="901" cy="228"/>
            </a:xfrm>
            <a:prstGeom prst="rect">
              <a:avLst/>
            </a:prstGeom>
            <a:solidFill>
              <a:srgbClr val="DADAE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endParaRPr lang="en-GB" altLang="en-US"/>
            </a:p>
          </p:txBody>
        </p:sp>
        <p:sp>
          <p:nvSpPr>
            <p:cNvPr id="33804" name="Rectangle 10"/>
            <p:cNvSpPr>
              <a:spLocks noChangeArrowheads="1"/>
            </p:cNvSpPr>
            <p:nvPr/>
          </p:nvSpPr>
          <p:spPr bwMode="auto">
            <a:xfrm>
              <a:off x="2289" y="2345"/>
              <a:ext cx="436"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100" b="1">
                  <a:solidFill>
                    <a:srgbClr val="000000"/>
                  </a:solidFill>
                  <a:latin typeface="Arial" panose="020B0604020202020204" pitchFamily="34" charset="0"/>
                </a:rPr>
                <a:t>Encounter</a:t>
              </a:r>
              <a:endParaRPr lang="en-US" altLang="en-US" b="1">
                <a:latin typeface="Arial" panose="020B0604020202020204" pitchFamily="34" charset="0"/>
              </a:endParaRPr>
            </a:p>
          </p:txBody>
        </p:sp>
        <p:sp>
          <p:nvSpPr>
            <p:cNvPr id="33805" name="Rectangle 11"/>
            <p:cNvSpPr>
              <a:spLocks noChangeArrowheads="1"/>
            </p:cNvSpPr>
            <p:nvPr/>
          </p:nvSpPr>
          <p:spPr bwMode="auto">
            <a:xfrm>
              <a:off x="3236" y="2286"/>
              <a:ext cx="901" cy="228"/>
            </a:xfrm>
            <a:prstGeom prst="rect">
              <a:avLst/>
            </a:prstGeom>
            <a:solidFill>
              <a:srgbClr val="DADAE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endParaRPr lang="en-GB" altLang="en-US"/>
            </a:p>
          </p:txBody>
        </p:sp>
        <p:sp>
          <p:nvSpPr>
            <p:cNvPr id="33806" name="Rectangle 12"/>
            <p:cNvSpPr>
              <a:spLocks noChangeArrowheads="1"/>
            </p:cNvSpPr>
            <p:nvPr/>
          </p:nvSpPr>
          <p:spPr bwMode="auto">
            <a:xfrm>
              <a:off x="3365" y="2345"/>
              <a:ext cx="650"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100" b="1">
                  <a:solidFill>
                    <a:srgbClr val="000000"/>
                  </a:solidFill>
                  <a:latin typeface="Arial" panose="020B0604020202020204" pitchFamily="34" charset="0"/>
                </a:rPr>
                <a:t>Metamorphosis</a:t>
              </a:r>
              <a:endParaRPr lang="en-US" altLang="en-US" b="1">
                <a:latin typeface="Arial" panose="020B0604020202020204" pitchFamily="34" charset="0"/>
              </a:endParaRPr>
            </a:p>
          </p:txBody>
        </p:sp>
        <p:sp>
          <p:nvSpPr>
            <p:cNvPr id="33807" name="Rectangle 13"/>
            <p:cNvSpPr>
              <a:spLocks noChangeArrowheads="1"/>
            </p:cNvSpPr>
            <p:nvPr/>
          </p:nvSpPr>
          <p:spPr bwMode="auto">
            <a:xfrm>
              <a:off x="2007" y="1745"/>
              <a:ext cx="987"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200" b="1">
                  <a:solidFill>
                    <a:srgbClr val="000000"/>
                  </a:solidFill>
                  <a:latin typeface="Arial" panose="020B0604020202020204" pitchFamily="34" charset="0"/>
                </a:rPr>
                <a:t>Socialization Process</a:t>
              </a:r>
              <a:endParaRPr lang="en-US" altLang="en-US" b="1">
                <a:latin typeface="Arial" panose="020B0604020202020204" pitchFamily="34" charset="0"/>
              </a:endParaRPr>
            </a:p>
          </p:txBody>
        </p:sp>
        <p:sp>
          <p:nvSpPr>
            <p:cNvPr id="33808" name="Rectangle 14"/>
            <p:cNvSpPr>
              <a:spLocks noChangeArrowheads="1"/>
            </p:cNvSpPr>
            <p:nvPr/>
          </p:nvSpPr>
          <p:spPr bwMode="auto">
            <a:xfrm>
              <a:off x="4804" y="1745"/>
              <a:ext cx="469"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200" b="1">
                  <a:solidFill>
                    <a:srgbClr val="000000"/>
                  </a:solidFill>
                  <a:latin typeface="Arial" panose="020B0604020202020204" pitchFamily="34" charset="0"/>
                </a:rPr>
                <a:t>Outcomes</a:t>
              </a:r>
              <a:endParaRPr lang="en-US" altLang="en-US" b="1">
                <a:latin typeface="Arial" panose="020B0604020202020204" pitchFamily="34" charset="0"/>
              </a:endParaRPr>
            </a:p>
          </p:txBody>
        </p:sp>
        <p:sp>
          <p:nvSpPr>
            <p:cNvPr id="33809" name="Rectangle 15"/>
            <p:cNvSpPr>
              <a:spLocks noChangeArrowheads="1"/>
            </p:cNvSpPr>
            <p:nvPr/>
          </p:nvSpPr>
          <p:spPr bwMode="auto">
            <a:xfrm>
              <a:off x="4616" y="2299"/>
              <a:ext cx="850" cy="212"/>
            </a:xfrm>
            <a:prstGeom prst="rect">
              <a:avLst/>
            </a:prstGeom>
            <a:solidFill>
              <a:srgbClr val="DBF1E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endParaRPr lang="en-GB" altLang="en-US"/>
            </a:p>
          </p:txBody>
        </p:sp>
        <p:sp>
          <p:nvSpPr>
            <p:cNvPr id="33810" name="Rectangle 16"/>
            <p:cNvSpPr>
              <a:spLocks noChangeArrowheads="1"/>
            </p:cNvSpPr>
            <p:nvPr/>
          </p:nvSpPr>
          <p:spPr bwMode="auto">
            <a:xfrm>
              <a:off x="4801" y="2358"/>
              <a:ext cx="537"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100" b="1">
                  <a:solidFill>
                    <a:srgbClr val="000000"/>
                  </a:solidFill>
                  <a:latin typeface="Arial" panose="020B0604020202020204" pitchFamily="34" charset="0"/>
                </a:rPr>
                <a:t>Commitment</a:t>
              </a:r>
              <a:endParaRPr lang="en-US" altLang="en-US" b="1">
                <a:latin typeface="Arial" panose="020B0604020202020204" pitchFamily="34" charset="0"/>
              </a:endParaRPr>
            </a:p>
          </p:txBody>
        </p:sp>
        <p:sp>
          <p:nvSpPr>
            <p:cNvPr id="33811" name="Rectangle 17"/>
            <p:cNvSpPr>
              <a:spLocks noChangeArrowheads="1"/>
            </p:cNvSpPr>
            <p:nvPr/>
          </p:nvSpPr>
          <p:spPr bwMode="auto">
            <a:xfrm>
              <a:off x="4616" y="1955"/>
              <a:ext cx="850" cy="212"/>
            </a:xfrm>
            <a:prstGeom prst="rect">
              <a:avLst/>
            </a:prstGeom>
            <a:solidFill>
              <a:srgbClr val="DBF1E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endParaRPr lang="en-GB" altLang="en-US"/>
            </a:p>
          </p:txBody>
        </p:sp>
        <p:sp>
          <p:nvSpPr>
            <p:cNvPr id="33812" name="Rectangle 18"/>
            <p:cNvSpPr>
              <a:spLocks noChangeArrowheads="1"/>
            </p:cNvSpPr>
            <p:nvPr/>
          </p:nvSpPr>
          <p:spPr bwMode="auto">
            <a:xfrm>
              <a:off x="4817" y="2014"/>
              <a:ext cx="508"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100" b="1">
                  <a:solidFill>
                    <a:srgbClr val="000000"/>
                  </a:solidFill>
                  <a:latin typeface="Arial" panose="020B0604020202020204" pitchFamily="34" charset="0"/>
                </a:rPr>
                <a:t>Productivity</a:t>
              </a:r>
              <a:endParaRPr lang="en-US" altLang="en-US" b="1">
                <a:latin typeface="Arial" panose="020B0604020202020204" pitchFamily="34" charset="0"/>
              </a:endParaRPr>
            </a:p>
          </p:txBody>
        </p:sp>
        <p:sp>
          <p:nvSpPr>
            <p:cNvPr id="33813" name="Rectangle 19"/>
            <p:cNvSpPr>
              <a:spLocks noChangeArrowheads="1"/>
            </p:cNvSpPr>
            <p:nvPr/>
          </p:nvSpPr>
          <p:spPr bwMode="auto">
            <a:xfrm>
              <a:off x="4616" y="2643"/>
              <a:ext cx="850" cy="213"/>
            </a:xfrm>
            <a:prstGeom prst="rect">
              <a:avLst/>
            </a:prstGeom>
            <a:solidFill>
              <a:srgbClr val="DBF1E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endParaRPr lang="en-GB" altLang="en-US"/>
            </a:p>
          </p:txBody>
        </p:sp>
        <p:sp>
          <p:nvSpPr>
            <p:cNvPr id="33814" name="Rectangle 20"/>
            <p:cNvSpPr>
              <a:spLocks noChangeArrowheads="1"/>
            </p:cNvSpPr>
            <p:nvPr/>
          </p:nvSpPr>
          <p:spPr bwMode="auto">
            <a:xfrm>
              <a:off x="4877" y="2702"/>
              <a:ext cx="382"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eaLnBrk="1" hangingPunct="1"/>
              <a:r>
                <a:rPr lang="en-US" altLang="en-US" sz="1100" b="1">
                  <a:solidFill>
                    <a:srgbClr val="000000"/>
                  </a:solidFill>
                  <a:latin typeface="Arial" panose="020B0604020202020204" pitchFamily="34" charset="0"/>
                </a:rPr>
                <a:t>Turnover</a:t>
              </a:r>
              <a:endParaRPr lang="en-US" altLang="en-US" b="1">
                <a:latin typeface="Arial" panose="020B0604020202020204" pitchFamily="34" charset="0"/>
              </a:endParaRPr>
            </a:p>
          </p:txBody>
        </p:sp>
        <p:sp>
          <p:nvSpPr>
            <p:cNvPr id="33815" name="Line 21"/>
            <p:cNvSpPr>
              <a:spLocks noChangeShapeType="1"/>
            </p:cNvSpPr>
            <p:nvPr/>
          </p:nvSpPr>
          <p:spPr bwMode="auto">
            <a:xfrm>
              <a:off x="4368" y="2064"/>
              <a:ext cx="0" cy="720"/>
            </a:xfrm>
            <a:prstGeom prst="line">
              <a:avLst/>
            </a:prstGeom>
            <a:noFill/>
            <a:ln w="12700">
              <a:solidFill>
                <a:srgbClr val="EF91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33816" name="Line 22"/>
            <p:cNvSpPr>
              <a:spLocks noChangeShapeType="1"/>
            </p:cNvSpPr>
            <p:nvPr/>
          </p:nvSpPr>
          <p:spPr bwMode="auto">
            <a:xfrm>
              <a:off x="4128" y="2400"/>
              <a:ext cx="480" cy="0"/>
            </a:xfrm>
            <a:prstGeom prst="line">
              <a:avLst/>
            </a:prstGeom>
            <a:noFill/>
            <a:ln w="12700">
              <a:solidFill>
                <a:srgbClr val="EF9100"/>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33817" name="Line 23"/>
            <p:cNvSpPr>
              <a:spLocks noChangeShapeType="1"/>
            </p:cNvSpPr>
            <p:nvPr/>
          </p:nvSpPr>
          <p:spPr bwMode="auto">
            <a:xfrm>
              <a:off x="4368" y="2064"/>
              <a:ext cx="240" cy="0"/>
            </a:xfrm>
            <a:prstGeom prst="line">
              <a:avLst/>
            </a:prstGeom>
            <a:noFill/>
            <a:ln w="12700">
              <a:solidFill>
                <a:srgbClr val="EF9100"/>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33818" name="Line 24"/>
            <p:cNvSpPr>
              <a:spLocks noChangeShapeType="1"/>
            </p:cNvSpPr>
            <p:nvPr/>
          </p:nvSpPr>
          <p:spPr bwMode="auto">
            <a:xfrm>
              <a:off x="4368" y="2784"/>
              <a:ext cx="240" cy="0"/>
            </a:xfrm>
            <a:prstGeom prst="line">
              <a:avLst/>
            </a:prstGeom>
            <a:noFill/>
            <a:ln w="12700">
              <a:solidFill>
                <a:srgbClr val="EF9100"/>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2" name="Date Placeholder 1">
            <a:extLst>
              <a:ext uri="{FF2B5EF4-FFF2-40B4-BE49-F238E27FC236}">
                <a16:creationId xmlns:a16="http://schemas.microsoft.com/office/drawing/2014/main" id="{9CCC0850-5E5D-4058-8F19-696B3FA2ED0F}"/>
              </a:ext>
            </a:extLst>
          </p:cNvPr>
          <p:cNvSpPr>
            <a:spLocks noGrp="1"/>
          </p:cNvSpPr>
          <p:nvPr>
            <p:ph type="dt" sz="half" idx="10"/>
          </p:nvPr>
        </p:nvSpPr>
        <p:spPr/>
        <p:txBody>
          <a:bodyPr/>
          <a:lstStyle/>
          <a:p>
            <a:pPr>
              <a:defRPr/>
            </a:pPr>
            <a:fld id="{52D3DBDC-F66F-466A-AC1F-F37B26E54ED3}" type="datetime1">
              <a:rPr lang="en-GB" smtClean="0"/>
              <a:t>16/01/2025</a:t>
            </a:fld>
            <a:endParaRPr lang="en-GB"/>
          </a:p>
        </p:txBody>
      </p:sp>
    </p:spTree>
    <p:extLst>
      <p:ext uri="{BB962C8B-B14F-4D97-AF65-F5344CB8AC3E}">
        <p14:creationId xmlns:p14="http://schemas.microsoft.com/office/powerpoint/2010/main" val="452755476"/>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Rectangle 2"/>
          <p:cNvSpPr>
            <a:spLocks noGrp="1" noChangeArrowheads="1"/>
          </p:cNvSpPr>
          <p:nvPr>
            <p:ph type="title"/>
          </p:nvPr>
        </p:nvSpPr>
        <p:spPr>
          <a:xfrm>
            <a:off x="457200" y="274638"/>
            <a:ext cx="8229600" cy="850106"/>
          </a:xfrm>
        </p:spPr>
        <p:txBody>
          <a:bodyPr/>
          <a:lstStyle/>
          <a:p>
            <a:pPr eaLnBrk="1" hangingPunct="1"/>
            <a:r>
              <a:rPr lang="en-US" altLang="en-US" b="1" dirty="0">
                <a:solidFill>
                  <a:schemeClr val="accent1">
                    <a:lumMod val="75000"/>
                  </a:schemeClr>
                </a:solidFill>
              </a:rPr>
              <a:t>The Liabilities of Culture</a:t>
            </a:r>
          </a:p>
        </p:txBody>
      </p:sp>
      <p:sp>
        <p:nvSpPr>
          <p:cNvPr id="39940" name="Rectangle 3"/>
          <p:cNvSpPr>
            <a:spLocks noGrp="1" noChangeArrowheads="1"/>
          </p:cNvSpPr>
          <p:nvPr>
            <p:ph type="body" idx="1"/>
          </p:nvPr>
        </p:nvSpPr>
        <p:spPr>
          <a:xfrm>
            <a:off x="35496" y="980728"/>
            <a:ext cx="9073008" cy="4536505"/>
          </a:xfrm>
        </p:spPr>
        <p:txBody>
          <a:bodyPr/>
          <a:lstStyle/>
          <a:p>
            <a:pPr eaLnBrk="1" hangingPunct="1">
              <a:lnSpc>
                <a:spcPct val="90000"/>
              </a:lnSpc>
            </a:pPr>
            <a:r>
              <a:rPr lang="en-US" altLang="en-US" sz="2600" dirty="0"/>
              <a:t>Culture can have dysfunctional aspects in some instances.</a:t>
            </a:r>
          </a:p>
          <a:p>
            <a:pPr marL="0" indent="0" eaLnBrk="1" hangingPunct="1">
              <a:lnSpc>
                <a:spcPct val="90000"/>
              </a:lnSpc>
              <a:buNone/>
            </a:pPr>
            <a:endParaRPr lang="en-US" altLang="en-US" sz="2600" dirty="0"/>
          </a:p>
          <a:p>
            <a:pPr lvl="1" eaLnBrk="1" hangingPunct="1">
              <a:lnSpc>
                <a:spcPct val="90000"/>
              </a:lnSpc>
            </a:pPr>
            <a:r>
              <a:rPr lang="en-US" altLang="en-US" sz="2300" b="1" dirty="0"/>
              <a:t>Culture as a Barrier to Change</a:t>
            </a:r>
          </a:p>
          <a:p>
            <a:pPr lvl="2" eaLnBrk="1" hangingPunct="1">
              <a:lnSpc>
                <a:spcPct val="90000"/>
              </a:lnSpc>
            </a:pPr>
            <a:r>
              <a:rPr lang="en-US" altLang="en-US" sz="2000" dirty="0"/>
              <a:t>When organization is undergoing change, culture may impede change.</a:t>
            </a:r>
          </a:p>
          <a:p>
            <a:pPr lvl="2" eaLnBrk="1" hangingPunct="1">
              <a:lnSpc>
                <a:spcPct val="90000"/>
              </a:lnSpc>
            </a:pPr>
            <a:endParaRPr lang="en-US" altLang="en-US" sz="2000" dirty="0"/>
          </a:p>
          <a:p>
            <a:pPr lvl="1" eaLnBrk="1" hangingPunct="1">
              <a:lnSpc>
                <a:spcPct val="90000"/>
              </a:lnSpc>
            </a:pPr>
            <a:r>
              <a:rPr lang="en-US" altLang="en-US" sz="2300" b="1" dirty="0"/>
              <a:t>Culture as a Barrier to Diversity</a:t>
            </a:r>
          </a:p>
          <a:p>
            <a:pPr lvl="2" eaLnBrk="1" hangingPunct="1">
              <a:lnSpc>
                <a:spcPct val="90000"/>
              </a:lnSpc>
            </a:pPr>
            <a:r>
              <a:rPr lang="en-US" altLang="en-US" sz="2000" dirty="0"/>
              <a:t>Strong cultures put considerable pressure on employees to conform.</a:t>
            </a:r>
          </a:p>
          <a:p>
            <a:pPr marL="685800" lvl="2" indent="0" eaLnBrk="1" hangingPunct="1">
              <a:lnSpc>
                <a:spcPct val="90000"/>
              </a:lnSpc>
              <a:buNone/>
            </a:pPr>
            <a:endParaRPr lang="en-US" altLang="en-US" sz="2000" dirty="0"/>
          </a:p>
          <a:p>
            <a:pPr lvl="1" eaLnBrk="1" hangingPunct="1">
              <a:lnSpc>
                <a:spcPct val="90000"/>
              </a:lnSpc>
            </a:pPr>
            <a:r>
              <a:rPr lang="en-US" altLang="en-US" sz="2300" b="1" dirty="0"/>
              <a:t>Culture as a Barrier to Mergers and Acquisitions</a:t>
            </a:r>
          </a:p>
          <a:p>
            <a:pPr lvl="2" eaLnBrk="1" hangingPunct="1">
              <a:lnSpc>
                <a:spcPct val="90000"/>
              </a:lnSpc>
            </a:pPr>
            <a:r>
              <a:rPr lang="en-US" altLang="en-US" sz="2000" dirty="0"/>
              <a:t>Merging the cultures of two organizations can be difficult, if not impossible.</a:t>
            </a:r>
          </a:p>
        </p:txBody>
      </p:sp>
      <p:sp>
        <p:nvSpPr>
          <p:cNvPr id="2" name="Date Placeholder 1">
            <a:extLst>
              <a:ext uri="{FF2B5EF4-FFF2-40B4-BE49-F238E27FC236}">
                <a16:creationId xmlns:a16="http://schemas.microsoft.com/office/drawing/2014/main" id="{D4462FE5-C15E-40E3-9069-8D572AE0FF9E}"/>
              </a:ext>
            </a:extLst>
          </p:cNvPr>
          <p:cNvSpPr>
            <a:spLocks noGrp="1"/>
          </p:cNvSpPr>
          <p:nvPr>
            <p:ph type="dt" sz="half" idx="10"/>
          </p:nvPr>
        </p:nvSpPr>
        <p:spPr/>
        <p:txBody>
          <a:bodyPr/>
          <a:lstStyle/>
          <a:p>
            <a:pPr>
              <a:defRPr/>
            </a:pPr>
            <a:fld id="{8DD50B48-9178-4EFC-BFFE-02128BF90175}" type="datetime1">
              <a:rPr lang="en-GB" smtClean="0"/>
              <a:t>16/01/2025</a:t>
            </a:fld>
            <a:endParaRPr lang="en-GB"/>
          </a:p>
        </p:txBody>
      </p:sp>
    </p:spTree>
    <p:extLst>
      <p:ext uri="{BB962C8B-B14F-4D97-AF65-F5344CB8AC3E}">
        <p14:creationId xmlns:p14="http://schemas.microsoft.com/office/powerpoint/2010/main" val="3606451240"/>
      </p:ext>
    </p:extLst>
  </p:cSld>
  <p:clrMapOvr>
    <a:masterClrMapping/>
  </p:clrMapOvr>
  <p:transition>
    <p:dissolv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solidFill>
                  <a:schemeClr val="accent1">
                    <a:lumMod val="75000"/>
                  </a:schemeClr>
                </a:solidFill>
              </a:rPr>
              <a:t>Who is responsible for managing change in </a:t>
            </a:r>
            <a:r>
              <a:rPr lang="en-US" altLang="en-US" dirty="0" err="1">
                <a:solidFill>
                  <a:schemeClr val="accent1">
                    <a:lumMod val="75000"/>
                  </a:schemeClr>
                </a:solidFill>
              </a:rPr>
              <a:t>organisations</a:t>
            </a:r>
            <a:r>
              <a:rPr lang="en-US" altLang="en-US" dirty="0">
                <a:solidFill>
                  <a:schemeClr val="accent1">
                    <a:lumMod val="75000"/>
                  </a:schemeClr>
                </a:solidFill>
              </a:rPr>
              <a:t>?</a:t>
            </a:r>
            <a:endParaRPr lang="en-GB" dirty="0">
              <a:solidFill>
                <a:schemeClr val="accent1">
                  <a:lumMod val="75000"/>
                </a:schemeClr>
              </a:solidFill>
            </a:endParaRPr>
          </a:p>
        </p:txBody>
      </p:sp>
      <p:sp>
        <p:nvSpPr>
          <p:cNvPr id="3" name="Content Placeholder 2"/>
          <p:cNvSpPr>
            <a:spLocks noGrp="1"/>
          </p:cNvSpPr>
          <p:nvPr>
            <p:ph idx="1"/>
          </p:nvPr>
        </p:nvSpPr>
        <p:spPr>
          <a:xfrm>
            <a:off x="107504" y="1600201"/>
            <a:ext cx="9001000" cy="3917032"/>
          </a:xfrm>
        </p:spPr>
        <p:txBody>
          <a:bodyPr>
            <a:normAutofit fontScale="77500" lnSpcReduction="20000"/>
          </a:bodyPr>
          <a:lstStyle/>
          <a:p>
            <a:r>
              <a:rPr lang="en-US" altLang="en-US" sz="3200" dirty="0"/>
              <a:t>Who is responsible for managing change within organizations?</a:t>
            </a:r>
          </a:p>
          <a:p>
            <a:endParaRPr lang="en-US" altLang="en-US" sz="3200" dirty="0"/>
          </a:p>
          <a:p>
            <a:r>
              <a:rPr lang="en-US" altLang="en-US" sz="3200" dirty="0"/>
              <a:t>Should it be an internal staff member or should external consultants be contracted to work for the organization and help to implement the change management process?</a:t>
            </a:r>
          </a:p>
          <a:p>
            <a:endParaRPr lang="en-US" altLang="en-US" sz="3200" dirty="0"/>
          </a:p>
          <a:p>
            <a:r>
              <a:rPr lang="en-US" altLang="en-US" sz="3200" dirty="0"/>
              <a:t>Are there circumstances where a company may want to use both internal staff members and external consultants to work and implement the change management </a:t>
            </a:r>
            <a:r>
              <a:rPr lang="en-US" altLang="en-US" sz="3200" dirty="0" err="1"/>
              <a:t>programme</a:t>
            </a:r>
            <a:r>
              <a:rPr lang="en-US" altLang="en-US" sz="3200" dirty="0"/>
              <a:t>? </a:t>
            </a:r>
          </a:p>
          <a:p>
            <a:endParaRPr lang="en-US" altLang="en-US" sz="3200" dirty="0"/>
          </a:p>
          <a:p>
            <a:endParaRPr lang="en-US" altLang="en-US" dirty="0"/>
          </a:p>
          <a:p>
            <a:endParaRPr lang="en-GB" dirty="0"/>
          </a:p>
        </p:txBody>
      </p:sp>
      <p:sp>
        <p:nvSpPr>
          <p:cNvPr id="5" name="Date Placeholder 4">
            <a:extLst>
              <a:ext uri="{FF2B5EF4-FFF2-40B4-BE49-F238E27FC236}">
                <a16:creationId xmlns:a16="http://schemas.microsoft.com/office/drawing/2014/main" id="{6541604E-9AB4-4216-85F2-94A40FD3D88F}"/>
              </a:ext>
            </a:extLst>
          </p:cNvPr>
          <p:cNvSpPr>
            <a:spLocks noGrp="1"/>
          </p:cNvSpPr>
          <p:nvPr>
            <p:ph type="dt" sz="half" idx="10"/>
          </p:nvPr>
        </p:nvSpPr>
        <p:spPr/>
        <p:txBody>
          <a:bodyPr/>
          <a:lstStyle/>
          <a:p>
            <a:pPr>
              <a:defRPr/>
            </a:pPr>
            <a:fld id="{442EB543-9765-40F6-84B6-6B18EFA6D77A}" type="datetime1">
              <a:rPr lang="en-GB" smtClean="0"/>
              <a:t>16/01/2025</a:t>
            </a:fld>
            <a:endParaRPr lang="en-GB"/>
          </a:p>
        </p:txBody>
      </p:sp>
    </p:spTree>
    <p:extLst>
      <p:ext uri="{BB962C8B-B14F-4D97-AF65-F5344CB8AC3E}">
        <p14:creationId xmlns:p14="http://schemas.microsoft.com/office/powerpoint/2010/main" val="4073535775"/>
      </p:ext>
    </p:extLst>
  </p:cSld>
  <p:clrMapOvr>
    <a:masterClrMapping/>
  </p:clrMapOvr>
  <p:transition>
    <p:dissolv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chemeClr val="accent1">
                    <a:lumMod val="75000"/>
                  </a:schemeClr>
                </a:solidFill>
              </a:rPr>
              <a:t>Change Agents</a:t>
            </a:r>
          </a:p>
        </p:txBody>
      </p:sp>
      <p:sp>
        <p:nvSpPr>
          <p:cNvPr id="3" name="Content Placeholder 2"/>
          <p:cNvSpPr>
            <a:spLocks noGrp="1"/>
          </p:cNvSpPr>
          <p:nvPr>
            <p:ph idx="1"/>
          </p:nvPr>
        </p:nvSpPr>
        <p:spPr/>
        <p:txBody>
          <a:bodyPr/>
          <a:lstStyle/>
          <a:p>
            <a:r>
              <a:rPr lang="en-GB" dirty="0"/>
              <a:t>They are individuals who assumes the responsibility of managing change within organisations. </a:t>
            </a:r>
          </a:p>
          <a:p>
            <a:endParaRPr lang="en-GB" dirty="0"/>
          </a:p>
          <a:p>
            <a:r>
              <a:rPr lang="en-GB" dirty="0"/>
              <a:t>They are tasked with the overall responsibility to implement the change programme within organisations?</a:t>
            </a:r>
          </a:p>
        </p:txBody>
      </p:sp>
      <p:sp>
        <p:nvSpPr>
          <p:cNvPr id="5" name="Date Placeholder 4">
            <a:extLst>
              <a:ext uri="{FF2B5EF4-FFF2-40B4-BE49-F238E27FC236}">
                <a16:creationId xmlns:a16="http://schemas.microsoft.com/office/drawing/2014/main" id="{19952C85-E78B-4E8C-9B85-3D2323FD521C}"/>
              </a:ext>
            </a:extLst>
          </p:cNvPr>
          <p:cNvSpPr>
            <a:spLocks noGrp="1"/>
          </p:cNvSpPr>
          <p:nvPr>
            <p:ph type="dt" sz="half" idx="10"/>
          </p:nvPr>
        </p:nvSpPr>
        <p:spPr/>
        <p:txBody>
          <a:bodyPr/>
          <a:lstStyle/>
          <a:p>
            <a:pPr>
              <a:defRPr/>
            </a:pPr>
            <a:fld id="{8F5C50B8-3DD1-4EEF-8783-EA9326DB16A7}" type="datetime1">
              <a:rPr lang="en-GB" smtClean="0"/>
              <a:t>16/01/2025</a:t>
            </a:fld>
            <a:endParaRPr lang="en-GB"/>
          </a:p>
        </p:txBody>
      </p:sp>
    </p:spTree>
    <p:extLst>
      <p:ext uri="{BB962C8B-B14F-4D97-AF65-F5344CB8AC3E}">
        <p14:creationId xmlns:p14="http://schemas.microsoft.com/office/powerpoint/2010/main" val="828168061"/>
      </p:ext>
    </p:extLst>
  </p:cSld>
  <p:clrMapOvr>
    <a:masterClrMapping/>
  </p:clrMapOvr>
  <p:transition>
    <p:dissolv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lstStyle/>
          <a:p>
            <a:r>
              <a:rPr lang="en-GB" dirty="0">
                <a:solidFill>
                  <a:schemeClr val="accent1">
                    <a:lumMod val="75000"/>
                  </a:schemeClr>
                </a:solidFill>
              </a:rPr>
              <a:t>Internal or Outside Agents?</a:t>
            </a:r>
          </a:p>
        </p:txBody>
      </p:sp>
      <p:sp>
        <p:nvSpPr>
          <p:cNvPr id="3" name="Content Placeholder 2"/>
          <p:cNvSpPr>
            <a:spLocks noGrp="1"/>
          </p:cNvSpPr>
          <p:nvPr>
            <p:ph idx="1"/>
          </p:nvPr>
        </p:nvSpPr>
        <p:spPr/>
        <p:txBody>
          <a:bodyPr>
            <a:normAutofit/>
          </a:bodyPr>
          <a:lstStyle/>
          <a:p>
            <a:r>
              <a:rPr lang="en-GB" dirty="0"/>
              <a:t>Outside agents can be objective in the way they manage the change management programme.</a:t>
            </a:r>
          </a:p>
          <a:p>
            <a:r>
              <a:rPr lang="en-GB" dirty="0"/>
              <a:t>BUT  they may not know the company’s internal culture, operating procedures,  company history, etc. </a:t>
            </a:r>
          </a:p>
          <a:p>
            <a:r>
              <a:rPr lang="en-GB" dirty="0"/>
              <a:t>Could impact on implementation of effective change management programmes.</a:t>
            </a:r>
          </a:p>
          <a:p>
            <a:r>
              <a:rPr lang="en-GB" dirty="0"/>
              <a:t>They are not part of the organisation and may not live with the repercussions of the change management programme e.g. failures. </a:t>
            </a:r>
          </a:p>
        </p:txBody>
      </p:sp>
      <p:sp>
        <p:nvSpPr>
          <p:cNvPr id="5" name="Date Placeholder 4">
            <a:extLst>
              <a:ext uri="{FF2B5EF4-FFF2-40B4-BE49-F238E27FC236}">
                <a16:creationId xmlns:a16="http://schemas.microsoft.com/office/drawing/2014/main" id="{689FB8CD-0906-42FE-98FE-DC4D20C3E1E4}"/>
              </a:ext>
            </a:extLst>
          </p:cNvPr>
          <p:cNvSpPr>
            <a:spLocks noGrp="1"/>
          </p:cNvSpPr>
          <p:nvPr>
            <p:ph type="dt" sz="half" idx="10"/>
          </p:nvPr>
        </p:nvSpPr>
        <p:spPr/>
        <p:txBody>
          <a:bodyPr/>
          <a:lstStyle/>
          <a:p>
            <a:pPr>
              <a:defRPr/>
            </a:pPr>
            <a:fld id="{076000ED-551A-4C66-A8F5-4D93BF56C334}" type="datetime1">
              <a:rPr lang="en-GB" smtClean="0"/>
              <a:t>16/01/2025</a:t>
            </a:fld>
            <a:endParaRPr lang="en-GB"/>
          </a:p>
        </p:txBody>
      </p:sp>
    </p:spTree>
    <p:extLst>
      <p:ext uri="{BB962C8B-B14F-4D97-AF65-F5344CB8AC3E}">
        <p14:creationId xmlns:p14="http://schemas.microsoft.com/office/powerpoint/2010/main" val="2477220496"/>
      </p:ext>
    </p:extLst>
  </p:cSld>
  <p:clrMapOvr>
    <a:masterClrMapping/>
  </p:clrMapOvr>
  <p:transition>
    <p:dissolv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accent1">
                    <a:lumMod val="75000"/>
                  </a:schemeClr>
                </a:solidFill>
              </a:rPr>
              <a:t>Roles, Skills and Styles of Change Agents</a:t>
            </a:r>
          </a:p>
        </p:txBody>
      </p:sp>
      <p:sp>
        <p:nvSpPr>
          <p:cNvPr id="3" name="Content Placeholder 2"/>
          <p:cNvSpPr>
            <a:spLocks noGrp="1"/>
          </p:cNvSpPr>
          <p:nvPr>
            <p:ph idx="1"/>
          </p:nvPr>
        </p:nvSpPr>
        <p:spPr/>
        <p:txBody>
          <a:bodyPr>
            <a:normAutofit/>
          </a:bodyPr>
          <a:lstStyle/>
          <a:p>
            <a:r>
              <a:rPr lang="en-GB" dirty="0">
                <a:solidFill>
                  <a:srgbClr val="FF0000"/>
                </a:solidFill>
              </a:rPr>
              <a:t>Advocate</a:t>
            </a:r>
            <a:r>
              <a:rPr lang="en-GB" dirty="0"/>
              <a:t> – a change manager must speak in support of the change management programme and pays attention to it at all times in the process. </a:t>
            </a:r>
          </a:p>
          <a:p>
            <a:r>
              <a:rPr lang="en-GB" dirty="0">
                <a:solidFill>
                  <a:srgbClr val="FF0000"/>
                </a:solidFill>
              </a:rPr>
              <a:t>Counsellor</a:t>
            </a:r>
            <a:r>
              <a:rPr lang="en-GB" dirty="0"/>
              <a:t> – a change manager is expected to counsel others as to the importance of the change management programme. They must be willing to alter their own behaviours, attitudes and lifestyles to ensure the change programmes is successful and should also have the wisdom to counsel others to do the same. </a:t>
            </a:r>
          </a:p>
        </p:txBody>
      </p:sp>
      <p:sp>
        <p:nvSpPr>
          <p:cNvPr id="5" name="Date Placeholder 4">
            <a:extLst>
              <a:ext uri="{FF2B5EF4-FFF2-40B4-BE49-F238E27FC236}">
                <a16:creationId xmlns:a16="http://schemas.microsoft.com/office/drawing/2014/main" id="{82EF114F-61E6-4F0B-968B-CE1F8C47BA1D}"/>
              </a:ext>
            </a:extLst>
          </p:cNvPr>
          <p:cNvSpPr>
            <a:spLocks noGrp="1"/>
          </p:cNvSpPr>
          <p:nvPr>
            <p:ph type="dt" sz="half" idx="10"/>
          </p:nvPr>
        </p:nvSpPr>
        <p:spPr/>
        <p:txBody>
          <a:bodyPr/>
          <a:lstStyle/>
          <a:p>
            <a:pPr>
              <a:defRPr/>
            </a:pPr>
            <a:fld id="{79B2D839-06B9-4E97-A67B-D274FBC76CAA}" type="datetime1">
              <a:rPr lang="en-GB" smtClean="0"/>
              <a:t>16/01/2025</a:t>
            </a:fld>
            <a:endParaRPr lang="en-GB"/>
          </a:p>
        </p:txBody>
      </p:sp>
    </p:spTree>
    <p:extLst>
      <p:ext uri="{BB962C8B-B14F-4D97-AF65-F5344CB8AC3E}">
        <p14:creationId xmlns:p14="http://schemas.microsoft.com/office/powerpoint/2010/main" val="3968622809"/>
      </p:ext>
    </p:extLst>
  </p:cSld>
  <p:clrMapOvr>
    <a:masterClrMapping/>
  </p:clrMapOvr>
  <p:transition>
    <p:dissolv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496" y="274638"/>
            <a:ext cx="8651304" cy="706090"/>
          </a:xfrm>
        </p:spPr>
        <p:txBody>
          <a:bodyPr/>
          <a:lstStyle/>
          <a:p>
            <a:r>
              <a:rPr lang="en-GB" dirty="0">
                <a:solidFill>
                  <a:schemeClr val="accent1">
                    <a:lumMod val="75000"/>
                  </a:schemeClr>
                </a:solidFill>
              </a:rPr>
              <a:t>Roles, Skills and Styles of Change Agents</a:t>
            </a:r>
          </a:p>
        </p:txBody>
      </p:sp>
      <p:sp>
        <p:nvSpPr>
          <p:cNvPr id="3" name="Content Placeholder 2"/>
          <p:cNvSpPr>
            <a:spLocks noGrp="1"/>
          </p:cNvSpPr>
          <p:nvPr>
            <p:ph idx="1"/>
          </p:nvPr>
        </p:nvSpPr>
        <p:spPr>
          <a:xfrm>
            <a:off x="107504" y="1124744"/>
            <a:ext cx="8928992" cy="4392489"/>
          </a:xfrm>
        </p:spPr>
        <p:txBody>
          <a:bodyPr>
            <a:normAutofit lnSpcReduction="10000"/>
          </a:bodyPr>
          <a:lstStyle/>
          <a:p>
            <a:r>
              <a:rPr lang="en-GB" dirty="0">
                <a:solidFill>
                  <a:srgbClr val="FF0000"/>
                </a:solidFill>
              </a:rPr>
              <a:t>Facilitator</a:t>
            </a:r>
            <a:r>
              <a:rPr lang="en-GB" dirty="0"/>
              <a:t> – the change manager find ways to help people change in the process of adopting the change programme. They clarify what needs to be done and this helps others to engage and perform well on the change management programme. </a:t>
            </a:r>
          </a:p>
          <a:p>
            <a:r>
              <a:rPr lang="en-GB" dirty="0">
                <a:solidFill>
                  <a:srgbClr val="FF0000"/>
                </a:solidFill>
              </a:rPr>
              <a:t>Leader </a:t>
            </a:r>
            <a:r>
              <a:rPr lang="en-GB" dirty="0"/>
              <a:t>– The agent must be willing to lead the change and to take full responsibilities for the decisions and actions of the entire team.</a:t>
            </a:r>
          </a:p>
          <a:p>
            <a:r>
              <a:rPr lang="en-GB" dirty="0">
                <a:solidFill>
                  <a:srgbClr val="FF0000"/>
                </a:solidFill>
              </a:rPr>
              <a:t>Teacher</a:t>
            </a:r>
            <a:r>
              <a:rPr lang="en-GB" dirty="0"/>
              <a:t> – the change agent must be willing to teach others about the change management programme and why it is important and what each and </a:t>
            </a:r>
            <a:r>
              <a:rPr lang="en-GB" dirty="0" err="1"/>
              <a:t>everyones</a:t>
            </a:r>
            <a:r>
              <a:rPr lang="en-GB" dirty="0"/>
              <a:t> roles and responsibility are and their limitations. </a:t>
            </a:r>
          </a:p>
          <a:p>
            <a:endParaRPr lang="en-GB" dirty="0"/>
          </a:p>
        </p:txBody>
      </p:sp>
      <p:sp>
        <p:nvSpPr>
          <p:cNvPr id="5" name="Date Placeholder 4">
            <a:extLst>
              <a:ext uri="{FF2B5EF4-FFF2-40B4-BE49-F238E27FC236}">
                <a16:creationId xmlns:a16="http://schemas.microsoft.com/office/drawing/2014/main" id="{970F2400-2555-4920-AEFF-44AB2BACA2A1}"/>
              </a:ext>
            </a:extLst>
          </p:cNvPr>
          <p:cNvSpPr>
            <a:spLocks noGrp="1"/>
          </p:cNvSpPr>
          <p:nvPr>
            <p:ph type="dt" sz="half" idx="10"/>
          </p:nvPr>
        </p:nvSpPr>
        <p:spPr/>
        <p:txBody>
          <a:bodyPr/>
          <a:lstStyle/>
          <a:p>
            <a:pPr>
              <a:defRPr/>
            </a:pPr>
            <a:fld id="{55474B88-E517-48B7-B539-B78A4CC47F1A}" type="datetime1">
              <a:rPr lang="en-GB" smtClean="0"/>
              <a:t>16/01/2025</a:t>
            </a:fld>
            <a:endParaRPr lang="en-GB"/>
          </a:p>
        </p:txBody>
      </p:sp>
    </p:spTree>
    <p:extLst>
      <p:ext uri="{BB962C8B-B14F-4D97-AF65-F5344CB8AC3E}">
        <p14:creationId xmlns:p14="http://schemas.microsoft.com/office/powerpoint/2010/main" val="832162049"/>
      </p:ext>
    </p:extLst>
  </p:cSld>
  <p:clrMapOvr>
    <a:masterClrMapping/>
  </p:clrMapOvr>
  <p:transition>
    <p:dissolv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chemeClr val="accent1">
                    <a:lumMod val="75000"/>
                  </a:schemeClr>
                </a:solidFill>
              </a:rPr>
              <a:t>Change Agent Skills.</a:t>
            </a:r>
          </a:p>
        </p:txBody>
      </p:sp>
      <p:sp>
        <p:nvSpPr>
          <p:cNvPr id="3" name="Content Placeholder 2"/>
          <p:cNvSpPr>
            <a:spLocks noGrp="1"/>
          </p:cNvSpPr>
          <p:nvPr>
            <p:ph idx="1"/>
          </p:nvPr>
        </p:nvSpPr>
        <p:spPr>
          <a:xfrm>
            <a:off x="107504" y="1340768"/>
            <a:ext cx="8856984" cy="4176465"/>
          </a:xfrm>
        </p:spPr>
        <p:txBody>
          <a:bodyPr>
            <a:normAutofit fontScale="92500" lnSpcReduction="10000"/>
          </a:bodyPr>
          <a:lstStyle/>
          <a:p>
            <a:r>
              <a:rPr lang="en-GB" dirty="0"/>
              <a:t>Must understand the internal and external environments and how they can affect the change programmes. </a:t>
            </a:r>
          </a:p>
          <a:p>
            <a:r>
              <a:rPr lang="en-GB" dirty="0"/>
              <a:t>Must be proactive and rarely reactive.</a:t>
            </a:r>
          </a:p>
          <a:p>
            <a:r>
              <a:rPr lang="en-GB" dirty="0"/>
              <a:t>Must be willing to work in cooperation with others. </a:t>
            </a:r>
          </a:p>
          <a:p>
            <a:r>
              <a:rPr lang="en-GB" dirty="0"/>
              <a:t>Good communication and problem solving skills. </a:t>
            </a:r>
          </a:p>
          <a:p>
            <a:r>
              <a:rPr lang="en-GB" dirty="0"/>
              <a:t>Passionate and inspiring leaders and manager. </a:t>
            </a:r>
          </a:p>
          <a:p>
            <a:r>
              <a:rPr lang="en-GB" dirty="0"/>
              <a:t>Must be creative and critical in their thinking. </a:t>
            </a:r>
          </a:p>
          <a:p>
            <a:r>
              <a:rPr lang="en-GB" dirty="0"/>
              <a:t>Effective networker.</a:t>
            </a:r>
          </a:p>
          <a:p>
            <a:r>
              <a:rPr lang="en-GB" dirty="0"/>
              <a:t>Must be responsible and willing to engage on learning the skills that are required for the effective implementation of the change programme. </a:t>
            </a:r>
          </a:p>
          <a:p>
            <a:endParaRPr lang="en-GB" dirty="0"/>
          </a:p>
          <a:p>
            <a:endParaRPr lang="en-GB" dirty="0"/>
          </a:p>
        </p:txBody>
      </p:sp>
      <p:sp>
        <p:nvSpPr>
          <p:cNvPr id="5" name="Date Placeholder 4">
            <a:extLst>
              <a:ext uri="{FF2B5EF4-FFF2-40B4-BE49-F238E27FC236}">
                <a16:creationId xmlns:a16="http://schemas.microsoft.com/office/drawing/2014/main" id="{783E31DE-7330-48CE-A738-FF675B7FC1C0}"/>
              </a:ext>
            </a:extLst>
          </p:cNvPr>
          <p:cNvSpPr>
            <a:spLocks noGrp="1"/>
          </p:cNvSpPr>
          <p:nvPr>
            <p:ph type="dt" sz="half" idx="10"/>
          </p:nvPr>
        </p:nvSpPr>
        <p:spPr/>
        <p:txBody>
          <a:bodyPr/>
          <a:lstStyle/>
          <a:p>
            <a:pPr>
              <a:defRPr/>
            </a:pPr>
            <a:fld id="{14DDE059-FD4B-4637-B4EC-22350C699A54}" type="datetime1">
              <a:rPr lang="en-GB" smtClean="0"/>
              <a:t>16/01/2025</a:t>
            </a:fld>
            <a:endParaRPr lang="en-GB"/>
          </a:p>
        </p:txBody>
      </p:sp>
    </p:spTree>
    <p:extLst>
      <p:ext uri="{BB962C8B-B14F-4D97-AF65-F5344CB8AC3E}">
        <p14:creationId xmlns:p14="http://schemas.microsoft.com/office/powerpoint/2010/main" val="2438835451"/>
      </p:ext>
    </p:extLst>
  </p:cSld>
  <p:clrMapOvr>
    <a:masterClrMapping/>
  </p:clrMapOvr>
  <p:transition>
    <p:dissolv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D0AF5A-54E3-4277-8FA4-9DD5A1E0DC9B}"/>
              </a:ext>
            </a:extLst>
          </p:cNvPr>
          <p:cNvSpPr>
            <a:spLocks noGrp="1"/>
          </p:cNvSpPr>
          <p:nvPr>
            <p:ph type="title"/>
          </p:nvPr>
        </p:nvSpPr>
        <p:spPr/>
        <p:txBody>
          <a:bodyPr/>
          <a:lstStyle/>
          <a:p>
            <a:r>
              <a:rPr lang="en-US" dirty="0"/>
              <a:t>Learning Outcomes</a:t>
            </a:r>
            <a:endParaRPr lang="en-GB" dirty="0"/>
          </a:p>
        </p:txBody>
      </p:sp>
      <p:sp>
        <p:nvSpPr>
          <p:cNvPr id="3" name="Content Placeholder 2">
            <a:extLst>
              <a:ext uri="{FF2B5EF4-FFF2-40B4-BE49-F238E27FC236}">
                <a16:creationId xmlns:a16="http://schemas.microsoft.com/office/drawing/2014/main" id="{152D9E64-8753-4D19-8CBE-64C4E5A31594}"/>
              </a:ext>
            </a:extLst>
          </p:cNvPr>
          <p:cNvSpPr>
            <a:spLocks noGrp="1"/>
          </p:cNvSpPr>
          <p:nvPr>
            <p:ph idx="1"/>
          </p:nvPr>
        </p:nvSpPr>
        <p:spPr/>
        <p:txBody>
          <a:bodyPr/>
          <a:lstStyle/>
          <a:p>
            <a:r>
              <a:rPr lang="en-US" dirty="0"/>
              <a:t>BY the end of the session you should be able to:</a:t>
            </a:r>
          </a:p>
          <a:p>
            <a:endParaRPr lang="en-US" dirty="0"/>
          </a:p>
          <a:p>
            <a:r>
              <a:rPr lang="en-US" dirty="0"/>
              <a:t>Describe and evaluate culture in a specific organization</a:t>
            </a:r>
          </a:p>
          <a:p>
            <a:endParaRPr lang="en-US" dirty="0"/>
          </a:p>
          <a:p>
            <a:r>
              <a:rPr lang="en-US" dirty="0"/>
              <a:t>Understand the attributes needed by change agents</a:t>
            </a:r>
            <a:endParaRPr lang="en-GB" dirty="0"/>
          </a:p>
        </p:txBody>
      </p:sp>
      <p:sp>
        <p:nvSpPr>
          <p:cNvPr id="4" name="Date Placeholder 3">
            <a:extLst>
              <a:ext uri="{FF2B5EF4-FFF2-40B4-BE49-F238E27FC236}">
                <a16:creationId xmlns:a16="http://schemas.microsoft.com/office/drawing/2014/main" id="{BEFB3E25-26E4-4011-8467-BD0C98458A29}"/>
              </a:ext>
            </a:extLst>
          </p:cNvPr>
          <p:cNvSpPr>
            <a:spLocks noGrp="1"/>
          </p:cNvSpPr>
          <p:nvPr>
            <p:ph type="dt" sz="half" idx="10"/>
          </p:nvPr>
        </p:nvSpPr>
        <p:spPr/>
        <p:txBody>
          <a:bodyPr/>
          <a:lstStyle/>
          <a:p>
            <a:pPr>
              <a:defRPr/>
            </a:pPr>
            <a:fld id="{417CD06F-6B71-448F-A1C4-5248EB137912}" type="datetime1">
              <a:rPr lang="en-GB" smtClean="0"/>
              <a:t>16/01/2025</a:t>
            </a:fld>
            <a:endParaRPr lang="en-GB"/>
          </a:p>
        </p:txBody>
      </p:sp>
    </p:spTree>
    <p:extLst>
      <p:ext uri="{BB962C8B-B14F-4D97-AF65-F5344CB8AC3E}">
        <p14:creationId xmlns:p14="http://schemas.microsoft.com/office/powerpoint/2010/main" val="4089973264"/>
      </p:ext>
    </p:extLst>
  </p:cSld>
  <p:clrMapOvr>
    <a:masterClrMapping/>
  </p:clrMapOvr>
  <p:transition>
    <p:dissolv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27048-C4A8-D75D-2F67-C93C84831492}"/>
              </a:ext>
            </a:extLst>
          </p:cNvPr>
          <p:cNvSpPr>
            <a:spLocks noGrp="1"/>
          </p:cNvSpPr>
          <p:nvPr>
            <p:ph type="title"/>
          </p:nvPr>
        </p:nvSpPr>
        <p:spPr>
          <a:xfrm>
            <a:off x="457200" y="274638"/>
            <a:ext cx="8229600" cy="778098"/>
          </a:xfrm>
        </p:spPr>
        <p:txBody>
          <a:bodyPr/>
          <a:lstStyle/>
          <a:p>
            <a:r>
              <a:rPr lang="en-GB" dirty="0"/>
              <a:t>References </a:t>
            </a:r>
          </a:p>
        </p:txBody>
      </p:sp>
      <p:sp>
        <p:nvSpPr>
          <p:cNvPr id="3" name="Content Placeholder 2">
            <a:extLst>
              <a:ext uri="{FF2B5EF4-FFF2-40B4-BE49-F238E27FC236}">
                <a16:creationId xmlns:a16="http://schemas.microsoft.com/office/drawing/2014/main" id="{97FE0BF3-947F-2870-4699-79CDB9D89FC6}"/>
              </a:ext>
            </a:extLst>
          </p:cNvPr>
          <p:cNvSpPr>
            <a:spLocks noGrp="1"/>
          </p:cNvSpPr>
          <p:nvPr>
            <p:ph idx="1"/>
          </p:nvPr>
        </p:nvSpPr>
        <p:spPr>
          <a:xfrm>
            <a:off x="107504" y="1600201"/>
            <a:ext cx="9036496" cy="3917032"/>
          </a:xfrm>
        </p:spPr>
        <p:txBody>
          <a:bodyPr>
            <a:normAutofit/>
          </a:bodyPr>
          <a:lstStyle/>
          <a:p>
            <a:r>
              <a:rPr lang="en-GB" sz="1500" dirty="0">
                <a:hlinkClick r:id="rId2"/>
              </a:rPr>
              <a:t>https://www.mbaknol.com/human-resource-management/deal-and-kennedys-organizational-culture-model/</a:t>
            </a:r>
            <a:endParaRPr lang="en-GB" sz="1500" dirty="0"/>
          </a:p>
          <a:p>
            <a:r>
              <a:rPr lang="en-GB" sz="1500" dirty="0" err="1"/>
              <a:t>Carnall</a:t>
            </a:r>
            <a:r>
              <a:rPr lang="en-GB" sz="1500" dirty="0"/>
              <a:t>, C.A. (2014) Managing change in organizations . Sixth edition. Harlow, England :, Pearson.</a:t>
            </a:r>
          </a:p>
          <a:p>
            <a:endParaRPr lang="en-GB" sz="1500" dirty="0"/>
          </a:p>
          <a:p>
            <a:r>
              <a:rPr lang="en-GB" sz="1500" dirty="0" err="1"/>
              <a:t>Bencivenga</a:t>
            </a:r>
            <a:r>
              <a:rPr lang="en-GB" sz="1500" dirty="0"/>
              <a:t>, J. (2002) John Kotter on leadership, management and change. American Association of School Administrators.</a:t>
            </a:r>
          </a:p>
          <a:p>
            <a:endParaRPr lang="en-GB" sz="1500" dirty="0"/>
          </a:p>
          <a:p>
            <a:r>
              <a:rPr lang="en-GB" sz="1500" dirty="0"/>
              <a:t>Institute of Management Sciences. &amp; Institute for Operations Research and the Management Sciences. (eds.) (1990) Organization science : a journal of the Institute of Management Sciences. Providence, R.I. :, Institute of Management Sciences.</a:t>
            </a:r>
          </a:p>
          <a:p>
            <a:endParaRPr lang="en-GB" dirty="0"/>
          </a:p>
        </p:txBody>
      </p:sp>
      <p:sp>
        <p:nvSpPr>
          <p:cNvPr id="4" name="Date Placeholder 3">
            <a:extLst>
              <a:ext uri="{FF2B5EF4-FFF2-40B4-BE49-F238E27FC236}">
                <a16:creationId xmlns:a16="http://schemas.microsoft.com/office/drawing/2014/main" id="{275458C9-C609-537A-99CA-26E2EFD8566B}"/>
              </a:ext>
            </a:extLst>
          </p:cNvPr>
          <p:cNvSpPr>
            <a:spLocks noGrp="1"/>
          </p:cNvSpPr>
          <p:nvPr>
            <p:ph type="dt" sz="half" idx="10"/>
          </p:nvPr>
        </p:nvSpPr>
        <p:spPr/>
        <p:txBody>
          <a:bodyPr/>
          <a:lstStyle/>
          <a:p>
            <a:pPr>
              <a:defRPr/>
            </a:pPr>
            <a:fld id="{417CD06F-6B71-448F-A1C4-5248EB137912}" type="datetime1">
              <a:rPr lang="en-GB" smtClean="0"/>
              <a:t>16/01/2025</a:t>
            </a:fld>
            <a:endParaRPr lang="en-GB"/>
          </a:p>
        </p:txBody>
      </p:sp>
    </p:spTree>
    <p:extLst>
      <p:ext uri="{BB962C8B-B14F-4D97-AF65-F5344CB8AC3E}">
        <p14:creationId xmlns:p14="http://schemas.microsoft.com/office/powerpoint/2010/main" val="1552844991"/>
      </p:ext>
    </p:extLst>
  </p:cSld>
  <p:clrMapOvr>
    <a:masterClrMapping/>
  </p:clrMapOvr>
  <p:transition>
    <p:dissolve/>
  </p:transition>
</p:sld>
</file>

<file path=ppt/theme/theme1.xml><?xml version="1.0" encoding="utf-8"?>
<a:theme xmlns:a="http://schemas.openxmlformats.org/drawingml/2006/main" name="1_Default Them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Default Theme" id="{4EDD5D2F-0DA9-45A0-9D74-260097302066}" vid="{328693C3-4DA8-45CE-A288-7D0FF9D8548B}"/>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EMPL6003 Leading and implementing workplace change</Template>
  <TotalTime>0</TotalTime>
  <Words>1158</Words>
  <Application>Microsoft Office PowerPoint</Application>
  <PresentationFormat>On-screen Show (4:3)</PresentationFormat>
  <Paragraphs>218</Paragraphs>
  <Slides>22</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MS PGothic</vt:lpstr>
      <vt:lpstr>Arial</vt:lpstr>
      <vt:lpstr>Calibri</vt:lpstr>
      <vt:lpstr>Myriad Pro</vt:lpstr>
      <vt:lpstr>Tahoma</vt:lpstr>
      <vt:lpstr>Times New Roman</vt:lpstr>
      <vt:lpstr>1_Default Theme</vt:lpstr>
      <vt:lpstr>Organizational Culture and Change</vt:lpstr>
      <vt:lpstr>Session Aims</vt:lpstr>
      <vt:lpstr>Start up Activity – 10 Minutes</vt:lpstr>
      <vt:lpstr>CORPORATE CULTURES WERE CATEGORISED BY  DEAL AND KENNEDY (1982)</vt:lpstr>
      <vt:lpstr>TOUGH GUY MACHO CULTURE</vt:lpstr>
      <vt:lpstr>WORK-HARD/PLAY HARD CULTURE </vt:lpstr>
      <vt:lpstr>BET YOUR COMPANY CULTURE</vt:lpstr>
      <vt:lpstr>PROCESS CULTURE</vt:lpstr>
      <vt:lpstr>Deal &amp; Kennedy Model explained </vt:lpstr>
      <vt:lpstr>Contrasting Organizational Cultures –  Notes Taking Activity : 10 Minutes </vt:lpstr>
      <vt:lpstr>How Organizational Culture Forms</vt:lpstr>
      <vt:lpstr>Creating and Sustaining Culture: Keeping a Culture Alive</vt:lpstr>
      <vt:lpstr>A Socialization Model</vt:lpstr>
      <vt:lpstr>The Liabilities of Culture</vt:lpstr>
      <vt:lpstr>Who is responsible for managing change in organisations?</vt:lpstr>
      <vt:lpstr>Change Agents</vt:lpstr>
      <vt:lpstr>Internal or Outside Agents?</vt:lpstr>
      <vt:lpstr>Roles, Skills and Styles of Change Agents</vt:lpstr>
      <vt:lpstr>Roles, Skills and Styles of Change Agents</vt:lpstr>
      <vt:lpstr>Change Agent Skills.</vt:lpstr>
      <vt:lpstr>Learning Outcomes</vt:lpstr>
      <vt:lpstr>References </vt:lpstr>
    </vt:vector>
  </TitlesOfParts>
  <Company>Russell Consulting,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Leading and implementing workplace change</dc:title>
  <dc:creator>Paul</dc:creator>
  <cp:lastModifiedBy>Samuel Ofori</cp:lastModifiedBy>
  <cp:revision>10</cp:revision>
  <cp:lastPrinted>2015-05-08T17:50:00Z</cp:lastPrinted>
  <dcterms:created xsi:type="dcterms:W3CDTF">2018-06-14T10:40:44Z</dcterms:created>
  <dcterms:modified xsi:type="dcterms:W3CDTF">2025-01-16T10:55:16Z</dcterms:modified>
</cp:coreProperties>
</file>