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tags/tag2.xml" ContentType="application/vnd.openxmlformats-officedocument.presentationml.tags+xml"/>
  <Override PartName="/ppt/notesSlides/notesSlide8.xml" ContentType="application/vnd.openxmlformats-officedocument.presentationml.notesSlide+xml"/>
  <Override PartName="/ppt/tags/tag3.xml" ContentType="application/vnd.openxmlformats-officedocument.presentationml.tags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4.xml" ContentType="application/vnd.openxmlformats-officedocument.presentationml.tags+xml"/>
  <Override PartName="/ppt/notesSlides/notesSlide11.xml" ContentType="application/vnd.openxmlformats-officedocument.presentationml.notesSlide+xml"/>
  <Override PartName="/ppt/tags/tag5.xml" ContentType="application/vnd.openxmlformats-officedocument.presentationml.tags+xml"/>
  <Override PartName="/ppt/notesSlides/notesSlide12.xml" ContentType="application/vnd.openxmlformats-officedocument.presentationml.notesSlide+xml"/>
  <Override PartName="/ppt/tags/tag6.xml" ContentType="application/vnd.openxmlformats-officedocument.presentationml.tags+xml"/>
  <Override PartName="/ppt/notesSlides/notesSlide13.xml" ContentType="application/vnd.openxmlformats-officedocument.presentationml.notesSlide+xml"/>
  <Override PartName="/ppt/tags/tag7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30"/>
  </p:notesMasterIdLst>
  <p:sldIdLst>
    <p:sldId id="292" r:id="rId9"/>
    <p:sldId id="294" r:id="rId10"/>
    <p:sldId id="417" r:id="rId11"/>
    <p:sldId id="1079" r:id="rId12"/>
    <p:sldId id="1080" r:id="rId13"/>
    <p:sldId id="265" r:id="rId14"/>
    <p:sldId id="266" r:id="rId15"/>
    <p:sldId id="1078" r:id="rId16"/>
    <p:sldId id="1093" r:id="rId17"/>
    <p:sldId id="437" r:id="rId18"/>
    <p:sldId id="1094" r:id="rId19"/>
    <p:sldId id="1095" r:id="rId20"/>
    <p:sldId id="258" r:id="rId21"/>
    <p:sldId id="449" r:id="rId22"/>
    <p:sldId id="451" r:id="rId23"/>
    <p:sldId id="452" r:id="rId24"/>
    <p:sldId id="453" r:id="rId25"/>
    <p:sldId id="1092" r:id="rId26"/>
    <p:sldId id="1089" r:id="rId27"/>
    <p:sldId id="1090" r:id="rId28"/>
    <p:sldId id="109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28B3AF-2992-4E4F-9898-BED78FC52965}" v="20" dt="2026-10-06T06:42:51.1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97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microsoft.com/office/2015/10/relationships/revisionInfo" Target="revisionInfo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 sldOrd">
      <pc:chgData name="Munyaradzi Nicholas Murira" userId="6ab3fae5-94bd-47ef-9f25-6c1f645127cf" providerId="ADAL" clId="{BBAD60DF-75FC-47FB-864F-62F5392E6509}" dt="2026-10-06T06:43:03.791" v="1077" actId="20577"/>
      <pc:docMkLst>
        <pc:docMk/>
      </pc:docMkLst>
      <pc:sldChg chg="modSp add mod modNotesTx">
        <pc:chgData name="Munyaradzi Nicholas Murira" userId="6ab3fae5-94bd-47ef-9f25-6c1f645127cf" providerId="ADAL" clId="{BBAD60DF-75FC-47FB-864F-62F5392E6509}" dt="2026-10-06T06:43:03.791" v="1077" actId="20577"/>
        <pc:sldMkLst>
          <pc:docMk/>
          <pc:sldMk cId="0" sldId="258"/>
        </pc:sldMkLst>
        <pc:spChg chg="mod">
          <ac:chgData name="Munyaradzi Nicholas Murira" userId="6ab3fae5-94bd-47ef-9f25-6c1f645127cf" providerId="ADAL" clId="{BBAD60DF-75FC-47FB-864F-62F5392E6509}" dt="2026-10-06T06:29:49.769" v="1064" actId="1076"/>
          <ac:spMkLst>
            <pc:docMk/>
            <pc:sldMk cId="0" sldId="258"/>
            <ac:spMk id="5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29:54.398" v="1066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30:00.414" v="1068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30:04.455" v="1069" actId="1076"/>
          <ac:spMkLst>
            <pc:docMk/>
            <pc:sldMk cId="0" sldId="258"/>
            <ac:spMk id="8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43:03.791" v="1077" actId="20577"/>
          <ac:spMkLst>
            <pc:docMk/>
            <pc:sldMk cId="0" sldId="258"/>
            <ac:spMk id="9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29:57.068" v="1067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6:30:07.139" v="1070" actId="1076"/>
          <ac:spMkLst>
            <pc:docMk/>
            <pc:sldMk cId="0" sldId="258"/>
            <ac:spMk id="11" creationId="{00000000-0000-0000-0000-000000000000}"/>
          </ac:spMkLst>
        </pc:spChg>
      </pc:sldChg>
      <pc:sldChg chg="modSp add mod">
        <pc:chgData name="Munyaradzi Nicholas Murira" userId="6ab3fae5-94bd-47ef-9f25-6c1f645127cf" providerId="ADAL" clId="{BBAD60DF-75FC-47FB-864F-62F5392E6509}" dt="2026-10-06T04:38:22.339" v="380" actId="1076"/>
        <pc:sldMkLst>
          <pc:docMk/>
          <pc:sldMk cId="0" sldId="265"/>
        </pc:sldMkLst>
        <pc:spChg chg="mod">
          <ac:chgData name="Munyaradzi Nicholas Murira" userId="6ab3fae5-94bd-47ef-9f25-6c1f645127cf" providerId="ADAL" clId="{BBAD60DF-75FC-47FB-864F-62F5392E6509}" dt="2026-10-06T04:38:14.076" v="378" actId="27636"/>
          <ac:spMkLst>
            <pc:docMk/>
            <pc:sldMk cId="0" sldId="265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4:38:22.339" v="380" actId="1076"/>
          <ac:spMkLst>
            <pc:docMk/>
            <pc:sldMk cId="0" sldId="265"/>
            <ac:spMk id="5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4:38:14.021" v="377"/>
          <ac:spMkLst>
            <pc:docMk/>
            <pc:sldMk cId="0" sldId="265"/>
            <ac:spMk id="25" creationId="{00000000-0000-0000-0000-000000000000}"/>
          </ac:spMkLst>
        </pc:spChg>
        <pc:picChg chg="mod">
          <ac:chgData name="Munyaradzi Nicholas Murira" userId="6ab3fae5-94bd-47ef-9f25-6c1f645127cf" providerId="ADAL" clId="{BBAD60DF-75FC-47FB-864F-62F5392E6509}" dt="2026-10-06T04:38:19.722" v="379" actId="1076"/>
          <ac:picMkLst>
            <pc:docMk/>
            <pc:sldMk cId="0" sldId="265"/>
            <ac:picMk id="6" creationId="{355979AC-2E64-5B1D-75F4-FFDE0BC3F5CF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10-06T04:59:32.531" v="715" actId="113"/>
        <pc:sldMkLst>
          <pc:docMk/>
          <pc:sldMk cId="0" sldId="266"/>
        </pc:sldMkLst>
        <pc:spChg chg="del mod">
          <ac:chgData name="Munyaradzi Nicholas Murira" userId="6ab3fae5-94bd-47ef-9f25-6c1f645127cf" providerId="ADAL" clId="{BBAD60DF-75FC-47FB-864F-62F5392E6509}" dt="2026-10-06T04:56:28.387" v="706" actId="478"/>
          <ac:spMkLst>
            <pc:docMk/>
            <pc:sldMk cId="0" sldId="266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4:56:34.552" v="709" actId="1076"/>
          <ac:spMkLst>
            <pc:docMk/>
            <pc:sldMk cId="0" sldId="266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4:48:04.186" v="392" actId="21"/>
          <ac:spMkLst>
            <pc:docMk/>
            <pc:sldMk cId="0" sldId="266"/>
            <ac:spMk id="4" creationId="{D5999C59-7A92-053B-9FE0-E6B4410FC7BD}"/>
          </ac:spMkLst>
        </pc:spChg>
        <pc:spChg chg="mod">
          <ac:chgData name="Munyaradzi Nicholas Murira" userId="6ab3fae5-94bd-47ef-9f25-6c1f645127cf" providerId="ADAL" clId="{BBAD60DF-75FC-47FB-864F-62F5392E6509}" dt="2026-10-06T04:56:36.726" v="710" actId="1076"/>
          <ac:spMkLst>
            <pc:docMk/>
            <pc:sldMk cId="0" sldId="266"/>
            <ac:spMk id="5" creationId="{00000000-0000-0000-0000-000000000000}"/>
          </ac:spMkLst>
        </pc:spChg>
        <pc:spChg chg="add mod">
          <ac:chgData name="Munyaradzi Nicholas Murira" userId="6ab3fae5-94bd-47ef-9f25-6c1f645127cf" providerId="ADAL" clId="{BBAD60DF-75FC-47FB-864F-62F5392E6509}" dt="2026-10-06T04:59:32.531" v="715" actId="113"/>
          <ac:spMkLst>
            <pc:docMk/>
            <pc:sldMk cId="0" sldId="266"/>
            <ac:spMk id="8" creationId="{12D5D862-F551-D681-CAE5-E4DBFF55E621}"/>
          </ac:spMkLst>
        </pc:spChg>
        <pc:spChg chg="add del mod">
          <ac:chgData name="Munyaradzi Nicholas Murira" userId="6ab3fae5-94bd-47ef-9f25-6c1f645127cf" providerId="ADAL" clId="{BBAD60DF-75FC-47FB-864F-62F5392E6509}" dt="2026-10-06T04:56:31.384" v="708" actId="478"/>
          <ac:spMkLst>
            <pc:docMk/>
            <pc:sldMk cId="0" sldId="266"/>
            <ac:spMk id="10" creationId="{6F37073B-95F5-D211-D992-90DB3D5E1DE3}"/>
          </ac:spMkLst>
        </pc:spChg>
        <pc:spChg chg="mod">
          <ac:chgData name="Munyaradzi Nicholas Murira" userId="6ab3fae5-94bd-47ef-9f25-6c1f645127cf" providerId="ADAL" clId="{BBAD60DF-75FC-47FB-864F-62F5392E6509}" dt="2026-10-06T04:41:20.007" v="381"/>
          <ac:spMkLst>
            <pc:docMk/>
            <pc:sldMk cId="0" sldId="266"/>
            <ac:spMk id="25" creationId="{00000000-0000-0000-0000-000000000000}"/>
          </ac:spMkLst>
        </pc:spChg>
        <pc:picChg chg="mod">
          <ac:chgData name="Munyaradzi Nicholas Murira" userId="6ab3fae5-94bd-47ef-9f25-6c1f645127cf" providerId="ADAL" clId="{BBAD60DF-75FC-47FB-864F-62F5392E6509}" dt="2026-10-06T04:56:41.332" v="711" actId="1076"/>
          <ac:picMkLst>
            <pc:docMk/>
            <pc:sldMk cId="0" sldId="266"/>
            <ac:picMk id="6" creationId="{793D09B7-FAC8-495E-9090-DC2BF1D5214A}"/>
          </ac:picMkLst>
        </pc:picChg>
      </pc:sldChg>
      <pc:sldChg chg="del">
        <pc:chgData name="Munyaradzi Nicholas Murira" userId="6ab3fae5-94bd-47ef-9f25-6c1f645127cf" providerId="ADAL" clId="{BBAD60DF-75FC-47FB-864F-62F5392E6509}" dt="2026-10-06T05:03:24.995" v="733" actId="47"/>
        <pc:sldMkLst>
          <pc:docMk/>
          <pc:sldMk cId="2035034296" sldId="400"/>
        </pc:sldMkLst>
      </pc:sldChg>
      <pc:sldChg chg="modSp mod">
        <pc:chgData name="Munyaradzi Nicholas Murira" userId="6ab3fae5-94bd-47ef-9f25-6c1f645127cf" providerId="ADAL" clId="{BBAD60DF-75FC-47FB-864F-62F5392E6509}" dt="2026-10-05T12:55:36.603" v="376" actId="20577"/>
        <pc:sldMkLst>
          <pc:docMk/>
          <pc:sldMk cId="2405525159" sldId="417"/>
        </pc:sldMkLst>
        <pc:spChg chg="mod">
          <ac:chgData name="Munyaradzi Nicholas Murira" userId="6ab3fae5-94bd-47ef-9f25-6c1f645127cf" providerId="ADAL" clId="{BBAD60DF-75FC-47FB-864F-62F5392E6509}" dt="2026-10-05T12:55:36.603" v="376" actId="20577"/>
          <ac:spMkLst>
            <pc:docMk/>
            <pc:sldMk cId="2405525159" sldId="417"/>
            <ac:spMk id="4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10-06T05:03:18.486" v="732" actId="47"/>
        <pc:sldMkLst>
          <pc:docMk/>
          <pc:sldMk cId="2600994293" sldId="436"/>
        </pc:sldMkLst>
      </pc:sldChg>
      <pc:sldChg chg="addSp delSp modSp mod">
        <pc:chgData name="Munyaradzi Nicholas Murira" userId="6ab3fae5-94bd-47ef-9f25-6c1f645127cf" providerId="ADAL" clId="{BBAD60DF-75FC-47FB-864F-62F5392E6509}" dt="2026-10-06T06:21:28.180" v="1013" actId="1076"/>
        <pc:sldMkLst>
          <pc:docMk/>
          <pc:sldMk cId="1621641321" sldId="437"/>
        </pc:sldMkLst>
        <pc:spChg chg="mod">
          <ac:chgData name="Munyaradzi Nicholas Murira" userId="6ab3fae5-94bd-47ef-9f25-6c1f645127cf" providerId="ADAL" clId="{BBAD60DF-75FC-47FB-864F-62F5392E6509}" dt="2026-10-06T05:44:08.618" v="1003" actId="255"/>
          <ac:spMkLst>
            <pc:docMk/>
            <pc:sldMk cId="1621641321" sldId="437"/>
            <ac:spMk id="3" creationId="{C02AA8F8-1E43-384B-8982-C0BB94049B5C}"/>
          </ac:spMkLst>
        </pc:spChg>
        <pc:spChg chg="add mod">
          <ac:chgData name="Munyaradzi Nicholas Murira" userId="6ab3fae5-94bd-47ef-9f25-6c1f645127cf" providerId="ADAL" clId="{BBAD60DF-75FC-47FB-864F-62F5392E6509}" dt="2026-10-06T06:21:28.180" v="1013" actId="1076"/>
          <ac:spMkLst>
            <pc:docMk/>
            <pc:sldMk cId="1621641321" sldId="437"/>
            <ac:spMk id="4" creationId="{209573CE-772B-EFEB-15F0-0243EEFB8AD3}"/>
          </ac:spMkLst>
        </pc:spChg>
        <pc:spChg chg="del mod">
          <ac:chgData name="Munyaradzi Nicholas Murira" userId="6ab3fae5-94bd-47ef-9f25-6c1f645127cf" providerId="ADAL" clId="{BBAD60DF-75FC-47FB-864F-62F5392E6509}" dt="2026-10-06T06:20:30.322" v="1011" actId="478"/>
          <ac:spMkLst>
            <pc:docMk/>
            <pc:sldMk cId="1621641321" sldId="437"/>
            <ac:spMk id="15" creationId="{00000000-0000-0000-0000-000000000000}"/>
          </ac:spMkLst>
        </pc:spChg>
        <pc:graphicFrameChg chg="mod modGraphic">
          <ac:chgData name="Munyaradzi Nicholas Murira" userId="6ab3fae5-94bd-47ef-9f25-6c1f645127cf" providerId="ADAL" clId="{BBAD60DF-75FC-47FB-864F-62F5392E6509}" dt="2026-10-06T05:44:16.060" v="1004" actId="1076"/>
          <ac:graphicFrameMkLst>
            <pc:docMk/>
            <pc:sldMk cId="1621641321" sldId="437"/>
            <ac:graphicFrameMk id="11" creationId="{1447E093-9120-414D-8D87-95E988A937A4}"/>
          </ac:graphicFrameMkLst>
        </pc:graphicFrameChg>
        <pc:picChg chg="del">
          <ac:chgData name="Munyaradzi Nicholas Murira" userId="6ab3fae5-94bd-47ef-9f25-6c1f645127cf" providerId="ADAL" clId="{BBAD60DF-75FC-47FB-864F-62F5392E6509}" dt="2026-10-06T06:20:15.334" v="1007" actId="478"/>
          <ac:picMkLst>
            <pc:docMk/>
            <pc:sldMk cId="1621641321" sldId="437"/>
            <ac:picMk id="12" creationId="{B4CBBB1A-A815-4756-864B-90292CE82F7B}"/>
          </ac:picMkLst>
        </pc:picChg>
        <pc:picChg chg="del mod">
          <ac:chgData name="Munyaradzi Nicholas Murira" userId="6ab3fae5-94bd-47ef-9f25-6c1f645127cf" providerId="ADAL" clId="{BBAD60DF-75FC-47FB-864F-62F5392E6509}" dt="2026-10-06T06:20:17.450" v="1008" actId="478"/>
          <ac:picMkLst>
            <pc:docMk/>
            <pc:sldMk cId="1621641321" sldId="437"/>
            <ac:picMk id="13" creationId="{8F797A99-5EED-47F5-B33B-E96FE14BEAD4}"/>
          </ac:picMkLst>
        </pc:picChg>
      </pc:sldChg>
      <pc:sldChg chg="del">
        <pc:chgData name="Munyaradzi Nicholas Murira" userId="6ab3fae5-94bd-47ef-9f25-6c1f645127cf" providerId="ADAL" clId="{BBAD60DF-75FC-47FB-864F-62F5392E6509}" dt="2026-10-06T05:04:53.458" v="734" actId="47"/>
        <pc:sldMkLst>
          <pc:docMk/>
          <pc:sldMk cId="2754957270" sldId="438"/>
        </pc:sldMkLst>
      </pc:sldChg>
      <pc:sldChg chg="del">
        <pc:chgData name="Munyaradzi Nicholas Murira" userId="6ab3fae5-94bd-47ef-9f25-6c1f645127cf" providerId="ADAL" clId="{BBAD60DF-75FC-47FB-864F-62F5392E6509}" dt="2026-10-06T06:32:21.418" v="1072" actId="47"/>
        <pc:sldMkLst>
          <pc:docMk/>
          <pc:sldMk cId="154201337" sldId="448"/>
        </pc:sldMkLst>
      </pc:sldChg>
      <pc:sldChg chg="addSp delSp modSp add mod">
        <pc:chgData name="Munyaradzi Nicholas Murira" userId="6ab3fae5-94bd-47ef-9f25-6c1f645127cf" providerId="ADAL" clId="{BBAD60DF-75FC-47FB-864F-62F5392E6509}" dt="2026-10-06T05:00:06.354" v="720" actId="1076"/>
        <pc:sldMkLst>
          <pc:docMk/>
          <pc:sldMk cId="317662299" sldId="1078"/>
        </pc:sldMkLst>
        <pc:spChg chg="del mod">
          <ac:chgData name="Munyaradzi Nicholas Murira" userId="6ab3fae5-94bd-47ef-9f25-6c1f645127cf" providerId="ADAL" clId="{BBAD60DF-75FC-47FB-864F-62F5392E6509}" dt="2026-10-06T04:59:51.914" v="716" actId="478"/>
          <ac:spMkLst>
            <pc:docMk/>
            <pc:sldMk cId="317662299" sldId="1078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5:00:04.023" v="719" actId="1076"/>
          <ac:spMkLst>
            <pc:docMk/>
            <pc:sldMk cId="317662299" sldId="1078"/>
            <ac:spMk id="5" creationId="{00000000-0000-0000-0000-000000000000}"/>
          </ac:spMkLst>
        </pc:spChg>
        <pc:spChg chg="add del mod">
          <ac:chgData name="Munyaradzi Nicholas Murira" userId="6ab3fae5-94bd-47ef-9f25-6c1f645127cf" providerId="ADAL" clId="{BBAD60DF-75FC-47FB-864F-62F5392E6509}" dt="2026-10-06T05:00:00.104" v="718" actId="478"/>
          <ac:spMkLst>
            <pc:docMk/>
            <pc:sldMk cId="317662299" sldId="1078"/>
            <ac:spMk id="7" creationId="{DA69B67A-8714-52D5-431B-90D05220C5C7}"/>
          </ac:spMkLst>
        </pc:spChg>
        <pc:spChg chg="mod">
          <ac:chgData name="Munyaradzi Nicholas Murira" userId="6ab3fae5-94bd-47ef-9f25-6c1f645127cf" providerId="ADAL" clId="{BBAD60DF-75FC-47FB-864F-62F5392E6509}" dt="2026-10-06T04:41:20.007" v="381"/>
          <ac:spMkLst>
            <pc:docMk/>
            <pc:sldMk cId="317662299" sldId="1078"/>
            <ac:spMk id="25" creationId="{00000000-0000-0000-0000-000000000000}"/>
          </ac:spMkLst>
        </pc:spChg>
        <pc:picChg chg="mod">
          <ac:chgData name="Munyaradzi Nicholas Murira" userId="6ab3fae5-94bd-47ef-9f25-6c1f645127cf" providerId="ADAL" clId="{BBAD60DF-75FC-47FB-864F-62F5392E6509}" dt="2026-10-06T05:00:06.354" v="720" actId="1076"/>
          <ac:picMkLst>
            <pc:docMk/>
            <pc:sldMk cId="317662299" sldId="1078"/>
            <ac:picMk id="4" creationId="{3C1B1AB2-DBDE-CB6D-C33F-84D753E087E3}"/>
          </ac:picMkLst>
        </pc:picChg>
      </pc:sldChg>
      <pc:sldChg chg="delSp mod">
        <pc:chgData name="Munyaradzi Nicholas Murira" userId="6ab3fae5-94bd-47ef-9f25-6c1f645127cf" providerId="ADAL" clId="{BBAD60DF-75FC-47FB-864F-62F5392E6509}" dt="2026-10-06T06:32:45.581" v="1073" actId="478"/>
        <pc:sldMkLst>
          <pc:docMk/>
          <pc:sldMk cId="1032076681" sldId="1092"/>
        </pc:sldMkLst>
        <pc:spChg chg="del">
          <ac:chgData name="Munyaradzi Nicholas Murira" userId="6ab3fae5-94bd-47ef-9f25-6c1f645127cf" providerId="ADAL" clId="{BBAD60DF-75FC-47FB-864F-62F5392E6509}" dt="2026-10-06T06:32:45.581" v="1073" actId="478"/>
          <ac:spMkLst>
            <pc:docMk/>
            <pc:sldMk cId="1032076681" sldId="1092"/>
            <ac:spMk id="2" creationId="{BAC879B3-3730-F248-E3CA-6824CF0719F7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10-06T05:02:35.219" v="731" actId="113"/>
        <pc:sldMkLst>
          <pc:docMk/>
          <pc:sldMk cId="704610502" sldId="1093"/>
        </pc:sldMkLst>
        <pc:spChg chg="del mod">
          <ac:chgData name="Munyaradzi Nicholas Murira" userId="6ab3fae5-94bd-47ef-9f25-6c1f645127cf" providerId="ADAL" clId="{BBAD60DF-75FC-47FB-864F-62F5392E6509}" dt="2026-10-06T05:01:19.565" v="721" actId="478"/>
          <ac:spMkLst>
            <pc:docMk/>
            <pc:sldMk cId="704610502" sldId="1093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5:01:28.780" v="724" actId="1076"/>
          <ac:spMkLst>
            <pc:docMk/>
            <pc:sldMk cId="704610502" sldId="1093"/>
            <ac:spMk id="3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10-06T05:02:35.219" v="731" actId="113"/>
          <ac:spMkLst>
            <pc:docMk/>
            <pc:sldMk cId="704610502" sldId="1093"/>
            <ac:spMk id="5" creationId="{00000000-0000-0000-0000-000000000000}"/>
          </ac:spMkLst>
        </pc:spChg>
        <pc:spChg chg="add del mod">
          <ac:chgData name="Munyaradzi Nicholas Murira" userId="6ab3fae5-94bd-47ef-9f25-6c1f645127cf" providerId="ADAL" clId="{BBAD60DF-75FC-47FB-864F-62F5392E6509}" dt="2026-10-06T05:01:25.253" v="723" actId="478"/>
          <ac:spMkLst>
            <pc:docMk/>
            <pc:sldMk cId="704610502" sldId="1093"/>
            <ac:spMk id="7" creationId="{0C9B5CEE-DD92-F251-CE8B-6227FD348412}"/>
          </ac:spMkLst>
        </pc:spChg>
        <pc:spChg chg="mod">
          <ac:chgData name="Munyaradzi Nicholas Murira" userId="6ab3fae5-94bd-47ef-9f25-6c1f645127cf" providerId="ADAL" clId="{BBAD60DF-75FC-47FB-864F-62F5392E6509}" dt="2026-10-06T04:41:20.007" v="381"/>
          <ac:spMkLst>
            <pc:docMk/>
            <pc:sldMk cId="704610502" sldId="1093"/>
            <ac:spMk id="25" creationId="{00000000-0000-0000-0000-000000000000}"/>
          </ac:spMkLst>
        </pc:spChg>
        <pc:picChg chg="mod">
          <ac:chgData name="Munyaradzi Nicholas Murira" userId="6ab3fae5-94bd-47ef-9f25-6c1f645127cf" providerId="ADAL" clId="{BBAD60DF-75FC-47FB-864F-62F5392E6509}" dt="2026-10-06T05:01:34.308" v="726" actId="1076"/>
          <ac:picMkLst>
            <pc:docMk/>
            <pc:sldMk cId="704610502" sldId="1093"/>
            <ac:picMk id="4" creationId="{894E5C43-E629-C941-2194-F5F0AF149947}"/>
          </ac:picMkLst>
        </pc:picChg>
      </pc:sldChg>
      <pc:sldChg chg="addSp delSp modSp add mod chgLayout">
        <pc:chgData name="Munyaradzi Nicholas Murira" userId="6ab3fae5-94bd-47ef-9f25-6c1f645127cf" providerId="ADAL" clId="{BBAD60DF-75FC-47FB-864F-62F5392E6509}" dt="2026-10-06T06:25:23.901" v="1033" actId="1076"/>
        <pc:sldMkLst>
          <pc:docMk/>
          <pc:sldMk cId="2736628510" sldId="1094"/>
        </pc:sldMkLst>
        <pc:spChg chg="add del mod">
          <ac:chgData name="Munyaradzi Nicholas Murira" userId="6ab3fae5-94bd-47ef-9f25-6c1f645127cf" providerId="ADAL" clId="{BBAD60DF-75FC-47FB-864F-62F5392E6509}" dt="2026-10-06T06:24:21.101" v="1022" actId="6264"/>
          <ac:spMkLst>
            <pc:docMk/>
            <pc:sldMk cId="2736628510" sldId="1094"/>
            <ac:spMk id="2" creationId="{F7AAFA17-E981-B3B1-12B1-5E0096CE7FE6}"/>
          </ac:spMkLst>
        </pc:spChg>
        <pc:spChg chg="mod ord">
          <ac:chgData name="Munyaradzi Nicholas Murira" userId="6ab3fae5-94bd-47ef-9f25-6c1f645127cf" providerId="ADAL" clId="{BBAD60DF-75FC-47FB-864F-62F5392E6509}" dt="2026-10-06T06:24:21.101" v="1022" actId="6264"/>
          <ac:spMkLst>
            <pc:docMk/>
            <pc:sldMk cId="2736628510" sldId="1094"/>
            <ac:spMk id="3" creationId="{EB2DE137-7943-C3BC-A1E6-F2E39E475C82}"/>
          </ac:spMkLst>
        </pc:spChg>
        <pc:spChg chg="add del mod ord">
          <ac:chgData name="Munyaradzi Nicholas Murira" userId="6ab3fae5-94bd-47ef-9f25-6c1f645127cf" providerId="ADAL" clId="{BBAD60DF-75FC-47FB-864F-62F5392E6509}" dt="2026-10-06T06:24:21.101" v="1022" actId="6264"/>
          <ac:spMkLst>
            <pc:docMk/>
            <pc:sldMk cId="2736628510" sldId="1094"/>
            <ac:spMk id="4" creationId="{D28EF2E3-14FD-909B-940E-275C1DAE1885}"/>
          </ac:spMkLst>
        </pc:spChg>
        <pc:spChg chg="add mod">
          <ac:chgData name="Munyaradzi Nicholas Murira" userId="6ab3fae5-94bd-47ef-9f25-6c1f645127cf" providerId="ADAL" clId="{BBAD60DF-75FC-47FB-864F-62F5392E6509}" dt="2026-10-06T06:24:58.752" v="1029" actId="1076"/>
          <ac:spMkLst>
            <pc:docMk/>
            <pc:sldMk cId="2736628510" sldId="1094"/>
            <ac:spMk id="6" creationId="{1AEB0AE5-AEDA-FE27-EF48-FE19CF0FEBAE}"/>
          </ac:spMkLst>
        </pc:spChg>
        <pc:spChg chg="del mod">
          <ac:chgData name="Munyaradzi Nicholas Murira" userId="6ab3fae5-94bd-47ef-9f25-6c1f645127cf" providerId="ADAL" clId="{BBAD60DF-75FC-47FB-864F-62F5392E6509}" dt="2026-10-06T06:23:40.886" v="1020" actId="478"/>
          <ac:spMkLst>
            <pc:docMk/>
            <pc:sldMk cId="2736628510" sldId="1094"/>
            <ac:spMk id="15" creationId="{135667EE-55AA-64CF-EF52-6E7FFAF13420}"/>
          </ac:spMkLst>
        </pc:spChg>
        <pc:graphicFrameChg chg="add mod">
          <ac:chgData name="Munyaradzi Nicholas Murira" userId="6ab3fae5-94bd-47ef-9f25-6c1f645127cf" providerId="ADAL" clId="{BBAD60DF-75FC-47FB-864F-62F5392E6509}" dt="2026-10-06T06:25:23.901" v="1033" actId="1076"/>
          <ac:graphicFrameMkLst>
            <pc:docMk/>
            <pc:sldMk cId="2736628510" sldId="1094"/>
            <ac:graphicFrameMk id="8" creationId="{FFAEEF6A-7C37-E707-C307-6E92819C5752}"/>
          </ac:graphicFrameMkLst>
        </pc:graphicFrameChg>
        <pc:graphicFrameChg chg="del">
          <ac:chgData name="Munyaradzi Nicholas Murira" userId="6ab3fae5-94bd-47ef-9f25-6c1f645127cf" providerId="ADAL" clId="{BBAD60DF-75FC-47FB-864F-62F5392E6509}" dt="2026-10-06T06:22:17.338" v="1015" actId="478"/>
          <ac:graphicFrameMkLst>
            <pc:docMk/>
            <pc:sldMk cId="2736628510" sldId="1094"/>
            <ac:graphicFrameMk id="11" creationId="{875CE33D-BA4B-0A0A-5B76-CD8520C2EC73}"/>
          </ac:graphicFrameMkLst>
        </pc:graphicFrameChg>
        <pc:picChg chg="mod">
          <ac:chgData name="Munyaradzi Nicholas Murira" userId="6ab3fae5-94bd-47ef-9f25-6c1f645127cf" providerId="ADAL" clId="{BBAD60DF-75FC-47FB-864F-62F5392E6509}" dt="2026-10-06T06:25:00.334" v="1030" actId="1076"/>
          <ac:picMkLst>
            <pc:docMk/>
            <pc:sldMk cId="2736628510" sldId="1094"/>
            <ac:picMk id="12" creationId="{87058152-51FB-CA16-51B2-45321A02AF2A}"/>
          </ac:picMkLst>
        </pc:picChg>
        <pc:picChg chg="mod">
          <ac:chgData name="Munyaradzi Nicholas Murira" userId="6ab3fae5-94bd-47ef-9f25-6c1f645127cf" providerId="ADAL" clId="{BBAD60DF-75FC-47FB-864F-62F5392E6509}" dt="2026-10-06T06:25:02.313" v="1031" actId="1076"/>
          <ac:picMkLst>
            <pc:docMk/>
            <pc:sldMk cId="2736628510" sldId="1094"/>
            <ac:picMk id="13" creationId="{E4D5612A-3609-4C5E-5D96-5BFC49630ED7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10-06T06:28:31.500" v="1062" actId="1076"/>
        <pc:sldMkLst>
          <pc:docMk/>
          <pc:sldMk cId="2626127570" sldId="1095"/>
        </pc:sldMkLst>
        <pc:spChg chg="mod">
          <ac:chgData name="Munyaradzi Nicholas Murira" userId="6ab3fae5-94bd-47ef-9f25-6c1f645127cf" providerId="ADAL" clId="{BBAD60DF-75FC-47FB-864F-62F5392E6509}" dt="2026-10-06T06:26:31.689" v="1047" actId="5793"/>
          <ac:spMkLst>
            <pc:docMk/>
            <pc:sldMk cId="2626127570" sldId="1095"/>
            <ac:spMk id="3" creationId="{CFE25A74-3DA8-74D7-A8BD-BAD9C0625DD6}"/>
          </ac:spMkLst>
        </pc:spChg>
        <pc:spChg chg="add mod">
          <ac:chgData name="Munyaradzi Nicholas Murira" userId="6ab3fae5-94bd-47ef-9f25-6c1f645127cf" providerId="ADAL" clId="{BBAD60DF-75FC-47FB-864F-62F5392E6509}" dt="2026-10-06T06:27:24.499" v="1057" actId="1076"/>
          <ac:spMkLst>
            <pc:docMk/>
            <pc:sldMk cId="2626127570" sldId="1095"/>
            <ac:spMk id="4" creationId="{F0A659DC-BA99-345B-0B47-441777D7D7B5}"/>
          </ac:spMkLst>
        </pc:spChg>
        <pc:spChg chg="add mod">
          <ac:chgData name="Munyaradzi Nicholas Murira" userId="6ab3fae5-94bd-47ef-9f25-6c1f645127cf" providerId="ADAL" clId="{BBAD60DF-75FC-47FB-864F-62F5392E6509}" dt="2026-10-06T06:27:49.783" v="1060" actId="14100"/>
          <ac:spMkLst>
            <pc:docMk/>
            <pc:sldMk cId="2626127570" sldId="1095"/>
            <ac:spMk id="7" creationId="{6AE6EE58-8D0A-D71E-F7C8-7DAECE82A58D}"/>
          </ac:spMkLst>
        </pc:spChg>
        <pc:spChg chg="add mod">
          <ac:chgData name="Munyaradzi Nicholas Murira" userId="6ab3fae5-94bd-47ef-9f25-6c1f645127cf" providerId="ADAL" clId="{BBAD60DF-75FC-47FB-864F-62F5392E6509}" dt="2026-10-06T06:28:31.500" v="1062" actId="1076"/>
          <ac:spMkLst>
            <pc:docMk/>
            <pc:sldMk cId="2626127570" sldId="1095"/>
            <ac:spMk id="10" creationId="{1602B683-20AB-BAAE-1369-1C6A377E0793}"/>
          </ac:spMkLst>
        </pc:spChg>
        <pc:graphicFrameChg chg="del modGraphic">
          <ac:chgData name="Munyaradzi Nicholas Murira" userId="6ab3fae5-94bd-47ef-9f25-6c1f645127cf" providerId="ADAL" clId="{BBAD60DF-75FC-47FB-864F-62F5392E6509}" dt="2026-10-06T06:27:07.764" v="1055" actId="478"/>
          <ac:graphicFrameMkLst>
            <pc:docMk/>
            <pc:sldMk cId="2626127570" sldId="1095"/>
            <ac:graphicFrameMk id="8" creationId="{C19259D5-9090-E335-1261-A0E1524C811F}"/>
          </ac:graphicFrameMkLst>
        </pc:graphicFrameChg>
        <pc:picChg chg="del">
          <ac:chgData name="Munyaradzi Nicholas Murira" userId="6ab3fae5-94bd-47ef-9f25-6c1f645127cf" providerId="ADAL" clId="{BBAD60DF-75FC-47FB-864F-62F5392E6509}" dt="2026-10-06T06:26:47.061" v="1049" actId="478"/>
          <ac:picMkLst>
            <pc:docMk/>
            <pc:sldMk cId="2626127570" sldId="1095"/>
            <ac:picMk id="12" creationId="{7C68798F-6048-4988-BC6C-B308CA2506F5}"/>
          </ac:picMkLst>
        </pc:picChg>
        <pc:picChg chg="del">
          <ac:chgData name="Munyaradzi Nicholas Murira" userId="6ab3fae5-94bd-47ef-9f25-6c1f645127cf" providerId="ADAL" clId="{BBAD60DF-75FC-47FB-864F-62F5392E6509}" dt="2026-10-06T06:26:44.933" v="1048" actId="478"/>
          <ac:picMkLst>
            <pc:docMk/>
            <pc:sldMk cId="2626127570" sldId="1095"/>
            <ac:picMk id="13" creationId="{7471AF12-AFE3-88BC-7F38-E942EE0E221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695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BAA18-304F-A2DC-CFA0-4441830608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81A206-FB99-9A00-A244-9545CCF17F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E1251B-3A7A-6DCB-15F3-8D2EE66C38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03898-9D86-6A60-3E7E-299B79E2429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0330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6: Network Media
6.1: Network Media Types
6.1.2: Three Media Types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6: Network Media
6.1: Network Media Types
6.1.3: Common Network Cables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6: Network Media
6.1: Network Media Types
6.1.3: Common Network Cables (Cont.)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934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6: Network Media
6.1: Network Media Types
6.1.3: Common Network Cables (Cont.)</a:t>
            </a:r>
            <a:endParaRPr lang="pt-BR"/>
          </a:p>
          <a:p>
            <a:r>
              <a:rPr lang="en-US" dirty="0"/>
              <a:t>6.1.4: Check Your Understanding - Network Media Types</a:t>
            </a:r>
            <a:br>
              <a:rPr lang="en-US" dirty="0"/>
            </a:br>
            <a:r>
              <a:rPr lang="en-US" dirty="0"/>
              <a:t>
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00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7381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AF18BE-E648-C69E-8098-660838981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564C68-0F41-79E6-A230-A6C17C7EC4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A03D5-E397-2D85-5211-418F3DD3F3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F3EE2-4996-F96C-2E55-6515930498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0336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DD60B-EA05-ED46-817B-27442E9272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534D9E-ECBD-82E0-3153-34DCC954A3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23BB66-F160-D4BB-9447-164B42FA27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3821C4-FFBC-2F94-018C-034E0A6EDD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449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34845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4964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102065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6295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BFDF66-D08C-14E4-2B3B-9D08F9F58F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5F4194-3D77-627E-9CDE-1FC0D2DE8DC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78AA6B-4A09-5E29-AE04-E8137481B0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5: Communication Principles
5.1: Communication Protocols
5.1.1: Communication Protocols (Cont.)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C1E7DE-C946-0EA4-EB98-FC585FF216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9370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/>
          </a:p>
        </p:txBody>
      </p:sp>
      <p:sp>
        <p:nvSpPr>
          <p:cNvPr id="3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/>
          </a:p>
        </p:txBody>
      </p:sp>
      <p:sp>
        <p:nvSpPr>
          <p:cNvPr id="4" name="Text 0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/>
          </a:p>
        </p:txBody>
      </p:sp>
      <p:pic>
        <p:nvPicPr>
          <p:cNvPr id="5" name="Image 0" descr="C:/Users/ahungerf/git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582400" y="6172200"/>
            <a:ext cx="609600" cy="3048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>
              <a:defRPr sz="800">
                <a:solidFill>
                  <a:srgbClr val="D9D9D9"/>
                </a:solidFill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95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622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6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 Access layer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Network and Cybersecurity </a:t>
            </a:r>
          </a:p>
          <a:p>
            <a:r>
              <a:rPr lang="en-GB" b="1" i="1" dirty="0"/>
              <a:t>Essentials </a:t>
            </a:r>
            <a:r>
              <a:rPr lang="en-GB" i="1" dirty="0"/>
              <a:t>(ACCA4024)</a:t>
            </a:r>
            <a:br>
              <a:rPr lang="en-GB" i="1" dirty="0"/>
            </a:br>
            <a:endParaRPr lang="en-GB" i="1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901556"/>
            <a:ext cx="5152571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In this lecture, you will understand the different types of network cables used in a home network. Network cables are very vital component which helps in establishing a successful network.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You will also understand the need of standard protocols in a network and discuss in detail about the communication principles used with in the network.  </a:t>
            </a:r>
          </a:p>
          <a:p>
            <a:pPr algn="just">
              <a:spcBef>
                <a:spcPts val="0"/>
              </a:spcBef>
            </a:pPr>
            <a:endParaRPr lang="en-US" i="1" dirty="0">
              <a:solidFill>
                <a:schemeClr val="tx1">
                  <a:lumMod val="50000"/>
                </a:schemeClr>
              </a:solidFill>
            </a:endParaRPr>
          </a:p>
          <a:p>
            <a:pPr algn="just">
              <a:spcBef>
                <a:spcPts val="0"/>
              </a:spcBef>
            </a:pPr>
            <a:r>
              <a:rPr lang="en-US" i="1" dirty="0">
                <a:solidFill>
                  <a:schemeClr val="tx1">
                    <a:lumMod val="50000"/>
                  </a:schemeClr>
                </a:solidFill>
              </a:rPr>
              <a:t>After having a better understanding on the connecting components and the rules in establishing the communication, you will deep dive and look into the Ethernet </a:t>
            </a:r>
            <a:r>
              <a:rPr lang="en-US" i="1">
                <a:solidFill>
                  <a:schemeClr val="tx1">
                    <a:lumMod val="50000"/>
                  </a:schemeClr>
                </a:solidFill>
              </a:rPr>
              <a:t>frame </a:t>
            </a:r>
          </a:p>
          <a:p>
            <a:pPr algn="just">
              <a:spcBef>
                <a:spcPts val="0"/>
              </a:spcBef>
            </a:pPr>
            <a:r>
              <a:rPr lang="en-US" i="1">
                <a:solidFill>
                  <a:srgbClr val="FF0000"/>
                </a:solidFill>
              </a:rPr>
              <a:t>Tutorial </a:t>
            </a:r>
            <a:r>
              <a:rPr lang="en-US" i="1" dirty="0">
                <a:solidFill>
                  <a:srgbClr val="FF0000"/>
                </a:solidFill>
              </a:rPr>
              <a:t>session: Analyze MAC Address, Wired and Wireless Network Connection and Address resolution protocol (ARP).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91921" y="1370252"/>
            <a:ext cx="567099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t"/>
            <a:r>
              <a:rPr lang="en-US" b="1" dirty="0">
                <a:solidFill>
                  <a:schemeClr val="bg1"/>
                </a:solidFill>
              </a:rPr>
              <a:t>Today’s Class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Transmission Media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r>
              <a:rPr lang="en-GB" b="1" dirty="0">
                <a:solidFill>
                  <a:schemeClr val="bg1"/>
                </a:solidFill>
              </a:rPr>
              <a:t>Ethernet standard/protocol</a:t>
            </a:r>
          </a:p>
          <a:p>
            <a:pPr marL="285750" indent="-285750" fontAlgn="t">
              <a:buFont typeface="Wingdings" panose="05000000000000000000" pitchFamily="2" charset="2"/>
              <a:buChar char="ü"/>
            </a:pP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55251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Transmission  Media</a:t>
            </a:r>
            <a:endParaRPr lang="en-US" sz="3200" dirty="0"/>
          </a:p>
        </p:txBody>
      </p:sp>
      <p:sp>
        <p:nvSpPr>
          <p:cNvPr id="5" name="Text 2"/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buFont typeface="Arial"/>
              <a:buChar char="•"/>
            </a:pPr>
            <a:r>
              <a:rPr lang="en-US" sz="2800" dirty="0">
                <a:latin typeface="Arial"/>
                <a:ea typeface="+mn-lt"/>
                <a:cs typeface="+mn-lt"/>
              </a:rPr>
              <a:t>Wired ( Guided   Media)</a:t>
            </a:r>
            <a:endParaRPr lang="en-US" sz="2800" dirty="0">
              <a:latin typeface="Arial"/>
              <a:cs typeface="Arial"/>
            </a:endParaRPr>
          </a:p>
          <a:p>
            <a:pPr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80990" indent="-380990">
              <a:buFont typeface="Arial"/>
              <a:buChar char="•"/>
            </a:pPr>
            <a:r>
              <a:rPr lang="en-US" sz="2800" dirty="0">
                <a:latin typeface="Arial"/>
                <a:ea typeface="+mn-lt"/>
                <a:cs typeface="+mn-lt"/>
              </a:rPr>
              <a:t>Wireless( Unguided Media)</a:t>
            </a:r>
            <a:endParaRPr lang="en-US" sz="2800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403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571F5-D14F-00B6-E9C1-7C4B991D72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74C8B6AA-9EDF-CD72-F7EA-9442F7217A1B}"/>
              </a:ext>
            </a:extLst>
          </p:cNvPr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8477BCC3-C986-F02D-C0D5-6D16B18C6F89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Criteria for Choosing Network media</a:t>
            </a:r>
            <a:endParaRPr lang="en-US" sz="3200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E2842CEB-E834-CB70-554E-8DAAC97D1820}"/>
              </a:ext>
            </a:extLst>
          </p:cNvPr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r>
              <a:rPr lang="en-GB" sz="2800" b="1" dirty="0"/>
              <a:t>The four main criteria for choosing network media are these:</a:t>
            </a:r>
          </a:p>
          <a:p>
            <a:endParaRPr lang="en-GB" dirty="0"/>
          </a:p>
          <a:p>
            <a:r>
              <a:rPr lang="en-GB" b="1" dirty="0"/>
              <a:t>• </a:t>
            </a:r>
            <a:r>
              <a:rPr lang="en-GB" sz="2400" dirty="0"/>
              <a:t>What is the maximum distance that the media can successfully carry a signal?</a:t>
            </a:r>
          </a:p>
          <a:p>
            <a:br>
              <a:rPr lang="en-GB" sz="2400" dirty="0"/>
            </a:br>
            <a:r>
              <a:rPr lang="en-GB" sz="2400" dirty="0"/>
              <a:t>• What is the environment in which the media will be installed?</a:t>
            </a:r>
          </a:p>
          <a:p>
            <a:br>
              <a:rPr lang="en-GB" sz="2400" dirty="0"/>
            </a:br>
            <a:r>
              <a:rPr lang="en-GB" sz="2400" dirty="0"/>
              <a:t>• What is the amount of data and at what speed must it be transmitted?</a:t>
            </a:r>
          </a:p>
          <a:p>
            <a:br>
              <a:rPr lang="en-GB" sz="2400" dirty="0"/>
            </a:br>
            <a:r>
              <a:rPr lang="en-GB" sz="2400" dirty="0"/>
              <a:t>• What is the cost of the media and installation?</a:t>
            </a:r>
          </a:p>
          <a:p>
            <a:endParaRPr lang="en-US" sz="2400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3B4E09F3-086C-1EC7-0E50-2D5C262037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895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Network Media Types</a:t>
            </a:r>
          </a:p>
        </p:txBody>
      </p:sp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1"/>
            <a:ext cx="12192000" cy="51471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r>
              <a:rPr lang="en-US"/>
              <a:t>Three Media Types</a:t>
            </a:r>
          </a:p>
        </p:txBody>
      </p:sp>
      <p:sp>
        <p:nvSpPr>
          <p:cNvPr id="5" name="Text 2"/>
          <p:cNvSpPr/>
          <p:nvPr/>
        </p:nvSpPr>
        <p:spPr>
          <a:xfrm>
            <a:off x="259751" y="950299"/>
            <a:ext cx="6285781" cy="5154281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A network of media transmits data. </a:t>
            </a:r>
            <a:endParaRPr lang="en-US" sz="1867" dirty="0">
              <a:latin typeface="Arial"/>
              <a:cs typeface="Arial"/>
            </a:endParaRPr>
          </a:p>
          <a:p>
            <a:pPr marL="380990" indent="-380990">
              <a:buFont typeface="Arial"/>
              <a:buChar char="•"/>
            </a:pPr>
            <a:endParaRPr lang="en-US" sz="1867" dirty="0">
              <a:latin typeface="Arial"/>
              <a:cs typeface="Arial"/>
            </a:endParaRPr>
          </a:p>
          <a:p>
            <a:pPr marL="380990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The media provides the channel over which the message travels from source to destination. </a:t>
            </a:r>
            <a:endParaRPr lang="en-US" sz="1867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Arial"/>
            </a:endParaRPr>
          </a:p>
          <a:p>
            <a:pPr marL="380990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Modern networks primarily use three types of media to interconnect devices, as shown in the figure: </a:t>
            </a:r>
            <a:endParaRPr lang="en-US" sz="1867" dirty="0">
              <a:latin typeface="Arial"/>
              <a:cs typeface="Arial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b="1" dirty="0">
                <a:latin typeface="Arial"/>
                <a:ea typeface="+mn-lt"/>
                <a:cs typeface="+mn-lt"/>
              </a:rPr>
              <a:t>Metal wires within cables </a:t>
            </a:r>
            <a:r>
              <a:rPr lang="en-US" sz="1867" dirty="0">
                <a:latin typeface="Arial"/>
                <a:ea typeface="+mn-lt"/>
                <a:cs typeface="+mn-lt"/>
              </a:rPr>
              <a:t>- Data encodes into electrical impulses.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380990" indent="-380990">
              <a:buFont typeface="Arial"/>
              <a:buChar char="•"/>
            </a:pPr>
            <a:endParaRPr lang="en-US" sz="1867" dirty="0">
              <a:latin typeface="Arial"/>
              <a:cs typeface="Arial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b="1" dirty="0">
                <a:latin typeface="Arial"/>
                <a:ea typeface="+mn-lt"/>
                <a:cs typeface="+mn-lt"/>
              </a:rPr>
              <a:t>Glass or plastic fibers within cables (fiber-optic cable)</a:t>
            </a:r>
            <a:r>
              <a:rPr lang="en-US" sz="1867" dirty="0">
                <a:latin typeface="Arial"/>
                <a:ea typeface="+mn-lt"/>
                <a:cs typeface="+mn-lt"/>
              </a:rPr>
              <a:t> - Data encodes into light pulses.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380990" indent="-380990">
              <a:buFont typeface="Arial"/>
              <a:buChar char="•"/>
            </a:pPr>
            <a:endParaRPr lang="en-US" sz="1867" dirty="0">
              <a:latin typeface="Arial"/>
              <a:cs typeface="Arial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b="1" dirty="0">
                <a:latin typeface="Arial"/>
                <a:ea typeface="+mn-lt"/>
                <a:cs typeface="+mn-lt"/>
              </a:rPr>
              <a:t>Wireless transmission </a:t>
            </a:r>
            <a:r>
              <a:rPr lang="en-US" sz="1867" dirty="0">
                <a:latin typeface="Arial"/>
                <a:ea typeface="+mn-lt"/>
                <a:cs typeface="+mn-lt"/>
              </a:rPr>
              <a:t>- Data is encoded via modulation of specific frequencies of electromagnetic waves.</a:t>
            </a:r>
            <a:endParaRPr lang="en-US" sz="2400" dirty="0">
              <a:latin typeface="Arial"/>
              <a:cs typeface="Calibri" panose="020F0502020204030204"/>
            </a:endParaRPr>
          </a:p>
          <a:p>
            <a:endParaRPr lang="en-US" sz="1867" dirty="0">
              <a:latin typeface="Arial"/>
              <a:ea typeface="+mn-lt"/>
              <a:cs typeface="+mn-lt"/>
            </a:endParaRPr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cs typeface="Arial"/>
            </a:endParaRPr>
          </a:p>
        </p:txBody>
      </p:sp>
      <p:pic>
        <p:nvPicPr>
          <p:cNvPr id="6" name="Imagem 6" descr="Uma imagem contendo foto, diferente, mostrando, programa&#10;&#10;Descrição gerada automaticamente">
            <a:extLst>
              <a:ext uri="{FF2B5EF4-FFF2-40B4-BE49-F238E27FC236}">
                <a16:creationId xmlns:a16="http://schemas.microsoft.com/office/drawing/2014/main" id="{355979AC-2E64-5B1D-75F4-FFDE0BC3F5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0085" y="623116"/>
            <a:ext cx="4548996" cy="4699303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101079"/>
            <a:ext cx="12192000" cy="471579"/>
          </a:xfrm>
          <a:prstGeom prst="rect">
            <a:avLst/>
          </a:prstGeom>
          <a:noFill/>
          <a:ln/>
        </p:spPr>
        <p:txBody>
          <a:bodyPr wrap="square" rtlCol="0" anchor="t">
            <a:normAutofit lnSpcReduction="10000"/>
          </a:bodyPr>
          <a:lstStyle/>
          <a:p>
            <a:r>
              <a:rPr lang="en-US"/>
              <a:t>Common Network Cables</a:t>
            </a:r>
          </a:p>
        </p:txBody>
      </p:sp>
      <p:sp>
        <p:nvSpPr>
          <p:cNvPr id="5" name="Text 2"/>
          <p:cNvSpPr/>
          <p:nvPr/>
        </p:nvSpPr>
        <p:spPr>
          <a:xfrm>
            <a:off x="0" y="691298"/>
            <a:ext cx="10972800" cy="524773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lnSpc>
                <a:spcPts val="2667"/>
              </a:lnSpc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The three most common network cables are twisted-pair, coaxial cable, and fiber-optic cable.</a:t>
            </a:r>
            <a:endParaRPr lang="pt-BR" sz="2400" dirty="0"/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cs typeface="Calibri"/>
            </a:endParaRPr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cs typeface="Calibri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D5999C59-7A92-053B-9FE0-E6B4410FC7BD}"/>
              </a:ext>
            </a:extLst>
          </p:cNvPr>
          <p:cNvSpPr txBox="1"/>
          <p:nvPr/>
        </p:nvSpPr>
        <p:spPr>
          <a:xfrm>
            <a:off x="0" y="1362112"/>
            <a:ext cx="6673832" cy="24216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121920" tIns="60960" rIns="121920" bIns="6096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80990" indent="-380990">
              <a:buFont typeface="Arial"/>
              <a:buChar char="•"/>
            </a:pPr>
            <a:r>
              <a:rPr lang="en-US" sz="1867" b="1" dirty="0">
                <a:latin typeface="Arial"/>
                <a:cs typeface="Arial"/>
              </a:rPr>
              <a:t>Twisted-Pair Cable</a:t>
            </a:r>
            <a:endParaRPr lang="en-US" sz="1867" dirty="0">
              <a:latin typeface="Arial"/>
              <a:ea typeface="+mn-lt"/>
              <a:cs typeface="+mn-lt"/>
            </a:endParaRPr>
          </a:p>
          <a:p>
            <a:pPr marL="990575" lvl="1" indent="-380990">
              <a:buFont typeface="Arial,Sans-Serif"/>
              <a:buChar char="•"/>
            </a:pPr>
            <a:r>
              <a:rPr lang="en-US" sz="1867" dirty="0">
                <a:latin typeface="Arial"/>
                <a:cs typeface="Arial"/>
              </a:rPr>
              <a:t>Ethernet technology generally uses twisted-pair cables to interconnect devices. </a:t>
            </a:r>
            <a:endParaRPr lang="en-US" sz="1867" dirty="0">
              <a:latin typeface="Arial"/>
              <a:ea typeface="+mn-lt"/>
              <a:cs typeface="+mn-lt"/>
            </a:endParaRPr>
          </a:p>
          <a:p>
            <a:pPr marL="990575" lvl="1" indent="-380990">
              <a:buFont typeface="Arial,Sans-Serif"/>
              <a:buChar char="•"/>
            </a:pPr>
            <a:r>
              <a:rPr lang="en-US" sz="1867" dirty="0">
                <a:latin typeface="Arial"/>
                <a:cs typeface="Arial"/>
              </a:rPr>
              <a:t>The pairs of wires are colored so that you can identify the same wire at each end. </a:t>
            </a:r>
            <a:endParaRPr lang="en-US" sz="1867" dirty="0">
              <a:latin typeface="Arial"/>
              <a:ea typeface="+mn-lt"/>
              <a:cs typeface="+mn-lt"/>
            </a:endParaRPr>
          </a:p>
          <a:p>
            <a:pPr marL="990575" lvl="1" indent="-380990">
              <a:buFont typeface="Arial,Sans-Serif"/>
              <a:buChar char="•"/>
            </a:pPr>
            <a:r>
              <a:rPr lang="en-US" sz="1867" dirty="0">
                <a:latin typeface="Arial"/>
                <a:cs typeface="Arial"/>
              </a:rPr>
              <a:t>Typically, in each pair, one of the wires is a solid color, and its partner is the same color striped onto a white background.</a:t>
            </a:r>
            <a:endParaRPr lang="en-US" sz="1867" dirty="0">
              <a:latin typeface="Arial"/>
              <a:ea typeface="+mn-lt"/>
              <a:cs typeface="+mn-lt"/>
            </a:endParaRPr>
          </a:p>
        </p:txBody>
      </p:sp>
      <p:pic>
        <p:nvPicPr>
          <p:cNvPr id="6" name="Imagem 6" descr="Uma imagem contendo cabo, conector, mesa, pipa&#10;&#10;Descrição gerada automaticamente">
            <a:extLst>
              <a:ext uri="{FF2B5EF4-FFF2-40B4-BE49-F238E27FC236}">
                <a16:creationId xmlns:a16="http://schemas.microsoft.com/office/drawing/2014/main" id="{793D09B7-FAC8-495E-9090-DC2BF1D521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2314" y="1480752"/>
            <a:ext cx="3911704" cy="2157008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7</a:t>
            </a:fld>
            <a:endParaRPr lang="en-US"/>
          </a:p>
        </p:txBody>
      </p:sp>
      <p:sp>
        <p:nvSpPr>
          <p:cNvPr id="8" name="Text 2">
            <a:extLst>
              <a:ext uri="{FF2B5EF4-FFF2-40B4-BE49-F238E27FC236}">
                <a16:creationId xmlns:a16="http://schemas.microsoft.com/office/drawing/2014/main" id="{12D5D862-F551-D681-CAE5-E4DBFF55E621}"/>
              </a:ext>
            </a:extLst>
          </p:cNvPr>
          <p:cNvSpPr/>
          <p:nvPr/>
        </p:nvSpPr>
        <p:spPr>
          <a:xfrm>
            <a:off x="132522" y="3902441"/>
            <a:ext cx="10972800" cy="1802619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>
              <a:lnSpc>
                <a:spcPts val="2667"/>
              </a:lnSpc>
            </a:pPr>
            <a:r>
              <a:rPr lang="en-US" sz="1867" b="1" dirty="0">
                <a:latin typeface="Arial"/>
                <a:cs typeface="Calibri"/>
              </a:rPr>
              <a:t>NB</a:t>
            </a:r>
            <a:r>
              <a:rPr lang="en-US" sz="1867" dirty="0">
                <a:latin typeface="Arial"/>
                <a:cs typeface="Calibri"/>
              </a:rPr>
              <a:t>: In twisted-pair cables, wires are grouped into pairs and twisted together to reduce electromagnetic interference (EMI) and radio frequency interference (RFI).</a:t>
            </a:r>
          </a:p>
          <a:p>
            <a:pPr>
              <a:lnSpc>
                <a:spcPts val="2667"/>
              </a:lnSpc>
            </a:pPr>
            <a:r>
              <a:rPr lang="en-US" sz="1867" b="1" dirty="0">
                <a:latin typeface="Arial"/>
                <a:cs typeface="Calibri"/>
              </a:rPr>
              <a:t>EMI</a:t>
            </a:r>
            <a:r>
              <a:rPr lang="en-US" sz="1867" dirty="0">
                <a:latin typeface="Arial"/>
                <a:cs typeface="Calibri"/>
              </a:rPr>
              <a:t>: Electromagnetic disturbance from sources such as electric motors and power cables.</a:t>
            </a:r>
          </a:p>
          <a:p>
            <a:pPr>
              <a:lnSpc>
                <a:spcPts val="2667"/>
              </a:lnSpc>
            </a:pPr>
            <a:r>
              <a:rPr lang="en-US" sz="1867" b="1" dirty="0">
                <a:latin typeface="Arial"/>
                <a:cs typeface="Calibri"/>
              </a:rPr>
              <a:t>RFI: </a:t>
            </a:r>
            <a:r>
              <a:rPr lang="en-US" sz="1867" dirty="0">
                <a:latin typeface="Arial"/>
                <a:cs typeface="Calibri"/>
              </a:rPr>
              <a:t>Unwanted radio-frequency signals from sources such as radio transmitters, mobile phones and nearby wireless equipment</a:t>
            </a:r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ea typeface="+mn-lt"/>
              <a:cs typeface="+mn-lt"/>
            </a:endParaRPr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615352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Common Network Cables</a:t>
            </a:r>
            <a:r>
              <a:rPr lang="en-US">
                <a:latin typeface="Arial"/>
                <a:cs typeface="Arial"/>
              </a:rPr>
              <a:t> (Cont.)</a:t>
            </a:r>
            <a:endParaRPr lang="en-US"/>
          </a:p>
        </p:txBody>
      </p:sp>
      <p:sp>
        <p:nvSpPr>
          <p:cNvPr id="5" name="Text 2"/>
          <p:cNvSpPr/>
          <p:nvPr/>
        </p:nvSpPr>
        <p:spPr>
          <a:xfrm>
            <a:off x="132272" y="981112"/>
            <a:ext cx="6745857" cy="4478547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buFont typeface="Arial"/>
              <a:buChar char="•"/>
            </a:pPr>
            <a:r>
              <a:rPr lang="en-US" sz="1867" b="1" dirty="0">
                <a:latin typeface="Arial"/>
                <a:ea typeface="+mn-lt"/>
                <a:cs typeface="+mn-lt"/>
              </a:rPr>
              <a:t>Coaxial Cable </a:t>
            </a:r>
            <a:endParaRPr lang="en-US" sz="1867" b="1" dirty="0">
              <a:latin typeface="Arial"/>
              <a:cs typeface="Arial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One of the earliest types of network cabling developed.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The kind of copper cable used by cable TV companies. </a:t>
            </a: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Also used for connecting the various components which make up satellite communication systems.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It has a single rigid copper core that conducts the signal.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A layer of insulation, braided metal shielding, and a protective jacket typically surround this core.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It is a high-frequency transmission line to carry high-frequency or broadband signals.</a:t>
            </a:r>
            <a:endParaRPr lang="en-US" sz="2400" dirty="0">
              <a:latin typeface="Arial"/>
              <a:cs typeface="Calibri" panose="020F0502020204030204"/>
            </a:endParaRPr>
          </a:p>
          <a:p>
            <a:pPr marL="380990" indent="-380990">
              <a:buFont typeface="Arial"/>
              <a:buChar char="•"/>
            </a:pPr>
            <a:endParaRPr lang="en-US" sz="1867" b="1" dirty="0">
              <a:latin typeface="Arial"/>
              <a:cs typeface="Arial"/>
            </a:endParaRPr>
          </a:p>
          <a:p>
            <a:pPr lvl="1">
              <a:lnSpc>
                <a:spcPts val="2667"/>
              </a:lnSpc>
            </a:pPr>
            <a:endParaRPr lang="en-US" sz="1867" dirty="0">
              <a:latin typeface="Arial"/>
              <a:cs typeface="Calibri"/>
            </a:endParaRPr>
          </a:p>
        </p:txBody>
      </p:sp>
      <p:pic>
        <p:nvPicPr>
          <p:cNvPr id="4" name="Imagem 5">
            <a:extLst>
              <a:ext uri="{FF2B5EF4-FFF2-40B4-BE49-F238E27FC236}">
                <a16:creationId xmlns:a16="http://schemas.microsoft.com/office/drawing/2014/main" id="{3C1B1AB2-DBDE-CB6D-C33F-84D753E08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8129" y="1596464"/>
            <a:ext cx="4850920" cy="2356515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622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/>
          <p:cNvSpPr>
            <a:spLocks noGrp="1"/>
          </p:cNvSpPr>
          <p:nvPr>
            <p:ph type="body" idx="100" hasCustomPrompt="1"/>
          </p:nvPr>
        </p:nvSpPr>
        <p:spPr>
          <a:xfrm>
            <a:off x="-109330" y="0"/>
            <a:ext cx="12192000" cy="529088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Common Network Cables (Cont.)</a:t>
            </a: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139461" y="594865"/>
            <a:ext cx="6731480" cy="4262885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pPr marL="380990" indent="-380990">
              <a:buFont typeface="Arial"/>
              <a:buChar char="•"/>
            </a:pPr>
            <a:r>
              <a:rPr lang="en-US" sz="1867" b="1" dirty="0">
                <a:latin typeface="Arial"/>
                <a:ea typeface="+mn-lt"/>
                <a:cs typeface="+mn-lt"/>
              </a:rPr>
              <a:t>Fiber-Optic Cable </a:t>
            </a:r>
            <a:endParaRPr lang="en-US" sz="1867" b="1" dirty="0">
              <a:latin typeface="Arial"/>
              <a:ea typeface="+mn-lt"/>
              <a:cs typeface="Arial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It can be either glass or plastic with a diameter about the same as human hair and can carry digital information at very high speeds over long distances.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Because </a:t>
            </a:r>
            <a:r>
              <a:rPr lang="en-US" sz="1867" b="1" dirty="0">
                <a:latin typeface="Arial"/>
                <a:ea typeface="+mn-lt"/>
                <a:cs typeface="+mn-lt"/>
              </a:rPr>
              <a:t>light is used </a:t>
            </a:r>
            <a:r>
              <a:rPr lang="en-US" sz="1867" dirty="0">
                <a:latin typeface="Arial"/>
                <a:ea typeface="+mn-lt"/>
                <a:cs typeface="+mn-lt"/>
              </a:rPr>
              <a:t>instead of electricity, </a:t>
            </a:r>
            <a:r>
              <a:rPr lang="en-US" sz="1867" b="1" dirty="0">
                <a:latin typeface="Arial"/>
                <a:ea typeface="+mn-lt"/>
                <a:cs typeface="+mn-lt"/>
              </a:rPr>
              <a:t>electrical interference does not affect the signal</a:t>
            </a:r>
            <a:r>
              <a:rPr lang="en-US" sz="1867" dirty="0">
                <a:latin typeface="Arial"/>
                <a:ea typeface="+mn-lt"/>
                <a:cs typeface="+mn-lt"/>
              </a:rPr>
              <a:t>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They have very </a:t>
            </a:r>
            <a:r>
              <a:rPr lang="en-US" sz="1867" b="1" dirty="0">
                <a:latin typeface="Arial"/>
                <a:ea typeface="+mn-lt"/>
                <a:cs typeface="+mn-lt"/>
              </a:rPr>
              <a:t>high bandwidth</a:t>
            </a:r>
            <a:r>
              <a:rPr lang="en-US" sz="1867" dirty="0">
                <a:latin typeface="Arial"/>
                <a:ea typeface="+mn-lt"/>
                <a:cs typeface="+mn-lt"/>
              </a:rPr>
              <a:t>, enabling them to carry large amounts of data. </a:t>
            </a:r>
            <a:endParaRPr lang="en-US" sz="1867" dirty="0">
              <a:latin typeface="Arial"/>
              <a:cs typeface="Calibri" panose="020F0502020204030204"/>
            </a:endParaRPr>
          </a:p>
          <a:p>
            <a:pPr marL="990575" lvl="1" indent="-380990">
              <a:buFont typeface="Arial"/>
              <a:buChar char="•"/>
            </a:pPr>
            <a:r>
              <a:rPr lang="en-US" sz="1867" dirty="0">
                <a:latin typeface="Arial"/>
                <a:ea typeface="+mn-lt"/>
                <a:cs typeface="+mn-lt"/>
              </a:rPr>
              <a:t>Its uses </a:t>
            </a:r>
            <a:r>
              <a:rPr lang="en-US" sz="1867" b="1" dirty="0">
                <a:latin typeface="Arial"/>
                <a:ea typeface="+mn-lt"/>
                <a:cs typeface="+mn-lt"/>
              </a:rPr>
              <a:t>include backbone networks</a:t>
            </a:r>
            <a:r>
              <a:rPr lang="en-US" sz="1867" dirty="0">
                <a:latin typeface="Arial"/>
                <a:ea typeface="+mn-lt"/>
                <a:cs typeface="+mn-lt"/>
              </a:rPr>
              <a:t>, large enterprise environments, large data centers, telephone companies, medical imaging, medical treatment, and mechanical engineering inspection.</a:t>
            </a:r>
            <a:endParaRPr lang="en-US" sz="2400" dirty="0">
              <a:latin typeface="Arial"/>
              <a:cs typeface="Calibri" panose="020F0502020204030204"/>
            </a:endParaRPr>
          </a:p>
          <a:p>
            <a:pPr marL="380990" indent="-380990">
              <a:buFont typeface="Arial"/>
              <a:buChar char="•"/>
            </a:pPr>
            <a:endParaRPr lang="en-US" sz="1867" b="1" dirty="0">
              <a:latin typeface="Arial"/>
              <a:ea typeface="+mn-lt"/>
              <a:cs typeface="Arial"/>
            </a:endParaRPr>
          </a:p>
          <a:p>
            <a:endParaRPr lang="en-US" sz="1867" b="1" dirty="0">
              <a:latin typeface="Arial"/>
              <a:cs typeface="Arial"/>
            </a:endParaRPr>
          </a:p>
          <a:p>
            <a:pPr>
              <a:lnSpc>
                <a:spcPts val="2667"/>
              </a:lnSpc>
            </a:pPr>
            <a:endParaRPr lang="en-US" sz="1867" dirty="0">
              <a:latin typeface="Arial"/>
              <a:cs typeface="Calibri"/>
            </a:endParaRPr>
          </a:p>
        </p:txBody>
      </p:sp>
      <p:pic>
        <p:nvPicPr>
          <p:cNvPr id="4" name="Imagem 5">
            <a:extLst>
              <a:ext uri="{FF2B5EF4-FFF2-40B4-BE49-F238E27FC236}">
                <a16:creationId xmlns:a16="http://schemas.microsoft.com/office/drawing/2014/main" id="{894E5C43-E629-C941-2194-F5F0AF1499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868" y="1172432"/>
            <a:ext cx="4548995" cy="2537189"/>
          </a:xfrm>
          <a:prstGeom prst="rect">
            <a:avLst/>
          </a:prstGeom>
        </p:spPr>
      </p:pic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610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r>
              <a:rPr lang="en-US" sz="3200" dirty="0"/>
              <a:t>Ethernet Cable Categories, Speeds and Distances</a:t>
            </a:r>
          </a:p>
        </p:txBody>
      </p:sp>
      <p:graphicFrame>
        <p:nvGraphicFramePr>
          <p:cNvPr id="11" name="Table 4">
            <a:extLst>
              <a:ext uri="{FF2B5EF4-FFF2-40B4-BE49-F238E27FC236}">
                <a16:creationId xmlns:a16="http://schemas.microsoft.com/office/drawing/2014/main" id="{1447E093-9120-414D-8D87-95E988A93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7923061"/>
              </p:ext>
            </p:extLst>
          </p:nvPr>
        </p:nvGraphicFramePr>
        <p:xfrm>
          <a:off x="269981" y="943678"/>
          <a:ext cx="11283286" cy="239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3990">
                  <a:extLst>
                    <a:ext uri="{9D8B030D-6E8A-4147-A177-3AD203B41FA5}">
                      <a16:colId xmlns:a16="http://schemas.microsoft.com/office/drawing/2014/main" val="2488168394"/>
                    </a:ext>
                  </a:extLst>
                </a:gridCol>
                <a:gridCol w="1231115">
                  <a:extLst>
                    <a:ext uri="{9D8B030D-6E8A-4147-A177-3AD203B41FA5}">
                      <a16:colId xmlns:a16="http://schemas.microsoft.com/office/drawing/2014/main" val="1233586867"/>
                    </a:ext>
                  </a:extLst>
                </a:gridCol>
                <a:gridCol w="1083366">
                  <a:extLst>
                    <a:ext uri="{9D8B030D-6E8A-4147-A177-3AD203B41FA5}">
                      <a16:colId xmlns:a16="http://schemas.microsoft.com/office/drawing/2014/main" val="976874304"/>
                    </a:ext>
                  </a:extLst>
                </a:gridCol>
                <a:gridCol w="1470991">
                  <a:extLst>
                    <a:ext uri="{9D8B030D-6E8A-4147-A177-3AD203B41FA5}">
                      <a16:colId xmlns:a16="http://schemas.microsoft.com/office/drawing/2014/main" val="3077939352"/>
                    </a:ext>
                  </a:extLst>
                </a:gridCol>
                <a:gridCol w="6563824">
                  <a:extLst>
                    <a:ext uri="{9D8B030D-6E8A-4147-A177-3AD203B41FA5}">
                      <a16:colId xmlns:a16="http://schemas.microsoft.com/office/drawing/2014/main" val="63776578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Category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Ethernet Type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Speed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Maximum Distance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FFFFFF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036661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3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Ethernet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Mbps 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100m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/>
                        <a:t>Older cabling used for telephone lines and early Ethernet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20423614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5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 Ethernet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 Mbps 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3038" indent="-173038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Older network cabling, superseded by Cat 5e.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9892215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5e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Gigabit Ethernet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 Gbps 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Improved control of crosstalk between wire pairs.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extLst>
                  <a:ext uri="{0D108BD9-81ED-4DB2-BD59-A6C34878D82A}">
                    <a16:rowId xmlns:a16="http://schemas.microsoft.com/office/drawing/2014/main" val="18801745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Cat 6a UTP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Gigabit Ethernet</a:t>
                      </a: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rgbClr val="58585B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 Gbps</a:t>
                      </a:r>
                      <a:endParaRPr lang="en-US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38100" marR="38100" marT="38100" marB="3810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100m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Improved control of interference from neighbouring cables.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1299207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09573CE-772B-EFEB-15F0-0243EEFB8AD3}"/>
              </a:ext>
            </a:extLst>
          </p:cNvPr>
          <p:cNvSpPr txBox="1"/>
          <p:nvPr/>
        </p:nvSpPr>
        <p:spPr>
          <a:xfrm>
            <a:off x="269981" y="4010795"/>
            <a:ext cx="1124712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53449"/>
                </a:solidFill>
                <a:latin typeface="Calibri"/>
              </a:defRPr>
            </a:pPr>
            <a:r>
              <a:rPr dirty="0"/>
              <a:t>Higher categories also support lower speeds. The 100 m channel includes patch leads.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21641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485424-C25C-D9DF-CC0B-5F508AA66A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B2DE137-7943-C3BC-A1E6-F2E39E475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pPr>
              <a:spcAft>
                <a:spcPts val="1000"/>
              </a:spcAft>
              <a:defRPr sz="3000" b="0">
                <a:solidFill>
                  <a:srgbClr val="00536B"/>
                </a:solidFill>
                <a:latin typeface="Calibri"/>
              </a:defRPr>
            </a:pPr>
            <a:r>
              <a:rPr lang="en-US" sz="3200"/>
              <a:t>Cabling Standards and Straight-Through Cables</a:t>
            </a:r>
            <a:endParaRPr lang="en-US" sz="3200" dirty="0"/>
          </a:p>
        </p:txBody>
      </p:sp>
      <p:pic>
        <p:nvPicPr>
          <p:cNvPr id="12" name="Picture 11" descr="Diagram&#10;&#10;Description automatically generated">
            <a:extLst>
              <a:ext uri="{FF2B5EF4-FFF2-40B4-BE49-F238E27FC236}">
                <a16:creationId xmlns:a16="http://schemas.microsoft.com/office/drawing/2014/main" id="{87058152-51FB-CA16-51B2-45321A02AF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08" y="1534304"/>
            <a:ext cx="3965713" cy="1745131"/>
          </a:xfrm>
          <a:prstGeom prst="rect">
            <a:avLst/>
          </a:prstGeom>
        </p:spPr>
      </p:pic>
      <p:pic>
        <p:nvPicPr>
          <p:cNvPr id="13" name="Picture 12" descr="Diagram&#10;&#10;Description automatically generated">
            <a:extLst>
              <a:ext uri="{FF2B5EF4-FFF2-40B4-BE49-F238E27FC236}">
                <a16:creationId xmlns:a16="http://schemas.microsoft.com/office/drawing/2014/main" id="{E4D5612A-3609-4C5E-5D96-5BFC49630E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6879" y="1534304"/>
            <a:ext cx="5916231" cy="1542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EB0AE5-AEDA-FE27-EF48-FE19CF0FEBAE}"/>
              </a:ext>
            </a:extLst>
          </p:cNvPr>
          <p:cNvSpPr txBox="1"/>
          <p:nvPr/>
        </p:nvSpPr>
        <p:spPr>
          <a:xfrm>
            <a:off x="129208" y="716492"/>
            <a:ext cx="1115568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T568A and T568B specify the </a:t>
            </a:r>
            <a:r>
              <a:rPr dirty="0" err="1"/>
              <a:t>colour</a:t>
            </a:r>
            <a:r>
              <a:rPr dirty="0"/>
              <a:t> order of the eight wires in an Ethernet connector.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FAEEF6A-7C37-E707-C307-6E92819C5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7629457"/>
              </p:ext>
            </p:extLst>
          </p:nvPr>
        </p:nvGraphicFramePr>
        <p:xfrm>
          <a:off x="186588" y="3429000"/>
          <a:ext cx="11247120" cy="1789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2573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502920"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Pin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1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2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3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4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rPr dirty="0"/>
                        <a:t>5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6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7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  <a:latin typeface="Calibri"/>
                        </a:defRPr>
                      </a:pPr>
                      <a:r>
                        <a:t>8</a:t>
                      </a:r>
                    </a:p>
                  </a:txBody>
                  <a:tcPr marL="109728" marT="109728"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T568A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green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Green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orange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Blue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blue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Orange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brown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Brown</a:t>
                      </a:r>
                    </a:p>
                  </a:txBody>
                  <a:tcPr marL="109728" marT="109728">
                    <a:solidFill>
                      <a:srgbClr val="D3DA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920"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T568B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orange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Orange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green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Blue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blue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Green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White/</a:t>
                      </a:r>
                    </a:p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t>brown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0">
                          <a:solidFill>
                            <a:srgbClr val="253449"/>
                          </a:solidFill>
                          <a:latin typeface="Calibri"/>
                        </a:defRPr>
                      </a:pPr>
                      <a:r>
                        <a:rPr dirty="0"/>
                        <a:t>Brown</a:t>
                      </a:r>
                    </a:p>
                  </a:txBody>
                  <a:tcPr marL="109728" marT="109728">
                    <a:solidFill>
                      <a:srgbClr val="E9ED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73662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161A61-31A0-4CF1-B820-FAD7DA5911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FE25A74-3DA8-74D7-A8BD-BAD9C0625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>
            <a:normAutofit/>
          </a:bodyPr>
          <a:lstStyle/>
          <a:p>
            <a:pPr>
              <a:spcAft>
                <a:spcPts val="1000"/>
              </a:spcAft>
              <a:defRPr sz="3000" b="0">
                <a:solidFill>
                  <a:srgbClr val="00536B"/>
                </a:solidFill>
                <a:latin typeface="Calibri"/>
              </a:defRPr>
            </a:pPr>
            <a:r>
              <a:rPr lang="en-US" sz="3200" dirty="0"/>
              <a:t>Cabling Standards and Straight-Through Cables Continue…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96AFD4-572A-D409-8555-BA2DC2B62242}"/>
              </a:ext>
            </a:extLst>
          </p:cNvPr>
          <p:cNvSpPr txBox="1"/>
          <p:nvPr/>
        </p:nvSpPr>
        <p:spPr>
          <a:xfrm>
            <a:off x="129208" y="716492"/>
            <a:ext cx="11155680" cy="6400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T568A and T568B specify the </a:t>
            </a:r>
            <a:r>
              <a:rPr dirty="0" err="1"/>
              <a:t>colour</a:t>
            </a:r>
            <a:r>
              <a:rPr dirty="0"/>
              <a:t> order of the eight wires in an Ethernet connector.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659DC-BA99-345B-0B47-441777D7D7B5}"/>
              </a:ext>
            </a:extLst>
          </p:cNvPr>
          <p:cNvSpPr txBox="1"/>
          <p:nvPr/>
        </p:nvSpPr>
        <p:spPr>
          <a:xfrm>
            <a:off x="129208" y="1463675"/>
            <a:ext cx="111556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500" b="1">
                <a:solidFill>
                  <a:srgbClr val="00536B"/>
                </a:solidFill>
                <a:latin typeface="Calibri"/>
              </a:defRPr>
            </a:pPr>
            <a:r>
              <a:rPr dirty="0"/>
              <a:t>Straight-through = the same standard at both ends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AE6EE58-8D0A-D71E-F7C8-7DAECE82A58D}"/>
              </a:ext>
            </a:extLst>
          </p:cNvPr>
          <p:cNvSpPr txBox="1"/>
          <p:nvPr/>
        </p:nvSpPr>
        <p:spPr>
          <a:xfrm>
            <a:off x="146831" y="2403280"/>
            <a:ext cx="11253352" cy="1410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T568A ↔ T568A  or  T568B ↔ T568B</a:t>
            </a:r>
          </a:p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Each pin connects to the same numbered pin at the other end.</a:t>
            </a:r>
          </a:p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Traditional examples: PC ↔ switch; router ↔ switch.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602B683-20AB-BAAE-1369-1C6A377E0793}"/>
              </a:ext>
            </a:extLst>
          </p:cNvPr>
          <p:cNvSpPr txBox="1"/>
          <p:nvPr/>
        </p:nvSpPr>
        <p:spPr>
          <a:xfrm>
            <a:off x="129208" y="4067728"/>
            <a:ext cx="111556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53449"/>
                </a:solidFill>
                <a:latin typeface="Calibri"/>
              </a:defRPr>
            </a:pPr>
            <a:r>
              <a:rPr dirty="0"/>
              <a:t>For traditional 10/100 Mbps Ethernet, the devices have complementary transmit/receive roles.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26127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1480" y="228600"/>
            <a:ext cx="11430000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3000" b="0">
                <a:solidFill>
                  <a:srgbClr val="00536B"/>
                </a:solidFill>
                <a:latin typeface="Calibri"/>
              </a:defRPr>
            </a:pPr>
            <a:r>
              <a:t>Crossover Cables and Auto-MDI-X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1480" y="6473952"/>
            <a:ext cx="100584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200" b="0">
                <a:solidFill>
                  <a:srgbClr val="00536B"/>
                </a:solidFill>
                <a:latin typeface="Calibri"/>
              </a:defRPr>
            </a:pPr>
            <a:r>
              <a:t>NETWORK MEDIA  •  Ethernet cabling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47120" y="6473952"/>
            <a:ext cx="5486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200" b="0">
                <a:solidFill>
                  <a:srgbClr val="00536B"/>
                </a:solidFill>
                <a:latin typeface="Calibri"/>
              </a:defRPr>
            </a:pPr>
            <a:r>
              <a:t>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914400"/>
            <a:ext cx="5486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500" b="1">
                <a:solidFill>
                  <a:srgbClr val="00536B"/>
                </a:solidFill>
                <a:latin typeface="Calibri"/>
              </a:defRPr>
            </a:pPr>
            <a:r>
              <a:rPr dirty="0"/>
              <a:t>Traditional crossover cable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1562233"/>
            <a:ext cx="5486400" cy="2011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For 10/100 Mbps Ethernet: T568A at one end and T568B at the other.</a:t>
            </a:r>
          </a:p>
          <a:p>
            <a:pPr>
              <a:spcAft>
                <a:spcPts val="1000"/>
              </a:spcAft>
              <a:defRPr sz="23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Transmit and receive pairs are crossed: pins 1 ↔ 3 and 2 ↔ 6.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3401568"/>
            <a:ext cx="54864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300" b="1">
                <a:solidFill>
                  <a:srgbClr val="00536B"/>
                </a:solidFill>
                <a:latin typeface="Calibri"/>
              </a:defRPr>
            </a:pPr>
            <a:r>
              <a:rPr dirty="0"/>
              <a:t>Traditional connection examples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3950208"/>
            <a:ext cx="5486400" cy="1463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2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PC ↔ PC</a:t>
            </a:r>
          </a:p>
          <a:p>
            <a:pPr>
              <a:spcAft>
                <a:spcPts val="1000"/>
              </a:spcAft>
              <a:defRPr sz="22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Switch ↔ switch</a:t>
            </a:r>
          </a:p>
          <a:p>
            <a:pPr>
              <a:spcAft>
                <a:spcPts val="1000"/>
              </a:spcAft>
              <a:defRPr sz="2200" b="0">
                <a:solidFill>
                  <a:srgbClr val="253449"/>
                </a:solidFill>
                <a:latin typeface="Calibri"/>
              </a:defRPr>
            </a:pPr>
            <a:r>
              <a:rPr dirty="0"/>
              <a:t>• Router ↔ router; PC ↔ router</a:t>
            </a:r>
          </a:p>
          <a:p>
            <a:pPr>
              <a:spcAft>
                <a:spcPts val="1000"/>
              </a:spcAft>
              <a:defRPr sz="2200" b="0">
                <a:solidFill>
                  <a:srgbClr val="253449"/>
                </a:solidFill>
                <a:latin typeface="Calibri"/>
              </a:defRPr>
            </a:pPr>
            <a:r>
              <a:rPr dirty="0"/>
              <a:t>  (through Ethernet ports)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286500" y="147965"/>
            <a:ext cx="5212080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500" b="1">
                <a:solidFill>
                  <a:srgbClr val="00536B"/>
                </a:solidFill>
                <a:latin typeface="Calibri"/>
              </a:defRPr>
            </a:pPr>
            <a:r>
              <a:rPr dirty="0"/>
              <a:t>Modern equipment: Auto-MDI-X</a:t>
            </a:r>
            <a:r>
              <a:rPr lang="en-GB" dirty="0"/>
              <a:t>(</a:t>
            </a:r>
            <a:r>
              <a:rPr lang="en-GB" sz="2500" b="1" dirty="0">
                <a:solidFill>
                  <a:srgbClr val="00536B"/>
                </a:solidFill>
                <a:latin typeface="Calibri"/>
              </a:rPr>
              <a:t>Automatic Medium-Dependent Interface </a:t>
            </a:r>
            <a:r>
              <a:rPr lang="en-GB" sz="2500" b="1">
                <a:solidFill>
                  <a:srgbClr val="00536B"/>
                </a:solidFill>
                <a:latin typeface="Calibri"/>
              </a:rPr>
              <a:t>Crossover.)</a:t>
            </a:r>
            <a:endParaRPr dirty="0"/>
          </a:p>
        </p:txBody>
      </p:sp>
      <p:sp>
        <p:nvSpPr>
          <p:cNvPr id="10" name="TextBox 9"/>
          <p:cNvSpPr txBox="1"/>
          <p:nvPr/>
        </p:nvSpPr>
        <p:spPr>
          <a:xfrm>
            <a:off x="6400800" y="1531620"/>
            <a:ext cx="5212080" cy="3474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2400" b="0">
                <a:solidFill>
                  <a:srgbClr val="253449"/>
                </a:solidFill>
                <a:latin typeface="Calibri"/>
              </a:defRPr>
            </a:pPr>
            <a:r>
              <a:rPr dirty="0"/>
              <a:t>Automatically detects and adjusts the transmit and receive connections.</a:t>
            </a:r>
          </a:p>
          <a:p>
            <a:pPr>
              <a:spcAft>
                <a:spcPts val="1000"/>
              </a:spcAft>
              <a:defRPr sz="2400" b="0">
                <a:solidFill>
                  <a:srgbClr val="253449"/>
                </a:solidFill>
                <a:latin typeface="Calibri"/>
              </a:defRPr>
            </a:pPr>
            <a:r>
              <a:rPr dirty="0"/>
              <a:t>When supported and enabled, either a straight-through or crossover cable works.</a:t>
            </a:r>
          </a:p>
          <a:p>
            <a:pPr>
              <a:spcAft>
                <a:spcPts val="1000"/>
              </a:spcAft>
              <a:defRPr sz="2400" b="0">
                <a:solidFill>
                  <a:srgbClr val="253449"/>
                </a:solidFill>
                <a:latin typeface="Calibri"/>
              </a:defRPr>
            </a:pPr>
            <a:r>
              <a:rPr dirty="0"/>
              <a:t>Older equipment without Auto-MDI-X still needs the correct cable type.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248402" y="4869180"/>
            <a:ext cx="521208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800" b="0">
                <a:solidFill>
                  <a:srgbClr val="253449"/>
                </a:solidFill>
                <a:latin typeface="Calibri"/>
              </a:defRPr>
            </a:pPr>
            <a:r>
              <a:rPr dirty="0"/>
              <a:t>Auto-MDI-X adjusts connections; it does not increase cable speed or distance.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Addressing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5717627" y="746235"/>
            <a:ext cx="601191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Physical and Logical Addresses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MAC address is physically assigned to a NIC and never changes. </a:t>
            </a:r>
          </a:p>
          <a:p>
            <a:pPr marL="285750" lvl="1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IP address (network address) is logically assigned to a host NIC.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Both the physical MAC and logical IP addresses are required for a computer to communicate on a hierarchical network. </a:t>
            </a:r>
          </a:p>
          <a:p>
            <a:pPr marL="285750" indent="-285750" algn="just"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l="2673" t="3346"/>
          <a:stretch/>
        </p:blipFill>
        <p:spPr>
          <a:xfrm>
            <a:off x="493794" y="975783"/>
            <a:ext cx="4811826" cy="343856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079036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Layer 2 Switch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9154308" y="2065342"/>
            <a:ext cx="2890548" cy="21441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Ethernet switch is an access layer device.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switch builds a MAC address table.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switch uses the MAC address table to send the message to a specific port.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316173" y="923291"/>
            <a:ext cx="8722252" cy="4375786"/>
            <a:chOff x="316173" y="923291"/>
            <a:chExt cx="8722252" cy="4375786"/>
          </a:xfrm>
        </p:grpSpPr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173" y="923291"/>
              <a:ext cx="5107899" cy="43757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6" name="Picture 2"/>
            <p:cNvPicPr>
              <a:picLocks noChangeAspect="1" noChangeArrowheads="1"/>
            </p:cNvPicPr>
            <p:nvPr/>
          </p:nvPicPr>
          <p:blipFill>
            <a:blip r:embed="rId5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1756" y="943608"/>
              <a:ext cx="6026669" cy="435546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custDataLst>
      <p:tags r:id="rId1"/>
    </p:custDataLst>
    <p:extLst>
      <p:ext uri="{BB962C8B-B14F-4D97-AF65-F5344CB8AC3E}">
        <p14:creationId xmlns:p14="http://schemas.microsoft.com/office/powerpoint/2010/main" val="4119889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Broadcasts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6227652" y="2065342"/>
            <a:ext cx="5817204" cy="34265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broadcast message is used to contact every other device on the local network.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An Ethernet broadcast is all 1s in the destination MAC address – FFFF.FFFF.FFFF.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A broadcast domain is the area through which a broadcast message can travel.</a:t>
            </a:r>
            <a:br>
              <a:rPr lang="en-US" dirty="0">
                <a:solidFill>
                  <a:srgbClr val="002060"/>
                </a:solidFill>
                <a:cs typeface="CiscoSans ExtraLight"/>
              </a:rPr>
            </a:b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Each local Ethernet network is a broadcast domain.</a:t>
            </a:r>
            <a:br>
              <a:rPr lang="en-US" dirty="0">
                <a:solidFill>
                  <a:srgbClr val="002060"/>
                </a:solidFill>
                <a:cs typeface="CiscoSans ExtraLight"/>
              </a:rPr>
            </a:b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Routers are used to divide the network into multiple broadcast domains.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3892" y="348875"/>
            <a:ext cx="2245700" cy="137094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00805" y="294929"/>
            <a:ext cx="2380660" cy="147883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0286" y="975784"/>
            <a:ext cx="5487080" cy="402714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017819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Broadcasts</a:t>
            </a:r>
            <a:endParaRPr lang="en-US" sz="3200" dirty="0"/>
          </a:p>
        </p:txBody>
      </p:sp>
      <p:sp>
        <p:nvSpPr>
          <p:cNvPr id="2" name="Rectangle 1"/>
          <p:cNvSpPr/>
          <p:nvPr/>
        </p:nvSpPr>
        <p:spPr>
          <a:xfrm>
            <a:off x="6017446" y="257563"/>
            <a:ext cx="5817204" cy="18876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In order to send information from a device that is on an Ethernet network, the device must supply its own source MAC address, a destination MAC address, its own source IP address, as well as a destination IP address.</a:t>
            </a: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endParaRPr lang="en-US" dirty="0">
              <a:solidFill>
                <a:srgbClr val="002060"/>
              </a:solidFill>
              <a:cs typeface="CiscoSans ExtraLight"/>
            </a:endParaRPr>
          </a:p>
          <a:p>
            <a:pPr marL="285750" indent="-285750" algn="just">
              <a:lnSpc>
                <a:spcPts val="2000"/>
              </a:lnSpc>
              <a:buFont typeface="Wingdings" panose="05000000000000000000" pitchFamily="2" charset="2"/>
              <a:buChar char="ü"/>
            </a:pPr>
            <a:r>
              <a:rPr lang="en-US" dirty="0">
                <a:solidFill>
                  <a:srgbClr val="002060"/>
                </a:solidFill>
                <a:cs typeface="CiscoSans ExtraLight"/>
              </a:rPr>
              <a:t>The </a:t>
            </a:r>
            <a:r>
              <a:rPr lang="en-US" b="1" dirty="0">
                <a:solidFill>
                  <a:srgbClr val="002060"/>
                </a:solidFill>
                <a:cs typeface="CiscoSans ExtraLight"/>
              </a:rPr>
              <a:t>address resolution protocol (ARP) </a:t>
            </a:r>
            <a:r>
              <a:rPr lang="en-US" dirty="0">
                <a:solidFill>
                  <a:srgbClr val="002060"/>
                </a:solidFill>
                <a:cs typeface="CiscoSans ExtraLight"/>
              </a:rPr>
              <a:t>is used to discover the MAC address of a device on the same local network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286" y="975784"/>
            <a:ext cx="5487080" cy="402714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921" y="2254150"/>
            <a:ext cx="4703811" cy="332684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1160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83ECE3-4251-ECFD-85C2-7C30C5005C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C1AB6B32-8EC5-EBE5-EFE3-8022356AB0A7}"/>
              </a:ext>
            </a:extLst>
          </p:cNvPr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586597"/>
          </a:xfrm>
          <a:prstGeom prst="rect">
            <a:avLst/>
          </a:prstGeom>
          <a:noFill/>
          <a:ln/>
        </p:spPr>
        <p:txBody>
          <a:bodyPr vert="horz" wrap="square" lIns="121920" tIns="60960" rIns="121920" bIns="60960" rtlCol="0" anchor="t">
            <a:normAutofit/>
          </a:bodyPr>
          <a:lstStyle/>
          <a:p>
            <a:r>
              <a:rPr lang="en-US" sz="3200" dirty="0">
                <a:latin typeface="Arial"/>
                <a:cs typeface="Arial"/>
              </a:rPr>
              <a:t>Wireless</a:t>
            </a:r>
            <a:endParaRPr lang="en-US" sz="3200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5BCAC5C1-AEA7-64B7-AAAE-2AAF00C4B421}"/>
              </a:ext>
            </a:extLst>
          </p:cNvPr>
          <p:cNvSpPr/>
          <p:nvPr/>
        </p:nvSpPr>
        <p:spPr>
          <a:xfrm>
            <a:off x="616479" y="1128144"/>
            <a:ext cx="10972800" cy="4191000"/>
          </a:xfrm>
          <a:prstGeom prst="rect">
            <a:avLst/>
          </a:prstGeom>
          <a:noFill/>
          <a:ln/>
        </p:spPr>
        <p:txBody>
          <a:bodyPr wrap="square" lIns="121920" tIns="60960" rIns="121920" bIns="60960" rtlCol="0" anchor="t"/>
          <a:lstStyle/>
          <a:p>
            <a:r>
              <a:rPr lang="en-GB" b="1" dirty="0"/>
              <a:t>Wireless communication uses radio waves at different frequencies to transmit </a:t>
            </a:r>
            <a:endParaRPr lang="en-GB" dirty="0"/>
          </a:p>
          <a:p>
            <a:r>
              <a:rPr lang="en-GB" b="1" dirty="0"/>
              <a:t>data.</a:t>
            </a:r>
            <a:endParaRPr lang="en-GB" dirty="0"/>
          </a:p>
          <a:p>
            <a:r>
              <a:rPr lang="en-GB" b="1" dirty="0"/>
              <a:t> </a:t>
            </a:r>
            <a:endParaRPr lang="en-GB" dirty="0"/>
          </a:p>
          <a:p>
            <a:r>
              <a:rPr lang="en-GB" dirty="0"/>
              <a:t>• </a:t>
            </a:r>
            <a:r>
              <a:rPr lang="en-GB" b="1" dirty="0"/>
              <a:t>Wireless wide-area network (WWAN)  (cellular 4G/5G)</a:t>
            </a:r>
            <a:r>
              <a:rPr lang="en-GB" dirty="0"/>
              <a:t> – It operates in the range of miles.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Wi-Fi</a:t>
            </a:r>
            <a:r>
              <a:rPr lang="en-GB" dirty="0"/>
              <a:t> – It operates up to distances of 0.18 miles and provides network access to home and corporate users and can include data, voice and video traffic.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Bluetooth</a:t>
            </a:r>
            <a:r>
              <a:rPr lang="en-GB" dirty="0"/>
              <a:t> – It uses a device-pairing process to communicate over distances of up to 0.05 </a:t>
            </a:r>
            <a:r>
              <a:rPr lang="en-GB"/>
              <a:t>miles.</a:t>
            </a:r>
          </a:p>
          <a:p>
            <a:br>
              <a:rPr lang="en-GB" dirty="0"/>
            </a:br>
            <a:r>
              <a:rPr lang="en-GB" dirty="0"/>
              <a:t>• </a:t>
            </a:r>
            <a:r>
              <a:rPr lang="en-GB" b="1" dirty="0"/>
              <a:t>GPS</a:t>
            </a:r>
            <a:r>
              <a:rPr lang="en-GB" dirty="0"/>
              <a:t> – It uses satellites to transmit signals that cover the globe.</a:t>
            </a:r>
          </a:p>
          <a:p>
            <a:endParaRPr lang="en-US" sz="1867" dirty="0">
              <a:latin typeface="Arial"/>
              <a:cs typeface="Arial"/>
            </a:endParaRPr>
          </a:p>
          <a:p>
            <a:endParaRPr lang="en-US" sz="1867" dirty="0">
              <a:latin typeface="Arial"/>
              <a:cs typeface="Calibri"/>
            </a:endParaRPr>
          </a:p>
        </p:txBody>
      </p:sp>
      <p:sp>
        <p:nvSpPr>
          <p:cNvPr id="25" name="Slide Number Placeholder 0">
            <a:extLst>
              <a:ext uri="{FF2B5EF4-FFF2-40B4-BE49-F238E27FC236}">
                <a16:creationId xmlns:a16="http://schemas.microsoft.com/office/drawing/2014/main" id="{F56B70F1-8D12-0C8B-B6B9-06794C2BA28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86800" y="4629150"/>
            <a:ext cx="457200" cy="228600"/>
          </a:xfrm>
          <a:prstGeom prst="rect">
            <a:avLst/>
          </a:prstGeom>
          <a:extLst>
            <a:ext uri="{C572A759-6A51-4108-AA02-DFA0A04FC94B}">
              <ma14:wrappingTextBoxFlag xmlns="" xmlns:ma14="http://schemas.microsoft.com/office/mac/drawingml/2011/main" val="0"/>
            </a:ext>
          </a:extLst>
        </p:spPr>
        <p:txBody>
          <a:bodyPr anchor="t"/>
          <a:lstStyle>
            <a:lvl1pPr marL="0" algn="l" defTabSz="914400" rtl="0" eaLnBrk="1" latinLnBrk="0" hangingPunct="1">
              <a:defRPr sz="600" kern="1200">
                <a:solidFill>
                  <a:srgbClr val="D9D9D9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fld id="{F7021451-1387-4CA6-816F-3879F97B5CBC}" type="slidenum">
              <a:rPr lang="en-US" smtClean="0"/>
              <a:pPr algn="r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076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END  and Thank You?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49059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47231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1BC8AE-3AAB-646C-552F-CA8812F61D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3420009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3" ma:contentTypeDescription="Create a new document." ma:contentTypeScope="" ma:versionID="4bb53de7bfdb03c817a948bbaad46201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93540060aabd3f1cc1d4327f207ed870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9902240c-f584-4322-946e-7b0be23bca91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d2ec016d-25cf-4c07-aa6b-c53e267faa6f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775D4FB9-0711-4A50-A1B2-06849CDA5E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1482</Words>
  <Application>Microsoft Office PowerPoint</Application>
  <PresentationFormat>Widescreen</PresentationFormat>
  <Paragraphs>210</Paragraphs>
  <Slides>21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Arial,Sans-Serif</vt:lpstr>
      <vt:lpstr>CiscoSans ExtraLight</vt:lpstr>
      <vt:lpstr>Arial</vt:lpstr>
      <vt:lpstr>Calibri</vt:lpstr>
      <vt:lpstr>Calibri Light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Ethernet Cable Categories, Speeds and Distances</vt:lpstr>
      <vt:lpstr>Cabling Standards and Straight-Through Cables</vt:lpstr>
      <vt:lpstr>Cabling Standards and Straight-Through Cables Continue…</vt:lpstr>
      <vt:lpstr>PowerPoint Presentation</vt:lpstr>
      <vt:lpstr>Addressing</vt:lpstr>
      <vt:lpstr>Layer 2 Switch</vt:lpstr>
      <vt:lpstr>Broadcasts</vt:lpstr>
      <vt:lpstr>Broadcasts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82</cp:revision>
  <dcterms:created xsi:type="dcterms:W3CDTF">2021-03-05T06:07:01Z</dcterms:created>
  <dcterms:modified xsi:type="dcterms:W3CDTF">2026-10-06T06:43:06Z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