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371" r:id="rId2"/>
    <p:sldId id="763" r:id="rId3"/>
    <p:sldId id="733" r:id="rId4"/>
    <p:sldId id="734" r:id="rId5"/>
    <p:sldId id="735" r:id="rId6"/>
    <p:sldId id="766" r:id="rId7"/>
    <p:sldId id="742" r:id="rId8"/>
    <p:sldId id="764" r:id="rId9"/>
    <p:sldId id="765" r:id="rId10"/>
    <p:sldId id="767" r:id="rId11"/>
    <p:sldId id="743" r:id="rId12"/>
    <p:sldId id="744" r:id="rId13"/>
    <p:sldId id="768" r:id="rId14"/>
    <p:sldId id="745" r:id="rId15"/>
    <p:sldId id="746" r:id="rId16"/>
    <p:sldId id="747" r:id="rId17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86817" autoAdjust="0"/>
  </p:normalViewPr>
  <p:slideViewPr>
    <p:cSldViewPr>
      <p:cViewPr varScale="1">
        <p:scale>
          <a:sx n="51" d="100"/>
          <a:sy n="51" d="100"/>
        </p:scale>
        <p:origin x="514" y="53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2025/5/15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2025/5/15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2025/5/15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2025/5/15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2025/5/15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2025/5/15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2025/5/15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2025/5/15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2025/5/15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2025/5/15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2025/5/15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2025/5/15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2025/5/15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2025/5/15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5" Type="http://schemas.openxmlformats.org/officeDocument/2006/relationships/image" Target="../media/image6.png"/><Relationship Id="rId4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4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Relationship Id="rId5" Type="http://schemas.openxmlformats.org/officeDocument/2006/relationships/image" Target="../media/image8.png"/><Relationship Id="rId4" Type="http://schemas.microsoft.com/office/2007/relationships/hdphoto" Target="../media/hdphoto2.wdp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B50D2538-FB44-9FFB-459E-327393CF6F5E}"/>
              </a:ext>
            </a:extLst>
          </p:cNvPr>
          <p:cNvSpPr txBox="1"/>
          <p:nvPr/>
        </p:nvSpPr>
        <p:spPr>
          <a:xfrm>
            <a:off x="5725874" y="1269554"/>
            <a:ext cx="738664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</a:rPr>
              <a:t>金剛般若波羅蜜</a:t>
            </a:r>
            <a:r>
              <a:rPr lang="zh-TW" altLang="en-US" sz="36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694A4B47-06B7-9D01-E307-F0715D5AE8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630" y="0"/>
            <a:ext cx="9289032" cy="6859588"/>
          </a:xfrm>
          <a:prstGeom prst="rect">
            <a:avLst/>
          </a:prstGeom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C16B698B-9C1B-B00C-2980-A1EF9DCF239E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第十八講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80CDA118-28B6-FCEA-A7CC-BD8283030E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259DF24A-D1DC-854F-7300-6B071FEC92B1}"/>
              </a:ext>
            </a:extLst>
          </p:cNvPr>
          <p:cNvSpPr/>
          <p:nvPr/>
        </p:nvSpPr>
        <p:spPr>
          <a:xfrm>
            <a:off x="8327454" y="1197546"/>
            <a:ext cx="504056" cy="86409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3FE50D25-E87A-1FCE-BCBA-04A4876463F3}"/>
              </a:ext>
            </a:extLst>
          </p:cNvPr>
          <p:cNvSpPr/>
          <p:nvPr/>
        </p:nvSpPr>
        <p:spPr>
          <a:xfrm>
            <a:off x="8327454" y="2349674"/>
            <a:ext cx="504056" cy="72008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263482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3B05745F-3643-EE03-375D-7469F51AB2C2}"/>
              </a:ext>
            </a:extLst>
          </p:cNvPr>
          <p:cNvSpPr txBox="1"/>
          <p:nvPr/>
        </p:nvSpPr>
        <p:spPr>
          <a:xfrm>
            <a:off x="6644919" y="621482"/>
            <a:ext cx="276998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諸心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，指（一三五節）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若干種心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言。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非心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，約性言，暗指非真心，真心即性也。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是名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，約相言，暗指其是妄心。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B2F2A442-BD74-93F9-0D33-FCA264FADB43}"/>
              </a:ext>
            </a:extLst>
          </p:cNvPr>
          <p:cNvSpPr txBox="1"/>
          <p:nvPr/>
        </p:nvSpPr>
        <p:spPr>
          <a:xfrm>
            <a:off x="9594764" y="711070"/>
            <a:ext cx="147732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「何以故。如來說諸心皆為非心。是名為心。」</a:t>
            </a: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BBC3A90F-68BF-399F-7E3D-B63432B3D1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51948" y="909514"/>
            <a:ext cx="531680" cy="2662323"/>
          </a:xfrm>
          <a:prstGeom prst="rect">
            <a:avLst/>
          </a:prstGeo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3F594AE4-080E-893E-3FA9-007DA75CEB9C}"/>
              </a:ext>
            </a:extLst>
          </p:cNvPr>
          <p:cNvSpPr txBox="1"/>
          <p:nvPr/>
        </p:nvSpPr>
        <p:spPr>
          <a:xfrm>
            <a:off x="622598" y="711071"/>
            <a:ext cx="5724644" cy="5166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眾生所有的念頭是妄心。法相宗所說的心意識，八識五十一心所，這都是妄心。八識五十一心所是無量無邊妄念歸納出來說的，無量無邊不好講，把它歸納為八個心王、五十一個心所，這就比較好說。每一個心所裡面，那個妄想雜念都是無量無邊，說之不盡。這些統統不是真心，全都是妄心。</a:t>
            </a:r>
          </a:p>
        </p:txBody>
      </p:sp>
    </p:spTree>
    <p:extLst>
      <p:ext uri="{BB962C8B-B14F-4D97-AF65-F5344CB8AC3E}">
        <p14:creationId xmlns:p14="http://schemas.microsoft.com/office/powerpoint/2010/main" val="39537176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04C5943F-F8F7-E54D-1822-92C77CE21795}"/>
              </a:ext>
            </a:extLst>
          </p:cNvPr>
          <p:cNvSpPr txBox="1"/>
          <p:nvPr/>
        </p:nvSpPr>
        <p:spPr>
          <a:xfrm>
            <a:off x="100135" y="750268"/>
            <a:ext cx="8443337" cy="527181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這都是事實。現在科技進步，我們人腦的作用，反而不如電腦那麼樣的明顯。現在電腦容量也相當可觀，佛門浩如煙海的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大藏經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，在電腦的容量裡面只佔小小一部分，才知道電腦不可思議。可是要曉得，我們的真心容量是盡虛空遍法界。這個世間所有電腦加起來，放在我們真性裡面，那真是滄海之一滴，微不足道！很可惜的，我們的心性迷了，迷了之後就像電腦一樣，它出了毛病。如果我們把障礙去掉，我們真心的作用就能恢復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12014044-6DF1-F0B4-D9F7-B854C886311F}"/>
              </a:ext>
            </a:extLst>
          </p:cNvPr>
          <p:cNvSpPr txBox="1"/>
          <p:nvPr/>
        </p:nvSpPr>
        <p:spPr>
          <a:xfrm>
            <a:off x="8543478" y="678260"/>
            <a:ext cx="3416320" cy="534382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如來悉知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。如來已證同體之性，便成大圓鏡智。所以一切眾生起心動念，佛心鏡中，了了分明。且佛心無念，故知動念者，皆為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非心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。此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悉知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之故也。</a:t>
            </a:r>
          </a:p>
        </p:txBody>
      </p:sp>
    </p:spTree>
    <p:extLst>
      <p:ext uri="{BB962C8B-B14F-4D97-AF65-F5344CB8AC3E}">
        <p14:creationId xmlns:p14="http://schemas.microsoft.com/office/powerpoint/2010/main" val="22527084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672DE12A-A310-071C-AC9E-D1BE65F15938}"/>
              </a:ext>
            </a:extLst>
          </p:cNvPr>
          <p:cNvSpPr txBox="1"/>
          <p:nvPr/>
        </p:nvSpPr>
        <p:spPr>
          <a:xfrm>
            <a:off x="309588" y="765498"/>
            <a:ext cx="5355312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佛所講的這些道理，我們一定要記住，一定要遵守。對於世間法要用這個觀點來觀察，對出世間法也要用這個觀點來觀察。世出世間一切法，無實無虛、不一不異。無實無虛也是不一不異的意思；無實就是不異，無虛就是不一，無實無虛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4A7FF555-FC26-0CE6-266D-076103A7F5E7}"/>
              </a:ext>
            </a:extLst>
          </p:cNvPr>
          <p:cNvSpPr txBox="1"/>
          <p:nvPr/>
        </p:nvSpPr>
        <p:spPr>
          <a:xfrm>
            <a:off x="5807174" y="846297"/>
            <a:ext cx="6001643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總之，不一不異諸句義，既顯法法皆如，即是顯無有定法。令行人當於一切法上，活看活用，不生拘執。故佛時而說一，以顯其不異。時而說異，以顯其不一。時而一異俱說，顯其雖不一而不異，雖不異而不一。時而一異皆非，顯其并不一不異亦不可說也。無非為遣執情，令證一如耳。</a:t>
            </a:r>
          </a:p>
        </p:txBody>
      </p:sp>
    </p:spTree>
    <p:extLst>
      <p:ext uri="{BB962C8B-B14F-4D97-AF65-F5344CB8AC3E}">
        <p14:creationId xmlns:p14="http://schemas.microsoft.com/office/powerpoint/2010/main" val="20898416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6309AB4A-0662-D06C-F0FB-805B5C76C5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630" y="0"/>
            <a:ext cx="9289032" cy="6859588"/>
          </a:xfrm>
          <a:prstGeom prst="rect">
            <a:avLst/>
          </a:prstGeom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7A9DE0D2-B281-5665-706F-F2BFDF332320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第十八講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B47FB0C3-C808-6E38-28B2-AEC5528681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B8F9EF43-8753-D5F7-4535-981932323B80}"/>
              </a:ext>
            </a:extLst>
          </p:cNvPr>
          <p:cNvSpPr/>
          <p:nvPr/>
        </p:nvSpPr>
        <p:spPr>
          <a:xfrm>
            <a:off x="8327454" y="1197546"/>
            <a:ext cx="504056" cy="86409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E4D691FE-0EC7-9694-F35B-F4A054B9DE07}"/>
              </a:ext>
            </a:extLst>
          </p:cNvPr>
          <p:cNvSpPr/>
          <p:nvPr/>
        </p:nvSpPr>
        <p:spPr>
          <a:xfrm>
            <a:off x="7679382" y="2421682"/>
            <a:ext cx="504056" cy="72008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919438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309AA5F4-B693-B908-7F58-D2EC48538BF3}"/>
              </a:ext>
            </a:extLst>
          </p:cNvPr>
          <p:cNvSpPr txBox="1"/>
          <p:nvPr/>
        </p:nvSpPr>
        <p:spPr>
          <a:xfrm>
            <a:off x="4078982" y="756084"/>
            <a:ext cx="3416320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「叵得」，即不可得。此說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非心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之所以然。心念既有三際，故謂之遷流。因其心念，剎那不停，故有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過去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、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現在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、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未來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1CABDE30-96A7-6306-5971-8D440794C815}"/>
              </a:ext>
            </a:extLst>
          </p:cNvPr>
          <p:cNvSpPr txBox="1"/>
          <p:nvPr/>
        </p:nvSpPr>
        <p:spPr>
          <a:xfrm>
            <a:off x="7511619" y="756085"/>
            <a:ext cx="212365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「所以者何。須菩提。過去心不可得。現在心不可得。未來心不可得。」</a:t>
            </a: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6D70A13E-E476-1BFA-C52C-E6DBC5875A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41717" y="909514"/>
            <a:ext cx="717985" cy="2652498"/>
          </a:xfrm>
          <a:prstGeom prst="rect">
            <a:avLst/>
          </a:prstGeo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4B9A69F9-7A04-2040-758F-4F9396CDDCED}"/>
              </a:ext>
            </a:extLst>
          </p:cNvPr>
          <p:cNvSpPr txBox="1"/>
          <p:nvPr/>
        </p:nvSpPr>
        <p:spPr>
          <a:xfrm>
            <a:off x="622598" y="756084"/>
            <a:ext cx="3416320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這一段要說明，為什麼佛說這些心念都不是真心？真心是常住的，真心是不生不滅的，妄念這個念頭的心是生滅的，所以有過去、有現在、有未來。</a:t>
            </a:r>
          </a:p>
        </p:txBody>
      </p:sp>
      <p:sp>
        <p:nvSpPr>
          <p:cNvPr id="11" name="匾額 10" descr="佛學概要十四講表 習講">
            <a:extLst>
              <a:ext uri="{FF2B5EF4-FFF2-40B4-BE49-F238E27FC236}">
                <a16:creationId xmlns:a16="http://schemas.microsoft.com/office/drawing/2014/main" id="{5E515AF4-9807-B590-7C2D-602EE65C7E84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第十八講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12" name="圖片 11">
            <a:extLst>
              <a:ext uri="{FF2B5EF4-FFF2-40B4-BE49-F238E27FC236}">
                <a16:creationId xmlns:a16="http://schemas.microsoft.com/office/drawing/2014/main" id="{708420B4-B313-4400-64E0-45BC25AFA9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18936892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296806A2-4BFC-89E3-0CCB-9E22FC6F9322}"/>
              </a:ext>
            </a:extLst>
          </p:cNvPr>
          <p:cNvSpPr txBox="1"/>
          <p:nvPr/>
        </p:nvSpPr>
        <p:spPr>
          <a:xfrm>
            <a:off x="8635746" y="756084"/>
            <a:ext cx="3416320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此事為凡聖之關鍵。本經雖離相離念并說，實歸重在離念。不過以離相為離念之方便耳。若離念，則見相即見性。儘管隨緣現相，廣度眾生，毫無障礙矣。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2771EB8-DD24-D40C-1C6B-E0F808483ECB}"/>
              </a:ext>
            </a:extLst>
          </p:cNvPr>
          <p:cNvSpPr txBox="1"/>
          <p:nvPr/>
        </p:nvSpPr>
        <p:spPr>
          <a:xfrm>
            <a:off x="2751227" y="756084"/>
            <a:ext cx="5827236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此地這個凡聖，不是講別人，是講我們自己。學佛，我們是作凡夫，還是作佛菩薩，這是一個關口，能突破，超凡入聖；不能突破，還做迷惑顛倒的凡夫。關鍵是離念。所以善知識、好老師教導我們，他教學的方針是什麼？縱然不能達到離念，也要把妄念降低到最低的程度，這個老師就是高明的老師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6415BDBA-4087-314D-A73C-3175658156A0}"/>
              </a:ext>
            </a:extLst>
          </p:cNvPr>
          <p:cNvSpPr txBox="1"/>
          <p:nvPr/>
        </p:nvSpPr>
        <p:spPr>
          <a:xfrm>
            <a:off x="334566" y="739839"/>
            <a:ext cx="2441694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離相只不過是一個手段而已，目的是幫助你離念。念沒有了，相妨不妨礙？不妨礙！事事無礙，相哪有什麼妨礙？不妨礙了。</a:t>
            </a:r>
          </a:p>
        </p:txBody>
      </p:sp>
    </p:spTree>
    <p:extLst>
      <p:ext uri="{BB962C8B-B14F-4D97-AF65-F5344CB8AC3E}">
        <p14:creationId xmlns:p14="http://schemas.microsoft.com/office/powerpoint/2010/main" val="40169042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90055589-A949-93EE-8ADA-571F55839E03}"/>
              </a:ext>
            </a:extLst>
          </p:cNvPr>
          <p:cNvSpPr txBox="1"/>
          <p:nvPr/>
        </p:nvSpPr>
        <p:spPr>
          <a:xfrm>
            <a:off x="9157865" y="739839"/>
            <a:ext cx="276998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「三心」實不可得，當下即空。應當向不可得處觀照契入。則湛湛寂寂，當下便是常住真心。正所謂「狂心不歇，歇即菩提」。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E15C5615-72BB-224A-3D28-C07BD24A4315}"/>
              </a:ext>
            </a:extLst>
          </p:cNvPr>
          <p:cNvSpPr txBox="1"/>
          <p:nvPr/>
        </p:nvSpPr>
        <p:spPr>
          <a:xfrm>
            <a:off x="472808" y="772682"/>
            <a:ext cx="8443337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一切眾生迷惑顛倒，迷在哪裡？以為三心可得。如果知道三心不可得，他</a:t>
            </a:r>
            <a:r>
              <a:rPr lang="zh-CN" altLang="en-US" sz="2800" dirty="0">
                <a:solidFill>
                  <a:srgbClr val="FFFF00"/>
                </a:solidFill>
              </a:rPr>
              <a:t>就</a:t>
            </a:r>
            <a:r>
              <a:rPr lang="zh-TW" altLang="en-US" sz="2800" dirty="0">
                <a:solidFill>
                  <a:srgbClr val="FFFF00"/>
                </a:solidFill>
              </a:rPr>
              <a:t>不再打妄想了。過去已經過去了，未來的還沒有來，不需要想它。學般若，特別是學金剛般若，要怎麼樣才能做到無住生心？這個地方是一個好方法，用三心不可得、用諸法緣生來觀察一切法。這個觀察就是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心經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上所講的「照見五蘊皆空」。離念，受想行識是念。一切諸法是色法。底下一大段要講諸法緣生。知道諸法緣生了不可得，三心了不可得，五蘊空了，五蘊皆空。</a:t>
            </a:r>
          </a:p>
        </p:txBody>
      </p:sp>
    </p:spTree>
    <p:extLst>
      <p:ext uri="{BB962C8B-B14F-4D97-AF65-F5344CB8AC3E}">
        <p14:creationId xmlns:p14="http://schemas.microsoft.com/office/powerpoint/2010/main" val="35112988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C83F920E-D6C0-DB80-A14B-DD7BBBA13B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630" y="0"/>
            <a:ext cx="9289032" cy="6859588"/>
          </a:xfrm>
          <a:prstGeom prst="rect">
            <a:avLst/>
          </a:prstGeom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6493E4F4-756D-C402-7FBF-A2274E345191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第十八講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920BABD4-6805-67C8-C9B2-82ABB67F37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7BAD84F0-4004-9B83-BCAC-25AB678AEA62}"/>
              </a:ext>
            </a:extLst>
          </p:cNvPr>
          <p:cNvSpPr/>
          <p:nvPr/>
        </p:nvSpPr>
        <p:spPr>
          <a:xfrm>
            <a:off x="4655046" y="1197546"/>
            <a:ext cx="504056" cy="86409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1ADEB2F1-26C6-CD98-995B-B17CCEB1C345}"/>
              </a:ext>
            </a:extLst>
          </p:cNvPr>
          <p:cNvSpPr/>
          <p:nvPr/>
        </p:nvSpPr>
        <p:spPr>
          <a:xfrm>
            <a:off x="6095206" y="2421682"/>
            <a:ext cx="504056" cy="100811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D8D2A253-ED89-0362-BCAA-50411FFE3DF8}"/>
              </a:ext>
            </a:extLst>
          </p:cNvPr>
          <p:cNvSpPr/>
          <p:nvPr/>
        </p:nvSpPr>
        <p:spPr>
          <a:xfrm>
            <a:off x="2494806" y="2421682"/>
            <a:ext cx="504056" cy="100811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122513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206B2769-4E30-8EDC-922B-FF2A5552C26A}"/>
              </a:ext>
            </a:extLst>
          </p:cNvPr>
          <p:cNvSpPr txBox="1"/>
          <p:nvPr/>
        </p:nvSpPr>
        <p:spPr>
          <a:xfrm>
            <a:off x="5380781" y="747890"/>
            <a:ext cx="276998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上「心行」一段，是約內心明義。此「諸法」一段，是約外境明義。諸法多不勝數，今約福報及法施明義，則可賅攝一切法矣。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A5F4F93C-F7A9-5558-6867-8FAFAF2038B2}"/>
              </a:ext>
            </a:extLst>
          </p:cNvPr>
          <p:cNvSpPr txBox="1"/>
          <p:nvPr/>
        </p:nvSpPr>
        <p:spPr>
          <a:xfrm>
            <a:off x="8317289" y="730256"/>
            <a:ext cx="147732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此一大段，含義甚多，須先說明，入文方易領會。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3AC3961E-8706-37B5-C8E9-F0ADA93D478B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第十八講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3BE65262-06CF-963E-A69E-BDC7C972AA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C884C290-9BA8-7F32-E29E-9287E79728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45132" y="325420"/>
            <a:ext cx="717985" cy="6200718"/>
          </a:xfrm>
          <a:prstGeom prst="rect">
            <a:avLst/>
          </a:prstGeo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494052FC-DA01-C0FE-7C35-410D5380AB7E}"/>
              </a:ext>
            </a:extLst>
          </p:cNvPr>
          <p:cNvSpPr txBox="1"/>
          <p:nvPr/>
        </p:nvSpPr>
        <p:spPr>
          <a:xfrm>
            <a:off x="1631424" y="711073"/>
            <a:ext cx="3416320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布施攝六度，六度攝萬行。布施中以「法施」為最。法施之義明，則六度萬行，皆可例知。法施是善行，善行之義明。非善行之事，亦可例知。</a:t>
            </a:r>
          </a:p>
        </p:txBody>
      </p:sp>
    </p:spTree>
    <p:extLst>
      <p:ext uri="{BB962C8B-B14F-4D97-AF65-F5344CB8AC3E}">
        <p14:creationId xmlns:p14="http://schemas.microsoft.com/office/powerpoint/2010/main" val="8048930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8A849188-ADE3-3FEA-7B00-63DEB429C131}"/>
              </a:ext>
            </a:extLst>
          </p:cNvPr>
          <p:cNvSpPr txBox="1"/>
          <p:nvPr/>
        </p:nvSpPr>
        <p:spPr>
          <a:xfrm>
            <a:off x="4909393" y="756084"/>
            <a:ext cx="276998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具足身相，顯「無性」義。法施，顯「體空」義。由是可知，說緣生，無異說不可得。說不可得，亦無異說緣生。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E2EA690C-B577-9ED0-0FC9-4CD3A96C4E37}"/>
              </a:ext>
            </a:extLst>
          </p:cNvPr>
          <p:cNvSpPr txBox="1"/>
          <p:nvPr/>
        </p:nvSpPr>
        <p:spPr>
          <a:xfrm>
            <a:off x="7575430" y="756085"/>
            <a:ext cx="3416320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因緣生法，但有相而無性。可知一切法之當體，如幻如化，如空中花，如水中月，絕非實物。故標題曰「體空」。顯其當體是空耳。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30AF316D-2103-23B7-661E-767151C8312C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第十八講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B2E441A-3FFA-E1AF-3D26-417F552BBE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AE636FEF-63BB-4DB5-7F91-D64B9E521493}"/>
              </a:ext>
            </a:extLst>
          </p:cNvPr>
          <p:cNvSpPr txBox="1"/>
          <p:nvPr/>
        </p:nvSpPr>
        <p:spPr>
          <a:xfrm>
            <a:off x="155710" y="765498"/>
            <a:ext cx="470898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「開佛知見」一大段，實為全經最要部份。前後所說，無非開佛知見。信者信此，解者解此，修者修此，證者證此。合信解行證，方將「開」字工夫做了。信是初開，而解、而行、而證，乃究竟開也。</a:t>
            </a:r>
          </a:p>
        </p:txBody>
      </p:sp>
    </p:spTree>
    <p:extLst>
      <p:ext uri="{BB962C8B-B14F-4D97-AF65-F5344CB8AC3E}">
        <p14:creationId xmlns:p14="http://schemas.microsoft.com/office/powerpoint/2010/main" val="24958354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DF3F320-E74B-4F15-272C-925E3C1D66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630" y="0"/>
            <a:ext cx="9289032" cy="6859588"/>
          </a:xfrm>
          <a:prstGeom prst="rect">
            <a:avLst/>
          </a:prstGeom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A40F8670-89EF-A3A4-9D00-3D446D52CC4C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第十八講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ACCD3EAA-2364-7D92-2086-AB19891564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7" name="矩形 6">
            <a:extLst>
              <a:ext uri="{FF2B5EF4-FFF2-40B4-BE49-F238E27FC236}">
                <a16:creationId xmlns:a16="http://schemas.microsoft.com/office/drawing/2014/main" id="{F43CF770-F07D-DFAE-878A-EFB21BCD1FAD}"/>
              </a:ext>
            </a:extLst>
          </p:cNvPr>
          <p:cNvSpPr/>
          <p:nvPr/>
        </p:nvSpPr>
        <p:spPr>
          <a:xfrm>
            <a:off x="4655046" y="1197546"/>
            <a:ext cx="504056" cy="86409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1AEA1F5D-3DA2-C7FB-BC88-602354CACC6B}"/>
              </a:ext>
            </a:extLst>
          </p:cNvPr>
          <p:cNvSpPr/>
          <p:nvPr/>
        </p:nvSpPr>
        <p:spPr>
          <a:xfrm>
            <a:off x="6095206" y="2421682"/>
            <a:ext cx="504056" cy="100811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A433F72A-E7A7-A012-1ED1-F8FA68A7944E}"/>
              </a:ext>
            </a:extLst>
          </p:cNvPr>
          <p:cNvSpPr/>
          <p:nvPr/>
        </p:nvSpPr>
        <p:spPr>
          <a:xfrm>
            <a:off x="6599262" y="3645818"/>
            <a:ext cx="504056" cy="648072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015215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B1976123-53D5-500B-55A8-8C2BE71593F5}"/>
              </a:ext>
            </a:extLst>
          </p:cNvPr>
          <p:cNvSpPr txBox="1"/>
          <p:nvPr/>
        </p:nvSpPr>
        <p:spPr>
          <a:xfrm>
            <a:off x="3492991" y="854151"/>
            <a:ext cx="406265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此是總明緣生之義。從布施因緣說到福德。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布施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，因也。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福德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，果也。因緣所生，因果無盡。布施等為佛門大事，尚不離緣生，不離因果。則其餘一切法可知矣。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4F56BE98-0AFA-9F23-8FC5-EEB8814C2F5C}"/>
              </a:ext>
            </a:extLst>
          </p:cNvPr>
          <p:cNvSpPr txBox="1"/>
          <p:nvPr/>
        </p:nvSpPr>
        <p:spPr>
          <a:xfrm>
            <a:off x="7557313" y="854151"/>
            <a:ext cx="3416320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「須菩提。於意云何。若有人滿三千大千世界七寶。以用布施。是人以是因緣。得福多不。如是。世尊。此人以是因緣。得福甚多。」</a:t>
            </a:r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4CD1CDA4-57D0-51DF-C09C-1677B9BA12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37861" y="981522"/>
            <a:ext cx="789993" cy="3744416"/>
          </a:xfrm>
          <a:prstGeom prst="rect">
            <a:avLst/>
          </a:prstGeo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C58F3EFC-7B63-37A1-7EAB-13158CFFBC84}"/>
              </a:ext>
            </a:extLst>
          </p:cNvPr>
          <p:cNvSpPr txBox="1"/>
          <p:nvPr/>
        </p:nvSpPr>
        <p:spPr>
          <a:xfrm>
            <a:off x="334567" y="846297"/>
            <a:ext cx="300595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世出世間一切法皆是緣生，都不離因果。佛教給我們無住生心。為什麼要無住？因為能執著的三心不可得，所執著的諸法緣生，當體即空，所以你不能夠執著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96834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0331E7D8-FD41-9944-E460-485FC56724F3}"/>
              </a:ext>
            </a:extLst>
          </p:cNvPr>
          <p:cNvSpPr txBox="1"/>
          <p:nvPr/>
        </p:nvSpPr>
        <p:spPr>
          <a:xfrm>
            <a:off x="7629948" y="756085"/>
            <a:ext cx="212365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「須菩提。若福德有實。如來不說得福德多。以福德無故。如來說得福德多。」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C1DC63A1-E288-1173-EF19-3E2EA2C5337D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第十八講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7F45856D-DC17-B206-EEEC-63DEE0A6B2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8F2FDFEE-1418-FCDC-9DD8-624A9E37C8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68353" y="909514"/>
            <a:ext cx="685084" cy="3384376"/>
          </a:xfrm>
          <a:prstGeom prst="rect">
            <a:avLst/>
          </a:prstGeo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270268D5-5919-45C6-2AD9-8A07BFA7169D}"/>
              </a:ext>
            </a:extLst>
          </p:cNvPr>
          <p:cNvSpPr txBox="1"/>
          <p:nvPr/>
        </p:nvSpPr>
        <p:spPr>
          <a:xfrm>
            <a:off x="3286894" y="756084"/>
            <a:ext cx="406265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這一段科題上說「明緣會則生」；由此可知，福德是因緣所生法，因緣所生法當然也是當體即空，了不可得。所以開佛知見之後，對於這些道理、事實真相，清清楚楚，明明白白。</a:t>
            </a:r>
          </a:p>
        </p:txBody>
      </p:sp>
    </p:spTree>
    <p:extLst>
      <p:ext uri="{BB962C8B-B14F-4D97-AF65-F5344CB8AC3E}">
        <p14:creationId xmlns:p14="http://schemas.microsoft.com/office/powerpoint/2010/main" val="25415322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字方塊 7">
            <a:extLst>
              <a:ext uri="{FF2B5EF4-FFF2-40B4-BE49-F238E27FC236}">
                <a16:creationId xmlns:a16="http://schemas.microsoft.com/office/drawing/2014/main" id="{ED76F6F9-49DA-C56F-DC62-134B56335C7B}"/>
              </a:ext>
            </a:extLst>
          </p:cNvPr>
          <p:cNvSpPr txBox="1"/>
          <p:nvPr/>
        </p:nvSpPr>
        <p:spPr>
          <a:xfrm>
            <a:off x="7362889" y="846297"/>
            <a:ext cx="470898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表面說福德，實是說布施。若不修布施之因，那來福德之果？故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如來不說得福德多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。正因福德當體即空而無實，乃是因緣生法。故欲得果者，但修其因。若勤修布施，則福德自至矣。故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如來說得福德多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9DEA0FA8-F1AC-F021-6586-DE81E6F997BF}"/>
              </a:ext>
            </a:extLst>
          </p:cNvPr>
          <p:cNvSpPr txBox="1"/>
          <p:nvPr/>
        </p:nvSpPr>
        <p:spPr>
          <a:xfrm>
            <a:off x="550590" y="846297"/>
            <a:ext cx="6673622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由此可知，經文的意思句句都有深義。從理體上講，如來不說得福德多；從事相上、因果上講，如來說得福德多。這一句經文裡面，面面俱到，講得非常圓滿，性相因果統統都說到，正是我們學習之處。在六道當然重要；除了六道，作菩薩、作佛還是要修福德之因。</a:t>
            </a:r>
            <a:r>
              <a:rPr lang="zh-CN" altLang="en-US" sz="2800" dirty="0">
                <a:solidFill>
                  <a:srgbClr val="FFFF00"/>
                </a:solidFill>
              </a:rPr>
              <a:t>因為</a:t>
            </a:r>
            <a:r>
              <a:rPr lang="zh-TW" altLang="en-US" sz="2800" dirty="0">
                <a:solidFill>
                  <a:srgbClr val="FFFF00"/>
                </a:solidFill>
              </a:rPr>
              <a:t>無福不能度眾生，所以諸佛如來沒有一個不修福的。佛尚且修福，何況菩薩、聲聞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1776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33786</TotalTime>
  <Words>1939</Words>
  <Application>Microsoft Office PowerPoint</Application>
  <PresentationFormat>自訂</PresentationFormat>
  <Paragraphs>61</Paragraphs>
  <Slides>16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798</cp:revision>
  <dcterms:created xsi:type="dcterms:W3CDTF">2019-12-17T19:51:00Z</dcterms:created>
  <dcterms:modified xsi:type="dcterms:W3CDTF">2025-05-15T16:38:13Z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