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59" r:id="rId4"/>
    <p:sldId id="260"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7" d="100"/>
          <a:sy n="87" d="100"/>
        </p:scale>
        <p:origin x="51" y="42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Cartwright" userId="c8129c12-4aad-4f00-a765-fc80ae8680fc" providerId="ADAL" clId="{00CBD999-189F-48A0-B3EA-591005F02C62}"/>
    <pc:docChg chg="modSld">
      <pc:chgData name="Jane Cartwright" userId="c8129c12-4aad-4f00-a765-fc80ae8680fc" providerId="ADAL" clId="{00CBD999-189F-48A0-B3EA-591005F02C62}" dt="2024-10-21T13:50:54.676" v="16" actId="20577"/>
      <pc:docMkLst>
        <pc:docMk/>
      </pc:docMkLst>
      <pc:sldChg chg="modSp mod">
        <pc:chgData name="Jane Cartwright" userId="c8129c12-4aad-4f00-a765-fc80ae8680fc" providerId="ADAL" clId="{00CBD999-189F-48A0-B3EA-591005F02C62}" dt="2024-10-21T13:50:54.676" v="16" actId="20577"/>
        <pc:sldMkLst>
          <pc:docMk/>
          <pc:sldMk cId="154642894" sldId="258"/>
        </pc:sldMkLst>
        <pc:spChg chg="mod">
          <ac:chgData name="Jane Cartwright" userId="c8129c12-4aad-4f00-a765-fc80ae8680fc" providerId="ADAL" clId="{00CBD999-189F-48A0-B3EA-591005F02C62}" dt="2024-10-21T13:50:54.676" v="16" actId="20577"/>
          <ac:spMkLst>
            <pc:docMk/>
            <pc:sldMk cId="154642894" sldId="258"/>
            <ac:spMk id="3" creationId="{830A67DA-B4AC-4357-852A-C2325E6EDED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0DAF61AA-5A98-4049-A93E-477E5505141A}" type="datetimeFigureOut">
              <a:rPr lang="en-US" smtClean="0"/>
              <a:t>10/21/2024</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82319194"/>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47A131F-D5DE-41A5-B4CF-4F345319B40B}"/>
              </a:ext>
            </a:extLst>
          </p:cNvPr>
          <p:cNvSpPr/>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 name="Freeform: Shape 7">
            <a:extLst>
              <a:ext uri="{FF2B5EF4-FFF2-40B4-BE49-F238E27FC236}">
                <a16:creationId xmlns:a16="http://schemas.microsoft.com/office/drawing/2014/main" id="{3AF4666D-BD98-40A5-A75F-478B982010B2}"/>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9" name="Freeform: Shape 8">
            <a:extLst>
              <a:ext uri="{FF2B5EF4-FFF2-40B4-BE49-F238E27FC236}">
                <a16:creationId xmlns:a16="http://schemas.microsoft.com/office/drawing/2014/main" id="{68680585-71F9-4721-A998-4974171D2EB4}"/>
              </a:ext>
            </a:extLst>
          </p:cNvPr>
          <p:cNvSpPr/>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10" name="Freeform: Shape 9">
            <a:extLst>
              <a:ext uri="{FF2B5EF4-FFF2-40B4-BE49-F238E27FC236}">
                <a16:creationId xmlns:a16="http://schemas.microsoft.com/office/drawing/2014/main" id="{12BC95C2-2EEC-4F59-ABA8-660B0D059CCF}"/>
              </a:ext>
            </a:extLst>
          </p:cNvPr>
          <p:cNvSpPr/>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 name="Graphic 141">
            <a:extLst>
              <a:ext uri="{FF2B5EF4-FFF2-40B4-BE49-F238E27FC236}">
                <a16:creationId xmlns:a16="http://schemas.microsoft.com/office/drawing/2014/main" id="{03E9870D-4BBA-43AF-8D44-BBADF020CFF6}"/>
              </a:ext>
            </a:extLst>
          </p:cNvPr>
          <p:cNvGrpSpPr/>
          <p:nvPr/>
        </p:nvGrpSpPr>
        <p:grpSpPr>
          <a:xfrm>
            <a:off x="10849" y="15178"/>
            <a:ext cx="2198951" cy="3331254"/>
            <a:chOff x="4473129" y="923925"/>
            <a:chExt cx="3308947" cy="5012817"/>
          </a:xfrm>
          <a:noFill/>
        </p:grpSpPr>
        <p:sp>
          <p:nvSpPr>
            <p:cNvPr id="12" name="Freeform: Shape 11">
              <a:extLst>
                <a:ext uri="{FF2B5EF4-FFF2-40B4-BE49-F238E27FC236}">
                  <a16:creationId xmlns:a16="http://schemas.microsoft.com/office/drawing/2014/main" id="{34BC5055-C77D-43CD-BB1D-A77B6779CDAD}"/>
                </a:ext>
              </a:extLst>
            </p:cNvPr>
            <p:cNvSpPr/>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3" name="Freeform: Shape 12">
              <a:extLst>
                <a:ext uri="{FF2B5EF4-FFF2-40B4-BE49-F238E27FC236}">
                  <a16:creationId xmlns:a16="http://schemas.microsoft.com/office/drawing/2014/main" id="{DB12D0B8-9385-489A-85AE-3D14AD0BA2FC}"/>
                </a:ext>
              </a:extLst>
            </p:cNvPr>
            <p:cNvSpPr/>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4" name="Freeform: Shape 13">
              <a:extLst>
                <a:ext uri="{FF2B5EF4-FFF2-40B4-BE49-F238E27FC236}">
                  <a16:creationId xmlns:a16="http://schemas.microsoft.com/office/drawing/2014/main" id="{D158A14A-147E-4130-A5E2-38FD84B181AF}"/>
                </a:ext>
              </a:extLst>
            </p:cNvPr>
            <p:cNvSpPr/>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15" name="Freeform: Shape 14">
              <a:extLst>
                <a:ext uri="{FF2B5EF4-FFF2-40B4-BE49-F238E27FC236}">
                  <a16:creationId xmlns:a16="http://schemas.microsoft.com/office/drawing/2014/main" id="{75B8B1EB-5E2B-472C-AE60-2EC5961F16F9}"/>
                </a:ext>
              </a:extLst>
            </p:cNvPr>
            <p:cNvSpPr/>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B4F5BD77-58D7-4B61-A666-1B4139A63A28}"/>
                </a:ext>
              </a:extLst>
            </p:cNvPr>
            <p:cNvSpPr/>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F5CBEC6B-EDB6-40B8-8771-E5AF41B8D698}"/>
                </a:ext>
              </a:extLst>
            </p:cNvPr>
            <p:cNvSpPr/>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91BD0EE8-AA47-4044-9251-9F5A4B820120}"/>
                </a:ext>
              </a:extLst>
            </p:cNvPr>
            <p:cNvSpPr/>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19" name="Graphic 157">
            <a:extLst>
              <a:ext uri="{FF2B5EF4-FFF2-40B4-BE49-F238E27FC236}">
                <a16:creationId xmlns:a16="http://schemas.microsoft.com/office/drawing/2014/main" id="{C3279E8D-2BAA-4CB1-834B-09FADD54DE56}"/>
              </a:ext>
            </a:extLst>
          </p:cNvPr>
          <p:cNvGrpSpPr/>
          <p:nvPr/>
        </p:nvGrpSpPr>
        <p:grpSpPr>
          <a:xfrm>
            <a:off x="8610600" y="3276600"/>
            <a:ext cx="3529260" cy="3581399"/>
            <a:chOff x="4114800" y="1423987"/>
            <a:chExt cx="3961542" cy="4007547"/>
          </a:xfrm>
          <a:noFill/>
        </p:grpSpPr>
        <p:sp>
          <p:nvSpPr>
            <p:cNvPr id="20" name="Freeform: Shape 19">
              <a:extLst>
                <a:ext uri="{FF2B5EF4-FFF2-40B4-BE49-F238E27FC236}">
                  <a16:creationId xmlns:a16="http://schemas.microsoft.com/office/drawing/2014/main" id="{3456F18E-4F61-486D-9CD6-65B30372C534}"/>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318DDF45-08F0-46B6-A0B7-133735C94F47}"/>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B9D0CC0F-710D-43F4-BC86-763767420133}"/>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6FB36AB6-CB81-495A-8A33-C0BCE67D6F23}"/>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1993F7E6-ABF6-482D-BEA5-B4E607DDB433}"/>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DCA0B097-C21A-40B4-95E4-2FFA9697F824}"/>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id="{AB2AF0F5-7EAA-4BAB-8DE2-D84E124170FA}"/>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lang="en-US" sz="900" kern="1200" cap="all" spc="200" smtClean="0">
                <a:solidFill>
                  <a:schemeClr val="accent1"/>
                </a:solidFill>
                <a:latin typeface="+mn-lt"/>
                <a:ea typeface="+mn-ea"/>
                <a:cs typeface="Segoe UI Semilight" panose="020B0402040204020203" pitchFamily="34" charset="0"/>
              </a:defRPr>
            </a:lvl1pPr>
          </a:lstStyle>
          <a:p>
            <a:fld id="{0DAF61AA-5A98-4049-A93E-477E5505141A}" type="datetimeFigureOut">
              <a:rPr lang="en-US" smtClean="0"/>
              <a:pPr/>
              <a:t>10/21/2024</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900" kern="1200" cap="all" spc="200" dirty="0">
                <a:solidFill>
                  <a:schemeClr val="accent1"/>
                </a:solidFill>
                <a:latin typeface="+mn-lt"/>
                <a:ea typeface="+mn-ea"/>
                <a:cs typeface="Segoe UI Semilight" panose="020B0402040204020203" pitchFamily="34" charset="0"/>
              </a:defRPr>
            </a:lvl1pPr>
          </a:lstStyle>
          <a:p>
            <a:endParaRPr lang="en-US"/>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9906000" y="6356350"/>
            <a:ext cx="1447800" cy="365125"/>
          </a:xfrm>
          <a:prstGeom prst="rect">
            <a:avLst/>
          </a:prstGeom>
        </p:spPr>
        <p:txBody>
          <a:bodyPr vert="horz" lIns="91440" tIns="45720" rIns="91440" bIns="45720" rtlCol="0" anchor="ctr"/>
          <a:lstStyle>
            <a:lvl1pPr algn="r">
              <a:defRPr lang="en-US" sz="900" kern="1200" cap="all" spc="200" smtClean="0">
                <a:solidFill>
                  <a:schemeClr val="accent1"/>
                </a:solidFill>
                <a:latin typeface="+mn-lt"/>
                <a:ea typeface="+mn-ea"/>
                <a:cs typeface="Segoe UI Semilight" panose="020B0402040204020203" pitchFamily="34" charset="0"/>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049956117"/>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5"/>
        </a:buClr>
        <a:buFont typeface="Avenir Next LT Pro" panose="020B05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commons.wikimedia.org/wiki/Avicenna"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9" name="Freeform: Shape 138">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41" name="Freeform: Shape 140">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43" name="Freeform: Shape 142">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45"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46" name="Freeform: Shape 145">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47" name="Freeform: Shape 146">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48" name="Freeform: Shape 147">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149" name="Freeform: Shape 148">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150" name="Freeform: Shape 149">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151" name="Freeform: Shape 150">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152" name="Freeform: Shape 151">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154"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155" name="Freeform: Shape 154">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156" name="Freeform: Shape 155">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57" name="Freeform: Shape 156">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158" name="Freeform: Shape 157">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159" name="Freeform: Shape 158">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0" name="Freeform: Shape 159">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1" name="Freeform: Shape 160">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163" name="Rectangle 162">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5" name="Rectangle 164">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67" name="Top Left">
            <a:extLst>
              <a:ext uri="{FF2B5EF4-FFF2-40B4-BE49-F238E27FC236}">
                <a16:creationId xmlns:a16="http://schemas.microsoft.com/office/drawing/2014/main" id="{7092E392-4FB7-4E2D-928D-EFC63D148E1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68" name="Freeform: Shape 167">
              <a:extLst>
                <a:ext uri="{FF2B5EF4-FFF2-40B4-BE49-F238E27FC236}">
                  <a16:creationId xmlns:a16="http://schemas.microsoft.com/office/drawing/2014/main" id="{9B57026F-1936-4B50-9E5F-0037B748BA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9" name="Freeform: Shape 168">
              <a:extLst>
                <a:ext uri="{FF2B5EF4-FFF2-40B4-BE49-F238E27FC236}">
                  <a16:creationId xmlns:a16="http://schemas.microsoft.com/office/drawing/2014/main" id="{31C2FEB5-C2DC-4FDF-9FE5-407608D607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0" name="Freeform: Shape 169">
              <a:extLst>
                <a:ext uri="{FF2B5EF4-FFF2-40B4-BE49-F238E27FC236}">
                  <a16:creationId xmlns:a16="http://schemas.microsoft.com/office/drawing/2014/main" id="{60B00B9B-BAB1-4074-A3AF-13B08F4E0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1" name="Freeform: Shape 170">
              <a:extLst>
                <a:ext uri="{FF2B5EF4-FFF2-40B4-BE49-F238E27FC236}">
                  <a16:creationId xmlns:a16="http://schemas.microsoft.com/office/drawing/2014/main" id="{0B6DF209-B3F7-4699-802B-4BE211132E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72" name="Freeform: Shape 171">
              <a:extLst>
                <a:ext uri="{FF2B5EF4-FFF2-40B4-BE49-F238E27FC236}">
                  <a16:creationId xmlns:a16="http://schemas.microsoft.com/office/drawing/2014/main" id="{C45FFE10-7D64-45F0-B227-92979752A5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3" name="Freeform: Shape 172">
              <a:extLst>
                <a:ext uri="{FF2B5EF4-FFF2-40B4-BE49-F238E27FC236}">
                  <a16:creationId xmlns:a16="http://schemas.microsoft.com/office/drawing/2014/main" id="{4395C91B-6EED-4F5B-8873-5E0AA757F4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174" name="Freeform: Shape 173">
              <a:extLst>
                <a:ext uri="{FF2B5EF4-FFF2-40B4-BE49-F238E27FC236}">
                  <a16:creationId xmlns:a16="http://schemas.microsoft.com/office/drawing/2014/main" id="{248D099A-D8DD-4FBA-AF53-928CE633CC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175" name="Freeform: Shape 174">
              <a:extLst>
                <a:ext uri="{FF2B5EF4-FFF2-40B4-BE49-F238E27FC236}">
                  <a16:creationId xmlns:a16="http://schemas.microsoft.com/office/drawing/2014/main" id="{1F857259-D6C4-41F7-82DC-37816E8AD0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07948832-AF4B-483E-BA2B-5192C5981A29}"/>
              </a:ext>
            </a:extLst>
          </p:cNvPr>
          <p:cNvSpPr>
            <a:spLocks noGrp="1"/>
          </p:cNvSpPr>
          <p:nvPr>
            <p:ph type="title"/>
          </p:nvPr>
        </p:nvSpPr>
        <p:spPr>
          <a:xfrm>
            <a:off x="407779" y="1123057"/>
            <a:ext cx="6073182" cy="4657504"/>
          </a:xfrm>
        </p:spPr>
        <p:txBody>
          <a:bodyPr vert="horz" lIns="91440" tIns="45720" rIns="91440" bIns="45720" rtlCol="0" anchor="b">
            <a:normAutofit/>
          </a:bodyPr>
          <a:lstStyle/>
          <a:p>
            <a:pPr>
              <a:lnSpc>
                <a:spcPct val="90000"/>
              </a:lnSpc>
            </a:pPr>
            <a:r>
              <a:rPr lang="en-US" sz="4800" kern="1200" dirty="0">
                <a:solidFill>
                  <a:schemeClr val="tx2"/>
                </a:solidFill>
                <a:latin typeface="+mj-lt"/>
                <a:ea typeface="+mj-ea"/>
                <a:cs typeface="+mj-cs"/>
              </a:rPr>
              <a:t>Medicine and Miracles: Health, Illness and Cures</a:t>
            </a:r>
            <a:br>
              <a:rPr lang="en-US" sz="4800" kern="1200" dirty="0">
                <a:solidFill>
                  <a:schemeClr val="tx2"/>
                </a:solidFill>
                <a:latin typeface="+mj-lt"/>
                <a:ea typeface="+mj-ea"/>
                <a:cs typeface="+mj-cs"/>
              </a:rPr>
            </a:br>
            <a:br>
              <a:rPr lang="en-US" sz="4800" kern="1200" dirty="0">
                <a:solidFill>
                  <a:schemeClr val="tx2"/>
                </a:solidFill>
                <a:latin typeface="+mj-lt"/>
                <a:ea typeface="+mj-ea"/>
                <a:cs typeface="+mj-cs"/>
              </a:rPr>
            </a:br>
            <a:r>
              <a:rPr lang="en-US" sz="3600" kern="1200" dirty="0">
                <a:solidFill>
                  <a:schemeClr val="tx2"/>
                </a:solidFill>
                <a:latin typeface="+mj-lt"/>
                <a:ea typeface="+mj-ea"/>
                <a:cs typeface="+mj-cs"/>
              </a:rPr>
              <a:t>Prof. Jane Cartwright</a:t>
            </a:r>
            <a:br>
              <a:rPr lang="en-US" sz="4800" kern="1200" dirty="0">
                <a:solidFill>
                  <a:schemeClr val="tx2"/>
                </a:solidFill>
                <a:latin typeface="+mj-lt"/>
                <a:ea typeface="+mj-ea"/>
                <a:cs typeface="+mj-cs"/>
              </a:rPr>
            </a:br>
            <a:r>
              <a:rPr lang="en-US" sz="1200" b="0" i="0" kern="1200" dirty="0" err="1">
                <a:solidFill>
                  <a:schemeClr val="tx2"/>
                </a:solidFill>
                <a:effectLst/>
                <a:latin typeface="+mj-lt"/>
                <a:ea typeface="+mj-ea"/>
                <a:cs typeface="+mj-cs"/>
              </a:rPr>
              <a:t>Détail</a:t>
            </a:r>
            <a:r>
              <a:rPr lang="en-US" sz="1200" b="0" i="0" kern="1200" dirty="0">
                <a:solidFill>
                  <a:schemeClr val="tx2"/>
                </a:solidFill>
                <a:effectLst/>
                <a:latin typeface="+mj-lt"/>
                <a:ea typeface="+mj-ea"/>
                <a:cs typeface="+mj-cs"/>
              </a:rPr>
              <a:t> </a:t>
            </a:r>
            <a:r>
              <a:rPr lang="en-US" sz="1200" b="0" i="0" kern="1200" dirty="0" err="1">
                <a:solidFill>
                  <a:schemeClr val="tx2"/>
                </a:solidFill>
                <a:effectLst/>
                <a:latin typeface="+mj-lt"/>
                <a:ea typeface="+mj-ea"/>
                <a:cs typeface="+mj-cs"/>
              </a:rPr>
              <a:t>d'une</a:t>
            </a:r>
            <a:r>
              <a:rPr lang="en-US" sz="1200" b="0" i="0" kern="1200" dirty="0">
                <a:solidFill>
                  <a:schemeClr val="tx2"/>
                </a:solidFill>
                <a:effectLst/>
                <a:latin typeface="+mj-lt"/>
                <a:ea typeface="+mj-ea"/>
                <a:cs typeface="+mj-cs"/>
              </a:rPr>
              <a:t> </a:t>
            </a:r>
            <a:r>
              <a:rPr lang="en-US" sz="1200" b="0" i="0" kern="1200" dirty="0" err="1">
                <a:solidFill>
                  <a:schemeClr val="tx2"/>
                </a:solidFill>
                <a:effectLst/>
                <a:latin typeface="+mj-lt"/>
                <a:ea typeface="+mj-ea"/>
                <a:cs typeface="+mj-cs"/>
              </a:rPr>
              <a:t>enluminure</a:t>
            </a:r>
            <a:r>
              <a:rPr lang="en-US" sz="1200" b="0" i="0" kern="1200" dirty="0">
                <a:solidFill>
                  <a:schemeClr val="tx2"/>
                </a:solidFill>
                <a:effectLst/>
                <a:latin typeface="+mj-lt"/>
                <a:ea typeface="+mj-ea"/>
                <a:cs typeface="+mj-cs"/>
              </a:rPr>
              <a:t> du </a:t>
            </a:r>
            <a:r>
              <a:rPr lang="en-US" sz="1200" b="0" i="1" kern="1200" dirty="0">
                <a:solidFill>
                  <a:schemeClr val="tx2"/>
                </a:solidFill>
                <a:effectLst/>
                <a:latin typeface="+mj-lt"/>
                <a:ea typeface="+mj-ea"/>
                <a:cs typeface="+mj-cs"/>
              </a:rPr>
              <a:t>Canon </a:t>
            </a:r>
            <a:r>
              <a:rPr lang="en-US" sz="1200" b="0" i="1" kern="1200" dirty="0" err="1">
                <a:solidFill>
                  <a:schemeClr val="tx2"/>
                </a:solidFill>
                <a:effectLst/>
                <a:latin typeface="+mj-lt"/>
                <a:ea typeface="+mj-ea"/>
                <a:cs typeface="+mj-cs"/>
              </a:rPr>
              <a:t>medicinae</a:t>
            </a:r>
            <a:r>
              <a:rPr lang="en-US" sz="1200" b="0" i="0" kern="1200" dirty="0">
                <a:solidFill>
                  <a:schemeClr val="tx2"/>
                </a:solidFill>
                <a:effectLst/>
                <a:latin typeface="+mj-lt"/>
                <a:ea typeface="+mj-ea"/>
                <a:cs typeface="+mj-cs"/>
              </a:rPr>
              <a:t> </a:t>
            </a:r>
            <a:r>
              <a:rPr lang="en-US" sz="1200" b="0" i="0" kern="1200" dirty="0" err="1">
                <a:solidFill>
                  <a:schemeClr val="tx2"/>
                </a:solidFill>
                <a:effectLst/>
                <a:latin typeface="+mj-lt"/>
                <a:ea typeface="+mj-ea"/>
                <a:cs typeface="+mj-cs"/>
              </a:rPr>
              <a:t>d’</a:t>
            </a:r>
            <a:r>
              <a:rPr lang="en-US" sz="1200" b="0" i="0" u="none" strike="noStrike" kern="1200" dirty="0" err="1">
                <a:solidFill>
                  <a:schemeClr val="tx2"/>
                </a:solidFill>
                <a:effectLst/>
                <a:latin typeface="+mj-lt"/>
                <a:ea typeface="+mj-ea"/>
                <a:cs typeface="+mj-cs"/>
                <a:hlinkClick r:id="rId2" tooltip="Avicenna"/>
              </a:rPr>
              <a:t>Avicenne</a:t>
            </a:r>
            <a:r>
              <a:rPr lang="en-US" sz="1200" b="0" i="0" kern="1200" dirty="0">
                <a:solidFill>
                  <a:schemeClr val="tx2"/>
                </a:solidFill>
                <a:effectLst/>
                <a:latin typeface="+mj-lt"/>
                <a:ea typeface="+mj-ea"/>
                <a:cs typeface="+mj-cs"/>
              </a:rPr>
              <a:t> (</a:t>
            </a:r>
            <a:r>
              <a:rPr lang="en-US" sz="1200" b="0" i="0" kern="1200" dirty="0" err="1">
                <a:solidFill>
                  <a:schemeClr val="tx2"/>
                </a:solidFill>
                <a:effectLst/>
                <a:latin typeface="+mj-lt"/>
                <a:ea typeface="+mj-ea"/>
                <a:cs typeface="+mj-cs"/>
              </a:rPr>
              <a:t>Besançon</a:t>
            </a:r>
            <a:r>
              <a:rPr lang="en-US" sz="1200" b="0" i="0" kern="1200" dirty="0">
                <a:solidFill>
                  <a:schemeClr val="tx2"/>
                </a:solidFill>
                <a:effectLst/>
                <a:latin typeface="+mj-lt"/>
                <a:ea typeface="+mj-ea"/>
                <a:cs typeface="+mj-cs"/>
              </a:rPr>
              <a:t> - BM - </a:t>
            </a:r>
            <a:r>
              <a:rPr lang="en-US" sz="1200" b="0" i="0" kern="1200" dirty="0" err="1">
                <a:solidFill>
                  <a:schemeClr val="tx2"/>
                </a:solidFill>
                <a:effectLst/>
                <a:latin typeface="+mj-lt"/>
                <a:ea typeface="+mj-ea"/>
                <a:cs typeface="+mj-cs"/>
              </a:rPr>
              <a:t>ms.</a:t>
            </a:r>
            <a:r>
              <a:rPr lang="en-US" sz="1200" b="0" i="0" kern="1200" dirty="0">
                <a:solidFill>
                  <a:schemeClr val="tx2"/>
                </a:solidFill>
                <a:effectLst/>
                <a:latin typeface="+mj-lt"/>
                <a:ea typeface="+mj-ea"/>
                <a:cs typeface="+mj-cs"/>
              </a:rPr>
              <a:t> 0457 - f. 051).</a:t>
            </a:r>
            <a:br>
              <a:rPr lang="en-US" sz="1200" kern="1200" dirty="0">
                <a:solidFill>
                  <a:schemeClr val="tx2"/>
                </a:solidFill>
                <a:latin typeface="+mj-lt"/>
                <a:ea typeface="+mj-ea"/>
                <a:cs typeface="+mj-cs"/>
              </a:rPr>
            </a:br>
            <a:br>
              <a:rPr lang="en-US" sz="1200" kern="1200" dirty="0">
                <a:solidFill>
                  <a:schemeClr val="tx2"/>
                </a:solidFill>
                <a:latin typeface="+mj-lt"/>
                <a:ea typeface="+mj-ea"/>
                <a:cs typeface="+mj-cs"/>
              </a:rPr>
            </a:br>
            <a:r>
              <a:rPr lang="en-US" sz="1200" b="0" i="0" kern="1200" dirty="0">
                <a:solidFill>
                  <a:schemeClr val="tx2"/>
                </a:solidFill>
                <a:effectLst/>
                <a:latin typeface="+mj-lt"/>
                <a:ea typeface="+mj-ea"/>
                <a:cs typeface="+mj-cs"/>
              </a:rPr>
              <a:t>File:Medieval </a:t>
            </a:r>
            <a:r>
              <a:rPr lang="en-US" sz="1200" b="0" i="0" kern="1200" dirty="0" err="1">
                <a:solidFill>
                  <a:schemeClr val="tx2"/>
                </a:solidFill>
                <a:effectLst/>
                <a:latin typeface="+mj-lt"/>
                <a:ea typeface="+mj-ea"/>
                <a:cs typeface="+mj-cs"/>
              </a:rPr>
              <a:t>wikisource.png|Medieval_wikisource</a:t>
            </a:r>
            <a:r>
              <a:rPr lang="en-US" sz="1200" b="0" i="0" kern="1200" dirty="0">
                <a:solidFill>
                  <a:schemeClr val="tx2"/>
                </a:solidFill>
                <a:effectLst/>
                <a:latin typeface="+mj-lt"/>
                <a:ea typeface="+mj-ea"/>
                <a:cs typeface="+mj-cs"/>
              </a:rPr>
              <a:t>]</a:t>
            </a:r>
            <a:endParaRPr lang="en-US" sz="1200" kern="1200" dirty="0">
              <a:solidFill>
                <a:schemeClr val="tx2"/>
              </a:solidFill>
              <a:latin typeface="+mj-lt"/>
              <a:ea typeface="+mj-ea"/>
              <a:cs typeface="+mj-cs"/>
            </a:endParaRPr>
          </a:p>
        </p:txBody>
      </p:sp>
      <p:pic>
        <p:nvPicPr>
          <p:cNvPr id="3076" name="Picture 4">
            <a:extLst>
              <a:ext uri="{FF2B5EF4-FFF2-40B4-BE49-F238E27FC236}">
                <a16:creationId xmlns:a16="http://schemas.microsoft.com/office/drawing/2014/main" id="{6F1EA39C-D87F-423C-BC14-FB01804D6151}"/>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4045" r="1553" b="1"/>
          <a:stretch/>
        </p:blipFill>
        <p:spPr bwMode="auto">
          <a:xfrm>
            <a:off x="6508749" y="862806"/>
            <a:ext cx="5132388" cy="5132388"/>
          </a:xfrm>
          <a:custGeom>
            <a:avLst/>
            <a:gdLst/>
            <a:ahLst/>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noFill/>
          <a:extLst>
            <a:ext uri="{909E8E84-426E-40DD-AFC4-6F175D3DCCD1}">
              <a14:hiddenFill xmlns:a14="http://schemas.microsoft.com/office/drawing/2010/main">
                <a:solidFill>
                  <a:srgbClr val="FFFFFF"/>
                </a:solidFill>
              </a14:hiddenFill>
            </a:ext>
          </a:extLst>
        </p:spPr>
      </p:pic>
      <p:grpSp>
        <p:nvGrpSpPr>
          <p:cNvPr id="177" name="Bottom Right">
            <a:extLst>
              <a:ext uri="{FF2B5EF4-FFF2-40B4-BE49-F238E27FC236}">
                <a16:creationId xmlns:a16="http://schemas.microsoft.com/office/drawing/2014/main" id="{A7C60A7A-4212-46AC-80A2-DE231DD3D1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178" name="Freeform: Shape 177">
              <a:extLst>
                <a:ext uri="{FF2B5EF4-FFF2-40B4-BE49-F238E27FC236}">
                  <a16:creationId xmlns:a16="http://schemas.microsoft.com/office/drawing/2014/main" id="{7EDA875D-6B8A-4B32-89EB-F4CD6D1FCD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79" name="Graphic 157">
              <a:extLst>
                <a:ext uri="{FF2B5EF4-FFF2-40B4-BE49-F238E27FC236}">
                  <a16:creationId xmlns:a16="http://schemas.microsoft.com/office/drawing/2014/main" id="{AA7D7CCE-E90B-483E-AFF7-CF95CABC97F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81" name="Freeform: Shape 180">
                <a:extLst>
                  <a:ext uri="{FF2B5EF4-FFF2-40B4-BE49-F238E27FC236}">
                    <a16:creationId xmlns:a16="http://schemas.microsoft.com/office/drawing/2014/main" id="{67F2D919-84B6-4EC4-87F5-BDFF145BBE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82" name="Freeform: Shape 181">
                <a:extLst>
                  <a:ext uri="{FF2B5EF4-FFF2-40B4-BE49-F238E27FC236}">
                    <a16:creationId xmlns:a16="http://schemas.microsoft.com/office/drawing/2014/main" id="{65C8244C-685B-42CF-B028-C7ADE067CC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83" name="Freeform: Shape 182">
                <a:extLst>
                  <a:ext uri="{FF2B5EF4-FFF2-40B4-BE49-F238E27FC236}">
                    <a16:creationId xmlns:a16="http://schemas.microsoft.com/office/drawing/2014/main" id="{0420B7EF-9249-4974-A978-AAD55C81B7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184" name="Freeform: Shape 183">
                <a:extLst>
                  <a:ext uri="{FF2B5EF4-FFF2-40B4-BE49-F238E27FC236}">
                    <a16:creationId xmlns:a16="http://schemas.microsoft.com/office/drawing/2014/main" id="{05BD8B59-E1C0-4320-BFC1-66D139E80B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85" name="Freeform: Shape 184">
                <a:extLst>
                  <a:ext uri="{FF2B5EF4-FFF2-40B4-BE49-F238E27FC236}">
                    <a16:creationId xmlns:a16="http://schemas.microsoft.com/office/drawing/2014/main" id="{A983471C-A7FE-4ED8-BE9B-601CEC61EB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86" name="Freeform: Shape 185">
                <a:extLst>
                  <a:ext uri="{FF2B5EF4-FFF2-40B4-BE49-F238E27FC236}">
                    <a16:creationId xmlns:a16="http://schemas.microsoft.com/office/drawing/2014/main" id="{E8B842F2-803D-4F74-BBF6-6965BC0FD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87" name="Freeform: Shape 186">
                <a:extLst>
                  <a:ext uri="{FF2B5EF4-FFF2-40B4-BE49-F238E27FC236}">
                    <a16:creationId xmlns:a16="http://schemas.microsoft.com/office/drawing/2014/main" id="{94ECDF1E-AE5F-46C4-A134-C28C6D6B7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180" name="Freeform: Shape 179">
              <a:extLst>
                <a:ext uri="{FF2B5EF4-FFF2-40B4-BE49-F238E27FC236}">
                  <a16:creationId xmlns:a16="http://schemas.microsoft.com/office/drawing/2014/main" id="{C0E491A0-7D49-4A1F-B2DB-C94F563295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89" name="Cross">
            <a:extLst>
              <a:ext uri="{FF2B5EF4-FFF2-40B4-BE49-F238E27FC236}">
                <a16:creationId xmlns:a16="http://schemas.microsoft.com/office/drawing/2014/main" id="{5C0E6139-8A19-4905-87E2-E547D7B7F1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015507" y="3369564"/>
            <a:ext cx="118872" cy="118872"/>
            <a:chOff x="1175347" y="3733800"/>
            <a:chExt cx="118872" cy="118872"/>
          </a:xfrm>
        </p:grpSpPr>
        <p:cxnSp>
          <p:nvCxnSpPr>
            <p:cNvPr id="190" name="Straight Connector 189">
              <a:extLst>
                <a:ext uri="{FF2B5EF4-FFF2-40B4-BE49-F238E27FC236}">
                  <a16:creationId xmlns:a16="http://schemas.microsoft.com/office/drawing/2014/main" id="{BC05FFBD-B86A-4BD3-A147-FA95CE03CF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191" name="Straight Connector 190">
              <a:extLst>
                <a:ext uri="{FF2B5EF4-FFF2-40B4-BE49-F238E27FC236}">
                  <a16:creationId xmlns:a16="http://schemas.microsoft.com/office/drawing/2014/main" id="{EB69F8B1-78FB-4562-8A0D-8D29636755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spTree>
    <p:extLst>
      <p:ext uri="{BB962C8B-B14F-4D97-AF65-F5344CB8AC3E}">
        <p14:creationId xmlns:p14="http://schemas.microsoft.com/office/powerpoint/2010/main" val="15468904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6" name="Rectangle 65">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68" name="Rectangle 67">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0" name="Rectangle 69">
            <a:extLst>
              <a:ext uri="{FF2B5EF4-FFF2-40B4-BE49-F238E27FC236}">
                <a16:creationId xmlns:a16="http://schemas.microsoft.com/office/drawing/2014/main" id="{16E12301-1C96-4D15-9838-D5B894B22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A136FF9-AC4D-4196-9C34-E43F970D3090}"/>
              </a:ext>
            </a:extLst>
          </p:cNvPr>
          <p:cNvPicPr>
            <a:picLocks noChangeAspect="1"/>
          </p:cNvPicPr>
          <p:nvPr/>
        </p:nvPicPr>
        <p:blipFill rotWithShape="1">
          <a:blip r:embed="rId2" cstate="print">
            <a:alphaModFix amt="60000"/>
            <a:extLst>
              <a:ext uri="{28A0092B-C50C-407E-A947-70E740481C1C}">
                <a14:useLocalDpi xmlns:a14="http://schemas.microsoft.com/office/drawing/2010/main" val="0"/>
              </a:ext>
            </a:extLst>
          </a:blip>
          <a:srcRect t="13198" r="-1" b="11797"/>
          <a:stretch/>
        </p:blipFill>
        <p:spPr>
          <a:xfrm>
            <a:off x="20" y="558579"/>
            <a:ext cx="12188932" cy="6856614"/>
          </a:xfrm>
          <a:prstGeom prst="rect">
            <a:avLst/>
          </a:prstGeom>
        </p:spPr>
      </p:pic>
      <p:grpSp>
        <p:nvGrpSpPr>
          <p:cNvPr id="72" name="Top Left">
            <a:extLst>
              <a:ext uri="{FF2B5EF4-FFF2-40B4-BE49-F238E27FC236}">
                <a16:creationId xmlns:a16="http://schemas.microsoft.com/office/drawing/2014/main" id="{D7A5FD75-4B35-4162-9304-5694912558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73" name="Freeform: Shape 72">
              <a:extLst>
                <a:ext uri="{FF2B5EF4-FFF2-40B4-BE49-F238E27FC236}">
                  <a16:creationId xmlns:a16="http://schemas.microsoft.com/office/drawing/2014/main" id="{A5107DF9-40C8-458E-82E1-523137E7A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35000"/>
                </a:schemeClr>
              </a:solidFill>
              <a:prstDash val="lgDash"/>
              <a:round/>
            </a:ln>
          </p:spPr>
          <p:txBody>
            <a:bodyPr rtlCol="0" anchor="ctr"/>
            <a:lstStyle/>
            <a:p>
              <a:endParaRPr lang="en-US"/>
            </a:p>
          </p:txBody>
        </p:sp>
        <p:sp>
          <p:nvSpPr>
            <p:cNvPr id="74" name="Freeform: Shape 73">
              <a:extLst>
                <a:ext uri="{FF2B5EF4-FFF2-40B4-BE49-F238E27FC236}">
                  <a16:creationId xmlns:a16="http://schemas.microsoft.com/office/drawing/2014/main" id="{5BD83295-4F37-4B80-AF77-1798FB80C5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35000"/>
                </a:schemeClr>
              </a:solidFill>
              <a:prstDash val="lgDash"/>
              <a:round/>
            </a:ln>
          </p:spPr>
          <p:txBody>
            <a:bodyPr rtlCol="0" anchor="ctr"/>
            <a:lstStyle/>
            <a:p>
              <a:endParaRPr lang="en-US"/>
            </a:p>
          </p:txBody>
        </p:sp>
        <p:sp>
          <p:nvSpPr>
            <p:cNvPr id="75" name="Freeform: Shape 74">
              <a:extLst>
                <a:ext uri="{FF2B5EF4-FFF2-40B4-BE49-F238E27FC236}">
                  <a16:creationId xmlns:a16="http://schemas.microsoft.com/office/drawing/2014/main" id="{65888C74-4F56-4347-8944-E676A3C89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35000"/>
                </a:schemeClr>
              </a:solidFill>
              <a:prstDash val="lgDash"/>
              <a:round/>
            </a:ln>
          </p:spPr>
          <p:txBody>
            <a:bodyPr rtlCol="0" anchor="ctr"/>
            <a:lstStyle/>
            <a:p>
              <a:endParaRPr lang="en-US"/>
            </a:p>
          </p:txBody>
        </p:sp>
        <p:sp>
          <p:nvSpPr>
            <p:cNvPr id="76" name="Freeform: Shape 75">
              <a:extLst>
                <a:ext uri="{FF2B5EF4-FFF2-40B4-BE49-F238E27FC236}">
                  <a16:creationId xmlns:a16="http://schemas.microsoft.com/office/drawing/2014/main" id="{A69429CD-28C1-4DC7-84AD-4421A0AC8E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35000"/>
                </a:schemeClr>
              </a:solidFill>
              <a:prstDash val="lgDash"/>
              <a:round/>
            </a:ln>
          </p:spPr>
          <p:txBody>
            <a:bodyPr rtlCol="0" anchor="ctr"/>
            <a:lstStyle/>
            <a:p>
              <a:endParaRPr lang="en-US"/>
            </a:p>
          </p:txBody>
        </p:sp>
        <p:sp>
          <p:nvSpPr>
            <p:cNvPr id="77" name="Freeform: Shape 76">
              <a:extLst>
                <a:ext uri="{FF2B5EF4-FFF2-40B4-BE49-F238E27FC236}">
                  <a16:creationId xmlns:a16="http://schemas.microsoft.com/office/drawing/2014/main" id="{762D63CF-41E9-4561-A945-E199ABE754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35000"/>
                </a:schemeClr>
              </a:solidFill>
              <a:prstDash val="lgDash"/>
              <a:round/>
            </a:ln>
          </p:spPr>
          <p:txBody>
            <a:bodyPr rtlCol="0" anchor="ctr"/>
            <a:lstStyle/>
            <a:p>
              <a:endParaRPr lang="en-US"/>
            </a:p>
          </p:txBody>
        </p:sp>
        <p:sp>
          <p:nvSpPr>
            <p:cNvPr id="78" name="Freeform: Shape 77">
              <a:extLst>
                <a:ext uri="{FF2B5EF4-FFF2-40B4-BE49-F238E27FC236}">
                  <a16:creationId xmlns:a16="http://schemas.microsoft.com/office/drawing/2014/main" id="{0C95C339-F16B-492F-903D-A6855F56E1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35000"/>
                </a:schemeClr>
              </a:solidFill>
              <a:prstDash val="lgDash"/>
              <a:round/>
            </a:ln>
          </p:spPr>
          <p:txBody>
            <a:bodyPr rtlCol="0" anchor="ctr"/>
            <a:lstStyle/>
            <a:p>
              <a:endParaRPr lang="en-US"/>
            </a:p>
          </p:txBody>
        </p:sp>
        <p:sp>
          <p:nvSpPr>
            <p:cNvPr id="79" name="Freeform: Shape 78">
              <a:extLst>
                <a:ext uri="{FF2B5EF4-FFF2-40B4-BE49-F238E27FC236}">
                  <a16:creationId xmlns:a16="http://schemas.microsoft.com/office/drawing/2014/main" id="{E85BC65A-0C9A-45A6-B18B-5E020CE983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35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090B0ED4-17CA-4445-BB65-9D3BBC199884}"/>
              </a:ext>
            </a:extLst>
          </p:cNvPr>
          <p:cNvSpPr>
            <a:spLocks noGrp="1"/>
          </p:cNvSpPr>
          <p:nvPr>
            <p:ph type="title"/>
          </p:nvPr>
        </p:nvSpPr>
        <p:spPr>
          <a:xfrm>
            <a:off x="1198181" y="726066"/>
            <a:ext cx="4795282" cy="5018227"/>
          </a:xfrm>
        </p:spPr>
        <p:txBody>
          <a:bodyPr anchor="ctr">
            <a:normAutofit/>
          </a:bodyPr>
          <a:lstStyle/>
          <a:p>
            <a:r>
              <a:rPr lang="en-GB">
                <a:solidFill>
                  <a:srgbClr val="FFFFFF"/>
                </a:solidFill>
              </a:rPr>
              <a:t>How is this part of the module assessed?</a:t>
            </a:r>
          </a:p>
        </p:txBody>
      </p:sp>
      <p:grpSp>
        <p:nvGrpSpPr>
          <p:cNvPr id="81" name="Bottom Right">
            <a:extLst>
              <a:ext uri="{FF2B5EF4-FFF2-40B4-BE49-F238E27FC236}">
                <a16:creationId xmlns:a16="http://schemas.microsoft.com/office/drawing/2014/main" id="{34676384-D846-461C-B8F3-BDB849B4A4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82" name="Graphic 157">
              <a:extLst>
                <a:ext uri="{FF2B5EF4-FFF2-40B4-BE49-F238E27FC236}">
                  <a16:creationId xmlns:a16="http://schemas.microsoft.com/office/drawing/2014/main" id="{50480E57-05E0-42B6-8693-191B4E9CF5F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84" name="Freeform: Shape 83">
                <a:extLst>
                  <a:ext uri="{FF2B5EF4-FFF2-40B4-BE49-F238E27FC236}">
                    <a16:creationId xmlns:a16="http://schemas.microsoft.com/office/drawing/2014/main" id="{1C989BD5-54F6-4747-83F1-81FCAEDAD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85" name="Freeform: Shape 84">
                <a:extLst>
                  <a:ext uri="{FF2B5EF4-FFF2-40B4-BE49-F238E27FC236}">
                    <a16:creationId xmlns:a16="http://schemas.microsoft.com/office/drawing/2014/main" id="{6D7EE029-E135-4899-AC49-78D6946CDA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86" name="Freeform: Shape 85">
                <a:extLst>
                  <a:ext uri="{FF2B5EF4-FFF2-40B4-BE49-F238E27FC236}">
                    <a16:creationId xmlns:a16="http://schemas.microsoft.com/office/drawing/2014/main" id="{4C9494D7-A3EA-4A41-8910-6B6FE95E5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87" name="Freeform: Shape 86">
                <a:extLst>
                  <a:ext uri="{FF2B5EF4-FFF2-40B4-BE49-F238E27FC236}">
                    <a16:creationId xmlns:a16="http://schemas.microsoft.com/office/drawing/2014/main" id="{89E7F2B7-DEB2-4B2A-99F9-10622D09E1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88" name="Freeform: Shape 87">
                <a:extLst>
                  <a:ext uri="{FF2B5EF4-FFF2-40B4-BE49-F238E27FC236}">
                    <a16:creationId xmlns:a16="http://schemas.microsoft.com/office/drawing/2014/main" id="{9DACD4DB-BAF5-43DD-8CC8-4200A16D66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89" name="Freeform: Shape 88">
                <a:extLst>
                  <a:ext uri="{FF2B5EF4-FFF2-40B4-BE49-F238E27FC236}">
                    <a16:creationId xmlns:a16="http://schemas.microsoft.com/office/drawing/2014/main" id="{6532D7D7-91B4-4F7C-B38E-5BBD5F3B4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90" name="Freeform: Shape 89">
                <a:extLst>
                  <a:ext uri="{FF2B5EF4-FFF2-40B4-BE49-F238E27FC236}">
                    <a16:creationId xmlns:a16="http://schemas.microsoft.com/office/drawing/2014/main" id="{2B7428A0-A810-46D6-9CC7-2475B2DF6E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83" name="Freeform: Shape 82">
              <a:extLst>
                <a:ext uri="{FF2B5EF4-FFF2-40B4-BE49-F238E27FC236}">
                  <a16:creationId xmlns:a16="http://schemas.microsoft.com/office/drawing/2014/main" id="{9C4A0E07-B9C5-49FB-B94A-B28D740C74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830A67DA-B4AC-4357-852A-C2325E6EDEDB}"/>
              </a:ext>
            </a:extLst>
          </p:cNvPr>
          <p:cNvSpPr>
            <a:spLocks noGrp="1"/>
          </p:cNvSpPr>
          <p:nvPr>
            <p:ph idx="1"/>
          </p:nvPr>
        </p:nvSpPr>
        <p:spPr>
          <a:xfrm>
            <a:off x="6195372" y="264159"/>
            <a:ext cx="5741890" cy="6397465"/>
          </a:xfrm>
        </p:spPr>
        <p:txBody>
          <a:bodyPr anchor="ctr">
            <a:normAutofit/>
          </a:bodyPr>
          <a:lstStyle/>
          <a:p>
            <a:pPr marL="0" indent="0">
              <a:buNone/>
            </a:pPr>
            <a:r>
              <a:rPr lang="en-GB" b="0" i="0" dirty="0">
                <a:solidFill>
                  <a:srgbClr val="FFFFFF"/>
                </a:solidFill>
                <a:effectLst/>
                <a:latin typeface="-apple-system"/>
              </a:rPr>
              <a:t>Level 5 and Level 6 students:</a:t>
            </a:r>
          </a:p>
          <a:p>
            <a:pPr marL="0" indent="0">
              <a:buNone/>
            </a:pPr>
            <a:r>
              <a:rPr lang="en-GB" b="0" i="0" dirty="0">
                <a:solidFill>
                  <a:srgbClr val="FFFFFF"/>
                </a:solidFill>
                <a:effectLst/>
                <a:latin typeface="-apple-system"/>
              </a:rPr>
              <a:t>1. Write a long encyclopaedia entry (2,000 words) on EITHER any holy well OR any saintly relic of your choice.</a:t>
            </a:r>
          </a:p>
          <a:p>
            <a:pPr marL="0" indent="0">
              <a:buNone/>
            </a:pPr>
            <a:r>
              <a:rPr lang="en-GB" b="1" dirty="0">
                <a:solidFill>
                  <a:srgbClr val="FFFFFF"/>
                </a:solidFill>
                <a:latin typeface="-apple-system"/>
              </a:rPr>
              <a:t>Deadline: </a:t>
            </a:r>
            <a:r>
              <a:rPr lang="en-GB" b="1">
                <a:solidFill>
                  <a:srgbClr val="FFFFFF"/>
                </a:solidFill>
                <a:latin typeface="-apple-system"/>
              </a:rPr>
              <a:t>3 November 2024</a:t>
            </a:r>
            <a:endParaRPr lang="en-GB" b="1" i="0" dirty="0">
              <a:solidFill>
                <a:srgbClr val="FFFFFF"/>
              </a:solidFill>
              <a:effectLst/>
              <a:latin typeface="-apple-system"/>
            </a:endParaRPr>
          </a:p>
          <a:p>
            <a:endParaRPr lang="en-GB" sz="1800" dirty="0">
              <a:solidFill>
                <a:srgbClr val="FFFFFF"/>
              </a:solidFill>
            </a:endParaRPr>
          </a:p>
        </p:txBody>
      </p:sp>
    </p:spTree>
    <p:extLst>
      <p:ext uri="{BB962C8B-B14F-4D97-AF65-F5344CB8AC3E}">
        <p14:creationId xmlns:p14="http://schemas.microsoft.com/office/powerpoint/2010/main" val="154642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73C1F-B6AC-8991-56D4-1683DDEC38DE}"/>
              </a:ext>
            </a:extLst>
          </p:cNvPr>
          <p:cNvSpPr>
            <a:spLocks noGrp="1"/>
          </p:cNvSpPr>
          <p:nvPr>
            <p:ph type="title"/>
          </p:nvPr>
        </p:nvSpPr>
        <p:spPr/>
        <p:txBody>
          <a:bodyPr/>
          <a:lstStyle/>
          <a:p>
            <a:r>
              <a:rPr lang="en-GB" dirty="0"/>
              <a:t>Tips for Assignment 1:</a:t>
            </a:r>
          </a:p>
        </p:txBody>
      </p:sp>
      <p:sp>
        <p:nvSpPr>
          <p:cNvPr id="3" name="Content Placeholder 2">
            <a:extLst>
              <a:ext uri="{FF2B5EF4-FFF2-40B4-BE49-F238E27FC236}">
                <a16:creationId xmlns:a16="http://schemas.microsoft.com/office/drawing/2014/main" id="{735EF58C-2CDB-7C40-B2B7-F0866D63C22B}"/>
              </a:ext>
            </a:extLst>
          </p:cNvPr>
          <p:cNvSpPr>
            <a:spLocks noGrp="1"/>
          </p:cNvSpPr>
          <p:nvPr>
            <p:ph idx="1"/>
          </p:nvPr>
        </p:nvSpPr>
        <p:spPr/>
        <p:txBody>
          <a:bodyPr>
            <a:normAutofit fontScale="85000" lnSpcReduction="20000"/>
          </a:bodyPr>
          <a:lstStyle/>
          <a:p>
            <a:r>
              <a:rPr lang="en-GB" dirty="0"/>
              <a:t>Choose </a:t>
            </a:r>
            <a:r>
              <a:rPr lang="en-GB" i="1" dirty="0"/>
              <a:t>either</a:t>
            </a:r>
            <a:r>
              <a:rPr lang="en-GB" dirty="0"/>
              <a:t> a holy well </a:t>
            </a:r>
            <a:r>
              <a:rPr lang="en-GB" i="1" dirty="0"/>
              <a:t>or</a:t>
            </a:r>
            <a:r>
              <a:rPr lang="en-GB" dirty="0"/>
              <a:t> a relic and make it clear at the start which you have chosen (both might be associated with a saint and could be interlinked, but specify which you have chosen);</a:t>
            </a:r>
          </a:p>
          <a:p>
            <a:r>
              <a:rPr lang="en-GB" dirty="0"/>
              <a:t>Choose a site that has enough information available to make it viable for an assignment;</a:t>
            </a:r>
          </a:p>
          <a:p>
            <a:r>
              <a:rPr lang="en-GB" dirty="0"/>
              <a:t>Place the well or relic in its wider context: introduce holy wells or the cult of relics; with which saint is it associated?; is it referenced in Lives, poetry, historical documentation? Do any literary texts shed light on how the well was used and who frequented the well? Does it have an interesting history? Was it a popular pilgrimage site? How has its usage changed over the years? Can any comparisons be drawn between this relic and other similar relics? Is it mentioned in hagiography or the work of antiquarians? </a:t>
            </a:r>
          </a:p>
        </p:txBody>
      </p:sp>
    </p:spTree>
    <p:extLst>
      <p:ext uri="{BB962C8B-B14F-4D97-AF65-F5344CB8AC3E}">
        <p14:creationId xmlns:p14="http://schemas.microsoft.com/office/powerpoint/2010/main" val="5780103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6087F-1779-1B07-2CD5-68CE63DAEE0D}"/>
              </a:ext>
            </a:extLst>
          </p:cNvPr>
          <p:cNvSpPr>
            <a:spLocks noGrp="1"/>
          </p:cNvSpPr>
          <p:nvPr>
            <p:ph type="title"/>
          </p:nvPr>
        </p:nvSpPr>
        <p:spPr/>
        <p:txBody>
          <a:bodyPr/>
          <a:lstStyle/>
          <a:p>
            <a:r>
              <a:rPr lang="en-GB" dirty="0"/>
              <a:t>Tip for Assignment 1:</a:t>
            </a:r>
          </a:p>
        </p:txBody>
      </p:sp>
      <p:sp>
        <p:nvSpPr>
          <p:cNvPr id="3" name="Content Placeholder 2">
            <a:extLst>
              <a:ext uri="{FF2B5EF4-FFF2-40B4-BE49-F238E27FC236}">
                <a16:creationId xmlns:a16="http://schemas.microsoft.com/office/drawing/2014/main" id="{138D7EF0-3990-A333-EC17-4A426637D296}"/>
              </a:ext>
            </a:extLst>
          </p:cNvPr>
          <p:cNvSpPr>
            <a:spLocks noGrp="1"/>
          </p:cNvSpPr>
          <p:nvPr>
            <p:ph idx="1"/>
          </p:nvPr>
        </p:nvSpPr>
        <p:spPr/>
        <p:txBody>
          <a:bodyPr>
            <a:normAutofit fontScale="85000" lnSpcReduction="20000"/>
          </a:bodyPr>
          <a:lstStyle/>
          <a:p>
            <a:r>
              <a:rPr lang="en-GB" dirty="0"/>
              <a:t>How does practise at the well or the traditions associated with the relic compare to other similar sites or relics and is there any theological significance to these practises?</a:t>
            </a:r>
          </a:p>
          <a:p>
            <a:r>
              <a:rPr lang="en-GB" dirty="0"/>
              <a:t>Are there other relics or wells associated with this saint?</a:t>
            </a:r>
          </a:p>
          <a:p>
            <a:r>
              <a:rPr lang="en-GB" dirty="0"/>
              <a:t>Study long encyclopaedia entries – writing concisely, clearly, check your sentences flow correctly and that punctuation and spelling do not contain mistakes;</a:t>
            </a:r>
          </a:p>
          <a:p>
            <a:r>
              <a:rPr lang="en-GB" dirty="0"/>
              <a:t>Have you drawn on appropriate academic primary and secondary sources (not just web sources)?</a:t>
            </a:r>
          </a:p>
          <a:p>
            <a:r>
              <a:rPr lang="en-GB" dirty="0"/>
              <a:t>Provide a good bibliography (checking referencing is correct and consistent – see UWTSD MHRA Guide to Referencing and Bibliography.</a:t>
            </a:r>
          </a:p>
        </p:txBody>
      </p:sp>
    </p:spTree>
    <p:extLst>
      <p:ext uri="{BB962C8B-B14F-4D97-AF65-F5344CB8AC3E}">
        <p14:creationId xmlns:p14="http://schemas.microsoft.com/office/powerpoint/2010/main" val="26897255"/>
      </p:ext>
    </p:extLst>
  </p:cSld>
  <p:clrMapOvr>
    <a:masterClrMapping/>
  </p:clrMapOvr>
</p:sld>
</file>

<file path=ppt/theme/theme1.xml><?xml version="1.0" encoding="utf-8"?>
<a:theme xmlns:a="http://schemas.openxmlformats.org/drawingml/2006/main" name="ExploreVTI">
  <a:themeElements>
    <a:clrScheme name="Custom 33">
      <a:dk1>
        <a:sysClr val="windowText" lastClr="000000"/>
      </a:dk1>
      <a:lt1>
        <a:sysClr val="window" lastClr="FFFFFF"/>
      </a:lt1>
      <a:dk2>
        <a:srgbClr val="201449"/>
      </a:dk2>
      <a:lt2>
        <a:srgbClr val="F3F0E9"/>
      </a:lt2>
      <a:accent1>
        <a:srgbClr val="E45221"/>
      </a:accent1>
      <a:accent2>
        <a:srgbClr val="4D4EE6"/>
      </a:accent2>
      <a:accent3>
        <a:srgbClr val="454B78"/>
      </a:accent3>
      <a:accent4>
        <a:srgbClr val="A3A3C1"/>
      </a:accent4>
      <a:accent5>
        <a:srgbClr val="7162FE"/>
      </a:accent5>
      <a:accent6>
        <a:srgbClr val="1EBE9B"/>
      </a:accent6>
      <a:hlink>
        <a:srgbClr val="F900A0"/>
      </a:hlink>
      <a:folHlink>
        <a:srgbClr val="954F72"/>
      </a:folHlink>
    </a:clrScheme>
    <a:fontScheme name="Custom 23">
      <a:majorFont>
        <a:latin typeface="Sagona Book"/>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xploreVTI" id="{157DDAE2-BFCD-43FD-9602-E5EFEAD66DC3}" vid="{04B6EBF8-4645-4305-9753-050B4204785C}"/>
    </a:ext>
  </a:extLst>
</a:theme>
</file>

<file path=docProps/app.xml><?xml version="1.0" encoding="utf-8"?>
<Properties xmlns="http://schemas.openxmlformats.org/officeDocument/2006/extended-properties" xmlns:vt="http://schemas.openxmlformats.org/officeDocument/2006/docPropsVTypes">
  <TotalTime>1</TotalTime>
  <Words>366</Words>
  <Application>Microsoft Office PowerPoint</Application>
  <PresentationFormat>Widescreen</PresentationFormat>
  <Paragraphs>17</Paragraphs>
  <Slides>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vt:i4>
      </vt:variant>
    </vt:vector>
  </HeadingPairs>
  <TitlesOfParts>
    <vt:vector size="10" baseType="lpstr">
      <vt:lpstr>-apple-system</vt:lpstr>
      <vt:lpstr>AvenirNext LT Pro Medium</vt:lpstr>
      <vt:lpstr>Arial</vt:lpstr>
      <vt:lpstr>Avenir Next LT Pro</vt:lpstr>
      <vt:lpstr>Sagona Book</vt:lpstr>
      <vt:lpstr>ExploreVTI</vt:lpstr>
      <vt:lpstr>Medicine and Miracles: Health, Illness and Cures  Prof. Jane Cartwright Détail d'une enluminure du Canon medicinae d’Avicenne (Besançon - BM - ms. 0457 - f. 051).  File:Medieval wikisource.png|Medieval_wikisource]</vt:lpstr>
      <vt:lpstr>How is this part of the module assessed?</vt:lpstr>
      <vt:lpstr>Tips for Assignment 1:</vt:lpstr>
      <vt:lpstr>Tip for Assignment 1:</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Medicine and Miracles: Health, Illness and Cures  Prof. Jane Cartwright Détail d'une enluminure du Canon medicinae d’Avicenne (Besançon - BM - ms. 0457 - f. 051).  File:Medieval wikisource.png|Medieval_wikisource]</dc:title>
  <dc:creator>Jane Cartwright</dc:creator>
  <cp:lastModifiedBy>Jane Cartwright</cp:lastModifiedBy>
  <cp:revision>1</cp:revision>
  <dcterms:created xsi:type="dcterms:W3CDTF">2023-03-28T16:10:28Z</dcterms:created>
  <dcterms:modified xsi:type="dcterms:W3CDTF">2024-10-21T13:50:57Z</dcterms:modified>
</cp:coreProperties>
</file>