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9" r:id="rId12"/>
    <p:sldId id="266" r:id="rId13"/>
    <p:sldId id="267" r:id="rId14"/>
    <p:sldId id="26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04"/>
    <p:restoredTop sz="84340" autoAdjust="0"/>
  </p:normalViewPr>
  <p:slideViewPr>
    <p:cSldViewPr>
      <p:cViewPr varScale="1">
        <p:scale>
          <a:sx n="72" d="100"/>
          <a:sy n="72" d="100"/>
        </p:scale>
        <p:origin x="1810" y="5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44067EA-8696-4133-B833-0085A1498F03}" type="datetimeFigureOut">
              <a:rPr lang="en-US" smtClean="0"/>
              <a:t>4/23/2025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24F105D-8FBA-4E11-BEEC-A5F36AEE17D0}"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This essentially means communicating with the people from different countries. </a:t>
            </a:r>
          </a:p>
          <a:p>
            <a:pPr algn="just"/>
            <a:r>
              <a:rPr lang="en-GB" dirty="0"/>
              <a:t>The presentation will be showing the cultural elements required to be overcome in the international business settings by establishing a beneficial collaboration. It will also discuss the cultural elements required to be overcome in international business environment.</a:t>
            </a:r>
            <a:endParaRPr lang="en-US" dirty="0"/>
          </a:p>
          <a:p>
            <a:pPr algn="just"/>
            <a:endParaRPr lang="en-US" dirty="0"/>
          </a:p>
        </p:txBody>
      </p:sp>
      <p:sp>
        <p:nvSpPr>
          <p:cNvPr id="4" name="Slide Number Placeholder 3"/>
          <p:cNvSpPr>
            <a:spLocks noGrp="1"/>
          </p:cNvSpPr>
          <p:nvPr>
            <p:ph type="sldNum" sz="quarter" idx="10"/>
          </p:nvPr>
        </p:nvSpPr>
        <p:spPr/>
        <p:txBody>
          <a:bodyPr/>
          <a:lstStyle/>
          <a:p>
            <a:fld id="{E24F105D-8FBA-4E11-BEEC-A5F36AEE17D0}"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It encompasses different ways highlighting individual interactions, communication and expressions shown by them. It helps in shaping their overall identity and society norms. Culture is mainly learned by transmitting factors from one side to different generations and evolves over time with the external influences like globalisation, technology and migration. </a:t>
            </a:r>
            <a:endParaRPr lang="en-US" dirty="0"/>
          </a:p>
        </p:txBody>
      </p:sp>
      <p:sp>
        <p:nvSpPr>
          <p:cNvPr id="4" name="Slide Number Placeholder 3"/>
          <p:cNvSpPr>
            <a:spLocks noGrp="1"/>
          </p:cNvSpPr>
          <p:nvPr>
            <p:ph type="sldNum" sz="quarter" idx="10"/>
          </p:nvPr>
        </p:nvSpPr>
        <p:spPr/>
        <p:txBody>
          <a:bodyPr/>
          <a:lstStyle/>
          <a:p>
            <a:fld id="{E24F105D-8FBA-4E11-BEEC-A5F36AEE17D0}"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b="1" i="1" dirty="0"/>
              <a:t>Social institutions:</a:t>
            </a:r>
            <a:r>
              <a:rPr lang="en-GB" dirty="0"/>
              <a:t> The institutions like family, education, government, and religion structure, the social interaction by offering stability of guiding behaviour in the cultural framework. </a:t>
            </a:r>
            <a:endParaRPr lang="en-US" dirty="0"/>
          </a:p>
          <a:p>
            <a:pPr algn="just"/>
            <a:r>
              <a:rPr lang="en-GB" b="1" i="1" dirty="0"/>
              <a:t>Material culture:</a:t>
            </a:r>
            <a:r>
              <a:rPr lang="en-GB" dirty="0"/>
              <a:t> This consists of physical objects, artifacts and technology which are used in society like clothing, architecture, tools and artistic expression. This reflects culture, identity and historical evolution. </a:t>
            </a:r>
            <a:endParaRPr lang="en-US" dirty="0"/>
          </a:p>
          <a:p>
            <a:pPr algn="just"/>
            <a:r>
              <a:rPr lang="en-GB" b="1" i="1" dirty="0"/>
              <a:t>Arts and aesthetics:</a:t>
            </a:r>
            <a:r>
              <a:rPr lang="en-GB" dirty="0"/>
              <a:t> It presents about art, music, dance, film and literature with the creative expression of cultural identity that reflects emotions, ideologies, and societal values. </a:t>
            </a:r>
            <a:endParaRPr lang="en-US" dirty="0"/>
          </a:p>
          <a:p>
            <a:pPr algn="just"/>
            <a:r>
              <a:rPr lang="en-GB" b="1" i="1" dirty="0"/>
              <a:t>Cultural symbols:</a:t>
            </a:r>
            <a:r>
              <a:rPr lang="en-GB" dirty="0"/>
              <a:t> These symbols include flags, religious icons and gestures that carry significant meaning and unified groups with the representation of cultural identity and heritage. </a:t>
            </a:r>
            <a:endParaRPr lang="en-US" dirty="0"/>
          </a:p>
          <a:p>
            <a:pPr algn="just"/>
            <a:r>
              <a:rPr lang="en-GB" b="1" i="1" dirty="0"/>
              <a:t>Traditions and rituals:</a:t>
            </a:r>
            <a:r>
              <a:rPr lang="en-GB" dirty="0"/>
              <a:t> These are repetitive activities that reinforce the cultural values like festivals, ceremonies and the rights of passage.</a:t>
            </a:r>
            <a:endParaRPr lang="en-US" dirty="0"/>
          </a:p>
          <a:p>
            <a:pPr algn="just"/>
            <a:r>
              <a:rPr lang="en-GB" dirty="0"/>
              <a:t>Culture is considered to be dynamic that influence societal development and individual world view to foster identity, cohesion and diversity.</a:t>
            </a:r>
            <a:endParaRPr lang="en-US" dirty="0"/>
          </a:p>
        </p:txBody>
      </p:sp>
      <p:sp>
        <p:nvSpPr>
          <p:cNvPr id="4" name="Slide Number Placeholder 3"/>
          <p:cNvSpPr>
            <a:spLocks noGrp="1"/>
          </p:cNvSpPr>
          <p:nvPr>
            <p:ph type="sldNum" sz="quarter" idx="10"/>
          </p:nvPr>
        </p:nvSpPr>
        <p:spPr/>
        <p:txBody>
          <a:bodyPr/>
          <a:lstStyle/>
          <a:p>
            <a:fld id="{E24F105D-8FBA-4E11-BEEC-A5F36AEE17D0}"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b="1" dirty="0"/>
              <a:t>Individualism (20 vs. 89): </a:t>
            </a:r>
            <a:endParaRPr lang="en-US" dirty="0"/>
          </a:p>
          <a:p>
            <a:pPr algn="just"/>
            <a:r>
              <a:rPr lang="en-GB" dirty="0"/>
              <a:t>The country scoring 20 is considered to be more collective that prioritise group harmony in strong family ties, their impact on team work and other services. The high individualistic country UK with 89 scores value independence and self expression that influence consumer behaviour and marketing approaches. </a:t>
            </a:r>
            <a:endParaRPr lang="en-US" dirty="0"/>
          </a:p>
          <a:p>
            <a:pPr algn="just"/>
            <a:r>
              <a:rPr lang="en-GB" b="1" dirty="0"/>
              <a:t>Masculinity (66 vs. 66): </a:t>
            </a:r>
            <a:endParaRPr lang="en-US" dirty="0"/>
          </a:p>
          <a:p>
            <a:pPr algn="just"/>
            <a:r>
              <a:rPr lang="en-GB" dirty="0"/>
              <a:t>Both destinations are scoring 66 that indicate the focus over competition, achievement and success. This directly impacts the corporate environment with the advertising style and the working preferences in the companies with the cultures, favour, assertiveness and goal oriented behaviours.</a:t>
            </a:r>
            <a:endParaRPr lang="en-US" dirty="0"/>
          </a:p>
        </p:txBody>
      </p:sp>
      <p:sp>
        <p:nvSpPr>
          <p:cNvPr id="4" name="Slide Number Placeholder 3"/>
          <p:cNvSpPr>
            <a:spLocks noGrp="1"/>
          </p:cNvSpPr>
          <p:nvPr>
            <p:ph type="sldNum" sz="quarter" idx="10"/>
          </p:nvPr>
        </p:nvSpPr>
        <p:spPr/>
        <p:txBody>
          <a:bodyPr/>
          <a:lstStyle/>
          <a:p>
            <a:fld id="{E24F105D-8FBA-4E11-BEEC-A5F36AEE17D0}"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b="1" dirty="0"/>
              <a:t>Long-term orientation (87 vs. 51): </a:t>
            </a:r>
            <a:endParaRPr lang="en-US" dirty="0"/>
          </a:p>
          <a:p>
            <a:pPr algn="just"/>
            <a:r>
              <a:rPr lang="en-GB" dirty="0"/>
              <a:t>China with 87 scores mainly focuses on long-term planning, patience and sustainability that influences the business strategy of highlighted company and their investment patterns. The country United Kingdom with 51 score balance short and long-term approach that impacts over consumer spending and innovation strategies of the firm. </a:t>
            </a:r>
            <a:endParaRPr lang="en-US" dirty="0"/>
          </a:p>
          <a:p>
            <a:pPr algn="just"/>
            <a:r>
              <a:rPr lang="en-GB" b="1" dirty="0"/>
              <a:t>Indulgence (24 vs. 69): </a:t>
            </a:r>
            <a:endParaRPr lang="en-US" dirty="0"/>
          </a:p>
          <a:p>
            <a:pPr algn="just"/>
            <a:r>
              <a:rPr lang="en-GB" dirty="0"/>
              <a:t>A low score of 24 in China, mainly suggest strain over the culture, emphasising self discipline and controlled retail activities. In UK, the score of 69 indicates enjoyment driven culture that influences lifestyle choices in consumer service expectations within the company.</a:t>
            </a:r>
            <a:endParaRPr lang="en-US" dirty="0"/>
          </a:p>
          <a:p>
            <a:pPr algn="just"/>
            <a:r>
              <a:rPr lang="en-GB" dirty="0"/>
              <a:t>Understanding these dimensions can help the businesses to adapt the cultural expectation of China for enhancing the interaction and marketing strategies in the international business environment.</a:t>
            </a:r>
            <a:endParaRPr lang="en-US" dirty="0"/>
          </a:p>
        </p:txBody>
      </p:sp>
      <p:sp>
        <p:nvSpPr>
          <p:cNvPr id="4" name="Slide Number Placeholder 3"/>
          <p:cNvSpPr>
            <a:spLocks noGrp="1"/>
          </p:cNvSpPr>
          <p:nvPr>
            <p:ph type="sldNum" sz="quarter" idx="10"/>
          </p:nvPr>
        </p:nvSpPr>
        <p:spPr/>
        <p:txBody>
          <a:bodyPr/>
          <a:lstStyle/>
          <a:p>
            <a:fld id="{E24F105D-8FBA-4E11-BEEC-A5F36AEE17D0}"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b="1" dirty="0"/>
              <a:t>Low individualism (20) – collectivist Society: </a:t>
            </a:r>
            <a:endParaRPr lang="en-US" dirty="0"/>
          </a:p>
          <a:p>
            <a:pPr lvl="0" algn="just"/>
            <a:r>
              <a:rPr lang="en-GB" dirty="0"/>
              <a:t>The group harmony and loyalty are mainly prioritised over the individual achievements for Chinese people. </a:t>
            </a:r>
            <a:endParaRPr lang="en-US" dirty="0"/>
          </a:p>
          <a:p>
            <a:pPr lvl="0" algn="just"/>
            <a:r>
              <a:rPr lang="en-GB" dirty="0"/>
              <a:t>Social and business relationships are developed on long-term trust and mutual obligations. </a:t>
            </a:r>
            <a:endParaRPr lang="en-US" dirty="0"/>
          </a:p>
          <a:p>
            <a:pPr lvl="0" algn="just"/>
            <a:r>
              <a:rPr lang="en-GB" dirty="0"/>
              <a:t>Independent decision making is considered to be less common with the preferences offered with collective input that is impacting on mutual understanding. </a:t>
            </a:r>
            <a:endParaRPr lang="en-US" dirty="0"/>
          </a:p>
          <a:p>
            <a:pPr algn="just"/>
            <a:r>
              <a:rPr lang="en-GB" b="1" dirty="0"/>
              <a:t>Masculinity (66) – competitive culture: </a:t>
            </a:r>
            <a:endParaRPr lang="en-US" dirty="0"/>
          </a:p>
          <a:p>
            <a:pPr lvl="0" algn="just"/>
            <a:r>
              <a:rPr lang="en-GB" dirty="0"/>
              <a:t>Places a strong emphasis on achievement, success, and status. </a:t>
            </a:r>
            <a:endParaRPr lang="en-US" dirty="0"/>
          </a:p>
          <a:p>
            <a:pPr lvl="0" algn="just"/>
            <a:r>
              <a:rPr lang="en-GB" dirty="0"/>
              <a:t>Business environment are performance driven with major focus on results. </a:t>
            </a:r>
            <a:endParaRPr lang="en-US" dirty="0"/>
          </a:p>
          <a:p>
            <a:pPr lvl="0" algn="just"/>
            <a:r>
              <a:rPr lang="en-GB" dirty="0"/>
              <a:t>Employees and organisations prioritise competition with materialistic success. </a:t>
            </a:r>
            <a:endParaRPr lang="en-US" dirty="0"/>
          </a:p>
        </p:txBody>
      </p:sp>
      <p:sp>
        <p:nvSpPr>
          <p:cNvPr id="4" name="Slide Number Placeholder 3"/>
          <p:cNvSpPr>
            <a:spLocks noGrp="1"/>
          </p:cNvSpPr>
          <p:nvPr>
            <p:ph type="sldNum" sz="quarter" idx="10"/>
          </p:nvPr>
        </p:nvSpPr>
        <p:spPr/>
        <p:txBody>
          <a:bodyPr/>
          <a:lstStyle/>
          <a:p>
            <a:fld id="{E24F105D-8FBA-4E11-BEEC-A5F36AEE17D0}"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b="1" dirty="0"/>
              <a:t>Long-term orientation (87) – strategic and future focused mindset: </a:t>
            </a:r>
            <a:endParaRPr lang="en-US" dirty="0"/>
          </a:p>
          <a:p>
            <a:pPr lvl="0" algn="just"/>
            <a:r>
              <a:rPr lang="en-GB" dirty="0"/>
              <a:t>The cultural emphasis on perseverance, patience and sustained growth is considered. </a:t>
            </a:r>
            <a:endParaRPr lang="en-US" dirty="0"/>
          </a:p>
          <a:p>
            <a:pPr lvl="0" algn="just"/>
            <a:r>
              <a:rPr lang="en-GB" dirty="0"/>
              <a:t>Business decisions are mainly guided with long-term objectives rather than considering short-term gains. </a:t>
            </a:r>
            <a:endParaRPr lang="en-US" dirty="0"/>
          </a:p>
          <a:p>
            <a:pPr lvl="0" algn="just"/>
            <a:r>
              <a:rPr lang="en-GB" dirty="0"/>
              <a:t>The traditions and historical continuity directly influences decision making. </a:t>
            </a:r>
            <a:endParaRPr lang="en-US" dirty="0"/>
          </a:p>
          <a:p>
            <a:pPr algn="just"/>
            <a:r>
              <a:rPr lang="en-GB" b="1" dirty="0"/>
              <a:t>Low indulgence (24) – Self restraint and pragmatism: </a:t>
            </a:r>
            <a:endParaRPr lang="en-US" dirty="0"/>
          </a:p>
          <a:p>
            <a:pPr lvl="0" algn="just"/>
            <a:r>
              <a:rPr lang="en-GB" dirty="0"/>
              <a:t>Preferences of moderation and self discipline are considered over immediate pleasure in China. </a:t>
            </a:r>
            <a:endParaRPr lang="en-US" dirty="0"/>
          </a:p>
          <a:p>
            <a:pPr lvl="0" algn="just"/>
            <a:r>
              <a:rPr lang="en-GB" dirty="0"/>
              <a:t>Business activities and spending is often practical rather than extravagant factors. </a:t>
            </a:r>
            <a:endParaRPr lang="en-US" dirty="0"/>
          </a:p>
          <a:p>
            <a:pPr lvl="0" algn="just"/>
            <a:r>
              <a:rPr lang="en-GB" dirty="0"/>
              <a:t>Work life balance is titled with the professional commitments. </a:t>
            </a:r>
            <a:endParaRPr lang="en-US" dirty="0"/>
          </a:p>
          <a:p>
            <a:pPr algn="just"/>
            <a:r>
              <a:rPr lang="en-GB" dirty="0"/>
              <a:t>Successful business operations in the Chinese market require proper awareness of the presented cultural elements for navigating the businesses, consumer behaviour and social interactions and effective manner.</a:t>
            </a:r>
            <a:endParaRPr lang="en-US" dirty="0"/>
          </a:p>
        </p:txBody>
      </p:sp>
      <p:sp>
        <p:nvSpPr>
          <p:cNvPr id="4" name="Slide Number Placeholder 3"/>
          <p:cNvSpPr>
            <a:spLocks noGrp="1"/>
          </p:cNvSpPr>
          <p:nvPr>
            <p:ph type="sldNum" sz="quarter" idx="10"/>
          </p:nvPr>
        </p:nvSpPr>
        <p:spPr/>
        <p:txBody>
          <a:bodyPr/>
          <a:lstStyle/>
          <a:p>
            <a:fld id="{E24F105D-8FBA-4E11-BEEC-A5F36AEE17D0}"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b="1" dirty="0"/>
              <a:t>Building relationships: </a:t>
            </a:r>
            <a:endParaRPr lang="en-US" dirty="0"/>
          </a:p>
          <a:p>
            <a:pPr algn="just"/>
            <a:r>
              <a:rPr lang="en-GB" dirty="0"/>
              <a:t>Authorities can work on prioritising long-term relationship building before engaging in the negotiations. They can engage in social interactions like business dinners for establishing trust. They can also emphasise collective benefits over the individual gains in proposals.</a:t>
            </a:r>
            <a:endParaRPr lang="en-US" dirty="0"/>
          </a:p>
          <a:p>
            <a:pPr algn="just"/>
            <a:r>
              <a:rPr lang="en-GB" b="1" dirty="0"/>
              <a:t>Appeal for achieving status: </a:t>
            </a:r>
            <a:endParaRPr lang="en-US" dirty="0"/>
          </a:p>
          <a:p>
            <a:pPr algn="just"/>
            <a:r>
              <a:rPr lang="en-GB" dirty="0"/>
              <a:t>This strategy highlights that how agreements can contribute to success, prestige, competitive advantage for the company. They can also show commitment for the excellence by demonstrating expertise for the factual data. Lastly, they can recognise and acknowledge the accomplishment for establishing credibility. </a:t>
            </a:r>
            <a:endParaRPr lang="en-US" dirty="0"/>
          </a:p>
          <a:p>
            <a:endParaRPr lang="en-US" dirty="0"/>
          </a:p>
        </p:txBody>
      </p:sp>
      <p:sp>
        <p:nvSpPr>
          <p:cNvPr id="4" name="Slide Number Placeholder 3"/>
          <p:cNvSpPr>
            <a:spLocks noGrp="1"/>
          </p:cNvSpPr>
          <p:nvPr>
            <p:ph type="sldNum" sz="quarter" idx="10"/>
          </p:nvPr>
        </p:nvSpPr>
        <p:spPr/>
        <p:txBody>
          <a:bodyPr/>
          <a:lstStyle/>
          <a:p>
            <a:fld id="{E24F105D-8FBA-4E11-BEEC-A5F36AEE17D0}"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b="1" dirty="0"/>
              <a:t>Focusing on sustainable agreements: </a:t>
            </a:r>
            <a:endParaRPr lang="en-US" dirty="0"/>
          </a:p>
          <a:p>
            <a:pPr algn="just"/>
            <a:r>
              <a:rPr lang="en-GB" dirty="0"/>
              <a:t>Official can emphasise strategic partnerships and mutual long-term benefits of making the deal. They can demonstrate commitment with the continued cooperation beyond the short-term profits. They can align the negotiations with the cultural values of patience and spiritual progress. </a:t>
            </a:r>
            <a:endParaRPr lang="en-US" dirty="0"/>
          </a:p>
          <a:p>
            <a:pPr algn="just"/>
            <a:r>
              <a:rPr lang="en-GB" b="1" dirty="0"/>
              <a:t>Appeal of pragmatism: </a:t>
            </a:r>
            <a:endParaRPr lang="en-US" dirty="0"/>
          </a:p>
          <a:p>
            <a:pPr algn="just"/>
            <a:r>
              <a:rPr lang="en-GB" dirty="0"/>
              <a:t>Officials can present logical and practical solutions by focusing on efficiency and value of the deal. They can avoid aggressive sales tactics and over promising for increasing the credibility more than just hype of the international business deal. Lastly, they can respect work ethics and professional dedication for ensuring negotiations with the goal driven business factors.</a:t>
            </a:r>
            <a:endParaRPr lang="en-US" dirty="0"/>
          </a:p>
        </p:txBody>
      </p:sp>
      <p:sp>
        <p:nvSpPr>
          <p:cNvPr id="4" name="Slide Number Placeholder 3"/>
          <p:cNvSpPr>
            <a:spLocks noGrp="1"/>
          </p:cNvSpPr>
          <p:nvPr>
            <p:ph type="sldNum" sz="quarter" idx="10"/>
          </p:nvPr>
        </p:nvSpPr>
        <p:spPr/>
        <p:txBody>
          <a:bodyPr/>
          <a:lstStyle/>
          <a:p>
            <a:fld id="{E24F105D-8FBA-4E11-BEEC-A5F36AEE17D0}" type="slidenum">
              <a:rPr lang="en-US" smtClean="0"/>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It has also presented about the theoretical underpinning with the cultural model to highlight the impact of culture. The cultural elements on the basis of highlighted destination for global expansion required to be overcome are presented in it. Lastly, the negotiation strategies for successful business deal are also stated in it. </a:t>
            </a:r>
            <a:endParaRPr lang="en-US" dirty="0"/>
          </a:p>
        </p:txBody>
      </p:sp>
      <p:sp>
        <p:nvSpPr>
          <p:cNvPr id="4" name="Slide Number Placeholder 3"/>
          <p:cNvSpPr>
            <a:spLocks noGrp="1"/>
          </p:cNvSpPr>
          <p:nvPr>
            <p:ph type="sldNum" sz="quarter" idx="10"/>
          </p:nvPr>
        </p:nvSpPr>
        <p:spPr/>
        <p:txBody>
          <a:bodyPr/>
          <a:lstStyle/>
          <a:p>
            <a:fld id="{E24F105D-8FBA-4E11-BEEC-A5F36AEE17D0}" type="slidenum">
              <a:rPr lang="en-US" smtClean="0"/>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just"/>
            <a:r>
              <a:rPr lang="en-GB" dirty="0"/>
              <a:t>Akpa, V.O., </a:t>
            </a:r>
            <a:r>
              <a:rPr lang="en-GB" dirty="0" err="1"/>
              <a:t>Asikhia</a:t>
            </a:r>
            <a:r>
              <a:rPr lang="en-GB" dirty="0"/>
              <a:t>, O.U. and </a:t>
            </a:r>
            <a:r>
              <a:rPr lang="en-GB" dirty="0" err="1"/>
              <a:t>Nneji</a:t>
            </a:r>
            <a:r>
              <a:rPr lang="en-GB" dirty="0"/>
              <a:t>, N.E., (2021). Organizational culture and organizational performance: A review of literature. </a:t>
            </a:r>
            <a:r>
              <a:rPr lang="en-GB" i="1" dirty="0"/>
              <a:t>International Journal of Advances in Engineering and Management</a:t>
            </a:r>
            <a:r>
              <a:rPr lang="en-GB" dirty="0"/>
              <a:t>, </a:t>
            </a:r>
            <a:r>
              <a:rPr lang="en-GB" i="1" dirty="0"/>
              <a:t>3</a:t>
            </a:r>
            <a:r>
              <a:rPr lang="en-GB" dirty="0"/>
              <a:t>(1), pp.361-372.</a:t>
            </a:r>
            <a:endParaRPr lang="en-US" dirty="0"/>
          </a:p>
          <a:p>
            <a:pPr algn="just"/>
            <a:r>
              <a:rPr lang="en-GB" dirty="0" err="1"/>
              <a:t>Arabeche</a:t>
            </a:r>
            <a:r>
              <a:rPr lang="en-GB" dirty="0"/>
              <a:t>, Z., </a:t>
            </a:r>
            <a:r>
              <a:rPr lang="en-GB" dirty="0" err="1"/>
              <a:t>Soudani</a:t>
            </a:r>
            <a:r>
              <a:rPr lang="en-GB" dirty="0"/>
              <a:t>, A., Brahmi, M., </a:t>
            </a:r>
            <a:r>
              <a:rPr lang="en-GB" dirty="0" err="1"/>
              <a:t>Aldieri</a:t>
            </a:r>
            <a:r>
              <a:rPr lang="en-GB" dirty="0"/>
              <a:t>, L., Vinci, C.P. and </a:t>
            </a:r>
            <a:r>
              <a:rPr lang="en-GB" dirty="0" err="1"/>
              <a:t>Abdelli</a:t>
            </a:r>
            <a:r>
              <a:rPr lang="en-GB" dirty="0"/>
              <a:t>, M.E.A., (2022). Entrepreneurial orientation, organizational culture and business performance in SMEs: Evidence from emerging economy. </a:t>
            </a:r>
            <a:r>
              <a:rPr lang="en-GB" i="1" dirty="0"/>
              <a:t>Sustainability</a:t>
            </a:r>
            <a:r>
              <a:rPr lang="en-GB" dirty="0"/>
              <a:t>, </a:t>
            </a:r>
            <a:r>
              <a:rPr lang="en-GB" i="1" dirty="0"/>
              <a:t>14</a:t>
            </a:r>
            <a:r>
              <a:rPr lang="en-GB" dirty="0"/>
              <a:t>(9), p.5160.</a:t>
            </a:r>
            <a:endParaRPr lang="en-US" dirty="0"/>
          </a:p>
          <a:p>
            <a:pPr algn="just"/>
            <a:r>
              <a:rPr lang="en-GB" dirty="0"/>
              <a:t>Chaudhuri, R., Chatterjee, S., </a:t>
            </a:r>
            <a:r>
              <a:rPr lang="en-GB" dirty="0" err="1"/>
              <a:t>Vrontis</a:t>
            </a:r>
            <a:r>
              <a:rPr lang="en-GB" dirty="0"/>
              <a:t>, D. and </a:t>
            </a:r>
            <a:r>
              <a:rPr lang="en-GB" dirty="0" err="1"/>
              <a:t>Thrassou</a:t>
            </a:r>
            <a:r>
              <a:rPr lang="en-GB" dirty="0"/>
              <a:t>, A., (2024). Adoption of robust business analytics for product innovation and organizational performance: the mediating role of organizational data-driven culture. </a:t>
            </a:r>
            <a:r>
              <a:rPr lang="en-GB" i="1" dirty="0"/>
              <a:t>Annals of Operations Research</a:t>
            </a:r>
            <a:r>
              <a:rPr lang="en-GB" dirty="0"/>
              <a:t>, </a:t>
            </a:r>
            <a:r>
              <a:rPr lang="en-GB" i="1" dirty="0"/>
              <a:t>339</a:t>
            </a:r>
            <a:r>
              <a:rPr lang="en-GB" dirty="0"/>
              <a:t>(3), pp.1757-1791.</a:t>
            </a:r>
            <a:endParaRPr lang="en-US" dirty="0"/>
          </a:p>
          <a:p>
            <a:pPr algn="just"/>
            <a:r>
              <a:rPr lang="en-GB" dirty="0"/>
              <a:t>Cohen, Y.A., (2022). Culture as adaptation. In </a:t>
            </a:r>
            <a:r>
              <a:rPr lang="en-GB" i="1" dirty="0"/>
              <a:t>Man in Adaptation</a:t>
            </a:r>
            <a:r>
              <a:rPr lang="en-GB" dirty="0"/>
              <a:t> (pp. 45-68). Routledge.</a:t>
            </a:r>
            <a:endParaRPr lang="en-US" dirty="0"/>
          </a:p>
          <a:p>
            <a:pPr algn="just"/>
            <a:r>
              <a:rPr lang="en-GB" dirty="0" err="1"/>
              <a:t>Crv</a:t>
            </a:r>
            <a:r>
              <a:rPr lang="en-GB" dirty="0"/>
              <a:t>, (2025). </a:t>
            </a:r>
            <a:r>
              <a:rPr lang="en-GB" i="1" dirty="0"/>
              <a:t>About us </a:t>
            </a:r>
            <a:r>
              <a:rPr lang="en-GB" dirty="0"/>
              <a:t>[Online] Available through: &lt;https://</a:t>
            </a:r>
            <a:r>
              <a:rPr lang="en-GB" dirty="0" err="1"/>
              <a:t>shorturl.at</a:t>
            </a:r>
            <a:r>
              <a:rPr lang="en-GB" dirty="0"/>
              <a:t>/</a:t>
            </a:r>
            <a:r>
              <a:rPr lang="en-GB" dirty="0" err="1"/>
              <a:t>hHZod</a:t>
            </a:r>
            <a:r>
              <a:rPr lang="en-GB" dirty="0"/>
              <a:t>&gt; [Accessed on 10 March 2025]</a:t>
            </a:r>
            <a:endParaRPr lang="en-US" dirty="0"/>
          </a:p>
          <a:p>
            <a:pPr algn="just"/>
            <a:r>
              <a:rPr lang="en-GB" dirty="0"/>
              <a:t>English, L., (2022). Centric Consulting case study: Culture is the key to remote work success. </a:t>
            </a:r>
            <a:r>
              <a:rPr lang="en-GB" i="1" dirty="0"/>
              <a:t>Work</a:t>
            </a:r>
            <a:r>
              <a:rPr lang="en-GB" dirty="0"/>
              <a:t>, </a:t>
            </a:r>
            <a:r>
              <a:rPr lang="en-GB" i="1" dirty="0"/>
              <a:t>71</a:t>
            </a:r>
            <a:r>
              <a:rPr lang="en-GB" dirty="0"/>
              <a:t>(2), pp.295-298.</a:t>
            </a:r>
            <a:endParaRPr lang="en-US" dirty="0"/>
          </a:p>
          <a:p>
            <a:pPr algn="just"/>
            <a:r>
              <a:rPr lang="en-GB" dirty="0"/>
              <a:t>Minkov, M. and </a:t>
            </a:r>
            <a:r>
              <a:rPr lang="en-GB" dirty="0" err="1"/>
              <a:t>Kaasa</a:t>
            </a:r>
            <a:r>
              <a:rPr lang="en-GB" dirty="0"/>
              <a:t>, A., (2022). Do dimensions of culture exist objectively? A validation of the revised Minkov-Hofstede model of culture with World Values Survey items and scores for 102 countries. </a:t>
            </a:r>
            <a:r>
              <a:rPr lang="en-GB" i="1" dirty="0"/>
              <a:t>Journal of International Management</a:t>
            </a:r>
            <a:r>
              <a:rPr lang="en-GB" dirty="0"/>
              <a:t>, </a:t>
            </a:r>
            <a:r>
              <a:rPr lang="en-GB" i="1" dirty="0"/>
              <a:t>28</a:t>
            </a:r>
            <a:r>
              <a:rPr lang="en-GB" dirty="0"/>
              <a:t>(4), p.100971.</a:t>
            </a:r>
            <a:endParaRPr lang="en-US" dirty="0"/>
          </a:p>
          <a:p>
            <a:pPr algn="just"/>
            <a:r>
              <a:rPr lang="en-GB" dirty="0"/>
              <a:t>Morrisons, (2025). </a:t>
            </a:r>
            <a:r>
              <a:rPr lang="en-GB" i="1" dirty="0"/>
              <a:t>About us company </a:t>
            </a:r>
            <a:r>
              <a:rPr lang="en-GB" dirty="0"/>
              <a:t>[Online] Available through: &lt;https://</a:t>
            </a:r>
            <a:r>
              <a:rPr lang="en-GB" dirty="0" err="1"/>
              <a:t>shorturl.at</a:t>
            </a:r>
            <a:r>
              <a:rPr lang="en-GB" dirty="0"/>
              <a:t>/21MXk&gt; [Accessed on 10 March 2025]</a:t>
            </a:r>
            <a:endParaRPr lang="en-US" dirty="0"/>
          </a:p>
          <a:p>
            <a:pPr algn="just"/>
            <a:r>
              <a:rPr lang="en-GB" dirty="0" err="1"/>
              <a:t>Muriithi</a:t>
            </a:r>
            <a:r>
              <a:rPr lang="en-GB" dirty="0"/>
              <a:t>, S.M., (2021). Organisational Culture: The Root of Sustainable Competitive Advantage.</a:t>
            </a:r>
            <a:endParaRPr lang="en-US" dirty="0"/>
          </a:p>
          <a:p>
            <a:pPr algn="just"/>
            <a:r>
              <a:rPr lang="en-GB" dirty="0" err="1"/>
              <a:t>Theculturefactor</a:t>
            </a:r>
            <a:r>
              <a:rPr lang="en-GB" dirty="0"/>
              <a:t>, (2025). </a:t>
            </a:r>
            <a:r>
              <a:rPr lang="en-GB" i="1" dirty="0"/>
              <a:t>Cultural differences in China and United Kingdom </a:t>
            </a:r>
            <a:r>
              <a:rPr lang="en-GB" dirty="0"/>
              <a:t>[Online] Available through: &lt;https://</a:t>
            </a:r>
            <a:r>
              <a:rPr lang="en-GB" dirty="0" err="1"/>
              <a:t>shorturl.at</a:t>
            </a:r>
            <a:r>
              <a:rPr lang="en-GB" dirty="0"/>
              <a:t>/</a:t>
            </a:r>
            <a:r>
              <a:rPr lang="en-GB" dirty="0" err="1"/>
              <a:t>xrVCf</a:t>
            </a:r>
            <a:r>
              <a:rPr lang="en-GB" dirty="0"/>
              <a:t>&gt; [Accessed on 10 March 2025]</a:t>
            </a:r>
            <a:endParaRPr lang="en-US" dirty="0"/>
          </a:p>
          <a:p>
            <a:endParaRPr lang="en-US" dirty="0"/>
          </a:p>
        </p:txBody>
      </p:sp>
      <p:sp>
        <p:nvSpPr>
          <p:cNvPr id="4" name="Slide Number Placeholder 3"/>
          <p:cNvSpPr>
            <a:spLocks noGrp="1"/>
          </p:cNvSpPr>
          <p:nvPr>
            <p:ph type="sldNum" sz="quarter" idx="5"/>
          </p:nvPr>
        </p:nvSpPr>
        <p:spPr/>
        <p:txBody>
          <a:bodyPr/>
          <a:lstStyle/>
          <a:p>
            <a:fld id="{E24F105D-8FBA-4E11-BEEC-A5F36AEE17D0}" type="slidenum">
              <a:rPr lang="en-US" smtClean="0"/>
              <a:t>13</a:t>
            </a:fld>
            <a:endParaRPr lang="en-US"/>
          </a:p>
        </p:txBody>
      </p:sp>
    </p:spTree>
    <p:extLst>
      <p:ext uri="{BB962C8B-B14F-4D97-AF65-F5344CB8AC3E}">
        <p14:creationId xmlns:p14="http://schemas.microsoft.com/office/powerpoint/2010/main" val="3336519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A3B5A41D-C165-4258-8123-4AE23247896D}" type="datetimeFigureOut">
              <a:rPr lang="en-US" smtClean="0"/>
              <a:pPr/>
              <a:t>4/23/2025</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31600210-475A-4FC0-887A-4F2111F8B9B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3B5A41D-C165-4258-8123-4AE23247896D}" type="datetimeFigureOut">
              <a:rPr lang="en-US" smtClean="0"/>
              <a:pPr/>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600210-475A-4FC0-887A-4F2111F8B9BF}"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3B5A41D-C165-4258-8123-4AE23247896D}" type="datetimeFigureOut">
              <a:rPr lang="en-US" smtClean="0"/>
              <a:pPr/>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600210-475A-4FC0-887A-4F2111F8B9BF}"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3B5A41D-C165-4258-8123-4AE23247896D}" type="datetimeFigureOut">
              <a:rPr lang="en-US" smtClean="0"/>
              <a:pPr/>
              <a:t>4/23/2025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600210-475A-4FC0-887A-4F2111F8B9BF}"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3B5A41D-C165-4258-8123-4AE23247896D}" type="datetimeFigureOut">
              <a:rPr lang="en-US" smtClean="0"/>
              <a:pPr/>
              <a:t>4/23/2025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1600210-475A-4FC0-887A-4F2111F8B9BF}"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A3B5A41D-C165-4258-8123-4AE23247896D}" type="datetimeFigureOut">
              <a:rPr lang="en-US" smtClean="0"/>
              <a:pPr/>
              <a:t>4/23/2025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1600210-475A-4FC0-887A-4F2111F8B9BF}"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B5A41D-C165-4258-8123-4AE23247896D}" type="datetimeFigureOut">
              <a:rPr lang="en-US" smtClean="0"/>
              <a:pPr/>
              <a:t>4/23/2025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1600210-475A-4FC0-887A-4F2111F8B9B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A3B5A41D-C165-4258-8123-4AE23247896D}" type="datetimeFigureOut">
              <a:rPr lang="en-US" smtClean="0"/>
              <a:pPr/>
              <a:t>4/23/2025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600210-475A-4FC0-887A-4F2111F8B9BF}"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A3B5A41D-C165-4258-8123-4AE23247896D}" type="datetimeFigureOut">
              <a:rPr lang="en-US" smtClean="0"/>
              <a:pPr/>
              <a:t>4/23/2025</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31600210-475A-4FC0-887A-4F2111F8B9BF}"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3B5A41D-C165-4258-8123-4AE23247896D}" type="datetimeFigureOut">
              <a:rPr lang="en-US" smtClean="0"/>
              <a:pPr/>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600210-475A-4FC0-887A-4F2111F8B9B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3B5A41D-C165-4258-8123-4AE23247896D}" type="datetimeFigureOut">
              <a:rPr lang="en-US" smtClean="0"/>
              <a:pPr/>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600210-475A-4FC0-887A-4F2111F8B9B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A3B5A41D-C165-4258-8123-4AE23247896D}" type="datetimeFigureOut">
              <a:rPr lang="en-US" smtClean="0"/>
              <a:pPr/>
              <a:t>4/23/2025</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31600210-475A-4FC0-887A-4F2111F8B9B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1"/>
            <a:ext cx="7772400" cy="3353762"/>
          </a:xfrm>
        </p:spPr>
        <p:txBody>
          <a:bodyPr>
            <a:normAutofit/>
          </a:bodyPr>
          <a:lstStyle/>
          <a:p>
            <a:pPr algn="ctr"/>
            <a:r>
              <a:rPr lang="en-GB" dirty="0">
                <a:solidFill>
                  <a:schemeClr val="tx1"/>
                </a:solidFill>
              </a:rPr>
              <a:t>International Business Communications</a:t>
            </a:r>
            <a:br>
              <a:rPr lang="en-US" dirty="0">
                <a:solidFill>
                  <a:schemeClr val="tx1"/>
                </a:solidFill>
              </a:rPr>
            </a:br>
            <a:r>
              <a:rPr lang="en-GB" sz="2700" dirty="0">
                <a:solidFill>
                  <a:schemeClr val="tx1"/>
                </a:solidFill>
              </a:rPr>
              <a:t>Student name: Roman Grigoriev</a:t>
            </a:r>
            <a:br>
              <a:rPr lang="en-US" sz="2700" dirty="0">
                <a:solidFill>
                  <a:schemeClr val="tx1"/>
                </a:solidFill>
              </a:rPr>
            </a:br>
            <a:r>
              <a:rPr lang="en-GB" sz="2700" dirty="0">
                <a:solidFill>
                  <a:schemeClr val="tx1"/>
                </a:solidFill>
              </a:rPr>
              <a:t>Student ID:2229684</a:t>
            </a:r>
            <a:br>
              <a:rPr lang="en-US" sz="2700" dirty="0">
                <a:solidFill>
                  <a:schemeClr val="tx1"/>
                </a:solidFill>
              </a:rPr>
            </a:br>
            <a:r>
              <a:rPr lang="en-GB" sz="2700" dirty="0">
                <a:solidFill>
                  <a:schemeClr val="tx1"/>
                </a:solidFill>
              </a:rPr>
              <a:t>Module leader: </a:t>
            </a:r>
            <a:r>
              <a:rPr lang="en-GB" sz="2700" dirty="0" err="1">
                <a:solidFill>
                  <a:schemeClr val="tx1"/>
                </a:solidFill>
              </a:rPr>
              <a:t>Afzal</a:t>
            </a:r>
            <a:r>
              <a:rPr lang="en-GB" sz="2700" dirty="0">
                <a:solidFill>
                  <a:schemeClr val="tx1"/>
                </a:solidFill>
              </a:rPr>
              <a:t> </a:t>
            </a:r>
            <a:r>
              <a:rPr lang="en-GB" sz="2700" dirty="0" err="1">
                <a:solidFill>
                  <a:schemeClr val="tx1"/>
                </a:solidFill>
              </a:rPr>
              <a:t>Munna</a:t>
            </a:r>
            <a:r>
              <a:rPr lang="en-GB" sz="2700" dirty="0">
                <a:solidFill>
                  <a:schemeClr val="tx1"/>
                </a:solidFill>
              </a:rPr>
              <a:t> (ML)</a:t>
            </a:r>
            <a:br>
              <a:rPr lang="en-US" sz="2700" dirty="0">
                <a:solidFill>
                  <a:schemeClr val="tx1"/>
                </a:solidFill>
              </a:rPr>
            </a:br>
            <a:r>
              <a:rPr lang="en-GB" sz="2700" dirty="0">
                <a:solidFill>
                  <a:schemeClr val="tx1"/>
                </a:solidFill>
              </a:rPr>
              <a:t>Module code: LCBB6001 </a:t>
            </a:r>
            <a:endParaRPr lang="en-US" dirty="0">
              <a:solidFill>
                <a:schemeClr val="tx1"/>
              </a:solidFill>
            </a:endParaRPr>
          </a:p>
        </p:txBody>
      </p:sp>
      <p:pic>
        <p:nvPicPr>
          <p:cNvPr id="2050" name="Picture 2"/>
          <p:cNvPicPr>
            <a:picLocks noChangeAspect="1" noChangeArrowheads="1"/>
          </p:cNvPicPr>
          <p:nvPr/>
        </p:nvPicPr>
        <p:blipFill>
          <a:blip r:embed="rId2"/>
          <a:srcRect/>
          <a:stretch>
            <a:fillRect/>
          </a:stretch>
        </p:blipFill>
        <p:spPr bwMode="auto">
          <a:xfrm>
            <a:off x="2520455" y="3657600"/>
            <a:ext cx="4108945" cy="30025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3319272"/>
          </a:xfrm>
        </p:spPr>
        <p:txBody>
          <a:bodyPr/>
          <a:lstStyle/>
          <a:p>
            <a:r>
              <a:rPr lang="en-GB" dirty="0"/>
              <a:t>Introduction	</a:t>
            </a:r>
            <a:endParaRPr lang="en-US" dirty="0"/>
          </a:p>
          <a:p>
            <a:r>
              <a:rPr lang="en-GB" dirty="0"/>
              <a:t>Culture and its elements	</a:t>
            </a:r>
            <a:endParaRPr lang="en-US" dirty="0"/>
          </a:p>
          <a:p>
            <a:r>
              <a:rPr lang="en-GB" dirty="0"/>
              <a:t>Impact of culture	</a:t>
            </a:r>
            <a:endParaRPr lang="en-US" dirty="0"/>
          </a:p>
          <a:p>
            <a:r>
              <a:rPr lang="en-GB" dirty="0"/>
              <a:t>Elements to overcome	</a:t>
            </a:r>
            <a:endParaRPr lang="en-US" dirty="0"/>
          </a:p>
          <a:p>
            <a:r>
              <a:rPr lang="en-GB" dirty="0"/>
              <a:t>Negotiation strategies	</a:t>
            </a:r>
            <a:endParaRPr lang="en-US" dirty="0"/>
          </a:p>
          <a:p>
            <a:r>
              <a:rPr lang="en-GB" dirty="0"/>
              <a:t>Conclusion	</a:t>
            </a:r>
            <a:endParaRPr lang="en-US" dirty="0"/>
          </a:p>
          <a:p>
            <a:r>
              <a:rPr lang="en-GB" dirty="0"/>
              <a:t>References	</a:t>
            </a:r>
            <a:endParaRPr lang="en-US" dirty="0"/>
          </a:p>
        </p:txBody>
      </p:sp>
      <p:sp>
        <p:nvSpPr>
          <p:cNvPr id="2" name="Title 1"/>
          <p:cNvSpPr>
            <a:spLocks noGrp="1"/>
          </p:cNvSpPr>
          <p:nvPr>
            <p:ph type="title"/>
          </p:nvPr>
        </p:nvSpPr>
        <p:spPr/>
        <p:txBody>
          <a:bodyPr>
            <a:normAutofit/>
          </a:bodyPr>
          <a:lstStyle/>
          <a:p>
            <a:pPr algn="ctr"/>
            <a:r>
              <a:rPr lang="en-GB" sz="3600" dirty="0">
                <a:solidFill>
                  <a:schemeClr val="tx1"/>
                </a:solidFill>
              </a:rPr>
              <a:t>Table of Content</a:t>
            </a:r>
            <a:endParaRPr lang="en-US" dirty="0">
              <a:solidFill>
                <a:schemeClr val="tx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2481072"/>
          </a:xfrm>
        </p:spPr>
        <p:txBody>
          <a:bodyPr>
            <a:normAutofit/>
          </a:bodyPr>
          <a:lstStyle/>
          <a:p>
            <a:pPr algn="just"/>
            <a:r>
              <a:rPr lang="en-GB" sz="2000" dirty="0"/>
              <a:t>International business communication is considered as the act of exchanging information and messages in global boundaries (</a:t>
            </a:r>
            <a:r>
              <a:rPr lang="en-GB" sz="2000" dirty="0" err="1"/>
              <a:t>Akpa</a:t>
            </a:r>
            <a:r>
              <a:rPr lang="en-GB" sz="2000" dirty="0"/>
              <a:t> </a:t>
            </a:r>
            <a:r>
              <a:rPr lang="en-GB" sz="2000" i="1" dirty="0"/>
              <a:t>et al.,</a:t>
            </a:r>
            <a:r>
              <a:rPr lang="en-GB" sz="2000" dirty="0"/>
              <a:t> 2021). </a:t>
            </a:r>
            <a:endParaRPr lang="en-US" sz="2000" dirty="0"/>
          </a:p>
          <a:p>
            <a:pPr algn="just"/>
            <a:r>
              <a:rPr lang="en-GB" sz="2000" dirty="0"/>
              <a:t>The presentation will be focusing on Morrisons from U.K (Morrisons, 2025).</a:t>
            </a:r>
          </a:p>
          <a:p>
            <a:pPr algn="just"/>
            <a:r>
              <a:rPr lang="en-GB" sz="2000" dirty="0"/>
              <a:t>It will be partnering with CR Vanguard from China that was founded in 1984 (</a:t>
            </a:r>
            <a:r>
              <a:rPr lang="en-GB" sz="2000" dirty="0" err="1"/>
              <a:t>Crv</a:t>
            </a:r>
            <a:r>
              <a:rPr lang="en-GB" sz="2000" dirty="0"/>
              <a:t>, 2025). </a:t>
            </a:r>
            <a:endParaRPr lang="en-US" sz="2000" dirty="0"/>
          </a:p>
        </p:txBody>
      </p:sp>
      <p:sp>
        <p:nvSpPr>
          <p:cNvPr id="2" name="Title 1"/>
          <p:cNvSpPr>
            <a:spLocks noGrp="1"/>
          </p:cNvSpPr>
          <p:nvPr>
            <p:ph type="title"/>
          </p:nvPr>
        </p:nvSpPr>
        <p:spPr/>
        <p:txBody>
          <a:bodyPr/>
          <a:lstStyle/>
          <a:p>
            <a:pPr algn="ctr"/>
            <a:r>
              <a:rPr lang="en-GB" sz="3600" dirty="0">
                <a:solidFill>
                  <a:schemeClr val="tx1"/>
                </a:solidFill>
                <a:effectLst/>
              </a:rPr>
              <a:t>Introduction</a:t>
            </a:r>
            <a:endParaRPr lang="en-US" dirty="0">
              <a:solidFill>
                <a:schemeClr val="tx1"/>
              </a:solidFill>
              <a:effectLst/>
            </a:endParaRPr>
          </a:p>
        </p:txBody>
      </p:sp>
      <p:pic>
        <p:nvPicPr>
          <p:cNvPr id="3074" name="Picture 2"/>
          <p:cNvPicPr>
            <a:picLocks noChangeAspect="1" noChangeArrowheads="1"/>
          </p:cNvPicPr>
          <p:nvPr/>
        </p:nvPicPr>
        <p:blipFill>
          <a:blip r:embed="rId3"/>
          <a:srcRect/>
          <a:stretch>
            <a:fillRect/>
          </a:stretch>
        </p:blipFill>
        <p:spPr bwMode="auto">
          <a:xfrm>
            <a:off x="4572000" y="3710838"/>
            <a:ext cx="4254500" cy="2828330"/>
          </a:xfrm>
          <a:prstGeom prst="rect">
            <a:avLst/>
          </a:prstGeom>
          <a:noFill/>
          <a:ln w="9525">
            <a:noFill/>
            <a:miter lim="800000"/>
            <a:headEnd/>
            <a:tailEnd/>
          </a:ln>
          <a:effectLst/>
        </p:spPr>
      </p:pic>
      <p:sp>
        <p:nvSpPr>
          <p:cNvPr id="5" name="TextBox 4">
            <a:extLst>
              <a:ext uri="{FF2B5EF4-FFF2-40B4-BE49-F238E27FC236}">
                <a16:creationId xmlns:a16="http://schemas.microsoft.com/office/drawing/2014/main" id="{2727DB04-7BDB-951B-1FFC-82D830D30B04}"/>
              </a:ext>
            </a:extLst>
          </p:cNvPr>
          <p:cNvSpPr txBox="1"/>
          <p:nvPr/>
        </p:nvSpPr>
        <p:spPr>
          <a:xfrm>
            <a:off x="6019800" y="6488668"/>
            <a:ext cx="4576812" cy="369332"/>
          </a:xfrm>
          <a:prstGeom prst="rect">
            <a:avLst/>
          </a:prstGeom>
          <a:noFill/>
        </p:spPr>
        <p:txBody>
          <a:bodyPr wrap="square">
            <a:spAutoFit/>
          </a:bodyPr>
          <a:lstStyle/>
          <a:p>
            <a:r>
              <a:rPr lang="en-GB" sz="1800" dirty="0"/>
              <a:t>(Morrisons, 2025)</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1490472"/>
          </a:xfrm>
        </p:spPr>
        <p:txBody>
          <a:bodyPr>
            <a:normAutofit/>
          </a:bodyPr>
          <a:lstStyle/>
          <a:p>
            <a:pPr algn="just"/>
            <a:r>
              <a:rPr lang="en-GB" sz="2400" dirty="0"/>
              <a:t>Culture is referred to the factors highlighting shared values, customs, beliefs, traditions and social behaviour of a particular group of people, society or an organisation (Cohen, 2022). </a:t>
            </a:r>
            <a:endParaRPr lang="en-US" sz="2400" dirty="0"/>
          </a:p>
        </p:txBody>
      </p:sp>
      <p:sp>
        <p:nvSpPr>
          <p:cNvPr id="2" name="Title 1"/>
          <p:cNvSpPr>
            <a:spLocks noGrp="1"/>
          </p:cNvSpPr>
          <p:nvPr>
            <p:ph type="title"/>
          </p:nvPr>
        </p:nvSpPr>
        <p:spPr/>
        <p:txBody>
          <a:bodyPr/>
          <a:lstStyle/>
          <a:p>
            <a:pPr algn="ctr"/>
            <a:r>
              <a:rPr lang="en-GB" sz="3600" dirty="0">
                <a:solidFill>
                  <a:schemeClr val="tx1"/>
                </a:solidFill>
                <a:effectLst/>
              </a:rPr>
              <a:t>Culture and its elements</a:t>
            </a:r>
            <a:endParaRPr lang="en-US" dirty="0">
              <a:solidFill>
                <a:schemeClr val="tx1"/>
              </a:solidFill>
              <a:effectLs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3014472"/>
          </a:xfrm>
        </p:spPr>
        <p:txBody>
          <a:bodyPr>
            <a:normAutofit/>
          </a:bodyPr>
          <a:lstStyle/>
          <a:p>
            <a:pPr algn="just"/>
            <a:r>
              <a:rPr lang="en-GB" sz="1800" b="1" i="1" dirty="0"/>
              <a:t>Language:</a:t>
            </a:r>
            <a:r>
              <a:rPr lang="en-GB" sz="1800" dirty="0"/>
              <a:t> It is one of the primary means of communication that shape how individuals are conveying thoughts, ideas and emotions (</a:t>
            </a:r>
            <a:r>
              <a:rPr lang="en-GB" sz="1800" dirty="0" err="1"/>
              <a:t>Minkov</a:t>
            </a:r>
            <a:r>
              <a:rPr lang="en-GB" sz="1800" dirty="0"/>
              <a:t> and </a:t>
            </a:r>
            <a:r>
              <a:rPr lang="en-GB" sz="1800" dirty="0" err="1"/>
              <a:t>Kaasa</a:t>
            </a:r>
            <a:r>
              <a:rPr lang="en-GB" sz="1800" dirty="0"/>
              <a:t>, 2022). It consists of spoken, written and non-verbal forms of communication like body language or symbols.  </a:t>
            </a:r>
            <a:endParaRPr lang="en-US" sz="1800" dirty="0"/>
          </a:p>
          <a:p>
            <a:pPr algn="just"/>
            <a:r>
              <a:rPr lang="en-GB" sz="1800" b="1" i="1" dirty="0"/>
              <a:t>Values and beliefs:</a:t>
            </a:r>
            <a:r>
              <a:rPr lang="en-GB" sz="1800" dirty="0"/>
              <a:t> Values in defining things to be considered right or wrong while belief, shape, perceptions about reality, spirituality and morality. This mainly influences decision making with tradition and interpersonal relationships. </a:t>
            </a:r>
            <a:endParaRPr lang="en-US" sz="1800" dirty="0"/>
          </a:p>
          <a:p>
            <a:pPr algn="just"/>
            <a:r>
              <a:rPr lang="en-GB" sz="1800" b="1" i="1" dirty="0"/>
              <a:t>Norms and customs:</a:t>
            </a:r>
            <a:r>
              <a:rPr lang="en-GB" sz="1800" dirty="0"/>
              <a:t> Norms are termed to be unwritten social rules that guide acceptable behaviour, whereas customs are referred to the specific practises followed by society like greetings, dress codes and religious rituals.</a:t>
            </a:r>
            <a:endParaRPr lang="en-US" sz="1800" dirty="0"/>
          </a:p>
          <a:p>
            <a:pPr algn="just"/>
            <a:endParaRPr lang="en-US" dirty="0"/>
          </a:p>
        </p:txBody>
      </p:sp>
      <p:sp>
        <p:nvSpPr>
          <p:cNvPr id="2" name="Title 1"/>
          <p:cNvSpPr>
            <a:spLocks noGrp="1"/>
          </p:cNvSpPr>
          <p:nvPr>
            <p:ph type="title"/>
          </p:nvPr>
        </p:nvSpPr>
        <p:spPr/>
        <p:txBody>
          <a:bodyPr>
            <a:normAutofit/>
          </a:bodyPr>
          <a:lstStyle/>
          <a:p>
            <a:pPr algn="ctr"/>
            <a:r>
              <a:rPr lang="en-GB" sz="3600" dirty="0">
                <a:solidFill>
                  <a:schemeClr val="tx1"/>
                </a:solidFill>
                <a:effectLst/>
              </a:rPr>
              <a:t>Elements of culture</a:t>
            </a:r>
            <a:endParaRPr lang="en-US" dirty="0">
              <a:solidFill>
                <a:schemeClr val="tx1"/>
              </a:solidFill>
              <a:effectLst/>
            </a:endParaRPr>
          </a:p>
        </p:txBody>
      </p:sp>
      <p:pic>
        <p:nvPicPr>
          <p:cNvPr id="1026" name="Picture 2"/>
          <p:cNvPicPr>
            <a:picLocks noChangeAspect="1" noChangeArrowheads="1"/>
          </p:cNvPicPr>
          <p:nvPr/>
        </p:nvPicPr>
        <p:blipFill>
          <a:blip r:embed="rId3" cstate="print"/>
          <a:srcRect/>
          <a:stretch>
            <a:fillRect/>
          </a:stretch>
        </p:blipFill>
        <p:spPr bwMode="auto">
          <a:xfrm>
            <a:off x="5048250" y="4566161"/>
            <a:ext cx="3562350" cy="198703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 name="TextBox 4">
            <a:extLst>
              <a:ext uri="{FF2B5EF4-FFF2-40B4-BE49-F238E27FC236}">
                <a16:creationId xmlns:a16="http://schemas.microsoft.com/office/drawing/2014/main" id="{24DADA9B-C5FB-E07E-788E-8836BB989C1B}"/>
              </a:ext>
            </a:extLst>
          </p:cNvPr>
          <p:cNvSpPr txBox="1"/>
          <p:nvPr/>
        </p:nvSpPr>
        <p:spPr>
          <a:xfrm>
            <a:off x="5715000" y="6488668"/>
            <a:ext cx="4576812" cy="369332"/>
          </a:xfrm>
          <a:prstGeom prst="rect">
            <a:avLst/>
          </a:prstGeom>
          <a:noFill/>
        </p:spPr>
        <p:txBody>
          <a:bodyPr wrap="square">
            <a:spAutoFit/>
          </a:bodyPr>
          <a:lstStyle/>
          <a:p>
            <a:r>
              <a:rPr lang="en-GB" sz="1800" dirty="0"/>
              <a:t>(Minkov and </a:t>
            </a:r>
            <a:r>
              <a:rPr lang="en-GB" sz="1800" dirty="0" err="1"/>
              <a:t>Kaasa</a:t>
            </a:r>
            <a:r>
              <a:rPr lang="en-GB" sz="1800" dirty="0"/>
              <a:t>, 2022)</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2862071"/>
          </a:xfrm>
        </p:spPr>
        <p:txBody>
          <a:bodyPr>
            <a:noAutofit/>
          </a:bodyPr>
          <a:lstStyle/>
          <a:p>
            <a:pPr algn="just"/>
            <a:r>
              <a:rPr lang="en-GB" sz="1400" dirty="0"/>
              <a:t>The attested image presents a comparison of China and UK on the basis of Hofstede’s cultural dimensions. </a:t>
            </a:r>
          </a:p>
          <a:p>
            <a:pPr algn="just"/>
            <a:r>
              <a:rPr lang="en-GB" sz="1400" dirty="0"/>
              <a:t>It includes the stages like power, distance, individualism, masculinity, uncertainty, avoidance, long-term orientation and indulgence. </a:t>
            </a:r>
          </a:p>
          <a:p>
            <a:pPr algn="just"/>
            <a:r>
              <a:rPr lang="en-GB" sz="1400" dirty="0"/>
              <a:t>Impact of these culture dimensions in the chosen destinations of United Kingdom and China influences businesses of both the companies and social interactions significantly.</a:t>
            </a:r>
            <a:endParaRPr lang="en-US" sz="1400" dirty="0"/>
          </a:p>
          <a:p>
            <a:pPr algn="just"/>
            <a:r>
              <a:rPr lang="en-GB" sz="1400" b="1" i="1" dirty="0"/>
              <a:t>Impact of culture on destinations: </a:t>
            </a:r>
            <a:endParaRPr lang="en-US" sz="1400" dirty="0"/>
          </a:p>
          <a:p>
            <a:pPr algn="just">
              <a:buFont typeface="Wingdings" pitchFamily="2" charset="2"/>
              <a:buChar char="§"/>
            </a:pPr>
            <a:r>
              <a:rPr lang="en-GB" sz="1400" b="1" dirty="0"/>
              <a:t>Power distance (80 vs. 35): </a:t>
            </a:r>
            <a:endParaRPr lang="en-US" sz="1400" dirty="0"/>
          </a:p>
          <a:p>
            <a:pPr algn="just">
              <a:buFont typeface="Wingdings" pitchFamily="2" charset="2"/>
              <a:buChar char="§"/>
            </a:pPr>
            <a:r>
              <a:rPr lang="en-GB" sz="1400" dirty="0"/>
              <a:t>A high-power distance score of 80 suggest a hierarchical society where the authorities are respected that influence workplace structure and customer service expectations (</a:t>
            </a:r>
            <a:r>
              <a:rPr lang="en-GB" sz="1400" dirty="0" err="1"/>
              <a:t>Arabeche</a:t>
            </a:r>
            <a:r>
              <a:rPr lang="en-GB" sz="1400" dirty="0"/>
              <a:t> </a:t>
            </a:r>
            <a:r>
              <a:rPr lang="en-GB" sz="1400" i="1" dirty="0"/>
              <a:t>et al.,</a:t>
            </a:r>
            <a:r>
              <a:rPr lang="en-GB" sz="1400" dirty="0"/>
              <a:t> 2022). </a:t>
            </a:r>
          </a:p>
          <a:p>
            <a:pPr algn="just">
              <a:buFont typeface="Wingdings" pitchFamily="2" charset="2"/>
              <a:buChar char="§"/>
            </a:pPr>
            <a:r>
              <a:rPr lang="en-GB" sz="1400" dirty="0"/>
              <a:t>In contrast, the low score of 35 indicates the preference for equality and participatory decision making that affect leadership and social norms. </a:t>
            </a:r>
            <a:endParaRPr lang="en-US" sz="1400" dirty="0"/>
          </a:p>
        </p:txBody>
      </p:sp>
      <p:sp>
        <p:nvSpPr>
          <p:cNvPr id="2" name="Title 1"/>
          <p:cNvSpPr>
            <a:spLocks noGrp="1"/>
          </p:cNvSpPr>
          <p:nvPr>
            <p:ph type="title"/>
          </p:nvPr>
        </p:nvSpPr>
        <p:spPr/>
        <p:txBody>
          <a:bodyPr>
            <a:normAutofit/>
          </a:bodyPr>
          <a:lstStyle/>
          <a:p>
            <a:pPr algn="ctr"/>
            <a:r>
              <a:rPr lang="en-GB" sz="3600" dirty="0">
                <a:solidFill>
                  <a:schemeClr val="tx1"/>
                </a:solidFill>
                <a:effectLst/>
              </a:rPr>
              <a:t>Impact of culture</a:t>
            </a:r>
            <a:endParaRPr lang="en-US" dirty="0">
              <a:solidFill>
                <a:schemeClr val="tx1"/>
              </a:solidFill>
              <a:effectLst/>
            </a:endParaRPr>
          </a:p>
        </p:txBody>
      </p:sp>
      <p:pic>
        <p:nvPicPr>
          <p:cNvPr id="5122" name="Picture 2"/>
          <p:cNvPicPr>
            <a:picLocks noChangeAspect="1" noChangeArrowheads="1"/>
          </p:cNvPicPr>
          <p:nvPr/>
        </p:nvPicPr>
        <p:blipFill>
          <a:blip r:embed="rId3"/>
          <a:srcRect/>
          <a:stretch>
            <a:fillRect/>
          </a:stretch>
        </p:blipFill>
        <p:spPr bwMode="auto">
          <a:xfrm>
            <a:off x="3968750" y="4100684"/>
            <a:ext cx="4641850" cy="25287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49FBED1A-C4E3-D4F0-1E17-BA1CEC8A0FC1}"/>
              </a:ext>
            </a:extLst>
          </p:cNvPr>
          <p:cNvSpPr txBox="1"/>
          <p:nvPr/>
        </p:nvSpPr>
        <p:spPr>
          <a:xfrm>
            <a:off x="5410200" y="6583362"/>
            <a:ext cx="4576812" cy="369332"/>
          </a:xfrm>
          <a:prstGeom prst="rect">
            <a:avLst/>
          </a:prstGeom>
          <a:noFill/>
        </p:spPr>
        <p:txBody>
          <a:bodyPr wrap="square">
            <a:spAutoFit/>
          </a:bodyPr>
          <a:lstStyle/>
          <a:p>
            <a:r>
              <a:rPr lang="en-GB" sz="1800" dirty="0"/>
              <a:t>(</a:t>
            </a:r>
            <a:r>
              <a:rPr lang="en-GB" sz="1800" dirty="0" err="1"/>
              <a:t>Arabeche</a:t>
            </a:r>
            <a:r>
              <a:rPr lang="en-GB" sz="1800" dirty="0"/>
              <a:t> </a:t>
            </a:r>
            <a:r>
              <a:rPr lang="en-GB" sz="1800" i="1" dirty="0"/>
              <a:t>et al.,</a:t>
            </a:r>
            <a:r>
              <a:rPr lang="en-GB" sz="1800" dirty="0"/>
              <a:t> 2022)</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1719072"/>
          </a:xfrm>
        </p:spPr>
        <p:txBody>
          <a:bodyPr>
            <a:normAutofit/>
          </a:bodyPr>
          <a:lstStyle/>
          <a:p>
            <a:pPr algn="just"/>
            <a:r>
              <a:rPr lang="en-GB" sz="1800" b="1" dirty="0"/>
              <a:t>Uncertainty avoidance (30 vs. 35): </a:t>
            </a:r>
            <a:endParaRPr lang="en-US" sz="1800" dirty="0"/>
          </a:p>
          <a:p>
            <a:pPr algn="just">
              <a:buFont typeface="Wingdings" pitchFamily="2" charset="2"/>
              <a:buChar char="§"/>
            </a:pPr>
            <a:r>
              <a:rPr lang="en-GB" sz="1800" dirty="0"/>
              <a:t>Both the countries are scoring low under this factor, which means that they are comfortable with the values of mixed business planning and risk-taking. </a:t>
            </a:r>
          </a:p>
          <a:p>
            <a:pPr algn="just">
              <a:buFont typeface="Wingdings" pitchFamily="2" charset="2"/>
              <a:buChar char="§"/>
            </a:pPr>
            <a:r>
              <a:rPr lang="en-GB" sz="1800" dirty="0"/>
              <a:t>This can impact over the organisational values of entrepreneurship, adaptability to change and openness for the new experiences in retail and other business activity.</a:t>
            </a:r>
            <a:endParaRPr lang="en-US" sz="1800" dirty="0"/>
          </a:p>
        </p:txBody>
      </p:sp>
      <p:sp>
        <p:nvSpPr>
          <p:cNvPr id="2" name="Title 1"/>
          <p:cNvSpPr>
            <a:spLocks noGrp="1"/>
          </p:cNvSpPr>
          <p:nvPr>
            <p:ph type="title"/>
          </p:nvPr>
        </p:nvSpPr>
        <p:spPr/>
        <p:txBody>
          <a:bodyPr/>
          <a:lstStyle/>
          <a:p>
            <a:pPr algn="ctr"/>
            <a:r>
              <a:rPr lang="en-US" sz="3600" dirty="0">
                <a:solidFill>
                  <a:schemeClr val="tx1"/>
                </a:solidFill>
                <a:effectLst/>
              </a:rPr>
              <a:t>Continue…</a:t>
            </a:r>
            <a:endParaRPr lang="en-US" dirty="0">
              <a:solidFill>
                <a:schemeClr val="tx1"/>
              </a:solidFill>
              <a:effectLst/>
            </a:endParaRPr>
          </a:p>
        </p:txBody>
      </p:sp>
      <p:pic>
        <p:nvPicPr>
          <p:cNvPr id="2050" name="Picture 2"/>
          <p:cNvPicPr>
            <a:picLocks noChangeAspect="1" noChangeArrowheads="1"/>
          </p:cNvPicPr>
          <p:nvPr/>
        </p:nvPicPr>
        <p:blipFill>
          <a:blip r:embed="rId3"/>
          <a:srcRect/>
          <a:stretch>
            <a:fillRect/>
          </a:stretch>
        </p:blipFill>
        <p:spPr bwMode="auto">
          <a:xfrm>
            <a:off x="5491287" y="3429000"/>
            <a:ext cx="3119313" cy="26225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BAF80DE0-59F7-51D7-7CCC-74E80780088C}"/>
              </a:ext>
            </a:extLst>
          </p:cNvPr>
          <p:cNvSpPr txBox="1"/>
          <p:nvPr/>
        </p:nvSpPr>
        <p:spPr>
          <a:xfrm>
            <a:off x="6553200" y="6214030"/>
            <a:ext cx="4576812" cy="369332"/>
          </a:xfrm>
          <a:prstGeom prst="rect">
            <a:avLst/>
          </a:prstGeom>
          <a:noFill/>
        </p:spPr>
        <p:txBody>
          <a:bodyPr wrap="square">
            <a:spAutoFit/>
          </a:bodyPr>
          <a:lstStyle/>
          <a:p>
            <a:r>
              <a:rPr lang="en-GB" sz="1800" dirty="0"/>
              <a:t>(</a:t>
            </a:r>
            <a:r>
              <a:rPr lang="en-GB" sz="1800" dirty="0" err="1"/>
              <a:t>Muriithi</a:t>
            </a:r>
            <a:r>
              <a:rPr lang="en-GB" sz="1800" dirty="0"/>
              <a:t>, 2021)</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2633472"/>
          </a:xfrm>
        </p:spPr>
        <p:txBody>
          <a:bodyPr>
            <a:normAutofit/>
          </a:bodyPr>
          <a:lstStyle/>
          <a:p>
            <a:pPr algn="just"/>
            <a:r>
              <a:rPr lang="en-GB" sz="1600" dirty="0"/>
              <a:t>China exhibits unique cultural characteristics on the basis of the highlighted dimensions rate influence business and social interactions within both the companies (</a:t>
            </a:r>
            <a:r>
              <a:rPr lang="en-GB" sz="1600" dirty="0" err="1"/>
              <a:t>Muriithi</a:t>
            </a:r>
            <a:r>
              <a:rPr lang="en-GB" sz="1600" dirty="0"/>
              <a:t>, 2021). </a:t>
            </a:r>
          </a:p>
          <a:p>
            <a:pPr algn="just"/>
            <a:r>
              <a:rPr lang="en-GB" sz="1600" dirty="0"/>
              <a:t>For successfully navigating the cultural differences, the businesses are required to focus on the different factors that are required to be overcome. </a:t>
            </a:r>
          </a:p>
          <a:p>
            <a:pPr algn="just"/>
            <a:r>
              <a:rPr lang="en-GB" sz="1600" dirty="0"/>
              <a:t>These are like: </a:t>
            </a:r>
            <a:endParaRPr lang="en-US" sz="1600" dirty="0"/>
          </a:p>
          <a:p>
            <a:pPr algn="just"/>
            <a:r>
              <a:rPr lang="en-GB" sz="1600" b="1" dirty="0"/>
              <a:t>High power distance (80): </a:t>
            </a:r>
            <a:endParaRPr lang="en-US" sz="1600" dirty="0"/>
          </a:p>
          <a:p>
            <a:pPr lvl="0" algn="just"/>
            <a:r>
              <a:rPr lang="en-GB" sz="1600" dirty="0"/>
              <a:t>Chinese place strong hierarchical structure mainly dominates workplace and social settings. </a:t>
            </a:r>
            <a:endParaRPr lang="en-US" sz="1600" dirty="0"/>
          </a:p>
          <a:p>
            <a:pPr lvl="0" algn="just"/>
            <a:r>
              <a:rPr lang="en-GB" sz="1600" dirty="0"/>
              <a:t>Authority figures a whole significant influence and decision making is centralised. </a:t>
            </a:r>
            <a:endParaRPr lang="en-US" sz="1600" dirty="0"/>
          </a:p>
          <a:p>
            <a:pPr lvl="0" algn="just"/>
            <a:r>
              <a:rPr lang="en-GB" sz="1600" dirty="0"/>
              <a:t>Employees may hesitate on questioning or challenging the leadership. </a:t>
            </a:r>
            <a:endParaRPr lang="en-US" sz="1600" dirty="0"/>
          </a:p>
        </p:txBody>
      </p:sp>
      <p:sp>
        <p:nvSpPr>
          <p:cNvPr id="2" name="Title 1"/>
          <p:cNvSpPr>
            <a:spLocks noGrp="1"/>
          </p:cNvSpPr>
          <p:nvPr>
            <p:ph type="title"/>
          </p:nvPr>
        </p:nvSpPr>
        <p:spPr/>
        <p:txBody>
          <a:bodyPr/>
          <a:lstStyle/>
          <a:p>
            <a:pPr algn="ctr"/>
            <a:r>
              <a:rPr lang="en-GB" sz="3600" dirty="0">
                <a:solidFill>
                  <a:schemeClr val="tx1"/>
                </a:solidFill>
                <a:effectLst/>
              </a:rPr>
              <a:t>Elements to overcome</a:t>
            </a:r>
            <a:endParaRPr lang="en-US" dirty="0">
              <a:solidFill>
                <a:schemeClr val="tx1"/>
              </a:solidFill>
              <a:effectLs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2252472"/>
          </a:xfrm>
        </p:spPr>
        <p:txBody>
          <a:bodyPr>
            <a:normAutofit/>
          </a:bodyPr>
          <a:lstStyle/>
          <a:p>
            <a:pPr algn="just"/>
            <a:r>
              <a:rPr lang="en-GB" sz="1800" b="1" dirty="0"/>
              <a:t>Low uncertainty avoidance (30) – flexibility in risk-taking: </a:t>
            </a:r>
            <a:endParaRPr lang="en-US" sz="1800" dirty="0"/>
          </a:p>
          <a:p>
            <a:pPr lvl="0" algn="just"/>
            <a:r>
              <a:rPr lang="en-GB" sz="1800" dirty="0"/>
              <a:t>Greater tolerance with ambiguity and adaptability bring up changing circumstances.</a:t>
            </a:r>
            <a:endParaRPr lang="en-US" sz="1800" dirty="0"/>
          </a:p>
          <a:p>
            <a:pPr lvl="0" algn="just"/>
            <a:r>
              <a:rPr lang="en-GB" sz="1800" dirty="0"/>
              <a:t>It considers the preferences for informal agreements and evolving strategies over rigid structures. </a:t>
            </a:r>
            <a:endParaRPr lang="en-US" sz="1800" dirty="0"/>
          </a:p>
          <a:p>
            <a:pPr lvl="0" algn="just"/>
            <a:r>
              <a:rPr lang="en-GB" sz="1800" dirty="0"/>
              <a:t>The regulatory and policy changes can create unpredictability of businesses. </a:t>
            </a:r>
            <a:endParaRPr lang="en-US" sz="1800" dirty="0"/>
          </a:p>
        </p:txBody>
      </p:sp>
      <p:sp>
        <p:nvSpPr>
          <p:cNvPr id="2" name="Title 1"/>
          <p:cNvSpPr>
            <a:spLocks noGrp="1"/>
          </p:cNvSpPr>
          <p:nvPr>
            <p:ph type="title"/>
          </p:nvPr>
        </p:nvSpPr>
        <p:spPr/>
        <p:txBody>
          <a:bodyPr/>
          <a:lstStyle/>
          <a:p>
            <a:pPr algn="ctr"/>
            <a:r>
              <a:rPr lang="en-US" sz="3600" dirty="0">
                <a:solidFill>
                  <a:schemeClr val="tx1"/>
                </a:solidFill>
                <a:effectLst/>
              </a:rPr>
              <a:t>Continue…</a:t>
            </a:r>
            <a:endParaRPr lang="en-US" dirty="0">
              <a:solidFill>
                <a:schemeClr val="tx1"/>
              </a:solidFill>
              <a:effectLst/>
            </a:endParaRPr>
          </a:p>
        </p:txBody>
      </p:sp>
      <p:pic>
        <p:nvPicPr>
          <p:cNvPr id="3074" name="Picture 2"/>
          <p:cNvPicPr>
            <a:picLocks noChangeAspect="1" noChangeArrowheads="1"/>
          </p:cNvPicPr>
          <p:nvPr/>
        </p:nvPicPr>
        <p:blipFill>
          <a:blip r:embed="rId3" cstate="print"/>
          <a:srcRect/>
          <a:stretch>
            <a:fillRect/>
          </a:stretch>
        </p:blipFill>
        <p:spPr bwMode="auto">
          <a:xfrm>
            <a:off x="4419599" y="3658752"/>
            <a:ext cx="4194175" cy="25896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FEC83393-931B-FB11-86ED-9264671557E6}"/>
              </a:ext>
            </a:extLst>
          </p:cNvPr>
          <p:cNvSpPr txBox="1"/>
          <p:nvPr/>
        </p:nvSpPr>
        <p:spPr>
          <a:xfrm>
            <a:off x="5791200" y="6214030"/>
            <a:ext cx="4576812" cy="369332"/>
          </a:xfrm>
          <a:prstGeom prst="rect">
            <a:avLst/>
          </a:prstGeom>
          <a:noFill/>
        </p:spPr>
        <p:txBody>
          <a:bodyPr wrap="square">
            <a:spAutoFit/>
          </a:bodyPr>
          <a:lstStyle/>
          <a:p>
            <a:r>
              <a:rPr lang="en-GB" sz="1800" dirty="0"/>
              <a:t>(Chaudhuri </a:t>
            </a:r>
            <a:r>
              <a:rPr lang="en-GB" sz="1800" i="1" dirty="0"/>
              <a:t>et al.,</a:t>
            </a:r>
            <a:r>
              <a:rPr lang="en-GB" sz="1800" dirty="0"/>
              <a:t> 2024)</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3547872"/>
          </a:xfrm>
        </p:spPr>
        <p:txBody>
          <a:bodyPr>
            <a:normAutofit/>
          </a:bodyPr>
          <a:lstStyle/>
          <a:p>
            <a:pPr algn="just"/>
            <a:r>
              <a:rPr lang="en-GB" sz="1800" dirty="0"/>
              <a:t>For understanding the cultural landscape of China, the factors of negotiation is crucial to achieve success for the business of Morrisons. </a:t>
            </a:r>
          </a:p>
          <a:p>
            <a:pPr algn="just"/>
            <a:r>
              <a:rPr lang="en-GB" sz="1800" dirty="0"/>
              <a:t>The following is strategies aligned with the dimensions of Hofstede’s model can help in navigating the business interactions effectively.</a:t>
            </a:r>
            <a:endParaRPr lang="en-US" sz="1800" dirty="0"/>
          </a:p>
          <a:p>
            <a:pPr algn="just"/>
            <a:r>
              <a:rPr lang="en-GB" sz="1800" b="1" dirty="0"/>
              <a:t>Respecting hierarchy: </a:t>
            </a:r>
            <a:endParaRPr lang="en-US" sz="1800" dirty="0"/>
          </a:p>
          <a:p>
            <a:pPr algn="just"/>
            <a:r>
              <a:rPr lang="en-GB" sz="1800" dirty="0"/>
              <a:t>This can be done by addressing senior executives and decision makers by directly showing the deference to authority (</a:t>
            </a:r>
            <a:r>
              <a:rPr lang="en-GB" sz="1800" dirty="0" err="1"/>
              <a:t>Chaudhuri</a:t>
            </a:r>
            <a:r>
              <a:rPr lang="en-GB" sz="1800" dirty="0"/>
              <a:t> </a:t>
            </a:r>
            <a:r>
              <a:rPr lang="en-GB" sz="1800" i="1" dirty="0"/>
              <a:t>et al.,</a:t>
            </a:r>
            <a:r>
              <a:rPr lang="en-GB" sz="1800" dirty="0"/>
              <a:t> 2024). </a:t>
            </a:r>
          </a:p>
          <a:p>
            <a:pPr algn="just"/>
            <a:r>
              <a:rPr lang="en-GB" sz="1800" dirty="0"/>
              <a:t>They can also make use of formal language and etiquettes for avoiding direct confrontation or challenges. </a:t>
            </a:r>
          </a:p>
          <a:p>
            <a:pPr algn="just"/>
            <a:r>
              <a:rPr lang="en-GB" sz="1800" dirty="0"/>
              <a:t>Lastly, by being patient as decisions can take time because of the approval processes can be turned beneficial.</a:t>
            </a:r>
            <a:endParaRPr lang="en-US" sz="1800" dirty="0"/>
          </a:p>
        </p:txBody>
      </p:sp>
      <p:sp>
        <p:nvSpPr>
          <p:cNvPr id="2" name="Title 1"/>
          <p:cNvSpPr>
            <a:spLocks noGrp="1"/>
          </p:cNvSpPr>
          <p:nvPr>
            <p:ph type="title"/>
          </p:nvPr>
        </p:nvSpPr>
        <p:spPr/>
        <p:txBody>
          <a:bodyPr/>
          <a:lstStyle/>
          <a:p>
            <a:pPr algn="ctr"/>
            <a:r>
              <a:rPr lang="en-GB" sz="3600" dirty="0">
                <a:solidFill>
                  <a:schemeClr val="tx1"/>
                </a:solidFill>
                <a:effectLst/>
              </a:rPr>
              <a:t>Negotiation strategies</a:t>
            </a:r>
            <a:endParaRPr lang="en-US" b="0" dirty="0">
              <a:solidFill>
                <a:schemeClr val="tx1"/>
              </a:solidFill>
              <a:effectLs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2252472"/>
          </a:xfrm>
        </p:spPr>
        <p:txBody>
          <a:bodyPr>
            <a:normAutofit/>
          </a:bodyPr>
          <a:lstStyle/>
          <a:p>
            <a:pPr algn="just"/>
            <a:r>
              <a:rPr lang="en-GB" sz="1800" b="1" dirty="0"/>
              <a:t>Being flexible and adaptable: </a:t>
            </a:r>
            <a:endParaRPr lang="en-US" sz="1800" dirty="0"/>
          </a:p>
          <a:p>
            <a:pPr algn="just"/>
            <a:r>
              <a:rPr lang="en-GB" sz="1800" dirty="0"/>
              <a:t>The authorities should be prepared for evolving agreements and adjustments at times of negotiations (English, 2022). </a:t>
            </a:r>
          </a:p>
          <a:p>
            <a:pPr algn="just"/>
            <a:r>
              <a:rPr lang="en-GB" sz="1800" dirty="0"/>
              <a:t>They can expect indirect communication and implicit expectations rather than just the rigid contracts. </a:t>
            </a:r>
          </a:p>
          <a:p>
            <a:pPr algn="just"/>
            <a:r>
              <a:rPr lang="en-GB" sz="1800" dirty="0"/>
              <a:t>They can also show patience at times of dealing with regulatory changes or unexpected shifts. </a:t>
            </a:r>
            <a:endParaRPr lang="en-US" sz="1800" dirty="0"/>
          </a:p>
        </p:txBody>
      </p:sp>
      <p:sp>
        <p:nvSpPr>
          <p:cNvPr id="3" name="Title 2"/>
          <p:cNvSpPr>
            <a:spLocks noGrp="1"/>
          </p:cNvSpPr>
          <p:nvPr>
            <p:ph type="title"/>
          </p:nvPr>
        </p:nvSpPr>
        <p:spPr/>
        <p:txBody>
          <a:bodyPr/>
          <a:lstStyle/>
          <a:p>
            <a:pPr algn="ctr"/>
            <a:r>
              <a:rPr lang="en-US" sz="3600" dirty="0">
                <a:solidFill>
                  <a:schemeClr val="tx1"/>
                </a:solidFill>
              </a:rPr>
              <a:t>Continue….</a:t>
            </a:r>
            <a:endParaRPr lang="en-US" dirty="0">
              <a:solidFill>
                <a:schemeClr val="tx1"/>
              </a:solidFill>
            </a:endParaRPr>
          </a:p>
        </p:txBody>
      </p:sp>
      <p:pic>
        <p:nvPicPr>
          <p:cNvPr id="4098" name="Picture 2"/>
          <p:cNvPicPr>
            <a:picLocks noChangeAspect="1" noChangeArrowheads="1"/>
          </p:cNvPicPr>
          <p:nvPr/>
        </p:nvPicPr>
        <p:blipFill>
          <a:blip r:embed="rId3"/>
          <a:srcRect/>
          <a:stretch>
            <a:fillRect/>
          </a:stretch>
        </p:blipFill>
        <p:spPr bwMode="auto">
          <a:xfrm>
            <a:off x="4432300" y="3810000"/>
            <a:ext cx="4025900" cy="2273300"/>
          </a:xfrm>
          <a:prstGeom prst="rect">
            <a:avLst/>
          </a:prstGeom>
          <a:ln>
            <a:noFill/>
          </a:ln>
          <a:effectLst>
            <a:outerShdw blurRad="190500" algn="tl" rotWithShape="0">
              <a:srgbClr val="000000">
                <a:alpha val="70000"/>
              </a:srgbClr>
            </a:outerShdw>
          </a:effectLst>
        </p:spPr>
      </p:pic>
      <p:sp>
        <p:nvSpPr>
          <p:cNvPr id="5" name="TextBox 4">
            <a:extLst>
              <a:ext uri="{FF2B5EF4-FFF2-40B4-BE49-F238E27FC236}">
                <a16:creationId xmlns:a16="http://schemas.microsoft.com/office/drawing/2014/main" id="{C442740C-A4C2-53AF-F80D-243D9443FAB1}"/>
              </a:ext>
            </a:extLst>
          </p:cNvPr>
          <p:cNvSpPr txBox="1"/>
          <p:nvPr/>
        </p:nvSpPr>
        <p:spPr>
          <a:xfrm>
            <a:off x="6019800" y="6123404"/>
            <a:ext cx="4576812" cy="369332"/>
          </a:xfrm>
          <a:prstGeom prst="rect">
            <a:avLst/>
          </a:prstGeom>
          <a:noFill/>
        </p:spPr>
        <p:txBody>
          <a:bodyPr wrap="square">
            <a:spAutoFit/>
          </a:bodyPr>
          <a:lstStyle/>
          <a:p>
            <a:r>
              <a:rPr lang="en-GB" sz="1800" dirty="0"/>
              <a:t>(English, 2022)</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3928872"/>
          </a:xfrm>
        </p:spPr>
        <p:txBody>
          <a:bodyPr>
            <a:noAutofit/>
          </a:bodyPr>
          <a:lstStyle/>
          <a:p>
            <a:pPr>
              <a:lnSpc>
                <a:spcPct val="200000"/>
              </a:lnSpc>
              <a:buNone/>
            </a:pPr>
            <a:r>
              <a:rPr lang="en-GB" sz="1800" dirty="0">
                <a:effectLst/>
                <a:latin typeface="Times New Roman" panose="02020603050405020304" pitchFamily="18" charset="0"/>
                <a:ea typeface="Calibri" panose="020F0502020204030204" pitchFamily="34" charset="0"/>
              </a:rPr>
              <a:t>The presentation has concluded with the factors presenting the explanation for culture and it various elements. It has also presented about the theoretical underpinning with the cultural model to highlight the impact of culture. The cultural elements on the basis of highlighted destination for global expansion required to be overcome are presented in it. Lastly, the negotiation strategies for successful business deal are also stated in it. </a:t>
            </a:r>
          </a:p>
          <a:p>
            <a:pPr>
              <a:buNone/>
            </a:pPr>
            <a:br>
              <a:rPr lang="en-US" sz="1800" dirty="0"/>
            </a:br>
            <a:endParaRPr lang="en-US" sz="1800" dirty="0"/>
          </a:p>
        </p:txBody>
      </p:sp>
      <p:sp>
        <p:nvSpPr>
          <p:cNvPr id="3" name="Title 2"/>
          <p:cNvSpPr>
            <a:spLocks noGrp="1"/>
          </p:cNvSpPr>
          <p:nvPr>
            <p:ph type="title"/>
          </p:nvPr>
        </p:nvSpPr>
        <p:spPr/>
        <p:txBody>
          <a:bodyPr/>
          <a:lstStyle/>
          <a:p>
            <a:pPr algn="ctr"/>
            <a:r>
              <a:rPr lang="en-GB" sz="3600" dirty="0">
                <a:solidFill>
                  <a:schemeClr val="tx1"/>
                </a:solidFill>
                <a:effectLst/>
              </a:rPr>
              <a:t>Conclusion</a:t>
            </a:r>
            <a:endParaRPr lang="en-US" dirty="0">
              <a:solidFill>
                <a:schemeClr val="tx1"/>
              </a:solidFill>
              <a:effectLs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47500" lnSpcReduction="20000"/>
          </a:bodyPr>
          <a:lstStyle/>
          <a:p>
            <a:pPr algn="just"/>
            <a:r>
              <a:rPr lang="en-GB" dirty="0" err="1"/>
              <a:t>Akpa</a:t>
            </a:r>
            <a:r>
              <a:rPr lang="en-GB" dirty="0"/>
              <a:t>, V.O., </a:t>
            </a:r>
            <a:r>
              <a:rPr lang="en-GB" dirty="0" err="1"/>
              <a:t>Asikhia</a:t>
            </a:r>
            <a:r>
              <a:rPr lang="en-GB" dirty="0"/>
              <a:t>, O.U. and </a:t>
            </a:r>
            <a:r>
              <a:rPr lang="en-GB" dirty="0" err="1"/>
              <a:t>Nneji</a:t>
            </a:r>
            <a:r>
              <a:rPr lang="en-GB" dirty="0"/>
              <a:t>, N.E., (2021). Organizational culture and organizational performance: A review of literature. </a:t>
            </a:r>
            <a:r>
              <a:rPr lang="en-GB" i="1" dirty="0"/>
              <a:t>International Journal of Advances in Engineering and Management</a:t>
            </a:r>
            <a:r>
              <a:rPr lang="en-GB" dirty="0"/>
              <a:t>, </a:t>
            </a:r>
            <a:r>
              <a:rPr lang="en-GB" i="1" dirty="0"/>
              <a:t>3</a:t>
            </a:r>
            <a:r>
              <a:rPr lang="en-GB" dirty="0"/>
              <a:t>(1), pp.361-372.</a:t>
            </a:r>
            <a:endParaRPr lang="en-US" dirty="0"/>
          </a:p>
          <a:p>
            <a:pPr algn="just"/>
            <a:r>
              <a:rPr lang="en-GB" dirty="0" err="1"/>
              <a:t>Arabeche</a:t>
            </a:r>
            <a:r>
              <a:rPr lang="en-GB" dirty="0"/>
              <a:t>, Z., </a:t>
            </a:r>
            <a:r>
              <a:rPr lang="en-GB" dirty="0" err="1"/>
              <a:t>Soudani</a:t>
            </a:r>
            <a:r>
              <a:rPr lang="en-GB" dirty="0"/>
              <a:t>, A., </a:t>
            </a:r>
            <a:r>
              <a:rPr lang="en-GB" dirty="0" err="1"/>
              <a:t>Brahmi</a:t>
            </a:r>
            <a:r>
              <a:rPr lang="en-GB" dirty="0"/>
              <a:t>, M., </a:t>
            </a:r>
            <a:r>
              <a:rPr lang="en-GB" dirty="0" err="1"/>
              <a:t>Aldieri</a:t>
            </a:r>
            <a:r>
              <a:rPr lang="en-GB" dirty="0"/>
              <a:t>, L., Vinci, C.P. and </a:t>
            </a:r>
            <a:r>
              <a:rPr lang="en-GB" dirty="0" err="1"/>
              <a:t>Abdelli</a:t>
            </a:r>
            <a:r>
              <a:rPr lang="en-GB" dirty="0"/>
              <a:t>, M.E.A., (2022). Entrepreneurial orientation, organizational culture and business performance in SMEs: Evidence from emerging economy. </a:t>
            </a:r>
            <a:r>
              <a:rPr lang="en-GB" i="1" dirty="0"/>
              <a:t>Sustainability</a:t>
            </a:r>
            <a:r>
              <a:rPr lang="en-GB" dirty="0"/>
              <a:t>, </a:t>
            </a:r>
            <a:r>
              <a:rPr lang="en-GB" i="1" dirty="0"/>
              <a:t>14</a:t>
            </a:r>
            <a:r>
              <a:rPr lang="en-GB" dirty="0"/>
              <a:t>(9), p.5160.</a:t>
            </a:r>
            <a:endParaRPr lang="en-US" dirty="0"/>
          </a:p>
          <a:p>
            <a:pPr algn="just"/>
            <a:r>
              <a:rPr lang="en-GB" dirty="0" err="1"/>
              <a:t>Chaudhuri</a:t>
            </a:r>
            <a:r>
              <a:rPr lang="en-GB" dirty="0"/>
              <a:t>, R., </a:t>
            </a:r>
            <a:r>
              <a:rPr lang="en-GB" dirty="0" err="1"/>
              <a:t>Chatterjee</a:t>
            </a:r>
            <a:r>
              <a:rPr lang="en-GB" dirty="0"/>
              <a:t>, S., </a:t>
            </a:r>
            <a:r>
              <a:rPr lang="en-GB" dirty="0" err="1"/>
              <a:t>Vrontis</a:t>
            </a:r>
            <a:r>
              <a:rPr lang="en-GB" dirty="0"/>
              <a:t>, D. and </a:t>
            </a:r>
            <a:r>
              <a:rPr lang="en-GB" dirty="0" err="1"/>
              <a:t>Thrassou</a:t>
            </a:r>
            <a:r>
              <a:rPr lang="en-GB" dirty="0"/>
              <a:t>, A., (2024). Adoption of robust business analytics for product innovation and organizational performance: the mediating role of organizational data-driven culture. </a:t>
            </a:r>
            <a:r>
              <a:rPr lang="en-GB" i="1" dirty="0"/>
              <a:t>Annals of Operations Research</a:t>
            </a:r>
            <a:r>
              <a:rPr lang="en-GB" dirty="0"/>
              <a:t>, </a:t>
            </a:r>
            <a:r>
              <a:rPr lang="en-GB" i="1" dirty="0"/>
              <a:t>339</a:t>
            </a:r>
            <a:r>
              <a:rPr lang="en-GB" dirty="0"/>
              <a:t>(3), pp.1757-1791.</a:t>
            </a:r>
            <a:endParaRPr lang="en-US" dirty="0"/>
          </a:p>
          <a:p>
            <a:pPr algn="just"/>
            <a:r>
              <a:rPr lang="en-GB" dirty="0"/>
              <a:t>Cohen, Y.A., (2022). Culture as adaptation. In </a:t>
            </a:r>
            <a:r>
              <a:rPr lang="en-GB" i="1" dirty="0"/>
              <a:t>Man in Adaptation</a:t>
            </a:r>
            <a:r>
              <a:rPr lang="en-GB" dirty="0"/>
              <a:t> (pp. 45-68). </a:t>
            </a:r>
            <a:r>
              <a:rPr lang="en-GB" dirty="0" err="1"/>
              <a:t>Routledge</a:t>
            </a:r>
            <a:r>
              <a:rPr lang="en-GB" dirty="0"/>
              <a:t>.</a:t>
            </a:r>
            <a:endParaRPr lang="en-US" dirty="0"/>
          </a:p>
          <a:p>
            <a:pPr algn="just"/>
            <a:r>
              <a:rPr lang="en-GB" dirty="0" err="1"/>
              <a:t>Crv</a:t>
            </a:r>
            <a:r>
              <a:rPr lang="en-GB" dirty="0"/>
              <a:t>, (2025). </a:t>
            </a:r>
            <a:r>
              <a:rPr lang="en-GB" i="1" dirty="0"/>
              <a:t>About us </a:t>
            </a:r>
            <a:r>
              <a:rPr lang="en-GB" dirty="0"/>
              <a:t>[Online] Available through: &lt;https://shorturl.at/hHZod&gt; [Accessed on 10 March 2025]</a:t>
            </a:r>
            <a:endParaRPr lang="en-US" dirty="0"/>
          </a:p>
          <a:p>
            <a:pPr algn="just"/>
            <a:r>
              <a:rPr lang="en-GB" dirty="0"/>
              <a:t>English, L., (2022). Centric Consulting case study: Culture is the key to remote work success. </a:t>
            </a:r>
            <a:r>
              <a:rPr lang="en-GB" i="1" dirty="0"/>
              <a:t>Work</a:t>
            </a:r>
            <a:r>
              <a:rPr lang="en-GB" dirty="0"/>
              <a:t>, </a:t>
            </a:r>
            <a:r>
              <a:rPr lang="en-GB" i="1" dirty="0"/>
              <a:t>71</a:t>
            </a:r>
            <a:r>
              <a:rPr lang="en-GB" dirty="0"/>
              <a:t>(2), pp.295-298.</a:t>
            </a:r>
            <a:endParaRPr lang="en-US" dirty="0"/>
          </a:p>
          <a:p>
            <a:pPr algn="just"/>
            <a:r>
              <a:rPr lang="en-GB" dirty="0" err="1"/>
              <a:t>Minkov</a:t>
            </a:r>
            <a:r>
              <a:rPr lang="en-GB" dirty="0"/>
              <a:t>, M. and </a:t>
            </a:r>
            <a:r>
              <a:rPr lang="en-GB" dirty="0" err="1"/>
              <a:t>Kaasa</a:t>
            </a:r>
            <a:r>
              <a:rPr lang="en-GB" dirty="0"/>
              <a:t>, A., (2022). Do dimensions of culture exist objectively? A validation of the revised </a:t>
            </a:r>
            <a:r>
              <a:rPr lang="en-GB" dirty="0" err="1"/>
              <a:t>Minkov</a:t>
            </a:r>
            <a:r>
              <a:rPr lang="en-GB" dirty="0"/>
              <a:t>-Hofstede model of culture with World Values Survey items and scores for 102 countries. </a:t>
            </a:r>
            <a:r>
              <a:rPr lang="en-GB" i="1" dirty="0"/>
              <a:t>Journal of International Management</a:t>
            </a:r>
            <a:r>
              <a:rPr lang="en-GB" dirty="0"/>
              <a:t>, </a:t>
            </a:r>
            <a:r>
              <a:rPr lang="en-GB" i="1" dirty="0"/>
              <a:t>28</a:t>
            </a:r>
            <a:r>
              <a:rPr lang="en-GB" dirty="0"/>
              <a:t>(4), p.100971.</a:t>
            </a:r>
            <a:endParaRPr lang="en-US" dirty="0"/>
          </a:p>
          <a:p>
            <a:pPr algn="just"/>
            <a:r>
              <a:rPr lang="en-GB" dirty="0"/>
              <a:t>Morrisons, (2025). </a:t>
            </a:r>
            <a:r>
              <a:rPr lang="en-GB" i="1" dirty="0"/>
              <a:t>About us company </a:t>
            </a:r>
            <a:r>
              <a:rPr lang="en-GB" dirty="0"/>
              <a:t>[Online] Available through: &lt;https://shorturl.at/21MXk&gt; [Accessed on 10 March 2025]</a:t>
            </a:r>
            <a:endParaRPr lang="en-US" dirty="0"/>
          </a:p>
          <a:p>
            <a:pPr algn="just"/>
            <a:r>
              <a:rPr lang="en-GB" dirty="0" err="1"/>
              <a:t>Muriithi</a:t>
            </a:r>
            <a:r>
              <a:rPr lang="en-GB" dirty="0"/>
              <a:t>, S.M., (2021). Organisational Culture: The Root of Sustainable Competitive Advantage.</a:t>
            </a:r>
            <a:endParaRPr lang="en-US" dirty="0"/>
          </a:p>
          <a:p>
            <a:pPr algn="just"/>
            <a:r>
              <a:rPr lang="en-GB" dirty="0"/>
              <a:t>Theculturefactor, (2025). </a:t>
            </a:r>
            <a:r>
              <a:rPr lang="en-GB" i="1" dirty="0"/>
              <a:t>Cultural differences in China and United Kingdom </a:t>
            </a:r>
            <a:r>
              <a:rPr lang="en-GB" dirty="0"/>
              <a:t>[Online] Available through: &lt;https://shorturl.at/xrVCf&gt; [Accessed on 10 March 2025]</a:t>
            </a:r>
            <a:endParaRPr lang="en-US" dirty="0"/>
          </a:p>
        </p:txBody>
      </p:sp>
      <p:sp>
        <p:nvSpPr>
          <p:cNvPr id="3" name="Title 2"/>
          <p:cNvSpPr>
            <a:spLocks noGrp="1"/>
          </p:cNvSpPr>
          <p:nvPr>
            <p:ph type="title"/>
          </p:nvPr>
        </p:nvSpPr>
        <p:spPr/>
        <p:txBody>
          <a:bodyPr/>
          <a:lstStyle/>
          <a:p>
            <a:pPr algn="ctr"/>
            <a:r>
              <a:rPr lang="en-GB" sz="3600" dirty="0">
                <a:solidFill>
                  <a:schemeClr val="tx1"/>
                </a:solidFill>
                <a:effectLst/>
              </a:rPr>
              <a:t>References</a:t>
            </a:r>
            <a:endParaRPr lang="en-US" dirty="0">
              <a:solidFill>
                <a:schemeClr val="tx1"/>
              </a:solidFill>
              <a:effectLs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1511300" y="1017814"/>
            <a:ext cx="6032500" cy="4239986"/>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Custom 1">
      <a:majorFont>
        <a:latin typeface="Times New Roman"/>
        <a:ea typeface=""/>
        <a:cs typeface=""/>
      </a:majorFont>
      <a:minorFont>
        <a:latin typeface="Times New Roman"/>
        <a:ea typeface=""/>
        <a:cs typeface=""/>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2662</Words>
  <Application>Microsoft Office PowerPoint</Application>
  <PresentationFormat>On-screen Show (4:3)</PresentationFormat>
  <Paragraphs>141</Paragraphs>
  <Slides>14</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Calibri</vt:lpstr>
      <vt:lpstr>Times New Roman</vt:lpstr>
      <vt:lpstr>Verdana</vt:lpstr>
      <vt:lpstr>Wingdings</vt:lpstr>
      <vt:lpstr>Wingdings 2</vt:lpstr>
      <vt:lpstr>Wingdings 3</vt:lpstr>
      <vt:lpstr>Concourse</vt:lpstr>
      <vt:lpstr>International Business Communications Student name: Roman Grigoriev Student ID:2229684 Module leader: Afzal Munna (ML) Module code: LCBB6001 </vt:lpstr>
      <vt:lpstr>Table of Content</vt:lpstr>
      <vt:lpstr>Introduction</vt:lpstr>
      <vt:lpstr>Culture and its elements</vt:lpstr>
      <vt:lpstr>Elements of culture</vt:lpstr>
      <vt:lpstr>Impact of culture</vt:lpstr>
      <vt:lpstr>Continue…</vt:lpstr>
      <vt:lpstr>Elements to overcome</vt:lpstr>
      <vt:lpstr>Continue…</vt:lpstr>
      <vt:lpstr>Negotiation strategies</vt:lpstr>
      <vt:lpstr>Continue….</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dell</dc:creator>
  <cp:lastModifiedBy>Roman Grigoriev (2229684)</cp:lastModifiedBy>
  <cp:revision>19</cp:revision>
  <dcterms:created xsi:type="dcterms:W3CDTF">2025-03-10T08:38:35Z</dcterms:created>
  <dcterms:modified xsi:type="dcterms:W3CDTF">2025-04-23T17:18:04Z</dcterms:modified>
</cp:coreProperties>
</file>