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5" r:id="rId1"/>
  </p:sldMasterIdLst>
  <p:sldIdLst>
    <p:sldId id="256" r:id="rId2"/>
    <p:sldId id="257" r:id="rId3"/>
    <p:sldId id="258" r:id="rId4"/>
    <p:sldId id="267" r:id="rId5"/>
    <p:sldId id="259" r:id="rId6"/>
    <p:sldId id="262" r:id="rId7"/>
    <p:sldId id="260" r:id="rId8"/>
    <p:sldId id="263" r:id="rId9"/>
    <p:sldId id="265" r:id="rId10"/>
    <p:sldId id="268" r:id="rId11"/>
    <p:sldId id="261" r:id="rId12"/>
    <p:sldId id="269" r:id="rId13"/>
    <p:sldId id="270"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75ED8DD-0C9A-423B-A5D5-356BD5FD2E8C}">
          <p14:sldIdLst>
            <p14:sldId id="256"/>
            <p14:sldId id="257"/>
            <p14:sldId id="258"/>
            <p14:sldId id="267"/>
            <p14:sldId id="259"/>
            <p14:sldId id="262"/>
            <p14:sldId id="260"/>
            <p14:sldId id="263"/>
          </p14:sldIdLst>
        </p14:section>
        <p14:section name="Untitled Section" id="{45C880E7-33E1-4532-8F4D-1609793B7AE2}">
          <p14:sldIdLst>
            <p14:sldId id="265"/>
            <p14:sldId id="268"/>
            <p14:sldId id="261"/>
            <p14:sldId id="269"/>
            <p14:sldId id="270"/>
            <p14:sldId id="266"/>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olly Gale" initials="PG" lastIdx="3" clrIdx="0">
    <p:extLst>
      <p:ext uri="{19B8F6BF-5375-455C-9EA6-DF929625EA0E}">
        <p15:presenceInfo xmlns:p15="http://schemas.microsoft.com/office/powerpoint/2012/main" userId="Polly Gal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8E7238-2A34-4F82-BF17-791D351745BD}" v="34" dt="2020-01-20T11:42:44.2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smtClean="0"/>
              <a:t>1/23/2020</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9630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smtClean="0"/>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87348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7F47CF-67C9-420C-80A5-E2069FF0C2DF}" type="datetimeFigureOut">
              <a:rPr lang="en-US" smtClean="0"/>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43829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27718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smtClean="0"/>
              <a:t>1/23/2020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06968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smtClean="0"/>
              <a:t>1/23/2020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4523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smtClean="0"/>
              <a:t>1/23/2020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39042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C3BFE2-83B7-4B0A-B9D3-AB28331082B3}" type="datetimeFigureOut">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40832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EF78E3-FDA3-4D28-AAA2-0B81F349A39D}" type="datetimeFigureOut">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4165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41D2AC3-6A0B-4169-B1EA-E3AE8B351BDD}" type="datetimeFigureOut">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244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D4B9363-8B87-41B7-9F8E-64519CBB8F34}" type="datetimeFigureOut">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04580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AEF5746-5284-4951-9F37-7AE924EDBCB7}" type="datetimeFigureOut">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941524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398B29-7265-4A65-A2A4-6703C057B7C1}" type="datetimeFigureOut">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2471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8FBA082-94DF-4C4B-A041-6624924AB0A8}" type="datetimeFigureOut">
              <a:rPr lang="en-US" smtClean="0"/>
              <a:t>1/23/2020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552291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27686C4-3AB5-4E0C-86CA-FB108C350AA9}" type="datetimeFigureOut">
              <a:rPr lang="en-US" smtClean="0"/>
              <a:t>1/23/2020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751701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smtClean="0"/>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146209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smtClean="0"/>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46415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smtClean="0"/>
              <a:t>1/23/2020</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07996156"/>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jstor.org/stable/657965" TargetMode="External"/><Relationship Id="rId2" Type="http://schemas.openxmlformats.org/officeDocument/2006/relationships/hyperlink" Target="https://www.independent.co.uk/news/people/nuts-final-issue-lucy-pinder-cries-on-the-front-cover-as-the-lads-mag-9310248.html" TargetMode="External"/><Relationship Id="rId1" Type="http://schemas.openxmlformats.org/officeDocument/2006/relationships/slideLayout" Target="../slideLayouts/slideLayout2.xml"/><Relationship Id="rId5" Type="http://schemas.openxmlformats.org/officeDocument/2006/relationships/hyperlink" Target="https://pdfs.semanticscholar.org/6aa5/3e0a9005f6826c21edeb7da5afbaa75af1d6.pdf" TargetMode="External"/><Relationship Id="rId4" Type="http://schemas.openxmlformats.org/officeDocument/2006/relationships/hyperlink" Target="https://ro.uow.edu.au/cgi/viewcontent.cgi?article=1149&amp;context=artspaper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xyonline.net/sites/xyonline.net/files/Gorman%2C%20Free%20Adult%20Internet%20Web%20Sites%20-%20How%20prevalent%20are%20degrading%20acts.pdf" TargetMode="External"/><Relationship Id="rId2" Type="http://schemas.openxmlformats.org/officeDocument/2006/relationships/hyperlink" Target="https://openaccess.city.ac.uk/id/eprint/14459/3/" TargetMode="External"/><Relationship Id="rId1" Type="http://schemas.openxmlformats.org/officeDocument/2006/relationships/slideLayout" Target="../slideLayouts/slideLayout2.xml"/><Relationship Id="rId5" Type="http://schemas.openxmlformats.org/officeDocument/2006/relationships/hyperlink" Target="https://urge.org/toxic-masculinity-the-toxic-sludge-weve-got-to-get-rid-of/" TargetMode="External"/><Relationship Id="rId4" Type="http://schemas.openxmlformats.org/officeDocument/2006/relationships/hyperlink" Target="https://www.abc.net.au/religion/power-without-responsibility-rupert-murdochs-australian/10101178"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scholar.google.com/scholar?hl=en&amp;as_sdt=0%2C5&amp;q=Hyper-masculinity+in+the+media&amp;btnG=" TargetMode="External"/><Relationship Id="rId2" Type="http://schemas.openxmlformats.org/officeDocument/2006/relationships/hyperlink" Target="https://scholar.google.co.uk/scholar?cluster=16199177145053795925&amp;hl=en&amp;as_sdt=0,5"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apps.who.int/iris/bitstream/handle/10665/42871/9241562609.pdf;jsessionid=3BD0FAFA23B96701E1ADB2AE2D5B90A2?sequence=1" TargetMode="External"/><Relationship Id="rId2" Type="http://schemas.openxmlformats.org/officeDocument/2006/relationships/hyperlink" Target="https://scholar.google.com/scholar?hl=en&amp;as_sdt=0%2C5&amp;q=hyper+masculinity+and+callous+attitudes+towards+women&amp;btnG=" TargetMode="External"/><Relationship Id="rId1" Type="http://schemas.openxmlformats.org/officeDocument/2006/relationships/slideLayout" Target="../slideLayouts/slideLayout2.xml"/><Relationship Id="rId5" Type="http://schemas.openxmlformats.org/officeDocument/2006/relationships/hyperlink" Target="https://pdfs.semanticscholar.org/d8f8/ae443d95f015714342ff09a12f9c18998a7a.pdf?_ga=2.249941966.952372269.1579463666-1055319019.1579463666" TargetMode="External"/><Relationship Id="rId4" Type="http://schemas.openxmlformats.org/officeDocument/2006/relationships/hyperlink" Target="https://twitter.com/EquisSJ/status/1057378730664964097"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thewrap.com/donald-trump-thinks-king-not-president/" TargetMode="External"/><Relationship Id="rId7" Type="http://schemas.openxmlformats.org/officeDocument/2006/relationships/hyperlink" Target="https://quaintelf.wordpress.com/2012/07/29/the-role-of-women-in-offensive-advertising/" TargetMode="External"/><Relationship Id="rId2" Type="http://schemas.openxmlformats.org/officeDocument/2006/relationships/hyperlink" Target="https://img.dailymail.co.uk/i/pix/2008/01_03/gillette_468x605.jpg" TargetMode="External"/><Relationship Id="rId1" Type="http://schemas.openxmlformats.org/officeDocument/2006/relationships/slideLayout" Target="../slideLayouts/slideLayout2.xml"/><Relationship Id="rId6" Type="http://schemas.openxmlformats.org/officeDocument/2006/relationships/hyperlink" Target="https://smokinggunpr.co.uk/2015/01/28/epic-pr-fail-triumph-page-3/" TargetMode="External"/><Relationship Id="rId5" Type="http://schemas.openxmlformats.org/officeDocument/2006/relationships/hyperlink" Target="https://www.slideserve.com/mathilda/revisiting-hypermasculinity-shorthand-for-marginalized-masculinities" TargetMode="External"/><Relationship Id="rId4" Type="http://schemas.openxmlformats.org/officeDocument/2006/relationships/hyperlink" Target="https://psychcentral.com/news/2013/03/03/aggressive-advertising-may-make-for-aggressive-men/52140.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90216-8F29-407D-9C4B-F51C3ACCBD92}"/>
              </a:ext>
            </a:extLst>
          </p:cNvPr>
          <p:cNvSpPr>
            <a:spLocks noGrp="1"/>
          </p:cNvSpPr>
          <p:nvPr>
            <p:ph type="ctrTitle"/>
          </p:nvPr>
        </p:nvSpPr>
        <p:spPr>
          <a:xfrm rot="21420000">
            <a:off x="3320625" y="1764319"/>
            <a:ext cx="4958744" cy="1432420"/>
          </a:xfrm>
        </p:spPr>
        <p:txBody>
          <a:bodyPr>
            <a:normAutofit/>
          </a:bodyPr>
          <a:lstStyle/>
          <a:p>
            <a:r>
              <a:rPr lang="en-GB" sz="3200" b="1" dirty="0">
                <a:solidFill>
                  <a:schemeClr val="tx1"/>
                </a:solidFill>
                <a:latin typeface="Candara" panose="020E0502030303020204" pitchFamily="34" charset="0"/>
              </a:rPr>
              <a:t>Polly Gale		ECED7003 </a:t>
            </a:r>
            <a:br>
              <a:rPr lang="en-GB" sz="3200" b="1" dirty="0">
                <a:solidFill>
                  <a:schemeClr val="tx1"/>
                </a:solidFill>
                <a:latin typeface="Candara" panose="020E0502030303020204" pitchFamily="34" charset="0"/>
              </a:rPr>
            </a:br>
            <a:r>
              <a:rPr lang="en-GB" sz="3200" b="1" dirty="0">
                <a:solidFill>
                  <a:schemeClr val="tx1"/>
                </a:solidFill>
                <a:latin typeface="Candara" panose="020E0502030303020204" pitchFamily="34" charset="0"/>
              </a:rPr>
              <a:t>1601786</a:t>
            </a:r>
          </a:p>
        </p:txBody>
      </p:sp>
      <p:pic>
        <p:nvPicPr>
          <p:cNvPr id="3" name="Picture 2">
            <a:extLst>
              <a:ext uri="{FF2B5EF4-FFF2-40B4-BE49-F238E27FC236}">
                <a16:creationId xmlns:a16="http://schemas.microsoft.com/office/drawing/2014/main" id="{41BD80FF-0813-43FC-889A-0D1D8537F61A}"/>
              </a:ext>
            </a:extLst>
          </p:cNvPr>
          <p:cNvPicPr>
            <a:picLocks noChangeAspect="1"/>
          </p:cNvPicPr>
          <p:nvPr/>
        </p:nvPicPr>
        <p:blipFill>
          <a:blip r:embed="rId2"/>
          <a:stretch>
            <a:fillRect/>
          </a:stretch>
        </p:blipFill>
        <p:spPr>
          <a:xfrm>
            <a:off x="541890" y="699280"/>
            <a:ext cx="2865368" cy="3895682"/>
          </a:xfrm>
          <a:prstGeom prst="rect">
            <a:avLst/>
          </a:prstGeom>
        </p:spPr>
      </p:pic>
      <p:sp>
        <p:nvSpPr>
          <p:cNvPr id="5" name="TextBox 4">
            <a:extLst>
              <a:ext uri="{FF2B5EF4-FFF2-40B4-BE49-F238E27FC236}">
                <a16:creationId xmlns:a16="http://schemas.microsoft.com/office/drawing/2014/main" id="{CF27B4EB-97B3-4E41-B899-DF65D9A2C4DC}"/>
              </a:ext>
            </a:extLst>
          </p:cNvPr>
          <p:cNvSpPr txBox="1"/>
          <p:nvPr/>
        </p:nvSpPr>
        <p:spPr>
          <a:xfrm>
            <a:off x="3407258" y="609762"/>
            <a:ext cx="1457739" cy="338554"/>
          </a:xfrm>
          <a:prstGeom prst="rect">
            <a:avLst/>
          </a:prstGeom>
          <a:noFill/>
        </p:spPr>
        <p:txBody>
          <a:bodyPr wrap="square" rtlCol="0">
            <a:spAutoFit/>
          </a:bodyPr>
          <a:lstStyle/>
          <a:p>
            <a:r>
              <a:rPr lang="en-GB" sz="1600" b="1" dirty="0">
                <a:latin typeface="Candara" panose="020E0502030303020204" pitchFamily="34" charset="0"/>
              </a:rPr>
              <a:t>(</a:t>
            </a:r>
            <a:r>
              <a:rPr lang="en-GB" sz="1400" b="1" dirty="0">
                <a:latin typeface="Candara" panose="020E0502030303020204" pitchFamily="34" charset="0"/>
              </a:rPr>
              <a:t>Image 1</a:t>
            </a:r>
            <a:r>
              <a:rPr lang="en-GB" sz="1600" b="1" dirty="0">
                <a:latin typeface="Candara" panose="020E0502030303020204" pitchFamily="34" charset="0"/>
              </a:rPr>
              <a:t>)</a:t>
            </a:r>
          </a:p>
        </p:txBody>
      </p:sp>
      <p:sp>
        <p:nvSpPr>
          <p:cNvPr id="6" name="TextBox 5">
            <a:extLst>
              <a:ext uri="{FF2B5EF4-FFF2-40B4-BE49-F238E27FC236}">
                <a16:creationId xmlns:a16="http://schemas.microsoft.com/office/drawing/2014/main" id="{D0E26689-EE68-46FF-953F-0899FE7B4B79}"/>
              </a:ext>
            </a:extLst>
          </p:cNvPr>
          <p:cNvSpPr txBox="1"/>
          <p:nvPr/>
        </p:nvSpPr>
        <p:spPr>
          <a:xfrm>
            <a:off x="3407258" y="3679217"/>
            <a:ext cx="1417983" cy="307777"/>
          </a:xfrm>
          <a:prstGeom prst="rect">
            <a:avLst/>
          </a:prstGeom>
          <a:noFill/>
        </p:spPr>
        <p:txBody>
          <a:bodyPr wrap="square" rtlCol="0">
            <a:spAutoFit/>
          </a:bodyPr>
          <a:lstStyle/>
          <a:p>
            <a:r>
              <a:rPr lang="en-GB" sz="1400" b="1" dirty="0">
                <a:latin typeface="Candara" panose="020E0502030303020204" pitchFamily="34" charset="0"/>
              </a:rPr>
              <a:t>(Image 2)</a:t>
            </a:r>
          </a:p>
        </p:txBody>
      </p:sp>
      <p:pic>
        <p:nvPicPr>
          <p:cNvPr id="7" name="Picture 6">
            <a:extLst>
              <a:ext uri="{FF2B5EF4-FFF2-40B4-BE49-F238E27FC236}">
                <a16:creationId xmlns:a16="http://schemas.microsoft.com/office/drawing/2014/main" id="{DEB4BCD2-1830-4774-A5DB-70F8FAEC7CEC}"/>
              </a:ext>
            </a:extLst>
          </p:cNvPr>
          <p:cNvPicPr>
            <a:picLocks noChangeAspect="1"/>
          </p:cNvPicPr>
          <p:nvPr/>
        </p:nvPicPr>
        <p:blipFill>
          <a:blip r:embed="rId3"/>
          <a:stretch>
            <a:fillRect/>
          </a:stretch>
        </p:blipFill>
        <p:spPr>
          <a:xfrm rot="20423541">
            <a:off x="1736014" y="3250012"/>
            <a:ext cx="1340151" cy="863860"/>
          </a:xfrm>
          <a:prstGeom prst="rect">
            <a:avLst/>
          </a:prstGeom>
        </p:spPr>
      </p:pic>
    </p:spTree>
    <p:extLst>
      <p:ext uri="{BB962C8B-B14F-4D97-AF65-F5344CB8AC3E}">
        <p14:creationId xmlns:p14="http://schemas.microsoft.com/office/powerpoint/2010/main" val="2923676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EB458E2-CA50-41DB-8C68-8C49A1A7791F}"/>
              </a:ext>
            </a:extLst>
          </p:cNvPr>
          <p:cNvSpPr/>
          <p:nvPr/>
        </p:nvSpPr>
        <p:spPr>
          <a:xfrm>
            <a:off x="2386646" y="1747338"/>
            <a:ext cx="7168170" cy="1569660"/>
          </a:xfrm>
          <a:prstGeom prst="rect">
            <a:avLst/>
          </a:prstGeom>
        </p:spPr>
        <p:txBody>
          <a:bodyPr wrap="square" anchor="t">
            <a:spAutoFit/>
          </a:bodyPr>
          <a:lstStyle/>
          <a:p>
            <a:r>
              <a:rPr lang="en-GB" sz="2400" b="1" dirty="0">
                <a:latin typeface="Candara"/>
              </a:rPr>
              <a:t>This presentation aims to present a critique of the current discourses associated with the concepts of hyper-masculinity and the emasculation of the male in society</a:t>
            </a:r>
          </a:p>
        </p:txBody>
      </p:sp>
    </p:spTree>
    <p:extLst>
      <p:ext uri="{BB962C8B-B14F-4D97-AF65-F5344CB8AC3E}">
        <p14:creationId xmlns:p14="http://schemas.microsoft.com/office/powerpoint/2010/main" val="2989660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98763-63E3-4FC4-BF0B-229C65545E87}"/>
              </a:ext>
            </a:extLst>
          </p:cNvPr>
          <p:cNvSpPr>
            <a:spLocks noGrp="1"/>
          </p:cNvSpPr>
          <p:nvPr>
            <p:ph type="title"/>
          </p:nvPr>
        </p:nvSpPr>
        <p:spPr>
          <a:xfrm>
            <a:off x="4742601" y="594023"/>
            <a:ext cx="10396882" cy="1151965"/>
          </a:xfrm>
        </p:spPr>
        <p:txBody>
          <a:bodyPr>
            <a:normAutofit/>
          </a:bodyPr>
          <a:lstStyle/>
          <a:p>
            <a:r>
              <a:rPr lang="en-GB" sz="3600" dirty="0">
                <a:latin typeface="Candara" panose="020E0502030303020204" pitchFamily="34" charset="0"/>
              </a:rPr>
              <a:t>INTRODUCTION</a:t>
            </a:r>
          </a:p>
        </p:txBody>
      </p:sp>
      <p:sp>
        <p:nvSpPr>
          <p:cNvPr id="4" name="TextBox 3">
            <a:extLst>
              <a:ext uri="{FF2B5EF4-FFF2-40B4-BE49-F238E27FC236}">
                <a16:creationId xmlns:a16="http://schemas.microsoft.com/office/drawing/2014/main" id="{0DD21E9E-238A-4088-9D41-6DA0709EC965}"/>
              </a:ext>
            </a:extLst>
          </p:cNvPr>
          <p:cNvSpPr txBox="1"/>
          <p:nvPr/>
        </p:nvSpPr>
        <p:spPr>
          <a:xfrm>
            <a:off x="4684596" y="2090172"/>
            <a:ext cx="10396882" cy="3046988"/>
          </a:xfrm>
          <a:prstGeom prst="rect">
            <a:avLst/>
          </a:prstGeom>
          <a:noFill/>
        </p:spPr>
        <p:txBody>
          <a:bodyPr wrap="square" rtlCol="0" anchor="t">
            <a:spAutoFit/>
          </a:bodyPr>
          <a:lstStyle/>
          <a:p>
            <a:r>
              <a:rPr lang="en-GB" sz="2400" b="1" dirty="0">
                <a:latin typeface="Candara" panose="020E0502030303020204" pitchFamily="34" charset="0"/>
              </a:rPr>
              <a:t>Gender as a social institution</a:t>
            </a:r>
          </a:p>
          <a:p>
            <a:r>
              <a:rPr lang="en-GB" sz="2400" b="1" dirty="0">
                <a:latin typeface="Candara" panose="020E0502030303020204" pitchFamily="34" charset="0"/>
              </a:rPr>
              <a:t>Hyper-masculinity</a:t>
            </a:r>
          </a:p>
          <a:p>
            <a:r>
              <a:rPr lang="en-GB" sz="2400" b="1" dirty="0">
                <a:latin typeface="Candara"/>
              </a:rPr>
              <a:t>Hegemony Theory</a:t>
            </a:r>
          </a:p>
          <a:p>
            <a:r>
              <a:rPr lang="en-GB" sz="2400" b="1" dirty="0">
                <a:latin typeface="Candara" panose="020E0502030303020204" pitchFamily="34" charset="0"/>
              </a:rPr>
              <a:t>Emasculation of men in society</a:t>
            </a:r>
          </a:p>
          <a:p>
            <a:r>
              <a:rPr lang="en-GB" sz="2400" b="1" dirty="0">
                <a:latin typeface="Candara" panose="020E0502030303020204" pitchFamily="34" charset="0"/>
              </a:rPr>
              <a:t>Hyper-masculinity and the media</a:t>
            </a:r>
          </a:p>
          <a:p>
            <a:r>
              <a:rPr lang="en-GB" sz="2400" b="1" dirty="0">
                <a:latin typeface="Candara" panose="020E0502030303020204" pitchFamily="34" charset="0"/>
              </a:rPr>
              <a:t>Conclusion</a:t>
            </a:r>
          </a:p>
          <a:p>
            <a:endParaRPr lang="en-GB" sz="2400" b="1" dirty="0">
              <a:latin typeface="Candara" panose="020E0502030303020204" pitchFamily="34" charset="0"/>
            </a:endParaRPr>
          </a:p>
          <a:p>
            <a:endParaRPr lang="en-GB" sz="2400" b="1" dirty="0">
              <a:latin typeface="Candara" panose="020E0502030303020204" pitchFamily="34" charset="0"/>
            </a:endParaRPr>
          </a:p>
        </p:txBody>
      </p:sp>
      <p:pic>
        <p:nvPicPr>
          <p:cNvPr id="3" name="Picture 2">
            <a:extLst>
              <a:ext uri="{FF2B5EF4-FFF2-40B4-BE49-F238E27FC236}">
                <a16:creationId xmlns:a16="http://schemas.microsoft.com/office/drawing/2014/main" id="{B488B22C-DA8C-4EE0-B5C5-F51441CF9A65}"/>
              </a:ext>
            </a:extLst>
          </p:cNvPr>
          <p:cNvPicPr>
            <a:picLocks noChangeAspect="1"/>
          </p:cNvPicPr>
          <p:nvPr/>
        </p:nvPicPr>
        <p:blipFill>
          <a:blip r:embed="rId2"/>
          <a:stretch>
            <a:fillRect/>
          </a:stretch>
        </p:blipFill>
        <p:spPr>
          <a:xfrm rot="871110">
            <a:off x="2039564" y="2006006"/>
            <a:ext cx="1362075" cy="1895475"/>
          </a:xfrm>
          <a:prstGeom prst="rect">
            <a:avLst/>
          </a:prstGeom>
        </p:spPr>
      </p:pic>
      <p:pic>
        <p:nvPicPr>
          <p:cNvPr id="5" name="Picture 4">
            <a:extLst>
              <a:ext uri="{FF2B5EF4-FFF2-40B4-BE49-F238E27FC236}">
                <a16:creationId xmlns:a16="http://schemas.microsoft.com/office/drawing/2014/main" id="{7DE733C1-804B-4EB0-8654-E646EC0448C7}"/>
              </a:ext>
            </a:extLst>
          </p:cNvPr>
          <p:cNvPicPr>
            <a:picLocks noChangeAspect="1"/>
          </p:cNvPicPr>
          <p:nvPr/>
        </p:nvPicPr>
        <p:blipFill>
          <a:blip r:embed="rId3"/>
          <a:stretch>
            <a:fillRect/>
          </a:stretch>
        </p:blipFill>
        <p:spPr>
          <a:xfrm>
            <a:off x="1495677" y="594023"/>
            <a:ext cx="1990612" cy="1407994"/>
          </a:xfrm>
          <a:prstGeom prst="rect">
            <a:avLst/>
          </a:prstGeom>
        </p:spPr>
      </p:pic>
      <p:pic>
        <p:nvPicPr>
          <p:cNvPr id="11" name="Picture 10">
            <a:extLst>
              <a:ext uri="{FF2B5EF4-FFF2-40B4-BE49-F238E27FC236}">
                <a16:creationId xmlns:a16="http://schemas.microsoft.com/office/drawing/2014/main" id="{626EBEB9-997C-451B-94B8-1E999B7D9700}"/>
              </a:ext>
            </a:extLst>
          </p:cNvPr>
          <p:cNvPicPr>
            <a:picLocks noChangeAspect="1"/>
          </p:cNvPicPr>
          <p:nvPr/>
        </p:nvPicPr>
        <p:blipFill>
          <a:blip r:embed="rId4"/>
          <a:stretch>
            <a:fillRect/>
          </a:stretch>
        </p:blipFill>
        <p:spPr>
          <a:xfrm rot="20492805">
            <a:off x="420009" y="1947293"/>
            <a:ext cx="1662616" cy="2404995"/>
          </a:xfrm>
          <a:prstGeom prst="rect">
            <a:avLst/>
          </a:prstGeom>
        </p:spPr>
      </p:pic>
      <p:pic>
        <p:nvPicPr>
          <p:cNvPr id="13" name="Picture 12">
            <a:extLst>
              <a:ext uri="{FF2B5EF4-FFF2-40B4-BE49-F238E27FC236}">
                <a16:creationId xmlns:a16="http://schemas.microsoft.com/office/drawing/2014/main" id="{62AC4375-FB39-48E8-8340-0D2E66C9A150}"/>
              </a:ext>
            </a:extLst>
          </p:cNvPr>
          <p:cNvPicPr>
            <a:picLocks noChangeAspect="1"/>
          </p:cNvPicPr>
          <p:nvPr/>
        </p:nvPicPr>
        <p:blipFill>
          <a:blip r:embed="rId5"/>
          <a:stretch>
            <a:fillRect/>
          </a:stretch>
        </p:blipFill>
        <p:spPr>
          <a:xfrm rot="966493">
            <a:off x="9508980" y="1013853"/>
            <a:ext cx="1362075" cy="1073557"/>
          </a:xfrm>
          <a:prstGeom prst="rect">
            <a:avLst/>
          </a:prstGeom>
        </p:spPr>
      </p:pic>
      <p:sp>
        <p:nvSpPr>
          <p:cNvPr id="6" name="TextBox 5">
            <a:extLst>
              <a:ext uri="{FF2B5EF4-FFF2-40B4-BE49-F238E27FC236}">
                <a16:creationId xmlns:a16="http://schemas.microsoft.com/office/drawing/2014/main" id="{317F1E79-C999-4A22-A8B7-0321A16A48A6}"/>
              </a:ext>
            </a:extLst>
          </p:cNvPr>
          <p:cNvSpPr txBox="1"/>
          <p:nvPr/>
        </p:nvSpPr>
        <p:spPr>
          <a:xfrm>
            <a:off x="409433" y="845971"/>
            <a:ext cx="1201003" cy="307777"/>
          </a:xfrm>
          <a:prstGeom prst="rect">
            <a:avLst/>
          </a:prstGeom>
          <a:noFill/>
        </p:spPr>
        <p:txBody>
          <a:bodyPr wrap="square" rtlCol="0">
            <a:spAutoFit/>
          </a:bodyPr>
          <a:lstStyle/>
          <a:p>
            <a:r>
              <a:rPr lang="en-GB" sz="1400" b="1" dirty="0">
                <a:latin typeface="Candara" panose="020E0502030303020204" pitchFamily="34" charset="0"/>
              </a:rPr>
              <a:t>(Image 3</a:t>
            </a:r>
            <a:r>
              <a:rPr lang="en-GB" sz="1400" dirty="0">
                <a:latin typeface="Candara" panose="020E0502030303020204" pitchFamily="34" charset="0"/>
              </a:rPr>
              <a:t>)</a:t>
            </a:r>
          </a:p>
        </p:txBody>
      </p:sp>
      <p:sp>
        <p:nvSpPr>
          <p:cNvPr id="7" name="TextBox 6">
            <a:extLst>
              <a:ext uri="{FF2B5EF4-FFF2-40B4-BE49-F238E27FC236}">
                <a16:creationId xmlns:a16="http://schemas.microsoft.com/office/drawing/2014/main" id="{3F62B866-3021-4E6E-B1AA-15555CAF756D}"/>
              </a:ext>
            </a:extLst>
          </p:cNvPr>
          <p:cNvSpPr txBox="1"/>
          <p:nvPr/>
        </p:nvSpPr>
        <p:spPr>
          <a:xfrm>
            <a:off x="2887135" y="4007610"/>
            <a:ext cx="1198307" cy="307777"/>
          </a:xfrm>
          <a:prstGeom prst="rect">
            <a:avLst/>
          </a:prstGeom>
          <a:noFill/>
        </p:spPr>
        <p:txBody>
          <a:bodyPr wrap="square" rtlCol="0">
            <a:spAutoFit/>
          </a:bodyPr>
          <a:lstStyle/>
          <a:p>
            <a:r>
              <a:rPr lang="en-GB" sz="1400" b="1" dirty="0">
                <a:latin typeface="Candara" panose="020E0502030303020204" pitchFamily="34" charset="0"/>
              </a:rPr>
              <a:t>(Image 4)</a:t>
            </a:r>
          </a:p>
        </p:txBody>
      </p:sp>
      <p:sp>
        <p:nvSpPr>
          <p:cNvPr id="8" name="TextBox 7">
            <a:extLst>
              <a:ext uri="{FF2B5EF4-FFF2-40B4-BE49-F238E27FC236}">
                <a16:creationId xmlns:a16="http://schemas.microsoft.com/office/drawing/2014/main" id="{5A1DA80C-1AC5-4F29-8E13-A3A07079AE27}"/>
              </a:ext>
            </a:extLst>
          </p:cNvPr>
          <p:cNvSpPr txBox="1"/>
          <p:nvPr/>
        </p:nvSpPr>
        <p:spPr>
          <a:xfrm>
            <a:off x="409433" y="4553593"/>
            <a:ext cx="1255356" cy="307777"/>
          </a:xfrm>
          <a:prstGeom prst="rect">
            <a:avLst/>
          </a:prstGeom>
          <a:noFill/>
        </p:spPr>
        <p:txBody>
          <a:bodyPr wrap="square" rtlCol="0">
            <a:spAutoFit/>
          </a:bodyPr>
          <a:lstStyle/>
          <a:p>
            <a:r>
              <a:rPr lang="en-GB" sz="1400" b="1" dirty="0">
                <a:latin typeface="Candara" panose="020E0502030303020204" pitchFamily="34" charset="0"/>
              </a:rPr>
              <a:t>(Image 5)</a:t>
            </a:r>
          </a:p>
        </p:txBody>
      </p:sp>
      <p:sp>
        <p:nvSpPr>
          <p:cNvPr id="9" name="TextBox 8">
            <a:extLst>
              <a:ext uri="{FF2B5EF4-FFF2-40B4-BE49-F238E27FC236}">
                <a16:creationId xmlns:a16="http://schemas.microsoft.com/office/drawing/2014/main" id="{A1D00688-90DA-4DB6-B6F8-F1006DDFAA21}"/>
              </a:ext>
            </a:extLst>
          </p:cNvPr>
          <p:cNvSpPr txBox="1"/>
          <p:nvPr/>
        </p:nvSpPr>
        <p:spPr>
          <a:xfrm>
            <a:off x="10769120" y="1655545"/>
            <a:ext cx="1402385" cy="307777"/>
          </a:xfrm>
          <a:prstGeom prst="rect">
            <a:avLst/>
          </a:prstGeom>
          <a:noFill/>
        </p:spPr>
        <p:txBody>
          <a:bodyPr wrap="square" rtlCol="0">
            <a:spAutoFit/>
          </a:bodyPr>
          <a:lstStyle/>
          <a:p>
            <a:r>
              <a:rPr lang="en-GB" sz="1400" b="1" dirty="0">
                <a:latin typeface="Candara" panose="020E0502030303020204" pitchFamily="34" charset="0"/>
              </a:rPr>
              <a:t>(Image 6)</a:t>
            </a:r>
          </a:p>
        </p:txBody>
      </p:sp>
    </p:spTree>
    <p:extLst>
      <p:ext uri="{BB962C8B-B14F-4D97-AF65-F5344CB8AC3E}">
        <p14:creationId xmlns:p14="http://schemas.microsoft.com/office/powerpoint/2010/main" val="4122821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mph" presetSubtype="0" fill="hold" nodeType="clickEffect">
                                  <p:stCondLst>
                                    <p:cond delay="0"/>
                                  </p:stCondLst>
                                  <p:childTnLst>
                                    <p:animScale>
                                      <p:cBhvr>
                                        <p:cTn id="24" dur="2000" fill="hold"/>
                                        <p:tgtEl>
                                          <p:spTgt spid="11"/>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108A5-CD2F-4548-B0A6-D122AC09D378}"/>
              </a:ext>
            </a:extLst>
          </p:cNvPr>
          <p:cNvSpPr>
            <a:spLocks noGrp="1"/>
          </p:cNvSpPr>
          <p:nvPr>
            <p:ph type="title"/>
          </p:nvPr>
        </p:nvSpPr>
        <p:spPr>
          <a:xfrm>
            <a:off x="704216" y="270301"/>
            <a:ext cx="10396882" cy="1151965"/>
          </a:xfrm>
        </p:spPr>
        <p:txBody>
          <a:bodyPr>
            <a:normAutofit/>
          </a:bodyPr>
          <a:lstStyle/>
          <a:p>
            <a:r>
              <a:rPr lang="en-GB" sz="3600" dirty="0">
                <a:latin typeface="Candara" panose="020E0502030303020204" pitchFamily="34" charset="0"/>
              </a:rPr>
              <a:t>Gender as a social institution</a:t>
            </a:r>
          </a:p>
        </p:txBody>
      </p:sp>
      <p:sp>
        <p:nvSpPr>
          <p:cNvPr id="7" name="TextBox 6">
            <a:extLst>
              <a:ext uri="{FF2B5EF4-FFF2-40B4-BE49-F238E27FC236}">
                <a16:creationId xmlns:a16="http://schemas.microsoft.com/office/drawing/2014/main" id="{9DFEE1A7-D06F-4BB3-9BAB-22C968532EFB}"/>
              </a:ext>
            </a:extLst>
          </p:cNvPr>
          <p:cNvSpPr txBox="1"/>
          <p:nvPr/>
        </p:nvSpPr>
        <p:spPr>
          <a:xfrm>
            <a:off x="941696" y="1585358"/>
            <a:ext cx="9921922" cy="830997"/>
          </a:xfrm>
          <a:prstGeom prst="rect">
            <a:avLst/>
          </a:prstGeom>
          <a:noFill/>
        </p:spPr>
        <p:txBody>
          <a:bodyPr wrap="square" rtlCol="0">
            <a:spAutoFit/>
          </a:bodyPr>
          <a:lstStyle/>
          <a:p>
            <a:r>
              <a:rPr lang="en-GB" sz="2400" b="1" dirty="0">
                <a:latin typeface="Candara" panose="020E0502030303020204" pitchFamily="34" charset="0"/>
              </a:rPr>
              <a:t>‘Institutions entail distinct social practices that recur (Giddens 1984), recycle (Connell 1987), or are repeated (over time) by group members.’</a:t>
            </a:r>
          </a:p>
        </p:txBody>
      </p:sp>
      <p:sp>
        <p:nvSpPr>
          <p:cNvPr id="8" name="TextBox 7">
            <a:extLst>
              <a:ext uri="{FF2B5EF4-FFF2-40B4-BE49-F238E27FC236}">
                <a16:creationId xmlns:a16="http://schemas.microsoft.com/office/drawing/2014/main" id="{BD323A75-01A9-453A-B964-CD81009D0905}"/>
              </a:ext>
            </a:extLst>
          </p:cNvPr>
          <p:cNvSpPr txBox="1"/>
          <p:nvPr/>
        </p:nvSpPr>
        <p:spPr>
          <a:xfrm>
            <a:off x="8447857" y="2668762"/>
            <a:ext cx="2415761" cy="369332"/>
          </a:xfrm>
          <a:prstGeom prst="rect">
            <a:avLst/>
          </a:prstGeom>
          <a:noFill/>
        </p:spPr>
        <p:txBody>
          <a:bodyPr wrap="square" rtlCol="0">
            <a:spAutoFit/>
          </a:bodyPr>
          <a:lstStyle/>
          <a:p>
            <a:r>
              <a:rPr lang="en-GB" b="1" dirty="0">
                <a:latin typeface="Candara" panose="020E0502030303020204" pitchFamily="34" charset="0"/>
              </a:rPr>
              <a:t>Martin (2004, p. 8)</a:t>
            </a:r>
          </a:p>
        </p:txBody>
      </p:sp>
      <p:sp>
        <p:nvSpPr>
          <p:cNvPr id="11" name="TextBox 10">
            <a:extLst>
              <a:ext uri="{FF2B5EF4-FFF2-40B4-BE49-F238E27FC236}">
                <a16:creationId xmlns:a16="http://schemas.microsoft.com/office/drawing/2014/main" id="{C5DD9BA5-E28E-44B0-B07F-E8F7CE41956E}"/>
              </a:ext>
            </a:extLst>
          </p:cNvPr>
          <p:cNvSpPr txBox="1"/>
          <p:nvPr/>
        </p:nvSpPr>
        <p:spPr>
          <a:xfrm>
            <a:off x="960378" y="2758078"/>
            <a:ext cx="9903240" cy="2862322"/>
          </a:xfrm>
          <a:prstGeom prst="rect">
            <a:avLst/>
          </a:prstGeom>
          <a:noFill/>
        </p:spPr>
        <p:txBody>
          <a:bodyPr wrap="square" rtlCol="0" anchor="t">
            <a:spAutoFit/>
          </a:bodyPr>
          <a:lstStyle/>
          <a:p>
            <a:pPr marL="285750" indent="-285750">
              <a:buFont typeface="Arial" panose="020B0604020202020204" pitchFamily="34" charset="0"/>
              <a:buChar char="•"/>
            </a:pPr>
            <a:r>
              <a:rPr lang="en-GB" sz="2000" b="1" dirty="0">
                <a:latin typeface="Candara" panose="020E0502030303020204" pitchFamily="34" charset="0"/>
              </a:rPr>
              <a:t>Patterns of social activity</a:t>
            </a:r>
          </a:p>
          <a:p>
            <a:pPr marL="285750" indent="-285750">
              <a:buFont typeface="Arial" panose="020B0604020202020204" pitchFamily="34" charset="0"/>
              <a:buChar char="•"/>
            </a:pPr>
            <a:r>
              <a:rPr lang="en-GB" sz="2000" b="1" dirty="0">
                <a:latin typeface="Candara"/>
              </a:rPr>
              <a:t>Gender role/sex role socialisation</a:t>
            </a:r>
          </a:p>
          <a:p>
            <a:pPr marL="285750" indent="-285750">
              <a:buFont typeface="Arial" panose="020B0604020202020204" pitchFamily="34" charset="0"/>
              <a:buChar char="•"/>
            </a:pPr>
            <a:r>
              <a:rPr lang="en-GB" sz="2000" b="1" dirty="0">
                <a:latin typeface="Candara" panose="020E0502030303020204" pitchFamily="34" charset="0"/>
              </a:rPr>
              <a:t>Distinctive practices differentiate institutions from each other</a:t>
            </a:r>
          </a:p>
          <a:p>
            <a:pPr marL="285750" indent="-285750">
              <a:buFont typeface="Arial" panose="020B0604020202020204" pitchFamily="34" charset="0"/>
              <a:buChar char="•"/>
            </a:pPr>
            <a:r>
              <a:rPr lang="en-GB" sz="2000" b="1" dirty="0">
                <a:latin typeface="Candara" panose="020E0502030303020204" pitchFamily="34" charset="0"/>
              </a:rPr>
              <a:t>Advantage/disadvantage</a:t>
            </a:r>
          </a:p>
          <a:p>
            <a:pPr marL="285750" indent="-285750">
              <a:buFont typeface="Arial" panose="020B0604020202020204" pitchFamily="34" charset="0"/>
              <a:buChar char="•"/>
            </a:pPr>
            <a:r>
              <a:rPr lang="en-GB" sz="2000" b="1" dirty="0">
                <a:latin typeface="Candara" panose="020E0502030303020204" pitchFamily="34" charset="0"/>
              </a:rPr>
              <a:t>Institutions and individuals equally constitute each other; they are not divided by macro and micro experiences</a:t>
            </a:r>
          </a:p>
          <a:p>
            <a:pPr marL="285750" indent="-285750">
              <a:buFont typeface="Arial" panose="020B0604020202020204" pitchFamily="34" charset="0"/>
              <a:buChar char="•"/>
            </a:pPr>
            <a:r>
              <a:rPr lang="en-GB" sz="2000" b="1" dirty="0">
                <a:latin typeface="Candara" panose="020E0502030303020204" pitchFamily="34" charset="0"/>
              </a:rPr>
              <a:t>Power/control</a:t>
            </a:r>
          </a:p>
          <a:p>
            <a:pPr marL="285750" indent="-285750">
              <a:buFont typeface="Arial" panose="020B0604020202020204" pitchFamily="34" charset="0"/>
              <a:buChar char="•"/>
            </a:pPr>
            <a:r>
              <a:rPr lang="en-GB" sz="2000" b="1" dirty="0">
                <a:latin typeface="Candara" panose="020E0502030303020204" pitchFamily="34" charset="0"/>
              </a:rPr>
              <a:t>Conflict</a:t>
            </a:r>
          </a:p>
          <a:p>
            <a:pPr marL="285750" indent="-285750">
              <a:buFont typeface="Arial" panose="020B0604020202020204" pitchFamily="34" charset="0"/>
              <a:buChar char="•"/>
            </a:pPr>
            <a:endParaRPr lang="en-GB" sz="2000" b="1" dirty="0">
              <a:latin typeface="Candara" panose="020E0502030303020204" pitchFamily="34" charset="0"/>
            </a:endParaRPr>
          </a:p>
        </p:txBody>
      </p:sp>
    </p:spTree>
    <p:extLst>
      <p:ext uri="{BB962C8B-B14F-4D97-AF65-F5344CB8AC3E}">
        <p14:creationId xmlns:p14="http://schemas.microsoft.com/office/powerpoint/2010/main" val="4263744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73BD2-8DC4-4335-BE9C-F26C6137ECA7}"/>
              </a:ext>
            </a:extLst>
          </p:cNvPr>
          <p:cNvSpPr>
            <a:spLocks noGrp="1"/>
          </p:cNvSpPr>
          <p:nvPr>
            <p:ph type="title"/>
          </p:nvPr>
        </p:nvSpPr>
        <p:spPr>
          <a:xfrm>
            <a:off x="5500048" y="1121243"/>
            <a:ext cx="6937719" cy="1106008"/>
          </a:xfrm>
        </p:spPr>
        <p:txBody>
          <a:bodyPr>
            <a:normAutofit fontScale="90000"/>
          </a:bodyPr>
          <a:lstStyle/>
          <a:p>
            <a:r>
              <a:rPr lang="en-GB" sz="4000" dirty="0">
                <a:latin typeface="Candara" panose="020E0502030303020204" pitchFamily="34" charset="0"/>
              </a:rPr>
              <a:t>Hypermasculinity</a:t>
            </a:r>
            <a:r>
              <a:rPr lang="en-GB" sz="3200" dirty="0">
                <a:latin typeface="Candara" panose="020E0502030303020204" pitchFamily="34" charset="0"/>
              </a:rPr>
              <a:t>	</a:t>
            </a:r>
            <a:br>
              <a:rPr lang="en-GB" sz="3200" dirty="0">
                <a:latin typeface="Candara" panose="020E0502030303020204" pitchFamily="34" charset="0"/>
              </a:rPr>
            </a:br>
            <a:br>
              <a:rPr lang="en-GB" sz="3200" dirty="0">
                <a:latin typeface="Candara" panose="020E0502030303020204" pitchFamily="34" charset="0"/>
              </a:rPr>
            </a:br>
            <a:br>
              <a:rPr lang="en-GB" sz="3200" dirty="0">
                <a:latin typeface="Candara" panose="020E0502030303020204" pitchFamily="34" charset="0"/>
              </a:rPr>
            </a:br>
            <a:br>
              <a:rPr lang="en-GB" sz="3200" dirty="0">
                <a:latin typeface="Candara" panose="020E0502030303020204" pitchFamily="34" charset="0"/>
              </a:rPr>
            </a:br>
            <a:endParaRPr lang="en-GB" sz="3200" dirty="0">
              <a:latin typeface="Candara" panose="020E0502030303020204" pitchFamily="34" charset="0"/>
            </a:endParaRPr>
          </a:p>
        </p:txBody>
      </p:sp>
      <p:sp>
        <p:nvSpPr>
          <p:cNvPr id="4" name="TextBox 3">
            <a:extLst>
              <a:ext uri="{FF2B5EF4-FFF2-40B4-BE49-F238E27FC236}">
                <a16:creationId xmlns:a16="http://schemas.microsoft.com/office/drawing/2014/main" id="{4E18831A-55B0-42FD-B83C-2BD2D573C993}"/>
              </a:ext>
            </a:extLst>
          </p:cNvPr>
          <p:cNvSpPr txBox="1"/>
          <p:nvPr/>
        </p:nvSpPr>
        <p:spPr>
          <a:xfrm>
            <a:off x="5500048" y="957291"/>
            <a:ext cx="8666328" cy="984885"/>
          </a:xfrm>
          <a:prstGeom prst="rect">
            <a:avLst/>
          </a:prstGeom>
          <a:noFill/>
        </p:spPr>
        <p:txBody>
          <a:bodyPr wrap="square" rtlCol="0">
            <a:spAutoFit/>
          </a:bodyPr>
          <a:lstStyle/>
          <a:p>
            <a:r>
              <a:rPr lang="en-GB" dirty="0"/>
              <a:t> </a:t>
            </a:r>
            <a:endParaRPr lang="en-GB" b="1" dirty="0"/>
          </a:p>
          <a:p>
            <a:r>
              <a:rPr lang="en-GB" sz="2000" b="1" dirty="0">
                <a:latin typeface="Candara" panose="020E0502030303020204" pitchFamily="34" charset="0"/>
              </a:rPr>
              <a:t>Gender-based ideology and what it means to be a </a:t>
            </a:r>
          </a:p>
          <a:p>
            <a:r>
              <a:rPr lang="en-GB" sz="2000" b="1" dirty="0">
                <a:latin typeface="Candara" panose="020E0502030303020204" pitchFamily="34" charset="0"/>
              </a:rPr>
              <a:t>man in society</a:t>
            </a:r>
          </a:p>
        </p:txBody>
      </p:sp>
      <p:sp>
        <p:nvSpPr>
          <p:cNvPr id="8" name="TextBox 7">
            <a:extLst>
              <a:ext uri="{FF2B5EF4-FFF2-40B4-BE49-F238E27FC236}">
                <a16:creationId xmlns:a16="http://schemas.microsoft.com/office/drawing/2014/main" id="{2235B55A-0F7E-47F0-9159-1B5FF4EDDB44}"/>
              </a:ext>
            </a:extLst>
          </p:cNvPr>
          <p:cNvSpPr txBox="1"/>
          <p:nvPr/>
        </p:nvSpPr>
        <p:spPr>
          <a:xfrm>
            <a:off x="8791377" y="5222285"/>
            <a:ext cx="5834270" cy="400110"/>
          </a:xfrm>
          <a:prstGeom prst="rect">
            <a:avLst/>
          </a:prstGeom>
          <a:noFill/>
        </p:spPr>
        <p:txBody>
          <a:bodyPr wrap="square" rtlCol="0">
            <a:spAutoFit/>
          </a:bodyPr>
          <a:lstStyle/>
          <a:p>
            <a:r>
              <a:rPr lang="en-GB" sz="2000" dirty="0">
                <a:latin typeface="Candara" panose="020E0502030303020204" pitchFamily="34" charset="0"/>
              </a:rPr>
              <a:t>Zaitchik &amp; Mosher (1993)</a:t>
            </a:r>
          </a:p>
        </p:txBody>
      </p:sp>
      <p:sp>
        <p:nvSpPr>
          <p:cNvPr id="7" name="TextBox 6">
            <a:extLst>
              <a:ext uri="{FF2B5EF4-FFF2-40B4-BE49-F238E27FC236}">
                <a16:creationId xmlns:a16="http://schemas.microsoft.com/office/drawing/2014/main" id="{6C6FBA64-3023-4842-8DAD-B977C0C8EE7F}"/>
              </a:ext>
            </a:extLst>
          </p:cNvPr>
          <p:cNvSpPr txBox="1"/>
          <p:nvPr/>
        </p:nvSpPr>
        <p:spPr>
          <a:xfrm>
            <a:off x="5375285" y="2227251"/>
            <a:ext cx="5601077" cy="1938992"/>
          </a:xfrm>
          <a:prstGeom prst="rect">
            <a:avLst/>
          </a:prstGeom>
          <a:noFill/>
        </p:spPr>
        <p:txBody>
          <a:bodyPr wrap="square" rtlCol="0">
            <a:spAutoFit/>
          </a:bodyPr>
          <a:lstStyle/>
          <a:p>
            <a:pPr marL="285750" indent="-285750">
              <a:buFont typeface="Arial" panose="020B0604020202020204" pitchFamily="34" charset="0"/>
              <a:buChar char="•"/>
            </a:pPr>
            <a:r>
              <a:rPr lang="en-GB" sz="2400" b="1" dirty="0">
                <a:latin typeface="Candara" panose="020E0502030303020204" pitchFamily="34" charset="0"/>
              </a:rPr>
              <a:t>Script Theory</a:t>
            </a:r>
          </a:p>
          <a:p>
            <a:pPr marL="285750" indent="-285750">
              <a:buFont typeface="Arial" panose="020B0604020202020204" pitchFamily="34" charset="0"/>
              <a:buChar char="•"/>
            </a:pPr>
            <a:r>
              <a:rPr lang="en-GB" sz="2400" b="1" dirty="0">
                <a:latin typeface="Candara" panose="020E0502030303020204" pitchFamily="34" charset="0"/>
              </a:rPr>
              <a:t>Calloused attitudes towards women</a:t>
            </a:r>
          </a:p>
          <a:p>
            <a:pPr marL="285750" indent="-285750">
              <a:buFont typeface="Arial" panose="020B0604020202020204" pitchFamily="34" charset="0"/>
              <a:buChar char="•"/>
            </a:pPr>
            <a:r>
              <a:rPr lang="en-GB" sz="2400" b="1" dirty="0">
                <a:latin typeface="Candara" panose="020E0502030303020204" pitchFamily="34" charset="0"/>
              </a:rPr>
              <a:t>Violence as manly</a:t>
            </a:r>
          </a:p>
          <a:p>
            <a:pPr marL="285750" indent="-285750">
              <a:buFont typeface="Arial" panose="020B0604020202020204" pitchFamily="34" charset="0"/>
              <a:buChar char="•"/>
            </a:pPr>
            <a:r>
              <a:rPr lang="en-GB" sz="2400" b="1" dirty="0">
                <a:latin typeface="Candara" panose="020E0502030303020204" pitchFamily="34" charset="0"/>
              </a:rPr>
              <a:t>Danger as exciting</a:t>
            </a:r>
          </a:p>
          <a:p>
            <a:pPr marL="285750" indent="-285750">
              <a:buFont typeface="Arial" panose="020B0604020202020204" pitchFamily="34" charset="0"/>
              <a:buChar char="•"/>
            </a:pPr>
            <a:r>
              <a:rPr lang="en-GB" sz="2400" b="1" dirty="0">
                <a:latin typeface="Candara" panose="020E0502030303020204" pitchFamily="34" charset="0"/>
              </a:rPr>
              <a:t>Toughness as emotional self-control</a:t>
            </a:r>
          </a:p>
        </p:txBody>
      </p:sp>
      <p:pic>
        <p:nvPicPr>
          <p:cNvPr id="5" name="Picture 4">
            <a:extLst>
              <a:ext uri="{FF2B5EF4-FFF2-40B4-BE49-F238E27FC236}">
                <a16:creationId xmlns:a16="http://schemas.microsoft.com/office/drawing/2014/main" id="{FEE5756E-0A31-4989-B245-BBB659581228}"/>
              </a:ext>
            </a:extLst>
          </p:cNvPr>
          <p:cNvPicPr>
            <a:picLocks noChangeAspect="1"/>
          </p:cNvPicPr>
          <p:nvPr/>
        </p:nvPicPr>
        <p:blipFill>
          <a:blip r:embed="rId2"/>
          <a:stretch>
            <a:fillRect/>
          </a:stretch>
        </p:blipFill>
        <p:spPr>
          <a:xfrm>
            <a:off x="0" y="0"/>
            <a:ext cx="4611129" cy="5622395"/>
          </a:xfrm>
          <a:prstGeom prst="rect">
            <a:avLst/>
          </a:prstGeom>
        </p:spPr>
      </p:pic>
      <p:sp>
        <p:nvSpPr>
          <p:cNvPr id="3" name="TextBox 2">
            <a:extLst>
              <a:ext uri="{FF2B5EF4-FFF2-40B4-BE49-F238E27FC236}">
                <a16:creationId xmlns:a16="http://schemas.microsoft.com/office/drawing/2014/main" id="{DEE4A850-C208-439E-9189-2BD77743C9E8}"/>
              </a:ext>
            </a:extLst>
          </p:cNvPr>
          <p:cNvSpPr txBox="1"/>
          <p:nvPr/>
        </p:nvSpPr>
        <p:spPr>
          <a:xfrm>
            <a:off x="4708478" y="5004403"/>
            <a:ext cx="2210937" cy="307777"/>
          </a:xfrm>
          <a:prstGeom prst="rect">
            <a:avLst/>
          </a:prstGeom>
          <a:noFill/>
        </p:spPr>
        <p:txBody>
          <a:bodyPr wrap="square" rtlCol="0">
            <a:spAutoFit/>
          </a:bodyPr>
          <a:lstStyle/>
          <a:p>
            <a:r>
              <a:rPr lang="en-GB" sz="1400" b="1" dirty="0">
                <a:latin typeface="Candara" panose="020E0502030303020204" pitchFamily="34" charset="0"/>
              </a:rPr>
              <a:t>(Image 7)</a:t>
            </a:r>
          </a:p>
        </p:txBody>
      </p:sp>
    </p:spTree>
    <p:extLst>
      <p:ext uri="{BB962C8B-B14F-4D97-AF65-F5344CB8AC3E}">
        <p14:creationId xmlns:p14="http://schemas.microsoft.com/office/powerpoint/2010/main" val="281534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63AFE1-6F48-4AFD-BE2B-3564237DBA87}"/>
              </a:ext>
            </a:extLst>
          </p:cNvPr>
          <p:cNvSpPr/>
          <p:nvPr/>
        </p:nvSpPr>
        <p:spPr>
          <a:xfrm>
            <a:off x="9161061" y="4998598"/>
            <a:ext cx="2063385" cy="400110"/>
          </a:xfrm>
          <a:prstGeom prst="rect">
            <a:avLst/>
          </a:prstGeom>
        </p:spPr>
        <p:txBody>
          <a:bodyPr wrap="none">
            <a:spAutoFit/>
          </a:bodyPr>
          <a:lstStyle/>
          <a:p>
            <a:r>
              <a:rPr lang="en-GB" sz="2000" dirty="0">
                <a:latin typeface="Candara" panose="020E0502030303020204" pitchFamily="34" charset="0"/>
              </a:rPr>
              <a:t>Demetriou (2014)</a:t>
            </a:r>
          </a:p>
        </p:txBody>
      </p:sp>
      <p:sp>
        <p:nvSpPr>
          <p:cNvPr id="5" name="TextBox 4">
            <a:extLst>
              <a:ext uri="{FF2B5EF4-FFF2-40B4-BE49-F238E27FC236}">
                <a16:creationId xmlns:a16="http://schemas.microsoft.com/office/drawing/2014/main" id="{BD43685D-450B-48C3-8060-6E9E479D57B7}"/>
              </a:ext>
            </a:extLst>
          </p:cNvPr>
          <p:cNvSpPr txBox="1"/>
          <p:nvPr/>
        </p:nvSpPr>
        <p:spPr>
          <a:xfrm>
            <a:off x="5884242" y="1659347"/>
            <a:ext cx="9615488" cy="2677656"/>
          </a:xfrm>
          <a:prstGeom prst="rect">
            <a:avLst/>
          </a:prstGeom>
          <a:noFill/>
        </p:spPr>
        <p:txBody>
          <a:bodyPr wrap="square" rtlCol="0">
            <a:spAutoFit/>
          </a:bodyPr>
          <a:lstStyle/>
          <a:p>
            <a:r>
              <a:rPr lang="en-GB" sz="2400" b="1" dirty="0">
                <a:latin typeface="Candara" panose="020E0502030303020204" pitchFamily="34" charset="0"/>
              </a:rPr>
              <a:t> Hegemony and the relationship between:</a:t>
            </a:r>
          </a:p>
          <a:p>
            <a:endParaRPr lang="en-GB" sz="2400" b="1" dirty="0">
              <a:latin typeface="Candara" panose="020E0502030303020204" pitchFamily="34" charset="0"/>
            </a:endParaRPr>
          </a:p>
          <a:p>
            <a:pPr marL="342900" indent="-342900">
              <a:buFont typeface="Arial" panose="020B0604020202020204" pitchFamily="34" charset="0"/>
              <a:buChar char="•"/>
            </a:pPr>
            <a:r>
              <a:rPr lang="en-GB" sz="2400" b="1" dirty="0">
                <a:latin typeface="Candara" panose="020E0502030303020204" pitchFamily="34" charset="0"/>
              </a:rPr>
              <a:t>Gender systems</a:t>
            </a:r>
          </a:p>
          <a:p>
            <a:pPr marL="342900" indent="-342900">
              <a:buFont typeface="Arial" panose="020B0604020202020204" pitchFamily="34" charset="0"/>
              <a:buChar char="•"/>
            </a:pPr>
            <a:r>
              <a:rPr lang="en-GB" sz="2400" b="1" dirty="0">
                <a:latin typeface="Candara" panose="020E0502030303020204" pitchFamily="34" charset="0"/>
              </a:rPr>
              <a:t>Social development</a:t>
            </a:r>
          </a:p>
          <a:p>
            <a:pPr marL="342900" indent="-342900">
              <a:buFont typeface="Arial" panose="020B0604020202020204" pitchFamily="34" charset="0"/>
              <a:buChar char="•"/>
            </a:pPr>
            <a:r>
              <a:rPr lang="en-GB" sz="2400" b="1" dirty="0">
                <a:latin typeface="Candara" panose="020E0502030303020204" pitchFamily="34" charset="0"/>
              </a:rPr>
              <a:t>Power and coercion</a:t>
            </a:r>
          </a:p>
          <a:p>
            <a:pPr marL="342900" indent="-342900">
              <a:buFont typeface="Arial" panose="020B0604020202020204" pitchFamily="34" charset="0"/>
              <a:buChar char="•"/>
            </a:pPr>
            <a:r>
              <a:rPr lang="en-GB" sz="2400" b="1" dirty="0">
                <a:latin typeface="Candara" panose="020E0502030303020204" pitchFamily="34" charset="0"/>
              </a:rPr>
              <a:t>Forces of oppression</a:t>
            </a:r>
          </a:p>
          <a:p>
            <a:pPr marL="342900" indent="-342900">
              <a:buFont typeface="Arial" panose="020B0604020202020204" pitchFamily="34" charset="0"/>
              <a:buChar char="•"/>
            </a:pPr>
            <a:r>
              <a:rPr lang="en-GB" sz="2400" b="1" dirty="0">
                <a:latin typeface="Candara" panose="020E0502030303020204" pitchFamily="34" charset="0"/>
              </a:rPr>
              <a:t>Forces of change</a:t>
            </a:r>
          </a:p>
        </p:txBody>
      </p:sp>
      <p:pic>
        <p:nvPicPr>
          <p:cNvPr id="6" name="Picture 5">
            <a:extLst>
              <a:ext uri="{FF2B5EF4-FFF2-40B4-BE49-F238E27FC236}">
                <a16:creationId xmlns:a16="http://schemas.microsoft.com/office/drawing/2014/main" id="{828DDF08-4E09-49D9-B9C0-002EB6F14482}"/>
              </a:ext>
            </a:extLst>
          </p:cNvPr>
          <p:cNvPicPr>
            <a:picLocks noChangeAspect="1"/>
          </p:cNvPicPr>
          <p:nvPr/>
        </p:nvPicPr>
        <p:blipFill>
          <a:blip r:embed="rId2"/>
          <a:stretch>
            <a:fillRect/>
          </a:stretch>
        </p:blipFill>
        <p:spPr>
          <a:xfrm>
            <a:off x="399198" y="1368146"/>
            <a:ext cx="5047547" cy="3538330"/>
          </a:xfrm>
          <a:prstGeom prst="rect">
            <a:avLst/>
          </a:prstGeom>
        </p:spPr>
      </p:pic>
      <p:sp>
        <p:nvSpPr>
          <p:cNvPr id="7" name="TextBox 6">
            <a:extLst>
              <a:ext uri="{FF2B5EF4-FFF2-40B4-BE49-F238E27FC236}">
                <a16:creationId xmlns:a16="http://schemas.microsoft.com/office/drawing/2014/main" id="{C6BC0F38-D54C-4194-B822-C52416D43CBB}"/>
              </a:ext>
            </a:extLst>
          </p:cNvPr>
          <p:cNvSpPr txBox="1"/>
          <p:nvPr/>
        </p:nvSpPr>
        <p:spPr>
          <a:xfrm>
            <a:off x="1269242" y="5015427"/>
            <a:ext cx="3029803" cy="307777"/>
          </a:xfrm>
          <a:prstGeom prst="rect">
            <a:avLst/>
          </a:prstGeom>
          <a:noFill/>
        </p:spPr>
        <p:txBody>
          <a:bodyPr wrap="square" rtlCol="0">
            <a:spAutoFit/>
          </a:bodyPr>
          <a:lstStyle/>
          <a:p>
            <a:r>
              <a:rPr lang="en-GB" sz="1400" b="1" dirty="0">
                <a:latin typeface="Candara" panose="020E0502030303020204" pitchFamily="34" charset="0"/>
              </a:rPr>
              <a:t>(Image 8)</a:t>
            </a:r>
          </a:p>
        </p:txBody>
      </p:sp>
      <p:sp>
        <p:nvSpPr>
          <p:cNvPr id="8" name="Title 7">
            <a:extLst>
              <a:ext uri="{FF2B5EF4-FFF2-40B4-BE49-F238E27FC236}">
                <a16:creationId xmlns:a16="http://schemas.microsoft.com/office/drawing/2014/main" id="{96E18A3E-BD11-43AB-9429-3DA9EF2FC496}"/>
              </a:ext>
            </a:extLst>
          </p:cNvPr>
          <p:cNvSpPr>
            <a:spLocks noGrp="1"/>
          </p:cNvSpPr>
          <p:nvPr>
            <p:ph type="title"/>
          </p:nvPr>
        </p:nvSpPr>
        <p:spPr>
          <a:xfrm>
            <a:off x="399198" y="183569"/>
            <a:ext cx="7762163" cy="814183"/>
          </a:xfrm>
        </p:spPr>
        <p:txBody>
          <a:bodyPr>
            <a:normAutofit/>
          </a:bodyPr>
          <a:lstStyle/>
          <a:p>
            <a:r>
              <a:rPr lang="en-GB" sz="3600" dirty="0">
                <a:latin typeface="Candara" panose="020E0502030303020204" pitchFamily="34" charset="0"/>
              </a:rPr>
              <a:t>Hegemony theory</a:t>
            </a:r>
          </a:p>
        </p:txBody>
      </p:sp>
    </p:spTree>
    <p:extLst>
      <p:ext uri="{BB962C8B-B14F-4D97-AF65-F5344CB8AC3E}">
        <p14:creationId xmlns:p14="http://schemas.microsoft.com/office/powerpoint/2010/main" val="3044270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F9057-EBFA-4D2A-A237-B89F6BA64A5D}"/>
              </a:ext>
            </a:extLst>
          </p:cNvPr>
          <p:cNvSpPr>
            <a:spLocks noGrp="1"/>
          </p:cNvSpPr>
          <p:nvPr>
            <p:ph type="title"/>
          </p:nvPr>
        </p:nvSpPr>
        <p:spPr>
          <a:xfrm>
            <a:off x="2853074" y="1119602"/>
            <a:ext cx="10396882" cy="260756"/>
          </a:xfrm>
        </p:spPr>
        <p:txBody>
          <a:bodyPr>
            <a:normAutofit fontScale="90000"/>
          </a:bodyPr>
          <a:lstStyle/>
          <a:p>
            <a:r>
              <a:rPr lang="en-GB" sz="3600" dirty="0">
                <a:latin typeface="Candara" panose="020E0502030303020204" pitchFamily="34" charset="0"/>
              </a:rPr>
              <a:t>Hyper-masculinity and the media</a:t>
            </a:r>
            <a:br>
              <a:rPr lang="en-GB" dirty="0"/>
            </a:br>
            <a:br>
              <a:rPr lang="en-GB" dirty="0"/>
            </a:br>
            <a:endParaRPr lang="en-GB" dirty="0"/>
          </a:p>
        </p:txBody>
      </p:sp>
      <p:sp>
        <p:nvSpPr>
          <p:cNvPr id="4" name="TextBox 3">
            <a:extLst>
              <a:ext uri="{FF2B5EF4-FFF2-40B4-BE49-F238E27FC236}">
                <a16:creationId xmlns:a16="http://schemas.microsoft.com/office/drawing/2014/main" id="{2DD24B68-A8C2-4004-8FAB-10B0D252E1DB}"/>
              </a:ext>
            </a:extLst>
          </p:cNvPr>
          <p:cNvSpPr txBox="1"/>
          <p:nvPr/>
        </p:nvSpPr>
        <p:spPr>
          <a:xfrm>
            <a:off x="-2208028" y="963391"/>
            <a:ext cx="5918283" cy="2879282"/>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05B22B83-88D8-4BBD-9384-038701AA1F61}"/>
              </a:ext>
            </a:extLst>
          </p:cNvPr>
          <p:cNvSpPr txBox="1"/>
          <p:nvPr/>
        </p:nvSpPr>
        <p:spPr>
          <a:xfrm>
            <a:off x="2898237" y="1186042"/>
            <a:ext cx="8797893" cy="1477328"/>
          </a:xfrm>
          <a:prstGeom prst="rect">
            <a:avLst/>
          </a:prstGeom>
          <a:noFill/>
        </p:spPr>
        <p:txBody>
          <a:bodyPr wrap="square" rtlCol="0">
            <a:spAutoFit/>
          </a:bodyPr>
          <a:lstStyle/>
          <a:p>
            <a:pPr marL="285750" indent="-285750">
              <a:buFont typeface="Arial" panose="020B0604020202020204" pitchFamily="34" charset="0"/>
              <a:buChar char="•"/>
            </a:pPr>
            <a:r>
              <a:rPr lang="en-GB" sz="2400" b="1" dirty="0">
                <a:latin typeface="Candara" panose="020E0502030303020204" pitchFamily="34" charset="0"/>
              </a:rPr>
              <a:t>Mass media/Communication Theory</a:t>
            </a:r>
          </a:p>
          <a:p>
            <a:pPr marL="285750" indent="-285750">
              <a:buFont typeface="Arial" panose="020B0604020202020204" pitchFamily="34" charset="0"/>
              <a:buChar char="•"/>
            </a:pPr>
            <a:r>
              <a:rPr lang="en-GB" sz="2400" b="1" dirty="0">
                <a:latin typeface="Candara" panose="020E0502030303020204" pitchFamily="34" charset="0"/>
              </a:rPr>
              <a:t>Representations matter</a:t>
            </a:r>
          </a:p>
          <a:p>
            <a:pPr marL="285750" indent="-285750">
              <a:buFont typeface="Arial" panose="020B0604020202020204" pitchFamily="34" charset="0"/>
              <a:buChar char="•"/>
            </a:pPr>
            <a:r>
              <a:rPr lang="en-GB" sz="2400" b="1" dirty="0">
                <a:latin typeface="Candara" panose="020E0502030303020204" pitchFamily="34" charset="0"/>
              </a:rPr>
              <a:t>The sexualisation of culture (García-</a:t>
            </a:r>
            <a:r>
              <a:rPr lang="en-GB" sz="2400" b="1" dirty="0" err="1">
                <a:latin typeface="Candara" panose="020E0502030303020204" pitchFamily="34" charset="0"/>
              </a:rPr>
              <a:t>Favaro</a:t>
            </a:r>
            <a:r>
              <a:rPr lang="en-GB" sz="2400" b="1" dirty="0">
                <a:latin typeface="Candara" panose="020E0502030303020204" pitchFamily="34" charset="0"/>
              </a:rPr>
              <a:t>, and Gill, 2016)</a:t>
            </a:r>
          </a:p>
          <a:p>
            <a:endParaRPr lang="en-GB" dirty="0"/>
          </a:p>
        </p:txBody>
      </p:sp>
      <p:pic>
        <p:nvPicPr>
          <p:cNvPr id="5" name="Picture 4">
            <a:extLst>
              <a:ext uri="{FF2B5EF4-FFF2-40B4-BE49-F238E27FC236}">
                <a16:creationId xmlns:a16="http://schemas.microsoft.com/office/drawing/2014/main" id="{9DBE7800-DC84-4410-AF1E-685E61913718}"/>
              </a:ext>
            </a:extLst>
          </p:cNvPr>
          <p:cNvPicPr>
            <a:picLocks noChangeAspect="1"/>
          </p:cNvPicPr>
          <p:nvPr/>
        </p:nvPicPr>
        <p:blipFill>
          <a:blip r:embed="rId2"/>
          <a:stretch>
            <a:fillRect/>
          </a:stretch>
        </p:blipFill>
        <p:spPr>
          <a:xfrm rot="20940541">
            <a:off x="4797667" y="3012935"/>
            <a:ext cx="2289139" cy="2959250"/>
          </a:xfrm>
          <a:prstGeom prst="rect">
            <a:avLst/>
          </a:prstGeom>
        </p:spPr>
      </p:pic>
      <p:pic>
        <p:nvPicPr>
          <p:cNvPr id="7" name="Picture 6">
            <a:extLst>
              <a:ext uri="{FF2B5EF4-FFF2-40B4-BE49-F238E27FC236}">
                <a16:creationId xmlns:a16="http://schemas.microsoft.com/office/drawing/2014/main" id="{9E84A11D-7FBF-4986-ABBC-4DC6AFD1C592}"/>
              </a:ext>
            </a:extLst>
          </p:cNvPr>
          <p:cNvPicPr>
            <a:picLocks noChangeAspect="1"/>
          </p:cNvPicPr>
          <p:nvPr/>
        </p:nvPicPr>
        <p:blipFill>
          <a:blip r:embed="rId3"/>
          <a:stretch>
            <a:fillRect/>
          </a:stretch>
        </p:blipFill>
        <p:spPr>
          <a:xfrm rot="1129950">
            <a:off x="2696580" y="3349561"/>
            <a:ext cx="1895475" cy="2828925"/>
          </a:xfrm>
          <a:prstGeom prst="rect">
            <a:avLst/>
          </a:prstGeom>
        </p:spPr>
      </p:pic>
      <p:pic>
        <p:nvPicPr>
          <p:cNvPr id="8" name="Picture 7">
            <a:extLst>
              <a:ext uri="{FF2B5EF4-FFF2-40B4-BE49-F238E27FC236}">
                <a16:creationId xmlns:a16="http://schemas.microsoft.com/office/drawing/2014/main" id="{665D6473-D9EA-4E70-937C-489FBDBC03CC}"/>
              </a:ext>
            </a:extLst>
          </p:cNvPr>
          <p:cNvPicPr>
            <a:picLocks noChangeAspect="1"/>
          </p:cNvPicPr>
          <p:nvPr/>
        </p:nvPicPr>
        <p:blipFill>
          <a:blip r:embed="rId4"/>
          <a:stretch>
            <a:fillRect/>
          </a:stretch>
        </p:blipFill>
        <p:spPr>
          <a:xfrm rot="20544935">
            <a:off x="464598" y="1410671"/>
            <a:ext cx="2510867" cy="3469879"/>
          </a:xfrm>
          <a:prstGeom prst="rect">
            <a:avLst/>
          </a:prstGeom>
        </p:spPr>
      </p:pic>
      <p:pic>
        <p:nvPicPr>
          <p:cNvPr id="9" name="Picture 8">
            <a:extLst>
              <a:ext uri="{FF2B5EF4-FFF2-40B4-BE49-F238E27FC236}">
                <a16:creationId xmlns:a16="http://schemas.microsoft.com/office/drawing/2014/main" id="{8FB19B63-790E-4E02-96A2-B34ECA4C3418}"/>
              </a:ext>
            </a:extLst>
          </p:cNvPr>
          <p:cNvPicPr>
            <a:picLocks noChangeAspect="1"/>
          </p:cNvPicPr>
          <p:nvPr/>
        </p:nvPicPr>
        <p:blipFill>
          <a:blip r:embed="rId5"/>
          <a:stretch>
            <a:fillRect/>
          </a:stretch>
        </p:blipFill>
        <p:spPr>
          <a:xfrm rot="20281652">
            <a:off x="1052840" y="4683782"/>
            <a:ext cx="1707339" cy="1868174"/>
          </a:xfrm>
          <a:prstGeom prst="rect">
            <a:avLst/>
          </a:prstGeom>
        </p:spPr>
      </p:pic>
      <p:sp>
        <p:nvSpPr>
          <p:cNvPr id="6" name="TextBox 5">
            <a:extLst>
              <a:ext uri="{FF2B5EF4-FFF2-40B4-BE49-F238E27FC236}">
                <a16:creationId xmlns:a16="http://schemas.microsoft.com/office/drawing/2014/main" id="{97C7B6F1-7ACC-415E-BD0D-C8418F64CB44}"/>
              </a:ext>
            </a:extLst>
          </p:cNvPr>
          <p:cNvSpPr txBox="1"/>
          <p:nvPr/>
        </p:nvSpPr>
        <p:spPr>
          <a:xfrm>
            <a:off x="7347909" y="2821858"/>
            <a:ext cx="4078743" cy="2308324"/>
          </a:xfrm>
          <a:prstGeom prst="rect">
            <a:avLst/>
          </a:prstGeom>
          <a:noFill/>
        </p:spPr>
        <p:txBody>
          <a:bodyPr wrap="square" rtlCol="0" anchor="t">
            <a:spAutoFit/>
          </a:bodyPr>
          <a:lstStyle/>
          <a:p>
            <a:r>
              <a:rPr lang="en-GB" b="1" dirty="0">
                <a:latin typeface="Candara"/>
              </a:rPr>
              <a:t>‘We live in terms of the stories we tell—stories about what things exist, stories about how things work, and stories about what to do—and television tells them all through news, drama, and advertising to almost everybody most of the time’ (Gerbner e</a:t>
            </a:r>
            <a:r>
              <a:rPr lang="en-GB" b="1" i="1" dirty="0">
                <a:latin typeface="Candara"/>
              </a:rPr>
              <a:t>t al., </a:t>
            </a:r>
            <a:r>
              <a:rPr lang="en-GB" b="1" dirty="0">
                <a:latin typeface="Candara"/>
              </a:rPr>
              <a:t>1978, p.178). </a:t>
            </a:r>
            <a:endParaRPr lang="en-GB" b="1" dirty="0">
              <a:latin typeface="Candara" panose="020E0502030303020204" pitchFamily="34" charset="0"/>
            </a:endParaRPr>
          </a:p>
        </p:txBody>
      </p:sp>
      <p:sp>
        <p:nvSpPr>
          <p:cNvPr id="10" name="TextBox 9">
            <a:extLst>
              <a:ext uri="{FF2B5EF4-FFF2-40B4-BE49-F238E27FC236}">
                <a16:creationId xmlns:a16="http://schemas.microsoft.com/office/drawing/2014/main" id="{CD68857F-AD6A-405F-813B-C99D22611CA1}"/>
              </a:ext>
            </a:extLst>
          </p:cNvPr>
          <p:cNvSpPr txBox="1"/>
          <p:nvPr/>
        </p:nvSpPr>
        <p:spPr>
          <a:xfrm>
            <a:off x="191069" y="1186042"/>
            <a:ext cx="1446662" cy="307777"/>
          </a:xfrm>
          <a:prstGeom prst="rect">
            <a:avLst/>
          </a:prstGeom>
          <a:noFill/>
        </p:spPr>
        <p:txBody>
          <a:bodyPr wrap="square" rtlCol="0">
            <a:spAutoFit/>
          </a:bodyPr>
          <a:lstStyle/>
          <a:p>
            <a:r>
              <a:rPr lang="en-GB" sz="1400" b="1" dirty="0">
                <a:latin typeface="Candara" panose="020E0502030303020204" pitchFamily="34" charset="0"/>
              </a:rPr>
              <a:t>(Image 9)</a:t>
            </a:r>
          </a:p>
        </p:txBody>
      </p:sp>
      <p:sp>
        <p:nvSpPr>
          <p:cNvPr id="11" name="TextBox 10">
            <a:extLst>
              <a:ext uri="{FF2B5EF4-FFF2-40B4-BE49-F238E27FC236}">
                <a16:creationId xmlns:a16="http://schemas.microsoft.com/office/drawing/2014/main" id="{1D59F5FE-A56B-40FA-849D-29AFD7BDC0F0}"/>
              </a:ext>
            </a:extLst>
          </p:cNvPr>
          <p:cNvSpPr txBox="1"/>
          <p:nvPr/>
        </p:nvSpPr>
        <p:spPr>
          <a:xfrm>
            <a:off x="3047671" y="2529803"/>
            <a:ext cx="4431302" cy="307777"/>
          </a:xfrm>
          <a:prstGeom prst="rect">
            <a:avLst/>
          </a:prstGeom>
          <a:noFill/>
        </p:spPr>
        <p:txBody>
          <a:bodyPr wrap="square" rtlCol="0">
            <a:spAutoFit/>
          </a:bodyPr>
          <a:lstStyle/>
          <a:p>
            <a:r>
              <a:rPr lang="en-GB" sz="1400" b="1" dirty="0">
                <a:latin typeface="Candara" panose="020E0502030303020204" pitchFamily="34" charset="0"/>
              </a:rPr>
              <a:t>(Image 10)				(Image 11)</a:t>
            </a:r>
          </a:p>
        </p:txBody>
      </p:sp>
      <p:sp>
        <p:nvSpPr>
          <p:cNvPr id="12" name="TextBox 11">
            <a:extLst>
              <a:ext uri="{FF2B5EF4-FFF2-40B4-BE49-F238E27FC236}">
                <a16:creationId xmlns:a16="http://schemas.microsoft.com/office/drawing/2014/main" id="{D3E8F779-A565-459B-9F5A-424EE2BAB313}"/>
              </a:ext>
            </a:extLst>
          </p:cNvPr>
          <p:cNvSpPr txBox="1"/>
          <p:nvPr/>
        </p:nvSpPr>
        <p:spPr>
          <a:xfrm>
            <a:off x="-883" y="5217522"/>
            <a:ext cx="3643952" cy="307777"/>
          </a:xfrm>
          <a:prstGeom prst="rect">
            <a:avLst/>
          </a:prstGeom>
          <a:noFill/>
        </p:spPr>
        <p:txBody>
          <a:bodyPr wrap="square" rtlCol="0">
            <a:spAutoFit/>
          </a:bodyPr>
          <a:lstStyle/>
          <a:p>
            <a:r>
              <a:rPr lang="en-GB" sz="1400" b="1" dirty="0">
                <a:latin typeface="Candara" panose="020E0502030303020204" pitchFamily="34" charset="0"/>
              </a:rPr>
              <a:t>(Image 12)</a:t>
            </a:r>
          </a:p>
        </p:txBody>
      </p:sp>
    </p:spTree>
    <p:extLst>
      <p:ext uri="{BB962C8B-B14F-4D97-AF65-F5344CB8AC3E}">
        <p14:creationId xmlns:p14="http://schemas.microsoft.com/office/powerpoint/2010/main" val="2524816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nodeType="clickEffect">
                                  <p:stCondLst>
                                    <p:cond delay="0"/>
                                  </p:stCondLst>
                                  <p:childTnLst>
                                    <p:animRot by="120000">
                                      <p:cBhvr>
                                        <p:cTn id="13" dur="100" fill="hold">
                                          <p:stCondLst>
                                            <p:cond delay="0"/>
                                          </p:stCondLst>
                                        </p:cTn>
                                        <p:tgtEl>
                                          <p:spTgt spid="9"/>
                                        </p:tgtEl>
                                        <p:attrNameLst>
                                          <p:attrName>r</p:attrName>
                                        </p:attrNameLst>
                                      </p:cBhvr>
                                    </p:animRot>
                                    <p:animRot by="-240000">
                                      <p:cBhvr>
                                        <p:cTn id="14" dur="200" fill="hold">
                                          <p:stCondLst>
                                            <p:cond delay="200"/>
                                          </p:stCondLst>
                                        </p:cTn>
                                        <p:tgtEl>
                                          <p:spTgt spid="9"/>
                                        </p:tgtEl>
                                        <p:attrNameLst>
                                          <p:attrName>r</p:attrName>
                                        </p:attrNameLst>
                                      </p:cBhvr>
                                    </p:animRot>
                                    <p:animRot by="240000">
                                      <p:cBhvr>
                                        <p:cTn id="15" dur="200" fill="hold">
                                          <p:stCondLst>
                                            <p:cond delay="400"/>
                                          </p:stCondLst>
                                        </p:cTn>
                                        <p:tgtEl>
                                          <p:spTgt spid="9"/>
                                        </p:tgtEl>
                                        <p:attrNameLst>
                                          <p:attrName>r</p:attrName>
                                        </p:attrNameLst>
                                      </p:cBhvr>
                                    </p:animRot>
                                    <p:animRot by="-240000">
                                      <p:cBhvr>
                                        <p:cTn id="16" dur="200" fill="hold">
                                          <p:stCondLst>
                                            <p:cond delay="600"/>
                                          </p:stCondLst>
                                        </p:cTn>
                                        <p:tgtEl>
                                          <p:spTgt spid="9"/>
                                        </p:tgtEl>
                                        <p:attrNameLst>
                                          <p:attrName>r</p:attrName>
                                        </p:attrNameLst>
                                      </p:cBhvr>
                                    </p:animRot>
                                    <p:animRot by="120000">
                                      <p:cBhvr>
                                        <p:cTn id="17"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53A73-F097-4D24-916D-23CDDBC5C66C}"/>
              </a:ext>
            </a:extLst>
          </p:cNvPr>
          <p:cNvSpPr>
            <a:spLocks noGrp="1"/>
          </p:cNvSpPr>
          <p:nvPr>
            <p:ph type="title"/>
          </p:nvPr>
        </p:nvSpPr>
        <p:spPr>
          <a:xfrm>
            <a:off x="961852" y="283178"/>
            <a:ext cx="10396882" cy="1151965"/>
          </a:xfrm>
        </p:spPr>
        <p:txBody>
          <a:bodyPr>
            <a:normAutofit/>
          </a:bodyPr>
          <a:lstStyle/>
          <a:p>
            <a:r>
              <a:rPr lang="en-GB" sz="3600" dirty="0">
                <a:latin typeface="Candara" panose="020E0502030303020204" pitchFamily="34" charset="0"/>
              </a:rPr>
              <a:t>Emasculation of men in society </a:t>
            </a:r>
            <a:br>
              <a:rPr lang="en-GB" sz="3600" dirty="0">
                <a:latin typeface="Candara" panose="020E0502030303020204" pitchFamily="34" charset="0"/>
              </a:rPr>
            </a:br>
            <a:endParaRPr lang="en-GB" sz="3600" dirty="0">
              <a:latin typeface="Candara" panose="020E0502030303020204" pitchFamily="34" charset="0"/>
            </a:endParaRPr>
          </a:p>
        </p:txBody>
      </p:sp>
      <p:sp>
        <p:nvSpPr>
          <p:cNvPr id="4" name="TextBox 3">
            <a:extLst>
              <a:ext uri="{FF2B5EF4-FFF2-40B4-BE49-F238E27FC236}">
                <a16:creationId xmlns:a16="http://schemas.microsoft.com/office/drawing/2014/main" id="{15852358-50FE-47EF-9FD9-F02E24000233}"/>
              </a:ext>
            </a:extLst>
          </p:cNvPr>
          <p:cNvSpPr txBox="1"/>
          <p:nvPr/>
        </p:nvSpPr>
        <p:spPr>
          <a:xfrm>
            <a:off x="961852" y="1435143"/>
            <a:ext cx="10268295" cy="1938992"/>
          </a:xfrm>
          <a:prstGeom prst="rect">
            <a:avLst/>
          </a:prstGeom>
          <a:noFill/>
        </p:spPr>
        <p:txBody>
          <a:bodyPr wrap="square" rtlCol="0">
            <a:spAutoFit/>
          </a:bodyPr>
          <a:lstStyle/>
          <a:p>
            <a:endParaRPr lang="en-GB" sz="2400" b="1" dirty="0">
              <a:latin typeface="Candara" panose="020E0502030303020204" pitchFamily="34" charset="0"/>
            </a:endParaRPr>
          </a:p>
          <a:p>
            <a:pPr marL="342900" indent="-342900">
              <a:buFont typeface="Arial" panose="020B0604020202020204" pitchFamily="34" charset="0"/>
              <a:buChar char="•"/>
            </a:pPr>
            <a:r>
              <a:rPr lang="en-GB" sz="2400" b="1" dirty="0">
                <a:latin typeface="Candara" panose="020E0502030303020204" pitchFamily="34" charset="0"/>
              </a:rPr>
              <a:t>The liberation of women and the emasculation of men</a:t>
            </a:r>
          </a:p>
          <a:p>
            <a:pPr marL="342900" indent="-342900">
              <a:buFont typeface="Arial" panose="020B0604020202020204" pitchFamily="34" charset="0"/>
              <a:buChar char="•"/>
            </a:pPr>
            <a:r>
              <a:rPr lang="en-GB" sz="2400" b="1" dirty="0">
                <a:latin typeface="Candara" panose="020E0502030303020204" pitchFamily="34" charset="0"/>
              </a:rPr>
              <a:t>Masculinity crisis</a:t>
            </a:r>
          </a:p>
          <a:p>
            <a:pPr marL="342900" indent="-342900">
              <a:buFont typeface="Arial" panose="020B0604020202020204" pitchFamily="34" charset="0"/>
              <a:buChar char="•"/>
            </a:pPr>
            <a:r>
              <a:rPr lang="en-GB" sz="2400" b="1" dirty="0">
                <a:latin typeface="Candara" panose="020E0502030303020204" pitchFamily="34" charset="0"/>
              </a:rPr>
              <a:t>Masculinity is shaped by society</a:t>
            </a:r>
          </a:p>
          <a:p>
            <a:pPr marL="342900" indent="-342900">
              <a:buFont typeface="Arial" panose="020B0604020202020204" pitchFamily="34" charset="0"/>
              <a:buChar char="•"/>
            </a:pPr>
            <a:r>
              <a:rPr lang="en-GB" sz="2400" b="1" dirty="0">
                <a:latin typeface="Candara" panose="020E0502030303020204" pitchFamily="34" charset="0"/>
              </a:rPr>
              <a:t>Double standards </a:t>
            </a:r>
          </a:p>
        </p:txBody>
      </p:sp>
      <p:sp>
        <p:nvSpPr>
          <p:cNvPr id="5" name="TextBox 4">
            <a:extLst>
              <a:ext uri="{FF2B5EF4-FFF2-40B4-BE49-F238E27FC236}">
                <a16:creationId xmlns:a16="http://schemas.microsoft.com/office/drawing/2014/main" id="{DE591130-ADB6-42CD-B156-14A01FE6388A}"/>
              </a:ext>
            </a:extLst>
          </p:cNvPr>
          <p:cNvSpPr txBox="1"/>
          <p:nvPr/>
        </p:nvSpPr>
        <p:spPr>
          <a:xfrm>
            <a:off x="8262730" y="4626643"/>
            <a:ext cx="6586330" cy="400110"/>
          </a:xfrm>
          <a:prstGeom prst="rect">
            <a:avLst/>
          </a:prstGeom>
          <a:noFill/>
        </p:spPr>
        <p:txBody>
          <a:bodyPr wrap="square" rtlCol="0">
            <a:spAutoFit/>
          </a:bodyPr>
          <a:lstStyle/>
          <a:p>
            <a:r>
              <a:rPr lang="en-GB" sz="2000" dirty="0">
                <a:latin typeface="Candara" panose="020E0502030303020204" pitchFamily="34" charset="0"/>
              </a:rPr>
              <a:t>García-</a:t>
            </a:r>
            <a:r>
              <a:rPr lang="en-GB" sz="2000" dirty="0" err="1">
                <a:latin typeface="Candara" panose="020E0502030303020204" pitchFamily="34" charset="0"/>
              </a:rPr>
              <a:t>Favaro</a:t>
            </a:r>
            <a:r>
              <a:rPr lang="en-GB" sz="2000" dirty="0">
                <a:latin typeface="Candara" panose="020E0502030303020204" pitchFamily="34" charset="0"/>
              </a:rPr>
              <a:t> and Gill (2015)</a:t>
            </a:r>
          </a:p>
        </p:txBody>
      </p:sp>
      <p:sp>
        <p:nvSpPr>
          <p:cNvPr id="3" name="TextBox 2">
            <a:extLst>
              <a:ext uri="{FF2B5EF4-FFF2-40B4-BE49-F238E27FC236}">
                <a16:creationId xmlns:a16="http://schemas.microsoft.com/office/drawing/2014/main" id="{3DEF7321-ABDC-4D37-8446-6D411D463BFB}"/>
              </a:ext>
            </a:extLst>
          </p:cNvPr>
          <p:cNvSpPr txBox="1"/>
          <p:nvPr/>
        </p:nvSpPr>
        <p:spPr>
          <a:xfrm>
            <a:off x="410817" y="4026478"/>
            <a:ext cx="5499653" cy="1200329"/>
          </a:xfrm>
          <a:prstGeom prst="rect">
            <a:avLst/>
          </a:prstGeom>
          <a:noFill/>
        </p:spPr>
        <p:txBody>
          <a:bodyPr wrap="square" rtlCol="0" anchor="t">
            <a:spAutoFit/>
          </a:bodyPr>
          <a:lstStyle/>
          <a:p>
            <a:r>
              <a:rPr lang="en-GB" b="1" i="1" dirty="0">
                <a:latin typeface="Candara" panose="020E0502030303020204" pitchFamily="34" charset="0"/>
              </a:rPr>
              <a:t>British feminist campaign - Lose the Lads’ Mags </a:t>
            </a:r>
          </a:p>
          <a:p>
            <a:r>
              <a:rPr lang="en-GB" b="1" dirty="0">
                <a:latin typeface="Candara" panose="020E0502030303020204" pitchFamily="34" charset="0"/>
              </a:rPr>
              <a:t>‘The war on the normal bloke’</a:t>
            </a:r>
          </a:p>
          <a:p>
            <a:r>
              <a:rPr lang="en-GB" b="1" dirty="0">
                <a:latin typeface="Candara"/>
              </a:rPr>
              <a:t>‘Feminist Tyranny’</a:t>
            </a:r>
          </a:p>
          <a:p>
            <a:r>
              <a:rPr lang="en-GB" b="1" dirty="0">
                <a:latin typeface="Candara" panose="020E0502030303020204" pitchFamily="34" charset="0"/>
              </a:rPr>
              <a:t>‘Male sexuality under threat’</a:t>
            </a:r>
          </a:p>
        </p:txBody>
      </p:sp>
    </p:spTree>
    <p:extLst>
      <p:ext uri="{BB962C8B-B14F-4D97-AF65-F5344CB8AC3E}">
        <p14:creationId xmlns:p14="http://schemas.microsoft.com/office/powerpoint/2010/main" val="3476163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78732-56B0-41FF-8B1C-416C0D4E572F}"/>
              </a:ext>
            </a:extLst>
          </p:cNvPr>
          <p:cNvSpPr>
            <a:spLocks noGrp="1"/>
          </p:cNvSpPr>
          <p:nvPr>
            <p:ph type="title"/>
          </p:nvPr>
        </p:nvSpPr>
        <p:spPr>
          <a:xfrm>
            <a:off x="2027582" y="685800"/>
            <a:ext cx="10396882" cy="1151965"/>
          </a:xfrm>
        </p:spPr>
        <p:txBody>
          <a:bodyPr>
            <a:normAutofit/>
          </a:bodyPr>
          <a:lstStyle/>
          <a:p>
            <a:r>
              <a:rPr lang="en-GB" sz="3200" dirty="0">
                <a:latin typeface="Candara" panose="020E0502030303020204" pitchFamily="34" charset="0"/>
              </a:rPr>
              <a:t>Conclusion</a:t>
            </a:r>
          </a:p>
        </p:txBody>
      </p:sp>
      <p:sp>
        <p:nvSpPr>
          <p:cNvPr id="5" name="TextBox 4">
            <a:extLst>
              <a:ext uri="{FF2B5EF4-FFF2-40B4-BE49-F238E27FC236}">
                <a16:creationId xmlns:a16="http://schemas.microsoft.com/office/drawing/2014/main" id="{FB1D0661-7CDB-4A37-B10A-BC0F0BC9C858}"/>
              </a:ext>
            </a:extLst>
          </p:cNvPr>
          <p:cNvSpPr txBox="1"/>
          <p:nvPr/>
        </p:nvSpPr>
        <p:spPr>
          <a:xfrm>
            <a:off x="2027582" y="1973248"/>
            <a:ext cx="10548731" cy="3416320"/>
          </a:xfrm>
          <a:prstGeom prst="rect">
            <a:avLst/>
          </a:prstGeom>
          <a:noFill/>
        </p:spPr>
        <p:txBody>
          <a:bodyPr wrap="square" rtlCol="0">
            <a:spAutoFit/>
          </a:bodyPr>
          <a:lstStyle/>
          <a:p>
            <a:pPr marL="285750" indent="-285750">
              <a:buFont typeface="Arial" panose="020B0604020202020204" pitchFamily="34" charset="0"/>
              <a:buChar char="•"/>
            </a:pPr>
            <a:r>
              <a:rPr lang="en-GB" sz="2400" b="1" dirty="0">
                <a:latin typeface="Candara" panose="020E0502030303020204" pitchFamily="34" charset="0"/>
              </a:rPr>
              <a:t>Patriarchal gender systems and social development</a:t>
            </a:r>
          </a:p>
          <a:p>
            <a:pPr marL="285750" indent="-285750">
              <a:buFont typeface="Arial" panose="020B0604020202020204" pitchFamily="34" charset="0"/>
              <a:buChar char="•"/>
            </a:pPr>
            <a:r>
              <a:rPr lang="en-GB" sz="2400" b="1" dirty="0">
                <a:latin typeface="Candara" panose="020E0502030303020204" pitchFamily="34" charset="0"/>
              </a:rPr>
              <a:t>Privilege and advantage </a:t>
            </a:r>
          </a:p>
          <a:p>
            <a:pPr marL="285750" indent="-285750">
              <a:buFont typeface="Arial" panose="020B0604020202020204" pitchFamily="34" charset="0"/>
              <a:buChar char="•"/>
            </a:pPr>
            <a:r>
              <a:rPr lang="en-GB" sz="2400" b="1" dirty="0">
                <a:latin typeface="Candara" panose="020E0502030303020204" pitchFamily="34" charset="0"/>
              </a:rPr>
              <a:t>Subordination and disadvantage</a:t>
            </a:r>
          </a:p>
          <a:p>
            <a:pPr marL="285750" indent="-285750">
              <a:buFont typeface="Arial" panose="020B0604020202020204" pitchFamily="34" charset="0"/>
              <a:buChar char="•"/>
            </a:pPr>
            <a:r>
              <a:rPr lang="en-GB" sz="2400" b="1" dirty="0">
                <a:latin typeface="Candara" panose="020E0502030303020204" pitchFamily="34" charset="0"/>
              </a:rPr>
              <a:t>The sexualisation of culture</a:t>
            </a:r>
          </a:p>
          <a:p>
            <a:pPr marL="285750" indent="-285750">
              <a:buFont typeface="Arial" panose="020B0604020202020204" pitchFamily="34" charset="0"/>
              <a:buChar char="•"/>
            </a:pPr>
            <a:r>
              <a:rPr lang="en-GB" sz="2400" b="1" dirty="0">
                <a:latin typeface="Candara" panose="020E0502030303020204" pitchFamily="34" charset="0"/>
              </a:rPr>
              <a:t>Power</a:t>
            </a:r>
          </a:p>
          <a:p>
            <a:pPr marL="285750" indent="-285750">
              <a:buFont typeface="Arial" panose="020B0604020202020204" pitchFamily="34" charset="0"/>
              <a:buChar char="•"/>
            </a:pPr>
            <a:r>
              <a:rPr lang="en-GB" sz="2400" b="1" dirty="0">
                <a:latin typeface="Candara" panose="020E0502030303020204" pitchFamily="34" charset="0"/>
              </a:rPr>
              <a:t>Dominion</a:t>
            </a:r>
          </a:p>
          <a:p>
            <a:pPr marL="285750" indent="-285750">
              <a:buFont typeface="Arial" panose="020B0604020202020204" pitchFamily="34" charset="0"/>
              <a:buChar char="•"/>
            </a:pPr>
            <a:r>
              <a:rPr lang="en-GB" sz="2400" b="1" dirty="0">
                <a:latin typeface="Candara" panose="020E0502030303020204" pitchFamily="34" charset="0"/>
              </a:rPr>
              <a:t>Inequality</a:t>
            </a:r>
          </a:p>
          <a:p>
            <a:pPr marL="285750" indent="-285750">
              <a:buFont typeface="Arial" panose="020B0604020202020204" pitchFamily="34" charset="0"/>
              <a:buChar char="•"/>
            </a:pPr>
            <a:r>
              <a:rPr lang="en-GB" sz="2400" b="1" dirty="0">
                <a:latin typeface="Candara" panose="020E0502030303020204" pitchFamily="34" charset="0"/>
              </a:rPr>
              <a:t>Reproduction of gender hierarchies </a:t>
            </a:r>
          </a:p>
          <a:p>
            <a:r>
              <a:rPr lang="en-GB" sz="2400" b="1" dirty="0">
                <a:latin typeface="Candara" panose="020E0502030303020204" pitchFamily="34" charset="0"/>
              </a:rPr>
              <a:t> </a:t>
            </a:r>
          </a:p>
        </p:txBody>
      </p:sp>
    </p:spTree>
    <p:extLst>
      <p:ext uri="{BB962C8B-B14F-4D97-AF65-F5344CB8AC3E}">
        <p14:creationId xmlns:p14="http://schemas.microsoft.com/office/powerpoint/2010/main" val="3197856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1A8860D-147F-45CA-943B-3D164979BFFA}"/>
              </a:ext>
            </a:extLst>
          </p:cNvPr>
          <p:cNvSpPr txBox="1"/>
          <p:nvPr/>
        </p:nvSpPr>
        <p:spPr>
          <a:xfrm>
            <a:off x="344556" y="238539"/>
            <a:ext cx="11502887" cy="7663636"/>
          </a:xfrm>
          <a:prstGeom prst="rect">
            <a:avLst/>
          </a:prstGeom>
          <a:noFill/>
        </p:spPr>
        <p:txBody>
          <a:bodyPr wrap="square" rtlCol="0">
            <a:spAutoFit/>
          </a:bodyPr>
          <a:lstStyle/>
          <a:p>
            <a:r>
              <a:rPr lang="en-GB" b="1" dirty="0">
                <a:latin typeface="Calibri" panose="020F0502020204030204" pitchFamily="34" charset="0"/>
                <a:cs typeface="Calibri" panose="020F0502020204030204" pitchFamily="34" charset="0"/>
              </a:rPr>
              <a:t>References</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Acker, J. (1990) ‘Hierarchies, Jobs, Bodies: A Theory of Gendered Organizations.’ </a:t>
            </a:r>
            <a:r>
              <a:rPr lang="en-GB" sz="1400" b="1" i="1" dirty="0">
                <a:latin typeface="Calibri" panose="020F0502020204030204" pitchFamily="34" charset="0"/>
                <a:cs typeface="Calibri" panose="020F0502020204030204" pitchFamily="34" charset="0"/>
              </a:rPr>
              <a:t>Gender and Society, </a:t>
            </a:r>
            <a:r>
              <a:rPr lang="en-GB" sz="1400" b="1" dirty="0">
                <a:latin typeface="Calibri" panose="020F0502020204030204" pitchFamily="34" charset="0"/>
                <a:cs typeface="Calibri" panose="020F0502020204030204" pitchFamily="34" charset="0"/>
              </a:rPr>
              <a:t>4, pp. 139–58.</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Acker, J. (1992) ‘Gendered Institutions: From Sex Roles to Gendered Institutions.’ </a:t>
            </a:r>
            <a:r>
              <a:rPr lang="en-GB" sz="1400" b="1" i="1" dirty="0">
                <a:latin typeface="Calibri" panose="020F0502020204030204" pitchFamily="34" charset="0"/>
                <a:cs typeface="Calibri" panose="020F0502020204030204" pitchFamily="34" charset="0"/>
              </a:rPr>
              <a:t>Contemporary Sociology, </a:t>
            </a:r>
            <a:r>
              <a:rPr lang="en-GB" sz="1400" b="1" dirty="0">
                <a:latin typeface="Calibri" panose="020F0502020204030204" pitchFamily="34" charset="0"/>
                <a:cs typeface="Calibri" panose="020F0502020204030204" pitchFamily="34" charset="0"/>
              </a:rPr>
              <a:t>21, pp. 565–69.</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Agnew, R. (1992) ‘Foundation for a General Strain Theory of Crime and Delinquency’, </a:t>
            </a:r>
            <a:r>
              <a:rPr lang="en-GB" sz="1400" b="1" i="1" dirty="0">
                <a:latin typeface="Calibri" panose="020F0502020204030204" pitchFamily="34" charset="0"/>
                <a:cs typeface="Calibri" panose="020F0502020204030204" pitchFamily="34" charset="0"/>
              </a:rPr>
              <a:t>Criminology,</a:t>
            </a:r>
            <a:r>
              <a:rPr lang="en-GB" sz="1400" b="1" dirty="0">
                <a:latin typeface="Calibri" panose="020F0502020204030204" pitchFamily="34" charset="0"/>
                <a:cs typeface="Calibri" panose="020F0502020204030204" pitchFamily="34" charset="0"/>
              </a:rPr>
              <a:t> 30(1), pp.  47-87.</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Alexander, E. (2014) Image 1.</a:t>
            </a:r>
            <a:r>
              <a:rPr lang="en-GB" sz="1400" b="1" i="1" dirty="0">
                <a:latin typeface="Calibri" panose="020F0502020204030204" pitchFamily="34" charset="0"/>
                <a:cs typeface="Calibri" panose="020F0502020204030204" pitchFamily="34" charset="0"/>
              </a:rPr>
              <a:t> ‘</a:t>
            </a:r>
            <a:r>
              <a:rPr lang="en-GB" sz="1400" b="1" dirty="0">
                <a:latin typeface="Calibri" panose="020F0502020204030204" pitchFamily="34" charset="0"/>
                <a:cs typeface="Calibri" panose="020F0502020204030204" pitchFamily="34" charset="0"/>
              </a:rPr>
              <a:t>Nuts final issue: Lucy </a:t>
            </a:r>
            <a:r>
              <a:rPr lang="en-GB" sz="1400" b="1" dirty="0" err="1">
                <a:latin typeface="Calibri" panose="020F0502020204030204" pitchFamily="34" charset="0"/>
                <a:cs typeface="Calibri" panose="020F0502020204030204" pitchFamily="34" charset="0"/>
              </a:rPr>
              <a:t>Pinder</a:t>
            </a:r>
            <a:r>
              <a:rPr lang="en-GB" sz="1400" b="1" dirty="0">
                <a:latin typeface="Calibri" panose="020F0502020204030204" pitchFamily="34" charset="0"/>
                <a:cs typeface="Calibri" panose="020F0502020204030204" pitchFamily="34" charset="0"/>
              </a:rPr>
              <a:t> cries on the front cover as the lads' mag’, </a:t>
            </a:r>
            <a:r>
              <a:rPr lang="en-GB" sz="1400" b="1" i="1" dirty="0">
                <a:latin typeface="Calibri" panose="020F0502020204030204" pitchFamily="34" charset="0"/>
                <a:cs typeface="Calibri" panose="020F0502020204030204" pitchFamily="34" charset="0"/>
              </a:rPr>
              <a:t>Independent</a:t>
            </a:r>
            <a:r>
              <a:rPr lang="en-GB" sz="1400" b="1" dirty="0">
                <a:latin typeface="Calibri" panose="020F0502020204030204" pitchFamily="34" charset="0"/>
                <a:cs typeface="Calibri" panose="020F0502020204030204" pitchFamily="34" charset="0"/>
              </a:rPr>
              <a:t> [online]. Available at: </a:t>
            </a:r>
            <a:r>
              <a:rPr lang="en-GB" sz="1400" b="1" dirty="0">
                <a:latin typeface="Calibri" panose="020F0502020204030204" pitchFamily="34" charset="0"/>
                <a:cs typeface="Calibri" panose="020F0502020204030204" pitchFamily="34" charset="0"/>
                <a:hlinkClick r:id="rId2"/>
              </a:rPr>
              <a:t>https://www.independent.co.uk/news/people/nuts-final-issue-lucy-pinder-cries-on-the-front-cover-as-the-lads-mag-9310248.html</a:t>
            </a:r>
            <a:r>
              <a:rPr lang="en-GB" sz="1400" b="1" dirty="0">
                <a:latin typeface="Calibri" panose="020F0502020204030204" pitchFamily="34" charset="0"/>
                <a:cs typeface="Calibri" panose="020F0502020204030204" pitchFamily="34" charset="0"/>
              </a:rPr>
              <a:t> (Accessed 22 January 2020).</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Demetriou, D. Z. (2014) ‘Connell's concept of hegemonic masculinity: A critique’, </a:t>
            </a:r>
            <a:r>
              <a:rPr lang="en-GB" sz="1400" b="1" i="1" dirty="0">
                <a:latin typeface="Calibri" panose="020F0502020204030204" pitchFamily="34" charset="0"/>
                <a:cs typeface="Calibri" panose="020F0502020204030204" pitchFamily="34" charset="0"/>
              </a:rPr>
              <a:t>Theory and Society, </a:t>
            </a:r>
            <a:r>
              <a:rPr lang="en-GB" sz="1400" b="1" dirty="0">
                <a:latin typeface="Calibri" panose="020F0502020204030204" pitchFamily="34" charset="0"/>
                <a:cs typeface="Calibri" panose="020F0502020204030204" pitchFamily="34" charset="0"/>
              </a:rPr>
              <a:t>30(3), pp. 337-361 [</a:t>
            </a:r>
            <a:r>
              <a:rPr lang="en-GB" sz="1400" b="1" dirty="0" err="1">
                <a:latin typeface="Calibri" panose="020F0502020204030204" pitchFamily="34" charset="0"/>
                <a:cs typeface="Calibri" panose="020F0502020204030204" pitchFamily="34" charset="0"/>
              </a:rPr>
              <a:t>jstor</a:t>
            </a:r>
            <a:r>
              <a:rPr lang="en-GB" sz="1400" b="1" dirty="0">
                <a:latin typeface="Calibri" panose="020F0502020204030204" pitchFamily="34" charset="0"/>
                <a:cs typeface="Calibri" panose="020F0502020204030204" pitchFamily="34" charset="0"/>
              </a:rPr>
              <a:t>]. Available at: </a:t>
            </a:r>
            <a:r>
              <a:rPr lang="en-GB" sz="1400" b="1" dirty="0">
                <a:latin typeface="Calibri" panose="020F0502020204030204" pitchFamily="34" charset="0"/>
                <a:cs typeface="Calibri" panose="020F0502020204030204" pitchFamily="34" charset="0"/>
                <a:hlinkClick r:id="rId3"/>
              </a:rPr>
              <a:t>http://www.jstor.org/stable/657965</a:t>
            </a:r>
            <a:r>
              <a:rPr lang="en-GB" sz="1400" b="1" dirty="0">
                <a:latin typeface="Calibri" panose="020F0502020204030204" pitchFamily="34" charset="0"/>
                <a:cs typeface="Calibri" panose="020F0502020204030204" pitchFamily="34" charset="0"/>
              </a:rPr>
              <a:t> (Accessed: 22 December 2019).</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Donaldson, M. (1993) ‘What Is Hegemonic Masculinity?’, </a:t>
            </a:r>
            <a:r>
              <a:rPr lang="en-GB" sz="1400" b="1" i="1" dirty="0">
                <a:latin typeface="Calibri" panose="020F0502020204030204" pitchFamily="34" charset="0"/>
                <a:cs typeface="Calibri" panose="020F0502020204030204" pitchFamily="34" charset="0"/>
              </a:rPr>
              <a:t>Theory and Society, </a:t>
            </a:r>
            <a:r>
              <a:rPr lang="en-GB" sz="1400" b="1" dirty="0">
                <a:latin typeface="Calibri" panose="020F0502020204030204" pitchFamily="34" charset="0"/>
                <a:cs typeface="Calibri" panose="020F0502020204030204" pitchFamily="34" charset="0"/>
              </a:rPr>
              <a:t>22(5), pp.643-657. Available at: </a:t>
            </a:r>
            <a:r>
              <a:rPr lang="en-GB" sz="1400" b="1" dirty="0">
                <a:latin typeface="Calibri" panose="020F0502020204030204" pitchFamily="34" charset="0"/>
                <a:cs typeface="Calibri" panose="020F0502020204030204" pitchFamily="34" charset="0"/>
                <a:hlinkClick r:id="rId4"/>
              </a:rPr>
              <a:t>https://ro.uow.edu.au/cgi/viewcontent.cgi?article=1149&amp;context=artspapers</a:t>
            </a:r>
            <a:r>
              <a:rPr lang="en-GB" sz="1400" b="1" dirty="0">
                <a:latin typeface="Calibri" panose="020F0502020204030204" pitchFamily="34" charset="0"/>
                <a:cs typeface="Calibri" panose="020F0502020204030204" pitchFamily="34" charset="0"/>
              </a:rPr>
              <a:t> (Accessed: 22 December 2019).</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Connell, R. (1987) </a:t>
            </a:r>
            <a:r>
              <a:rPr lang="en-GB" sz="1400" b="1" i="1" dirty="0">
                <a:latin typeface="Calibri" panose="020F0502020204030204" pitchFamily="34" charset="0"/>
                <a:cs typeface="Calibri" panose="020F0502020204030204" pitchFamily="34" charset="0"/>
              </a:rPr>
              <a:t>Gender and Power: Society, the Person, and Sexual Politics</a:t>
            </a:r>
            <a:r>
              <a:rPr lang="en-GB" sz="1400" b="1" dirty="0">
                <a:latin typeface="Calibri" panose="020F0502020204030204" pitchFamily="34" charset="0"/>
                <a:cs typeface="Calibri" panose="020F0502020204030204" pitchFamily="34" charset="0"/>
              </a:rPr>
              <a:t>. Stanford University Press.</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Connell, R. W. (2005) </a:t>
            </a:r>
            <a:r>
              <a:rPr lang="en-GB" sz="1400" b="1" i="1" dirty="0">
                <a:latin typeface="Calibri" panose="020F0502020204030204" pitchFamily="34" charset="0"/>
                <a:cs typeface="Calibri" panose="020F0502020204030204" pitchFamily="34" charset="0"/>
              </a:rPr>
              <a:t>Masculinities</a:t>
            </a:r>
            <a:r>
              <a:rPr lang="en-GB" sz="1400" b="1" dirty="0">
                <a:latin typeface="Calibri" panose="020F0502020204030204" pitchFamily="34" charset="0"/>
                <a:cs typeface="Calibri" panose="020F0502020204030204" pitchFamily="34" charset="0"/>
              </a:rPr>
              <a:t> (2nd ed.). Berkeley, California: University of California Press. </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Connell, R. W., and Messerschmidt, J. W. (2005) ‘Hegemonic Masculinity: Rethinking the Concept’, </a:t>
            </a:r>
            <a:r>
              <a:rPr lang="en-GB" sz="1400" b="1" i="1" dirty="0">
                <a:latin typeface="Calibri" panose="020F0502020204030204" pitchFamily="34" charset="0"/>
                <a:cs typeface="Calibri" panose="020F0502020204030204" pitchFamily="34" charset="0"/>
              </a:rPr>
              <a:t>Gender and Society</a:t>
            </a:r>
            <a:r>
              <a:rPr lang="en-GB" sz="1400" b="1" dirty="0">
                <a:latin typeface="Calibri" panose="020F0502020204030204" pitchFamily="34" charset="0"/>
                <a:cs typeface="Calibri" panose="020F0502020204030204" pitchFamily="34" charset="0"/>
              </a:rPr>
              <a:t>, 19(6), pp. 829-859 [Google Scholar]. Available at: </a:t>
            </a:r>
            <a:r>
              <a:rPr lang="en-GB" sz="1400" b="1" dirty="0">
                <a:latin typeface="Calibri" panose="020F0502020204030204" pitchFamily="34" charset="0"/>
                <a:cs typeface="Calibri" panose="020F0502020204030204" pitchFamily="34" charset="0"/>
                <a:hlinkClick r:id="rId5"/>
              </a:rPr>
              <a:t>https://pdfs.semanticscholar.org/6aa5/3e0a9005f6826c21edeb7da5afbaa75af1d6.pdf</a:t>
            </a:r>
            <a:r>
              <a:rPr lang="en-GB" sz="1400" b="1" dirty="0">
                <a:latin typeface="Calibri" panose="020F0502020204030204" pitchFamily="34" charset="0"/>
                <a:cs typeface="Calibri" panose="020F0502020204030204" pitchFamily="34" charset="0"/>
              </a:rPr>
              <a:t> (Accessed: 15 January 2020).</a:t>
            </a:r>
          </a:p>
          <a:p>
            <a:endParaRPr lang="en-GB" sz="1400" b="1"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Emily (2015) Image 9. </a:t>
            </a:r>
            <a:r>
              <a:rPr lang="en-GB" sz="1400" b="1" i="1" dirty="0">
                <a:latin typeface="Calibri" panose="020F0502020204030204" pitchFamily="34" charset="0"/>
                <a:cs typeface="Calibri" panose="020F0502020204030204" pitchFamily="34" charset="0"/>
              </a:rPr>
              <a:t>Men are Back</a:t>
            </a:r>
            <a:r>
              <a:rPr lang="en-GB" sz="1400" b="1" dirty="0">
                <a:latin typeface="Calibri" panose="020F0502020204030204" pitchFamily="34" charset="0"/>
                <a:cs typeface="Calibri" panose="020F0502020204030204" pitchFamily="34" charset="0"/>
              </a:rPr>
              <a:t>. Available at: https://mrstereotype.wordpress.com/2014/08/30/stereotypes-in-advertising/ (Accessed: 15 January 2020).</a:t>
            </a:r>
          </a:p>
          <a:p>
            <a:endParaRPr lang="en-GB" sz="1400" b="1" dirty="0">
              <a:latin typeface="Calibri" panose="020F0502020204030204" pitchFamily="34" charset="0"/>
              <a:cs typeface="Calibri" panose="020F0502020204030204" pitchFamily="34" charset="0"/>
            </a:endParaRPr>
          </a:p>
          <a:p>
            <a:endParaRPr lang="en-GB" sz="1400" b="1" dirty="0">
              <a:latin typeface="Calibri" panose="020F0502020204030204" pitchFamily="34" charset="0"/>
              <a:cs typeface="Calibri" panose="020F0502020204030204" pitchFamily="34" charset="0"/>
            </a:endParaRPr>
          </a:p>
          <a:p>
            <a:endParaRPr lang="en-GB" sz="1400" b="1" dirty="0">
              <a:latin typeface="Calibri" panose="020F0502020204030204" pitchFamily="34" charset="0"/>
              <a:cs typeface="Calibri" panose="020F0502020204030204" pitchFamily="34" charset="0"/>
            </a:endParaRPr>
          </a:p>
          <a:p>
            <a:endParaRPr lang="en-GB" sz="1400" b="1" dirty="0">
              <a:latin typeface="Calibri" panose="020F0502020204030204" pitchFamily="34" charset="0"/>
              <a:cs typeface="Calibri" panose="020F0502020204030204" pitchFamily="34" charset="0"/>
            </a:endParaRPr>
          </a:p>
          <a:p>
            <a:endParaRPr lang="en-GB" b="1" dirty="0">
              <a:latin typeface="Calibri" panose="020F0502020204030204" pitchFamily="34" charset="0"/>
              <a:cs typeface="Calibri" panose="020F0502020204030204" pitchFamily="34" charset="0"/>
            </a:endParaRPr>
          </a:p>
          <a:p>
            <a:endParaRPr lang="en-GB" b="1" dirty="0">
              <a:latin typeface="Calibri" panose="020F0502020204030204" pitchFamily="34" charset="0"/>
              <a:cs typeface="Calibri" panose="020F0502020204030204" pitchFamily="34" charset="0"/>
            </a:endParaRPr>
          </a:p>
          <a:p>
            <a:endParaRPr lang="en-GB"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93161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1C99D92-7894-46E1-9D9C-E809861A54EC}"/>
              </a:ext>
            </a:extLst>
          </p:cNvPr>
          <p:cNvSpPr txBox="1"/>
          <p:nvPr/>
        </p:nvSpPr>
        <p:spPr>
          <a:xfrm>
            <a:off x="0" y="185532"/>
            <a:ext cx="11575773" cy="7355860"/>
          </a:xfrm>
          <a:prstGeom prst="rect">
            <a:avLst/>
          </a:prstGeom>
          <a:noFill/>
        </p:spPr>
        <p:txBody>
          <a:bodyPr wrap="square" rtlCol="0">
            <a:spAutoFit/>
          </a:bodyPr>
          <a:lstStyle/>
          <a:p>
            <a:endParaRPr lang="en-GB" sz="1400" b="1" dirty="0">
              <a:latin typeface="Candara" panose="020E0502030303020204" pitchFamily="34" charset="0"/>
            </a:endParaRPr>
          </a:p>
          <a:p>
            <a:endParaRPr lang="en-GB" sz="1400" b="1" dirty="0">
              <a:latin typeface="Candara" panose="020E0502030303020204" pitchFamily="34" charset="0"/>
            </a:endParaRPr>
          </a:p>
          <a:p>
            <a:r>
              <a:rPr lang="en-GB" sz="1400" b="1" dirty="0">
                <a:latin typeface="Candara" panose="020E0502030303020204" pitchFamily="34" charset="0"/>
              </a:rPr>
              <a:t>Faludi, S. (1992) </a:t>
            </a:r>
            <a:r>
              <a:rPr lang="en-GB" sz="1400" b="1" i="1" dirty="0">
                <a:latin typeface="Candara" panose="020E0502030303020204" pitchFamily="34" charset="0"/>
              </a:rPr>
              <a:t>Backlash: The Undeclared War Against Women. </a:t>
            </a:r>
            <a:r>
              <a:rPr lang="en-GB" sz="1400" b="1" dirty="0">
                <a:latin typeface="Candara" panose="020E0502030303020204" pitchFamily="34" charset="0"/>
              </a:rPr>
              <a:t>London: Random House.</a:t>
            </a:r>
          </a:p>
          <a:p>
            <a:endParaRPr lang="en-GB" sz="1400" b="1" dirty="0">
              <a:latin typeface="Candara" panose="020E0502030303020204" pitchFamily="34" charset="0"/>
            </a:endParaRPr>
          </a:p>
          <a:p>
            <a:r>
              <a:rPr lang="en-GB" sz="1400" b="1" dirty="0">
                <a:latin typeface="Candara" panose="020E0502030303020204" pitchFamily="34" charset="0"/>
              </a:rPr>
              <a:t>Faludi, A. (2011) </a:t>
            </a:r>
            <a:r>
              <a:rPr lang="en-GB" sz="1400" b="1" i="1" dirty="0">
                <a:latin typeface="Candara" panose="020E0502030303020204" pitchFamily="34" charset="0"/>
              </a:rPr>
              <a:t>Stiffed: Betrayal of the Modern Man</a:t>
            </a:r>
            <a:r>
              <a:rPr lang="en-GB" sz="1400" b="1" dirty="0">
                <a:latin typeface="Candara" panose="020E0502030303020204" pitchFamily="34" charset="0"/>
              </a:rPr>
              <a:t>. London: Random House. </a:t>
            </a:r>
          </a:p>
          <a:p>
            <a:endParaRPr lang="en-GB" sz="1400" b="1" dirty="0">
              <a:latin typeface="Candara" panose="020E0502030303020204" pitchFamily="34" charset="0"/>
            </a:endParaRPr>
          </a:p>
          <a:p>
            <a:r>
              <a:rPr lang="en-GB" sz="1400" b="1" dirty="0">
                <a:latin typeface="Candara" panose="020E0502030303020204" pitchFamily="34" charset="0"/>
              </a:rPr>
              <a:t>García-</a:t>
            </a:r>
            <a:r>
              <a:rPr lang="en-GB" sz="1400" b="1" dirty="0" err="1">
                <a:latin typeface="Candara" panose="020E0502030303020204" pitchFamily="34" charset="0"/>
              </a:rPr>
              <a:t>Favaro</a:t>
            </a:r>
            <a:r>
              <a:rPr lang="en-GB" sz="1400" b="1" dirty="0">
                <a:latin typeface="Candara" panose="020E0502030303020204" pitchFamily="34" charset="0"/>
              </a:rPr>
              <a:t>, L. and Gill, R. (2015). ‘Emasculation nation has arrived’: Sexism rearticulated in online responses to Lose the Lads’ Mags campaign’, </a:t>
            </a:r>
            <a:r>
              <a:rPr lang="en-GB" sz="1400" b="1" i="1" dirty="0">
                <a:latin typeface="Candara" panose="020E0502030303020204" pitchFamily="34" charset="0"/>
              </a:rPr>
              <a:t>Feminist Media Studies</a:t>
            </a:r>
            <a:r>
              <a:rPr lang="en-GB" sz="1400" b="1" dirty="0">
                <a:latin typeface="Candara" panose="020E0502030303020204" pitchFamily="34" charset="0"/>
              </a:rPr>
              <a:t>. Available at: </a:t>
            </a:r>
            <a:r>
              <a:rPr lang="en-GB" sz="1400" b="1" dirty="0">
                <a:latin typeface="Candara" panose="020E0502030303020204" pitchFamily="34" charset="0"/>
                <a:hlinkClick r:id="rId2"/>
              </a:rPr>
              <a:t>https://openaccess.city.ac.uk/id/eprint/14459/3/</a:t>
            </a:r>
            <a:r>
              <a:rPr lang="en-GB" sz="1400" b="1" dirty="0">
                <a:latin typeface="Candara" panose="020E0502030303020204" pitchFamily="34" charset="0"/>
              </a:rPr>
              <a:t>  (Accessed: 10 January 2020).</a:t>
            </a:r>
          </a:p>
          <a:p>
            <a:endParaRPr lang="en-GB" sz="1400" b="1" dirty="0">
              <a:latin typeface="Candara" panose="020E0502030303020204" pitchFamily="34" charset="0"/>
            </a:endParaRPr>
          </a:p>
          <a:p>
            <a:r>
              <a:rPr lang="en-GB" sz="1400" b="1" dirty="0">
                <a:latin typeface="Candara" panose="020E0502030303020204" pitchFamily="34" charset="0"/>
              </a:rPr>
              <a:t>Gerbner, G., Gross, L., Jackson-</a:t>
            </a:r>
            <a:r>
              <a:rPr lang="en-GB" sz="1400" b="1" dirty="0" err="1">
                <a:latin typeface="Candara" panose="020E0502030303020204" pitchFamily="34" charset="0"/>
              </a:rPr>
              <a:t>Beeck</a:t>
            </a:r>
            <a:r>
              <a:rPr lang="en-GB" sz="1400" b="1" dirty="0">
                <a:latin typeface="Candara" panose="020E0502030303020204" pitchFamily="34" charset="0"/>
              </a:rPr>
              <a:t>, M., Jeffries-Fox, S., and Signorelli, N. (1978). ‘Cultural indicators: Violence proﬁle no.9’,  </a:t>
            </a:r>
            <a:r>
              <a:rPr lang="en-GB" sz="1400" b="1" i="1" dirty="0">
                <a:latin typeface="Candara" panose="020E0502030303020204" pitchFamily="34" charset="0"/>
              </a:rPr>
              <a:t>Journal of Communication</a:t>
            </a:r>
            <a:r>
              <a:rPr lang="en-GB" sz="1400" b="1" dirty="0">
                <a:latin typeface="Candara" panose="020E0502030303020204" pitchFamily="34" charset="0"/>
              </a:rPr>
              <a:t>, 28, pp. 176–206.</a:t>
            </a:r>
          </a:p>
          <a:p>
            <a:endParaRPr lang="en-GB" sz="1400" b="1" dirty="0">
              <a:latin typeface="Candara" panose="020E0502030303020204" pitchFamily="34" charset="0"/>
            </a:endParaRPr>
          </a:p>
          <a:p>
            <a:r>
              <a:rPr lang="en-GB" sz="1400" b="1" dirty="0">
                <a:latin typeface="Candara" panose="020E0502030303020204" pitchFamily="34" charset="0"/>
              </a:rPr>
              <a:t>Giddens, A. (1984) </a:t>
            </a:r>
            <a:r>
              <a:rPr lang="en-GB" sz="1400" b="1" i="1" dirty="0">
                <a:latin typeface="Candara" panose="020E0502030303020204" pitchFamily="34" charset="0"/>
              </a:rPr>
              <a:t>The Constitution of Society: Outline of the Theory of Structuration</a:t>
            </a:r>
            <a:r>
              <a:rPr lang="en-GB" sz="1400" b="1" dirty="0">
                <a:latin typeface="Candara" panose="020E0502030303020204" pitchFamily="34" charset="0"/>
              </a:rPr>
              <a:t>. University of California Press</a:t>
            </a:r>
            <a:r>
              <a:rPr lang="en-GB" b="1" dirty="0">
                <a:latin typeface="Candara" panose="020E0502030303020204" pitchFamily="34" charset="0"/>
              </a:rPr>
              <a:t>.</a:t>
            </a:r>
          </a:p>
          <a:p>
            <a:endParaRPr lang="en-GB" b="1" dirty="0">
              <a:latin typeface="Candara" panose="020E0502030303020204" pitchFamily="34" charset="0"/>
            </a:endParaRPr>
          </a:p>
          <a:p>
            <a:r>
              <a:rPr lang="en-GB" sz="1400" b="1" dirty="0">
                <a:latin typeface="Candara" panose="020E0502030303020204" pitchFamily="34" charset="0"/>
              </a:rPr>
              <a:t>Gorman S, Monk-Turner E, Fish J. (2010). ‘Free adult internet website: How prevalent are degrading acts?’ Gender Issues, 27, pp. 131–145. Available at: </a:t>
            </a:r>
            <a:r>
              <a:rPr lang="en-GB" sz="1400" b="1" dirty="0">
                <a:latin typeface="Candara" panose="020E0502030303020204" pitchFamily="34" charset="0"/>
                <a:hlinkClick r:id="rId3"/>
              </a:rPr>
              <a:t>http://xyonline.net/sites/xyonline.net/files/Gorman%2C%20Free%20Adult%20Internet%20Web%20Sites%20-%20How%20prevalent%20are%20degrading%20acts.pdf</a:t>
            </a:r>
            <a:r>
              <a:rPr lang="en-GB" sz="1400" b="1" dirty="0">
                <a:latin typeface="Candara" panose="020E0502030303020204" pitchFamily="34" charset="0"/>
              </a:rPr>
              <a:t> Accessed: 03 January 2019).</a:t>
            </a:r>
          </a:p>
          <a:p>
            <a:endParaRPr lang="en-GB" sz="1400" b="1" dirty="0">
              <a:latin typeface="Candara" panose="020E0502030303020204" pitchFamily="34" charset="0"/>
            </a:endParaRPr>
          </a:p>
          <a:p>
            <a:r>
              <a:rPr lang="en-GB" sz="1400" b="1" dirty="0">
                <a:latin typeface="Candara" panose="020E0502030303020204" pitchFamily="34" charset="0"/>
              </a:rPr>
              <a:t>Mann, R. (2011) Image 5.  </a:t>
            </a:r>
            <a:r>
              <a:rPr lang="en-GB" sz="1400" b="1" i="1" dirty="0">
                <a:latin typeface="Candara" panose="020E0502030303020204" pitchFamily="34" charset="0"/>
              </a:rPr>
              <a:t>Power without responsibility</a:t>
            </a:r>
            <a:r>
              <a:rPr lang="en-GB" sz="1400" b="1" dirty="0">
                <a:latin typeface="Candara" panose="020E0502030303020204" pitchFamily="34" charset="0"/>
              </a:rPr>
              <a:t>: </a:t>
            </a:r>
            <a:r>
              <a:rPr lang="en-GB" sz="1400" b="1" i="1" dirty="0">
                <a:latin typeface="Candara" panose="020E0502030303020204" pitchFamily="34" charset="0"/>
              </a:rPr>
              <a:t>Rupert Murdoch's Australian</a:t>
            </a:r>
            <a:r>
              <a:rPr lang="en-GB" sz="1400" b="1" dirty="0">
                <a:latin typeface="Candara" panose="020E0502030303020204" pitchFamily="34" charset="0"/>
              </a:rPr>
              <a:t>. Available at: </a:t>
            </a:r>
            <a:r>
              <a:rPr lang="en-GB" sz="1400" b="1" dirty="0">
                <a:latin typeface="Candara" panose="020E0502030303020204" pitchFamily="34" charset="0"/>
                <a:hlinkClick r:id="rId4"/>
              </a:rPr>
              <a:t>https://www.abc.net.au/religion/power-without-responsibility-rupert-murdochs-australian/10101178</a:t>
            </a:r>
            <a:r>
              <a:rPr lang="en-GB" sz="1400" b="1" dirty="0">
                <a:latin typeface="Candara" panose="020E0502030303020204" pitchFamily="34" charset="0"/>
              </a:rPr>
              <a:t>  (Accessed: 14 January 2020).</a:t>
            </a:r>
          </a:p>
          <a:p>
            <a:endParaRPr lang="en-GB" sz="1400" b="1" dirty="0">
              <a:latin typeface="Candara" panose="020E0502030303020204" pitchFamily="34" charset="0"/>
            </a:endParaRPr>
          </a:p>
          <a:p>
            <a:r>
              <a:rPr lang="en-GB" sz="1400" b="1" dirty="0">
                <a:latin typeface="Candara" panose="020E0502030303020204" pitchFamily="34" charset="0"/>
              </a:rPr>
              <a:t>Martin, C. (2013) Image 3.  </a:t>
            </a:r>
            <a:r>
              <a:rPr lang="en-GB" sz="1400" b="1" i="1" dirty="0">
                <a:latin typeface="Candara" panose="020E0502030303020204" pitchFamily="34" charset="0"/>
              </a:rPr>
              <a:t>Another Reason Why We Should Ditch Toxic Masculinity</a:t>
            </a:r>
            <a:r>
              <a:rPr lang="en-GB" sz="1400" b="1" dirty="0">
                <a:latin typeface="Candara" panose="020E0502030303020204" pitchFamily="34" charset="0"/>
              </a:rPr>
              <a:t>. Available at: </a:t>
            </a:r>
            <a:r>
              <a:rPr lang="en-GB" sz="1400" b="1" dirty="0">
                <a:latin typeface="Candara" panose="020E0502030303020204" pitchFamily="34" charset="0"/>
                <a:hlinkClick r:id="rId5"/>
              </a:rPr>
              <a:t>https://urge.org/toxic-masculinity-the-toxic-sludge-weve-got-to-get-rid-of/</a:t>
            </a:r>
            <a:r>
              <a:rPr lang="en-GB" sz="1400" b="1" dirty="0">
                <a:latin typeface="Candara" panose="020E0502030303020204" pitchFamily="34" charset="0"/>
              </a:rPr>
              <a:t> (Accessed: 14 January 2020).</a:t>
            </a: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dirty="0"/>
          </a:p>
          <a:p>
            <a:endParaRPr lang="en-GB" dirty="0"/>
          </a:p>
          <a:p>
            <a:endParaRPr lang="en-GB" dirty="0"/>
          </a:p>
        </p:txBody>
      </p:sp>
    </p:spTree>
    <p:extLst>
      <p:ext uri="{BB962C8B-B14F-4D97-AF65-F5344CB8AC3E}">
        <p14:creationId xmlns:p14="http://schemas.microsoft.com/office/powerpoint/2010/main" val="1681638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5F6C7F-EC2F-46EB-9A29-206F1CB2D4DB}"/>
              </a:ext>
            </a:extLst>
          </p:cNvPr>
          <p:cNvSpPr txBox="1"/>
          <p:nvPr/>
        </p:nvSpPr>
        <p:spPr>
          <a:xfrm>
            <a:off x="79512" y="0"/>
            <a:ext cx="11304105" cy="6555641"/>
          </a:xfrm>
          <a:prstGeom prst="rect">
            <a:avLst/>
          </a:prstGeom>
          <a:noFill/>
        </p:spPr>
        <p:txBody>
          <a:bodyPr wrap="square" rtlCol="0">
            <a:spAutoFit/>
          </a:bodyPr>
          <a:lstStyle/>
          <a:p>
            <a:endParaRPr lang="en-GB" sz="1400" b="1" dirty="0">
              <a:latin typeface="Candara" panose="020E0502030303020204" pitchFamily="34" charset="0"/>
            </a:endParaRPr>
          </a:p>
          <a:p>
            <a:r>
              <a:rPr lang="en-GB" sz="1400" b="1" dirty="0">
                <a:latin typeface="Candara" panose="020E0502030303020204" pitchFamily="34" charset="0"/>
              </a:rPr>
              <a:t>Gramsci, A. (1971) </a:t>
            </a:r>
            <a:r>
              <a:rPr lang="en-GB" sz="1400" b="1" i="1" dirty="0" err="1">
                <a:latin typeface="Candara" panose="020E0502030303020204" pitchFamily="34" charset="0"/>
              </a:rPr>
              <a:t>Selectíons</a:t>
            </a:r>
            <a:r>
              <a:rPr lang="en-GB" sz="1400" b="1" i="1" dirty="0">
                <a:latin typeface="Candara" panose="020E0502030303020204" pitchFamily="34" charset="0"/>
              </a:rPr>
              <a:t> from the Prison Notebooks</a:t>
            </a:r>
            <a:r>
              <a:rPr lang="en-GB" sz="1400" b="1" dirty="0">
                <a:latin typeface="Candara" panose="020E0502030303020204" pitchFamily="34" charset="0"/>
              </a:rPr>
              <a:t>. Hoare, Q., and Nowell Smith, G. (Eds.) London: Lawrence &amp; Wishart.</a:t>
            </a:r>
          </a:p>
          <a:p>
            <a:endParaRPr lang="en-GB" sz="1400" b="1" dirty="0">
              <a:latin typeface="Candara" panose="020E0502030303020204" pitchFamily="34" charset="0"/>
            </a:endParaRPr>
          </a:p>
          <a:p>
            <a:r>
              <a:rPr lang="en-GB" sz="1400" b="1" dirty="0">
                <a:latin typeface="Candara" panose="020E0502030303020204" pitchFamily="34" charset="0"/>
              </a:rPr>
              <a:t>Greene, K., Rubin, D. L., Hale, J. L., Walters, L. H. (1996) ‘The Utility of Understanding Adolescent Egocentrism in Designing Health Promotion Messages’, </a:t>
            </a:r>
            <a:r>
              <a:rPr lang="en-GB" sz="1400" b="1" i="1" dirty="0">
                <a:latin typeface="Candara" panose="020E0502030303020204" pitchFamily="34" charset="0"/>
              </a:rPr>
              <a:t>Journal Health Communication</a:t>
            </a:r>
            <a:r>
              <a:rPr lang="en-GB" sz="1400" b="1" dirty="0">
                <a:latin typeface="Candara" panose="020E0502030303020204" pitchFamily="34" charset="0"/>
              </a:rPr>
              <a:t>,  </a:t>
            </a:r>
          </a:p>
          <a:p>
            <a:r>
              <a:rPr lang="en-GB" sz="1400" b="1" dirty="0">
                <a:latin typeface="Candara" panose="020E0502030303020204" pitchFamily="34" charset="0"/>
              </a:rPr>
              <a:t> 8(2), pp. 131-152. Available at: http://eclipse.rutgers.edu/wp-content/uploads/sites/51/2014/pdf/HCx-ego-96.pdf  (Accessed: 06 January 2019).</a:t>
            </a:r>
          </a:p>
          <a:p>
            <a:endParaRPr lang="en-GB" sz="1400" b="1" dirty="0">
              <a:latin typeface="Candara" panose="020E0502030303020204" pitchFamily="34" charset="0"/>
            </a:endParaRPr>
          </a:p>
          <a:p>
            <a:endParaRPr lang="en-GB" sz="1400" b="1" dirty="0">
              <a:latin typeface="Candara" panose="020E0502030303020204" pitchFamily="34" charset="0"/>
            </a:endParaRPr>
          </a:p>
          <a:p>
            <a:r>
              <a:rPr lang="en-GB" sz="1400" b="1" dirty="0">
                <a:latin typeface="Candara" panose="020E0502030303020204" pitchFamily="34" charset="0"/>
              </a:rPr>
              <a:t>Greene, k., </a:t>
            </a:r>
            <a:r>
              <a:rPr lang="en-GB" sz="1400" b="1" dirty="0" err="1">
                <a:latin typeface="Candara" panose="020E0502030303020204" pitchFamily="34" charset="0"/>
              </a:rPr>
              <a:t>Krcmar</a:t>
            </a:r>
            <a:r>
              <a:rPr lang="en-GB" sz="1400" b="1" dirty="0">
                <a:latin typeface="Candara" panose="020E0502030303020204" pitchFamily="34" charset="0"/>
              </a:rPr>
              <a:t>, L., Walters, H. L., Rubin, D. L., and Hale, J. L, (2000) ‘Targeting adolescent risk-taking </a:t>
            </a:r>
            <a:r>
              <a:rPr lang="en-GB" sz="1400" b="1" dirty="0" err="1">
                <a:latin typeface="Candara" panose="020E0502030303020204" pitchFamily="34" charset="0"/>
              </a:rPr>
              <a:t>behaviors</a:t>
            </a:r>
            <a:r>
              <a:rPr lang="en-GB" sz="1400" b="1" dirty="0">
                <a:latin typeface="Candara" panose="020E0502030303020204" pitchFamily="34" charset="0"/>
              </a:rPr>
              <a:t>: the contributions of egocentrism and sensation-seeking’, </a:t>
            </a:r>
            <a:r>
              <a:rPr lang="en-GB" sz="1400" b="1" i="1" dirty="0">
                <a:latin typeface="Candara" panose="020E0502030303020204" pitchFamily="34" charset="0"/>
              </a:rPr>
              <a:t>Journal of Adolescence</a:t>
            </a:r>
            <a:r>
              <a:rPr lang="en-GB" sz="1400" b="1" dirty="0">
                <a:latin typeface="Candara" panose="020E0502030303020204" pitchFamily="34" charset="0"/>
              </a:rPr>
              <a:t>, 22(4), pp. 439-461 [Google Scholar]. Available at: </a:t>
            </a:r>
            <a:r>
              <a:rPr lang="en-GB" sz="1400" b="1" dirty="0">
                <a:latin typeface="Candara" panose="020E0502030303020204" pitchFamily="34" charset="0"/>
                <a:hlinkClick r:id="rId2"/>
              </a:rPr>
              <a:t>https://scholar.google.co.uk/scholar?cluster=16199177145053795925&amp;hl=en&amp;as_sdt=0,5</a:t>
            </a:r>
            <a:r>
              <a:rPr lang="en-GB" sz="1400" b="1" dirty="0">
                <a:latin typeface="Candara" panose="020E0502030303020204" pitchFamily="34" charset="0"/>
              </a:rPr>
              <a:t>  (Accessed: 06 January 2019).</a:t>
            </a:r>
          </a:p>
          <a:p>
            <a:endParaRPr lang="en-GB" sz="1400" b="1" dirty="0">
              <a:latin typeface="Candara" panose="020E0502030303020204" pitchFamily="34" charset="0"/>
            </a:endParaRPr>
          </a:p>
          <a:p>
            <a:r>
              <a:rPr lang="en-GB" sz="1400" b="1" dirty="0">
                <a:latin typeface="Candara" panose="020E0502030303020204" pitchFamily="34" charset="0"/>
              </a:rPr>
              <a:t>GILL, R. (2007) </a:t>
            </a:r>
            <a:r>
              <a:rPr lang="en-GB" sz="1400" b="1" i="1" dirty="0">
                <a:latin typeface="Candara" panose="020E0502030303020204" pitchFamily="34" charset="0"/>
              </a:rPr>
              <a:t>Gender and the Media</a:t>
            </a:r>
            <a:r>
              <a:rPr lang="en-GB" sz="1400" b="1" dirty="0">
                <a:latin typeface="Candara" panose="020E0502030303020204" pitchFamily="34" charset="0"/>
              </a:rPr>
              <a:t>.  Cambridge: Polity Press.</a:t>
            </a:r>
          </a:p>
          <a:p>
            <a:endParaRPr lang="en-GB" sz="1400" b="1" dirty="0">
              <a:latin typeface="Candara" panose="020E0502030303020204" pitchFamily="34" charset="0"/>
            </a:endParaRPr>
          </a:p>
          <a:p>
            <a:r>
              <a:rPr lang="en-GB" sz="1400" b="1" dirty="0" err="1">
                <a:latin typeface="Candara" panose="020E0502030303020204" pitchFamily="34" charset="0"/>
              </a:rPr>
              <a:t>Jhally</a:t>
            </a:r>
            <a:r>
              <a:rPr lang="en-GB" sz="1400" b="1" dirty="0">
                <a:latin typeface="Candara" panose="020E0502030303020204" pitchFamily="34" charset="0"/>
              </a:rPr>
              <a:t>, S. (2006). Advertising, cultural criticism, and pedagogy. The Spectacle of Accumulation: Essays in Culture, Media, and Politics. Peter Lang: New York.</a:t>
            </a:r>
          </a:p>
          <a:p>
            <a:endParaRPr lang="en-GB" sz="1400" b="1" dirty="0">
              <a:latin typeface="Candara" panose="020E0502030303020204" pitchFamily="34" charset="0"/>
            </a:endParaRPr>
          </a:p>
          <a:p>
            <a:r>
              <a:rPr lang="en-GB" sz="1400" b="1" dirty="0" err="1">
                <a:latin typeface="Candara" panose="020E0502030303020204" pitchFamily="34" charset="0"/>
              </a:rPr>
              <a:t>Kareithi</a:t>
            </a:r>
            <a:r>
              <a:rPr lang="en-GB" sz="1400" b="1" dirty="0">
                <a:latin typeface="Candara" panose="020E0502030303020204" pitchFamily="34" charset="0"/>
              </a:rPr>
              <a:t>, P. J. (2014) ‘Hegemonic masculinity in media’, </a:t>
            </a:r>
            <a:r>
              <a:rPr lang="en-GB" sz="1400" b="1" i="1" dirty="0">
                <a:latin typeface="Candara" panose="020E0502030303020204" pitchFamily="34" charset="0"/>
              </a:rPr>
              <a:t>in Media and gender: a scholarly agenda for the Global Alliance on Media and Gender</a:t>
            </a:r>
            <a:r>
              <a:rPr lang="en-GB" sz="1400" b="1" dirty="0">
                <a:latin typeface="Candara" panose="020E0502030303020204" pitchFamily="34" charset="0"/>
              </a:rPr>
              <a:t>. Paris: United Nations Educational, Scientific and Cultural Organization. Available at: </a:t>
            </a:r>
            <a:r>
              <a:rPr lang="en-GB" sz="1400" b="1" dirty="0">
                <a:latin typeface="Candara" panose="020E0502030303020204" pitchFamily="34" charset="0"/>
                <a:hlinkClick r:id="rId3"/>
              </a:rPr>
              <a:t>https://scholar.google.com/scholar?hl=en&amp;as_sdt=0%2C5&amp;q=Hyper-masculinity+in+the+media&amp;btnG=</a:t>
            </a:r>
            <a:r>
              <a:rPr lang="en-GB" sz="1400" b="1" dirty="0">
                <a:latin typeface="Candara" panose="020E0502030303020204" pitchFamily="34" charset="0"/>
              </a:rPr>
              <a:t>  (Accessed: 22 December 2019).</a:t>
            </a:r>
          </a:p>
          <a:p>
            <a:endParaRPr lang="en-GB" sz="1400" b="1" dirty="0">
              <a:latin typeface="Candara" panose="020E0502030303020204" pitchFamily="34" charset="0"/>
            </a:endParaRPr>
          </a:p>
          <a:p>
            <a:r>
              <a:rPr lang="en-GB" sz="1400" b="1" dirty="0">
                <a:latin typeface="Candara" panose="020E0502030303020204" pitchFamily="34" charset="0"/>
              </a:rPr>
              <a:t>Mosher, D.L., and Tomkins, S.S. (1988). ‘Scripting the macho man: Hypermasculine socializations and enculturation.’ </a:t>
            </a:r>
            <a:r>
              <a:rPr lang="en-GB" sz="1400" b="1" i="1" dirty="0">
                <a:latin typeface="Candara" panose="020E0502030303020204" pitchFamily="34" charset="0"/>
              </a:rPr>
              <a:t>The Journal of Sex Research</a:t>
            </a:r>
            <a:r>
              <a:rPr lang="en-GB" sz="1400" b="1" dirty="0">
                <a:latin typeface="Candara" panose="020E0502030303020204" pitchFamily="34" charset="0"/>
              </a:rPr>
              <a:t>, 25(I), pp. 60-84.</a:t>
            </a: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p:txBody>
      </p:sp>
    </p:spTree>
    <p:extLst>
      <p:ext uri="{BB962C8B-B14F-4D97-AF65-F5344CB8AC3E}">
        <p14:creationId xmlns:p14="http://schemas.microsoft.com/office/powerpoint/2010/main" val="875136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A00F530-F078-4660-9060-64E913AE8655}"/>
              </a:ext>
            </a:extLst>
          </p:cNvPr>
          <p:cNvSpPr txBox="1"/>
          <p:nvPr/>
        </p:nvSpPr>
        <p:spPr>
          <a:xfrm>
            <a:off x="238539" y="410817"/>
            <a:ext cx="11131826" cy="7632859"/>
          </a:xfrm>
          <a:prstGeom prst="rect">
            <a:avLst/>
          </a:prstGeom>
          <a:noFill/>
        </p:spPr>
        <p:txBody>
          <a:bodyPr wrap="square" rtlCol="0">
            <a:spAutoFit/>
          </a:bodyPr>
          <a:lstStyle/>
          <a:p>
            <a:r>
              <a:rPr lang="en-GB" sz="1400" b="1" dirty="0">
                <a:latin typeface="Candara" panose="020E0502030303020204" pitchFamily="34" charset="0"/>
              </a:rPr>
              <a:t>Murnen, S. K., Wright, R. and </a:t>
            </a:r>
            <a:r>
              <a:rPr lang="en-GB" sz="1400" b="1" dirty="0" err="1">
                <a:latin typeface="Candara" panose="020E0502030303020204" pitchFamily="34" charset="0"/>
              </a:rPr>
              <a:t>Kaluzny</a:t>
            </a:r>
            <a:r>
              <a:rPr lang="en-GB" sz="1400" b="1" dirty="0">
                <a:latin typeface="Candara" panose="020E0502030303020204" pitchFamily="34" charset="0"/>
              </a:rPr>
              <a:t>, G (2002) ‘If “Boys Will Be Boys,” Then Girls Will Be Victims? A Meta-Analytic Review of the Research That Relates Masculine Ideology to Sexual Aggression’, Sex Roles, 46(11/12), pp. 359-375 [Google Scholar]. Available at: </a:t>
            </a:r>
            <a:r>
              <a:rPr lang="en-GB" sz="1400" b="1" dirty="0">
                <a:latin typeface="Candara" panose="020E0502030303020204" pitchFamily="34" charset="0"/>
                <a:hlinkClick r:id="rId2"/>
              </a:rPr>
              <a:t>https://scholar.google.com/scholar?hl=en&amp;as_sdt=0%2C5&amp;q=hyper+masculinity+and+callous+attitudes+towards+women&amp;btnG=</a:t>
            </a:r>
            <a:r>
              <a:rPr lang="en-GB" sz="1400" b="1" dirty="0">
                <a:latin typeface="Candara" panose="020E0502030303020204" pitchFamily="34" charset="0"/>
              </a:rPr>
              <a:t> (Accessed: 18 December 2019).</a:t>
            </a:r>
          </a:p>
          <a:p>
            <a:endParaRPr lang="en-GB" sz="1400" b="1" dirty="0">
              <a:latin typeface="Candara" panose="020E0502030303020204" pitchFamily="34" charset="0"/>
            </a:endParaRPr>
          </a:p>
          <a:p>
            <a:r>
              <a:rPr lang="en-GB" sz="1400" b="1" dirty="0" err="1">
                <a:latin typeface="Candara" panose="020E0502030303020204" pitchFamily="34" charset="0"/>
              </a:rPr>
              <a:t>O'shaugnessy</a:t>
            </a:r>
            <a:r>
              <a:rPr lang="en-GB" sz="1400" b="1" dirty="0">
                <a:latin typeface="Candara" panose="020E0502030303020204" pitchFamily="34" charset="0"/>
              </a:rPr>
              <a:t>, M., and </a:t>
            </a:r>
            <a:r>
              <a:rPr lang="en-GB" sz="1400" b="1" dirty="0" err="1">
                <a:latin typeface="Candara" panose="020E0502030303020204" pitchFamily="34" charset="0"/>
              </a:rPr>
              <a:t>Stader</a:t>
            </a:r>
            <a:r>
              <a:rPr lang="en-GB" sz="1400" b="1" dirty="0">
                <a:latin typeface="Candara" panose="020E0502030303020204" pitchFamily="34" charset="0"/>
              </a:rPr>
              <a:t>, J. (2005) </a:t>
            </a:r>
            <a:r>
              <a:rPr lang="en-GB" sz="1400" b="1" i="1" dirty="0">
                <a:latin typeface="Candara" panose="020E0502030303020204" pitchFamily="34" charset="0"/>
              </a:rPr>
              <a:t>Media and Society: An </a:t>
            </a:r>
            <a:r>
              <a:rPr lang="en-GB" sz="1400" b="1" i="1" dirty="0" err="1">
                <a:latin typeface="Candara" panose="020E0502030303020204" pitchFamily="34" charset="0"/>
              </a:rPr>
              <a:t>Intoduction</a:t>
            </a:r>
            <a:r>
              <a:rPr lang="en-GB" sz="1400" b="1" i="1" dirty="0">
                <a:latin typeface="Candara" panose="020E0502030303020204" pitchFamily="34" charset="0"/>
              </a:rPr>
              <a:t> </a:t>
            </a:r>
            <a:r>
              <a:rPr lang="en-GB" sz="1400" b="1" dirty="0">
                <a:latin typeface="Candara" panose="020E0502030303020204" pitchFamily="34" charset="0"/>
              </a:rPr>
              <a:t>(3rd. Ed). Oxford University Press.</a:t>
            </a:r>
          </a:p>
          <a:p>
            <a:endParaRPr lang="en-GB" sz="1400" b="1" dirty="0">
              <a:latin typeface="Candara" panose="020E0502030303020204" pitchFamily="34" charset="0"/>
            </a:endParaRPr>
          </a:p>
          <a:p>
            <a:r>
              <a:rPr lang="en-GB" sz="1400" b="1" dirty="0" err="1">
                <a:latin typeface="Candara" panose="020E0502030303020204" pitchFamily="34" charset="0"/>
              </a:rPr>
              <a:t>Peden</a:t>
            </a:r>
            <a:r>
              <a:rPr lang="en-GB" sz="1400" b="1" dirty="0">
                <a:latin typeface="Candara" panose="020E0502030303020204" pitchFamily="34" charset="0"/>
              </a:rPr>
              <a:t>, M., </a:t>
            </a:r>
            <a:r>
              <a:rPr lang="en-GB" sz="1400" b="1" dirty="0" err="1">
                <a:latin typeface="Candara" panose="020E0502030303020204" pitchFamily="34" charset="0"/>
              </a:rPr>
              <a:t>Scurfield</a:t>
            </a:r>
            <a:r>
              <a:rPr lang="en-GB" sz="1400" b="1" dirty="0">
                <a:latin typeface="Candara" panose="020E0502030303020204" pitchFamily="34" charset="0"/>
              </a:rPr>
              <a:t>, R., Sleet, D., Mohan, D., </a:t>
            </a:r>
            <a:r>
              <a:rPr lang="en-GB" sz="1400" b="1" dirty="0" err="1">
                <a:latin typeface="Candara" panose="020E0502030303020204" pitchFamily="34" charset="0"/>
              </a:rPr>
              <a:t>Hyder</a:t>
            </a:r>
            <a:r>
              <a:rPr lang="en-GB" sz="1400" b="1" dirty="0">
                <a:latin typeface="Candara" panose="020E0502030303020204" pitchFamily="34" charset="0"/>
              </a:rPr>
              <a:t>, A. D., </a:t>
            </a:r>
            <a:r>
              <a:rPr lang="en-GB" sz="1400" b="1" dirty="0" err="1">
                <a:latin typeface="Candara" panose="020E0502030303020204" pitchFamily="34" charset="0"/>
              </a:rPr>
              <a:t>Jarawan</a:t>
            </a:r>
            <a:r>
              <a:rPr lang="en-GB" sz="1400" b="1" dirty="0">
                <a:latin typeface="Candara" panose="020E0502030303020204" pitchFamily="34" charset="0"/>
              </a:rPr>
              <a:t>, E., and Mathers, C. (2004) </a:t>
            </a:r>
            <a:r>
              <a:rPr lang="en-GB" sz="1400" b="1" i="1" dirty="0">
                <a:latin typeface="Candara" panose="020E0502030303020204" pitchFamily="34" charset="0"/>
              </a:rPr>
              <a:t>World report on road trafﬁc injury prevention</a:t>
            </a:r>
            <a:r>
              <a:rPr lang="en-GB" sz="1400" b="1" dirty="0">
                <a:latin typeface="Candara" panose="020E0502030303020204" pitchFamily="34" charset="0"/>
              </a:rPr>
              <a:t>. Available at: </a:t>
            </a:r>
            <a:r>
              <a:rPr lang="en-GB" sz="1400" b="1" dirty="0">
                <a:latin typeface="Candara" panose="020E0502030303020204" pitchFamily="34" charset="0"/>
                <a:hlinkClick r:id="rId3"/>
              </a:rPr>
              <a:t>https://apps.who.int/iris/bitstream/handle/10665/42871/9241562609.pdf;jsessionid=3BD0FAFA23B96701E1ADB2AE2D5B90A2?sequence=1</a:t>
            </a:r>
            <a:r>
              <a:rPr lang="en-GB" sz="1400" b="1" dirty="0">
                <a:latin typeface="Candara" panose="020E0502030303020204" pitchFamily="34" charset="0"/>
              </a:rPr>
              <a:t>  (Accessed 04 January 2019).</a:t>
            </a:r>
          </a:p>
          <a:p>
            <a:endParaRPr lang="en-GB" sz="1400" b="1" dirty="0">
              <a:latin typeface="Candara" panose="020E0502030303020204" pitchFamily="34" charset="0"/>
            </a:endParaRPr>
          </a:p>
          <a:p>
            <a:r>
              <a:rPr lang="en-GB" sz="1400" b="1" dirty="0">
                <a:latin typeface="Candara" panose="020E0502030303020204" pitchFamily="34" charset="0"/>
              </a:rPr>
              <a:t>Pyke, K.D. (1996) ‘Class-based masculinities. The interdependence of gender, class, and interpersonal power,’  </a:t>
            </a:r>
            <a:r>
              <a:rPr lang="en-GB" sz="1400" b="1" i="1" dirty="0">
                <a:latin typeface="Candara" panose="020E0502030303020204" pitchFamily="34" charset="0"/>
              </a:rPr>
              <a:t>Gender and Society</a:t>
            </a:r>
            <a:r>
              <a:rPr lang="en-GB" sz="1400" b="1" dirty="0">
                <a:latin typeface="Candara" panose="020E0502030303020204" pitchFamily="34" charset="0"/>
              </a:rPr>
              <a:t>, 10, 527-549.</a:t>
            </a:r>
          </a:p>
          <a:p>
            <a:endParaRPr lang="en-GB" sz="1400" b="1" dirty="0">
              <a:latin typeface="Candara" panose="020E0502030303020204" pitchFamily="34" charset="0"/>
            </a:endParaRPr>
          </a:p>
          <a:p>
            <a:r>
              <a:rPr lang="en-GB" sz="1400" b="1" dirty="0">
                <a:latin typeface="Candara" panose="020E0502030303020204" pitchFamily="34" charset="0"/>
              </a:rPr>
              <a:t>Soria, J. (2018) Cultural Hegemony, image 8. Available at: </a:t>
            </a:r>
            <a:r>
              <a:rPr lang="en-GB" sz="1400" b="1" dirty="0">
                <a:latin typeface="Candara" panose="020E0502030303020204" pitchFamily="34" charset="0"/>
                <a:hlinkClick r:id="rId4"/>
              </a:rPr>
              <a:t>https://twitter.com/EquisSJ/status/1057378730664964097</a:t>
            </a:r>
            <a:r>
              <a:rPr lang="en-GB" sz="1400" b="1" dirty="0">
                <a:latin typeface="Candara" panose="020E0502030303020204" pitchFamily="34" charset="0"/>
              </a:rPr>
              <a:t>  (Accessed: 06 January 2019).</a:t>
            </a:r>
          </a:p>
          <a:p>
            <a:endParaRPr lang="en-GB" sz="1400" b="1" dirty="0">
              <a:latin typeface="Candara" panose="020E0502030303020204" pitchFamily="34" charset="0"/>
            </a:endParaRPr>
          </a:p>
          <a:p>
            <a:r>
              <a:rPr lang="en-GB" sz="1400" b="1" dirty="0">
                <a:latin typeface="Candara" panose="020E0502030303020204" pitchFamily="34" charset="0"/>
              </a:rPr>
              <a:t>Smith, K., Moriarty, S., </a:t>
            </a:r>
            <a:r>
              <a:rPr lang="en-GB" sz="1400" b="1" dirty="0" err="1">
                <a:latin typeface="Candara" panose="020E0502030303020204" pitchFamily="34" charset="0"/>
              </a:rPr>
              <a:t>Barbatsis</a:t>
            </a:r>
            <a:r>
              <a:rPr lang="en-GB" sz="1400" b="1" dirty="0">
                <a:latin typeface="Candara" panose="020E0502030303020204" pitchFamily="34" charset="0"/>
              </a:rPr>
              <a:t>, G., and Kenney, K. (2019) ‘Perception Theory from: </a:t>
            </a:r>
            <a:r>
              <a:rPr lang="en-GB" sz="1400" b="1" i="1" dirty="0">
                <a:latin typeface="Candara" panose="020E0502030303020204" pitchFamily="34" charset="0"/>
              </a:rPr>
              <a:t>Handbook of Visual Communication, Theory, Methods, and Media</a:t>
            </a:r>
            <a:r>
              <a:rPr lang="en-GB" sz="1400" b="1" dirty="0">
                <a:latin typeface="Candara" panose="020E0502030303020204" pitchFamily="34" charset="0"/>
              </a:rPr>
              <a:t>: Routledge. Available at: </a:t>
            </a:r>
            <a:r>
              <a:rPr lang="en-GB" sz="1400" b="1" dirty="0">
                <a:latin typeface="Candara" panose="020E0502030303020204" pitchFamily="34" charset="0"/>
                <a:hlinkClick r:id="rId5"/>
              </a:rPr>
              <a:t>https://pdfs.semanticscholar.org/d8f8/ae443d95f015714342ff09a12f9c18998a7a.pdf?_ga=2.249941966.952372269.1579463666-1055319019.1579463666</a:t>
            </a:r>
            <a:r>
              <a:rPr lang="en-GB" sz="1400" b="1" dirty="0">
                <a:latin typeface="Candara" panose="020E0502030303020204" pitchFamily="34" charset="0"/>
              </a:rPr>
              <a:t>  (Accessed: 19 January 2020).</a:t>
            </a:r>
          </a:p>
          <a:p>
            <a:endParaRPr lang="en-GB" sz="1400" b="1" dirty="0">
              <a:latin typeface="Candara" panose="020E0502030303020204" pitchFamily="34" charset="0"/>
            </a:endParaRPr>
          </a:p>
          <a:p>
            <a:r>
              <a:rPr lang="en-GB" sz="1400" b="1" dirty="0">
                <a:latin typeface="Candara" panose="020E0502030303020204" pitchFamily="34" charset="0"/>
              </a:rPr>
              <a:t>The Arts (2014) Image 4. Back Tattoos Men. Available at: http://th34rt.blogspot.com/2013/02/back-tattoos-men.html (Accessed: 14 January 2020).</a:t>
            </a: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a:p>
            <a:endParaRPr lang="en-GB" sz="1400" b="1" dirty="0">
              <a:latin typeface="Candara" panose="020E0502030303020204" pitchFamily="34" charset="0"/>
            </a:endParaRPr>
          </a:p>
        </p:txBody>
      </p:sp>
    </p:spTree>
    <p:extLst>
      <p:ext uri="{BB962C8B-B14F-4D97-AF65-F5344CB8AC3E}">
        <p14:creationId xmlns:p14="http://schemas.microsoft.com/office/powerpoint/2010/main" val="2459668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75082F2-D69D-45FD-B7F3-931A80B8A799}"/>
              </a:ext>
            </a:extLst>
          </p:cNvPr>
          <p:cNvSpPr txBox="1"/>
          <p:nvPr/>
        </p:nvSpPr>
        <p:spPr>
          <a:xfrm>
            <a:off x="119271" y="251791"/>
            <a:ext cx="10972800" cy="6309420"/>
          </a:xfrm>
          <a:prstGeom prst="rect">
            <a:avLst/>
          </a:prstGeom>
          <a:noFill/>
        </p:spPr>
        <p:txBody>
          <a:bodyPr wrap="square" rtlCol="0">
            <a:spAutoFit/>
          </a:bodyPr>
          <a:lstStyle/>
          <a:p>
            <a:r>
              <a:rPr lang="en-GB" sz="1400" b="1" dirty="0">
                <a:latin typeface="Candara" panose="020E0502030303020204" pitchFamily="34" charset="0"/>
              </a:rPr>
              <a:t>The Daily Mail (no date) Image 11.  </a:t>
            </a:r>
            <a:r>
              <a:rPr lang="en-GB" sz="1400" b="1" i="1" dirty="0">
                <a:latin typeface="Candara" panose="020E0502030303020204" pitchFamily="34" charset="0"/>
              </a:rPr>
              <a:t>All men are not equal. Neither are their razors</a:t>
            </a:r>
            <a:r>
              <a:rPr lang="en-GB" sz="1400" b="1" dirty="0">
                <a:latin typeface="Candara" panose="020E0502030303020204" pitchFamily="34" charset="0"/>
              </a:rPr>
              <a:t>. Available at: </a:t>
            </a:r>
            <a:r>
              <a:rPr lang="en-GB" sz="1400" b="1" dirty="0">
                <a:latin typeface="Candara" panose="020E0502030303020204" pitchFamily="34" charset="0"/>
                <a:hlinkClick r:id="rId2"/>
              </a:rPr>
              <a:t>https://img.dailymail.co.uk/i/pix/2008/01_03/gillette_468x605.jpg</a:t>
            </a:r>
            <a:r>
              <a:rPr lang="en-GB" sz="1400" b="1" dirty="0">
                <a:latin typeface="Candara" panose="020E0502030303020204" pitchFamily="34" charset="0"/>
              </a:rPr>
              <a:t>  (Accessed: 15 January 2020).</a:t>
            </a:r>
          </a:p>
          <a:p>
            <a:endParaRPr lang="en-GB" sz="1400" b="1" dirty="0">
              <a:latin typeface="Candara" panose="020E0502030303020204" pitchFamily="34" charset="0"/>
            </a:endParaRPr>
          </a:p>
          <a:p>
            <a:r>
              <a:rPr lang="en-GB" sz="1400" b="1" dirty="0" err="1">
                <a:latin typeface="Candara" panose="020E0502030303020204" pitchFamily="34" charset="0"/>
              </a:rPr>
              <a:t>Vokey</a:t>
            </a:r>
            <a:r>
              <a:rPr lang="en-GB" sz="1400" b="1" dirty="0">
                <a:latin typeface="Candara" panose="020E0502030303020204" pitchFamily="34" charset="0"/>
              </a:rPr>
              <a:t>, M. L. (2008) ‘An Analysis of Hyper-Masculinity in Magazine Advertisements.’ </a:t>
            </a:r>
            <a:r>
              <a:rPr lang="en-GB" sz="1400" b="1" i="1" dirty="0">
                <a:latin typeface="Candara" panose="020E0502030303020204" pitchFamily="34" charset="0"/>
              </a:rPr>
              <a:t>Masters theses</a:t>
            </a:r>
            <a:r>
              <a:rPr lang="en-GB" sz="1400" b="1" dirty="0">
                <a:latin typeface="Candara" panose="020E0502030303020204" pitchFamily="34" charset="0"/>
              </a:rPr>
              <a:t>. University of Manitoba. Available at: https://scholar.google.co.uk/scholar?hl=en&amp;as_sdt=0%2C5&amp;q=Hyper-masculinity+in+the+media&amp;btnG= (Accessed: 06 January 2020).</a:t>
            </a:r>
          </a:p>
          <a:p>
            <a:endParaRPr lang="en-GB" sz="1400" b="1" dirty="0">
              <a:latin typeface="Candara" panose="020E0502030303020204" pitchFamily="34" charset="0"/>
            </a:endParaRPr>
          </a:p>
          <a:p>
            <a:r>
              <a:rPr lang="en-GB" sz="1400" b="1" dirty="0">
                <a:latin typeface="Candara" panose="020E0502030303020204" pitchFamily="34" charset="0"/>
              </a:rPr>
              <a:t>Waxman, S. (2017) Image 6. </a:t>
            </a:r>
            <a:r>
              <a:rPr lang="en-GB" sz="1400" b="1" i="1" dirty="0">
                <a:latin typeface="Candara" panose="020E0502030303020204" pitchFamily="34" charset="0"/>
              </a:rPr>
              <a:t> Donald Trump Thinks He Should Be King, Not President</a:t>
            </a:r>
            <a:r>
              <a:rPr lang="en-GB" sz="1400" b="1" dirty="0">
                <a:latin typeface="Candara" panose="020E0502030303020204" pitchFamily="34" charset="0"/>
              </a:rPr>
              <a:t>. Available at: </a:t>
            </a:r>
            <a:r>
              <a:rPr lang="en-GB" sz="1400" b="1" dirty="0">
                <a:latin typeface="Candara" panose="020E0502030303020204" pitchFamily="34" charset="0"/>
                <a:hlinkClick r:id="rId3"/>
              </a:rPr>
              <a:t>https://www.thewrap.com/donald-trump-thinks-king-not-president/</a:t>
            </a:r>
            <a:r>
              <a:rPr lang="en-GB" sz="1400" b="1" dirty="0">
                <a:latin typeface="Candara" panose="020E0502030303020204" pitchFamily="34" charset="0"/>
              </a:rPr>
              <a:t>  (Accessed: 14 January 2020).</a:t>
            </a:r>
          </a:p>
          <a:p>
            <a:endParaRPr lang="en-GB" sz="1400" b="1" dirty="0">
              <a:latin typeface="Candara" panose="020E0502030303020204" pitchFamily="34" charset="0"/>
            </a:endParaRPr>
          </a:p>
          <a:p>
            <a:endParaRPr lang="en-GB" sz="1400" b="1" dirty="0">
              <a:latin typeface="Candara" panose="020E0502030303020204" pitchFamily="34" charset="0"/>
            </a:endParaRPr>
          </a:p>
          <a:p>
            <a:r>
              <a:rPr lang="en-GB" sz="1400" b="1" dirty="0">
                <a:latin typeface="Candara" panose="020E0502030303020204" pitchFamily="34" charset="0"/>
              </a:rPr>
              <a:t>Wood, j. (2013) Image 10.  </a:t>
            </a:r>
            <a:r>
              <a:rPr lang="en-GB" sz="1400" b="1" i="1" dirty="0">
                <a:latin typeface="Candara" panose="020E0502030303020204" pitchFamily="34" charset="0"/>
              </a:rPr>
              <a:t>Aggressive </a:t>
            </a:r>
            <a:r>
              <a:rPr lang="en-GB" sz="1400" b="1" i="1" dirty="0" err="1">
                <a:latin typeface="Candara" panose="020E0502030303020204" pitchFamily="34" charset="0"/>
              </a:rPr>
              <a:t>Adverstising</a:t>
            </a:r>
            <a:r>
              <a:rPr lang="en-GB" sz="1400" b="1" i="1" dirty="0">
                <a:latin typeface="Candara" panose="020E0502030303020204" pitchFamily="34" charset="0"/>
              </a:rPr>
              <a:t> May Make for Aggressive Men</a:t>
            </a:r>
            <a:r>
              <a:rPr lang="en-GB" sz="1400" b="1" dirty="0">
                <a:latin typeface="Candara" panose="020E0502030303020204" pitchFamily="34" charset="0"/>
              </a:rPr>
              <a:t>. Available at: </a:t>
            </a:r>
            <a:r>
              <a:rPr lang="en-GB" sz="1400" b="1" dirty="0">
                <a:latin typeface="Candara" panose="020E0502030303020204" pitchFamily="34" charset="0"/>
                <a:hlinkClick r:id="rId4"/>
              </a:rPr>
              <a:t>https://psychcentral.com/news/2013/03/03/aggressive-advertising-may-make-for-aggressive-men/52140.html</a:t>
            </a:r>
            <a:r>
              <a:rPr lang="en-GB" sz="1400" b="1" dirty="0">
                <a:latin typeface="Candara" panose="020E0502030303020204" pitchFamily="34" charset="0"/>
              </a:rPr>
              <a:t> (Accessed: 15 January 2020).</a:t>
            </a:r>
          </a:p>
          <a:p>
            <a:endParaRPr lang="en-GB" sz="1400" b="1" dirty="0">
              <a:latin typeface="Candara" panose="020E0502030303020204" pitchFamily="34" charset="0"/>
            </a:endParaRPr>
          </a:p>
          <a:p>
            <a:endParaRPr lang="en-GB" sz="1400" b="1" dirty="0">
              <a:latin typeface="Candara" panose="020E0502030303020204" pitchFamily="34" charset="0"/>
            </a:endParaRPr>
          </a:p>
          <a:p>
            <a:r>
              <a:rPr lang="en-GB" sz="1400" b="1" dirty="0">
                <a:latin typeface="Candara" panose="020E0502030303020204" pitchFamily="34" charset="0"/>
              </a:rPr>
              <a:t>Sean, m. (no date) Image 7. </a:t>
            </a:r>
            <a:r>
              <a:rPr lang="en-GB" sz="1400" b="1" i="1" dirty="0">
                <a:latin typeface="Candara" panose="020E0502030303020204" pitchFamily="34" charset="0"/>
              </a:rPr>
              <a:t>Revisiting Hypermasculinity: Shorthand for Marginalized Masculinities</a:t>
            </a:r>
            <a:r>
              <a:rPr lang="en-GB" sz="1400" b="1" dirty="0">
                <a:latin typeface="Candara" panose="020E0502030303020204" pitchFamily="34" charset="0"/>
              </a:rPr>
              <a:t>?  Available at:   </a:t>
            </a:r>
            <a:r>
              <a:rPr lang="en-GB" sz="1400" b="1" dirty="0">
                <a:latin typeface="Candara" panose="020E0502030303020204" pitchFamily="34" charset="0"/>
                <a:hlinkClick r:id="rId5"/>
              </a:rPr>
              <a:t>https://www.slideserve.com/mathilda/revisiting-hypermasculinity-shorthand-for-marginalized-masculinities</a:t>
            </a:r>
            <a:r>
              <a:rPr lang="en-GB" sz="1400" b="1" dirty="0">
                <a:latin typeface="Candara" panose="020E0502030303020204" pitchFamily="34" charset="0"/>
              </a:rPr>
              <a:t> (Accessed: 15 January 2020).</a:t>
            </a:r>
          </a:p>
          <a:p>
            <a:endParaRPr lang="en-GB" sz="1400" b="1" dirty="0">
              <a:latin typeface="Candara" panose="020E0502030303020204" pitchFamily="34" charset="0"/>
            </a:endParaRPr>
          </a:p>
          <a:p>
            <a:r>
              <a:rPr lang="en-GB" sz="1400" b="1" dirty="0">
                <a:latin typeface="Candara" panose="020E0502030303020204" pitchFamily="34" charset="0"/>
              </a:rPr>
              <a:t>Smoking Gun (2015) Image 2. </a:t>
            </a:r>
            <a:r>
              <a:rPr lang="en-GB" sz="1400" b="1" i="1" dirty="0">
                <a:latin typeface="Candara" panose="020E0502030303020204" pitchFamily="34" charset="0"/>
              </a:rPr>
              <a:t>Epic PR fail or triumph: No more Page 3</a:t>
            </a:r>
            <a:r>
              <a:rPr lang="en-GB" sz="1400" b="1" dirty="0">
                <a:latin typeface="Candara" panose="020E0502030303020204" pitchFamily="34" charset="0"/>
              </a:rPr>
              <a:t>. Available at: </a:t>
            </a:r>
            <a:r>
              <a:rPr lang="en-GB" sz="1400" b="1" dirty="0">
                <a:latin typeface="Candara" panose="020E0502030303020204" pitchFamily="34" charset="0"/>
                <a:hlinkClick r:id="rId6"/>
              </a:rPr>
              <a:t>https://smokinggunpr.co.uk/2015/01/28/epic-pr-fail-triumph-page-3/</a:t>
            </a:r>
            <a:r>
              <a:rPr lang="en-GB" sz="1400" b="1" dirty="0">
                <a:latin typeface="Candara" panose="020E0502030303020204" pitchFamily="34" charset="0"/>
              </a:rPr>
              <a:t> (Accessed: 22 January 2020).</a:t>
            </a:r>
          </a:p>
          <a:p>
            <a:endParaRPr lang="en-GB" sz="1400" b="1" dirty="0">
              <a:latin typeface="Candara" panose="020E0502030303020204" pitchFamily="34" charset="0"/>
            </a:endParaRPr>
          </a:p>
          <a:p>
            <a:r>
              <a:rPr lang="en-GB" sz="1400" b="1" dirty="0" err="1">
                <a:latin typeface="Candara" panose="020E0502030303020204" pitchFamily="34" charset="0"/>
              </a:rPr>
              <a:t>Quaintelf</a:t>
            </a:r>
            <a:r>
              <a:rPr lang="en-GB" sz="1400" b="1" dirty="0">
                <a:latin typeface="Candara" panose="020E0502030303020204" pitchFamily="34" charset="0"/>
              </a:rPr>
              <a:t> (2012) Image 12.  </a:t>
            </a:r>
            <a:r>
              <a:rPr lang="en-GB" sz="1400" b="1" i="1" dirty="0">
                <a:latin typeface="Candara" panose="020E0502030303020204" pitchFamily="34" charset="0"/>
              </a:rPr>
              <a:t>The role of women in offensive advertising</a:t>
            </a:r>
            <a:r>
              <a:rPr lang="en-GB" sz="1400" b="1" dirty="0">
                <a:latin typeface="Candara" panose="020E0502030303020204" pitchFamily="34" charset="0"/>
              </a:rPr>
              <a:t>. Available at: </a:t>
            </a:r>
            <a:r>
              <a:rPr lang="en-GB" sz="1400" b="1" dirty="0">
                <a:latin typeface="Candara" panose="020E0502030303020204" pitchFamily="34" charset="0"/>
                <a:hlinkClick r:id="rId7"/>
              </a:rPr>
              <a:t>https://quaintelf.wordpress.com/2012/07/29/the-role-of-women-in-offensive-advertising/</a:t>
            </a:r>
            <a:r>
              <a:rPr lang="en-GB" sz="1400" b="1" dirty="0">
                <a:latin typeface="Candara" panose="020E0502030303020204" pitchFamily="34" charset="0"/>
              </a:rPr>
              <a:t> (Accessed: 15 January 2020).</a:t>
            </a:r>
          </a:p>
          <a:p>
            <a:endParaRPr lang="en-GB" sz="1400" b="1" dirty="0">
              <a:latin typeface="Candara" panose="020E0502030303020204" pitchFamily="34" charset="0"/>
            </a:endParaRPr>
          </a:p>
          <a:p>
            <a:r>
              <a:rPr lang="en-GB" sz="1400" b="1" dirty="0">
                <a:latin typeface="Candara" panose="020E0502030303020204" pitchFamily="34" charset="0"/>
              </a:rPr>
              <a:t>Zaitchik, M. C., and Mosher, D. L. (1993). ‘Criminal justice implications of the macho personality constellation’, </a:t>
            </a:r>
            <a:r>
              <a:rPr lang="en-GB" sz="1400" b="1" i="1" dirty="0">
                <a:latin typeface="Candara" panose="020E0502030303020204" pitchFamily="34" charset="0"/>
              </a:rPr>
              <a:t>Criminal Justice and </a:t>
            </a:r>
            <a:r>
              <a:rPr lang="en-GB" sz="1400" b="1" i="1" dirty="0" err="1">
                <a:latin typeface="Candara" panose="020E0502030303020204" pitchFamily="34" charset="0"/>
              </a:rPr>
              <a:t>Behavior</a:t>
            </a:r>
            <a:r>
              <a:rPr lang="en-GB" sz="1400" b="1" dirty="0">
                <a:latin typeface="Candara" panose="020E0502030303020204" pitchFamily="34" charset="0"/>
              </a:rPr>
              <a:t>, 20, pp. 227–239. </a:t>
            </a:r>
          </a:p>
          <a:p>
            <a:endParaRPr lang="en-GB" b="1" dirty="0">
              <a:latin typeface="Candara" panose="020E0502030303020204" pitchFamily="34" charset="0"/>
            </a:endParaRPr>
          </a:p>
          <a:p>
            <a:endParaRPr lang="en-GB" b="1" dirty="0">
              <a:latin typeface="Candara" panose="020E0502030303020204" pitchFamily="34" charset="0"/>
            </a:endParaRPr>
          </a:p>
          <a:p>
            <a:r>
              <a:rPr lang="en-GB" b="1" dirty="0">
                <a:latin typeface="Candara" panose="020E0502030303020204" pitchFamily="34" charset="0"/>
              </a:rPr>
              <a:t>  </a:t>
            </a:r>
          </a:p>
        </p:txBody>
      </p:sp>
    </p:spTree>
    <p:extLst>
      <p:ext uri="{BB962C8B-B14F-4D97-AF65-F5344CB8AC3E}">
        <p14:creationId xmlns:p14="http://schemas.microsoft.com/office/powerpoint/2010/main" val="404740128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TM04033927[[fn=Main Event]]</Template>
  <TotalTime>5314</TotalTime>
  <Words>2258</Words>
  <Application>Microsoft Office PowerPoint</Application>
  <PresentationFormat>Widescreen</PresentationFormat>
  <Paragraphs>189</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Candara</vt:lpstr>
      <vt:lpstr>Impact</vt:lpstr>
      <vt:lpstr>Main Event</vt:lpstr>
      <vt:lpstr>Polly Gale  ECED7003  1601786</vt:lpstr>
      <vt:lpstr>PowerPoint Presentation</vt:lpstr>
      <vt:lpstr>INTRODUCTION</vt:lpstr>
      <vt:lpstr>Gender as a social institution</vt:lpstr>
      <vt:lpstr>Hypermasculinity     </vt:lpstr>
      <vt:lpstr>Hegemony theory</vt:lpstr>
      <vt:lpstr>Hyper-masculinity and the media  </vt:lpstr>
      <vt:lpstr>Emasculation of men in society  </vt:lpstr>
      <vt:lpstr>Conclusion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Polly Gale  ECED7003  1601786</dc:title>
  <dc:creator>Polly Gale</dc:creator>
  <cp:lastModifiedBy>Polly Gale</cp:lastModifiedBy>
  <cp:revision>143</cp:revision>
  <dcterms:created xsi:type="dcterms:W3CDTF">2019-12-18T16:38:27Z</dcterms:created>
  <dcterms:modified xsi:type="dcterms:W3CDTF">2020-01-23T17:16:16Z</dcterms:modified>
</cp:coreProperties>
</file>