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0" r:id="rId5"/>
    <p:sldId id="261" r:id="rId6"/>
    <p:sldId id="262" r:id="rId7"/>
    <p:sldId id="263" r:id="rId8"/>
    <p:sldId id="266" r:id="rId9"/>
    <p:sldId id="267" r:id="rId10"/>
    <p:sldId id="268" r:id="rId11"/>
    <p:sldId id="269" r:id="rId12"/>
    <p:sldId id="271" r:id="rId13"/>
    <p:sldId id="272" r:id="rId14"/>
    <p:sldId id="273" r:id="rId15"/>
    <p:sldId id="274" r:id="rId16"/>
    <p:sldId id="27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2FD0B3-94BB-44F7-B741-4D1484562DA9}" v="33" dt="2022-07-17T12:27:05.8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755" autoAdjust="0"/>
    <p:restoredTop sz="94660"/>
  </p:normalViewPr>
  <p:slideViewPr>
    <p:cSldViewPr snapToGrid="0">
      <p:cViewPr>
        <p:scale>
          <a:sx n="70" d="100"/>
          <a:sy n="70" d="100"/>
        </p:scale>
        <p:origin x="66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 akhtar" userId="67d0b24495bcffcd" providerId="LiveId" clId="{5B2FD0B3-94BB-44F7-B741-4D1484562DA9}"/>
    <pc:docChg chg="undo custSel addSld delSld modSld">
      <pc:chgData name="f akhtar" userId="67d0b24495bcffcd" providerId="LiveId" clId="{5B2FD0B3-94BB-44F7-B741-4D1484562DA9}" dt="2022-07-17T12:27:51.055" v="5570" actId="1076"/>
      <pc:docMkLst>
        <pc:docMk/>
      </pc:docMkLst>
      <pc:sldChg chg="modSp mod">
        <pc:chgData name="f akhtar" userId="67d0b24495bcffcd" providerId="LiveId" clId="{5B2FD0B3-94BB-44F7-B741-4D1484562DA9}" dt="2022-07-17T11:17:16.008" v="2783" actId="1076"/>
        <pc:sldMkLst>
          <pc:docMk/>
          <pc:sldMk cId="2111086681" sldId="260"/>
        </pc:sldMkLst>
        <pc:spChg chg="mod">
          <ac:chgData name="f akhtar" userId="67d0b24495bcffcd" providerId="LiveId" clId="{5B2FD0B3-94BB-44F7-B741-4D1484562DA9}" dt="2022-07-17T11:17:16.008" v="2783" actId="1076"/>
          <ac:spMkLst>
            <pc:docMk/>
            <pc:sldMk cId="2111086681" sldId="260"/>
            <ac:spMk id="3" creationId="{0948EFF9-3DEA-43F0-62F5-7B2CCF3EE6B4}"/>
          </ac:spMkLst>
        </pc:spChg>
      </pc:sldChg>
      <pc:sldChg chg="addSp delSp modSp mod">
        <pc:chgData name="f akhtar" userId="67d0b24495bcffcd" providerId="LiveId" clId="{5B2FD0B3-94BB-44F7-B741-4D1484562DA9}" dt="2022-07-17T11:18:55.526" v="2798" actId="14100"/>
        <pc:sldMkLst>
          <pc:docMk/>
          <pc:sldMk cId="3716648979" sldId="261"/>
        </pc:sldMkLst>
        <pc:spChg chg="del mod">
          <ac:chgData name="f akhtar" userId="67d0b24495bcffcd" providerId="LiveId" clId="{5B2FD0B3-94BB-44F7-B741-4D1484562DA9}" dt="2022-07-17T11:18:45.992" v="2796" actId="478"/>
          <ac:spMkLst>
            <pc:docMk/>
            <pc:sldMk cId="3716648979" sldId="261"/>
            <ac:spMk id="2" creationId="{8FC7BC12-8122-BE12-5CAC-70C8E2AE663E}"/>
          </ac:spMkLst>
        </pc:spChg>
        <pc:spChg chg="mod">
          <ac:chgData name="f akhtar" userId="67d0b24495bcffcd" providerId="LiveId" clId="{5B2FD0B3-94BB-44F7-B741-4D1484562DA9}" dt="2022-07-17T11:17:53.576" v="2790" actId="1076"/>
          <ac:spMkLst>
            <pc:docMk/>
            <pc:sldMk cId="3716648979" sldId="261"/>
            <ac:spMk id="3" creationId="{B4511C2B-B4DE-A063-65D4-F9CC0E8C1605}"/>
          </ac:spMkLst>
        </pc:spChg>
        <pc:spChg chg="add mod">
          <ac:chgData name="f akhtar" userId="67d0b24495bcffcd" providerId="LiveId" clId="{5B2FD0B3-94BB-44F7-B741-4D1484562DA9}" dt="2022-07-17T11:18:55.526" v="2798" actId="14100"/>
          <ac:spMkLst>
            <pc:docMk/>
            <pc:sldMk cId="3716648979" sldId="261"/>
            <ac:spMk id="4" creationId="{840C7F4A-A113-2156-3AC9-A4EE489CF89E}"/>
          </ac:spMkLst>
        </pc:spChg>
      </pc:sldChg>
      <pc:sldChg chg="addSp delSp modSp mod">
        <pc:chgData name="f akhtar" userId="67d0b24495bcffcd" providerId="LiveId" clId="{5B2FD0B3-94BB-44F7-B741-4D1484562DA9}" dt="2022-07-17T11:16:25.601" v="2779" actId="1076"/>
        <pc:sldMkLst>
          <pc:docMk/>
          <pc:sldMk cId="1673833252" sldId="263"/>
        </pc:sldMkLst>
        <pc:spChg chg="add del mod">
          <ac:chgData name="f akhtar" userId="67d0b24495bcffcd" providerId="LiveId" clId="{5B2FD0B3-94BB-44F7-B741-4D1484562DA9}" dt="2022-07-17T11:15:54.380" v="2777"/>
          <ac:spMkLst>
            <pc:docMk/>
            <pc:sldMk cId="1673833252" sldId="263"/>
            <ac:spMk id="2" creationId="{596EAE2B-DBD3-2727-3571-187C0A8C8DBD}"/>
          </ac:spMkLst>
        </pc:spChg>
        <pc:graphicFrameChg chg="add mod">
          <ac:chgData name="f akhtar" userId="67d0b24495bcffcd" providerId="LiveId" clId="{5B2FD0B3-94BB-44F7-B741-4D1484562DA9}" dt="2022-07-17T11:16:25.601" v="2779" actId="1076"/>
          <ac:graphicFrameMkLst>
            <pc:docMk/>
            <pc:sldMk cId="1673833252" sldId="263"/>
            <ac:graphicFrameMk id="4" creationId="{393E8EF8-672A-65C5-34E4-3CFB197FFE99}"/>
          </ac:graphicFrameMkLst>
        </pc:graphicFrameChg>
      </pc:sldChg>
      <pc:sldChg chg="addSp delSp modSp del mod">
        <pc:chgData name="f akhtar" userId="67d0b24495bcffcd" providerId="LiveId" clId="{5B2FD0B3-94BB-44F7-B741-4D1484562DA9}" dt="2022-07-17T11:19:12.121" v="2799" actId="47"/>
        <pc:sldMkLst>
          <pc:docMk/>
          <pc:sldMk cId="293374838" sldId="265"/>
        </pc:sldMkLst>
        <pc:spChg chg="add del mod">
          <ac:chgData name="f akhtar" userId="67d0b24495bcffcd" providerId="LiveId" clId="{5B2FD0B3-94BB-44F7-B741-4D1484562DA9}" dt="2022-07-17T10:08:59.241" v="94" actId="767"/>
          <ac:spMkLst>
            <pc:docMk/>
            <pc:sldMk cId="293374838" sldId="265"/>
            <ac:spMk id="2" creationId="{47A4CE81-8069-FD7A-0157-0A629EF7C667}"/>
          </ac:spMkLst>
        </pc:spChg>
        <pc:graphicFrameChg chg="modGraphic">
          <ac:chgData name="f akhtar" userId="67d0b24495bcffcd" providerId="LiveId" clId="{5B2FD0B3-94BB-44F7-B741-4D1484562DA9}" dt="2022-07-17T11:15:25.849" v="2774" actId="14734"/>
          <ac:graphicFrameMkLst>
            <pc:docMk/>
            <pc:sldMk cId="293374838" sldId="265"/>
            <ac:graphicFrameMk id="3" creationId="{671BE922-1C0D-82B2-1C89-E2A84F792698}"/>
          </ac:graphicFrameMkLst>
        </pc:graphicFrameChg>
      </pc:sldChg>
      <pc:sldChg chg="addSp delSp modSp mod">
        <pc:chgData name="f akhtar" userId="67d0b24495bcffcd" providerId="LiveId" clId="{5B2FD0B3-94BB-44F7-B741-4D1484562DA9}" dt="2022-07-17T11:54:02.128" v="3017" actId="20577"/>
        <pc:sldMkLst>
          <pc:docMk/>
          <pc:sldMk cId="884751212" sldId="267"/>
        </pc:sldMkLst>
        <pc:spChg chg="mod">
          <ac:chgData name="f akhtar" userId="67d0b24495bcffcd" providerId="LiveId" clId="{5B2FD0B3-94BB-44F7-B741-4D1484562DA9}" dt="2022-07-17T10:41:59.888" v="1469" actId="207"/>
          <ac:spMkLst>
            <pc:docMk/>
            <pc:sldMk cId="884751212" sldId="267"/>
            <ac:spMk id="2" creationId="{20577AF8-559F-79A1-A96A-AD7913AAC667}"/>
          </ac:spMkLst>
        </pc:spChg>
        <pc:spChg chg="del">
          <ac:chgData name="f akhtar" userId="67d0b24495bcffcd" providerId="LiveId" clId="{5B2FD0B3-94BB-44F7-B741-4D1484562DA9}" dt="2022-07-17T10:24:35.937" v="550" actId="478"/>
          <ac:spMkLst>
            <pc:docMk/>
            <pc:sldMk cId="884751212" sldId="267"/>
            <ac:spMk id="3" creationId="{F42EEC8F-11BA-D4EC-CA8E-60BD433F136C}"/>
          </ac:spMkLst>
        </pc:spChg>
        <pc:graphicFrameChg chg="add mod modGraphic">
          <ac:chgData name="f akhtar" userId="67d0b24495bcffcd" providerId="LiveId" clId="{5B2FD0B3-94BB-44F7-B741-4D1484562DA9}" dt="2022-07-17T11:54:02.128" v="3017" actId="20577"/>
          <ac:graphicFrameMkLst>
            <pc:docMk/>
            <pc:sldMk cId="884751212" sldId="267"/>
            <ac:graphicFrameMk id="4" creationId="{D1193287-2E76-6D49-262C-4EB5A2C8F063}"/>
          </ac:graphicFrameMkLst>
        </pc:graphicFrameChg>
      </pc:sldChg>
      <pc:sldChg chg="addSp delSp modSp new mod">
        <pc:chgData name="f akhtar" userId="67d0b24495bcffcd" providerId="LiveId" clId="{5B2FD0B3-94BB-44F7-B741-4D1484562DA9}" dt="2022-07-17T11:54:26.961" v="3036" actId="20577"/>
        <pc:sldMkLst>
          <pc:docMk/>
          <pc:sldMk cId="3003809224" sldId="268"/>
        </pc:sldMkLst>
        <pc:spChg chg="mod">
          <ac:chgData name="f akhtar" userId="67d0b24495bcffcd" providerId="LiveId" clId="{5B2FD0B3-94BB-44F7-B741-4D1484562DA9}" dt="2022-07-17T10:48:00.063" v="1564" actId="2711"/>
          <ac:spMkLst>
            <pc:docMk/>
            <pc:sldMk cId="3003809224" sldId="268"/>
            <ac:spMk id="2" creationId="{CBAC22C8-1E1E-430F-2CB6-BFC4310CAB69}"/>
          </ac:spMkLst>
        </pc:spChg>
        <pc:spChg chg="del">
          <ac:chgData name="f akhtar" userId="67d0b24495bcffcd" providerId="LiveId" clId="{5B2FD0B3-94BB-44F7-B741-4D1484562DA9}" dt="2022-07-17T10:48:05.625" v="1565" actId="478"/>
          <ac:spMkLst>
            <pc:docMk/>
            <pc:sldMk cId="3003809224" sldId="268"/>
            <ac:spMk id="3" creationId="{96638966-71C3-4905-F8E7-8F63B1173CFB}"/>
          </ac:spMkLst>
        </pc:spChg>
        <pc:graphicFrameChg chg="add mod modGraphic">
          <ac:chgData name="f akhtar" userId="67d0b24495bcffcd" providerId="LiveId" clId="{5B2FD0B3-94BB-44F7-B741-4D1484562DA9}" dt="2022-07-17T11:54:26.961" v="3036" actId="20577"/>
          <ac:graphicFrameMkLst>
            <pc:docMk/>
            <pc:sldMk cId="3003809224" sldId="268"/>
            <ac:graphicFrameMk id="4" creationId="{A1716A69-5FEB-565A-3D70-4E00432FA1AE}"/>
          </ac:graphicFrameMkLst>
        </pc:graphicFrameChg>
      </pc:sldChg>
      <pc:sldChg chg="new del">
        <pc:chgData name="f akhtar" userId="67d0b24495bcffcd" providerId="LiveId" clId="{5B2FD0B3-94BB-44F7-B741-4D1484562DA9}" dt="2022-07-17T11:02:12.949" v="2084" actId="47"/>
        <pc:sldMkLst>
          <pc:docMk/>
          <pc:sldMk cId="4119869642" sldId="269"/>
        </pc:sldMkLst>
      </pc:sldChg>
      <pc:sldChg chg="addSp delSp modSp new mod">
        <pc:chgData name="f akhtar" userId="67d0b24495bcffcd" providerId="LiveId" clId="{5B2FD0B3-94BB-44F7-B741-4D1484562DA9}" dt="2022-07-17T11:54:47.878" v="3047" actId="20577"/>
        <pc:sldMkLst>
          <pc:docMk/>
          <pc:sldMk cId="4152632561" sldId="269"/>
        </pc:sldMkLst>
        <pc:spChg chg="mod">
          <ac:chgData name="f akhtar" userId="67d0b24495bcffcd" providerId="LiveId" clId="{5B2FD0B3-94BB-44F7-B741-4D1484562DA9}" dt="2022-07-17T11:03:43.924" v="2155" actId="207"/>
          <ac:spMkLst>
            <pc:docMk/>
            <pc:sldMk cId="4152632561" sldId="269"/>
            <ac:spMk id="2" creationId="{7B6525A7-E00F-895F-58F5-75128595E322}"/>
          </ac:spMkLst>
        </pc:spChg>
        <pc:spChg chg="del">
          <ac:chgData name="f akhtar" userId="67d0b24495bcffcd" providerId="LiveId" clId="{5B2FD0B3-94BB-44F7-B741-4D1484562DA9}" dt="2022-07-17T11:02:59.663" v="2103" actId="478"/>
          <ac:spMkLst>
            <pc:docMk/>
            <pc:sldMk cId="4152632561" sldId="269"/>
            <ac:spMk id="3" creationId="{14439C4B-24DE-0955-2DA9-29BC37CE86D9}"/>
          </ac:spMkLst>
        </pc:spChg>
        <pc:graphicFrameChg chg="add mod modGraphic">
          <ac:chgData name="f akhtar" userId="67d0b24495bcffcd" providerId="LiveId" clId="{5B2FD0B3-94BB-44F7-B741-4D1484562DA9}" dt="2022-07-17T11:54:47.878" v="3047" actId="20577"/>
          <ac:graphicFrameMkLst>
            <pc:docMk/>
            <pc:sldMk cId="4152632561" sldId="269"/>
            <ac:graphicFrameMk id="4" creationId="{6CB7FF02-2E4B-774F-C4CA-D71CE7752A47}"/>
          </ac:graphicFrameMkLst>
        </pc:graphicFrameChg>
      </pc:sldChg>
      <pc:sldChg chg="new del">
        <pc:chgData name="f akhtar" userId="67d0b24495bcffcd" providerId="LiveId" clId="{5B2FD0B3-94BB-44F7-B741-4D1484562DA9}" dt="2022-07-17T10:09:35.016" v="101" actId="47"/>
        <pc:sldMkLst>
          <pc:docMk/>
          <pc:sldMk cId="236011153" sldId="270"/>
        </pc:sldMkLst>
      </pc:sldChg>
      <pc:sldChg chg="new del">
        <pc:chgData name="f akhtar" userId="67d0b24495bcffcd" providerId="LiveId" clId="{5B2FD0B3-94BB-44F7-B741-4D1484562DA9}" dt="2022-07-17T11:20:45.643" v="2803" actId="47"/>
        <pc:sldMkLst>
          <pc:docMk/>
          <pc:sldMk cId="862337620" sldId="270"/>
        </pc:sldMkLst>
      </pc:sldChg>
      <pc:sldChg chg="addSp delSp modSp new del mod">
        <pc:chgData name="f akhtar" userId="67d0b24495bcffcd" providerId="LiveId" clId="{5B2FD0B3-94BB-44F7-B741-4D1484562DA9}" dt="2022-07-17T10:35:17.832" v="1262" actId="47"/>
        <pc:sldMkLst>
          <pc:docMk/>
          <pc:sldMk cId="1119103626" sldId="270"/>
        </pc:sldMkLst>
        <pc:spChg chg="mod">
          <ac:chgData name="f akhtar" userId="67d0b24495bcffcd" providerId="LiveId" clId="{5B2FD0B3-94BB-44F7-B741-4D1484562DA9}" dt="2022-07-17T10:10:15.947" v="136" actId="255"/>
          <ac:spMkLst>
            <pc:docMk/>
            <pc:sldMk cId="1119103626" sldId="270"/>
            <ac:spMk id="2" creationId="{153E6DE2-E62C-6000-4D18-84EB20025D46}"/>
          </ac:spMkLst>
        </pc:spChg>
        <pc:spChg chg="del mod">
          <ac:chgData name="f akhtar" userId="67d0b24495bcffcd" providerId="LiveId" clId="{5B2FD0B3-94BB-44F7-B741-4D1484562DA9}" dt="2022-07-17T10:10:28.218" v="138" actId="478"/>
          <ac:spMkLst>
            <pc:docMk/>
            <pc:sldMk cId="1119103626" sldId="270"/>
            <ac:spMk id="3" creationId="{D96F8841-F268-D7D8-8867-37FD7B755E4B}"/>
          </ac:spMkLst>
        </pc:spChg>
        <pc:graphicFrameChg chg="add mod modGraphic">
          <ac:chgData name="f akhtar" userId="67d0b24495bcffcd" providerId="LiveId" clId="{5B2FD0B3-94BB-44F7-B741-4D1484562DA9}" dt="2022-07-17T10:23:33.420" v="549" actId="1076"/>
          <ac:graphicFrameMkLst>
            <pc:docMk/>
            <pc:sldMk cId="1119103626" sldId="270"/>
            <ac:graphicFrameMk id="4" creationId="{C92036F4-0B7C-44B8-4613-BEEE8FB146BD}"/>
          </ac:graphicFrameMkLst>
        </pc:graphicFrameChg>
      </pc:sldChg>
      <pc:sldChg chg="addSp modSp new mod setBg">
        <pc:chgData name="f akhtar" userId="67d0b24495bcffcd" providerId="LiveId" clId="{5B2FD0B3-94BB-44F7-B741-4D1484562DA9}" dt="2022-07-17T11:49:03.734" v="2848" actId="1076"/>
        <pc:sldMkLst>
          <pc:docMk/>
          <pc:sldMk cId="2330252188" sldId="271"/>
        </pc:sldMkLst>
        <pc:spChg chg="add">
          <ac:chgData name="f akhtar" userId="67d0b24495bcffcd" providerId="LiveId" clId="{5B2FD0B3-94BB-44F7-B741-4D1484562DA9}" dt="2022-07-17T11:48:50.945" v="2844" actId="26606"/>
          <ac:spMkLst>
            <pc:docMk/>
            <pc:sldMk cId="2330252188" sldId="271"/>
            <ac:spMk id="8" creationId="{4F78DAAE-B0C3-49A3-8AB1-AD2FF0E3686F}"/>
          </ac:spMkLst>
        </pc:spChg>
        <pc:spChg chg="add">
          <ac:chgData name="f akhtar" userId="67d0b24495bcffcd" providerId="LiveId" clId="{5B2FD0B3-94BB-44F7-B741-4D1484562DA9}" dt="2022-07-17T11:48:50.945" v="2844" actId="26606"/>
          <ac:spMkLst>
            <pc:docMk/>
            <pc:sldMk cId="2330252188" sldId="271"/>
            <ac:spMk id="10" creationId="{F6A8A81D-3338-4B0F-A26F-A3D259D27681}"/>
          </ac:spMkLst>
        </pc:spChg>
        <pc:spChg chg="add">
          <ac:chgData name="f akhtar" userId="67d0b24495bcffcd" providerId="LiveId" clId="{5B2FD0B3-94BB-44F7-B741-4D1484562DA9}" dt="2022-07-17T11:48:50.945" v="2844" actId="26606"/>
          <ac:spMkLst>
            <pc:docMk/>
            <pc:sldMk cId="2330252188" sldId="271"/>
            <ac:spMk id="12" creationId="{40155665-7CE2-4939-AE5E-020DC1D20753}"/>
          </ac:spMkLst>
        </pc:spChg>
        <pc:picChg chg="add mod">
          <ac:chgData name="f akhtar" userId="67d0b24495bcffcd" providerId="LiveId" clId="{5B2FD0B3-94BB-44F7-B741-4D1484562DA9}" dt="2022-07-17T11:49:03.734" v="2848" actId="1076"/>
          <ac:picMkLst>
            <pc:docMk/>
            <pc:sldMk cId="2330252188" sldId="271"/>
            <ac:picMk id="3" creationId="{D24DF3A5-3576-CC6C-B903-9FB5966EBAE4}"/>
          </ac:picMkLst>
        </pc:picChg>
      </pc:sldChg>
      <pc:sldChg chg="modSp new mod">
        <pc:chgData name="f akhtar" userId="67d0b24495bcffcd" providerId="LiveId" clId="{5B2FD0B3-94BB-44F7-B741-4D1484562DA9}" dt="2022-07-17T12:00:30.798" v="3831" actId="20577"/>
        <pc:sldMkLst>
          <pc:docMk/>
          <pc:sldMk cId="4116182929" sldId="272"/>
        </pc:sldMkLst>
        <pc:spChg chg="mod">
          <ac:chgData name="f akhtar" userId="67d0b24495bcffcd" providerId="LiveId" clId="{5B2FD0B3-94BB-44F7-B741-4D1484562DA9}" dt="2022-07-17T11:51:08.159" v="2886" actId="207"/>
          <ac:spMkLst>
            <pc:docMk/>
            <pc:sldMk cId="4116182929" sldId="272"/>
            <ac:spMk id="2" creationId="{F238C32D-F3FD-7676-B71E-A786BE90E9D4}"/>
          </ac:spMkLst>
        </pc:spChg>
        <pc:spChg chg="mod">
          <ac:chgData name="f akhtar" userId="67d0b24495bcffcd" providerId="LiveId" clId="{5B2FD0B3-94BB-44F7-B741-4D1484562DA9}" dt="2022-07-17T12:00:30.798" v="3831" actId="20577"/>
          <ac:spMkLst>
            <pc:docMk/>
            <pc:sldMk cId="4116182929" sldId="272"/>
            <ac:spMk id="3" creationId="{198E0E54-28FE-25DC-DC00-72667816B176}"/>
          </ac:spMkLst>
        </pc:spChg>
      </pc:sldChg>
      <pc:sldChg chg="modSp new mod">
        <pc:chgData name="f akhtar" userId="67d0b24495bcffcd" providerId="LiveId" clId="{5B2FD0B3-94BB-44F7-B741-4D1484562DA9}" dt="2022-07-17T12:13:47.526" v="5419" actId="207"/>
        <pc:sldMkLst>
          <pc:docMk/>
          <pc:sldMk cId="765776901" sldId="273"/>
        </pc:sldMkLst>
        <pc:spChg chg="mod">
          <ac:chgData name="f akhtar" userId="67d0b24495bcffcd" providerId="LiveId" clId="{5B2FD0B3-94BB-44F7-B741-4D1484562DA9}" dt="2022-07-17T12:13:47.526" v="5419" actId="207"/>
          <ac:spMkLst>
            <pc:docMk/>
            <pc:sldMk cId="765776901" sldId="273"/>
            <ac:spMk id="2" creationId="{54907217-07E4-2D87-B315-8649BCA2F307}"/>
          </ac:spMkLst>
        </pc:spChg>
        <pc:spChg chg="mod">
          <ac:chgData name="f akhtar" userId="67d0b24495bcffcd" providerId="LiveId" clId="{5B2FD0B3-94BB-44F7-B741-4D1484562DA9}" dt="2022-07-17T12:03:34.918" v="4259" actId="20577"/>
          <ac:spMkLst>
            <pc:docMk/>
            <pc:sldMk cId="765776901" sldId="273"/>
            <ac:spMk id="3" creationId="{88DF0BC7-3574-A560-FA06-5B56E0BA68F2}"/>
          </ac:spMkLst>
        </pc:spChg>
      </pc:sldChg>
      <pc:sldChg chg="addSp delSp modSp new mod">
        <pc:chgData name="f akhtar" userId="67d0b24495bcffcd" providerId="LiveId" clId="{5B2FD0B3-94BB-44F7-B741-4D1484562DA9}" dt="2022-07-17T12:13:37.048" v="5417" actId="2711"/>
        <pc:sldMkLst>
          <pc:docMk/>
          <pc:sldMk cId="695931791" sldId="274"/>
        </pc:sldMkLst>
        <pc:spChg chg="mod">
          <ac:chgData name="f akhtar" userId="67d0b24495bcffcd" providerId="LiveId" clId="{5B2FD0B3-94BB-44F7-B741-4D1484562DA9}" dt="2022-07-17T12:13:37.048" v="5417" actId="2711"/>
          <ac:spMkLst>
            <pc:docMk/>
            <pc:sldMk cId="695931791" sldId="274"/>
            <ac:spMk id="2" creationId="{83ED7C69-9F47-22EF-26A6-7F12A9EBA80E}"/>
          </ac:spMkLst>
        </pc:spChg>
        <pc:spChg chg="mod">
          <ac:chgData name="f akhtar" userId="67d0b24495bcffcd" providerId="LiveId" clId="{5B2FD0B3-94BB-44F7-B741-4D1484562DA9}" dt="2022-07-17T12:11:24.867" v="5280" actId="1076"/>
          <ac:spMkLst>
            <pc:docMk/>
            <pc:sldMk cId="695931791" sldId="274"/>
            <ac:spMk id="3" creationId="{F07D1316-DDF3-88E4-CE7C-5A5EA5CAE408}"/>
          </ac:spMkLst>
        </pc:spChg>
        <pc:spChg chg="add del mod">
          <ac:chgData name="f akhtar" userId="67d0b24495bcffcd" providerId="LiveId" clId="{5B2FD0B3-94BB-44F7-B741-4D1484562DA9}" dt="2022-07-17T12:12:51.155" v="5402"/>
          <ac:spMkLst>
            <pc:docMk/>
            <pc:sldMk cId="695931791" sldId="274"/>
            <ac:spMk id="4" creationId="{9DDB5DCC-AEBF-6477-3D15-80621748FB3C}"/>
          </ac:spMkLst>
        </pc:spChg>
        <pc:spChg chg="add mod">
          <ac:chgData name="f akhtar" userId="67d0b24495bcffcd" providerId="LiveId" clId="{5B2FD0B3-94BB-44F7-B741-4D1484562DA9}" dt="2022-07-17T12:12:48.813" v="5400" actId="1076"/>
          <ac:spMkLst>
            <pc:docMk/>
            <pc:sldMk cId="695931791" sldId="274"/>
            <ac:spMk id="5" creationId="{7985D045-4968-EE44-01D5-1F5521E3201D}"/>
          </ac:spMkLst>
        </pc:spChg>
      </pc:sldChg>
      <pc:sldChg chg="addSp delSp modSp new mod">
        <pc:chgData name="f akhtar" userId="67d0b24495bcffcd" providerId="LiveId" clId="{5B2FD0B3-94BB-44F7-B741-4D1484562DA9}" dt="2022-07-17T12:27:51.055" v="5570" actId="1076"/>
        <pc:sldMkLst>
          <pc:docMk/>
          <pc:sldMk cId="2568931734" sldId="275"/>
        </pc:sldMkLst>
        <pc:spChg chg="mod">
          <ac:chgData name="f akhtar" userId="67d0b24495bcffcd" providerId="LiveId" clId="{5B2FD0B3-94BB-44F7-B741-4D1484562DA9}" dt="2022-07-17T12:13:22.026" v="5415" actId="2711"/>
          <ac:spMkLst>
            <pc:docMk/>
            <pc:sldMk cId="2568931734" sldId="275"/>
            <ac:spMk id="2" creationId="{657DE08B-0331-481C-C036-1EA1BDE2E5CC}"/>
          </ac:spMkLst>
        </pc:spChg>
        <pc:spChg chg="add del mod">
          <ac:chgData name="f akhtar" userId="67d0b24495bcffcd" providerId="LiveId" clId="{5B2FD0B3-94BB-44F7-B741-4D1484562DA9}" dt="2022-07-17T12:27:27.143" v="5568" actId="1076"/>
          <ac:spMkLst>
            <pc:docMk/>
            <pc:sldMk cId="2568931734" sldId="275"/>
            <ac:spMk id="3" creationId="{29D73E04-A569-7AB3-AD83-F93A166B81A1}"/>
          </ac:spMkLst>
        </pc:spChg>
        <pc:spChg chg="add del mod">
          <ac:chgData name="f akhtar" userId="67d0b24495bcffcd" providerId="LiveId" clId="{5B2FD0B3-94BB-44F7-B741-4D1484562DA9}" dt="2022-07-17T12:25:50.257" v="5525" actId="478"/>
          <ac:spMkLst>
            <pc:docMk/>
            <pc:sldMk cId="2568931734" sldId="275"/>
            <ac:spMk id="4" creationId="{A1B49581-E8EF-7407-C078-CDC0D746C3D5}"/>
          </ac:spMkLst>
        </pc:spChg>
        <pc:spChg chg="add del mod">
          <ac:chgData name="f akhtar" userId="67d0b24495bcffcd" providerId="LiveId" clId="{5B2FD0B3-94BB-44F7-B741-4D1484562DA9}" dt="2022-07-17T12:27:00.910" v="5547"/>
          <ac:spMkLst>
            <pc:docMk/>
            <pc:sldMk cId="2568931734" sldId="275"/>
            <ac:spMk id="5" creationId="{7C49FDA1-33B6-2E84-6F92-E8454D2BE7B0}"/>
          </ac:spMkLst>
        </pc:spChg>
        <pc:spChg chg="add mod">
          <ac:chgData name="f akhtar" userId="67d0b24495bcffcd" providerId="LiveId" clId="{5B2FD0B3-94BB-44F7-B741-4D1484562DA9}" dt="2022-07-17T12:27:51.055" v="5570" actId="1076"/>
          <ac:spMkLst>
            <pc:docMk/>
            <pc:sldMk cId="2568931734" sldId="275"/>
            <ac:spMk id="6" creationId="{F1A166FA-7035-D1A6-C9CD-9458A52E719D}"/>
          </ac:spMkLst>
        </pc:spChg>
        <pc:picChg chg="add del mod">
          <ac:chgData name="f akhtar" userId="67d0b24495bcffcd" providerId="LiveId" clId="{5B2FD0B3-94BB-44F7-B741-4D1484562DA9}" dt="2022-07-17T12:25:54.294" v="5530"/>
          <ac:picMkLst>
            <pc:docMk/>
            <pc:sldMk cId="2568931734" sldId="275"/>
            <ac:picMk id="1026" creationId="{529B0531-90D6-D25D-A357-E5BAE85B0C8E}"/>
          </ac:picMkLst>
        </pc:picChg>
        <pc:picChg chg="add mod">
          <ac:chgData name="f akhtar" userId="67d0b24495bcffcd" providerId="LiveId" clId="{5B2FD0B3-94BB-44F7-B741-4D1484562DA9}" dt="2022-07-17T12:27:00.187" v="5545" actId="1076"/>
          <ac:picMkLst>
            <pc:docMk/>
            <pc:sldMk cId="2568931734" sldId="275"/>
            <ac:picMk id="1028" creationId="{6878BAF7-FEEF-CF93-1396-4C1D4997D3CF}"/>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A2E879E-3C9E-4E9B-9A2B-DD1753194F12}" type="datetimeFigureOut">
              <a:rPr lang="en-GB" smtClean="0"/>
              <a:t>17/07/2022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17732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2E879E-3C9E-4E9B-9A2B-DD1753194F12}"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684026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2E879E-3C9E-4E9B-9A2B-DD1753194F12}"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3683333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2E879E-3C9E-4E9B-9A2B-DD1753194F12}"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869004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2E879E-3C9E-4E9B-9A2B-DD1753194F12}" type="datetimeFigureOut">
              <a:rPr lang="en-GB" smtClean="0"/>
              <a:t>17/07/2022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97989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A2E879E-3C9E-4E9B-9A2B-DD1753194F12}" type="datetimeFigureOut">
              <a:rPr lang="en-GB" smtClean="0"/>
              <a:t>17/07/2022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632309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2E879E-3C9E-4E9B-9A2B-DD1753194F12}" type="datetimeFigureOut">
              <a:rPr lang="en-GB" smtClean="0"/>
              <a:t>17/07/2022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1833224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2E879E-3C9E-4E9B-9A2B-DD1753194F12}"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2411576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2E879E-3C9E-4E9B-9A2B-DD1753194F12}"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3949321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2E879E-3C9E-4E9B-9A2B-DD1753194F12}"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3703097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A2E879E-3C9E-4E9B-9A2B-DD1753194F12}"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42526864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A2E879E-3C9E-4E9B-9A2B-DD1753194F12}"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1440042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2E879E-3C9E-4E9B-9A2B-DD1753194F12}"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9403742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A2E879E-3C9E-4E9B-9A2B-DD1753194F12}" type="datetimeFigureOut">
              <a:rPr lang="en-GB" smtClean="0"/>
              <a:t>17/07/2022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2450840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A2E879E-3C9E-4E9B-9A2B-DD1753194F12}" type="datetimeFigureOut">
              <a:rPr lang="en-GB" smtClean="0"/>
              <a:t>17/07/2022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1002242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A2E879E-3C9E-4E9B-9A2B-DD1753194F12}"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41164497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A2E879E-3C9E-4E9B-9A2B-DD1753194F12}"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0D9D11A-8090-40F6-8786-2C349B492615}" type="slidenum">
              <a:rPr lang="en-GB" smtClean="0"/>
              <a:t>‹#›</a:t>
            </a:fld>
            <a:endParaRPr lang="en-GB"/>
          </a:p>
        </p:txBody>
      </p:sp>
    </p:spTree>
    <p:extLst>
      <p:ext uri="{BB962C8B-B14F-4D97-AF65-F5344CB8AC3E}">
        <p14:creationId xmlns:p14="http://schemas.microsoft.com/office/powerpoint/2010/main" val="2642515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A2E879E-3C9E-4E9B-9A2B-DD1753194F12}" type="datetimeFigureOut">
              <a:rPr lang="en-GB" smtClean="0"/>
              <a:t>17/07/2022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F0D9D11A-8090-40F6-8786-2C349B492615}" type="slidenum">
              <a:rPr lang="en-GB" smtClean="0"/>
              <a:t>‹#›</a:t>
            </a:fld>
            <a:endParaRPr lang="en-GB"/>
          </a:p>
        </p:txBody>
      </p:sp>
    </p:spTree>
    <p:extLst>
      <p:ext uri="{BB962C8B-B14F-4D97-AF65-F5344CB8AC3E}">
        <p14:creationId xmlns:p14="http://schemas.microsoft.com/office/powerpoint/2010/main" val="876458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blueskyrecovery.com/author/bluesky/" TargetMode="External"/><Relationship Id="rId2" Type="http://schemas.openxmlformats.org/officeDocument/2006/relationships/hyperlink" Target="https://www.mentalhealth.org.uk/explore-mental-health/articles/how-support-someone-mental-health-problem" TargetMode="External"/><Relationship Id="rId1" Type="http://schemas.openxmlformats.org/officeDocument/2006/relationships/slideLayout" Target="../slideLayouts/slideLayout2.xml"/><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7BF661E-CE63-AEEF-2CEE-C6E7CCE12F08}"/>
              </a:ext>
            </a:extLst>
          </p:cNvPr>
          <p:cNvSpPr>
            <a:spLocks noGrp="1"/>
          </p:cNvSpPr>
          <p:nvPr>
            <p:ph type="subTitle" idx="1"/>
          </p:nvPr>
        </p:nvSpPr>
        <p:spPr>
          <a:xfrm>
            <a:off x="1232170" y="411366"/>
            <a:ext cx="9144000" cy="1655762"/>
          </a:xfrm>
        </p:spPr>
        <p:txBody>
          <a:bodyPr>
            <a:noAutofit/>
          </a:bodyPr>
          <a:lstStyle/>
          <a:p>
            <a:r>
              <a:rPr lang="en-GB" sz="1800" dirty="0"/>
              <a:t>Problem Solving And Decision Making – Presentation</a:t>
            </a:r>
          </a:p>
          <a:p>
            <a:r>
              <a:rPr lang="en-GB" sz="1800" dirty="0"/>
              <a:t>To – UWTSD</a:t>
            </a:r>
          </a:p>
          <a:p>
            <a:r>
              <a:rPr lang="en-GB" sz="1800" dirty="0"/>
              <a:t>From – Sabrina Akhtar {2124109)</a:t>
            </a:r>
          </a:p>
          <a:p>
            <a:r>
              <a:rPr lang="en-GB" sz="1800" dirty="0"/>
              <a:t>Subject – Problem Solving and Decision Making</a:t>
            </a:r>
          </a:p>
          <a:p>
            <a:r>
              <a:rPr lang="en-GB" sz="1800" dirty="0"/>
              <a:t>Lecturer`s name – Betsy Jones</a:t>
            </a:r>
          </a:p>
        </p:txBody>
      </p:sp>
    </p:spTree>
    <p:extLst>
      <p:ext uri="{BB962C8B-B14F-4D97-AF65-F5344CB8AC3E}">
        <p14:creationId xmlns:p14="http://schemas.microsoft.com/office/powerpoint/2010/main" val="3659287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1026" name="Picture 2" descr="Image result for problem solving and decison making">
            <a:extLst>
              <a:ext uri="{FF2B5EF4-FFF2-40B4-BE49-F238E27FC236}">
                <a16:creationId xmlns:a16="http://schemas.microsoft.com/office/drawing/2014/main" id="{E77C4EC8-DFAA-4DBB-A622-7AD5F0825AD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 b="16442"/>
          <a:stretch/>
        </p:blipFill>
        <p:spPr bwMode="auto">
          <a:xfrm rot="21480000">
            <a:off x="757053" y="2519083"/>
            <a:ext cx="6468165" cy="310769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D2860E-84D0-9BE0-0A6B-4A2499EF5DBA}"/>
              </a:ext>
            </a:extLst>
          </p:cNvPr>
          <p:cNvSpPr txBox="1"/>
          <p:nvPr/>
        </p:nvSpPr>
        <p:spPr>
          <a:xfrm>
            <a:off x="8053138" y="3582736"/>
            <a:ext cx="3609473"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C00000"/>
                </a:solidFill>
                <a:latin typeface="Algerian" panose="04020705040A02060702" pitchFamily="82" charset="0"/>
              </a:rPr>
              <a:t> Sabrina Akhtar</a:t>
            </a:r>
          </a:p>
          <a:p>
            <a:pPr marL="285750" indent="-285750">
              <a:buFont typeface="Arial" panose="020B0604020202020204" pitchFamily="34" charset="0"/>
              <a:buChar char="•"/>
            </a:pPr>
            <a:r>
              <a:rPr lang="en-GB" sz="2400" dirty="0">
                <a:solidFill>
                  <a:srgbClr val="C00000"/>
                </a:solidFill>
                <a:latin typeface="Algerian" panose="04020705040A02060702" pitchFamily="82" charset="0"/>
              </a:rPr>
              <a:t>(BMSW4004_BIRM)</a:t>
            </a:r>
          </a:p>
          <a:p>
            <a:pPr marL="285750" indent="-285750">
              <a:buFont typeface="Arial" panose="020B0604020202020204" pitchFamily="34" charset="0"/>
              <a:buChar char="•"/>
            </a:pPr>
            <a:r>
              <a:rPr lang="en-GB" sz="2400" dirty="0">
                <a:solidFill>
                  <a:srgbClr val="C00000"/>
                </a:solidFill>
                <a:latin typeface="Algerian" panose="04020705040A02060702" pitchFamily="82" charset="0"/>
              </a:rPr>
              <a:t> Betsy Jones</a:t>
            </a:r>
          </a:p>
        </p:txBody>
      </p:sp>
    </p:spTree>
    <p:extLst>
      <p:ext uri="{BB962C8B-B14F-4D97-AF65-F5344CB8AC3E}">
        <p14:creationId xmlns:p14="http://schemas.microsoft.com/office/powerpoint/2010/main" val="123137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13D01-C0D4-98F7-A246-12F3901F6527}"/>
              </a:ext>
            </a:extLst>
          </p:cNvPr>
          <p:cNvSpPr>
            <a:spLocks noGrp="1"/>
          </p:cNvSpPr>
          <p:nvPr>
            <p:ph type="title"/>
          </p:nvPr>
        </p:nvSpPr>
        <p:spPr/>
        <p:txBody>
          <a:bodyPr/>
          <a:lstStyle/>
          <a:p>
            <a:r>
              <a:rPr lang="en-GB" dirty="0">
                <a:solidFill>
                  <a:srgbClr val="C00000"/>
                </a:solidFill>
                <a:latin typeface="Algerian" panose="04020705040A02060702" pitchFamily="82" charset="0"/>
              </a:rPr>
              <a:t>STAFF SHORTAGES</a:t>
            </a:r>
          </a:p>
        </p:txBody>
      </p:sp>
      <p:sp>
        <p:nvSpPr>
          <p:cNvPr id="3" name="Content Placeholder 2">
            <a:extLst>
              <a:ext uri="{FF2B5EF4-FFF2-40B4-BE49-F238E27FC236}">
                <a16:creationId xmlns:a16="http://schemas.microsoft.com/office/drawing/2014/main" id="{CB3C7D8B-9DC9-CBE1-C1B3-D5254B3FC354}"/>
              </a:ext>
            </a:extLst>
          </p:cNvPr>
          <p:cNvSpPr>
            <a:spLocks noGrp="1"/>
          </p:cNvSpPr>
          <p:nvPr>
            <p:ph idx="1"/>
          </p:nvPr>
        </p:nvSpPr>
        <p:spPr/>
        <p:txBody>
          <a:bodyPr/>
          <a:lstStyle/>
          <a:p>
            <a:pPr marL="0" indent="0">
              <a:buNone/>
            </a:pPr>
            <a:r>
              <a:rPr lang="en-GB" dirty="0">
                <a:solidFill>
                  <a:srgbClr val="C00000"/>
                </a:solidFill>
                <a:latin typeface="Algerian" panose="04020705040A02060702" pitchFamily="82" charset="0"/>
              </a:rPr>
              <a:t>We will be talking about the followings..</a:t>
            </a:r>
          </a:p>
          <a:p>
            <a:r>
              <a:rPr lang="en-GB" dirty="0">
                <a:solidFill>
                  <a:srgbClr val="C00000"/>
                </a:solidFill>
                <a:latin typeface="Algerian" panose="04020705040A02060702" pitchFamily="82" charset="0"/>
              </a:rPr>
              <a:t>Pestle analysis</a:t>
            </a:r>
          </a:p>
          <a:p>
            <a:r>
              <a:rPr lang="en-GB" dirty="0">
                <a:solidFill>
                  <a:srgbClr val="C00000"/>
                </a:solidFill>
                <a:latin typeface="Algerian" panose="04020705040A02060702" pitchFamily="82" charset="0"/>
              </a:rPr>
              <a:t>Phis bone</a:t>
            </a:r>
          </a:p>
          <a:p>
            <a:r>
              <a:rPr lang="en-GB" dirty="0">
                <a:solidFill>
                  <a:srgbClr val="C00000"/>
                </a:solidFill>
                <a:latin typeface="Algerian" panose="04020705040A02060702" pitchFamily="82" charset="0"/>
              </a:rPr>
              <a:t>Proper care uk</a:t>
            </a:r>
          </a:p>
          <a:p>
            <a:r>
              <a:rPr lang="en-GB" dirty="0">
                <a:solidFill>
                  <a:srgbClr val="C00000"/>
                </a:solidFill>
                <a:latin typeface="Algerian" panose="04020705040A02060702" pitchFamily="82" charset="0"/>
              </a:rPr>
              <a:t>Advantages and disadvantages </a:t>
            </a:r>
          </a:p>
          <a:p>
            <a:r>
              <a:rPr lang="en-GB" dirty="0">
                <a:solidFill>
                  <a:srgbClr val="C00000"/>
                </a:solidFill>
                <a:latin typeface="Algerian" panose="04020705040A02060702" pitchFamily="82" charset="0"/>
              </a:rPr>
              <a:t>The scope of the problem</a:t>
            </a:r>
          </a:p>
          <a:p>
            <a:r>
              <a:rPr lang="en-GB" dirty="0">
                <a:solidFill>
                  <a:srgbClr val="C00000"/>
                </a:solidFill>
                <a:latin typeface="Algerian" panose="04020705040A02060702" pitchFamily="82" charset="0"/>
              </a:rPr>
              <a:t>Why did the problem happen</a:t>
            </a:r>
          </a:p>
          <a:p>
            <a:pPr marL="0" indent="0">
              <a:buNone/>
            </a:pPr>
            <a:endParaRPr lang="en-GB" dirty="0"/>
          </a:p>
        </p:txBody>
      </p:sp>
    </p:spTree>
    <p:extLst>
      <p:ext uri="{BB962C8B-B14F-4D97-AF65-F5344CB8AC3E}">
        <p14:creationId xmlns:p14="http://schemas.microsoft.com/office/powerpoint/2010/main" val="332156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48EFF9-3DEA-43F0-62F5-7B2CCF3EE6B4}"/>
              </a:ext>
            </a:extLst>
          </p:cNvPr>
          <p:cNvSpPr>
            <a:spLocks noGrp="1"/>
          </p:cNvSpPr>
          <p:nvPr>
            <p:ph idx="1"/>
          </p:nvPr>
        </p:nvSpPr>
        <p:spPr>
          <a:xfrm>
            <a:off x="439233" y="1780707"/>
            <a:ext cx="10515600" cy="4351338"/>
          </a:xfrm>
        </p:spPr>
        <p:txBody>
          <a:bodyPr>
            <a:noAutofit/>
          </a:bodyPr>
          <a:lstStyle/>
          <a:p>
            <a:pPr marL="0" indent="0">
              <a:buNone/>
            </a:pPr>
            <a:r>
              <a:rPr lang="en-GB" sz="3200" dirty="0">
                <a:solidFill>
                  <a:srgbClr val="C00000"/>
                </a:solidFill>
                <a:latin typeface="Algerian" panose="04020705040A02060702" pitchFamily="82" charset="0"/>
              </a:rPr>
              <a:t>Title</a:t>
            </a:r>
          </a:p>
          <a:p>
            <a:pPr marL="0" indent="0">
              <a:buNone/>
            </a:pPr>
            <a:r>
              <a:rPr lang="en-GB" sz="3200" dirty="0">
                <a:solidFill>
                  <a:srgbClr val="C00000"/>
                </a:solidFill>
                <a:latin typeface="Algerian" panose="04020705040A02060702" pitchFamily="82" charset="0"/>
              </a:rPr>
              <a:t>Introduction</a:t>
            </a:r>
          </a:p>
          <a:p>
            <a:pPr marL="0" indent="0">
              <a:buNone/>
            </a:pPr>
            <a:r>
              <a:rPr lang="en-GB" sz="3200" dirty="0">
                <a:solidFill>
                  <a:srgbClr val="C00000"/>
                </a:solidFill>
                <a:latin typeface="Algerian" panose="04020705040A02060702" pitchFamily="82" charset="0"/>
              </a:rPr>
              <a:t>Scope of the problem</a:t>
            </a:r>
          </a:p>
          <a:p>
            <a:pPr marL="0" indent="0">
              <a:buNone/>
            </a:pPr>
            <a:r>
              <a:rPr lang="en-GB" sz="3200" dirty="0">
                <a:solidFill>
                  <a:srgbClr val="C00000"/>
                </a:solidFill>
                <a:latin typeface="Algerian" panose="04020705040A02060702" pitchFamily="82" charset="0"/>
              </a:rPr>
              <a:t>Impact of the problem</a:t>
            </a:r>
          </a:p>
          <a:p>
            <a:pPr marL="0" indent="0">
              <a:buNone/>
            </a:pPr>
            <a:r>
              <a:rPr lang="en-GB" sz="3200" dirty="0">
                <a:solidFill>
                  <a:srgbClr val="C00000"/>
                </a:solidFill>
                <a:latin typeface="Algerian" panose="04020705040A02060702" pitchFamily="82" charset="0"/>
              </a:rPr>
              <a:t>How big is the problem</a:t>
            </a:r>
          </a:p>
          <a:p>
            <a:pPr marL="0" indent="0">
              <a:buNone/>
            </a:pPr>
            <a:r>
              <a:rPr lang="en-GB" sz="3200" dirty="0">
                <a:solidFill>
                  <a:srgbClr val="C00000"/>
                </a:solidFill>
                <a:latin typeface="Algerian" panose="04020705040A02060702" pitchFamily="82" charset="0"/>
              </a:rPr>
              <a:t>PESTLE analysis</a:t>
            </a:r>
          </a:p>
          <a:p>
            <a:pPr marL="0" indent="0">
              <a:buNone/>
            </a:pPr>
            <a:r>
              <a:rPr lang="en-GB" sz="3200" dirty="0">
                <a:solidFill>
                  <a:srgbClr val="C00000"/>
                </a:solidFill>
                <a:latin typeface="Algerian" panose="04020705040A02060702" pitchFamily="82" charset="0"/>
              </a:rPr>
              <a:t>Fish bone diagram</a:t>
            </a:r>
          </a:p>
        </p:txBody>
      </p:sp>
    </p:spTree>
    <p:extLst>
      <p:ext uri="{BB962C8B-B14F-4D97-AF65-F5344CB8AC3E}">
        <p14:creationId xmlns:p14="http://schemas.microsoft.com/office/powerpoint/2010/main" val="21110866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511C2B-B4DE-A063-65D4-F9CC0E8C1605}"/>
              </a:ext>
            </a:extLst>
          </p:cNvPr>
          <p:cNvSpPr>
            <a:spLocks noGrp="1"/>
          </p:cNvSpPr>
          <p:nvPr>
            <p:ph idx="1"/>
          </p:nvPr>
        </p:nvSpPr>
        <p:spPr>
          <a:xfrm>
            <a:off x="5502603" y="2499841"/>
            <a:ext cx="6220326" cy="4138862"/>
          </a:xfrm>
        </p:spPr>
        <p:txBody>
          <a:bodyPr>
            <a:noAutofit/>
          </a:bodyPr>
          <a:lstStyle/>
          <a:p>
            <a:r>
              <a:rPr lang="en-GB" sz="2800" dirty="0">
                <a:solidFill>
                  <a:srgbClr val="C00000"/>
                </a:solidFill>
                <a:latin typeface="Algerian" panose="04020705040A02060702" pitchFamily="82" charset="0"/>
              </a:rPr>
              <a:t>How wide is the problem?</a:t>
            </a:r>
          </a:p>
          <a:p>
            <a:r>
              <a:rPr lang="en-GB" sz="2800" dirty="0">
                <a:solidFill>
                  <a:srgbClr val="C00000"/>
                </a:solidFill>
                <a:latin typeface="Algerian" panose="04020705040A02060702" pitchFamily="82" charset="0"/>
              </a:rPr>
              <a:t>Who is impacted?</a:t>
            </a:r>
          </a:p>
          <a:p>
            <a:r>
              <a:rPr lang="en-GB" sz="2800" dirty="0">
                <a:solidFill>
                  <a:srgbClr val="C00000"/>
                </a:solidFill>
                <a:latin typeface="Algerian" panose="04020705040A02060702" pitchFamily="82" charset="0"/>
              </a:rPr>
              <a:t>How are they affected by the issue?</a:t>
            </a:r>
          </a:p>
          <a:p>
            <a:r>
              <a:rPr lang="en-GB" sz="2800" dirty="0">
                <a:solidFill>
                  <a:srgbClr val="C00000"/>
                </a:solidFill>
                <a:latin typeface="Algerian" panose="04020705040A02060702" pitchFamily="82" charset="0"/>
              </a:rPr>
              <a:t>What is the main concern?</a:t>
            </a:r>
          </a:p>
        </p:txBody>
      </p:sp>
      <p:sp>
        <p:nvSpPr>
          <p:cNvPr id="4" name="Speech Bubble: Oval 3">
            <a:extLst>
              <a:ext uri="{FF2B5EF4-FFF2-40B4-BE49-F238E27FC236}">
                <a16:creationId xmlns:a16="http://schemas.microsoft.com/office/drawing/2014/main" id="{840C7F4A-A113-2156-3AC9-A4EE489CF89E}"/>
              </a:ext>
            </a:extLst>
          </p:cNvPr>
          <p:cNvSpPr/>
          <p:nvPr/>
        </p:nvSpPr>
        <p:spPr>
          <a:xfrm>
            <a:off x="630936" y="2354580"/>
            <a:ext cx="3419856" cy="214884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lumMod val="95000"/>
                  </a:schemeClr>
                </a:solidFill>
                <a:latin typeface="Algerian" panose="04020705040A02060702" pitchFamily="82" charset="0"/>
              </a:rPr>
              <a:t>SCOPE OF THE PROBLEM..</a:t>
            </a:r>
          </a:p>
          <a:p>
            <a:pPr algn="ctr"/>
            <a:endParaRPr lang="en-GB" dirty="0"/>
          </a:p>
        </p:txBody>
      </p:sp>
    </p:spTree>
    <p:extLst>
      <p:ext uri="{BB962C8B-B14F-4D97-AF65-F5344CB8AC3E}">
        <p14:creationId xmlns:p14="http://schemas.microsoft.com/office/powerpoint/2010/main" val="3716648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057" name="Freeform: Shape 2056">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059"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61F85ED-8023-7956-9F1A-DCAEFE60DAF3}"/>
              </a:ext>
            </a:extLst>
          </p:cNvPr>
          <p:cNvSpPr>
            <a:spLocks noGrp="1"/>
          </p:cNvSpPr>
          <p:nvPr>
            <p:ph type="title"/>
          </p:nvPr>
        </p:nvSpPr>
        <p:spPr>
          <a:xfrm>
            <a:off x="1154955" y="973668"/>
            <a:ext cx="2942210" cy="1020232"/>
          </a:xfrm>
        </p:spPr>
        <p:txBody>
          <a:bodyPr>
            <a:normAutofit/>
          </a:bodyPr>
          <a:lstStyle/>
          <a:p>
            <a:r>
              <a:rPr lang="en-GB" dirty="0">
                <a:solidFill>
                  <a:srgbClr val="C00000"/>
                </a:solidFill>
                <a:latin typeface="Algerian" panose="04020705040A02060702" pitchFamily="82" charset="0"/>
              </a:rPr>
              <a:t>PROBLEM</a:t>
            </a:r>
          </a:p>
        </p:txBody>
      </p:sp>
      <p:pic>
        <p:nvPicPr>
          <p:cNvPr id="2050" name="Picture 2" descr="Image result for problem">
            <a:extLst>
              <a:ext uri="{FF2B5EF4-FFF2-40B4-BE49-F238E27FC236}">
                <a16:creationId xmlns:a16="http://schemas.microsoft.com/office/drawing/2014/main" id="{497A4748-78F5-725D-15DA-22B6BA8826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20870" y="1599461"/>
            <a:ext cx="6015093" cy="4218376"/>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63" name="Oval 2062">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65" name="Oval 2064">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CF2158B-A8B1-BDB8-925B-4B669C172BCF}"/>
              </a:ext>
            </a:extLst>
          </p:cNvPr>
          <p:cNvSpPr>
            <a:spLocks noGrp="1"/>
          </p:cNvSpPr>
          <p:nvPr>
            <p:ph idx="1"/>
          </p:nvPr>
        </p:nvSpPr>
        <p:spPr>
          <a:xfrm>
            <a:off x="1154955" y="2120900"/>
            <a:ext cx="3133726" cy="3898900"/>
          </a:xfrm>
        </p:spPr>
        <p:txBody>
          <a:bodyPr>
            <a:normAutofit/>
          </a:bodyPr>
          <a:lstStyle/>
          <a:p>
            <a:r>
              <a:rPr lang="en-GB" dirty="0">
                <a:solidFill>
                  <a:srgbClr val="FFFFFF"/>
                </a:solidFill>
              </a:rPr>
              <a:t>STAFF SHORTAGES DUE TO COVID</a:t>
            </a:r>
          </a:p>
          <a:p>
            <a:r>
              <a:rPr lang="en-GB" dirty="0">
                <a:solidFill>
                  <a:srgbClr val="FFFFFF"/>
                </a:solidFill>
              </a:rPr>
              <a:t>SERVICE USERS NOT BEING TAKEN CARE OF PROPERLY</a:t>
            </a:r>
          </a:p>
          <a:p>
            <a:r>
              <a:rPr lang="en-GB" dirty="0">
                <a:solidFill>
                  <a:srgbClr val="FFFFFF"/>
                </a:solidFill>
              </a:rPr>
              <a:t>WORK OVERLOAD ON STAFF</a:t>
            </a:r>
          </a:p>
          <a:p>
            <a:r>
              <a:rPr lang="en-GB" dirty="0">
                <a:solidFill>
                  <a:srgbClr val="FFFFFF"/>
                </a:solidFill>
              </a:rPr>
              <a:t>BIGGER CONSEQUENSES</a:t>
            </a:r>
          </a:p>
        </p:txBody>
      </p:sp>
      <p:sp>
        <p:nvSpPr>
          <p:cNvPr id="2067"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53628658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ED281F-D1C9-1C14-9EE3-B74170C9930B}"/>
              </a:ext>
            </a:extLst>
          </p:cNvPr>
          <p:cNvSpPr>
            <a:spLocks noGrp="1"/>
          </p:cNvSpPr>
          <p:nvPr>
            <p:ph idx="1"/>
          </p:nvPr>
        </p:nvSpPr>
        <p:spPr>
          <a:xfrm>
            <a:off x="2614103" y="1124896"/>
            <a:ext cx="8825659" cy="3416300"/>
          </a:xfrm>
        </p:spPr>
        <p:txBody>
          <a:bodyPr>
            <a:normAutofit/>
          </a:bodyPr>
          <a:lstStyle/>
          <a:p>
            <a:pPr marL="0" indent="0">
              <a:buNone/>
            </a:pPr>
            <a:r>
              <a:rPr lang="en-GB" sz="3200" dirty="0">
                <a:solidFill>
                  <a:srgbClr val="C00000"/>
                </a:solidFill>
                <a:latin typeface="Algerian" panose="04020705040A02060702" pitchFamily="82" charset="0"/>
              </a:rPr>
              <a:t>P    E    S     T     L    E      A  N  A  L  Y  S  I  S</a:t>
            </a:r>
          </a:p>
        </p:txBody>
      </p:sp>
      <p:graphicFrame>
        <p:nvGraphicFramePr>
          <p:cNvPr id="4" name="Table 3">
            <a:extLst>
              <a:ext uri="{FF2B5EF4-FFF2-40B4-BE49-F238E27FC236}">
                <a16:creationId xmlns:a16="http://schemas.microsoft.com/office/drawing/2014/main" id="{393E8EF8-672A-65C5-34E4-3CFB197FFE99}"/>
              </a:ext>
            </a:extLst>
          </p:cNvPr>
          <p:cNvGraphicFramePr>
            <a:graphicFrameLocks noGrp="1"/>
          </p:cNvGraphicFramePr>
          <p:nvPr>
            <p:extLst>
              <p:ext uri="{D42A27DB-BD31-4B8C-83A1-F6EECF244321}">
                <p14:modId xmlns:p14="http://schemas.microsoft.com/office/powerpoint/2010/main" val="4199985982"/>
              </p:ext>
            </p:extLst>
          </p:nvPr>
        </p:nvGraphicFramePr>
        <p:xfrm>
          <a:off x="2115820" y="2537508"/>
          <a:ext cx="8128002" cy="3195596"/>
        </p:xfrm>
        <a:graphic>
          <a:graphicData uri="http://schemas.openxmlformats.org/drawingml/2006/table">
            <a:tbl>
              <a:tblPr firstRow="1" bandRow="1">
                <a:tableStyleId>{5C22544A-7EE6-4342-B048-85BDC9FD1C3A}</a:tableStyleId>
              </a:tblPr>
              <a:tblGrid>
                <a:gridCol w="1354667">
                  <a:extLst>
                    <a:ext uri="{9D8B030D-6E8A-4147-A177-3AD203B41FA5}">
                      <a16:colId xmlns:a16="http://schemas.microsoft.com/office/drawing/2014/main" val="449772549"/>
                    </a:ext>
                  </a:extLst>
                </a:gridCol>
                <a:gridCol w="1354667">
                  <a:extLst>
                    <a:ext uri="{9D8B030D-6E8A-4147-A177-3AD203B41FA5}">
                      <a16:colId xmlns:a16="http://schemas.microsoft.com/office/drawing/2014/main" val="2109055750"/>
                    </a:ext>
                  </a:extLst>
                </a:gridCol>
                <a:gridCol w="1354667">
                  <a:extLst>
                    <a:ext uri="{9D8B030D-6E8A-4147-A177-3AD203B41FA5}">
                      <a16:colId xmlns:a16="http://schemas.microsoft.com/office/drawing/2014/main" val="4068791298"/>
                    </a:ext>
                  </a:extLst>
                </a:gridCol>
                <a:gridCol w="1354667">
                  <a:extLst>
                    <a:ext uri="{9D8B030D-6E8A-4147-A177-3AD203B41FA5}">
                      <a16:colId xmlns:a16="http://schemas.microsoft.com/office/drawing/2014/main" val="3688439792"/>
                    </a:ext>
                  </a:extLst>
                </a:gridCol>
                <a:gridCol w="1354667">
                  <a:extLst>
                    <a:ext uri="{9D8B030D-6E8A-4147-A177-3AD203B41FA5}">
                      <a16:colId xmlns:a16="http://schemas.microsoft.com/office/drawing/2014/main" val="1703543180"/>
                    </a:ext>
                  </a:extLst>
                </a:gridCol>
                <a:gridCol w="1354667">
                  <a:extLst>
                    <a:ext uri="{9D8B030D-6E8A-4147-A177-3AD203B41FA5}">
                      <a16:colId xmlns:a16="http://schemas.microsoft.com/office/drawing/2014/main" val="1167797076"/>
                    </a:ext>
                  </a:extLst>
                </a:gridCol>
              </a:tblGrid>
              <a:tr h="370840">
                <a:tc>
                  <a:txBody>
                    <a:bodyPr/>
                    <a:lstStyle/>
                    <a:p>
                      <a:r>
                        <a:rPr lang="en-GB" dirty="0"/>
                        <a:t>P</a:t>
                      </a:r>
                    </a:p>
                  </a:txBody>
                  <a:tcPr/>
                </a:tc>
                <a:tc>
                  <a:txBody>
                    <a:bodyPr/>
                    <a:lstStyle/>
                    <a:p>
                      <a:r>
                        <a:rPr lang="en-GB" dirty="0"/>
                        <a:t>E</a:t>
                      </a:r>
                    </a:p>
                  </a:txBody>
                  <a:tcPr/>
                </a:tc>
                <a:tc>
                  <a:txBody>
                    <a:bodyPr/>
                    <a:lstStyle/>
                    <a:p>
                      <a:r>
                        <a:rPr lang="en-GB" dirty="0"/>
                        <a:t>S</a:t>
                      </a:r>
                    </a:p>
                  </a:txBody>
                  <a:tcPr/>
                </a:tc>
                <a:tc>
                  <a:txBody>
                    <a:bodyPr/>
                    <a:lstStyle/>
                    <a:p>
                      <a:r>
                        <a:rPr lang="en-GB" dirty="0"/>
                        <a:t>T</a:t>
                      </a:r>
                    </a:p>
                  </a:txBody>
                  <a:tcPr/>
                </a:tc>
                <a:tc>
                  <a:txBody>
                    <a:bodyPr/>
                    <a:lstStyle/>
                    <a:p>
                      <a:r>
                        <a:rPr lang="en-GB" dirty="0"/>
                        <a:t>E</a:t>
                      </a:r>
                    </a:p>
                  </a:txBody>
                  <a:tcPr/>
                </a:tc>
                <a:tc>
                  <a:txBody>
                    <a:bodyPr/>
                    <a:lstStyle/>
                    <a:p>
                      <a:r>
                        <a:rPr lang="en-GB" dirty="0"/>
                        <a:t>L</a:t>
                      </a:r>
                    </a:p>
                  </a:txBody>
                  <a:tcPr/>
                </a:tc>
                <a:extLst>
                  <a:ext uri="{0D108BD9-81ED-4DB2-BD59-A6C34878D82A}">
                    <a16:rowId xmlns:a16="http://schemas.microsoft.com/office/drawing/2014/main" val="4263139168"/>
                  </a:ext>
                </a:extLst>
              </a:tr>
              <a:tr h="620036">
                <a:tc>
                  <a:txBody>
                    <a:bodyPr/>
                    <a:lstStyle/>
                    <a:p>
                      <a:r>
                        <a:rPr lang="en-GB" sz="1200" dirty="0"/>
                        <a:t>Covid policy</a:t>
                      </a:r>
                    </a:p>
                  </a:txBody>
                  <a:tcPr/>
                </a:tc>
                <a:tc>
                  <a:txBody>
                    <a:bodyPr/>
                    <a:lstStyle/>
                    <a:p>
                      <a:r>
                        <a:rPr lang="en-GB" sz="1200" dirty="0"/>
                        <a:t>Language barriers</a:t>
                      </a:r>
                    </a:p>
                  </a:txBody>
                  <a:tcPr/>
                </a:tc>
                <a:tc>
                  <a:txBody>
                    <a:bodyPr/>
                    <a:lstStyle/>
                    <a:p>
                      <a:r>
                        <a:rPr lang="en-GB" sz="1200"/>
                        <a:t>Safeguarding</a:t>
                      </a:r>
                      <a:endParaRPr lang="en-GB" sz="1200" dirty="0"/>
                    </a:p>
                  </a:txBody>
                  <a:tcPr/>
                </a:tc>
                <a:tc>
                  <a:txBody>
                    <a:bodyPr/>
                    <a:lstStyle/>
                    <a:p>
                      <a:r>
                        <a:rPr lang="en-GB" sz="1200"/>
                        <a:t>Technology</a:t>
                      </a:r>
                      <a:endParaRPr lang="en-GB" sz="1200" dirty="0"/>
                    </a:p>
                  </a:txBody>
                  <a:tcPr/>
                </a:tc>
                <a:tc>
                  <a:txBody>
                    <a:bodyPr/>
                    <a:lstStyle/>
                    <a:p>
                      <a:r>
                        <a:rPr lang="en-GB" sz="1200"/>
                        <a:t>Future plan</a:t>
                      </a:r>
                      <a:endParaRPr lang="en-GB" sz="1200" dirty="0"/>
                    </a:p>
                  </a:txBody>
                  <a:tcPr/>
                </a:tc>
                <a:tc>
                  <a:txBody>
                    <a:bodyPr/>
                    <a:lstStyle/>
                    <a:p>
                      <a:r>
                        <a:rPr lang="en-GB" sz="1200"/>
                        <a:t>Risk assessment </a:t>
                      </a:r>
                      <a:endParaRPr lang="en-GB" sz="1200" dirty="0"/>
                    </a:p>
                  </a:txBody>
                  <a:tcPr/>
                </a:tc>
                <a:extLst>
                  <a:ext uri="{0D108BD9-81ED-4DB2-BD59-A6C34878D82A}">
                    <a16:rowId xmlns:a16="http://schemas.microsoft.com/office/drawing/2014/main" val="3106205090"/>
                  </a:ext>
                </a:extLst>
              </a:tr>
              <a:tr h="370840">
                <a:tc>
                  <a:txBody>
                    <a:bodyPr/>
                    <a:lstStyle/>
                    <a:p>
                      <a:r>
                        <a:rPr lang="en-GB" sz="1200" dirty="0"/>
                        <a:t>Tax policy</a:t>
                      </a:r>
                    </a:p>
                  </a:txBody>
                  <a:tcPr/>
                </a:tc>
                <a:tc>
                  <a:txBody>
                    <a:bodyPr/>
                    <a:lstStyle/>
                    <a:p>
                      <a:r>
                        <a:rPr lang="en-GB" sz="1200" dirty="0"/>
                        <a:t>Employment rates</a:t>
                      </a:r>
                    </a:p>
                  </a:txBody>
                  <a:tcPr/>
                </a:tc>
                <a:tc>
                  <a:txBody>
                    <a:bodyPr/>
                    <a:lstStyle/>
                    <a:p>
                      <a:r>
                        <a:rPr lang="en-GB" sz="1200"/>
                        <a:t>Behaviours</a:t>
                      </a:r>
                      <a:endParaRPr lang="en-GB" sz="1200" dirty="0"/>
                    </a:p>
                  </a:txBody>
                  <a:tcPr/>
                </a:tc>
                <a:tc>
                  <a:txBody>
                    <a:bodyPr/>
                    <a:lstStyle/>
                    <a:p>
                      <a:r>
                        <a:rPr lang="en-GB" sz="1200"/>
                        <a:t>Business Impact</a:t>
                      </a:r>
                      <a:endParaRPr lang="en-GB" sz="1200" dirty="0"/>
                    </a:p>
                  </a:txBody>
                  <a:tcPr/>
                </a:tc>
                <a:tc>
                  <a:txBody>
                    <a:bodyPr/>
                    <a:lstStyle/>
                    <a:p>
                      <a:r>
                        <a:rPr lang="en-GB" sz="1200"/>
                        <a:t>Change of weather</a:t>
                      </a:r>
                      <a:endParaRPr lang="en-GB" sz="1200" dirty="0"/>
                    </a:p>
                  </a:txBody>
                  <a:tcPr/>
                </a:tc>
                <a:tc>
                  <a:txBody>
                    <a:bodyPr/>
                    <a:lstStyle/>
                    <a:p>
                      <a:r>
                        <a:rPr lang="en-GB" sz="1200"/>
                        <a:t>Data base protection</a:t>
                      </a:r>
                      <a:endParaRPr lang="en-GB" sz="1200" dirty="0"/>
                    </a:p>
                  </a:txBody>
                  <a:tcPr/>
                </a:tc>
                <a:extLst>
                  <a:ext uri="{0D108BD9-81ED-4DB2-BD59-A6C34878D82A}">
                    <a16:rowId xmlns:a16="http://schemas.microsoft.com/office/drawing/2014/main" val="2227021441"/>
                  </a:ext>
                </a:extLst>
              </a:tr>
              <a:tr h="370840">
                <a:tc>
                  <a:txBody>
                    <a:bodyPr/>
                    <a:lstStyle/>
                    <a:p>
                      <a:r>
                        <a:rPr lang="en-GB" sz="1200" dirty="0"/>
                        <a:t>Confidentiality</a:t>
                      </a:r>
                    </a:p>
                  </a:txBody>
                  <a:tcPr/>
                </a:tc>
                <a:tc>
                  <a:txBody>
                    <a:bodyPr/>
                    <a:lstStyle/>
                    <a:p>
                      <a:r>
                        <a:rPr lang="en-GB" sz="1200" dirty="0"/>
                        <a:t>Rent for building, property</a:t>
                      </a:r>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tc>
                  <a:txBody>
                    <a:bodyPr/>
                    <a:lstStyle/>
                    <a:p>
                      <a:r>
                        <a:rPr lang="en-GB" sz="1200" dirty="0"/>
                        <a:t>DBS</a:t>
                      </a:r>
                    </a:p>
                  </a:txBody>
                  <a:tcPr/>
                </a:tc>
                <a:extLst>
                  <a:ext uri="{0D108BD9-81ED-4DB2-BD59-A6C34878D82A}">
                    <a16:rowId xmlns:a16="http://schemas.microsoft.com/office/drawing/2014/main" val="2739312178"/>
                  </a:ext>
                </a:extLst>
              </a:tr>
              <a:tr h="370840">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414943439"/>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843482871"/>
                  </a:ext>
                </a:extLst>
              </a:tr>
              <a:tr h="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088624454"/>
                  </a:ext>
                </a:extLst>
              </a:tr>
            </a:tbl>
          </a:graphicData>
        </a:graphic>
      </p:graphicFrame>
    </p:spTree>
    <p:extLst>
      <p:ext uri="{BB962C8B-B14F-4D97-AF65-F5344CB8AC3E}">
        <p14:creationId xmlns:p14="http://schemas.microsoft.com/office/powerpoint/2010/main" val="1673833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9CBCD-14CE-3E33-40AA-01B55B49723F}"/>
              </a:ext>
            </a:extLst>
          </p:cNvPr>
          <p:cNvSpPr>
            <a:spLocks noGrp="1"/>
          </p:cNvSpPr>
          <p:nvPr>
            <p:ph type="title"/>
          </p:nvPr>
        </p:nvSpPr>
        <p:spPr/>
        <p:txBody>
          <a:bodyPr/>
          <a:lstStyle/>
          <a:p>
            <a:r>
              <a:rPr lang="en-GB" dirty="0">
                <a:solidFill>
                  <a:srgbClr val="C00000"/>
                </a:solidFill>
                <a:latin typeface="Algerian" panose="04020705040A02060702" pitchFamily="82" charset="0"/>
              </a:rPr>
              <a:t>SOLUTIONS FOR STAFF SHORTAGES</a:t>
            </a:r>
          </a:p>
        </p:txBody>
      </p:sp>
      <p:sp>
        <p:nvSpPr>
          <p:cNvPr id="4" name="Text Placeholder 3">
            <a:extLst>
              <a:ext uri="{FF2B5EF4-FFF2-40B4-BE49-F238E27FC236}">
                <a16:creationId xmlns:a16="http://schemas.microsoft.com/office/drawing/2014/main" id="{2157B8D1-8EB8-7235-F0B7-3B40D5E365B1}"/>
              </a:ext>
            </a:extLst>
          </p:cNvPr>
          <p:cNvSpPr>
            <a:spLocks noGrp="1"/>
          </p:cNvSpPr>
          <p:nvPr>
            <p:ph type="body" sz="half" idx="15"/>
          </p:nvPr>
        </p:nvSpPr>
        <p:spPr/>
        <p:txBody>
          <a:bodyPr/>
          <a:lstStyle/>
          <a:p>
            <a:pPr marL="285750" indent="-285750">
              <a:buFont typeface="Arial" panose="020B0604020202020204" pitchFamily="34" charset="0"/>
              <a:buChar char="•"/>
            </a:pPr>
            <a:r>
              <a:rPr lang="en-GB" dirty="0">
                <a:solidFill>
                  <a:srgbClr val="C00000"/>
                </a:solidFill>
              </a:rPr>
              <a:t>PROVIDE MORE TRAINING TO STAFF.</a:t>
            </a:r>
          </a:p>
          <a:p>
            <a:pPr marL="285750" indent="-285750">
              <a:buFont typeface="Arial" panose="020B0604020202020204" pitchFamily="34" charset="0"/>
              <a:buChar char="•"/>
            </a:pPr>
            <a:r>
              <a:rPr lang="en-GB" dirty="0">
                <a:solidFill>
                  <a:srgbClr val="C00000"/>
                </a:solidFill>
              </a:rPr>
              <a:t>IMPROVING THE WORK ENVIROMENT CAN HELP IMPROVE STAFF SHORTAGES.</a:t>
            </a:r>
          </a:p>
          <a:p>
            <a:pPr marL="285750" indent="-285750">
              <a:buFont typeface="Arial" panose="020B0604020202020204" pitchFamily="34" charset="0"/>
              <a:buChar char="•"/>
            </a:pPr>
            <a:r>
              <a:rPr lang="en-GB" dirty="0">
                <a:solidFill>
                  <a:srgbClr val="C00000"/>
                </a:solidFill>
              </a:rPr>
              <a:t>INCREASE STAFF WAGES, WOULD WANT TO MAKE THE STAFF WANT MORE HOURS.</a:t>
            </a:r>
          </a:p>
          <a:p>
            <a:pPr marL="285750" indent="-285750">
              <a:buFont typeface="Arial" panose="020B0604020202020204" pitchFamily="34" charset="0"/>
              <a:buChar char="•"/>
            </a:pPr>
            <a:r>
              <a:rPr lang="en-GB" dirty="0">
                <a:solidFill>
                  <a:srgbClr val="C00000"/>
                </a:solidFill>
              </a:rPr>
              <a:t>GIVE PAY RISE.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6" name="Text Placeholder 5">
            <a:extLst>
              <a:ext uri="{FF2B5EF4-FFF2-40B4-BE49-F238E27FC236}">
                <a16:creationId xmlns:a16="http://schemas.microsoft.com/office/drawing/2014/main" id="{950F1D8A-B2C9-E0CA-32B6-50B2E143909D}"/>
              </a:ext>
            </a:extLst>
          </p:cNvPr>
          <p:cNvSpPr>
            <a:spLocks noGrp="1"/>
          </p:cNvSpPr>
          <p:nvPr>
            <p:ph type="body" sz="half" idx="16"/>
          </p:nvPr>
        </p:nvSpPr>
        <p:spPr/>
        <p:txBody>
          <a:bodyPr>
            <a:normAutofit fontScale="85000" lnSpcReduction="10000"/>
          </a:bodyPr>
          <a:lstStyle/>
          <a:p>
            <a:pPr marL="285750" indent="-285750">
              <a:buFont typeface="Arial" panose="020B0604020202020204" pitchFamily="34" charset="0"/>
              <a:buChar char="•"/>
            </a:pPr>
            <a:r>
              <a:rPr lang="en-GB" dirty="0">
                <a:solidFill>
                  <a:srgbClr val="C00000"/>
                </a:solidFill>
              </a:rPr>
              <a:t>ADVERTISE THE JOB, SO PEOPLE OUT THEIR CAN REACH OUT TO YOU.</a:t>
            </a:r>
          </a:p>
          <a:p>
            <a:pPr marL="285750" indent="-285750">
              <a:buFont typeface="Arial" panose="020B0604020202020204" pitchFamily="34" charset="0"/>
              <a:buChar char="•"/>
            </a:pPr>
            <a:r>
              <a:rPr lang="en-GB" dirty="0">
                <a:solidFill>
                  <a:srgbClr val="C00000"/>
                </a:solidFill>
              </a:rPr>
              <a:t>HAVE A GOOD WORKING ENVIROMENT, A FRIENDLY ENVIROMENT WOULD WANT TO MAKE STAFF FEEL MORE COMFORTABLE WORKING.</a:t>
            </a:r>
          </a:p>
          <a:p>
            <a:pPr marL="285750" indent="-285750">
              <a:buFont typeface="Arial" panose="020B0604020202020204" pitchFamily="34" charset="0"/>
              <a:buChar char="•"/>
            </a:pPr>
            <a:r>
              <a:rPr lang="en-GB" dirty="0">
                <a:solidFill>
                  <a:srgbClr val="C00000"/>
                </a:solidFill>
              </a:rPr>
              <a:t>CHECK UP ON YOUR STAFF, TO SEE IF THEY ARE OK, SPEAK TO YOUR STAFF, SOME MAY SUFFER WITH MENTAL HEALTH ISSUES.. OFFER SUPPORT FOR THEIR MENTAL HEALTH ISSUES OR SPEAK TO YOUR STAFF IN PRIVATE/1 TO 1 AND ENSURE THAT THEY ARE OK.</a:t>
            </a:r>
          </a:p>
          <a:p>
            <a:pPr marL="285750" indent="-285750">
              <a:buFont typeface="Arial" panose="020B0604020202020204" pitchFamily="34" charset="0"/>
              <a:buChar char="•"/>
            </a:pPr>
            <a:endParaRPr lang="en-GB" dirty="0"/>
          </a:p>
        </p:txBody>
      </p:sp>
      <p:sp>
        <p:nvSpPr>
          <p:cNvPr id="8" name="Text Placeholder 7">
            <a:extLst>
              <a:ext uri="{FF2B5EF4-FFF2-40B4-BE49-F238E27FC236}">
                <a16:creationId xmlns:a16="http://schemas.microsoft.com/office/drawing/2014/main" id="{1EA245BD-2553-11C9-DB3A-BAA069439EDF}"/>
              </a:ext>
            </a:extLst>
          </p:cNvPr>
          <p:cNvSpPr>
            <a:spLocks noGrp="1"/>
          </p:cNvSpPr>
          <p:nvPr>
            <p:ph type="body" sz="half" idx="17"/>
          </p:nvPr>
        </p:nvSpPr>
        <p:spPr/>
        <p:txBody>
          <a:bodyPr/>
          <a:lstStyle/>
          <a:p>
            <a:pPr marL="285750" indent="-285750">
              <a:buFont typeface="Arial" panose="020B0604020202020204" pitchFamily="34" charset="0"/>
              <a:buChar char="•"/>
            </a:pPr>
            <a:r>
              <a:rPr lang="en-GB" dirty="0">
                <a:solidFill>
                  <a:srgbClr val="C00000"/>
                </a:solidFill>
              </a:rPr>
              <a:t>ENSURE THE WORKING CONDITIONS ARE GOOD AT WORK, PROVIDE SNACKS FOR STAFF, COFFEE, DRINKS OR SOMETHING TO EAT.</a:t>
            </a:r>
          </a:p>
          <a:p>
            <a:pPr marL="285750" indent="-285750">
              <a:buFont typeface="Arial" panose="020B0604020202020204" pitchFamily="34" charset="0"/>
              <a:buChar char="•"/>
            </a:pPr>
            <a:r>
              <a:rPr lang="en-GB" dirty="0">
                <a:solidFill>
                  <a:srgbClr val="C00000"/>
                </a:solidFill>
              </a:rPr>
              <a:t>GIVE SOME HELP TO THE STAFF, SO THAT THEY DO NOT FEEL AS IF WORK IS OVERLOAD FOR THEM. </a:t>
            </a:r>
          </a:p>
          <a:p>
            <a:pPr marL="285750" indent="-285750">
              <a:buFont typeface="Arial" panose="020B0604020202020204" pitchFamily="34" charset="0"/>
              <a:buChar char="•"/>
            </a:pPr>
            <a:endParaRPr lang="en-GB" dirty="0">
              <a:solidFill>
                <a:srgbClr val="C00000"/>
              </a:solidFill>
            </a:endParaRPr>
          </a:p>
        </p:txBody>
      </p:sp>
    </p:spTree>
    <p:extLst>
      <p:ext uri="{BB962C8B-B14F-4D97-AF65-F5344CB8AC3E}">
        <p14:creationId xmlns:p14="http://schemas.microsoft.com/office/powerpoint/2010/main" val="1498255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77AF8-559F-79A1-A96A-AD7913AAC667}"/>
              </a:ext>
            </a:extLst>
          </p:cNvPr>
          <p:cNvSpPr>
            <a:spLocks noGrp="1"/>
          </p:cNvSpPr>
          <p:nvPr>
            <p:ph type="title"/>
          </p:nvPr>
        </p:nvSpPr>
        <p:spPr/>
        <p:txBody>
          <a:bodyPr/>
          <a:lstStyle/>
          <a:p>
            <a:r>
              <a:rPr lang="en-GB" dirty="0">
                <a:solidFill>
                  <a:srgbClr val="C00000"/>
                </a:solidFill>
                <a:latin typeface="Algerian" panose="04020705040A02060702" pitchFamily="82" charset="0"/>
              </a:rPr>
              <a:t>Providing more training to staff</a:t>
            </a:r>
          </a:p>
        </p:txBody>
      </p:sp>
      <p:graphicFrame>
        <p:nvGraphicFramePr>
          <p:cNvPr id="4" name="Table 4">
            <a:extLst>
              <a:ext uri="{FF2B5EF4-FFF2-40B4-BE49-F238E27FC236}">
                <a16:creationId xmlns:a16="http://schemas.microsoft.com/office/drawing/2014/main" id="{D1193287-2E76-6D49-262C-4EB5A2C8F063}"/>
              </a:ext>
            </a:extLst>
          </p:cNvPr>
          <p:cNvGraphicFramePr>
            <a:graphicFrameLocks noGrp="1"/>
          </p:cNvGraphicFramePr>
          <p:nvPr>
            <p:extLst>
              <p:ext uri="{D42A27DB-BD31-4B8C-83A1-F6EECF244321}">
                <p14:modId xmlns:p14="http://schemas.microsoft.com/office/powerpoint/2010/main" val="2662031075"/>
              </p:ext>
            </p:extLst>
          </p:nvPr>
        </p:nvGraphicFramePr>
        <p:xfrm>
          <a:off x="1788368" y="1868535"/>
          <a:ext cx="8127999" cy="442065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1602611825"/>
                    </a:ext>
                  </a:extLst>
                </a:gridCol>
                <a:gridCol w="2709333">
                  <a:extLst>
                    <a:ext uri="{9D8B030D-6E8A-4147-A177-3AD203B41FA5}">
                      <a16:colId xmlns:a16="http://schemas.microsoft.com/office/drawing/2014/main" val="1407491314"/>
                    </a:ext>
                  </a:extLst>
                </a:gridCol>
                <a:gridCol w="2709333">
                  <a:extLst>
                    <a:ext uri="{9D8B030D-6E8A-4147-A177-3AD203B41FA5}">
                      <a16:colId xmlns:a16="http://schemas.microsoft.com/office/drawing/2014/main" val="2753719827"/>
                    </a:ext>
                  </a:extLst>
                </a:gridCol>
              </a:tblGrid>
              <a:tr h="0">
                <a:tc>
                  <a:txBody>
                    <a:bodyPr/>
                    <a:lstStyle/>
                    <a:p>
                      <a:r>
                        <a:rPr lang="en-GB" dirty="0"/>
                        <a:t>Plus</a:t>
                      </a:r>
                    </a:p>
                  </a:txBody>
                  <a:tcPr/>
                </a:tc>
                <a:tc>
                  <a:txBody>
                    <a:bodyPr/>
                    <a:lstStyle/>
                    <a:p>
                      <a:r>
                        <a:rPr lang="en-GB" dirty="0"/>
                        <a:t>Minus</a:t>
                      </a:r>
                    </a:p>
                  </a:txBody>
                  <a:tcPr/>
                </a:tc>
                <a:tc>
                  <a:txBody>
                    <a:bodyPr/>
                    <a:lstStyle/>
                    <a:p>
                      <a:r>
                        <a:rPr lang="en-GB" dirty="0"/>
                        <a:t>Interesting</a:t>
                      </a:r>
                    </a:p>
                  </a:txBody>
                  <a:tcPr/>
                </a:tc>
                <a:extLst>
                  <a:ext uri="{0D108BD9-81ED-4DB2-BD59-A6C34878D82A}">
                    <a16:rowId xmlns:a16="http://schemas.microsoft.com/office/drawing/2014/main" val="4285466924"/>
                  </a:ext>
                </a:extLst>
              </a:tr>
              <a:tr h="341880">
                <a:tc>
                  <a:txBody>
                    <a:bodyPr/>
                    <a:lstStyle/>
                    <a:p>
                      <a:r>
                        <a:rPr lang="en-GB" sz="1200" dirty="0"/>
                        <a:t>Builds up confident. +9</a:t>
                      </a:r>
                    </a:p>
                  </a:txBody>
                  <a:tcPr/>
                </a:tc>
                <a:tc>
                  <a:txBody>
                    <a:bodyPr/>
                    <a:lstStyle/>
                    <a:p>
                      <a:r>
                        <a:rPr lang="en-GB" sz="1200" dirty="0"/>
                        <a:t>Cost of training.-6</a:t>
                      </a:r>
                    </a:p>
                  </a:txBody>
                  <a:tcPr/>
                </a:tc>
                <a:tc>
                  <a:txBody>
                    <a:bodyPr/>
                    <a:lstStyle/>
                    <a:p>
                      <a:r>
                        <a:rPr lang="en-GB" sz="1200" dirty="0"/>
                        <a:t>Staff would gain more experience. </a:t>
                      </a:r>
                    </a:p>
                  </a:txBody>
                  <a:tcPr/>
                </a:tc>
                <a:extLst>
                  <a:ext uri="{0D108BD9-81ED-4DB2-BD59-A6C34878D82A}">
                    <a16:rowId xmlns:a16="http://schemas.microsoft.com/office/drawing/2014/main" val="1908660054"/>
                  </a:ext>
                </a:extLst>
              </a:tr>
              <a:tr h="842991">
                <a:tc>
                  <a:txBody>
                    <a:bodyPr/>
                    <a:lstStyle/>
                    <a:p>
                      <a:r>
                        <a:rPr lang="en-GB" sz="1200" dirty="0"/>
                        <a:t>Staff would have a better understanding of their role. +9</a:t>
                      </a:r>
                    </a:p>
                  </a:txBody>
                  <a:tcPr/>
                </a:tc>
                <a:tc>
                  <a:txBody>
                    <a:bodyPr/>
                    <a:lstStyle/>
                    <a:p>
                      <a:r>
                        <a:rPr lang="en-GB" sz="1200" dirty="0"/>
                        <a:t>Takes up a lot of time.-8</a:t>
                      </a:r>
                    </a:p>
                  </a:txBody>
                  <a:tcPr/>
                </a:tc>
                <a:tc>
                  <a:txBody>
                    <a:bodyPr/>
                    <a:lstStyle/>
                    <a:p>
                      <a:r>
                        <a:rPr lang="en-GB" sz="1200" dirty="0"/>
                        <a:t>They will become better at their job.</a:t>
                      </a:r>
                    </a:p>
                  </a:txBody>
                  <a:tcPr/>
                </a:tc>
                <a:extLst>
                  <a:ext uri="{0D108BD9-81ED-4DB2-BD59-A6C34878D82A}">
                    <a16:rowId xmlns:a16="http://schemas.microsoft.com/office/drawing/2014/main" val="2101878469"/>
                  </a:ext>
                </a:extLst>
              </a:tr>
              <a:tr h="590094">
                <a:tc>
                  <a:txBody>
                    <a:bodyPr/>
                    <a:lstStyle/>
                    <a:p>
                      <a:r>
                        <a:rPr lang="en-GB" sz="1200" dirty="0"/>
                        <a:t>Staff would gain more knowledge. +9</a:t>
                      </a:r>
                    </a:p>
                  </a:txBody>
                  <a:tcPr/>
                </a:tc>
                <a:tc>
                  <a:txBody>
                    <a:bodyPr/>
                    <a:lstStyle/>
                    <a:p>
                      <a:r>
                        <a:rPr lang="en-GB" sz="1200" dirty="0"/>
                        <a:t>Staff may leave to find another job.-9</a:t>
                      </a:r>
                    </a:p>
                  </a:txBody>
                  <a:tcPr/>
                </a:tc>
                <a:tc>
                  <a:txBody>
                    <a:bodyPr/>
                    <a:lstStyle/>
                    <a:p>
                      <a:r>
                        <a:rPr lang="en-GB" sz="1200" dirty="0"/>
                        <a:t>Staff could work to a higher role.</a:t>
                      </a:r>
                    </a:p>
                  </a:txBody>
                  <a:tcPr/>
                </a:tc>
                <a:extLst>
                  <a:ext uri="{0D108BD9-81ED-4DB2-BD59-A6C34878D82A}">
                    <a16:rowId xmlns:a16="http://schemas.microsoft.com/office/drawing/2014/main" val="653506936"/>
                  </a:ext>
                </a:extLst>
              </a:tr>
              <a:tr h="590094">
                <a:tc>
                  <a:txBody>
                    <a:bodyPr/>
                    <a:lstStyle/>
                    <a:p>
                      <a:r>
                        <a:rPr lang="en-GB" sz="1200" dirty="0"/>
                        <a:t>Staff would perform better.+9</a:t>
                      </a:r>
                    </a:p>
                  </a:txBody>
                  <a:tcPr/>
                </a:tc>
                <a:tc>
                  <a:txBody>
                    <a:bodyPr/>
                    <a:lstStyle/>
                    <a:p>
                      <a:r>
                        <a:rPr lang="en-GB" sz="1200" dirty="0"/>
                        <a:t>Stressful. -9</a:t>
                      </a:r>
                    </a:p>
                  </a:txBody>
                  <a:tcPr/>
                </a:tc>
                <a:tc>
                  <a:txBody>
                    <a:bodyPr/>
                    <a:lstStyle/>
                    <a:p>
                      <a:endParaRPr lang="en-GB" dirty="0"/>
                    </a:p>
                  </a:txBody>
                  <a:tcPr/>
                </a:tc>
                <a:extLst>
                  <a:ext uri="{0D108BD9-81ED-4DB2-BD59-A6C34878D82A}">
                    <a16:rowId xmlns:a16="http://schemas.microsoft.com/office/drawing/2014/main" val="1121442207"/>
                  </a:ext>
                </a:extLst>
              </a:tr>
              <a:tr h="842991">
                <a:tc>
                  <a:txBody>
                    <a:bodyPr/>
                    <a:lstStyle/>
                    <a:p>
                      <a:r>
                        <a:rPr lang="en-GB" sz="1200" dirty="0"/>
                        <a:t>No one would complain about the staff`s performance. +8</a:t>
                      </a:r>
                    </a:p>
                  </a:txBody>
                  <a:tcPr/>
                </a:tc>
                <a:tc>
                  <a:txBody>
                    <a:bodyPr/>
                    <a:lstStyle/>
                    <a:p>
                      <a:r>
                        <a:rPr lang="en-GB" sz="1200" dirty="0"/>
                        <a:t>Staff may find it less interesting, (sitting down and listening) all depends on what kind of training you give.-8</a:t>
                      </a:r>
                    </a:p>
                  </a:txBody>
                  <a:tcPr/>
                </a:tc>
                <a:tc>
                  <a:txBody>
                    <a:bodyPr/>
                    <a:lstStyle/>
                    <a:p>
                      <a:endParaRPr lang="en-GB"/>
                    </a:p>
                  </a:txBody>
                  <a:tcPr/>
                </a:tc>
                <a:extLst>
                  <a:ext uri="{0D108BD9-81ED-4DB2-BD59-A6C34878D82A}">
                    <a16:rowId xmlns:a16="http://schemas.microsoft.com/office/drawing/2014/main" val="1329952758"/>
                  </a:ext>
                </a:extLst>
              </a:tr>
              <a:tr h="341880">
                <a:tc>
                  <a:txBody>
                    <a:bodyPr/>
                    <a:lstStyle/>
                    <a:p>
                      <a:r>
                        <a:rPr lang="en-GB" sz="1200" dirty="0"/>
                        <a:t>Builds up skills and experience.+9</a:t>
                      </a:r>
                    </a:p>
                  </a:txBody>
                  <a:tcPr/>
                </a:tc>
                <a:tc>
                  <a:txBody>
                    <a:bodyPr/>
                    <a:lstStyle/>
                    <a:p>
                      <a:endParaRPr lang="en-GB" sz="1200" dirty="0"/>
                    </a:p>
                  </a:txBody>
                  <a:tcPr/>
                </a:tc>
                <a:tc>
                  <a:txBody>
                    <a:bodyPr/>
                    <a:lstStyle/>
                    <a:p>
                      <a:endParaRPr lang="en-GB"/>
                    </a:p>
                  </a:txBody>
                  <a:tcPr/>
                </a:tc>
                <a:extLst>
                  <a:ext uri="{0D108BD9-81ED-4DB2-BD59-A6C34878D82A}">
                    <a16:rowId xmlns:a16="http://schemas.microsoft.com/office/drawing/2014/main" val="1298559493"/>
                  </a:ext>
                </a:extLst>
              </a:tr>
              <a:tr h="341880">
                <a:tc>
                  <a:txBody>
                    <a:bodyPr/>
                    <a:lstStyle/>
                    <a:p>
                      <a:r>
                        <a:rPr lang="en-GB" dirty="0"/>
                        <a:t>Total: 53</a:t>
                      </a:r>
                    </a:p>
                  </a:txBody>
                  <a:tcPr/>
                </a:tc>
                <a:tc>
                  <a:txBody>
                    <a:bodyPr/>
                    <a:lstStyle/>
                    <a:p>
                      <a:r>
                        <a:rPr lang="en-GB" dirty="0"/>
                        <a:t>Total: 40</a:t>
                      </a:r>
                    </a:p>
                  </a:txBody>
                  <a:tcPr/>
                </a:tc>
                <a:tc>
                  <a:txBody>
                    <a:bodyPr/>
                    <a:lstStyle/>
                    <a:p>
                      <a:r>
                        <a:rPr lang="en-GB" dirty="0"/>
                        <a:t>Total: 93</a:t>
                      </a:r>
                    </a:p>
                  </a:txBody>
                  <a:tcPr/>
                </a:tc>
                <a:extLst>
                  <a:ext uri="{0D108BD9-81ED-4DB2-BD59-A6C34878D82A}">
                    <a16:rowId xmlns:a16="http://schemas.microsoft.com/office/drawing/2014/main" val="456335256"/>
                  </a:ext>
                </a:extLst>
              </a:tr>
            </a:tbl>
          </a:graphicData>
        </a:graphic>
      </p:graphicFrame>
    </p:spTree>
    <p:extLst>
      <p:ext uri="{BB962C8B-B14F-4D97-AF65-F5344CB8AC3E}">
        <p14:creationId xmlns:p14="http://schemas.microsoft.com/office/powerpoint/2010/main" val="8847512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C22C8-1E1E-430F-2CB6-BFC4310CAB69}"/>
              </a:ext>
            </a:extLst>
          </p:cNvPr>
          <p:cNvSpPr>
            <a:spLocks noGrp="1"/>
          </p:cNvSpPr>
          <p:nvPr>
            <p:ph type="title"/>
          </p:nvPr>
        </p:nvSpPr>
        <p:spPr/>
        <p:txBody>
          <a:bodyPr/>
          <a:lstStyle/>
          <a:p>
            <a:r>
              <a:rPr lang="en-GB" dirty="0">
                <a:solidFill>
                  <a:srgbClr val="C00000"/>
                </a:solidFill>
                <a:latin typeface="Algerian" panose="04020705040A02060702" pitchFamily="82" charset="0"/>
              </a:rPr>
              <a:t>Improving work environment for staff shortages</a:t>
            </a:r>
          </a:p>
        </p:txBody>
      </p:sp>
      <p:graphicFrame>
        <p:nvGraphicFramePr>
          <p:cNvPr id="4" name="Table 4">
            <a:extLst>
              <a:ext uri="{FF2B5EF4-FFF2-40B4-BE49-F238E27FC236}">
                <a16:creationId xmlns:a16="http://schemas.microsoft.com/office/drawing/2014/main" id="{A1716A69-5FEB-565A-3D70-4E00432FA1AE}"/>
              </a:ext>
            </a:extLst>
          </p:cNvPr>
          <p:cNvGraphicFramePr>
            <a:graphicFrameLocks noGrp="1"/>
          </p:cNvGraphicFramePr>
          <p:nvPr>
            <p:extLst>
              <p:ext uri="{D42A27DB-BD31-4B8C-83A1-F6EECF244321}">
                <p14:modId xmlns:p14="http://schemas.microsoft.com/office/powerpoint/2010/main" val="3579651110"/>
              </p:ext>
            </p:extLst>
          </p:nvPr>
        </p:nvGraphicFramePr>
        <p:xfrm>
          <a:off x="2032000" y="2218856"/>
          <a:ext cx="8127999" cy="347472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3146246031"/>
                    </a:ext>
                  </a:extLst>
                </a:gridCol>
                <a:gridCol w="2709333">
                  <a:extLst>
                    <a:ext uri="{9D8B030D-6E8A-4147-A177-3AD203B41FA5}">
                      <a16:colId xmlns:a16="http://schemas.microsoft.com/office/drawing/2014/main" val="2062881840"/>
                    </a:ext>
                  </a:extLst>
                </a:gridCol>
                <a:gridCol w="2709333">
                  <a:extLst>
                    <a:ext uri="{9D8B030D-6E8A-4147-A177-3AD203B41FA5}">
                      <a16:colId xmlns:a16="http://schemas.microsoft.com/office/drawing/2014/main" val="108609920"/>
                    </a:ext>
                  </a:extLst>
                </a:gridCol>
              </a:tblGrid>
              <a:tr h="370840">
                <a:tc>
                  <a:txBody>
                    <a:bodyPr/>
                    <a:lstStyle/>
                    <a:p>
                      <a:r>
                        <a:rPr lang="en-GB" dirty="0"/>
                        <a:t>Plus </a:t>
                      </a:r>
                    </a:p>
                  </a:txBody>
                  <a:tcPr/>
                </a:tc>
                <a:tc>
                  <a:txBody>
                    <a:bodyPr/>
                    <a:lstStyle/>
                    <a:p>
                      <a:r>
                        <a:rPr lang="en-GB" dirty="0"/>
                        <a:t>Minus </a:t>
                      </a:r>
                    </a:p>
                  </a:txBody>
                  <a:tcPr/>
                </a:tc>
                <a:tc>
                  <a:txBody>
                    <a:bodyPr/>
                    <a:lstStyle/>
                    <a:p>
                      <a:r>
                        <a:rPr lang="en-GB" dirty="0"/>
                        <a:t>Interesting </a:t>
                      </a:r>
                    </a:p>
                  </a:txBody>
                  <a:tcPr/>
                </a:tc>
                <a:extLst>
                  <a:ext uri="{0D108BD9-81ED-4DB2-BD59-A6C34878D82A}">
                    <a16:rowId xmlns:a16="http://schemas.microsoft.com/office/drawing/2014/main" val="535963041"/>
                  </a:ext>
                </a:extLst>
              </a:tr>
              <a:tr h="370840">
                <a:tc>
                  <a:txBody>
                    <a:bodyPr/>
                    <a:lstStyle/>
                    <a:p>
                      <a:r>
                        <a:rPr lang="en-GB" sz="1400" dirty="0"/>
                        <a:t>Flexible work.+6</a:t>
                      </a:r>
                    </a:p>
                  </a:txBody>
                  <a:tcPr/>
                </a:tc>
                <a:tc>
                  <a:txBody>
                    <a:bodyPr/>
                    <a:lstStyle/>
                    <a:p>
                      <a:r>
                        <a:rPr lang="en-GB" sz="1400" dirty="0"/>
                        <a:t>Stressful. -7</a:t>
                      </a:r>
                    </a:p>
                  </a:txBody>
                  <a:tcPr/>
                </a:tc>
                <a:tc>
                  <a:txBody>
                    <a:bodyPr/>
                    <a:lstStyle/>
                    <a:p>
                      <a:r>
                        <a:rPr lang="en-GB" sz="1400" dirty="0"/>
                        <a:t>Gain more knowledge. </a:t>
                      </a:r>
                    </a:p>
                  </a:txBody>
                  <a:tcPr/>
                </a:tc>
                <a:extLst>
                  <a:ext uri="{0D108BD9-81ED-4DB2-BD59-A6C34878D82A}">
                    <a16:rowId xmlns:a16="http://schemas.microsoft.com/office/drawing/2014/main" val="2402513965"/>
                  </a:ext>
                </a:extLst>
              </a:tr>
              <a:tr h="370840">
                <a:tc>
                  <a:txBody>
                    <a:bodyPr/>
                    <a:lstStyle/>
                    <a:p>
                      <a:r>
                        <a:rPr lang="en-GB" sz="1400" dirty="0"/>
                        <a:t>Sociable job. (meeting new people) making new friends.+7</a:t>
                      </a:r>
                    </a:p>
                  </a:txBody>
                  <a:tcPr/>
                </a:tc>
                <a:tc>
                  <a:txBody>
                    <a:bodyPr/>
                    <a:lstStyle/>
                    <a:p>
                      <a:r>
                        <a:rPr lang="en-GB" sz="1400" dirty="0"/>
                        <a:t>Mental health issues.-8</a:t>
                      </a:r>
                    </a:p>
                  </a:txBody>
                  <a:tcPr/>
                </a:tc>
                <a:tc>
                  <a:txBody>
                    <a:bodyPr/>
                    <a:lstStyle/>
                    <a:p>
                      <a:r>
                        <a:rPr lang="en-GB" sz="1400" dirty="0"/>
                        <a:t>More opportunities. </a:t>
                      </a:r>
                    </a:p>
                  </a:txBody>
                  <a:tcPr/>
                </a:tc>
                <a:extLst>
                  <a:ext uri="{0D108BD9-81ED-4DB2-BD59-A6C34878D82A}">
                    <a16:rowId xmlns:a16="http://schemas.microsoft.com/office/drawing/2014/main" val="2957470735"/>
                  </a:ext>
                </a:extLst>
              </a:tr>
              <a:tr h="370840">
                <a:tc>
                  <a:txBody>
                    <a:bodyPr/>
                    <a:lstStyle/>
                    <a:p>
                      <a:r>
                        <a:rPr lang="en-GB" sz="1400" dirty="0"/>
                        <a:t>Opportunities.+6</a:t>
                      </a:r>
                    </a:p>
                  </a:txBody>
                  <a:tcPr/>
                </a:tc>
                <a:tc>
                  <a:txBody>
                    <a:bodyPr/>
                    <a:lstStyle/>
                    <a:p>
                      <a:r>
                        <a:rPr lang="en-GB" sz="1400" dirty="0"/>
                        <a:t>Language barrier. -7</a:t>
                      </a:r>
                    </a:p>
                  </a:txBody>
                  <a:tcPr/>
                </a:tc>
                <a:tc>
                  <a:txBody>
                    <a:bodyPr/>
                    <a:lstStyle/>
                    <a:p>
                      <a:endParaRPr lang="en-GB" sz="1400" dirty="0"/>
                    </a:p>
                  </a:txBody>
                  <a:tcPr/>
                </a:tc>
                <a:extLst>
                  <a:ext uri="{0D108BD9-81ED-4DB2-BD59-A6C34878D82A}">
                    <a16:rowId xmlns:a16="http://schemas.microsoft.com/office/drawing/2014/main" val="2160907901"/>
                  </a:ext>
                </a:extLst>
              </a:tr>
              <a:tr h="370840">
                <a:tc>
                  <a:txBody>
                    <a:bodyPr/>
                    <a:lstStyle/>
                    <a:p>
                      <a:r>
                        <a:rPr lang="en-GB" sz="1400" dirty="0"/>
                        <a:t>Rewarding. +8</a:t>
                      </a:r>
                    </a:p>
                  </a:txBody>
                  <a:tcPr/>
                </a:tc>
                <a:tc>
                  <a:txBody>
                    <a:bodyPr/>
                    <a:lstStyle/>
                    <a:p>
                      <a:endParaRPr lang="en-GB" sz="1400"/>
                    </a:p>
                  </a:txBody>
                  <a:tcPr/>
                </a:tc>
                <a:tc>
                  <a:txBody>
                    <a:bodyPr/>
                    <a:lstStyle/>
                    <a:p>
                      <a:endParaRPr lang="en-GB" sz="1400"/>
                    </a:p>
                  </a:txBody>
                  <a:tcPr/>
                </a:tc>
                <a:extLst>
                  <a:ext uri="{0D108BD9-81ED-4DB2-BD59-A6C34878D82A}">
                    <a16:rowId xmlns:a16="http://schemas.microsoft.com/office/drawing/2014/main" val="3384323147"/>
                  </a:ext>
                </a:extLst>
              </a:tr>
              <a:tr h="370840">
                <a:tc>
                  <a:txBody>
                    <a:bodyPr/>
                    <a:lstStyle/>
                    <a:p>
                      <a:r>
                        <a:rPr lang="en-GB" sz="1400" dirty="0"/>
                        <a:t>Staff would feel more comfortable working.+8</a:t>
                      </a:r>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2395083406"/>
                  </a:ext>
                </a:extLst>
              </a:tr>
              <a:tr h="370840">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257029547"/>
                  </a:ext>
                </a:extLst>
              </a:tr>
              <a:tr h="370840">
                <a:tc>
                  <a:txBody>
                    <a:bodyPr/>
                    <a:lstStyle/>
                    <a:p>
                      <a:r>
                        <a:rPr lang="en-GB" dirty="0"/>
                        <a:t>Total:35</a:t>
                      </a:r>
                    </a:p>
                  </a:txBody>
                  <a:tcPr/>
                </a:tc>
                <a:tc>
                  <a:txBody>
                    <a:bodyPr/>
                    <a:lstStyle/>
                    <a:p>
                      <a:r>
                        <a:rPr lang="en-GB" dirty="0"/>
                        <a:t>Total:22</a:t>
                      </a:r>
                    </a:p>
                  </a:txBody>
                  <a:tcPr/>
                </a:tc>
                <a:tc>
                  <a:txBody>
                    <a:bodyPr/>
                    <a:lstStyle/>
                    <a:p>
                      <a:r>
                        <a:rPr lang="en-GB" dirty="0"/>
                        <a:t>Total: 57</a:t>
                      </a:r>
                    </a:p>
                  </a:txBody>
                  <a:tcPr/>
                </a:tc>
                <a:extLst>
                  <a:ext uri="{0D108BD9-81ED-4DB2-BD59-A6C34878D82A}">
                    <a16:rowId xmlns:a16="http://schemas.microsoft.com/office/drawing/2014/main" val="439959790"/>
                  </a:ext>
                </a:extLst>
              </a:tr>
            </a:tbl>
          </a:graphicData>
        </a:graphic>
      </p:graphicFrame>
    </p:spTree>
    <p:extLst>
      <p:ext uri="{BB962C8B-B14F-4D97-AF65-F5344CB8AC3E}">
        <p14:creationId xmlns:p14="http://schemas.microsoft.com/office/powerpoint/2010/main" val="30038092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525A7-E00F-895F-58F5-75128595E322}"/>
              </a:ext>
            </a:extLst>
          </p:cNvPr>
          <p:cNvSpPr>
            <a:spLocks noGrp="1"/>
          </p:cNvSpPr>
          <p:nvPr>
            <p:ph type="title"/>
          </p:nvPr>
        </p:nvSpPr>
        <p:spPr/>
        <p:txBody>
          <a:bodyPr/>
          <a:lstStyle/>
          <a:p>
            <a:r>
              <a:rPr lang="en-GB" dirty="0">
                <a:solidFill>
                  <a:srgbClr val="C00000"/>
                </a:solidFill>
                <a:latin typeface="Algerian" panose="04020705040A02060702" pitchFamily="82" charset="0"/>
              </a:rPr>
              <a:t>GIVING PAY RISE</a:t>
            </a:r>
          </a:p>
        </p:txBody>
      </p:sp>
      <p:graphicFrame>
        <p:nvGraphicFramePr>
          <p:cNvPr id="4" name="Table 4">
            <a:extLst>
              <a:ext uri="{FF2B5EF4-FFF2-40B4-BE49-F238E27FC236}">
                <a16:creationId xmlns:a16="http://schemas.microsoft.com/office/drawing/2014/main" id="{6CB7FF02-2E4B-774F-C4CA-D71CE7752A47}"/>
              </a:ext>
            </a:extLst>
          </p:cNvPr>
          <p:cNvGraphicFramePr>
            <a:graphicFrameLocks noGrp="1"/>
          </p:cNvGraphicFramePr>
          <p:nvPr>
            <p:extLst>
              <p:ext uri="{D42A27DB-BD31-4B8C-83A1-F6EECF244321}">
                <p14:modId xmlns:p14="http://schemas.microsoft.com/office/powerpoint/2010/main" val="4039912780"/>
              </p:ext>
            </p:extLst>
          </p:nvPr>
        </p:nvGraphicFramePr>
        <p:xfrm>
          <a:off x="1941784" y="2329010"/>
          <a:ext cx="7974583" cy="3835400"/>
        </p:xfrm>
        <a:graphic>
          <a:graphicData uri="http://schemas.openxmlformats.org/drawingml/2006/table">
            <a:tbl>
              <a:tblPr firstRow="1" bandRow="1">
                <a:tableStyleId>{5C22544A-7EE6-4342-B048-85BDC9FD1C3A}</a:tableStyleId>
              </a:tblPr>
              <a:tblGrid>
                <a:gridCol w="2555917">
                  <a:extLst>
                    <a:ext uri="{9D8B030D-6E8A-4147-A177-3AD203B41FA5}">
                      <a16:colId xmlns:a16="http://schemas.microsoft.com/office/drawing/2014/main" val="1073020781"/>
                    </a:ext>
                  </a:extLst>
                </a:gridCol>
                <a:gridCol w="2709333">
                  <a:extLst>
                    <a:ext uri="{9D8B030D-6E8A-4147-A177-3AD203B41FA5}">
                      <a16:colId xmlns:a16="http://schemas.microsoft.com/office/drawing/2014/main" val="1059181767"/>
                    </a:ext>
                  </a:extLst>
                </a:gridCol>
                <a:gridCol w="2709333">
                  <a:extLst>
                    <a:ext uri="{9D8B030D-6E8A-4147-A177-3AD203B41FA5}">
                      <a16:colId xmlns:a16="http://schemas.microsoft.com/office/drawing/2014/main" val="1155787909"/>
                    </a:ext>
                  </a:extLst>
                </a:gridCol>
              </a:tblGrid>
              <a:tr h="370840">
                <a:tc>
                  <a:txBody>
                    <a:bodyPr/>
                    <a:lstStyle/>
                    <a:p>
                      <a:r>
                        <a:rPr lang="en-GB" dirty="0"/>
                        <a:t>Plus </a:t>
                      </a:r>
                    </a:p>
                  </a:txBody>
                  <a:tcPr/>
                </a:tc>
                <a:tc>
                  <a:txBody>
                    <a:bodyPr/>
                    <a:lstStyle/>
                    <a:p>
                      <a:r>
                        <a:rPr lang="en-GB" dirty="0"/>
                        <a:t>Minus </a:t>
                      </a:r>
                    </a:p>
                  </a:txBody>
                  <a:tcPr/>
                </a:tc>
                <a:tc>
                  <a:txBody>
                    <a:bodyPr/>
                    <a:lstStyle/>
                    <a:p>
                      <a:r>
                        <a:rPr lang="en-GB" dirty="0"/>
                        <a:t>Interesting </a:t>
                      </a:r>
                    </a:p>
                  </a:txBody>
                  <a:tcPr/>
                </a:tc>
                <a:extLst>
                  <a:ext uri="{0D108BD9-81ED-4DB2-BD59-A6C34878D82A}">
                    <a16:rowId xmlns:a16="http://schemas.microsoft.com/office/drawing/2014/main" val="434970873"/>
                  </a:ext>
                </a:extLst>
              </a:tr>
              <a:tr h="370840">
                <a:tc>
                  <a:txBody>
                    <a:bodyPr/>
                    <a:lstStyle/>
                    <a:p>
                      <a:r>
                        <a:rPr lang="en-GB" sz="1400" dirty="0"/>
                        <a:t>Staff would want more shifts.+7</a:t>
                      </a:r>
                    </a:p>
                  </a:txBody>
                  <a:tcPr/>
                </a:tc>
                <a:tc>
                  <a:txBody>
                    <a:bodyPr/>
                    <a:lstStyle/>
                    <a:p>
                      <a:r>
                        <a:rPr lang="en-GB" sz="1400" dirty="0"/>
                        <a:t>Staff may look for another job.-6</a:t>
                      </a:r>
                    </a:p>
                  </a:txBody>
                  <a:tcPr/>
                </a:tc>
                <a:tc>
                  <a:txBody>
                    <a:bodyPr/>
                    <a:lstStyle/>
                    <a:p>
                      <a:r>
                        <a:rPr lang="en-GB" sz="1400" dirty="0"/>
                        <a:t>Get to treat yourself, with the pay rise.</a:t>
                      </a:r>
                    </a:p>
                  </a:txBody>
                  <a:tcPr/>
                </a:tc>
                <a:extLst>
                  <a:ext uri="{0D108BD9-81ED-4DB2-BD59-A6C34878D82A}">
                    <a16:rowId xmlns:a16="http://schemas.microsoft.com/office/drawing/2014/main" val="3543342063"/>
                  </a:ext>
                </a:extLst>
              </a:tr>
              <a:tr h="370840">
                <a:tc>
                  <a:txBody>
                    <a:bodyPr/>
                    <a:lstStyle/>
                    <a:p>
                      <a:r>
                        <a:rPr lang="en-GB" sz="1400" dirty="0"/>
                        <a:t>Staff would feel happier working.+7</a:t>
                      </a:r>
                    </a:p>
                  </a:txBody>
                  <a:tcPr/>
                </a:tc>
                <a:tc>
                  <a:txBody>
                    <a:bodyPr/>
                    <a:lstStyle/>
                    <a:p>
                      <a:r>
                        <a:rPr lang="en-GB" sz="1400" dirty="0"/>
                        <a:t>Depressed/ if salary is low. Pay rise could change their mood.-7</a:t>
                      </a:r>
                    </a:p>
                  </a:txBody>
                  <a:tcPr/>
                </a:tc>
                <a:tc>
                  <a:txBody>
                    <a:bodyPr/>
                    <a:lstStyle/>
                    <a:p>
                      <a:r>
                        <a:rPr lang="en-GB" sz="1400" dirty="0"/>
                        <a:t>Help to pay bills/rent.</a:t>
                      </a:r>
                    </a:p>
                  </a:txBody>
                  <a:tcPr/>
                </a:tc>
                <a:extLst>
                  <a:ext uri="{0D108BD9-81ED-4DB2-BD59-A6C34878D82A}">
                    <a16:rowId xmlns:a16="http://schemas.microsoft.com/office/drawing/2014/main" val="598726170"/>
                  </a:ext>
                </a:extLst>
              </a:tr>
              <a:tr h="370840">
                <a:tc>
                  <a:txBody>
                    <a:bodyPr/>
                    <a:lstStyle/>
                    <a:p>
                      <a:r>
                        <a:rPr lang="en-GB" sz="1400" dirty="0"/>
                        <a:t>More confident.+8</a:t>
                      </a:r>
                    </a:p>
                  </a:txBody>
                  <a:tcPr/>
                </a:tc>
                <a:tc>
                  <a:txBody>
                    <a:bodyPr/>
                    <a:lstStyle/>
                    <a:p>
                      <a:r>
                        <a:rPr lang="en-GB" sz="1400" dirty="0"/>
                        <a:t>If no one is compromising staff would not want to work. -7</a:t>
                      </a:r>
                    </a:p>
                  </a:txBody>
                  <a:tcPr/>
                </a:tc>
                <a:tc>
                  <a:txBody>
                    <a:bodyPr/>
                    <a:lstStyle/>
                    <a:p>
                      <a:endParaRPr lang="en-GB" sz="1400" dirty="0"/>
                    </a:p>
                  </a:txBody>
                  <a:tcPr/>
                </a:tc>
                <a:extLst>
                  <a:ext uri="{0D108BD9-81ED-4DB2-BD59-A6C34878D82A}">
                    <a16:rowId xmlns:a16="http://schemas.microsoft.com/office/drawing/2014/main" val="4293567204"/>
                  </a:ext>
                </a:extLst>
              </a:tr>
              <a:tr h="370840">
                <a:tc>
                  <a:txBody>
                    <a:bodyPr/>
                    <a:lstStyle/>
                    <a:p>
                      <a:r>
                        <a:rPr lang="en-GB" sz="1400" dirty="0"/>
                        <a:t>Better peformace.+8</a:t>
                      </a:r>
                    </a:p>
                  </a:txBody>
                  <a:tcPr/>
                </a:tc>
                <a:tc>
                  <a:txBody>
                    <a:bodyPr/>
                    <a:lstStyle/>
                    <a:p>
                      <a:endParaRPr lang="en-GB" sz="1400"/>
                    </a:p>
                  </a:txBody>
                  <a:tcPr/>
                </a:tc>
                <a:tc>
                  <a:txBody>
                    <a:bodyPr/>
                    <a:lstStyle/>
                    <a:p>
                      <a:endParaRPr lang="en-GB" sz="1400" dirty="0"/>
                    </a:p>
                  </a:txBody>
                  <a:tcPr/>
                </a:tc>
                <a:extLst>
                  <a:ext uri="{0D108BD9-81ED-4DB2-BD59-A6C34878D82A}">
                    <a16:rowId xmlns:a16="http://schemas.microsoft.com/office/drawing/2014/main" val="1093857551"/>
                  </a:ext>
                </a:extLst>
              </a:tr>
              <a:tr h="370840">
                <a:tc>
                  <a:txBody>
                    <a:bodyPr/>
                    <a:lstStyle/>
                    <a:p>
                      <a:r>
                        <a:rPr lang="en-GB" sz="1400" dirty="0"/>
                        <a:t>On top of their work.+7</a:t>
                      </a:r>
                    </a:p>
                  </a:txBody>
                  <a:tcPr/>
                </a:tc>
                <a:tc>
                  <a:txBody>
                    <a:bodyPr/>
                    <a:lstStyle/>
                    <a:p>
                      <a:endParaRPr lang="en-GB" sz="1400"/>
                    </a:p>
                  </a:txBody>
                  <a:tcPr/>
                </a:tc>
                <a:tc>
                  <a:txBody>
                    <a:bodyPr/>
                    <a:lstStyle/>
                    <a:p>
                      <a:endParaRPr lang="en-GB" sz="1400" dirty="0"/>
                    </a:p>
                  </a:txBody>
                  <a:tcPr/>
                </a:tc>
                <a:extLst>
                  <a:ext uri="{0D108BD9-81ED-4DB2-BD59-A6C34878D82A}">
                    <a16:rowId xmlns:a16="http://schemas.microsoft.com/office/drawing/2014/main" val="1453764822"/>
                  </a:ext>
                </a:extLst>
              </a:tr>
              <a:tr h="370840">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215338536"/>
                  </a:ext>
                </a:extLst>
              </a:tr>
              <a:tr h="370840">
                <a:tc>
                  <a:txBody>
                    <a:bodyPr/>
                    <a:lstStyle/>
                    <a:p>
                      <a:r>
                        <a:rPr lang="en-GB" dirty="0"/>
                        <a:t>Total: 37</a:t>
                      </a:r>
                    </a:p>
                  </a:txBody>
                  <a:tcPr/>
                </a:tc>
                <a:tc>
                  <a:txBody>
                    <a:bodyPr/>
                    <a:lstStyle/>
                    <a:p>
                      <a:r>
                        <a:rPr lang="en-GB" dirty="0"/>
                        <a:t>Total: 20</a:t>
                      </a:r>
                    </a:p>
                  </a:txBody>
                  <a:tcPr/>
                </a:tc>
                <a:tc>
                  <a:txBody>
                    <a:bodyPr/>
                    <a:lstStyle/>
                    <a:p>
                      <a:r>
                        <a:rPr lang="en-GB" dirty="0"/>
                        <a:t>Total: 57</a:t>
                      </a:r>
                    </a:p>
                  </a:txBody>
                  <a:tcPr/>
                </a:tc>
                <a:extLst>
                  <a:ext uri="{0D108BD9-81ED-4DB2-BD59-A6C34878D82A}">
                    <a16:rowId xmlns:a16="http://schemas.microsoft.com/office/drawing/2014/main" val="3656293714"/>
                  </a:ext>
                </a:extLst>
              </a:tr>
            </a:tbl>
          </a:graphicData>
        </a:graphic>
      </p:graphicFrame>
    </p:spTree>
    <p:extLst>
      <p:ext uri="{BB962C8B-B14F-4D97-AF65-F5344CB8AC3E}">
        <p14:creationId xmlns:p14="http://schemas.microsoft.com/office/powerpoint/2010/main" val="4152632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dirty="0"/>
          </a:p>
        </p:txBody>
      </p:sp>
      <p:sp>
        <p:nvSpPr>
          <p:cNvPr id="10" name="Rectangle 9">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1100023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2" descr="Diagram&#10;&#10;Description automatically generated">
            <a:extLst>
              <a:ext uri="{FF2B5EF4-FFF2-40B4-BE49-F238E27FC236}">
                <a16:creationId xmlns:a16="http://schemas.microsoft.com/office/drawing/2014/main" id="{D24DF3A5-3576-CC6C-B903-9FB5966EBAE4}"/>
              </a:ext>
            </a:extLst>
          </p:cNvPr>
          <p:cNvPicPr>
            <a:picLocks noChangeAspect="1"/>
          </p:cNvPicPr>
          <p:nvPr/>
        </p:nvPicPr>
        <p:blipFill>
          <a:blip r:embed="rId2"/>
          <a:stretch>
            <a:fillRect/>
          </a:stretch>
        </p:blipFill>
        <p:spPr>
          <a:xfrm>
            <a:off x="1668902" y="941832"/>
            <a:ext cx="7614340" cy="4662204"/>
          </a:xfrm>
          <a:prstGeom prst="rect">
            <a:avLst/>
          </a:prstGeom>
        </p:spPr>
      </p:pic>
    </p:spTree>
    <p:extLst>
      <p:ext uri="{BB962C8B-B14F-4D97-AF65-F5344CB8AC3E}">
        <p14:creationId xmlns:p14="http://schemas.microsoft.com/office/powerpoint/2010/main" val="23302521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8C32D-F3FD-7676-B71E-A786BE90E9D4}"/>
              </a:ext>
            </a:extLst>
          </p:cNvPr>
          <p:cNvSpPr>
            <a:spLocks noGrp="1"/>
          </p:cNvSpPr>
          <p:nvPr>
            <p:ph type="title"/>
          </p:nvPr>
        </p:nvSpPr>
        <p:spPr/>
        <p:txBody>
          <a:bodyPr/>
          <a:lstStyle/>
          <a:p>
            <a:r>
              <a:rPr lang="en-GB" dirty="0">
                <a:solidFill>
                  <a:srgbClr val="C00000"/>
                </a:solidFill>
                <a:latin typeface="Algerian" panose="04020705040A02060702" pitchFamily="82" charset="0"/>
              </a:rPr>
              <a:t>RESULTS</a:t>
            </a:r>
            <a:br>
              <a:rPr lang="en-GB" dirty="0"/>
            </a:br>
            <a:endParaRPr lang="en-GB" dirty="0"/>
          </a:p>
        </p:txBody>
      </p:sp>
      <p:sp>
        <p:nvSpPr>
          <p:cNvPr id="3" name="Content Placeholder 2">
            <a:extLst>
              <a:ext uri="{FF2B5EF4-FFF2-40B4-BE49-F238E27FC236}">
                <a16:creationId xmlns:a16="http://schemas.microsoft.com/office/drawing/2014/main" id="{198E0E54-28FE-25DC-DC00-72667816B176}"/>
              </a:ext>
            </a:extLst>
          </p:cNvPr>
          <p:cNvSpPr>
            <a:spLocks noGrp="1"/>
          </p:cNvSpPr>
          <p:nvPr>
            <p:ph idx="1"/>
          </p:nvPr>
        </p:nvSpPr>
        <p:spPr>
          <a:xfrm>
            <a:off x="1003243" y="2213886"/>
            <a:ext cx="8825659" cy="3416300"/>
          </a:xfrm>
        </p:spPr>
        <p:txBody>
          <a:bodyPr/>
          <a:lstStyle/>
          <a:p>
            <a:r>
              <a:rPr lang="en-GB" dirty="0"/>
              <a:t>Providing more training too staff, when I added it all up it come too 93, this is the highest because in health and care sector it is important to ensure that all your staff is trained well, so that it could prevent future conflicts.</a:t>
            </a:r>
          </a:p>
          <a:p>
            <a:r>
              <a:rPr lang="en-GB" dirty="0"/>
              <a:t>When staff is trained properly the job is done more effectively, staff are on point, and are working correctly.</a:t>
            </a:r>
          </a:p>
          <a:p>
            <a:r>
              <a:rPr lang="en-GB" dirty="0"/>
              <a:t>From the results is shows that staff need to be trained in order to gain more knowledge, it would cause less stress and headache for the company, staff would not get complaints, everything would go smoothly.</a:t>
            </a:r>
          </a:p>
          <a:p>
            <a:endParaRPr lang="en-GB" dirty="0"/>
          </a:p>
          <a:p>
            <a:endParaRPr lang="en-GB" dirty="0"/>
          </a:p>
        </p:txBody>
      </p:sp>
    </p:spTree>
    <p:extLst>
      <p:ext uri="{BB962C8B-B14F-4D97-AF65-F5344CB8AC3E}">
        <p14:creationId xmlns:p14="http://schemas.microsoft.com/office/powerpoint/2010/main" val="4116182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07217-07E4-2D87-B315-8649BCA2F307}"/>
              </a:ext>
            </a:extLst>
          </p:cNvPr>
          <p:cNvSpPr>
            <a:spLocks noGrp="1"/>
          </p:cNvSpPr>
          <p:nvPr>
            <p:ph type="title"/>
          </p:nvPr>
        </p:nvSpPr>
        <p:spPr/>
        <p:txBody>
          <a:bodyPr/>
          <a:lstStyle/>
          <a:p>
            <a:r>
              <a:rPr lang="en-GB" dirty="0">
                <a:solidFill>
                  <a:srgbClr val="C00000"/>
                </a:solidFill>
                <a:latin typeface="Algerian" panose="04020705040A02060702" pitchFamily="82" charset="0"/>
              </a:rPr>
              <a:t>Solution </a:t>
            </a:r>
          </a:p>
        </p:txBody>
      </p:sp>
      <p:sp>
        <p:nvSpPr>
          <p:cNvPr id="3" name="Content Placeholder 2">
            <a:extLst>
              <a:ext uri="{FF2B5EF4-FFF2-40B4-BE49-F238E27FC236}">
                <a16:creationId xmlns:a16="http://schemas.microsoft.com/office/drawing/2014/main" id="{88DF0BC7-3574-A560-FA06-5B56E0BA68F2}"/>
              </a:ext>
            </a:extLst>
          </p:cNvPr>
          <p:cNvSpPr>
            <a:spLocks noGrp="1"/>
          </p:cNvSpPr>
          <p:nvPr>
            <p:ph idx="1"/>
          </p:nvPr>
        </p:nvSpPr>
        <p:spPr/>
        <p:txBody>
          <a:bodyPr/>
          <a:lstStyle/>
          <a:p>
            <a:r>
              <a:rPr lang="en-GB" dirty="0"/>
              <a:t>The solutions that I have found out are..</a:t>
            </a:r>
          </a:p>
          <a:p>
            <a:r>
              <a:rPr lang="en-GB" dirty="0"/>
              <a:t>If your training staff, they would be more experienced. They would gain more knowledge. Staff are likely to feel confident when working, there would be no mistakes.</a:t>
            </a:r>
          </a:p>
          <a:p>
            <a:r>
              <a:rPr lang="en-GB" dirty="0"/>
              <a:t>It would build up skills and experience for staff, they would have a better understanding on what their job role is.</a:t>
            </a:r>
          </a:p>
          <a:p>
            <a:endParaRPr lang="en-GB" dirty="0"/>
          </a:p>
        </p:txBody>
      </p:sp>
    </p:spTree>
    <p:extLst>
      <p:ext uri="{BB962C8B-B14F-4D97-AF65-F5344CB8AC3E}">
        <p14:creationId xmlns:p14="http://schemas.microsoft.com/office/powerpoint/2010/main" val="7657769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D7C69-9F47-22EF-26A6-7F12A9EBA80E}"/>
              </a:ext>
            </a:extLst>
          </p:cNvPr>
          <p:cNvSpPr>
            <a:spLocks noGrp="1"/>
          </p:cNvSpPr>
          <p:nvPr>
            <p:ph type="title"/>
          </p:nvPr>
        </p:nvSpPr>
        <p:spPr/>
        <p:txBody>
          <a:bodyPr/>
          <a:lstStyle/>
          <a:p>
            <a:r>
              <a:rPr lang="en-GB" dirty="0">
                <a:solidFill>
                  <a:srgbClr val="C00000"/>
                </a:solidFill>
                <a:latin typeface="Algerian" panose="04020705040A02060702" pitchFamily="82" charset="0"/>
              </a:rPr>
              <a:t>Conclusion</a:t>
            </a:r>
            <a:r>
              <a:rPr lang="en-GB" dirty="0"/>
              <a:t> </a:t>
            </a:r>
          </a:p>
        </p:txBody>
      </p:sp>
      <p:sp>
        <p:nvSpPr>
          <p:cNvPr id="3" name="Content Placeholder 2">
            <a:extLst>
              <a:ext uri="{FF2B5EF4-FFF2-40B4-BE49-F238E27FC236}">
                <a16:creationId xmlns:a16="http://schemas.microsoft.com/office/drawing/2014/main" id="{F07D1316-DDF3-88E4-CE7C-5A5EA5CAE408}"/>
              </a:ext>
            </a:extLst>
          </p:cNvPr>
          <p:cNvSpPr>
            <a:spLocks noGrp="1"/>
          </p:cNvSpPr>
          <p:nvPr>
            <p:ph idx="1"/>
          </p:nvPr>
        </p:nvSpPr>
        <p:spPr>
          <a:xfrm>
            <a:off x="343921" y="2317253"/>
            <a:ext cx="8825659" cy="3416300"/>
          </a:xfrm>
        </p:spPr>
        <p:txBody>
          <a:bodyPr>
            <a:normAutofit fontScale="92500" lnSpcReduction="20000"/>
          </a:bodyPr>
          <a:lstStyle/>
          <a:p>
            <a:r>
              <a:rPr lang="en-GB" dirty="0"/>
              <a:t>Problems with staff shortages can cause the company to lose out, there would not be enough staff to attend the clients needs, which could cause problems, this was the company would downfall and could end up closing if there are not enough staff. </a:t>
            </a:r>
          </a:p>
          <a:p>
            <a:r>
              <a:rPr lang="en-GB" dirty="0"/>
              <a:t>Some staff would not be able to travel too far, if they are getting paid a short amount, they would not be able to afford their transport, some catch buses or taxi`s..</a:t>
            </a:r>
          </a:p>
          <a:p>
            <a:r>
              <a:rPr lang="en-GB" dirty="0"/>
              <a:t>If they have a pay rise it could benefit them in many ways, they could pay for their rent/ bills and even be able to sort out transport.</a:t>
            </a:r>
          </a:p>
          <a:p>
            <a:r>
              <a:rPr lang="en-GB" dirty="0"/>
              <a:t>Some staff may catch covid, so it is important for staff to take regular covid tests, to ensure everyone is safe. This way it would stop someone else from catching covid and could prevent staff from taking time off work. It could also, keep clients safe.</a:t>
            </a:r>
          </a:p>
        </p:txBody>
      </p:sp>
      <p:sp>
        <p:nvSpPr>
          <p:cNvPr id="5" name="TextBox 4">
            <a:extLst>
              <a:ext uri="{FF2B5EF4-FFF2-40B4-BE49-F238E27FC236}">
                <a16:creationId xmlns:a16="http://schemas.microsoft.com/office/drawing/2014/main" id="{7985D045-4968-EE44-01D5-1F5521E3201D}"/>
              </a:ext>
            </a:extLst>
          </p:cNvPr>
          <p:cNvSpPr txBox="1"/>
          <p:nvPr/>
        </p:nvSpPr>
        <p:spPr>
          <a:xfrm>
            <a:off x="9498037" y="4467440"/>
            <a:ext cx="2511984" cy="1754326"/>
          </a:xfrm>
          <a:prstGeom prst="rect">
            <a:avLst/>
          </a:prstGeom>
          <a:noFill/>
        </p:spPr>
        <p:txBody>
          <a:bodyPr wrap="square" rtlCol="0">
            <a:spAutoFit/>
          </a:bodyPr>
          <a:lstStyle/>
          <a:p>
            <a:r>
              <a:rPr lang="en-GB" dirty="0"/>
              <a:t>Thank you for taking time out to listen to my presentation, if you have any questions feel free to ask.</a:t>
            </a:r>
          </a:p>
        </p:txBody>
      </p:sp>
    </p:spTree>
    <p:extLst>
      <p:ext uri="{BB962C8B-B14F-4D97-AF65-F5344CB8AC3E}">
        <p14:creationId xmlns:p14="http://schemas.microsoft.com/office/powerpoint/2010/main" val="6959317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DE08B-0331-481C-C036-1EA1BDE2E5CC}"/>
              </a:ext>
            </a:extLst>
          </p:cNvPr>
          <p:cNvSpPr>
            <a:spLocks noGrp="1"/>
          </p:cNvSpPr>
          <p:nvPr>
            <p:ph type="title"/>
          </p:nvPr>
        </p:nvSpPr>
        <p:spPr/>
        <p:txBody>
          <a:bodyPr/>
          <a:lstStyle/>
          <a:p>
            <a:r>
              <a:rPr lang="en-GB" dirty="0">
                <a:solidFill>
                  <a:srgbClr val="C00000"/>
                </a:solidFill>
                <a:latin typeface="Algerian" panose="04020705040A02060702" pitchFamily="82" charset="0"/>
              </a:rPr>
              <a:t>REFERENCES</a:t>
            </a:r>
          </a:p>
        </p:txBody>
      </p:sp>
      <p:sp>
        <p:nvSpPr>
          <p:cNvPr id="3" name="Content Placeholder 2">
            <a:extLst>
              <a:ext uri="{FF2B5EF4-FFF2-40B4-BE49-F238E27FC236}">
                <a16:creationId xmlns:a16="http://schemas.microsoft.com/office/drawing/2014/main" id="{29D73E04-A569-7AB3-AD83-F93A166B81A1}"/>
              </a:ext>
            </a:extLst>
          </p:cNvPr>
          <p:cNvSpPr>
            <a:spLocks noGrp="1"/>
          </p:cNvSpPr>
          <p:nvPr>
            <p:ph idx="1"/>
          </p:nvPr>
        </p:nvSpPr>
        <p:spPr>
          <a:xfrm>
            <a:off x="277131" y="2139696"/>
            <a:ext cx="2520934" cy="3925824"/>
          </a:xfrm>
        </p:spPr>
        <p:txBody>
          <a:bodyPr>
            <a:normAutofit lnSpcReduction="10000"/>
          </a:bodyPr>
          <a:lstStyle/>
          <a:p>
            <a:r>
              <a:rPr lang="en-GB" dirty="0">
                <a:hlinkClick r:id="rId2"/>
              </a:rPr>
              <a:t>How to support someone with a mental health problem | Mental Health Foundation</a:t>
            </a:r>
            <a:r>
              <a:rPr lang="en-GB" dirty="0"/>
              <a:t>   slide 9</a:t>
            </a:r>
          </a:p>
          <a:p>
            <a:pPr algn="l"/>
            <a:r>
              <a:rPr lang="en-GB" b="0" i="0" dirty="0">
                <a:solidFill>
                  <a:srgbClr val="181818"/>
                </a:solidFill>
                <a:effectLst/>
                <a:latin typeface="Raleway" pitchFamily="2" charset="0"/>
              </a:rPr>
              <a:t>8 Tips for Better Mental Health - BlueSky Behavioural Health</a:t>
            </a:r>
          </a:p>
          <a:p>
            <a:pPr marL="0" indent="0" algn="l">
              <a:buNone/>
            </a:pPr>
            <a:r>
              <a:rPr lang="en-GB" b="0" i="0" dirty="0">
                <a:solidFill>
                  <a:srgbClr val="181818"/>
                </a:solidFill>
                <a:effectLst/>
                <a:latin typeface="Roboto" panose="02000000000000000000" pitchFamily="2" charset="0"/>
              </a:rPr>
              <a:t>August 5, 2020</a:t>
            </a:r>
            <a:r>
              <a:rPr lang="en-GB" b="0" i="0" u="none" strike="noStrike" dirty="0">
                <a:solidFill>
                  <a:srgbClr val="181818"/>
                </a:solidFill>
                <a:effectLst/>
                <a:latin typeface="Roboto" panose="02000000000000000000" pitchFamily="2" charset="0"/>
                <a:hlinkClick r:id="rId3"/>
              </a:rPr>
              <a:t>by BlueSky</a:t>
            </a:r>
            <a:r>
              <a:rPr lang="en-GB" b="0" i="0" u="none" strike="noStrike" dirty="0">
                <a:solidFill>
                  <a:srgbClr val="181818"/>
                </a:solidFill>
                <a:effectLst/>
                <a:latin typeface="Roboto" panose="02000000000000000000" pitchFamily="2" charset="0"/>
              </a:rPr>
              <a:t>  slide 9</a:t>
            </a:r>
            <a:r>
              <a:rPr lang="en-GB" dirty="0">
                <a:solidFill>
                  <a:srgbClr val="181818"/>
                </a:solidFill>
                <a:latin typeface="Roboto" panose="02000000000000000000" pitchFamily="2" charset="0"/>
              </a:rPr>
              <a:t>     </a:t>
            </a:r>
            <a:endParaRPr lang="en-GB" b="0" i="0" dirty="0">
              <a:solidFill>
                <a:srgbClr val="181818"/>
              </a:solidFill>
              <a:effectLst/>
              <a:latin typeface="Roboto" panose="02000000000000000000" pitchFamily="2" charset="0"/>
            </a:endParaRPr>
          </a:p>
          <a:p>
            <a:endParaRPr lang="en-GB" b="0" i="0" dirty="0">
              <a:solidFill>
                <a:srgbClr val="181818"/>
              </a:solidFill>
              <a:effectLst/>
              <a:latin typeface="Raleway" pitchFamily="2" charset="0"/>
            </a:endParaRPr>
          </a:p>
          <a:p>
            <a:endParaRPr lang="en-GB" dirty="0"/>
          </a:p>
          <a:p>
            <a:endParaRPr lang="en-GB" dirty="0"/>
          </a:p>
        </p:txBody>
      </p:sp>
      <p:pic>
        <p:nvPicPr>
          <p:cNvPr id="1028" name="Picture 4" descr="See the source image">
            <a:extLst>
              <a:ext uri="{FF2B5EF4-FFF2-40B4-BE49-F238E27FC236}">
                <a16:creationId xmlns:a16="http://schemas.microsoft.com/office/drawing/2014/main" id="{6878BAF7-FEEF-CF93-1396-4C1D4997D3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31594" y="2357288"/>
            <a:ext cx="2243085" cy="266276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1A166FA-7035-D1A6-C9CD-9458A52E719D}"/>
              </a:ext>
            </a:extLst>
          </p:cNvPr>
          <p:cNvSpPr txBox="1"/>
          <p:nvPr/>
        </p:nvSpPr>
        <p:spPr>
          <a:xfrm>
            <a:off x="8645717" y="2284136"/>
            <a:ext cx="1023037" cy="369332"/>
          </a:xfrm>
          <a:prstGeom prst="rect">
            <a:avLst/>
          </a:prstGeom>
          <a:noFill/>
        </p:spPr>
        <p:txBody>
          <a:bodyPr wrap="none" rtlCol="0">
            <a:spAutoFit/>
          </a:bodyPr>
          <a:lstStyle/>
          <a:p>
            <a:r>
              <a:rPr lang="en-GB" dirty="0"/>
              <a:t>Slide 11</a:t>
            </a:r>
          </a:p>
        </p:txBody>
      </p:sp>
    </p:spTree>
    <p:extLst>
      <p:ext uri="{BB962C8B-B14F-4D97-AF65-F5344CB8AC3E}">
        <p14:creationId xmlns:p14="http://schemas.microsoft.com/office/powerpoint/2010/main" val="25689317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251</TotalTime>
  <Words>1069</Words>
  <Application>Microsoft Office PowerPoint</Application>
  <PresentationFormat>Widescreen</PresentationFormat>
  <Paragraphs>140</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Algerian</vt:lpstr>
      <vt:lpstr>Arial</vt:lpstr>
      <vt:lpstr>Century Gothic</vt:lpstr>
      <vt:lpstr>Raleway</vt:lpstr>
      <vt:lpstr>Roboto</vt:lpstr>
      <vt:lpstr>Wingdings 3</vt:lpstr>
      <vt:lpstr>Ion Boardroom</vt:lpstr>
      <vt:lpstr>PowerPoint Presentation</vt:lpstr>
      <vt:lpstr>PowerPoint Presentation</vt:lpstr>
      <vt:lpstr>STAFF SHORTAGES</vt:lpstr>
      <vt:lpstr>PowerPoint Presentation</vt:lpstr>
      <vt:lpstr>PowerPoint Presentation</vt:lpstr>
      <vt:lpstr>PROBLEM</vt:lpstr>
      <vt:lpstr>PowerPoint Presentation</vt:lpstr>
      <vt:lpstr>SOLUTIONS FOR STAFF SHORTAGES</vt:lpstr>
      <vt:lpstr>Providing more training to staff</vt:lpstr>
      <vt:lpstr>Improving work environment for staff shortages</vt:lpstr>
      <vt:lpstr>GIVING PAY RISE</vt:lpstr>
      <vt:lpstr>PowerPoint Presentation</vt:lpstr>
      <vt:lpstr>RESULTS </vt:lpstr>
      <vt:lpstr>Solution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dc:creator>
  <cp:lastModifiedBy>Sophie</cp:lastModifiedBy>
  <cp:revision>1</cp:revision>
  <dcterms:created xsi:type="dcterms:W3CDTF">2022-07-17T00:08:59Z</dcterms:created>
  <dcterms:modified xsi:type="dcterms:W3CDTF">2022-07-17T12:27:53Z</dcterms:modified>
</cp:coreProperties>
</file>