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72" r:id="rId13"/>
    <p:sldId id="269" r:id="rId14"/>
    <p:sldId id="273" r:id="rId15"/>
    <p:sldId id="274" r:id="rId16"/>
    <p:sldId id="275" r:id="rId17"/>
    <p:sldId id="27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38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Graph 1 Relationship between grip strength and arm girth</a:t>
            </a:r>
          </a:p>
        </c:rich>
      </c:tx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Forearm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Sheet1!$A$2:$A$14</c:f>
              <c:numCache>
                <c:formatCode>General</c:formatCode>
                <c:ptCount val="13"/>
                <c:pt idx="0">
                  <c:v>45</c:v>
                </c:pt>
                <c:pt idx="1">
                  <c:v>43</c:v>
                </c:pt>
                <c:pt idx="2">
                  <c:v>31</c:v>
                </c:pt>
                <c:pt idx="3">
                  <c:v>43</c:v>
                </c:pt>
                <c:pt idx="4">
                  <c:v>26</c:v>
                </c:pt>
                <c:pt idx="5">
                  <c:v>15</c:v>
                </c:pt>
                <c:pt idx="6">
                  <c:v>60</c:v>
                </c:pt>
                <c:pt idx="7">
                  <c:v>34</c:v>
                </c:pt>
                <c:pt idx="8">
                  <c:v>41</c:v>
                </c:pt>
                <c:pt idx="9">
                  <c:v>36</c:v>
                </c:pt>
                <c:pt idx="10">
                  <c:v>51</c:v>
                </c:pt>
                <c:pt idx="11">
                  <c:v>53</c:v>
                </c:pt>
                <c:pt idx="12">
                  <c:v>29</c:v>
                </c:pt>
              </c:numCache>
            </c:numRef>
          </c:xVal>
          <c:yVal>
            <c:numRef>
              <c:f>Sheet1!$B$2:$B$14</c:f>
              <c:numCache>
                <c:formatCode>General</c:formatCode>
                <c:ptCount val="13"/>
                <c:pt idx="0">
                  <c:v>24</c:v>
                </c:pt>
                <c:pt idx="1">
                  <c:v>23</c:v>
                </c:pt>
                <c:pt idx="2">
                  <c:v>23</c:v>
                </c:pt>
                <c:pt idx="3">
                  <c:v>25</c:v>
                </c:pt>
                <c:pt idx="4">
                  <c:v>21</c:v>
                </c:pt>
                <c:pt idx="5">
                  <c:v>20</c:v>
                </c:pt>
                <c:pt idx="6">
                  <c:v>30</c:v>
                </c:pt>
                <c:pt idx="7">
                  <c:v>22</c:v>
                </c:pt>
                <c:pt idx="8">
                  <c:v>26</c:v>
                </c:pt>
                <c:pt idx="9">
                  <c:v>23</c:v>
                </c:pt>
                <c:pt idx="10">
                  <c:v>27</c:v>
                </c:pt>
                <c:pt idx="11">
                  <c:v>29</c:v>
                </c:pt>
                <c:pt idx="12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32C-4D41-A70B-3E0813712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7174272"/>
        <c:axId val="77176192"/>
      </c:scatterChart>
      <c:valAx>
        <c:axId val="77174272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Grip strength (kgf)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7176192"/>
        <c:crosses val="autoZero"/>
        <c:crossBetween val="midCat"/>
      </c:valAx>
      <c:valAx>
        <c:axId val="77176192"/>
        <c:scaling>
          <c:orientation val="minMax"/>
        </c:scaling>
        <c:delete val="0"/>
        <c:axPos val="l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Arm grirth (cm)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717427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419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9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07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96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746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254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862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48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750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1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06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FBE90-4E4D-4A47-BC10-5AA857620967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98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404665"/>
            <a:ext cx="7772400" cy="792088"/>
          </a:xfrm>
        </p:spPr>
        <p:txBody>
          <a:bodyPr/>
          <a:lstStyle/>
          <a:p>
            <a:r>
              <a:rPr lang="en-GB" dirty="0" smtClean="0"/>
              <a:t>Correlations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280920" cy="432048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solidFill>
                  <a:srgbClr val="FF0000"/>
                </a:solidFill>
              </a:rPr>
              <a:t>Correlations determine the relationship between variables</a:t>
            </a:r>
            <a:endParaRPr lang="en-GB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s://www.biomedware.com/files/documentation/spacestat/interface/Views/correlation_examp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204864"/>
            <a:ext cx="843020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783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To determine how one variable changes in relationship to another variable.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HOWEVER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 relationship may not be causal!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75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a Correlation -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the data is interval then use </a:t>
            </a:r>
            <a:r>
              <a:rPr lang="en-GB" dirty="0" smtClean="0">
                <a:solidFill>
                  <a:srgbClr val="FF0000"/>
                </a:solidFill>
              </a:rPr>
              <a:t>Pearson’s </a:t>
            </a:r>
            <a:r>
              <a:rPr lang="en-GB" dirty="0" smtClean="0">
                <a:solidFill>
                  <a:srgbClr val="FF0000"/>
                </a:solidFill>
              </a:rPr>
              <a:t>moment correlation.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If the data is ordinal then use </a:t>
            </a:r>
            <a:r>
              <a:rPr lang="en-GB" dirty="0" smtClean="0">
                <a:solidFill>
                  <a:srgbClr val="0070C0"/>
                </a:solidFill>
              </a:rPr>
              <a:t>spearman rank order correlation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82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Parametric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Pearson’s Moment Correlation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7030A0"/>
                </a:solidFill>
              </a:rPr>
              <a:t>BMI to percentage body fat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Leg strength and jump height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Calorific intake and weight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Child age and coordination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Arm length and climbing speed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Training intensity and injury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Non Parametric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Spearman’s Rank Order</a:t>
            </a:r>
          </a:p>
          <a:p>
            <a:pPr marL="0" indent="0" algn="ctr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00B050"/>
                </a:solidFill>
              </a:rPr>
              <a:t>Five a day v Fruit &amp;  Veg Consumption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Order a person scores compared to other participants.</a:t>
            </a:r>
            <a:endParaRPr lang="en-GB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Likert Scale Questionnaires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Any categorical data comparisons i.e. 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levels of body mass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Age range</a:t>
            </a:r>
          </a:p>
          <a:p>
            <a:pPr algn="ctr"/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045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 there a relationship between grip strength and arm girth?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Data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6230367"/>
              </p:ext>
            </p:extLst>
          </p:nvPr>
        </p:nvGraphicFramePr>
        <p:xfrm>
          <a:off x="2915816" y="1628800"/>
          <a:ext cx="3240360" cy="46085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01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Grip St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Forearm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15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60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027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dirty="0" smtClean="0"/>
              <a:t>Conducting a Bivariate Correlation is SPSS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Enter variable view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Under name</a:t>
            </a:r>
          </a:p>
          <a:p>
            <a:pPr marL="0" indent="0">
              <a:buNone/>
            </a:pPr>
            <a:r>
              <a:rPr lang="en-GB" dirty="0" smtClean="0"/>
              <a:t>Row 1 - grip</a:t>
            </a:r>
          </a:p>
          <a:p>
            <a:pPr marL="0" indent="0">
              <a:buNone/>
            </a:pPr>
            <a:r>
              <a:rPr lang="en-GB" dirty="0" smtClean="0"/>
              <a:t>Row 2 - forearm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In measure </a:t>
            </a:r>
            <a:r>
              <a:rPr lang="en-GB" dirty="0" smtClean="0"/>
              <a:t>for each select scale data.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Enter data view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041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You’ll see grip and forearm now as column headings.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Copy data across from spread sheet.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Click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Analyse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correlate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Bivariate</a:t>
            </a:r>
          </a:p>
          <a:p>
            <a:pPr>
              <a:buFont typeface="+mj-lt"/>
              <a:buAutoNum type="arabicPeriod"/>
            </a:pPr>
            <a:r>
              <a:rPr lang="en-GB" sz="2400" dirty="0" err="1" smtClean="0"/>
              <a:t>Pearsons</a:t>
            </a:r>
            <a:r>
              <a:rPr lang="en-GB" sz="2400" dirty="0" smtClean="0"/>
              <a:t> (as data is scale / interval) and tick 2 tailed and flag significance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In options tick means and SD’s- continue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Move the variables across into variables box</a:t>
            </a:r>
          </a:p>
          <a:p>
            <a:pPr marL="0" indent="0">
              <a:buNone/>
            </a:pPr>
            <a:r>
              <a:rPr lang="en-GB" sz="3600" dirty="0" smtClean="0"/>
              <a:t>Press ok</a:t>
            </a:r>
          </a:p>
        </p:txBody>
      </p:sp>
    </p:spTree>
    <p:extLst>
      <p:ext uri="{BB962C8B-B14F-4D97-AF65-F5344CB8AC3E}">
        <p14:creationId xmlns:p14="http://schemas.microsoft.com/office/powerpoint/2010/main" val="1007180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SPSS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521" y="5013176"/>
            <a:ext cx="8229600" cy="14687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 smtClean="0"/>
              <a:t>The values required are;</a:t>
            </a:r>
          </a:p>
          <a:p>
            <a:pPr marL="0" indent="0">
              <a:buNone/>
            </a:pPr>
            <a:r>
              <a:rPr lang="en-GB" sz="2000" dirty="0" smtClean="0"/>
              <a:t>	the correlation (</a:t>
            </a:r>
            <a:r>
              <a:rPr lang="en-GB" sz="2000" dirty="0" err="1" smtClean="0"/>
              <a:t>r-value</a:t>
            </a:r>
            <a:r>
              <a:rPr lang="en-GB" sz="2000" dirty="0"/>
              <a:t>)</a:t>
            </a:r>
            <a:r>
              <a:rPr lang="en-GB" sz="2000" dirty="0" smtClean="0"/>
              <a:t> = 0.919</a:t>
            </a:r>
          </a:p>
          <a:p>
            <a:pPr marL="0" indent="0">
              <a:buNone/>
            </a:pPr>
            <a:r>
              <a:rPr lang="en-GB" sz="2000" dirty="0" smtClean="0"/>
              <a:t>	Significance (p)	</a:t>
            </a:r>
            <a:r>
              <a:rPr lang="en-GB" sz="2000" dirty="0"/>
              <a:t> </a:t>
            </a:r>
            <a:r>
              <a:rPr lang="en-GB" sz="2000" dirty="0" smtClean="0"/>
              <a:t>           p &lt; 0.000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** indicates this is significant at the p&lt;0.1 level </a:t>
            </a:r>
            <a:r>
              <a:rPr lang="en-GB" sz="2000" dirty="0" err="1" smtClean="0"/>
              <a:t>i.e</a:t>
            </a:r>
            <a:r>
              <a:rPr lang="en-GB" sz="2000" dirty="0" smtClean="0"/>
              <a:t> the two values are 	correlated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323528" y="980729"/>
            <a:ext cx="3312368" cy="19697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1200" b="1" dirty="0" smtClean="0"/>
          </a:p>
          <a:p>
            <a:r>
              <a:rPr lang="en-GB" sz="1200" b="1" dirty="0" smtClean="0"/>
              <a:t>Descriptive Statistics</a:t>
            </a:r>
            <a:r>
              <a:rPr lang="en-GB" sz="1200" dirty="0" smtClean="0"/>
              <a:t>	</a:t>
            </a:r>
          </a:p>
          <a:p>
            <a:r>
              <a:rPr lang="en-GB" sz="1200" dirty="0" smtClean="0"/>
              <a:t>	Mean	Std. Deviation	 N	</a:t>
            </a:r>
          </a:p>
          <a:p>
            <a:r>
              <a:rPr lang="en-GB" sz="1400" dirty="0" smtClean="0"/>
              <a:t>grip	39.0000	12.23383	13	</a:t>
            </a:r>
          </a:p>
          <a:p>
            <a:r>
              <a:rPr lang="en-GB" sz="1400" dirty="0" smtClean="0"/>
              <a:t>forearm	24.0769	3.20056	13</a:t>
            </a:r>
            <a:r>
              <a:rPr lang="en-GB" sz="1200" dirty="0" smtClean="0"/>
              <a:t>	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707904" y="1028343"/>
            <a:ext cx="4752528" cy="4154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2000" b="1" dirty="0"/>
          </a:p>
          <a:p>
            <a:r>
              <a:rPr lang="en-GB" sz="1600" b="1" dirty="0"/>
              <a:t>Correlations</a:t>
            </a:r>
            <a:r>
              <a:rPr lang="en-GB" sz="1600" dirty="0"/>
              <a:t>	</a:t>
            </a:r>
          </a:p>
          <a:p>
            <a:r>
              <a:rPr lang="en-GB" sz="1600" dirty="0"/>
              <a:t>	grip	forearm	</a:t>
            </a:r>
          </a:p>
          <a:p>
            <a:r>
              <a:rPr lang="en-GB" sz="1600" dirty="0"/>
              <a:t>grip	Pearson Correlation	1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</a:t>
            </a:r>
          </a:p>
          <a:p>
            <a:r>
              <a:rPr lang="en-GB" sz="1600" dirty="0"/>
              <a:t>	Sig. (2-tailed)	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</a:t>
            </a:r>
          </a:p>
          <a:p>
            <a:r>
              <a:rPr lang="en-GB" sz="1600" dirty="0"/>
              <a:t>	N	13	13	</a:t>
            </a:r>
          </a:p>
          <a:p>
            <a:r>
              <a:rPr lang="en-GB" sz="1600" dirty="0"/>
              <a:t>forearm	Pearson Correlation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1	</a:t>
            </a:r>
          </a:p>
          <a:p>
            <a:r>
              <a:rPr lang="en-GB" sz="1600" dirty="0"/>
              <a:t>	Sig. (2-tailed)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	</a:t>
            </a:r>
          </a:p>
          <a:p>
            <a:r>
              <a:rPr lang="en-GB" sz="1600" dirty="0"/>
              <a:t>	N	13	13	</a:t>
            </a:r>
          </a:p>
          <a:p>
            <a:r>
              <a:rPr lang="en-GB" sz="1600" dirty="0"/>
              <a:t>**. Correlation is significant at the 0.01 level (2-tailed).</a:t>
            </a:r>
          </a:p>
          <a:p>
            <a:r>
              <a:rPr lang="en-GB" sz="2000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743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 values(p)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Statistical analysis works on probabilities that outcomes are related or not.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social sciences these are determined to be;</a:t>
            </a:r>
          </a:p>
          <a:p>
            <a:pPr marL="0" indent="0" algn="ctr">
              <a:buNone/>
            </a:pPr>
            <a:r>
              <a:rPr lang="en-GB" dirty="0"/>
              <a:t>	</a:t>
            </a:r>
            <a:r>
              <a:rPr lang="en-GB" dirty="0" smtClean="0"/>
              <a:t>P&lt;0.05   &amp;  P&lt;0.01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means that we are confident 95 / 99 time out of a hundred that the scores are related.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165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 use of the r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 correlation, r score provides a indication of relationship.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baseline="30000" dirty="0" smtClean="0">
                <a:solidFill>
                  <a:srgbClr val="FF0000"/>
                </a:solidFill>
              </a:rPr>
              <a:t>2</a:t>
            </a:r>
            <a:r>
              <a:rPr lang="en-GB" dirty="0" smtClean="0">
                <a:solidFill>
                  <a:srgbClr val="FF0000"/>
                </a:solidFill>
              </a:rPr>
              <a:t> is and indication of variance.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the r score is 0.919 then r</a:t>
            </a:r>
            <a:r>
              <a:rPr lang="en-GB" baseline="30000" dirty="0" smtClean="0"/>
              <a:t>2</a:t>
            </a:r>
            <a:r>
              <a:rPr lang="en-GB" dirty="0" smtClean="0"/>
              <a:t> is 0.84.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This means that 84% of the variability between the two variable is accounted for and 16% is something else.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869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Plotting a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Often a very good way to see and interpret the data</a:t>
            </a:r>
            <a:endParaRPr lang="en-GB" sz="2800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2622612"/>
              </p:ext>
            </p:extLst>
          </p:nvPr>
        </p:nvGraphicFramePr>
        <p:xfrm>
          <a:off x="1115616" y="2276872"/>
          <a:ext cx="777686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26043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Effect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dirty="0" smtClean="0"/>
              <a:t>The p-value of a relationship only infers whether two variable change relative to each other, or not and not how strong the relationship is.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The effect size quantifies the strength of the relationship.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In a </a:t>
            </a:r>
            <a:r>
              <a:rPr lang="en-GB" sz="2800" dirty="0"/>
              <a:t>P</a:t>
            </a:r>
            <a:r>
              <a:rPr lang="en-GB" sz="2800" dirty="0" smtClean="0"/>
              <a:t>earson’s moment correlation the effect size is calculated as r</a:t>
            </a:r>
            <a:r>
              <a:rPr lang="en-GB" sz="2800" baseline="30000" dirty="0" smtClean="0"/>
              <a:t>2</a:t>
            </a:r>
            <a:r>
              <a:rPr lang="en-GB" sz="2800" dirty="0" smtClean="0"/>
              <a:t> and ranges between -1 and +1.</a:t>
            </a:r>
          </a:p>
          <a:p>
            <a:pPr marL="0" indent="0">
              <a:buNone/>
            </a:pPr>
            <a:endParaRPr lang="en-GB" sz="2800" baseline="30000" dirty="0"/>
          </a:p>
          <a:p>
            <a:pPr marL="0" indent="0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So, in the example above the r value is .919 and r</a:t>
            </a:r>
            <a:r>
              <a:rPr lang="en-GB" sz="2800" baseline="30000" dirty="0" smtClean="0">
                <a:solidFill>
                  <a:srgbClr val="FF0000"/>
                </a:solidFill>
              </a:rPr>
              <a:t>2 </a:t>
            </a:r>
            <a:r>
              <a:rPr lang="en-GB" sz="2800" dirty="0" smtClean="0">
                <a:solidFill>
                  <a:srgbClr val="FF0000"/>
                </a:solidFill>
              </a:rPr>
              <a:t> is .844. This mean that 84.4% of the variable in grip strength data can be accounted for by measuring of forearm girth.</a:t>
            </a:r>
            <a:endParaRPr lang="en-GB" sz="2800" baseline="30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dirty="0" smtClean="0"/>
              <a:t> </a:t>
            </a:r>
            <a:endParaRPr lang="en-GB" sz="2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5122612"/>
            <a:ext cx="4392488" cy="163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55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Predictive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If the correlation and r</a:t>
            </a:r>
            <a:r>
              <a:rPr lang="en-GB" baseline="30000" dirty="0" smtClean="0"/>
              <a:t>2</a:t>
            </a:r>
            <a:r>
              <a:rPr lang="en-GB" dirty="0" smtClean="0"/>
              <a:t> is high then the use of </a:t>
            </a:r>
            <a:r>
              <a:rPr lang="en-GB" dirty="0" smtClean="0">
                <a:solidFill>
                  <a:srgbClr val="FF0000"/>
                </a:solidFill>
              </a:rPr>
              <a:t>regression analysis </a:t>
            </a:r>
            <a:r>
              <a:rPr lang="en-GB" dirty="0" smtClean="0"/>
              <a:t>may be useful;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i.e. the ability to predict one score from the other – regression equation.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1800" i="1" dirty="0" smtClean="0">
                <a:solidFill>
                  <a:srgbClr val="FF0000"/>
                </a:solidFill>
              </a:rPr>
              <a:t>How to do this will be covered in subsequent lectures.</a:t>
            </a:r>
            <a:endParaRPr lang="en-GB" sz="1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617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Download the </a:t>
            </a:r>
            <a:r>
              <a:rPr lang="en-GB" dirty="0" err="1" smtClean="0"/>
              <a:t>Peason’s</a:t>
            </a:r>
            <a:r>
              <a:rPr lang="en-GB" dirty="0" smtClean="0"/>
              <a:t> correlation data from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 smtClean="0"/>
              <a:t>Calculate the correlation between forearm girth and grip strength – add in the data from the group?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88462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Write a title and research question for the body composition and energy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 smtClean="0"/>
              <a:t>Do the 4 measure of body composition tell us the same thing?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Discuss the effect sizes for </a:t>
            </a:r>
            <a:r>
              <a:rPr lang="en-GB" sz="2000" dirty="0" err="1" smtClean="0"/>
              <a:t>siri</a:t>
            </a:r>
            <a:r>
              <a:rPr lang="en-GB" sz="2000" dirty="0" smtClean="0"/>
              <a:t> to impedance and those for </a:t>
            </a:r>
            <a:r>
              <a:rPr lang="en-GB" sz="2000" dirty="0" err="1" smtClean="0"/>
              <a:t>siri</a:t>
            </a:r>
            <a:r>
              <a:rPr lang="en-GB" sz="2000" dirty="0" smtClean="0"/>
              <a:t> to </a:t>
            </a:r>
            <a:r>
              <a:rPr lang="en-GB" sz="2000" dirty="0" err="1" smtClean="0"/>
              <a:t>bmi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Describe the relationship between energy intake and levels of fatness and interpret this data.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09180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Write a title and research question for the body VO</a:t>
            </a:r>
            <a:r>
              <a:rPr lang="en-GB" baseline="-25000" dirty="0" smtClean="0">
                <a:solidFill>
                  <a:srgbClr val="FF0000"/>
                </a:solidFill>
              </a:rPr>
              <a:t>2</a:t>
            </a:r>
            <a:r>
              <a:rPr lang="en-GB" dirty="0" smtClean="0">
                <a:solidFill>
                  <a:srgbClr val="FF0000"/>
                </a:solidFill>
              </a:rPr>
              <a:t> max and body fatness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 smtClean="0"/>
              <a:t>Does %fat or BMI influence maximal aerobic capacity?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How much of the VO2 score can be explained by each variable?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14235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Write a statement describing the data in task 1.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Include in this statement;</a:t>
            </a:r>
          </a:p>
          <a:p>
            <a:pPr marL="0" indent="0">
              <a:buNone/>
            </a:pPr>
            <a:r>
              <a:rPr lang="en-GB" dirty="0" smtClean="0"/>
              <a:t>Mean </a:t>
            </a:r>
          </a:p>
          <a:p>
            <a:pPr marL="0" indent="0">
              <a:buNone/>
            </a:pPr>
            <a:r>
              <a:rPr lang="en-GB" dirty="0" smtClean="0"/>
              <a:t>Standard deviations</a:t>
            </a:r>
          </a:p>
          <a:p>
            <a:pPr marL="0" indent="0">
              <a:buNone/>
            </a:pPr>
            <a:r>
              <a:rPr lang="en-GB" dirty="0" smtClean="0"/>
              <a:t>Confidence intervals </a:t>
            </a:r>
          </a:p>
          <a:p>
            <a:pPr marL="0" indent="0">
              <a:buNone/>
            </a:pPr>
            <a:r>
              <a:rPr lang="en-GB" dirty="0" smtClean="0"/>
              <a:t>Correlation</a:t>
            </a:r>
          </a:p>
          <a:p>
            <a:pPr marL="0" indent="0">
              <a:buNone/>
            </a:pPr>
            <a:r>
              <a:rPr lang="en-GB" dirty="0" smtClean="0"/>
              <a:t>Effect size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481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835</Words>
  <Application>Microsoft Office PowerPoint</Application>
  <PresentationFormat>On-screen Show (4:3)</PresentationFormat>
  <Paragraphs>168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Correlations</vt:lpstr>
      <vt:lpstr>Use of Correlations</vt:lpstr>
      <vt:lpstr>Calculating a Correlation - r</vt:lpstr>
      <vt:lpstr>Examples of Correlation</vt:lpstr>
      <vt:lpstr>Is there a relationship between grip strength and arm girth?</vt:lpstr>
      <vt:lpstr>Conducting a Bivariate Correlation is SPSS</vt:lpstr>
      <vt:lpstr>PowerPoint Presentation</vt:lpstr>
      <vt:lpstr>SPSS output</vt:lpstr>
      <vt:lpstr>Probability values(p)</vt:lpstr>
      <vt:lpstr>Addition use of the r values</vt:lpstr>
      <vt:lpstr>Plotting a correlation</vt:lpstr>
      <vt:lpstr>Effect Size</vt:lpstr>
      <vt:lpstr>Predictive correlations</vt:lpstr>
      <vt:lpstr>Tasks</vt:lpstr>
      <vt:lpstr>Task 2</vt:lpstr>
      <vt:lpstr>Task 3</vt:lpstr>
      <vt:lpstr>Task 4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Correlations</dc:title>
  <dc:creator>Administrator</dc:creator>
  <cp:lastModifiedBy>David Gardner</cp:lastModifiedBy>
  <cp:revision>21</cp:revision>
  <dcterms:created xsi:type="dcterms:W3CDTF">2015-11-10T19:40:33Z</dcterms:created>
  <dcterms:modified xsi:type="dcterms:W3CDTF">2020-10-20T19:34:05Z</dcterms:modified>
</cp:coreProperties>
</file>