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3" r:id="rId4"/>
    <p:sldId id="260" r:id="rId5"/>
    <p:sldId id="259" r:id="rId6"/>
    <p:sldId id="258" r:id="rId7"/>
    <p:sldId id="262" r:id="rId8"/>
    <p:sldId id="265" r:id="rId9"/>
    <p:sldId id="264" r:id="rId10"/>
    <p:sldId id="261" r:id="rId11"/>
    <p:sldId id="266" r:id="rId12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1A0360D-952B-4B6C-A3B8-A20C1073E183}" v="125" dt="2019-10-18T19:58:39.192"/>
    <p1510:client id="{325767C5-8E24-48F4-8040-7C227C8F1B4B}" v="486" dt="2019-10-21T18:46:15.917"/>
    <p1510:client id="{4916AEAB-A9FE-410F-97EB-025A481B4F25}" v="370" dt="2019-10-22T11:30:47.168"/>
    <p1510:client id="{54FF29EB-7E4A-402E-8CF4-1F2EF610DCBC}" v="747" dt="2019-10-18T18:49:13.088"/>
    <p1510:client id="{B9859753-5939-462F-AB5B-7CA8CDCA62D0}" v="42" dt="2019-10-21T17:37:29.850"/>
    <p1510:client id="{F388DF2D-AF18-475D-8EA2-BCA26C59848A}" v="1155" dt="2019-10-20T13:15:55.23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30/10/2019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30/10/2019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30/10/2019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30/10/2019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30/10/2019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30/10/2019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30/10/2019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30/10/2019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30/10/2019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30/10/2019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30/10/2019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30/10/2019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9.xml"/><Relationship Id="rId1" Type="http://schemas.openxmlformats.org/officeDocument/2006/relationships/video" Target="https://www.youtube.com/embed/xOTTAtw7crM?feature=oembed" TargetMode="Externa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 t="-78000" b="-7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cs typeface="Calibri Light"/>
              </a:rPr>
              <a:t>Developing Creative Project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cs typeface="Calibri"/>
              </a:rPr>
              <a:t>CAMF6001 – Amy Watler-Thomas - 1707584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 t="-78000" b="-7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868EBE-BE35-49F6-8BB0-94A9B62200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7888" y="533400"/>
            <a:ext cx="6351587" cy="581025"/>
          </a:xfrm>
        </p:spPr>
        <p:txBody>
          <a:bodyPr/>
          <a:lstStyle/>
          <a:p>
            <a:r>
              <a:rPr lang="en-GB" i="1" dirty="0">
                <a:cs typeface="Calibri Light"/>
              </a:rPr>
              <a:t>Mas </a:t>
            </a:r>
            <a:r>
              <a:rPr lang="en-GB" i="1" dirty="0" err="1">
                <a:cs typeface="Calibri Light"/>
              </a:rPr>
              <a:t>Ti</a:t>
            </a:r>
            <a:r>
              <a:rPr lang="en-GB" i="1" dirty="0">
                <a:cs typeface="Calibri Light"/>
              </a:rPr>
              <a:t> </a:t>
            </a:r>
            <a:r>
              <a:rPr lang="en-GB" i="1" dirty="0" err="1">
                <a:cs typeface="Calibri Light"/>
              </a:rPr>
              <a:t>Fas</a:t>
            </a:r>
            <a:r>
              <a:rPr lang="en-GB" dirty="0">
                <a:cs typeface="Calibri Light"/>
              </a:rPr>
              <a:t> – 8 Hours in a woods</a:t>
            </a: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84B3225-7408-4F8A-BFC0-2FBE3355177A}"/>
              </a:ext>
            </a:extLst>
          </p:cNvPr>
          <p:cNvSpPr txBox="1"/>
          <p:nvPr/>
        </p:nvSpPr>
        <p:spPr>
          <a:xfrm>
            <a:off x="1209675" y="1866900"/>
            <a:ext cx="6286500" cy="230832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A poetic documentary filmed in a welsh woodlands between winter and spring. </a:t>
            </a:r>
            <a:endParaRPr lang="en-US" dirty="0"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Disconnection of current way of living from the natural side of being. </a:t>
            </a:r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8 minute documentary, one minute for each hour of daylight.</a:t>
            </a:r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Multiple purpose - camera skills, creativity and importance of woodlands</a:t>
            </a:r>
          </a:p>
          <a:p>
            <a:pPr marL="285750" indent="-285750">
              <a:buFont typeface="Arial"/>
              <a:buChar char="•"/>
            </a:pPr>
            <a:r>
              <a:rPr lang="en-GB" dirty="0">
                <a:cs typeface="Calibri"/>
              </a:rPr>
              <a:t>Time visually counted on screen like  VHS Timestamp</a:t>
            </a:r>
          </a:p>
        </p:txBody>
      </p:sp>
      <p:pic>
        <p:nvPicPr>
          <p:cNvPr id="3" name="Picture 3" descr="A picture containing player, computer&#10;&#10;Description generated with very high confidence">
            <a:extLst>
              <a:ext uri="{FF2B5EF4-FFF2-40B4-BE49-F238E27FC236}">
                <a16:creationId xmlns:a16="http://schemas.microsoft.com/office/drawing/2014/main" id="{C67BA47B-0422-4C7F-99E6-A29AEDB27D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8431" y="4351422"/>
            <a:ext cx="2743200" cy="1924439"/>
          </a:xfrm>
          <a:prstGeom prst="rect">
            <a:avLst/>
          </a:prstGeom>
        </p:spPr>
      </p:pic>
      <p:pic>
        <p:nvPicPr>
          <p:cNvPr id="6" name="Picture 6" descr="A picture containing drawing, sky&#10;&#10;Description generated with very high confidence">
            <a:extLst>
              <a:ext uri="{FF2B5EF4-FFF2-40B4-BE49-F238E27FC236}">
                <a16:creationId xmlns:a16="http://schemas.microsoft.com/office/drawing/2014/main" id="{82B306C3-259F-47FB-BF75-8EE10CF0D72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38263" y="4350020"/>
            <a:ext cx="2516346" cy="193887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9A6CB1F-02F6-4FB2-A75E-D5C37F8BE273}"/>
              </a:ext>
            </a:extLst>
          </p:cNvPr>
          <p:cNvSpPr txBox="1"/>
          <p:nvPr/>
        </p:nvSpPr>
        <p:spPr>
          <a:xfrm>
            <a:off x="1606599" y="960935"/>
            <a:ext cx="2743199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 i="1" dirty="0">
                <a:cs typeface="Calibri"/>
              </a:rPr>
              <a:t>''Go get outside''</a:t>
            </a:r>
          </a:p>
        </p:txBody>
      </p:sp>
    </p:spTree>
    <p:extLst>
      <p:ext uri="{BB962C8B-B14F-4D97-AF65-F5344CB8AC3E}">
        <p14:creationId xmlns:p14="http://schemas.microsoft.com/office/powerpoint/2010/main" val="38555045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 t="-78000" b="-7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868EBE-BE35-49F6-8BB0-94A9B62200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08449" y="289869"/>
            <a:ext cx="4970462" cy="609600"/>
          </a:xfrm>
        </p:spPr>
        <p:txBody>
          <a:bodyPr>
            <a:normAutofit/>
          </a:bodyPr>
          <a:lstStyle/>
          <a:p>
            <a:r>
              <a:rPr lang="en-GB" dirty="0">
                <a:latin typeface="Century Schoolbook"/>
                <a:cs typeface="Calibri Light"/>
              </a:rPr>
              <a:t>Inspiration &amp; Research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150FA8D-8A4A-4E75-A43C-4A55A80BD8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516313" y="1323975"/>
            <a:ext cx="3932237" cy="381158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85750" indent="-285750">
              <a:buChar char="•"/>
            </a:pPr>
            <a:endParaRPr lang="en-GB" dirty="0">
              <a:cs typeface="Calibri"/>
            </a:endParaRPr>
          </a:p>
          <a:p>
            <a:pPr marL="285750" indent="-285750">
              <a:buChar char="•"/>
            </a:pPr>
            <a:r>
              <a:rPr lang="en-GB" sz="1800" dirty="0">
                <a:latin typeface="Century Schoolbook"/>
                <a:cs typeface="Calibri"/>
              </a:rPr>
              <a:t>An ideal representation of woodlands  - Pre-</a:t>
            </a:r>
            <a:r>
              <a:rPr lang="en-GB" sz="1800" err="1">
                <a:latin typeface="Century Schoolbook"/>
                <a:cs typeface="Calibri"/>
              </a:rPr>
              <a:t>Lapsarian</a:t>
            </a:r>
            <a:r>
              <a:rPr lang="en-GB" sz="1800" dirty="0">
                <a:latin typeface="Century Schoolbook"/>
                <a:cs typeface="Calibri"/>
              </a:rPr>
              <a:t> and Edenic State- Before the fall of Adam and Eve – </a:t>
            </a:r>
            <a:r>
              <a:rPr lang="en-GB" sz="1800">
                <a:latin typeface="Century Schoolbook"/>
                <a:cs typeface="Calibri"/>
              </a:rPr>
              <a:t>Idyllic</a:t>
            </a:r>
            <a:r>
              <a:rPr lang="en-GB" sz="1800" dirty="0">
                <a:latin typeface="Century Schoolbook"/>
                <a:cs typeface="Calibri"/>
              </a:rPr>
              <a:t> </a:t>
            </a:r>
          </a:p>
          <a:p>
            <a:pPr marL="285750" indent="-285750">
              <a:buChar char="•"/>
            </a:pPr>
            <a:endParaRPr lang="en-GB" sz="1800" dirty="0">
              <a:latin typeface="Century Schoolbook"/>
              <a:cs typeface="Calibri"/>
            </a:endParaRPr>
          </a:p>
          <a:p>
            <a:pPr marL="285750" indent="-285750">
              <a:buChar char="•"/>
            </a:pPr>
            <a:r>
              <a:rPr lang="en-GB" sz="1800">
                <a:latin typeface="Century Schoolbook"/>
                <a:cs typeface="Calibri"/>
              </a:rPr>
              <a:t>William Blake – </a:t>
            </a:r>
            <a:r>
              <a:rPr lang="en-GB" sz="1800" i="1">
                <a:latin typeface="Century Schoolbook"/>
                <a:cs typeface="Calibri"/>
              </a:rPr>
              <a:t>Songs of Innocence And Experience</a:t>
            </a:r>
            <a:endParaRPr lang="en-GB" sz="1800" i="1" dirty="0">
              <a:latin typeface="Century Schoolbook"/>
              <a:cs typeface="Calibri"/>
            </a:endParaRPr>
          </a:p>
          <a:p>
            <a:pPr marL="285750" indent="-285750">
              <a:buChar char="•"/>
            </a:pPr>
            <a:endParaRPr lang="en-GB" dirty="0">
              <a:cs typeface="Calibri"/>
            </a:endParaRPr>
          </a:p>
        </p:txBody>
      </p:sp>
      <p:pic>
        <p:nvPicPr>
          <p:cNvPr id="5" name="Picture 5" descr="A picture containing sitting, small, standing, large&#10;&#10;Description generated with very high confidence">
            <a:extLst>
              <a:ext uri="{FF2B5EF4-FFF2-40B4-BE49-F238E27FC236}">
                <a16:creationId xmlns:a16="http://schemas.microsoft.com/office/drawing/2014/main" id="{0AC0B292-B359-4B43-907C-BE6A176BAE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5083" y="208176"/>
            <a:ext cx="1876425" cy="2495792"/>
          </a:xfrm>
          <a:prstGeom prst="rect">
            <a:avLst/>
          </a:prstGeom>
        </p:spPr>
      </p:pic>
      <p:pic>
        <p:nvPicPr>
          <p:cNvPr id="9" name="Picture 9" descr="A picture containing rain, light, star, street&#10;&#10;Description generated with very high confidence">
            <a:extLst>
              <a:ext uri="{FF2B5EF4-FFF2-40B4-BE49-F238E27FC236}">
                <a16:creationId xmlns:a16="http://schemas.microsoft.com/office/drawing/2014/main" id="{4F65BA3C-6633-46DB-85A1-11C07D2E52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3560" y="826647"/>
            <a:ext cx="1800727" cy="268509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5E8F298-2072-4091-A25F-CE563C54B9E7}"/>
              </a:ext>
            </a:extLst>
          </p:cNvPr>
          <p:cNvSpPr txBox="1"/>
          <p:nvPr/>
        </p:nvSpPr>
        <p:spPr>
          <a:xfrm>
            <a:off x="2382537" y="5231799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latin typeface="Century Schoolbook"/>
              </a:rPr>
              <a:t>Sound Design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14D85FB-0E5F-485E-9DCD-05C332891160}"/>
              </a:ext>
            </a:extLst>
          </p:cNvPr>
          <p:cNvSpPr txBox="1"/>
          <p:nvPr/>
        </p:nvSpPr>
        <p:spPr>
          <a:xfrm>
            <a:off x="6638925" y="1266825"/>
            <a:ext cx="51816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ea typeface="+mn-lt"/>
                <a:cs typeface="+mn-lt"/>
              </a:rPr>
              <a:t>‘‘Light and delicate, especially in an unnatural way’’</a:t>
            </a:r>
            <a:endParaRPr 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C7844AF-FA29-44DD-B7BC-0C179B30372A}"/>
              </a:ext>
            </a:extLst>
          </p:cNvPr>
          <p:cNvSpPr txBox="1"/>
          <p:nvPr/>
        </p:nvSpPr>
        <p:spPr>
          <a:xfrm>
            <a:off x="3330661" y="5603274"/>
            <a:ext cx="3057525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GB" dirty="0">
                <a:latin typeface="Century Schoolbook"/>
              </a:rPr>
              <a:t>Soundscape</a:t>
            </a:r>
            <a:endParaRPr lang="en-US"/>
          </a:p>
          <a:p>
            <a:pPr marL="285750" indent="-285750">
              <a:buFont typeface="Arial"/>
              <a:buChar char="•"/>
            </a:pPr>
            <a:r>
              <a:rPr lang="en-GB" dirty="0">
                <a:latin typeface="Century Schoolbook"/>
                <a:cs typeface="Calibri"/>
              </a:rPr>
              <a:t>Nature as music</a:t>
            </a:r>
          </a:p>
          <a:p>
            <a:pPr marL="285750" indent="-285750">
              <a:buFont typeface="Arial"/>
              <a:buChar char="•"/>
            </a:pPr>
            <a:r>
              <a:rPr lang="en-GB" dirty="0">
                <a:latin typeface="Century Schoolbook"/>
                <a:cs typeface="Calibri"/>
              </a:rPr>
              <a:t>Sounds expect to hear</a:t>
            </a:r>
          </a:p>
          <a:p>
            <a:pPr marL="285750" indent="-285750">
              <a:buFont typeface="Arial"/>
              <a:buChar char="•"/>
            </a:pPr>
            <a:endParaRPr lang="en-GB" dirty="0">
              <a:latin typeface="Century Schoolbook"/>
              <a:cs typeface="Calibri"/>
            </a:endParaRPr>
          </a:p>
        </p:txBody>
      </p:sp>
      <p:pic>
        <p:nvPicPr>
          <p:cNvPr id="14" name="Picture 14" descr="A picture containing sitting, table, laying, covered&#10;&#10;Description generated with very high confidence">
            <a:extLst>
              <a:ext uri="{FF2B5EF4-FFF2-40B4-BE49-F238E27FC236}">
                <a16:creationId xmlns:a16="http://schemas.microsoft.com/office/drawing/2014/main" id="{A4E58A49-F4CA-44D5-9ACA-1841DCAFDF0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82698" y="1719589"/>
            <a:ext cx="2743200" cy="1750660"/>
          </a:xfrm>
          <a:prstGeom prst="rect">
            <a:avLst/>
          </a:prstGeom>
        </p:spPr>
      </p:pic>
      <p:pic>
        <p:nvPicPr>
          <p:cNvPr id="18" name="Picture 18" descr="A picture containing text, book&#10;&#10;Description generated with very high confidence">
            <a:extLst>
              <a:ext uri="{FF2B5EF4-FFF2-40B4-BE49-F238E27FC236}">
                <a16:creationId xmlns:a16="http://schemas.microsoft.com/office/drawing/2014/main" id="{35167431-135D-4CED-9DF2-FDACD193394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58183" y="3091839"/>
            <a:ext cx="2578444" cy="3609051"/>
          </a:xfrm>
          <a:prstGeom prst="rect">
            <a:avLst/>
          </a:prstGeom>
        </p:spPr>
      </p:pic>
      <p:pic>
        <p:nvPicPr>
          <p:cNvPr id="20" name="Picture 20" descr="A picture containing fabric&#10;&#10;Description generated with very high confidence">
            <a:extLst>
              <a:ext uri="{FF2B5EF4-FFF2-40B4-BE49-F238E27FC236}">
                <a16:creationId xmlns:a16="http://schemas.microsoft.com/office/drawing/2014/main" id="{593B44E8-D1A0-43E4-A987-B381F2B1C10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38319" y="4244180"/>
            <a:ext cx="2743200" cy="1561802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D7D00FD4-20BC-44B6-88C3-61353225E411}"/>
              </a:ext>
            </a:extLst>
          </p:cNvPr>
          <p:cNvSpPr txBox="1"/>
          <p:nvPr/>
        </p:nvSpPr>
        <p:spPr>
          <a:xfrm>
            <a:off x="7644971" y="3834970"/>
            <a:ext cx="274319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i="1" dirty="0"/>
              <a:t>Arthur Rackham</a:t>
            </a:r>
            <a:endParaRPr lang="en-US" i="1" dirty="0"/>
          </a:p>
        </p:txBody>
      </p:sp>
      <p:pic>
        <p:nvPicPr>
          <p:cNvPr id="23" name="Picture 23" descr="A blurry photo of a forest&#10;&#10;Description generated with very high confidence">
            <a:extLst>
              <a:ext uri="{FF2B5EF4-FFF2-40B4-BE49-F238E27FC236}">
                <a16:creationId xmlns:a16="http://schemas.microsoft.com/office/drawing/2014/main" id="{D3042F3A-84B2-4E6F-AC98-72E3D2886D5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51238" y="2597892"/>
            <a:ext cx="2300417" cy="1518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41560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 t="-78000" b="-7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 descr="A picture containing photo, different, many, bunch&#10;&#10;Description generated with very high confidence">
            <a:extLst>
              <a:ext uri="{FF2B5EF4-FFF2-40B4-BE49-F238E27FC236}">
                <a16:creationId xmlns:a16="http://schemas.microsoft.com/office/drawing/2014/main" id="{249EC6CD-5B82-49FA-A3EA-5727FAD23B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2788" y="2874"/>
            <a:ext cx="9691436" cy="6852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9835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 t="-78000" b="-7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 descr="An old photo of a fire place&#10;&#10;Description generated with high confidence">
            <a:extLst>
              <a:ext uri="{FF2B5EF4-FFF2-40B4-BE49-F238E27FC236}">
                <a16:creationId xmlns:a16="http://schemas.microsoft.com/office/drawing/2014/main" id="{6CDE5DED-5273-4DE0-9C30-53F3576158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3791" y="1871"/>
            <a:ext cx="9681410" cy="6852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52233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 t="-78000" b="-7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7" descr="A picture containing text, photo, sitting, many&#10;&#10;Description generated with very high confidence">
            <a:extLst>
              <a:ext uri="{FF2B5EF4-FFF2-40B4-BE49-F238E27FC236}">
                <a16:creationId xmlns:a16="http://schemas.microsoft.com/office/drawing/2014/main" id="{54D70A73-5F1A-4663-8DF0-01CEB0EC24F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97" b="6037"/>
          <a:stretch/>
        </p:blipFill>
        <p:spPr>
          <a:xfrm>
            <a:off x="959017" y="1872"/>
            <a:ext cx="10283000" cy="6862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29004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 t="-78000" b="-7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868EBE-BE35-49F6-8BB0-94A9B62200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7888" y="142875"/>
            <a:ext cx="3932237" cy="571500"/>
          </a:xfrm>
        </p:spPr>
        <p:txBody>
          <a:bodyPr/>
          <a:lstStyle/>
          <a:p>
            <a:r>
              <a:rPr lang="en-GB" dirty="0">
                <a:latin typeface="Century Schoolbook"/>
                <a:cs typeface="Calibri Light"/>
              </a:rPr>
              <a:t>Video Example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150FA8D-8A4A-4E75-A43C-4A55A80BD8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44563" y="1114425"/>
            <a:ext cx="2641206" cy="381158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Arial,Sans-Serif"/>
              <a:buChar char="•"/>
            </a:pPr>
            <a:r>
              <a:rPr lang="en-GB" dirty="0">
                <a:latin typeface="Century Schoolbook"/>
              </a:rPr>
              <a:t>Rough Idea of Sound</a:t>
            </a:r>
            <a:endParaRPr lang="en-US" dirty="0">
              <a:ea typeface="+mn-lt"/>
              <a:cs typeface="+mn-lt"/>
            </a:endParaRP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Arial,Sans-Serif"/>
              <a:buChar char="•"/>
            </a:pPr>
            <a:r>
              <a:rPr lang="en-GB" dirty="0">
                <a:latin typeface="Century Schoolbook"/>
                <a:ea typeface="+mn-lt"/>
                <a:cs typeface="+mn-lt"/>
              </a:rPr>
              <a:t>Tripod not handheld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Arial,Sans-Serif"/>
              <a:buChar char="•"/>
            </a:pPr>
            <a:r>
              <a:rPr lang="en-GB" dirty="0">
                <a:latin typeface="Century Schoolbook"/>
                <a:ea typeface="+mn-lt"/>
                <a:cs typeface="+mn-lt"/>
              </a:rPr>
              <a:t>VHS timestamp </a:t>
            </a:r>
          </a:p>
          <a:p>
            <a:pPr lvl="1">
              <a:lnSpc>
                <a:spcPct val="100000"/>
              </a:lnSpc>
              <a:spcBef>
                <a:spcPts val="0"/>
              </a:spcBef>
            </a:pPr>
            <a:r>
              <a:rPr lang="en-GB" dirty="0">
                <a:latin typeface="Century Schoolbook"/>
                <a:ea typeface="+mn-lt"/>
                <a:cs typeface="+mn-lt"/>
              </a:rPr>
              <a:t>(not decided)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Arial,Sans-Serif"/>
              <a:buChar char="•"/>
            </a:pPr>
            <a:endParaRPr lang="en-GB" dirty="0">
              <a:latin typeface="Calibri" panose="020F0502020204030204"/>
              <a:cs typeface="Calibri"/>
            </a:endParaRPr>
          </a:p>
          <a:p>
            <a:endParaRPr lang="en-GB" dirty="0">
              <a:latin typeface="Calibri" panose="020F0502020204030204"/>
              <a:cs typeface="Calibri"/>
            </a:endParaRPr>
          </a:p>
        </p:txBody>
      </p:sp>
      <p:pic>
        <p:nvPicPr>
          <p:cNvPr id="5" name="Picture 5">
            <a:hlinkClick r:id="" action="ppaction://media"/>
            <a:extLst>
              <a:ext uri="{FF2B5EF4-FFF2-40B4-BE49-F238E27FC236}">
                <a16:creationId xmlns:a16="http://schemas.microsoft.com/office/drawing/2014/main" id="{C82D8E6F-B494-472C-AA9F-916ECD90216B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3667125" y="990600"/>
            <a:ext cx="7877175" cy="541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22100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 t="-78000" b="-7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868EBE-BE35-49F6-8BB0-94A9B62200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1620" y="382963"/>
            <a:ext cx="8318535" cy="606692"/>
          </a:xfrm>
        </p:spPr>
        <p:txBody>
          <a:bodyPr/>
          <a:lstStyle/>
          <a:p>
            <a:r>
              <a:rPr lang="en-GB" dirty="0">
                <a:latin typeface="Century Schoolbook"/>
                <a:cs typeface="Calibri Light"/>
              </a:rPr>
              <a:t>Bare minimum footage needed  - Shot list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150FA8D-8A4A-4E75-A43C-4A55A80BD8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33582" y="1252204"/>
            <a:ext cx="3932237" cy="382111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85750" indent="-285750">
              <a:buChar char="•"/>
            </a:pPr>
            <a:r>
              <a:rPr lang="en-GB" dirty="0">
                <a:latin typeface="Century Schoolbook"/>
                <a:cs typeface="Calibri" panose="020F0502020204030204"/>
              </a:rPr>
              <a:t>Sun coming up/ going down</a:t>
            </a:r>
            <a:endParaRPr lang="en-US">
              <a:latin typeface="Century Schoolbook"/>
              <a:cs typeface="Calibri" panose="020F0502020204030204"/>
            </a:endParaRPr>
          </a:p>
          <a:p>
            <a:pPr marL="285750" indent="-285750">
              <a:buChar char="•"/>
            </a:pPr>
            <a:r>
              <a:rPr lang="en-GB" dirty="0">
                <a:latin typeface="Century Schoolbook"/>
                <a:cs typeface="Calibri"/>
              </a:rPr>
              <a:t>Sun coming through trees</a:t>
            </a:r>
          </a:p>
          <a:p>
            <a:pPr marL="285750" indent="-285750">
              <a:buChar char="•"/>
            </a:pPr>
            <a:r>
              <a:rPr lang="en-GB" dirty="0">
                <a:latin typeface="Century Schoolbook"/>
                <a:cs typeface="Calibri"/>
              </a:rPr>
              <a:t>Water reflections</a:t>
            </a:r>
          </a:p>
          <a:p>
            <a:pPr marL="285750" indent="-285750">
              <a:buChar char="•"/>
            </a:pPr>
            <a:r>
              <a:rPr lang="en-GB" dirty="0">
                <a:latin typeface="Century Schoolbook"/>
                <a:cs typeface="Calibri"/>
              </a:rPr>
              <a:t>Birds</a:t>
            </a:r>
          </a:p>
          <a:p>
            <a:pPr marL="285750" indent="-285750">
              <a:buChar char="•"/>
            </a:pPr>
            <a:r>
              <a:rPr lang="en-GB" dirty="0">
                <a:latin typeface="Century Schoolbook"/>
                <a:cs typeface="Calibri"/>
              </a:rPr>
              <a:t>Branches with no life/ with life</a:t>
            </a:r>
          </a:p>
          <a:p>
            <a:pPr marL="285750" indent="-285750">
              <a:buChar char="•"/>
            </a:pPr>
            <a:r>
              <a:rPr lang="en-GB" dirty="0">
                <a:latin typeface="Century Schoolbook"/>
                <a:cs typeface="Calibri"/>
              </a:rPr>
              <a:t>Views through woods</a:t>
            </a:r>
          </a:p>
          <a:p>
            <a:pPr marL="285750" indent="-285750">
              <a:buChar char="•"/>
            </a:pPr>
            <a:r>
              <a:rPr lang="en-GB" dirty="0">
                <a:latin typeface="Century Schoolbook"/>
                <a:cs typeface="Calibri"/>
              </a:rPr>
              <a:t>Tree tops</a:t>
            </a:r>
          </a:p>
          <a:p>
            <a:pPr marL="285750" indent="-285750">
              <a:buChar char="•"/>
            </a:pPr>
            <a:r>
              <a:rPr lang="en-GB" dirty="0">
                <a:latin typeface="Century Schoolbook"/>
                <a:cs typeface="Calibri"/>
              </a:rPr>
              <a:t>Details of trees</a:t>
            </a:r>
          </a:p>
          <a:p>
            <a:pPr marL="285750" indent="-285750">
              <a:buChar char="•"/>
            </a:pPr>
            <a:r>
              <a:rPr lang="en-GB" dirty="0">
                <a:latin typeface="Century Schoolbook"/>
                <a:cs typeface="Calibri"/>
              </a:rPr>
              <a:t>Small plants </a:t>
            </a:r>
          </a:p>
          <a:p>
            <a:pPr marL="285750" indent="-285750">
              <a:buChar char="•"/>
            </a:pPr>
            <a:r>
              <a:rPr lang="en-GB" dirty="0">
                <a:latin typeface="Century Schoolbook"/>
                <a:cs typeface="Calibri"/>
              </a:rPr>
              <a:t>Flowers in various stages</a:t>
            </a:r>
          </a:p>
          <a:p>
            <a:pPr marL="285750" indent="-285750">
              <a:buChar char="•"/>
            </a:pPr>
            <a:r>
              <a:rPr lang="en-GB" dirty="0">
                <a:latin typeface="Century Schoolbook"/>
                <a:cs typeface="Calibri"/>
              </a:rPr>
              <a:t>Dead foliage</a:t>
            </a:r>
          </a:p>
          <a:p>
            <a:pPr marL="285750" indent="-285750">
              <a:buChar char="•"/>
            </a:pPr>
            <a:endParaRPr lang="en-GB" dirty="0">
              <a:latin typeface="Century Schoolbook"/>
              <a:cs typeface="Calibri"/>
            </a:endParaRPr>
          </a:p>
          <a:p>
            <a:pPr marL="285750" indent="-285750">
              <a:buChar char="•"/>
            </a:pPr>
            <a:endParaRPr lang="en-GB" dirty="0">
              <a:latin typeface="Century Schoolbook"/>
              <a:cs typeface="Calibri"/>
            </a:endParaRPr>
          </a:p>
          <a:p>
            <a:pPr marL="285750" indent="-285750">
              <a:buChar char="•"/>
            </a:pPr>
            <a:endParaRPr lang="en-GB" dirty="0">
              <a:latin typeface="Century Schoolbook"/>
              <a:cs typeface="Calibr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8754A02-7C46-4C98-BD4D-9A9A3599325F}"/>
              </a:ext>
            </a:extLst>
          </p:cNvPr>
          <p:cNvSpPr txBox="1"/>
          <p:nvPr/>
        </p:nvSpPr>
        <p:spPr>
          <a:xfrm>
            <a:off x="4908530" y="1252204"/>
            <a:ext cx="3524250" cy="175432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entury Schoolbook"/>
              </a:rPr>
              <a:t>Minimum 30 second clips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entury Schoolbook"/>
              </a:rPr>
              <a:t>Wild track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entury Schoolbook"/>
              </a:rPr>
              <a:t>Individual sounds </a:t>
            </a:r>
            <a:r>
              <a:rPr lang="en-GB" dirty="0" err="1">
                <a:latin typeface="Century Schoolbook"/>
              </a:rPr>
              <a:t>ie</a:t>
            </a:r>
            <a:r>
              <a:rPr lang="en-GB" dirty="0">
                <a:latin typeface="Century Schoolbook"/>
              </a:rPr>
              <a:t>: </a:t>
            </a:r>
          </a:p>
          <a:p>
            <a:pPr lvl="1"/>
            <a:r>
              <a:rPr lang="en-GB" dirty="0">
                <a:latin typeface="Century Schoolbook"/>
              </a:rPr>
              <a:t>Birds,</a:t>
            </a:r>
          </a:p>
          <a:p>
            <a:pPr lvl="1"/>
            <a:r>
              <a:rPr lang="en-GB" dirty="0">
                <a:latin typeface="Century Schoolbook"/>
              </a:rPr>
              <a:t>Water,</a:t>
            </a:r>
          </a:p>
          <a:p>
            <a:pPr lvl="1"/>
            <a:r>
              <a:rPr lang="en-GB" dirty="0">
                <a:latin typeface="Century Schoolbook"/>
              </a:rPr>
              <a:t>Moving plants,</a:t>
            </a:r>
          </a:p>
        </p:txBody>
      </p:sp>
      <p:pic>
        <p:nvPicPr>
          <p:cNvPr id="9" name="Picture 9" descr="A picture containing rain, small, table, green&#10;&#10;Description generated with very high confidence">
            <a:extLst>
              <a:ext uri="{FF2B5EF4-FFF2-40B4-BE49-F238E27FC236}">
                <a16:creationId xmlns:a16="http://schemas.microsoft.com/office/drawing/2014/main" id="{2BA638CA-171E-4BE8-8A40-E01F25DBF4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59024" y="3085221"/>
            <a:ext cx="4451632" cy="3473469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41EA970-A45D-4B8C-B033-36C97C848025}"/>
              </a:ext>
            </a:extLst>
          </p:cNvPr>
          <p:cNvSpPr txBox="1"/>
          <p:nvPr/>
        </p:nvSpPr>
        <p:spPr>
          <a:xfrm>
            <a:off x="8893560" y="2695636"/>
            <a:ext cx="2743200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 i="1" dirty="0">
                <a:latin typeface="Century Schoolbook"/>
              </a:rPr>
              <a:t>Satellite map of location</a:t>
            </a:r>
          </a:p>
        </p:txBody>
      </p:sp>
    </p:spTree>
    <p:extLst>
      <p:ext uri="{BB962C8B-B14F-4D97-AF65-F5344CB8AC3E}">
        <p14:creationId xmlns:p14="http://schemas.microsoft.com/office/powerpoint/2010/main" val="5672178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 t="-78000" b="-7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868EBE-BE35-49F6-8BB0-94A9B62200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9313" y="609600"/>
            <a:ext cx="4770437" cy="561975"/>
          </a:xfrm>
        </p:spPr>
        <p:txBody>
          <a:bodyPr/>
          <a:lstStyle/>
          <a:p>
            <a:r>
              <a:rPr lang="en-GB" dirty="0">
                <a:latin typeface="Century Schoolbook"/>
                <a:cs typeface="Calibri Light"/>
              </a:rPr>
              <a:t>SWAT Analysis </a:t>
            </a:r>
          </a:p>
        </p:txBody>
      </p:sp>
      <p:pic>
        <p:nvPicPr>
          <p:cNvPr id="5" name="Picture 5" descr="A tree in a forest&#10;&#10;Description generated with very high confidence">
            <a:extLst>
              <a:ext uri="{FF2B5EF4-FFF2-40B4-BE49-F238E27FC236}">
                <a16:creationId xmlns:a16="http://schemas.microsoft.com/office/drawing/2014/main" id="{1689890E-8435-47AA-A4B4-3817D5FF84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01889" y="2763022"/>
            <a:ext cx="3937686" cy="2953265"/>
          </a:xfrm>
          <a:prstGeom prst="rect">
            <a:avLst/>
          </a:prstGeom>
        </p:spPr>
      </p:pic>
      <p:pic>
        <p:nvPicPr>
          <p:cNvPr id="7" name="Picture 7" descr="A herd of cattle standing on top of a lush green field&#10;&#10;Description generated with high confidence">
            <a:extLst>
              <a:ext uri="{FF2B5EF4-FFF2-40B4-BE49-F238E27FC236}">
                <a16:creationId xmlns:a16="http://schemas.microsoft.com/office/drawing/2014/main" id="{D88C6594-5515-4E3B-BEF6-8EF6572922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94016" y="1822622"/>
            <a:ext cx="2743200" cy="20574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4F470E5-BC8C-4481-A07F-82E80362EF72}"/>
              </a:ext>
            </a:extLst>
          </p:cNvPr>
          <p:cNvSpPr txBox="1"/>
          <p:nvPr/>
        </p:nvSpPr>
        <p:spPr>
          <a:xfrm>
            <a:off x="10467975" y="5991225"/>
            <a:ext cx="2743200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200" dirty="0"/>
              <a:t>July 2019 at location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32681C5-7E21-4537-9CDC-35F5C4271A77}"/>
              </a:ext>
            </a:extLst>
          </p:cNvPr>
          <p:cNvSpPr txBox="1"/>
          <p:nvPr/>
        </p:nvSpPr>
        <p:spPr>
          <a:xfrm>
            <a:off x="9620250" y="5715000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i="1" dirty="0"/>
              <a:t>Ethereal Woodland Goats</a:t>
            </a:r>
            <a:endParaRPr lang="en-US" i="1" dirty="0" err="1">
              <a:cs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67C2D20-90C2-4976-806E-4D381C5286F3}"/>
              </a:ext>
            </a:extLst>
          </p:cNvPr>
          <p:cNvSpPr txBox="1"/>
          <p:nvPr/>
        </p:nvSpPr>
        <p:spPr>
          <a:xfrm>
            <a:off x="2762250" y="1714500"/>
            <a:ext cx="2743200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GB" dirty="0">
                <a:latin typeface="Century Schoolbook"/>
              </a:rPr>
              <a:t>Location Permission</a:t>
            </a:r>
            <a:endParaRPr lang="en-US"/>
          </a:p>
          <a:p>
            <a:pPr marL="285750" indent="-285750">
              <a:buFont typeface="Arial"/>
              <a:buChar char="•"/>
            </a:pPr>
            <a:r>
              <a:rPr lang="en-GB" dirty="0">
                <a:latin typeface="Century Schoolbook"/>
              </a:rPr>
              <a:t>Shots needed</a:t>
            </a:r>
          </a:p>
          <a:p>
            <a:pPr marL="285750" indent="-285750">
              <a:buFont typeface="Arial"/>
              <a:buChar char="•"/>
            </a:pPr>
            <a:r>
              <a:rPr lang="en-GB" dirty="0">
                <a:latin typeface="Century Schoolbook"/>
              </a:rPr>
              <a:t>Travel</a:t>
            </a:r>
          </a:p>
          <a:p>
            <a:pPr marL="285750" indent="-285750">
              <a:buFont typeface="Arial"/>
              <a:buChar char="•"/>
            </a:pPr>
            <a:r>
              <a:rPr lang="en-GB" dirty="0">
                <a:latin typeface="Century Schoolbook"/>
              </a:rPr>
              <a:t>Accomodation 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99B8C000-2DF9-481F-8F7B-C53BA528B3A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611313" y="1457325"/>
            <a:ext cx="1208087" cy="3635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latin typeface="Century Schoolbook"/>
                <a:cs typeface="Calibri"/>
              </a:rPr>
              <a:t>Strengths</a:t>
            </a:r>
            <a:endParaRPr lang="en-GB" dirty="0">
              <a:latin typeface="Century Schoolbook"/>
            </a:endParaRPr>
          </a:p>
        </p:txBody>
      </p:sp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A2E25687-802A-4889-A03B-2D36AE3C8961}"/>
              </a:ext>
            </a:extLst>
          </p:cNvPr>
          <p:cNvSpPr txBox="1">
            <a:spLocks/>
          </p:cNvSpPr>
          <p:nvPr/>
        </p:nvSpPr>
        <p:spPr>
          <a:xfrm>
            <a:off x="1554163" y="2905125"/>
            <a:ext cx="1208087" cy="36353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Century Schoolbook"/>
                <a:cs typeface="Calibri"/>
              </a:rPr>
              <a:t>Weakness</a:t>
            </a:r>
            <a:endParaRPr lang="en-GB">
              <a:latin typeface="Century Schoolbook"/>
            </a:endParaRPr>
          </a:p>
        </p:txBody>
      </p:sp>
      <p:sp>
        <p:nvSpPr>
          <p:cNvPr id="17" name="Text Placeholder 12">
            <a:extLst>
              <a:ext uri="{FF2B5EF4-FFF2-40B4-BE49-F238E27FC236}">
                <a16:creationId xmlns:a16="http://schemas.microsoft.com/office/drawing/2014/main" id="{661AD939-09F4-442C-8D22-C76210DBAE69}"/>
              </a:ext>
            </a:extLst>
          </p:cNvPr>
          <p:cNvSpPr txBox="1">
            <a:spLocks/>
          </p:cNvSpPr>
          <p:nvPr/>
        </p:nvSpPr>
        <p:spPr>
          <a:xfrm>
            <a:off x="1201738" y="3648075"/>
            <a:ext cx="1617662" cy="41116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Century Schoolbook"/>
                <a:cs typeface="Calibri"/>
              </a:rPr>
              <a:t>Opportunities</a:t>
            </a:r>
            <a:endParaRPr lang="en-GB" dirty="0">
              <a:latin typeface="Century Schoolbook"/>
            </a:endParaRPr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088E708A-7D5F-491D-A18C-D0CBBDB58F24}"/>
              </a:ext>
            </a:extLst>
          </p:cNvPr>
          <p:cNvSpPr txBox="1">
            <a:spLocks/>
          </p:cNvSpPr>
          <p:nvPr/>
        </p:nvSpPr>
        <p:spPr>
          <a:xfrm>
            <a:off x="1773238" y="4943475"/>
            <a:ext cx="1208087" cy="36353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Century Schoolbook"/>
                <a:cs typeface="Calibri"/>
              </a:rPr>
              <a:t>Threats</a:t>
            </a:r>
            <a:endParaRPr lang="en-GB" dirty="0">
              <a:latin typeface="Century Schoolbook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B38C770-578B-4D7D-BD09-9EF228CE0796}"/>
              </a:ext>
            </a:extLst>
          </p:cNvPr>
          <p:cNvSpPr txBox="1"/>
          <p:nvPr/>
        </p:nvSpPr>
        <p:spPr>
          <a:xfrm>
            <a:off x="2771775" y="3143249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GB" dirty="0">
                <a:latin typeface="Century Schoolbook"/>
              </a:rPr>
              <a:t>Stress</a:t>
            </a:r>
            <a:endParaRPr lang="en-US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E68ACF27-78C6-4479-9558-F5521ADCFAFC}"/>
              </a:ext>
            </a:extLst>
          </p:cNvPr>
          <p:cNvSpPr txBox="1"/>
          <p:nvPr/>
        </p:nvSpPr>
        <p:spPr>
          <a:xfrm>
            <a:off x="2771775" y="3857624"/>
            <a:ext cx="2743200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GB" dirty="0">
                <a:latin typeface="Century Schoolbook"/>
              </a:rPr>
              <a:t>Can showcase skills</a:t>
            </a:r>
          </a:p>
          <a:p>
            <a:pPr marL="285750" indent="-285750">
              <a:buFont typeface="Arial"/>
              <a:buChar char="•"/>
            </a:pPr>
            <a:r>
              <a:rPr lang="en-GB" dirty="0">
                <a:latin typeface="Century Schoolbook"/>
              </a:rPr>
              <a:t>Currently relevant</a:t>
            </a:r>
          </a:p>
          <a:p>
            <a:pPr marL="285750" indent="-285750">
              <a:buFont typeface="Arial"/>
              <a:buChar char="•"/>
            </a:pPr>
            <a:r>
              <a:rPr lang="en-GB" dirty="0">
                <a:latin typeface="Century Schoolbook"/>
              </a:rPr>
              <a:t>Enjoyable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E996C58-5548-4903-8972-0A2ADAD5CAC0}"/>
              </a:ext>
            </a:extLst>
          </p:cNvPr>
          <p:cNvSpPr txBox="1"/>
          <p:nvPr/>
        </p:nvSpPr>
        <p:spPr>
          <a:xfrm>
            <a:off x="2765959" y="5124449"/>
            <a:ext cx="3191092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GB" dirty="0">
                <a:latin typeface="Century Schoolbook"/>
              </a:rPr>
              <a:t>Very extreme Weather </a:t>
            </a:r>
          </a:p>
          <a:p>
            <a:pPr marL="285750" indent="-285750">
              <a:buFont typeface="Arial"/>
              <a:buChar char="•"/>
            </a:pPr>
            <a:r>
              <a:rPr lang="en-GB" dirty="0">
                <a:latin typeface="Century Schoolbook"/>
              </a:rPr>
              <a:t>Mental Health</a:t>
            </a:r>
          </a:p>
          <a:p>
            <a:pPr marL="285750" indent="-285750">
              <a:buFont typeface="Arial"/>
              <a:buChar char="•"/>
            </a:pPr>
            <a:r>
              <a:rPr lang="en-GB" dirty="0">
                <a:latin typeface="Century Schoolbook"/>
              </a:rPr>
              <a:t>Transport</a:t>
            </a:r>
          </a:p>
          <a:p>
            <a:pPr marL="285750" indent="-285750">
              <a:buFont typeface="Arial"/>
              <a:buChar char="•"/>
            </a:pPr>
            <a:r>
              <a:rPr lang="en-GB" dirty="0">
                <a:latin typeface="Century Schoolbook"/>
              </a:rPr>
              <a:t>Unnatural animals</a:t>
            </a:r>
          </a:p>
        </p:txBody>
      </p:sp>
    </p:spTree>
    <p:extLst>
      <p:ext uri="{BB962C8B-B14F-4D97-AF65-F5344CB8AC3E}">
        <p14:creationId xmlns:p14="http://schemas.microsoft.com/office/powerpoint/2010/main" val="12159629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 t="-78000" b="-7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868EBE-BE35-49F6-8BB0-94A9B62200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1738" y="809625"/>
            <a:ext cx="3989387" cy="542925"/>
          </a:xfrm>
        </p:spPr>
        <p:txBody>
          <a:bodyPr>
            <a:normAutofit/>
          </a:bodyPr>
          <a:lstStyle/>
          <a:p>
            <a:r>
              <a:rPr lang="en-GB" dirty="0">
                <a:cs typeface="Calibri Light"/>
              </a:rPr>
              <a:t>Gant Chart &amp; Schedule</a:t>
            </a:r>
            <a:endParaRPr lang="en-US" dirty="0"/>
          </a:p>
        </p:txBody>
      </p:sp>
      <p:pic>
        <p:nvPicPr>
          <p:cNvPr id="5" name="Picture 5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A5EC8FE5-E7C3-476E-8116-20A26B6877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7775" y="1753461"/>
            <a:ext cx="9698956" cy="315807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7032788-80B1-4939-A9D1-B935215277A1}"/>
              </a:ext>
            </a:extLst>
          </p:cNvPr>
          <p:cNvSpPr txBox="1"/>
          <p:nvPr/>
        </p:nvSpPr>
        <p:spPr>
          <a:xfrm>
            <a:off x="1199423" y="5166476"/>
            <a:ext cx="4813977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latin typeface="Century Schoolbook"/>
              </a:rPr>
              <a:t>Film at locations will be planned out more late</a:t>
            </a:r>
            <a:r>
              <a:rPr lang="en-GB" dirty="0"/>
              <a:t>r</a:t>
            </a:r>
          </a:p>
        </p:txBody>
      </p:sp>
    </p:spTree>
    <p:extLst>
      <p:ext uri="{BB962C8B-B14F-4D97-AF65-F5344CB8AC3E}">
        <p14:creationId xmlns:p14="http://schemas.microsoft.com/office/powerpoint/2010/main" val="29146621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 t="-78000" b="-7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7537DE8F-1629-4FDD-811C-BA4B658AF69D}"/>
              </a:ext>
            </a:extLst>
          </p:cNvPr>
          <p:cNvSpPr txBox="1"/>
          <p:nvPr/>
        </p:nvSpPr>
        <p:spPr>
          <a:xfrm>
            <a:off x="4072689" y="1716505"/>
            <a:ext cx="3705726" cy="10156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sz="6000" dirty="0">
                <a:cs typeface="Calibri"/>
              </a:rPr>
              <a:t>Questions?</a:t>
            </a:r>
          </a:p>
        </p:txBody>
      </p:sp>
    </p:spTree>
    <p:extLst>
      <p:ext uri="{BB962C8B-B14F-4D97-AF65-F5344CB8AC3E}">
        <p14:creationId xmlns:p14="http://schemas.microsoft.com/office/powerpoint/2010/main" val="8596089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Developing Creative Project</vt:lpstr>
      <vt:lpstr>Mas Ti Fas – 8 Hours in a woods</vt:lpstr>
      <vt:lpstr>Inspiration &amp; Research</vt:lpstr>
      <vt:lpstr>PowerPoint Presentation</vt:lpstr>
      <vt:lpstr>PowerPoint Presentation</vt:lpstr>
      <vt:lpstr>PowerPoint Presentation</vt:lpstr>
      <vt:lpstr>Video Example</vt:lpstr>
      <vt:lpstr>Bare minimum footage needed  - Shot list</vt:lpstr>
      <vt:lpstr>SWAT Analysis </vt:lpstr>
      <vt:lpstr>Gant Chart &amp; Schedule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693</cp:revision>
  <dcterms:created xsi:type="dcterms:W3CDTF">2019-10-18T17:44:05Z</dcterms:created>
  <dcterms:modified xsi:type="dcterms:W3CDTF">2019-10-30T11:20:19Z</dcterms:modified>
</cp:coreProperties>
</file>