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2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9" r:id="rId16"/>
    <p:sldId id="268" r:id="rId17"/>
    <p:sldId id="270" r:id="rId18"/>
    <p:sldId id="271" r:id="rId19"/>
    <p:sldId id="258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04" autoAdjust="0"/>
    <p:restoredTop sz="94650"/>
  </p:normalViewPr>
  <p:slideViewPr>
    <p:cSldViewPr snapToGrid="0">
      <p:cViewPr varScale="1">
        <p:scale>
          <a:sx n="78" d="100"/>
          <a:sy n="78" d="100"/>
        </p:scale>
        <p:origin x="83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17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20.png"/><Relationship Id="rId7" Type="http://schemas.openxmlformats.org/officeDocument/2006/relationships/image" Target="../media/image16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17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20.png"/><Relationship Id="rId7" Type="http://schemas.openxmlformats.org/officeDocument/2006/relationships/image" Target="../media/image16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D79F25-56A5-4765-B294-85746055253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09FEEE8-D2FC-4399-874B-6CB267B92F1C}">
      <dgm:prSet/>
      <dgm:spPr/>
      <dgm:t>
        <a:bodyPr/>
        <a:lstStyle/>
        <a:p>
          <a:r>
            <a:rPr lang="en-GB" b="1"/>
            <a:t>1. Chronic Inflammation &amp; Hypersensitivity</a:t>
          </a:r>
          <a:endParaRPr lang="en-US"/>
        </a:p>
      </dgm:t>
    </dgm:pt>
    <dgm:pt modelId="{2385BE32-09E6-4578-88BA-DBFFFEB3E698}" type="parTrans" cxnId="{EF1E5083-F4D8-4209-8332-6ADCA35A8D1D}">
      <dgm:prSet/>
      <dgm:spPr/>
      <dgm:t>
        <a:bodyPr/>
        <a:lstStyle/>
        <a:p>
          <a:endParaRPr lang="en-US"/>
        </a:p>
      </dgm:t>
    </dgm:pt>
    <dgm:pt modelId="{4C5B145E-8F07-4103-B47C-E2C1663FFA81}" type="sibTrans" cxnId="{EF1E5083-F4D8-4209-8332-6ADCA35A8D1D}">
      <dgm:prSet/>
      <dgm:spPr/>
      <dgm:t>
        <a:bodyPr/>
        <a:lstStyle/>
        <a:p>
          <a:endParaRPr lang="en-US"/>
        </a:p>
      </dgm:t>
    </dgm:pt>
    <dgm:pt modelId="{3E7A138A-FABD-4D60-AED0-7B7B5806FF7D}">
      <dgm:prSet/>
      <dgm:spPr/>
      <dgm:t>
        <a:bodyPr/>
        <a:lstStyle/>
        <a:p>
          <a:r>
            <a:rPr lang="en-GB" b="1"/>
            <a:t>Cellular Infiltration:</a:t>
          </a:r>
          <a:r>
            <a:rPr lang="en-GB"/>
            <a:t> Eosinophils, mast cells, T-lymphocytes infiltrate airway walls.</a:t>
          </a:r>
          <a:endParaRPr lang="en-US"/>
        </a:p>
      </dgm:t>
    </dgm:pt>
    <dgm:pt modelId="{D5BE5BAE-266F-4020-B40F-C650736F72D6}" type="parTrans" cxnId="{58553D2F-8D9E-4F90-95B8-8980AA49C5C0}">
      <dgm:prSet/>
      <dgm:spPr/>
      <dgm:t>
        <a:bodyPr/>
        <a:lstStyle/>
        <a:p>
          <a:endParaRPr lang="en-US"/>
        </a:p>
      </dgm:t>
    </dgm:pt>
    <dgm:pt modelId="{97D84599-FB61-45FF-BDC0-C14FB564C83C}" type="sibTrans" cxnId="{58553D2F-8D9E-4F90-95B8-8980AA49C5C0}">
      <dgm:prSet/>
      <dgm:spPr/>
      <dgm:t>
        <a:bodyPr/>
        <a:lstStyle/>
        <a:p>
          <a:endParaRPr lang="en-US"/>
        </a:p>
      </dgm:t>
    </dgm:pt>
    <dgm:pt modelId="{3913FCA1-1EF3-49FD-9BF9-9BB47F41D5AB}">
      <dgm:prSet/>
      <dgm:spPr/>
      <dgm:t>
        <a:bodyPr/>
        <a:lstStyle/>
        <a:p>
          <a:r>
            <a:rPr lang="en-GB" b="1"/>
            <a:t>Immunoglobulin E-Mediated Response:</a:t>
          </a:r>
          <a:r>
            <a:rPr lang="en-GB"/>
            <a:t> Triggers (pollen, dust mites, etc.) bind IgE → mast cell release of histamine, leukotrienes, prostaglandins.</a:t>
          </a:r>
          <a:endParaRPr lang="en-US"/>
        </a:p>
      </dgm:t>
    </dgm:pt>
    <dgm:pt modelId="{6C90D1CB-BB53-4111-87FD-C2A9EAFFABF8}" type="parTrans" cxnId="{8AA349F5-5805-4D32-A532-2D4E487D62E1}">
      <dgm:prSet/>
      <dgm:spPr/>
      <dgm:t>
        <a:bodyPr/>
        <a:lstStyle/>
        <a:p>
          <a:endParaRPr lang="en-US"/>
        </a:p>
      </dgm:t>
    </dgm:pt>
    <dgm:pt modelId="{A647DC82-1FEA-46CD-B02B-159AAAA23860}" type="sibTrans" cxnId="{8AA349F5-5805-4D32-A532-2D4E487D62E1}">
      <dgm:prSet/>
      <dgm:spPr/>
      <dgm:t>
        <a:bodyPr/>
        <a:lstStyle/>
        <a:p>
          <a:endParaRPr lang="en-US"/>
        </a:p>
      </dgm:t>
    </dgm:pt>
    <dgm:pt modelId="{4128D459-EFAE-4E25-A5E4-CAD377350EA1}">
      <dgm:prSet/>
      <dgm:spPr/>
      <dgm:t>
        <a:bodyPr/>
        <a:lstStyle/>
        <a:p>
          <a:r>
            <a:rPr lang="en-GB" b="1"/>
            <a:t>Edema:</a:t>
          </a:r>
          <a:r>
            <a:rPr lang="en-GB"/>
            <a:t> Mediators increase vascular permeability → swelling of bronchial walls → narrowed lumen.</a:t>
          </a:r>
          <a:endParaRPr lang="en-US"/>
        </a:p>
      </dgm:t>
    </dgm:pt>
    <dgm:pt modelId="{8BE24C67-53B3-42F7-9939-65789B906046}" type="parTrans" cxnId="{10EDF0AC-C0B2-47E7-B684-993C0116566B}">
      <dgm:prSet/>
      <dgm:spPr/>
      <dgm:t>
        <a:bodyPr/>
        <a:lstStyle/>
        <a:p>
          <a:endParaRPr lang="en-US"/>
        </a:p>
      </dgm:t>
    </dgm:pt>
    <dgm:pt modelId="{9529C536-D158-4EEA-92A6-BDE188770606}" type="sibTrans" cxnId="{10EDF0AC-C0B2-47E7-B684-993C0116566B}">
      <dgm:prSet/>
      <dgm:spPr/>
      <dgm:t>
        <a:bodyPr/>
        <a:lstStyle/>
        <a:p>
          <a:endParaRPr lang="en-US"/>
        </a:p>
      </dgm:t>
    </dgm:pt>
    <dgm:pt modelId="{1B55F073-819E-4B6A-84F7-8B4D86085E25}">
      <dgm:prSet/>
      <dgm:spPr/>
      <dgm:t>
        <a:bodyPr/>
        <a:lstStyle/>
        <a:p>
          <a:r>
            <a:rPr lang="en-GB" b="1"/>
            <a:t>Hyperresponsiveness:</a:t>
          </a:r>
          <a:r>
            <a:rPr lang="en-GB"/>
            <a:t> Airways become "twitchy," reacting to cold air, exercise, or other stimuli.</a:t>
          </a:r>
          <a:endParaRPr lang="en-US"/>
        </a:p>
      </dgm:t>
    </dgm:pt>
    <dgm:pt modelId="{3F85AF07-C99E-4C10-8C9F-55DAA5F816DC}" type="parTrans" cxnId="{4F1124D7-F7AB-4B9D-8A7D-2F1B78EB6C59}">
      <dgm:prSet/>
      <dgm:spPr/>
      <dgm:t>
        <a:bodyPr/>
        <a:lstStyle/>
        <a:p>
          <a:endParaRPr lang="en-US"/>
        </a:p>
      </dgm:t>
    </dgm:pt>
    <dgm:pt modelId="{0C82B3D2-70D2-4660-A965-3F29959201AC}" type="sibTrans" cxnId="{4F1124D7-F7AB-4B9D-8A7D-2F1B78EB6C59}">
      <dgm:prSet/>
      <dgm:spPr/>
      <dgm:t>
        <a:bodyPr/>
        <a:lstStyle/>
        <a:p>
          <a:endParaRPr lang="en-US"/>
        </a:p>
      </dgm:t>
    </dgm:pt>
    <dgm:pt modelId="{A8046401-7EF4-4B16-8907-AFB671A78B64}" type="pres">
      <dgm:prSet presAssocID="{92D79F25-56A5-4765-B294-857460552536}" presName="root" presStyleCnt="0">
        <dgm:presLayoutVars>
          <dgm:dir/>
          <dgm:resizeHandles val="exact"/>
        </dgm:presLayoutVars>
      </dgm:prSet>
      <dgm:spPr/>
    </dgm:pt>
    <dgm:pt modelId="{3E4CA3AD-F781-4599-907C-E4797849D484}" type="pres">
      <dgm:prSet presAssocID="{509FEEE8-D2FC-4399-874B-6CB267B92F1C}" presName="compNode" presStyleCnt="0"/>
      <dgm:spPr/>
    </dgm:pt>
    <dgm:pt modelId="{2B9F5219-D6D2-4740-A78B-898D8B5CA2B2}" type="pres">
      <dgm:prSet presAssocID="{509FEEE8-D2FC-4399-874B-6CB267B92F1C}" presName="bgRect" presStyleLbl="bgShp" presStyleIdx="0" presStyleCnt="5"/>
      <dgm:spPr/>
    </dgm:pt>
    <dgm:pt modelId="{2BFCD9FF-79CC-4DFA-8D7A-524D0C7DF457}" type="pres">
      <dgm:prSet presAssocID="{509FEEE8-D2FC-4399-874B-6CB267B92F1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FDCC6C53-6210-4864-897A-83C880436795}" type="pres">
      <dgm:prSet presAssocID="{509FEEE8-D2FC-4399-874B-6CB267B92F1C}" presName="spaceRect" presStyleCnt="0"/>
      <dgm:spPr/>
    </dgm:pt>
    <dgm:pt modelId="{B47F29F2-7E21-4119-82D6-5B10A98787F1}" type="pres">
      <dgm:prSet presAssocID="{509FEEE8-D2FC-4399-874B-6CB267B92F1C}" presName="parTx" presStyleLbl="revTx" presStyleIdx="0" presStyleCnt="5">
        <dgm:presLayoutVars>
          <dgm:chMax val="0"/>
          <dgm:chPref val="0"/>
        </dgm:presLayoutVars>
      </dgm:prSet>
      <dgm:spPr/>
    </dgm:pt>
    <dgm:pt modelId="{404188D9-7888-4717-AEDE-756D151A3D40}" type="pres">
      <dgm:prSet presAssocID="{4C5B145E-8F07-4103-B47C-E2C1663FFA81}" presName="sibTrans" presStyleCnt="0"/>
      <dgm:spPr/>
    </dgm:pt>
    <dgm:pt modelId="{FCC88FCB-F40C-4D66-9FE2-82521664DEE1}" type="pres">
      <dgm:prSet presAssocID="{3E7A138A-FABD-4D60-AED0-7B7B5806FF7D}" presName="compNode" presStyleCnt="0"/>
      <dgm:spPr/>
    </dgm:pt>
    <dgm:pt modelId="{9E7A4E44-0388-42F9-BF9A-B7F9F1DC4B73}" type="pres">
      <dgm:prSet presAssocID="{3E7A138A-FABD-4D60-AED0-7B7B5806FF7D}" presName="bgRect" presStyleLbl="bgShp" presStyleIdx="1" presStyleCnt="5"/>
      <dgm:spPr/>
    </dgm:pt>
    <dgm:pt modelId="{CA8DE7B0-AC9B-4B3A-A94D-4170DA5FC7CC}" type="pres">
      <dgm:prSet presAssocID="{3E7A138A-FABD-4D60-AED0-7B7B5806FF7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t"/>
        </a:ext>
      </dgm:extLst>
    </dgm:pt>
    <dgm:pt modelId="{80673E0F-015A-470C-AADB-A150FC006654}" type="pres">
      <dgm:prSet presAssocID="{3E7A138A-FABD-4D60-AED0-7B7B5806FF7D}" presName="spaceRect" presStyleCnt="0"/>
      <dgm:spPr/>
    </dgm:pt>
    <dgm:pt modelId="{B5914520-0BE1-4CCF-BCB6-C0542A6F2160}" type="pres">
      <dgm:prSet presAssocID="{3E7A138A-FABD-4D60-AED0-7B7B5806FF7D}" presName="parTx" presStyleLbl="revTx" presStyleIdx="1" presStyleCnt="5">
        <dgm:presLayoutVars>
          <dgm:chMax val="0"/>
          <dgm:chPref val="0"/>
        </dgm:presLayoutVars>
      </dgm:prSet>
      <dgm:spPr/>
    </dgm:pt>
    <dgm:pt modelId="{122B59F9-46BC-4553-A50C-A25F50B99C9C}" type="pres">
      <dgm:prSet presAssocID="{97D84599-FB61-45FF-BDC0-C14FB564C83C}" presName="sibTrans" presStyleCnt="0"/>
      <dgm:spPr/>
    </dgm:pt>
    <dgm:pt modelId="{D60DFFA5-DBC1-4212-98E1-393484FC9E5B}" type="pres">
      <dgm:prSet presAssocID="{3913FCA1-1EF3-49FD-9BF9-9BB47F41D5AB}" presName="compNode" presStyleCnt="0"/>
      <dgm:spPr/>
    </dgm:pt>
    <dgm:pt modelId="{EF3D5204-E5F7-4703-BBD9-73DF03027433}" type="pres">
      <dgm:prSet presAssocID="{3913FCA1-1EF3-49FD-9BF9-9BB47F41D5AB}" presName="bgRect" presStyleLbl="bgShp" presStyleIdx="2" presStyleCnt="5"/>
      <dgm:spPr/>
    </dgm:pt>
    <dgm:pt modelId="{11E155CE-D943-4EE2-8CCB-824FE413A8C2}" type="pres">
      <dgm:prSet presAssocID="{3913FCA1-1EF3-49FD-9BF9-9BB47F41D5A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6694E8B2-122B-4872-A1C7-56023D322691}" type="pres">
      <dgm:prSet presAssocID="{3913FCA1-1EF3-49FD-9BF9-9BB47F41D5AB}" presName="spaceRect" presStyleCnt="0"/>
      <dgm:spPr/>
    </dgm:pt>
    <dgm:pt modelId="{D2CBEC58-C822-4EEC-B49D-AD914E2D50EC}" type="pres">
      <dgm:prSet presAssocID="{3913FCA1-1EF3-49FD-9BF9-9BB47F41D5AB}" presName="parTx" presStyleLbl="revTx" presStyleIdx="2" presStyleCnt="5">
        <dgm:presLayoutVars>
          <dgm:chMax val="0"/>
          <dgm:chPref val="0"/>
        </dgm:presLayoutVars>
      </dgm:prSet>
      <dgm:spPr/>
    </dgm:pt>
    <dgm:pt modelId="{129BBF8F-0CFA-46A1-A20B-000F69F6181F}" type="pres">
      <dgm:prSet presAssocID="{A647DC82-1FEA-46CD-B02B-159AAAA23860}" presName="sibTrans" presStyleCnt="0"/>
      <dgm:spPr/>
    </dgm:pt>
    <dgm:pt modelId="{BEDFC43C-18A0-4F13-90FB-0A1E189F7E5E}" type="pres">
      <dgm:prSet presAssocID="{4128D459-EFAE-4E25-A5E4-CAD377350EA1}" presName="compNode" presStyleCnt="0"/>
      <dgm:spPr/>
    </dgm:pt>
    <dgm:pt modelId="{BC8E19C8-F4C1-4AB2-A642-D60110CD0F63}" type="pres">
      <dgm:prSet presAssocID="{4128D459-EFAE-4E25-A5E4-CAD377350EA1}" presName="bgRect" presStyleLbl="bgShp" presStyleIdx="3" presStyleCnt="5"/>
      <dgm:spPr/>
    </dgm:pt>
    <dgm:pt modelId="{BE07E3D3-3A16-4414-A716-D8B038D9BA7A}" type="pres">
      <dgm:prSet presAssocID="{4128D459-EFAE-4E25-A5E4-CAD377350EA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AF65EC1E-AB4A-48DC-ACF5-51C00B1F9340}" type="pres">
      <dgm:prSet presAssocID="{4128D459-EFAE-4E25-A5E4-CAD377350EA1}" presName="spaceRect" presStyleCnt="0"/>
      <dgm:spPr/>
    </dgm:pt>
    <dgm:pt modelId="{EA48C598-D1AD-4EE6-B11C-6C7F3A6E59B3}" type="pres">
      <dgm:prSet presAssocID="{4128D459-EFAE-4E25-A5E4-CAD377350EA1}" presName="parTx" presStyleLbl="revTx" presStyleIdx="3" presStyleCnt="5">
        <dgm:presLayoutVars>
          <dgm:chMax val="0"/>
          <dgm:chPref val="0"/>
        </dgm:presLayoutVars>
      </dgm:prSet>
      <dgm:spPr/>
    </dgm:pt>
    <dgm:pt modelId="{8A45FA71-097B-41F6-AFEB-1E876C369E4D}" type="pres">
      <dgm:prSet presAssocID="{9529C536-D158-4EEA-92A6-BDE188770606}" presName="sibTrans" presStyleCnt="0"/>
      <dgm:spPr/>
    </dgm:pt>
    <dgm:pt modelId="{F6AA01DC-C04C-42BD-A538-923D2CDE27F7}" type="pres">
      <dgm:prSet presAssocID="{1B55F073-819E-4B6A-84F7-8B4D86085E25}" presName="compNode" presStyleCnt="0"/>
      <dgm:spPr/>
    </dgm:pt>
    <dgm:pt modelId="{3D0EB0AC-2ED4-4B40-82E8-876BA776FE25}" type="pres">
      <dgm:prSet presAssocID="{1B55F073-819E-4B6A-84F7-8B4D86085E25}" presName="bgRect" presStyleLbl="bgShp" presStyleIdx="4" presStyleCnt="5"/>
      <dgm:spPr/>
    </dgm:pt>
    <dgm:pt modelId="{60E47200-4122-4F4F-AD19-957A70D1FCCB}" type="pres">
      <dgm:prSet presAssocID="{1B55F073-819E-4B6A-84F7-8B4D86085E2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se"/>
        </a:ext>
      </dgm:extLst>
    </dgm:pt>
    <dgm:pt modelId="{F9AE85DC-6AC8-41BB-8E27-414A770E821F}" type="pres">
      <dgm:prSet presAssocID="{1B55F073-819E-4B6A-84F7-8B4D86085E25}" presName="spaceRect" presStyleCnt="0"/>
      <dgm:spPr/>
    </dgm:pt>
    <dgm:pt modelId="{96F82CDF-536A-457A-8338-4B71287CBB1B}" type="pres">
      <dgm:prSet presAssocID="{1B55F073-819E-4B6A-84F7-8B4D86085E25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E71F717-033B-46C7-AD2C-F59F65258BF1}" type="presOf" srcId="{3E7A138A-FABD-4D60-AED0-7B7B5806FF7D}" destId="{B5914520-0BE1-4CCF-BCB6-C0542A6F2160}" srcOrd="0" destOrd="0" presId="urn:microsoft.com/office/officeart/2018/2/layout/IconVerticalSolidList"/>
    <dgm:cxn modelId="{58553D2F-8D9E-4F90-95B8-8980AA49C5C0}" srcId="{92D79F25-56A5-4765-B294-857460552536}" destId="{3E7A138A-FABD-4D60-AED0-7B7B5806FF7D}" srcOrd="1" destOrd="0" parTransId="{D5BE5BAE-266F-4020-B40F-C650736F72D6}" sibTransId="{97D84599-FB61-45FF-BDC0-C14FB564C83C}"/>
    <dgm:cxn modelId="{FE323432-D4AD-45A4-B4DD-6CB92498306C}" type="presOf" srcId="{92D79F25-56A5-4765-B294-857460552536}" destId="{A8046401-7EF4-4B16-8907-AFB671A78B64}" srcOrd="0" destOrd="0" presId="urn:microsoft.com/office/officeart/2018/2/layout/IconVerticalSolidList"/>
    <dgm:cxn modelId="{7FE55C38-68BA-4FF2-9D30-AB36E28BDAEA}" type="presOf" srcId="{3913FCA1-1EF3-49FD-9BF9-9BB47F41D5AB}" destId="{D2CBEC58-C822-4EEC-B49D-AD914E2D50EC}" srcOrd="0" destOrd="0" presId="urn:microsoft.com/office/officeart/2018/2/layout/IconVerticalSolidList"/>
    <dgm:cxn modelId="{EF1E5083-F4D8-4209-8332-6ADCA35A8D1D}" srcId="{92D79F25-56A5-4765-B294-857460552536}" destId="{509FEEE8-D2FC-4399-874B-6CB267B92F1C}" srcOrd="0" destOrd="0" parTransId="{2385BE32-09E6-4578-88BA-DBFFFEB3E698}" sibTransId="{4C5B145E-8F07-4103-B47C-E2C1663FFA81}"/>
    <dgm:cxn modelId="{7751BE96-1650-4AC9-8990-DFAEECD7DCF9}" type="presOf" srcId="{4128D459-EFAE-4E25-A5E4-CAD377350EA1}" destId="{EA48C598-D1AD-4EE6-B11C-6C7F3A6E59B3}" srcOrd="0" destOrd="0" presId="urn:microsoft.com/office/officeart/2018/2/layout/IconVerticalSolidList"/>
    <dgm:cxn modelId="{10EDF0AC-C0B2-47E7-B684-993C0116566B}" srcId="{92D79F25-56A5-4765-B294-857460552536}" destId="{4128D459-EFAE-4E25-A5E4-CAD377350EA1}" srcOrd="3" destOrd="0" parTransId="{8BE24C67-53B3-42F7-9939-65789B906046}" sibTransId="{9529C536-D158-4EEA-92A6-BDE188770606}"/>
    <dgm:cxn modelId="{EB5C77BD-6114-47D6-96A4-428EF1823C91}" type="presOf" srcId="{1B55F073-819E-4B6A-84F7-8B4D86085E25}" destId="{96F82CDF-536A-457A-8338-4B71287CBB1B}" srcOrd="0" destOrd="0" presId="urn:microsoft.com/office/officeart/2018/2/layout/IconVerticalSolidList"/>
    <dgm:cxn modelId="{4F1124D7-F7AB-4B9D-8A7D-2F1B78EB6C59}" srcId="{92D79F25-56A5-4765-B294-857460552536}" destId="{1B55F073-819E-4B6A-84F7-8B4D86085E25}" srcOrd="4" destOrd="0" parTransId="{3F85AF07-C99E-4C10-8C9F-55DAA5F816DC}" sibTransId="{0C82B3D2-70D2-4660-A965-3F29959201AC}"/>
    <dgm:cxn modelId="{8824A0DF-DCC2-4F36-B7CF-09C003494E26}" type="presOf" srcId="{509FEEE8-D2FC-4399-874B-6CB267B92F1C}" destId="{B47F29F2-7E21-4119-82D6-5B10A98787F1}" srcOrd="0" destOrd="0" presId="urn:microsoft.com/office/officeart/2018/2/layout/IconVerticalSolidList"/>
    <dgm:cxn modelId="{8AA349F5-5805-4D32-A532-2D4E487D62E1}" srcId="{92D79F25-56A5-4765-B294-857460552536}" destId="{3913FCA1-1EF3-49FD-9BF9-9BB47F41D5AB}" srcOrd="2" destOrd="0" parTransId="{6C90D1CB-BB53-4111-87FD-C2A9EAFFABF8}" sibTransId="{A647DC82-1FEA-46CD-B02B-159AAAA23860}"/>
    <dgm:cxn modelId="{7E02089F-6E87-4334-9E67-E1A6B9DE45B6}" type="presParOf" srcId="{A8046401-7EF4-4B16-8907-AFB671A78B64}" destId="{3E4CA3AD-F781-4599-907C-E4797849D484}" srcOrd="0" destOrd="0" presId="urn:microsoft.com/office/officeart/2018/2/layout/IconVerticalSolidList"/>
    <dgm:cxn modelId="{CAC98BF3-EEFB-4B96-9A92-205E20CD53C8}" type="presParOf" srcId="{3E4CA3AD-F781-4599-907C-E4797849D484}" destId="{2B9F5219-D6D2-4740-A78B-898D8B5CA2B2}" srcOrd="0" destOrd="0" presId="urn:microsoft.com/office/officeart/2018/2/layout/IconVerticalSolidList"/>
    <dgm:cxn modelId="{38F2D008-8AD7-40A5-A3AF-ACB1613C3927}" type="presParOf" srcId="{3E4CA3AD-F781-4599-907C-E4797849D484}" destId="{2BFCD9FF-79CC-4DFA-8D7A-524D0C7DF457}" srcOrd="1" destOrd="0" presId="urn:microsoft.com/office/officeart/2018/2/layout/IconVerticalSolidList"/>
    <dgm:cxn modelId="{86C65487-CCB4-4877-8CDE-50BF6677D66E}" type="presParOf" srcId="{3E4CA3AD-F781-4599-907C-E4797849D484}" destId="{FDCC6C53-6210-4864-897A-83C880436795}" srcOrd="2" destOrd="0" presId="urn:microsoft.com/office/officeart/2018/2/layout/IconVerticalSolidList"/>
    <dgm:cxn modelId="{46D7F32F-B168-4E06-917D-D7529BF9EA83}" type="presParOf" srcId="{3E4CA3AD-F781-4599-907C-E4797849D484}" destId="{B47F29F2-7E21-4119-82D6-5B10A98787F1}" srcOrd="3" destOrd="0" presId="urn:microsoft.com/office/officeart/2018/2/layout/IconVerticalSolidList"/>
    <dgm:cxn modelId="{E6A71358-F68D-444C-94C9-6918A7FCB3C5}" type="presParOf" srcId="{A8046401-7EF4-4B16-8907-AFB671A78B64}" destId="{404188D9-7888-4717-AEDE-756D151A3D40}" srcOrd="1" destOrd="0" presId="urn:microsoft.com/office/officeart/2018/2/layout/IconVerticalSolidList"/>
    <dgm:cxn modelId="{2C2FC23F-C291-427F-9BB4-38DB750B9C66}" type="presParOf" srcId="{A8046401-7EF4-4B16-8907-AFB671A78B64}" destId="{FCC88FCB-F40C-4D66-9FE2-82521664DEE1}" srcOrd="2" destOrd="0" presId="urn:microsoft.com/office/officeart/2018/2/layout/IconVerticalSolidList"/>
    <dgm:cxn modelId="{9EAFDE47-D8FC-4FB1-BFCE-6E57406AD74B}" type="presParOf" srcId="{FCC88FCB-F40C-4D66-9FE2-82521664DEE1}" destId="{9E7A4E44-0388-42F9-BF9A-B7F9F1DC4B73}" srcOrd="0" destOrd="0" presId="urn:microsoft.com/office/officeart/2018/2/layout/IconVerticalSolidList"/>
    <dgm:cxn modelId="{8BBCF0E3-5178-4B1A-94CC-1CB572625B82}" type="presParOf" srcId="{FCC88FCB-F40C-4D66-9FE2-82521664DEE1}" destId="{CA8DE7B0-AC9B-4B3A-A94D-4170DA5FC7CC}" srcOrd="1" destOrd="0" presId="urn:microsoft.com/office/officeart/2018/2/layout/IconVerticalSolidList"/>
    <dgm:cxn modelId="{831E2823-4608-44A4-BC32-103D4D903963}" type="presParOf" srcId="{FCC88FCB-F40C-4D66-9FE2-82521664DEE1}" destId="{80673E0F-015A-470C-AADB-A150FC006654}" srcOrd="2" destOrd="0" presId="urn:microsoft.com/office/officeart/2018/2/layout/IconVerticalSolidList"/>
    <dgm:cxn modelId="{24DE7E89-71B1-4E5D-88FA-68707923A412}" type="presParOf" srcId="{FCC88FCB-F40C-4D66-9FE2-82521664DEE1}" destId="{B5914520-0BE1-4CCF-BCB6-C0542A6F2160}" srcOrd="3" destOrd="0" presId="urn:microsoft.com/office/officeart/2018/2/layout/IconVerticalSolidList"/>
    <dgm:cxn modelId="{02A30389-A283-481C-A97F-9E01BF17650B}" type="presParOf" srcId="{A8046401-7EF4-4B16-8907-AFB671A78B64}" destId="{122B59F9-46BC-4553-A50C-A25F50B99C9C}" srcOrd="3" destOrd="0" presId="urn:microsoft.com/office/officeart/2018/2/layout/IconVerticalSolidList"/>
    <dgm:cxn modelId="{9517947E-3913-4FBD-A882-9A90D6D5322A}" type="presParOf" srcId="{A8046401-7EF4-4B16-8907-AFB671A78B64}" destId="{D60DFFA5-DBC1-4212-98E1-393484FC9E5B}" srcOrd="4" destOrd="0" presId="urn:microsoft.com/office/officeart/2018/2/layout/IconVerticalSolidList"/>
    <dgm:cxn modelId="{3B649700-12F6-4267-B62A-75C9C3C1222C}" type="presParOf" srcId="{D60DFFA5-DBC1-4212-98E1-393484FC9E5B}" destId="{EF3D5204-E5F7-4703-BBD9-73DF03027433}" srcOrd="0" destOrd="0" presId="urn:microsoft.com/office/officeart/2018/2/layout/IconVerticalSolidList"/>
    <dgm:cxn modelId="{5DDEB4DC-9743-4E40-B164-88435F7FC64D}" type="presParOf" srcId="{D60DFFA5-DBC1-4212-98E1-393484FC9E5B}" destId="{11E155CE-D943-4EE2-8CCB-824FE413A8C2}" srcOrd="1" destOrd="0" presId="urn:microsoft.com/office/officeart/2018/2/layout/IconVerticalSolidList"/>
    <dgm:cxn modelId="{5C47ACD7-C599-41FA-9132-1F22FAAFC1E9}" type="presParOf" srcId="{D60DFFA5-DBC1-4212-98E1-393484FC9E5B}" destId="{6694E8B2-122B-4872-A1C7-56023D322691}" srcOrd="2" destOrd="0" presId="urn:microsoft.com/office/officeart/2018/2/layout/IconVerticalSolidList"/>
    <dgm:cxn modelId="{351FAF25-AD14-4204-A103-400DE891AEB7}" type="presParOf" srcId="{D60DFFA5-DBC1-4212-98E1-393484FC9E5B}" destId="{D2CBEC58-C822-4EEC-B49D-AD914E2D50EC}" srcOrd="3" destOrd="0" presId="urn:microsoft.com/office/officeart/2018/2/layout/IconVerticalSolidList"/>
    <dgm:cxn modelId="{BD7E5F1D-BA9D-45BC-81C1-231DCF8B164A}" type="presParOf" srcId="{A8046401-7EF4-4B16-8907-AFB671A78B64}" destId="{129BBF8F-0CFA-46A1-A20B-000F69F6181F}" srcOrd="5" destOrd="0" presId="urn:microsoft.com/office/officeart/2018/2/layout/IconVerticalSolidList"/>
    <dgm:cxn modelId="{251CDAC1-3D9A-4770-BBB6-8AABDA69E5B3}" type="presParOf" srcId="{A8046401-7EF4-4B16-8907-AFB671A78B64}" destId="{BEDFC43C-18A0-4F13-90FB-0A1E189F7E5E}" srcOrd="6" destOrd="0" presId="urn:microsoft.com/office/officeart/2018/2/layout/IconVerticalSolidList"/>
    <dgm:cxn modelId="{780AA8B7-8F18-46F8-A5EB-BCC07791F67C}" type="presParOf" srcId="{BEDFC43C-18A0-4F13-90FB-0A1E189F7E5E}" destId="{BC8E19C8-F4C1-4AB2-A642-D60110CD0F63}" srcOrd="0" destOrd="0" presId="urn:microsoft.com/office/officeart/2018/2/layout/IconVerticalSolidList"/>
    <dgm:cxn modelId="{D50805B8-DC96-431F-8C7F-23B5D30C1902}" type="presParOf" srcId="{BEDFC43C-18A0-4F13-90FB-0A1E189F7E5E}" destId="{BE07E3D3-3A16-4414-A716-D8B038D9BA7A}" srcOrd="1" destOrd="0" presId="urn:microsoft.com/office/officeart/2018/2/layout/IconVerticalSolidList"/>
    <dgm:cxn modelId="{E45E63A4-92F0-4EAB-9850-5318C3996AAE}" type="presParOf" srcId="{BEDFC43C-18A0-4F13-90FB-0A1E189F7E5E}" destId="{AF65EC1E-AB4A-48DC-ACF5-51C00B1F9340}" srcOrd="2" destOrd="0" presId="urn:microsoft.com/office/officeart/2018/2/layout/IconVerticalSolidList"/>
    <dgm:cxn modelId="{7D54416A-94B8-4DA0-A638-A4FC26BDB51E}" type="presParOf" srcId="{BEDFC43C-18A0-4F13-90FB-0A1E189F7E5E}" destId="{EA48C598-D1AD-4EE6-B11C-6C7F3A6E59B3}" srcOrd="3" destOrd="0" presId="urn:microsoft.com/office/officeart/2018/2/layout/IconVerticalSolidList"/>
    <dgm:cxn modelId="{E5C5248A-8050-40DF-BD8A-A5FDE7524432}" type="presParOf" srcId="{A8046401-7EF4-4B16-8907-AFB671A78B64}" destId="{8A45FA71-097B-41F6-AFEB-1E876C369E4D}" srcOrd="7" destOrd="0" presId="urn:microsoft.com/office/officeart/2018/2/layout/IconVerticalSolidList"/>
    <dgm:cxn modelId="{4102FFFB-C262-4390-9F2C-89192C9B38F2}" type="presParOf" srcId="{A8046401-7EF4-4B16-8907-AFB671A78B64}" destId="{F6AA01DC-C04C-42BD-A538-923D2CDE27F7}" srcOrd="8" destOrd="0" presId="urn:microsoft.com/office/officeart/2018/2/layout/IconVerticalSolidList"/>
    <dgm:cxn modelId="{AC1E2E69-0A60-4F8D-B838-5A9814758814}" type="presParOf" srcId="{F6AA01DC-C04C-42BD-A538-923D2CDE27F7}" destId="{3D0EB0AC-2ED4-4B40-82E8-876BA776FE25}" srcOrd="0" destOrd="0" presId="urn:microsoft.com/office/officeart/2018/2/layout/IconVerticalSolidList"/>
    <dgm:cxn modelId="{4C6A30AC-923D-436D-9396-0E37AAE32CA6}" type="presParOf" srcId="{F6AA01DC-C04C-42BD-A538-923D2CDE27F7}" destId="{60E47200-4122-4F4F-AD19-957A70D1FCCB}" srcOrd="1" destOrd="0" presId="urn:microsoft.com/office/officeart/2018/2/layout/IconVerticalSolidList"/>
    <dgm:cxn modelId="{510CEBAF-7CC4-4EB3-8E6F-0493843ED9F3}" type="presParOf" srcId="{F6AA01DC-C04C-42BD-A538-923D2CDE27F7}" destId="{F9AE85DC-6AC8-41BB-8E27-414A770E821F}" srcOrd="2" destOrd="0" presId="urn:microsoft.com/office/officeart/2018/2/layout/IconVerticalSolidList"/>
    <dgm:cxn modelId="{2CC9B6AA-54DF-4B98-9C9C-25396E06F0F6}" type="presParOf" srcId="{F6AA01DC-C04C-42BD-A538-923D2CDE27F7}" destId="{96F82CDF-536A-457A-8338-4B71287CBB1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E395F3-B0BC-48E7-9341-E1BF5F0B813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7F1E58E-2D12-41EF-8084-476341EE9D10}">
      <dgm:prSet/>
      <dgm:spPr/>
      <dgm:t>
        <a:bodyPr/>
        <a:lstStyle/>
        <a:p>
          <a:r>
            <a:rPr lang="en-GB" b="1"/>
            <a:t>2. Bronchoconstriction &amp; Mucus Hypersecretion</a:t>
          </a:r>
          <a:endParaRPr lang="en-US"/>
        </a:p>
      </dgm:t>
    </dgm:pt>
    <dgm:pt modelId="{474DEBC3-7296-48F0-9655-6BD06764DE21}" type="parTrans" cxnId="{D0E436B9-5353-48A1-9954-67CC66509641}">
      <dgm:prSet/>
      <dgm:spPr/>
      <dgm:t>
        <a:bodyPr/>
        <a:lstStyle/>
        <a:p>
          <a:endParaRPr lang="en-US"/>
        </a:p>
      </dgm:t>
    </dgm:pt>
    <dgm:pt modelId="{B994A5AD-24B8-4EF4-B402-AC73A80E5B95}" type="sibTrans" cxnId="{D0E436B9-5353-48A1-9954-67CC66509641}">
      <dgm:prSet/>
      <dgm:spPr/>
      <dgm:t>
        <a:bodyPr/>
        <a:lstStyle/>
        <a:p>
          <a:endParaRPr lang="en-US"/>
        </a:p>
      </dgm:t>
    </dgm:pt>
    <dgm:pt modelId="{E22AE03E-20E5-445D-9E0F-36A0A6EE3CBE}">
      <dgm:prSet/>
      <dgm:spPr/>
      <dgm:t>
        <a:bodyPr/>
        <a:lstStyle/>
        <a:p>
          <a:r>
            <a:rPr lang="en-GB" b="1"/>
            <a:t>Bronchospasm:</a:t>
          </a:r>
          <a:r>
            <a:rPr lang="en-GB"/>
            <a:t> Smooth muscle contraction in bronchioles → airway narrowing; results in wheezing, chest tightness, dyspnea.</a:t>
          </a:r>
          <a:endParaRPr lang="en-US"/>
        </a:p>
      </dgm:t>
    </dgm:pt>
    <dgm:pt modelId="{64D1E13B-9F88-48F6-8FD8-9715910B18C2}" type="parTrans" cxnId="{1E1A2859-853F-464C-B900-7DA157392551}">
      <dgm:prSet/>
      <dgm:spPr/>
      <dgm:t>
        <a:bodyPr/>
        <a:lstStyle/>
        <a:p>
          <a:endParaRPr lang="en-US"/>
        </a:p>
      </dgm:t>
    </dgm:pt>
    <dgm:pt modelId="{3B7CB727-33F7-4A9F-ADB9-8EA9CCF772E7}" type="sibTrans" cxnId="{1E1A2859-853F-464C-B900-7DA157392551}">
      <dgm:prSet/>
      <dgm:spPr/>
      <dgm:t>
        <a:bodyPr/>
        <a:lstStyle/>
        <a:p>
          <a:endParaRPr lang="en-US"/>
        </a:p>
      </dgm:t>
    </dgm:pt>
    <dgm:pt modelId="{821BDFE3-FC42-4431-B357-41FF2655148E}">
      <dgm:prSet/>
      <dgm:spPr/>
      <dgm:t>
        <a:bodyPr/>
        <a:lstStyle/>
        <a:p>
          <a:r>
            <a:rPr lang="en-GB" b="1"/>
            <a:t>Mucus Plugs:</a:t>
          </a:r>
          <a:r>
            <a:rPr lang="en-GB"/>
            <a:t> Goblet cells and glands secrete excess thick mucus → obstructs small airways, impairs gas exchange, increases infection risk.</a:t>
          </a:r>
          <a:endParaRPr lang="en-US"/>
        </a:p>
      </dgm:t>
    </dgm:pt>
    <dgm:pt modelId="{9602094E-76DF-4660-9878-504A326B331B}" type="parTrans" cxnId="{441874B6-E6C0-4DBD-9018-0505C67F7BF6}">
      <dgm:prSet/>
      <dgm:spPr/>
      <dgm:t>
        <a:bodyPr/>
        <a:lstStyle/>
        <a:p>
          <a:endParaRPr lang="en-US"/>
        </a:p>
      </dgm:t>
    </dgm:pt>
    <dgm:pt modelId="{4989C44E-93DC-41CB-85F2-83F2F873C71E}" type="sibTrans" cxnId="{441874B6-E6C0-4DBD-9018-0505C67F7BF6}">
      <dgm:prSet/>
      <dgm:spPr/>
      <dgm:t>
        <a:bodyPr/>
        <a:lstStyle/>
        <a:p>
          <a:endParaRPr lang="en-US"/>
        </a:p>
      </dgm:t>
    </dgm:pt>
    <dgm:pt modelId="{BDCEB41E-6174-4A1F-B37E-2823D11A2AC8}" type="pres">
      <dgm:prSet presAssocID="{DFE395F3-B0BC-48E7-9341-E1BF5F0B813C}" presName="root" presStyleCnt="0">
        <dgm:presLayoutVars>
          <dgm:dir/>
          <dgm:resizeHandles val="exact"/>
        </dgm:presLayoutVars>
      </dgm:prSet>
      <dgm:spPr/>
    </dgm:pt>
    <dgm:pt modelId="{AC176A75-FE94-421A-BAC4-D013C5B85309}" type="pres">
      <dgm:prSet presAssocID="{97F1E58E-2D12-41EF-8084-476341EE9D10}" presName="compNode" presStyleCnt="0"/>
      <dgm:spPr/>
    </dgm:pt>
    <dgm:pt modelId="{E9633DED-45B0-4547-9E3F-A86FE8DC0327}" type="pres">
      <dgm:prSet presAssocID="{97F1E58E-2D12-41EF-8084-476341EE9D10}" presName="bgRect" presStyleLbl="bgShp" presStyleIdx="0" presStyleCnt="3"/>
      <dgm:spPr/>
    </dgm:pt>
    <dgm:pt modelId="{9A31ABE0-F754-47C9-96D1-756D23061A22}" type="pres">
      <dgm:prSet presAssocID="{97F1E58E-2D12-41EF-8084-476341EE9D1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"/>
        </a:ext>
      </dgm:extLst>
    </dgm:pt>
    <dgm:pt modelId="{CC96E245-8E6E-48BF-9A09-0FC26A55C275}" type="pres">
      <dgm:prSet presAssocID="{97F1E58E-2D12-41EF-8084-476341EE9D10}" presName="spaceRect" presStyleCnt="0"/>
      <dgm:spPr/>
    </dgm:pt>
    <dgm:pt modelId="{53770953-DCA7-42C2-803D-BF3B7B2396FF}" type="pres">
      <dgm:prSet presAssocID="{97F1E58E-2D12-41EF-8084-476341EE9D10}" presName="parTx" presStyleLbl="revTx" presStyleIdx="0" presStyleCnt="3">
        <dgm:presLayoutVars>
          <dgm:chMax val="0"/>
          <dgm:chPref val="0"/>
        </dgm:presLayoutVars>
      </dgm:prSet>
      <dgm:spPr/>
    </dgm:pt>
    <dgm:pt modelId="{2D77FF0C-415A-44AA-854F-A59174D4B65C}" type="pres">
      <dgm:prSet presAssocID="{B994A5AD-24B8-4EF4-B402-AC73A80E5B95}" presName="sibTrans" presStyleCnt="0"/>
      <dgm:spPr/>
    </dgm:pt>
    <dgm:pt modelId="{32BF2316-7713-4929-9F7F-00BEC42BBEF1}" type="pres">
      <dgm:prSet presAssocID="{E22AE03E-20E5-445D-9E0F-36A0A6EE3CBE}" presName="compNode" presStyleCnt="0"/>
      <dgm:spPr/>
    </dgm:pt>
    <dgm:pt modelId="{63323C3B-8FBC-4628-BE64-E6F3C5936A0E}" type="pres">
      <dgm:prSet presAssocID="{E22AE03E-20E5-445D-9E0F-36A0A6EE3CBE}" presName="bgRect" presStyleLbl="bgShp" presStyleIdx="1" presStyleCnt="3"/>
      <dgm:spPr/>
    </dgm:pt>
    <dgm:pt modelId="{13875A47-6921-42E5-AE52-432DD463BE3C}" type="pres">
      <dgm:prSet presAssocID="{E22AE03E-20E5-445D-9E0F-36A0A6EE3CB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86F893E6-EE6C-4E87-A4FB-572FFF22ADD5}" type="pres">
      <dgm:prSet presAssocID="{E22AE03E-20E5-445D-9E0F-36A0A6EE3CBE}" presName="spaceRect" presStyleCnt="0"/>
      <dgm:spPr/>
    </dgm:pt>
    <dgm:pt modelId="{DEA575D8-8A3D-46AA-8500-87F84DD677C4}" type="pres">
      <dgm:prSet presAssocID="{E22AE03E-20E5-445D-9E0F-36A0A6EE3CBE}" presName="parTx" presStyleLbl="revTx" presStyleIdx="1" presStyleCnt="3">
        <dgm:presLayoutVars>
          <dgm:chMax val="0"/>
          <dgm:chPref val="0"/>
        </dgm:presLayoutVars>
      </dgm:prSet>
      <dgm:spPr/>
    </dgm:pt>
    <dgm:pt modelId="{FFEAE36E-8D4D-4C06-BF5B-906102A45870}" type="pres">
      <dgm:prSet presAssocID="{3B7CB727-33F7-4A9F-ADB9-8EA9CCF772E7}" presName="sibTrans" presStyleCnt="0"/>
      <dgm:spPr/>
    </dgm:pt>
    <dgm:pt modelId="{35140431-94E4-4093-A705-70A80618A152}" type="pres">
      <dgm:prSet presAssocID="{821BDFE3-FC42-4431-B357-41FF2655148E}" presName="compNode" presStyleCnt="0"/>
      <dgm:spPr/>
    </dgm:pt>
    <dgm:pt modelId="{7804D524-43F3-4C03-B1A6-D0ECD8BBE7DA}" type="pres">
      <dgm:prSet presAssocID="{821BDFE3-FC42-4431-B357-41FF2655148E}" presName="bgRect" presStyleLbl="bgShp" presStyleIdx="2" presStyleCnt="3"/>
      <dgm:spPr/>
    </dgm:pt>
    <dgm:pt modelId="{B22B21F5-58BC-4E78-A5D4-A79710BD0BE1}" type="pres">
      <dgm:prSet presAssocID="{821BDFE3-FC42-4431-B357-41FF2655148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9941798C-526F-49E8-894E-51A6C869ED25}" type="pres">
      <dgm:prSet presAssocID="{821BDFE3-FC42-4431-B357-41FF2655148E}" presName="spaceRect" presStyleCnt="0"/>
      <dgm:spPr/>
    </dgm:pt>
    <dgm:pt modelId="{B1539AD7-A438-44D8-9D9F-ACDD49C0C8D6}" type="pres">
      <dgm:prSet presAssocID="{821BDFE3-FC42-4431-B357-41FF2655148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0F85A5F-F7A2-4230-9EE0-B7C50BB78743}" type="presOf" srcId="{E22AE03E-20E5-445D-9E0F-36A0A6EE3CBE}" destId="{DEA575D8-8A3D-46AA-8500-87F84DD677C4}" srcOrd="0" destOrd="0" presId="urn:microsoft.com/office/officeart/2018/2/layout/IconVerticalSolidList"/>
    <dgm:cxn modelId="{1E1A2859-853F-464C-B900-7DA157392551}" srcId="{DFE395F3-B0BC-48E7-9341-E1BF5F0B813C}" destId="{E22AE03E-20E5-445D-9E0F-36A0A6EE3CBE}" srcOrd="1" destOrd="0" parTransId="{64D1E13B-9F88-48F6-8FD8-9715910B18C2}" sibTransId="{3B7CB727-33F7-4A9F-ADB9-8EA9CCF772E7}"/>
    <dgm:cxn modelId="{AA9716AD-787B-4064-9CAC-EDD3ACCC2E8B}" type="presOf" srcId="{97F1E58E-2D12-41EF-8084-476341EE9D10}" destId="{53770953-DCA7-42C2-803D-BF3B7B2396FF}" srcOrd="0" destOrd="0" presId="urn:microsoft.com/office/officeart/2018/2/layout/IconVerticalSolidList"/>
    <dgm:cxn modelId="{441874B6-E6C0-4DBD-9018-0505C67F7BF6}" srcId="{DFE395F3-B0BC-48E7-9341-E1BF5F0B813C}" destId="{821BDFE3-FC42-4431-B357-41FF2655148E}" srcOrd="2" destOrd="0" parTransId="{9602094E-76DF-4660-9878-504A326B331B}" sibTransId="{4989C44E-93DC-41CB-85F2-83F2F873C71E}"/>
    <dgm:cxn modelId="{D0E436B9-5353-48A1-9954-67CC66509641}" srcId="{DFE395F3-B0BC-48E7-9341-E1BF5F0B813C}" destId="{97F1E58E-2D12-41EF-8084-476341EE9D10}" srcOrd="0" destOrd="0" parTransId="{474DEBC3-7296-48F0-9655-6BD06764DE21}" sibTransId="{B994A5AD-24B8-4EF4-B402-AC73A80E5B95}"/>
    <dgm:cxn modelId="{6A0826BA-A367-40A7-920D-2DB894EEAEDA}" type="presOf" srcId="{821BDFE3-FC42-4431-B357-41FF2655148E}" destId="{B1539AD7-A438-44D8-9D9F-ACDD49C0C8D6}" srcOrd="0" destOrd="0" presId="urn:microsoft.com/office/officeart/2018/2/layout/IconVerticalSolidList"/>
    <dgm:cxn modelId="{8219E4D8-D18B-4B43-9C9A-C21FDB6E34EF}" type="presOf" srcId="{DFE395F3-B0BC-48E7-9341-E1BF5F0B813C}" destId="{BDCEB41E-6174-4A1F-B37E-2823D11A2AC8}" srcOrd="0" destOrd="0" presId="urn:microsoft.com/office/officeart/2018/2/layout/IconVerticalSolidList"/>
    <dgm:cxn modelId="{8F8D8531-9CC9-4947-AD4F-B026B3E57586}" type="presParOf" srcId="{BDCEB41E-6174-4A1F-B37E-2823D11A2AC8}" destId="{AC176A75-FE94-421A-BAC4-D013C5B85309}" srcOrd="0" destOrd="0" presId="urn:microsoft.com/office/officeart/2018/2/layout/IconVerticalSolidList"/>
    <dgm:cxn modelId="{F3EA7F4C-7E59-4F05-A45B-C5328937B533}" type="presParOf" srcId="{AC176A75-FE94-421A-BAC4-D013C5B85309}" destId="{E9633DED-45B0-4547-9E3F-A86FE8DC0327}" srcOrd="0" destOrd="0" presId="urn:microsoft.com/office/officeart/2018/2/layout/IconVerticalSolidList"/>
    <dgm:cxn modelId="{8DA897C8-37F4-4D04-8006-3E6F99079728}" type="presParOf" srcId="{AC176A75-FE94-421A-BAC4-D013C5B85309}" destId="{9A31ABE0-F754-47C9-96D1-756D23061A22}" srcOrd="1" destOrd="0" presId="urn:microsoft.com/office/officeart/2018/2/layout/IconVerticalSolidList"/>
    <dgm:cxn modelId="{A0988958-85CB-4DFB-925E-B1E8881C9A64}" type="presParOf" srcId="{AC176A75-FE94-421A-BAC4-D013C5B85309}" destId="{CC96E245-8E6E-48BF-9A09-0FC26A55C275}" srcOrd="2" destOrd="0" presId="urn:microsoft.com/office/officeart/2018/2/layout/IconVerticalSolidList"/>
    <dgm:cxn modelId="{095EDBAB-A93B-4387-87D3-209AA76D4656}" type="presParOf" srcId="{AC176A75-FE94-421A-BAC4-D013C5B85309}" destId="{53770953-DCA7-42C2-803D-BF3B7B2396FF}" srcOrd="3" destOrd="0" presId="urn:microsoft.com/office/officeart/2018/2/layout/IconVerticalSolidList"/>
    <dgm:cxn modelId="{E94EB0D3-306B-45C0-A006-32E34582EF98}" type="presParOf" srcId="{BDCEB41E-6174-4A1F-B37E-2823D11A2AC8}" destId="{2D77FF0C-415A-44AA-854F-A59174D4B65C}" srcOrd="1" destOrd="0" presId="urn:microsoft.com/office/officeart/2018/2/layout/IconVerticalSolidList"/>
    <dgm:cxn modelId="{98894018-C30E-4B20-8090-74D1C4833408}" type="presParOf" srcId="{BDCEB41E-6174-4A1F-B37E-2823D11A2AC8}" destId="{32BF2316-7713-4929-9F7F-00BEC42BBEF1}" srcOrd="2" destOrd="0" presId="urn:microsoft.com/office/officeart/2018/2/layout/IconVerticalSolidList"/>
    <dgm:cxn modelId="{1BA59873-02E0-415D-B872-BBE8D4401B6F}" type="presParOf" srcId="{32BF2316-7713-4929-9F7F-00BEC42BBEF1}" destId="{63323C3B-8FBC-4628-BE64-E6F3C5936A0E}" srcOrd="0" destOrd="0" presId="urn:microsoft.com/office/officeart/2018/2/layout/IconVerticalSolidList"/>
    <dgm:cxn modelId="{FD39BCD3-B8B1-4EE3-9B1A-35E9D0A3140B}" type="presParOf" srcId="{32BF2316-7713-4929-9F7F-00BEC42BBEF1}" destId="{13875A47-6921-42E5-AE52-432DD463BE3C}" srcOrd="1" destOrd="0" presId="urn:microsoft.com/office/officeart/2018/2/layout/IconVerticalSolidList"/>
    <dgm:cxn modelId="{02CC1841-9E0B-434F-902D-64132A2817BC}" type="presParOf" srcId="{32BF2316-7713-4929-9F7F-00BEC42BBEF1}" destId="{86F893E6-EE6C-4E87-A4FB-572FFF22ADD5}" srcOrd="2" destOrd="0" presId="urn:microsoft.com/office/officeart/2018/2/layout/IconVerticalSolidList"/>
    <dgm:cxn modelId="{FF868558-656C-452C-A369-78772B08FB12}" type="presParOf" srcId="{32BF2316-7713-4929-9F7F-00BEC42BBEF1}" destId="{DEA575D8-8A3D-46AA-8500-87F84DD677C4}" srcOrd="3" destOrd="0" presId="urn:microsoft.com/office/officeart/2018/2/layout/IconVerticalSolidList"/>
    <dgm:cxn modelId="{A109CA62-E37D-4F2A-8404-D17959C7121D}" type="presParOf" srcId="{BDCEB41E-6174-4A1F-B37E-2823D11A2AC8}" destId="{FFEAE36E-8D4D-4C06-BF5B-906102A45870}" srcOrd="3" destOrd="0" presId="urn:microsoft.com/office/officeart/2018/2/layout/IconVerticalSolidList"/>
    <dgm:cxn modelId="{C79EA37C-8E8E-42F6-AF6B-10C09B173B2F}" type="presParOf" srcId="{BDCEB41E-6174-4A1F-B37E-2823D11A2AC8}" destId="{35140431-94E4-4093-A705-70A80618A152}" srcOrd="4" destOrd="0" presId="urn:microsoft.com/office/officeart/2018/2/layout/IconVerticalSolidList"/>
    <dgm:cxn modelId="{647F0874-4E17-447A-91CD-466ABF8CB291}" type="presParOf" srcId="{35140431-94E4-4093-A705-70A80618A152}" destId="{7804D524-43F3-4C03-B1A6-D0ECD8BBE7DA}" srcOrd="0" destOrd="0" presId="urn:microsoft.com/office/officeart/2018/2/layout/IconVerticalSolidList"/>
    <dgm:cxn modelId="{1F97514B-6585-409C-905E-62DD4F93AE7C}" type="presParOf" srcId="{35140431-94E4-4093-A705-70A80618A152}" destId="{B22B21F5-58BC-4E78-A5D4-A79710BD0BE1}" srcOrd="1" destOrd="0" presId="urn:microsoft.com/office/officeart/2018/2/layout/IconVerticalSolidList"/>
    <dgm:cxn modelId="{0EC09E7E-ECA1-4E24-A184-F64F005908C3}" type="presParOf" srcId="{35140431-94E4-4093-A705-70A80618A152}" destId="{9941798C-526F-49E8-894E-51A6C869ED25}" srcOrd="2" destOrd="0" presId="urn:microsoft.com/office/officeart/2018/2/layout/IconVerticalSolidList"/>
    <dgm:cxn modelId="{6D76542E-A2FB-4B16-96E3-A9A413AC7CD1}" type="presParOf" srcId="{35140431-94E4-4093-A705-70A80618A152}" destId="{B1539AD7-A438-44D8-9D9F-ACDD49C0C8D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4207650-6A75-45DA-87BD-D0525909592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8A587A9-74C6-4660-86EE-4F445E12D5C0}">
      <dgm:prSet/>
      <dgm:spPr/>
      <dgm:t>
        <a:bodyPr/>
        <a:lstStyle/>
        <a:p>
          <a:r>
            <a:rPr lang="en-GB" b="1"/>
            <a:t>3. Airway Remodeling (Permanent Changes)</a:t>
          </a:r>
          <a:endParaRPr lang="en-US"/>
        </a:p>
      </dgm:t>
    </dgm:pt>
    <dgm:pt modelId="{0F7836B4-B014-4C25-9949-939EBF1DFEFC}" type="parTrans" cxnId="{2C38AA39-3AF4-4DAF-B81D-3BC57F0A3730}">
      <dgm:prSet/>
      <dgm:spPr/>
      <dgm:t>
        <a:bodyPr/>
        <a:lstStyle/>
        <a:p>
          <a:endParaRPr lang="en-US"/>
        </a:p>
      </dgm:t>
    </dgm:pt>
    <dgm:pt modelId="{DEA56594-6FFE-415A-BD93-C6347D0FF2AE}" type="sibTrans" cxnId="{2C38AA39-3AF4-4DAF-B81D-3BC57F0A3730}">
      <dgm:prSet/>
      <dgm:spPr/>
      <dgm:t>
        <a:bodyPr/>
        <a:lstStyle/>
        <a:p>
          <a:endParaRPr lang="en-US"/>
        </a:p>
      </dgm:t>
    </dgm:pt>
    <dgm:pt modelId="{B2AED8F8-9594-4A87-B6E0-C2F1AEA7BC30}">
      <dgm:prSet/>
      <dgm:spPr/>
      <dgm:t>
        <a:bodyPr/>
        <a:lstStyle/>
        <a:p>
          <a:r>
            <a:rPr lang="en-GB"/>
            <a:t>Occurs with poorly controlled, chronic inflammation.</a:t>
          </a:r>
          <a:endParaRPr lang="en-US"/>
        </a:p>
      </dgm:t>
    </dgm:pt>
    <dgm:pt modelId="{06F93E30-005D-49BE-9452-26C9DF9EFEC8}" type="parTrans" cxnId="{23B3F79F-3A07-47AE-88E8-31CDD3972932}">
      <dgm:prSet/>
      <dgm:spPr/>
      <dgm:t>
        <a:bodyPr/>
        <a:lstStyle/>
        <a:p>
          <a:endParaRPr lang="en-US"/>
        </a:p>
      </dgm:t>
    </dgm:pt>
    <dgm:pt modelId="{71F18720-8C5C-4627-95EE-92020B7E5758}" type="sibTrans" cxnId="{23B3F79F-3A07-47AE-88E8-31CDD3972932}">
      <dgm:prSet/>
      <dgm:spPr/>
      <dgm:t>
        <a:bodyPr/>
        <a:lstStyle/>
        <a:p>
          <a:endParaRPr lang="en-US"/>
        </a:p>
      </dgm:t>
    </dgm:pt>
    <dgm:pt modelId="{1B240FEC-4260-49D8-BF8D-7317DB486CA8}">
      <dgm:prSet/>
      <dgm:spPr/>
      <dgm:t>
        <a:bodyPr/>
        <a:lstStyle/>
        <a:p>
          <a:r>
            <a:rPr lang="en-GB" b="1"/>
            <a:t>Structural alterations:</a:t>
          </a:r>
          <a:r>
            <a:rPr lang="en-GB"/>
            <a:t> Thickened basement membrane, smooth muscle hypertrophy, sub-epithelial fibrosis (scarring).</a:t>
          </a:r>
          <a:endParaRPr lang="en-US"/>
        </a:p>
      </dgm:t>
    </dgm:pt>
    <dgm:pt modelId="{9662AD4D-718B-4315-9506-03911F8FA463}" type="parTrans" cxnId="{E2175987-4D3B-4A7F-9727-7F1C4A1C0883}">
      <dgm:prSet/>
      <dgm:spPr/>
      <dgm:t>
        <a:bodyPr/>
        <a:lstStyle/>
        <a:p>
          <a:endParaRPr lang="en-US"/>
        </a:p>
      </dgm:t>
    </dgm:pt>
    <dgm:pt modelId="{EDACE9DE-124D-41C7-88CB-C13FF9306061}" type="sibTrans" cxnId="{E2175987-4D3B-4A7F-9727-7F1C4A1C0883}">
      <dgm:prSet/>
      <dgm:spPr/>
      <dgm:t>
        <a:bodyPr/>
        <a:lstStyle/>
        <a:p>
          <a:endParaRPr lang="en-US"/>
        </a:p>
      </dgm:t>
    </dgm:pt>
    <dgm:pt modelId="{E1B400A6-62A8-44D6-BFA8-6677E166F229}">
      <dgm:prSet/>
      <dgm:spPr/>
      <dgm:t>
        <a:bodyPr/>
        <a:lstStyle/>
        <a:p>
          <a:r>
            <a:rPr lang="en-GB" b="1"/>
            <a:t>Clinical Impact:</a:t>
          </a:r>
          <a:r>
            <a:rPr lang="en-GB"/>
            <a:t> Progressive, often irreversible loss of lung function; reduced response to inhaled corticosteroids; chronic breathlessness even between exacerbations.</a:t>
          </a:r>
          <a:endParaRPr lang="en-US"/>
        </a:p>
      </dgm:t>
    </dgm:pt>
    <dgm:pt modelId="{5D174537-0DE8-47D2-8CED-4828E9F37FCD}" type="parTrans" cxnId="{6A2F8D99-4801-4C36-ADA1-AC9449CA15AE}">
      <dgm:prSet/>
      <dgm:spPr/>
      <dgm:t>
        <a:bodyPr/>
        <a:lstStyle/>
        <a:p>
          <a:endParaRPr lang="en-US"/>
        </a:p>
      </dgm:t>
    </dgm:pt>
    <dgm:pt modelId="{70F14E79-F2C2-4C99-A306-1BEBE2C84E57}" type="sibTrans" cxnId="{6A2F8D99-4801-4C36-ADA1-AC9449CA15AE}">
      <dgm:prSet/>
      <dgm:spPr/>
      <dgm:t>
        <a:bodyPr/>
        <a:lstStyle/>
        <a:p>
          <a:endParaRPr lang="en-US"/>
        </a:p>
      </dgm:t>
    </dgm:pt>
    <dgm:pt modelId="{43A9C424-8A1D-4BC7-AC57-C525204EA6E0}" type="pres">
      <dgm:prSet presAssocID="{84207650-6A75-45DA-87BD-D05259095924}" presName="root" presStyleCnt="0">
        <dgm:presLayoutVars>
          <dgm:dir/>
          <dgm:resizeHandles val="exact"/>
        </dgm:presLayoutVars>
      </dgm:prSet>
      <dgm:spPr/>
    </dgm:pt>
    <dgm:pt modelId="{1D1AC0FE-18EA-4719-BB8B-ADD8CBDCD30F}" type="pres">
      <dgm:prSet presAssocID="{08A587A9-74C6-4660-86EE-4F445E12D5C0}" presName="compNode" presStyleCnt="0"/>
      <dgm:spPr/>
    </dgm:pt>
    <dgm:pt modelId="{5531966F-4499-4A7E-B88F-D4DA2CC9D635}" type="pres">
      <dgm:prSet presAssocID="{08A587A9-74C6-4660-86EE-4F445E12D5C0}" presName="bgRect" presStyleLbl="bgShp" presStyleIdx="0" presStyleCnt="4"/>
      <dgm:spPr/>
    </dgm:pt>
    <dgm:pt modelId="{37D840BF-F205-484A-9B30-FA8164A402AA}" type="pres">
      <dgm:prSet presAssocID="{08A587A9-74C6-4660-86EE-4F445E12D5C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0B92719B-770F-4A74-A681-8FCE61B7FED4}" type="pres">
      <dgm:prSet presAssocID="{08A587A9-74C6-4660-86EE-4F445E12D5C0}" presName="spaceRect" presStyleCnt="0"/>
      <dgm:spPr/>
    </dgm:pt>
    <dgm:pt modelId="{01998609-7C9A-4E9E-8BA2-51CAA58DE355}" type="pres">
      <dgm:prSet presAssocID="{08A587A9-74C6-4660-86EE-4F445E12D5C0}" presName="parTx" presStyleLbl="revTx" presStyleIdx="0" presStyleCnt="4">
        <dgm:presLayoutVars>
          <dgm:chMax val="0"/>
          <dgm:chPref val="0"/>
        </dgm:presLayoutVars>
      </dgm:prSet>
      <dgm:spPr/>
    </dgm:pt>
    <dgm:pt modelId="{0ACCD560-7B2D-41B7-BE26-C4324F257354}" type="pres">
      <dgm:prSet presAssocID="{DEA56594-6FFE-415A-BD93-C6347D0FF2AE}" presName="sibTrans" presStyleCnt="0"/>
      <dgm:spPr/>
    </dgm:pt>
    <dgm:pt modelId="{AB5F4B92-0001-4482-B705-601D1959D889}" type="pres">
      <dgm:prSet presAssocID="{B2AED8F8-9594-4A87-B6E0-C2F1AEA7BC30}" presName="compNode" presStyleCnt="0"/>
      <dgm:spPr/>
    </dgm:pt>
    <dgm:pt modelId="{024D3191-53A9-494F-BDD1-75DDABD507B2}" type="pres">
      <dgm:prSet presAssocID="{B2AED8F8-9594-4A87-B6E0-C2F1AEA7BC30}" presName="bgRect" presStyleLbl="bgShp" presStyleIdx="1" presStyleCnt="4"/>
      <dgm:spPr/>
    </dgm:pt>
    <dgm:pt modelId="{56B1EF14-FDAE-432E-9034-74FEEC9C5E0E}" type="pres">
      <dgm:prSet presAssocID="{B2AED8F8-9594-4A87-B6E0-C2F1AEA7BC3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74B039DB-E9B8-416F-8204-02C8B4742F37}" type="pres">
      <dgm:prSet presAssocID="{B2AED8F8-9594-4A87-B6E0-C2F1AEA7BC30}" presName="spaceRect" presStyleCnt="0"/>
      <dgm:spPr/>
    </dgm:pt>
    <dgm:pt modelId="{29E83DB0-6E3E-44B4-8C42-F8D3385C1236}" type="pres">
      <dgm:prSet presAssocID="{B2AED8F8-9594-4A87-B6E0-C2F1AEA7BC30}" presName="parTx" presStyleLbl="revTx" presStyleIdx="1" presStyleCnt="4">
        <dgm:presLayoutVars>
          <dgm:chMax val="0"/>
          <dgm:chPref val="0"/>
        </dgm:presLayoutVars>
      </dgm:prSet>
      <dgm:spPr/>
    </dgm:pt>
    <dgm:pt modelId="{DADA0D10-BFB9-4FF2-A4F4-D809C8803483}" type="pres">
      <dgm:prSet presAssocID="{71F18720-8C5C-4627-95EE-92020B7E5758}" presName="sibTrans" presStyleCnt="0"/>
      <dgm:spPr/>
    </dgm:pt>
    <dgm:pt modelId="{9D94BACB-46EC-4945-9DF6-780DD27BA702}" type="pres">
      <dgm:prSet presAssocID="{1B240FEC-4260-49D8-BF8D-7317DB486CA8}" presName="compNode" presStyleCnt="0"/>
      <dgm:spPr/>
    </dgm:pt>
    <dgm:pt modelId="{F6E35467-F286-46D9-A8DA-B02E3FA32612}" type="pres">
      <dgm:prSet presAssocID="{1B240FEC-4260-49D8-BF8D-7317DB486CA8}" presName="bgRect" presStyleLbl="bgShp" presStyleIdx="2" presStyleCnt="4"/>
      <dgm:spPr/>
    </dgm:pt>
    <dgm:pt modelId="{27880A18-E8A5-4C60-BD76-CACF6CC46F40}" type="pres">
      <dgm:prSet presAssocID="{1B240FEC-4260-49D8-BF8D-7317DB486CA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mach"/>
        </a:ext>
      </dgm:extLst>
    </dgm:pt>
    <dgm:pt modelId="{959705EB-A07B-409D-BBAE-48CA46FAB122}" type="pres">
      <dgm:prSet presAssocID="{1B240FEC-4260-49D8-BF8D-7317DB486CA8}" presName="spaceRect" presStyleCnt="0"/>
      <dgm:spPr/>
    </dgm:pt>
    <dgm:pt modelId="{89297028-A76E-4AA1-9CAE-D64A2DAE9513}" type="pres">
      <dgm:prSet presAssocID="{1B240FEC-4260-49D8-BF8D-7317DB486CA8}" presName="parTx" presStyleLbl="revTx" presStyleIdx="2" presStyleCnt="4">
        <dgm:presLayoutVars>
          <dgm:chMax val="0"/>
          <dgm:chPref val="0"/>
        </dgm:presLayoutVars>
      </dgm:prSet>
      <dgm:spPr/>
    </dgm:pt>
    <dgm:pt modelId="{8097E7CA-D300-4105-B56A-6ECEEBEB0450}" type="pres">
      <dgm:prSet presAssocID="{EDACE9DE-124D-41C7-88CB-C13FF9306061}" presName="sibTrans" presStyleCnt="0"/>
      <dgm:spPr/>
    </dgm:pt>
    <dgm:pt modelId="{B1AE9984-1015-484E-B70D-C6CBD9B797F7}" type="pres">
      <dgm:prSet presAssocID="{E1B400A6-62A8-44D6-BFA8-6677E166F229}" presName="compNode" presStyleCnt="0"/>
      <dgm:spPr/>
    </dgm:pt>
    <dgm:pt modelId="{9D9C8A17-9553-485E-A07A-995220E479A7}" type="pres">
      <dgm:prSet presAssocID="{E1B400A6-62A8-44D6-BFA8-6677E166F229}" presName="bgRect" presStyleLbl="bgShp" presStyleIdx="3" presStyleCnt="4"/>
      <dgm:spPr/>
    </dgm:pt>
    <dgm:pt modelId="{E914887E-126E-4838-B025-E3F142797057}" type="pres">
      <dgm:prSet presAssocID="{E1B400A6-62A8-44D6-BFA8-6677E166F22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38DA7C91-CCA7-4B21-BBE3-5CE2B836197C}" type="pres">
      <dgm:prSet presAssocID="{E1B400A6-62A8-44D6-BFA8-6677E166F229}" presName="spaceRect" presStyleCnt="0"/>
      <dgm:spPr/>
    </dgm:pt>
    <dgm:pt modelId="{6BA887C3-E8CA-40C7-9ACE-CBEA3FA3CAD3}" type="pres">
      <dgm:prSet presAssocID="{E1B400A6-62A8-44D6-BFA8-6677E166F22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C38AA39-3AF4-4DAF-B81D-3BC57F0A3730}" srcId="{84207650-6A75-45DA-87BD-D05259095924}" destId="{08A587A9-74C6-4660-86EE-4F445E12D5C0}" srcOrd="0" destOrd="0" parTransId="{0F7836B4-B014-4C25-9949-939EBF1DFEFC}" sibTransId="{DEA56594-6FFE-415A-BD93-C6347D0FF2AE}"/>
    <dgm:cxn modelId="{C060A568-EAA3-4D33-97A9-DAC28281AAF3}" type="presOf" srcId="{84207650-6A75-45DA-87BD-D05259095924}" destId="{43A9C424-8A1D-4BC7-AC57-C525204EA6E0}" srcOrd="0" destOrd="0" presId="urn:microsoft.com/office/officeart/2018/2/layout/IconVerticalSolidList"/>
    <dgm:cxn modelId="{CAB2D04D-AC1F-4E39-84F7-9F6C193DA2EB}" type="presOf" srcId="{B2AED8F8-9594-4A87-B6E0-C2F1AEA7BC30}" destId="{29E83DB0-6E3E-44B4-8C42-F8D3385C1236}" srcOrd="0" destOrd="0" presId="urn:microsoft.com/office/officeart/2018/2/layout/IconVerticalSolidList"/>
    <dgm:cxn modelId="{832CE484-8B3D-422E-9F40-7D703B1BE59A}" type="presOf" srcId="{08A587A9-74C6-4660-86EE-4F445E12D5C0}" destId="{01998609-7C9A-4E9E-8BA2-51CAA58DE355}" srcOrd="0" destOrd="0" presId="urn:microsoft.com/office/officeart/2018/2/layout/IconVerticalSolidList"/>
    <dgm:cxn modelId="{E2175987-4D3B-4A7F-9727-7F1C4A1C0883}" srcId="{84207650-6A75-45DA-87BD-D05259095924}" destId="{1B240FEC-4260-49D8-BF8D-7317DB486CA8}" srcOrd="2" destOrd="0" parTransId="{9662AD4D-718B-4315-9506-03911F8FA463}" sibTransId="{EDACE9DE-124D-41C7-88CB-C13FF9306061}"/>
    <dgm:cxn modelId="{6A2F8D99-4801-4C36-ADA1-AC9449CA15AE}" srcId="{84207650-6A75-45DA-87BD-D05259095924}" destId="{E1B400A6-62A8-44D6-BFA8-6677E166F229}" srcOrd="3" destOrd="0" parTransId="{5D174537-0DE8-47D2-8CED-4828E9F37FCD}" sibTransId="{70F14E79-F2C2-4C99-A306-1BEBE2C84E57}"/>
    <dgm:cxn modelId="{23B3F79F-3A07-47AE-88E8-31CDD3972932}" srcId="{84207650-6A75-45DA-87BD-D05259095924}" destId="{B2AED8F8-9594-4A87-B6E0-C2F1AEA7BC30}" srcOrd="1" destOrd="0" parTransId="{06F93E30-005D-49BE-9452-26C9DF9EFEC8}" sibTransId="{71F18720-8C5C-4627-95EE-92020B7E5758}"/>
    <dgm:cxn modelId="{EF39AEA2-F67D-4A46-BFA5-AA7840006696}" type="presOf" srcId="{E1B400A6-62A8-44D6-BFA8-6677E166F229}" destId="{6BA887C3-E8CA-40C7-9ACE-CBEA3FA3CAD3}" srcOrd="0" destOrd="0" presId="urn:microsoft.com/office/officeart/2018/2/layout/IconVerticalSolidList"/>
    <dgm:cxn modelId="{5BA2A5F5-D013-457E-9D46-1F571C552516}" type="presOf" srcId="{1B240FEC-4260-49D8-BF8D-7317DB486CA8}" destId="{89297028-A76E-4AA1-9CAE-D64A2DAE9513}" srcOrd="0" destOrd="0" presId="urn:microsoft.com/office/officeart/2018/2/layout/IconVerticalSolidList"/>
    <dgm:cxn modelId="{74929B91-0F6A-4AE0-ABC5-FCF9F2379744}" type="presParOf" srcId="{43A9C424-8A1D-4BC7-AC57-C525204EA6E0}" destId="{1D1AC0FE-18EA-4719-BB8B-ADD8CBDCD30F}" srcOrd="0" destOrd="0" presId="urn:microsoft.com/office/officeart/2018/2/layout/IconVerticalSolidList"/>
    <dgm:cxn modelId="{4E9ED5F5-72C1-49FD-8460-BB38A382FF0E}" type="presParOf" srcId="{1D1AC0FE-18EA-4719-BB8B-ADD8CBDCD30F}" destId="{5531966F-4499-4A7E-B88F-D4DA2CC9D635}" srcOrd="0" destOrd="0" presId="urn:microsoft.com/office/officeart/2018/2/layout/IconVerticalSolidList"/>
    <dgm:cxn modelId="{1FE94F0F-314C-49BF-956C-63BF00B457FB}" type="presParOf" srcId="{1D1AC0FE-18EA-4719-BB8B-ADD8CBDCD30F}" destId="{37D840BF-F205-484A-9B30-FA8164A402AA}" srcOrd="1" destOrd="0" presId="urn:microsoft.com/office/officeart/2018/2/layout/IconVerticalSolidList"/>
    <dgm:cxn modelId="{E1BAA75C-14D8-4EEE-8B12-B8F09E364D6E}" type="presParOf" srcId="{1D1AC0FE-18EA-4719-BB8B-ADD8CBDCD30F}" destId="{0B92719B-770F-4A74-A681-8FCE61B7FED4}" srcOrd="2" destOrd="0" presId="urn:microsoft.com/office/officeart/2018/2/layout/IconVerticalSolidList"/>
    <dgm:cxn modelId="{1ECC5C0A-855B-4877-B75E-37A02E6FF772}" type="presParOf" srcId="{1D1AC0FE-18EA-4719-BB8B-ADD8CBDCD30F}" destId="{01998609-7C9A-4E9E-8BA2-51CAA58DE355}" srcOrd="3" destOrd="0" presId="urn:microsoft.com/office/officeart/2018/2/layout/IconVerticalSolidList"/>
    <dgm:cxn modelId="{3ADD65BA-06CD-4F8C-BDE0-DF00960E7BC2}" type="presParOf" srcId="{43A9C424-8A1D-4BC7-AC57-C525204EA6E0}" destId="{0ACCD560-7B2D-41B7-BE26-C4324F257354}" srcOrd="1" destOrd="0" presId="urn:microsoft.com/office/officeart/2018/2/layout/IconVerticalSolidList"/>
    <dgm:cxn modelId="{E4E42964-382E-4B22-918B-D4A02739D54F}" type="presParOf" srcId="{43A9C424-8A1D-4BC7-AC57-C525204EA6E0}" destId="{AB5F4B92-0001-4482-B705-601D1959D889}" srcOrd="2" destOrd="0" presId="urn:microsoft.com/office/officeart/2018/2/layout/IconVerticalSolidList"/>
    <dgm:cxn modelId="{749EC9F5-C725-4B65-86A4-BB1CEEB8E4EC}" type="presParOf" srcId="{AB5F4B92-0001-4482-B705-601D1959D889}" destId="{024D3191-53A9-494F-BDD1-75DDABD507B2}" srcOrd="0" destOrd="0" presId="urn:microsoft.com/office/officeart/2018/2/layout/IconVerticalSolidList"/>
    <dgm:cxn modelId="{14B0907C-0D45-4630-B1A5-2AE563E10095}" type="presParOf" srcId="{AB5F4B92-0001-4482-B705-601D1959D889}" destId="{56B1EF14-FDAE-432E-9034-74FEEC9C5E0E}" srcOrd="1" destOrd="0" presId="urn:microsoft.com/office/officeart/2018/2/layout/IconVerticalSolidList"/>
    <dgm:cxn modelId="{991D2999-CC94-4868-82BA-02E86551A8B3}" type="presParOf" srcId="{AB5F4B92-0001-4482-B705-601D1959D889}" destId="{74B039DB-E9B8-416F-8204-02C8B4742F37}" srcOrd="2" destOrd="0" presId="urn:microsoft.com/office/officeart/2018/2/layout/IconVerticalSolidList"/>
    <dgm:cxn modelId="{B1E7E9C8-897E-495E-93E9-A7BCDAC8F437}" type="presParOf" srcId="{AB5F4B92-0001-4482-B705-601D1959D889}" destId="{29E83DB0-6E3E-44B4-8C42-F8D3385C1236}" srcOrd="3" destOrd="0" presId="urn:microsoft.com/office/officeart/2018/2/layout/IconVerticalSolidList"/>
    <dgm:cxn modelId="{B04398D7-EF7A-4E93-B0D9-EFD5212E0BE3}" type="presParOf" srcId="{43A9C424-8A1D-4BC7-AC57-C525204EA6E0}" destId="{DADA0D10-BFB9-4FF2-A4F4-D809C8803483}" srcOrd="3" destOrd="0" presId="urn:microsoft.com/office/officeart/2018/2/layout/IconVerticalSolidList"/>
    <dgm:cxn modelId="{562AC863-55B8-4439-AE2B-1B638F51C5AA}" type="presParOf" srcId="{43A9C424-8A1D-4BC7-AC57-C525204EA6E0}" destId="{9D94BACB-46EC-4945-9DF6-780DD27BA702}" srcOrd="4" destOrd="0" presId="urn:microsoft.com/office/officeart/2018/2/layout/IconVerticalSolidList"/>
    <dgm:cxn modelId="{355DA50E-A035-4D35-8F30-C8BB2FE1E38A}" type="presParOf" srcId="{9D94BACB-46EC-4945-9DF6-780DD27BA702}" destId="{F6E35467-F286-46D9-A8DA-B02E3FA32612}" srcOrd="0" destOrd="0" presId="urn:microsoft.com/office/officeart/2018/2/layout/IconVerticalSolidList"/>
    <dgm:cxn modelId="{2CB5CAE3-FE0C-4BA2-9D0D-D3FA7231A5D5}" type="presParOf" srcId="{9D94BACB-46EC-4945-9DF6-780DD27BA702}" destId="{27880A18-E8A5-4C60-BD76-CACF6CC46F40}" srcOrd="1" destOrd="0" presId="urn:microsoft.com/office/officeart/2018/2/layout/IconVerticalSolidList"/>
    <dgm:cxn modelId="{47F48FB1-14CE-476C-A45A-AA6524E62025}" type="presParOf" srcId="{9D94BACB-46EC-4945-9DF6-780DD27BA702}" destId="{959705EB-A07B-409D-BBAE-48CA46FAB122}" srcOrd="2" destOrd="0" presId="urn:microsoft.com/office/officeart/2018/2/layout/IconVerticalSolidList"/>
    <dgm:cxn modelId="{DBF16AFE-9CD1-4B57-A758-0486D1F47320}" type="presParOf" srcId="{9D94BACB-46EC-4945-9DF6-780DD27BA702}" destId="{89297028-A76E-4AA1-9CAE-D64A2DAE9513}" srcOrd="3" destOrd="0" presId="urn:microsoft.com/office/officeart/2018/2/layout/IconVerticalSolidList"/>
    <dgm:cxn modelId="{9B775636-6183-403D-A4A9-FC0BFFEC7DDC}" type="presParOf" srcId="{43A9C424-8A1D-4BC7-AC57-C525204EA6E0}" destId="{8097E7CA-D300-4105-B56A-6ECEEBEB0450}" srcOrd="5" destOrd="0" presId="urn:microsoft.com/office/officeart/2018/2/layout/IconVerticalSolidList"/>
    <dgm:cxn modelId="{25B6F60B-298C-416C-A815-12CE69824B0A}" type="presParOf" srcId="{43A9C424-8A1D-4BC7-AC57-C525204EA6E0}" destId="{B1AE9984-1015-484E-B70D-C6CBD9B797F7}" srcOrd="6" destOrd="0" presId="urn:microsoft.com/office/officeart/2018/2/layout/IconVerticalSolidList"/>
    <dgm:cxn modelId="{A9405141-34C2-486C-AA45-FD0AC73C2F80}" type="presParOf" srcId="{B1AE9984-1015-484E-B70D-C6CBD9B797F7}" destId="{9D9C8A17-9553-485E-A07A-995220E479A7}" srcOrd="0" destOrd="0" presId="urn:microsoft.com/office/officeart/2018/2/layout/IconVerticalSolidList"/>
    <dgm:cxn modelId="{A7121284-EE50-461F-8C62-4B3E7659FFF5}" type="presParOf" srcId="{B1AE9984-1015-484E-B70D-C6CBD9B797F7}" destId="{E914887E-126E-4838-B025-E3F142797057}" srcOrd="1" destOrd="0" presId="urn:microsoft.com/office/officeart/2018/2/layout/IconVerticalSolidList"/>
    <dgm:cxn modelId="{BB813C39-0C3E-4452-B83B-9DBB91FACA15}" type="presParOf" srcId="{B1AE9984-1015-484E-B70D-C6CBD9B797F7}" destId="{38DA7C91-CCA7-4B21-BBE3-5CE2B836197C}" srcOrd="2" destOrd="0" presId="urn:microsoft.com/office/officeart/2018/2/layout/IconVerticalSolidList"/>
    <dgm:cxn modelId="{E94F2BB0-A429-439D-9742-02A4180366BC}" type="presParOf" srcId="{B1AE9984-1015-484E-B70D-C6CBD9B797F7}" destId="{6BA887C3-E8CA-40C7-9ACE-CBEA3FA3CAD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9F5219-D6D2-4740-A78B-898D8B5CA2B2}">
      <dsp:nvSpPr>
        <dsp:cNvPr id="0" name=""/>
        <dsp:cNvSpPr/>
      </dsp:nvSpPr>
      <dsp:spPr>
        <a:xfrm>
          <a:off x="0" y="4170"/>
          <a:ext cx="6651253" cy="88840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FCD9FF-79CC-4DFA-8D7A-524D0C7DF457}">
      <dsp:nvSpPr>
        <dsp:cNvPr id="0" name=""/>
        <dsp:cNvSpPr/>
      </dsp:nvSpPr>
      <dsp:spPr>
        <a:xfrm>
          <a:off x="268742" y="204061"/>
          <a:ext cx="488622" cy="48862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7F29F2-7E21-4119-82D6-5B10A98787F1}">
      <dsp:nvSpPr>
        <dsp:cNvPr id="0" name=""/>
        <dsp:cNvSpPr/>
      </dsp:nvSpPr>
      <dsp:spPr>
        <a:xfrm>
          <a:off x="1026106" y="4170"/>
          <a:ext cx="5625146" cy="8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023" tIns="94023" rIns="94023" bIns="9402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1. Chronic Inflammation &amp; Hypersensitivity</a:t>
          </a:r>
          <a:endParaRPr lang="en-US" sz="1600" kern="1200"/>
        </a:p>
      </dsp:txBody>
      <dsp:txXfrm>
        <a:off x="1026106" y="4170"/>
        <a:ext cx="5625146" cy="888403"/>
      </dsp:txXfrm>
    </dsp:sp>
    <dsp:sp modelId="{9E7A4E44-0388-42F9-BF9A-B7F9F1DC4B73}">
      <dsp:nvSpPr>
        <dsp:cNvPr id="0" name=""/>
        <dsp:cNvSpPr/>
      </dsp:nvSpPr>
      <dsp:spPr>
        <a:xfrm>
          <a:off x="0" y="1114675"/>
          <a:ext cx="6651253" cy="88840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8DE7B0-AC9B-4B3A-A94D-4170DA5FC7CC}">
      <dsp:nvSpPr>
        <dsp:cNvPr id="0" name=""/>
        <dsp:cNvSpPr/>
      </dsp:nvSpPr>
      <dsp:spPr>
        <a:xfrm>
          <a:off x="268742" y="1314566"/>
          <a:ext cx="488622" cy="48862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914520-0BE1-4CCF-BCB6-C0542A6F2160}">
      <dsp:nvSpPr>
        <dsp:cNvPr id="0" name=""/>
        <dsp:cNvSpPr/>
      </dsp:nvSpPr>
      <dsp:spPr>
        <a:xfrm>
          <a:off x="1026106" y="1114675"/>
          <a:ext cx="5625146" cy="8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023" tIns="94023" rIns="94023" bIns="9402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Cellular Infiltration:</a:t>
          </a:r>
          <a:r>
            <a:rPr lang="en-GB" sz="1600" kern="1200"/>
            <a:t> Eosinophils, mast cells, T-lymphocytes infiltrate airway walls.</a:t>
          </a:r>
          <a:endParaRPr lang="en-US" sz="1600" kern="1200"/>
        </a:p>
      </dsp:txBody>
      <dsp:txXfrm>
        <a:off x="1026106" y="1114675"/>
        <a:ext cx="5625146" cy="888403"/>
      </dsp:txXfrm>
    </dsp:sp>
    <dsp:sp modelId="{EF3D5204-E5F7-4703-BBD9-73DF03027433}">
      <dsp:nvSpPr>
        <dsp:cNvPr id="0" name=""/>
        <dsp:cNvSpPr/>
      </dsp:nvSpPr>
      <dsp:spPr>
        <a:xfrm>
          <a:off x="0" y="2225180"/>
          <a:ext cx="6651253" cy="88840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E155CE-D943-4EE2-8CCB-824FE413A8C2}">
      <dsp:nvSpPr>
        <dsp:cNvPr id="0" name=""/>
        <dsp:cNvSpPr/>
      </dsp:nvSpPr>
      <dsp:spPr>
        <a:xfrm>
          <a:off x="268742" y="2425070"/>
          <a:ext cx="488622" cy="48862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CBEC58-C822-4EEC-B49D-AD914E2D50EC}">
      <dsp:nvSpPr>
        <dsp:cNvPr id="0" name=""/>
        <dsp:cNvSpPr/>
      </dsp:nvSpPr>
      <dsp:spPr>
        <a:xfrm>
          <a:off x="1026106" y="2225180"/>
          <a:ext cx="5625146" cy="8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023" tIns="94023" rIns="94023" bIns="9402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Immunoglobulin E-Mediated Response:</a:t>
          </a:r>
          <a:r>
            <a:rPr lang="en-GB" sz="1600" kern="1200"/>
            <a:t> Triggers (pollen, dust mites, etc.) bind IgE → mast cell release of histamine, leukotrienes, prostaglandins.</a:t>
          </a:r>
          <a:endParaRPr lang="en-US" sz="1600" kern="1200"/>
        </a:p>
      </dsp:txBody>
      <dsp:txXfrm>
        <a:off x="1026106" y="2225180"/>
        <a:ext cx="5625146" cy="888403"/>
      </dsp:txXfrm>
    </dsp:sp>
    <dsp:sp modelId="{BC8E19C8-F4C1-4AB2-A642-D60110CD0F63}">
      <dsp:nvSpPr>
        <dsp:cNvPr id="0" name=""/>
        <dsp:cNvSpPr/>
      </dsp:nvSpPr>
      <dsp:spPr>
        <a:xfrm>
          <a:off x="0" y="3335684"/>
          <a:ext cx="6651253" cy="88840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07E3D3-3A16-4414-A716-D8B038D9BA7A}">
      <dsp:nvSpPr>
        <dsp:cNvPr id="0" name=""/>
        <dsp:cNvSpPr/>
      </dsp:nvSpPr>
      <dsp:spPr>
        <a:xfrm>
          <a:off x="268742" y="3535575"/>
          <a:ext cx="488622" cy="48862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48C598-D1AD-4EE6-B11C-6C7F3A6E59B3}">
      <dsp:nvSpPr>
        <dsp:cNvPr id="0" name=""/>
        <dsp:cNvSpPr/>
      </dsp:nvSpPr>
      <dsp:spPr>
        <a:xfrm>
          <a:off x="1026106" y="3335684"/>
          <a:ext cx="5625146" cy="8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023" tIns="94023" rIns="94023" bIns="9402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Edema:</a:t>
          </a:r>
          <a:r>
            <a:rPr lang="en-GB" sz="1600" kern="1200"/>
            <a:t> Mediators increase vascular permeability → swelling of bronchial walls → narrowed lumen.</a:t>
          </a:r>
          <a:endParaRPr lang="en-US" sz="1600" kern="1200"/>
        </a:p>
      </dsp:txBody>
      <dsp:txXfrm>
        <a:off x="1026106" y="3335684"/>
        <a:ext cx="5625146" cy="888403"/>
      </dsp:txXfrm>
    </dsp:sp>
    <dsp:sp modelId="{3D0EB0AC-2ED4-4B40-82E8-876BA776FE25}">
      <dsp:nvSpPr>
        <dsp:cNvPr id="0" name=""/>
        <dsp:cNvSpPr/>
      </dsp:nvSpPr>
      <dsp:spPr>
        <a:xfrm>
          <a:off x="0" y="4446189"/>
          <a:ext cx="6651253" cy="88840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E47200-4122-4F4F-AD19-957A70D1FCCB}">
      <dsp:nvSpPr>
        <dsp:cNvPr id="0" name=""/>
        <dsp:cNvSpPr/>
      </dsp:nvSpPr>
      <dsp:spPr>
        <a:xfrm>
          <a:off x="268742" y="4646080"/>
          <a:ext cx="488622" cy="48862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F82CDF-536A-457A-8338-4B71287CBB1B}">
      <dsp:nvSpPr>
        <dsp:cNvPr id="0" name=""/>
        <dsp:cNvSpPr/>
      </dsp:nvSpPr>
      <dsp:spPr>
        <a:xfrm>
          <a:off x="1026106" y="4446189"/>
          <a:ext cx="5625146" cy="8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023" tIns="94023" rIns="94023" bIns="9402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Hyperresponsiveness:</a:t>
          </a:r>
          <a:r>
            <a:rPr lang="en-GB" sz="1600" kern="1200"/>
            <a:t> Airways become "twitchy," reacting to cold air, exercise, or other stimuli.</a:t>
          </a:r>
          <a:endParaRPr lang="en-US" sz="1600" kern="1200"/>
        </a:p>
      </dsp:txBody>
      <dsp:txXfrm>
        <a:off x="1026106" y="4446189"/>
        <a:ext cx="5625146" cy="8884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633DED-45B0-4547-9E3F-A86FE8DC0327}">
      <dsp:nvSpPr>
        <dsp:cNvPr id="0" name=""/>
        <dsp:cNvSpPr/>
      </dsp:nvSpPr>
      <dsp:spPr>
        <a:xfrm>
          <a:off x="0" y="651"/>
          <a:ext cx="6651253" cy="152498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31ABE0-F754-47C9-96D1-756D23061A22}">
      <dsp:nvSpPr>
        <dsp:cNvPr id="0" name=""/>
        <dsp:cNvSpPr/>
      </dsp:nvSpPr>
      <dsp:spPr>
        <a:xfrm>
          <a:off x="461309" y="343774"/>
          <a:ext cx="838743" cy="8387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770953-DCA7-42C2-803D-BF3B7B2396FF}">
      <dsp:nvSpPr>
        <dsp:cNvPr id="0" name=""/>
        <dsp:cNvSpPr/>
      </dsp:nvSpPr>
      <dsp:spPr>
        <a:xfrm>
          <a:off x="1761361" y="651"/>
          <a:ext cx="4889891" cy="1524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395" tIns="161395" rIns="161395" bIns="161395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2. Bronchoconstriction &amp; Mucus Hypersecretion</a:t>
          </a:r>
          <a:endParaRPr lang="en-US" sz="2100" kern="1200"/>
        </a:p>
      </dsp:txBody>
      <dsp:txXfrm>
        <a:off x="1761361" y="651"/>
        <a:ext cx="4889891" cy="1524988"/>
      </dsp:txXfrm>
    </dsp:sp>
    <dsp:sp modelId="{63323C3B-8FBC-4628-BE64-E6F3C5936A0E}">
      <dsp:nvSpPr>
        <dsp:cNvPr id="0" name=""/>
        <dsp:cNvSpPr/>
      </dsp:nvSpPr>
      <dsp:spPr>
        <a:xfrm>
          <a:off x="0" y="1906887"/>
          <a:ext cx="6651253" cy="152498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875A47-6921-42E5-AE52-432DD463BE3C}">
      <dsp:nvSpPr>
        <dsp:cNvPr id="0" name=""/>
        <dsp:cNvSpPr/>
      </dsp:nvSpPr>
      <dsp:spPr>
        <a:xfrm>
          <a:off x="461309" y="2250010"/>
          <a:ext cx="838743" cy="8387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A575D8-8A3D-46AA-8500-87F84DD677C4}">
      <dsp:nvSpPr>
        <dsp:cNvPr id="0" name=""/>
        <dsp:cNvSpPr/>
      </dsp:nvSpPr>
      <dsp:spPr>
        <a:xfrm>
          <a:off x="1761361" y="1906887"/>
          <a:ext cx="4889891" cy="1524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395" tIns="161395" rIns="161395" bIns="161395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Bronchospasm:</a:t>
          </a:r>
          <a:r>
            <a:rPr lang="en-GB" sz="2100" kern="1200"/>
            <a:t> Smooth muscle contraction in bronchioles → airway narrowing; results in wheezing, chest tightness, dyspnea.</a:t>
          </a:r>
          <a:endParaRPr lang="en-US" sz="2100" kern="1200"/>
        </a:p>
      </dsp:txBody>
      <dsp:txXfrm>
        <a:off x="1761361" y="1906887"/>
        <a:ext cx="4889891" cy="1524988"/>
      </dsp:txXfrm>
    </dsp:sp>
    <dsp:sp modelId="{7804D524-43F3-4C03-B1A6-D0ECD8BBE7DA}">
      <dsp:nvSpPr>
        <dsp:cNvPr id="0" name=""/>
        <dsp:cNvSpPr/>
      </dsp:nvSpPr>
      <dsp:spPr>
        <a:xfrm>
          <a:off x="0" y="3813123"/>
          <a:ext cx="6651253" cy="152498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2B21F5-58BC-4E78-A5D4-A79710BD0BE1}">
      <dsp:nvSpPr>
        <dsp:cNvPr id="0" name=""/>
        <dsp:cNvSpPr/>
      </dsp:nvSpPr>
      <dsp:spPr>
        <a:xfrm>
          <a:off x="461309" y="4156246"/>
          <a:ext cx="838743" cy="8387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539AD7-A438-44D8-9D9F-ACDD49C0C8D6}">
      <dsp:nvSpPr>
        <dsp:cNvPr id="0" name=""/>
        <dsp:cNvSpPr/>
      </dsp:nvSpPr>
      <dsp:spPr>
        <a:xfrm>
          <a:off x="1761361" y="3813123"/>
          <a:ext cx="4889891" cy="1524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395" tIns="161395" rIns="161395" bIns="161395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Mucus Plugs:</a:t>
          </a:r>
          <a:r>
            <a:rPr lang="en-GB" sz="2100" kern="1200"/>
            <a:t> Goblet cells and glands secrete excess thick mucus → obstructs small airways, impairs gas exchange, increases infection risk.</a:t>
          </a:r>
          <a:endParaRPr lang="en-US" sz="2100" kern="1200"/>
        </a:p>
      </dsp:txBody>
      <dsp:txXfrm>
        <a:off x="1761361" y="3813123"/>
        <a:ext cx="4889891" cy="152498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31966F-4499-4A7E-B88F-D4DA2CC9D635}">
      <dsp:nvSpPr>
        <dsp:cNvPr id="0" name=""/>
        <dsp:cNvSpPr/>
      </dsp:nvSpPr>
      <dsp:spPr>
        <a:xfrm>
          <a:off x="0" y="2215"/>
          <a:ext cx="6651253" cy="112301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D840BF-F205-484A-9B30-FA8164A402AA}">
      <dsp:nvSpPr>
        <dsp:cNvPr id="0" name=""/>
        <dsp:cNvSpPr/>
      </dsp:nvSpPr>
      <dsp:spPr>
        <a:xfrm>
          <a:off x="339712" y="254894"/>
          <a:ext cx="617659" cy="6176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998609-7C9A-4E9E-8BA2-51CAA58DE355}">
      <dsp:nvSpPr>
        <dsp:cNvPr id="0" name=""/>
        <dsp:cNvSpPr/>
      </dsp:nvSpPr>
      <dsp:spPr>
        <a:xfrm>
          <a:off x="1297085" y="2215"/>
          <a:ext cx="5354167" cy="1123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53" tIns="118853" rIns="118853" bIns="11885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3. Airway Remodeling (Permanent Changes)</a:t>
          </a:r>
          <a:endParaRPr lang="en-US" sz="1500" kern="1200"/>
        </a:p>
      </dsp:txBody>
      <dsp:txXfrm>
        <a:off x="1297085" y="2215"/>
        <a:ext cx="5354167" cy="1123017"/>
      </dsp:txXfrm>
    </dsp:sp>
    <dsp:sp modelId="{024D3191-53A9-494F-BDD1-75DDABD507B2}">
      <dsp:nvSpPr>
        <dsp:cNvPr id="0" name=""/>
        <dsp:cNvSpPr/>
      </dsp:nvSpPr>
      <dsp:spPr>
        <a:xfrm>
          <a:off x="0" y="1405987"/>
          <a:ext cx="6651253" cy="112301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B1EF14-FDAE-432E-9034-74FEEC9C5E0E}">
      <dsp:nvSpPr>
        <dsp:cNvPr id="0" name=""/>
        <dsp:cNvSpPr/>
      </dsp:nvSpPr>
      <dsp:spPr>
        <a:xfrm>
          <a:off x="339712" y="1658666"/>
          <a:ext cx="617659" cy="6176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E83DB0-6E3E-44B4-8C42-F8D3385C1236}">
      <dsp:nvSpPr>
        <dsp:cNvPr id="0" name=""/>
        <dsp:cNvSpPr/>
      </dsp:nvSpPr>
      <dsp:spPr>
        <a:xfrm>
          <a:off x="1297085" y="1405987"/>
          <a:ext cx="5354167" cy="1123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53" tIns="118853" rIns="118853" bIns="11885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Occurs with poorly controlled, chronic inflammation.</a:t>
          </a:r>
          <a:endParaRPr lang="en-US" sz="1500" kern="1200"/>
        </a:p>
      </dsp:txBody>
      <dsp:txXfrm>
        <a:off x="1297085" y="1405987"/>
        <a:ext cx="5354167" cy="1123017"/>
      </dsp:txXfrm>
    </dsp:sp>
    <dsp:sp modelId="{F6E35467-F286-46D9-A8DA-B02E3FA32612}">
      <dsp:nvSpPr>
        <dsp:cNvPr id="0" name=""/>
        <dsp:cNvSpPr/>
      </dsp:nvSpPr>
      <dsp:spPr>
        <a:xfrm>
          <a:off x="0" y="2809759"/>
          <a:ext cx="6651253" cy="112301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880A18-E8A5-4C60-BD76-CACF6CC46F40}">
      <dsp:nvSpPr>
        <dsp:cNvPr id="0" name=""/>
        <dsp:cNvSpPr/>
      </dsp:nvSpPr>
      <dsp:spPr>
        <a:xfrm>
          <a:off x="339712" y="3062438"/>
          <a:ext cx="617659" cy="6176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297028-A76E-4AA1-9CAE-D64A2DAE9513}">
      <dsp:nvSpPr>
        <dsp:cNvPr id="0" name=""/>
        <dsp:cNvSpPr/>
      </dsp:nvSpPr>
      <dsp:spPr>
        <a:xfrm>
          <a:off x="1297085" y="2809759"/>
          <a:ext cx="5354167" cy="1123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53" tIns="118853" rIns="118853" bIns="11885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Structural alterations:</a:t>
          </a:r>
          <a:r>
            <a:rPr lang="en-GB" sz="1500" kern="1200"/>
            <a:t> Thickened basement membrane, smooth muscle hypertrophy, sub-epithelial fibrosis (scarring).</a:t>
          </a:r>
          <a:endParaRPr lang="en-US" sz="1500" kern="1200"/>
        </a:p>
      </dsp:txBody>
      <dsp:txXfrm>
        <a:off x="1297085" y="2809759"/>
        <a:ext cx="5354167" cy="1123017"/>
      </dsp:txXfrm>
    </dsp:sp>
    <dsp:sp modelId="{9D9C8A17-9553-485E-A07A-995220E479A7}">
      <dsp:nvSpPr>
        <dsp:cNvPr id="0" name=""/>
        <dsp:cNvSpPr/>
      </dsp:nvSpPr>
      <dsp:spPr>
        <a:xfrm>
          <a:off x="0" y="4213530"/>
          <a:ext cx="6651253" cy="112301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14887E-126E-4838-B025-E3F142797057}">
      <dsp:nvSpPr>
        <dsp:cNvPr id="0" name=""/>
        <dsp:cNvSpPr/>
      </dsp:nvSpPr>
      <dsp:spPr>
        <a:xfrm>
          <a:off x="339712" y="4466209"/>
          <a:ext cx="617659" cy="6176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A887C3-E8CA-40C7-9ACE-CBEA3FA3CAD3}">
      <dsp:nvSpPr>
        <dsp:cNvPr id="0" name=""/>
        <dsp:cNvSpPr/>
      </dsp:nvSpPr>
      <dsp:spPr>
        <a:xfrm>
          <a:off x="1297085" y="4213530"/>
          <a:ext cx="5354167" cy="1123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853" tIns="118853" rIns="118853" bIns="11885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Clinical Impact:</a:t>
          </a:r>
          <a:r>
            <a:rPr lang="en-GB" sz="1500" kern="1200"/>
            <a:t> Progressive, often irreversible loss of lung function; reduced response to inhaled corticosteroids; chronic breathlessness even between exacerbations.</a:t>
          </a:r>
          <a:endParaRPr lang="en-US" sz="1500" kern="1200"/>
        </a:p>
      </dsp:txBody>
      <dsp:txXfrm>
        <a:off x="1297085" y="4213530"/>
        <a:ext cx="5354167" cy="11230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1DAB0-9572-404A-2159-968987977D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CA9553-6C20-54BB-76D8-19055DB447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660D28-F3A9-55E7-5BE8-8F0428D712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1836E-8887-4AB5-BC0C-353FFDA48C7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428F51-8541-DFB7-A083-F178AD392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A1EA34-7599-7F8B-1018-26F85B0B7D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AAA99-C684-44FC-AD7E-812F03269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891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DF54F-F421-1C5E-4D6E-A5BB400B0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8D17F6-7F5B-4EFE-2B72-D2C7965809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54BDBF-6E3D-362A-7620-A890F9849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1836E-8887-4AB5-BC0C-353FFDA48C7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673F60-0481-1C9D-126B-9D01885876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7DE1FD-F783-7CBF-4257-876C8EDFF8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AAA99-C684-44FC-AD7E-812F03269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4533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A8A68-AED8-DD42-A6E7-5987557A6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C2AF1A-4CAA-C931-132B-A529232208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95394-7C4F-0AD2-4064-731AF49284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1836E-8887-4AB5-BC0C-353FFDA48C7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E697AA-78CE-3A03-4AD1-219D7E15A7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E5D67A-D216-6B58-0587-3AE852140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AAA99-C684-44FC-AD7E-812F03269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956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FD2F0-4558-5A5B-98E2-62254A8414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28A4E-6D43-A53C-2EB2-1A22E49F99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217F5C-A032-CEFA-EB72-39863A4876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F0845D-6415-4031-F026-62059AEC58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1836E-8887-4AB5-BC0C-353FFDA48C7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01E30E-D3AE-AC4E-0D39-41FFACFCB3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11BCE2-6C60-6543-6561-921A4AC91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AAA99-C684-44FC-AD7E-812F03269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9506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B3F64-BF18-416B-1757-34EBA41006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8BE7B2-32B5-9704-1146-B06629166B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156A73-83DE-945C-8DDA-CFFD9E25E4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1358DDE-7A5A-9C45-65E3-110612ECA7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763C81-B1A7-3BD1-6AF2-C30CC94B306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AC4DA6-AF51-E3D7-AF2C-979C415BBF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1836E-8887-4AB5-BC0C-353FFDA48C7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B3DB07-61E6-6F83-06DA-58A6B94E99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FAE3290-77B1-13C4-D730-4BC801797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AAA99-C684-44FC-AD7E-812F03269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0955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70896-6829-49AC-2C74-F836251B2C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E299FC-C60E-CF08-6CB2-5446CCC693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1836E-8887-4AB5-BC0C-353FFDA48C7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D69F8F-03F9-808B-F98E-E2AC8BE48A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77E5A3-C7B7-2642-4D9D-11628254E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AAA99-C684-44FC-AD7E-812F03269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264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766DCB-AB6E-086E-B163-BE8003746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1836E-8887-4AB5-BC0C-353FFDA48C7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2FEF32D-7C05-F04A-6BCE-8E28D0329A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456FAB-02E3-EE02-5FAA-B1B833200D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AAA99-C684-44FC-AD7E-812F03269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797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7B711-3B59-123C-32E2-513BB1649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2A3596-82E3-6A1E-2AB9-C0A944B73A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8C953B-0ADB-31E4-A39F-70D2BF27E0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BAD39D-090A-45FB-054F-6675230D6C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1836E-8887-4AB5-BC0C-353FFDA48C7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F57652-A1C1-EABA-B97B-2411D8096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96C5FC-3F8A-0AC5-F61D-9D71539EE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AAA99-C684-44FC-AD7E-812F03269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252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69E4F-3983-5A1C-2F15-9CF88DB85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626EF7B-67E4-F331-930C-A098CBC3342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FD356C-47AF-88EA-C734-B1F22247AF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62BD73-383E-B0A4-E325-3F47D3034D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1836E-8887-4AB5-BC0C-353FFDA48C7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A83DDC-4CEC-D04F-73A6-DF933207E5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828629-79D4-7288-D641-73E6457EE0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AAA99-C684-44FC-AD7E-812F03269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805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BE36D-9950-88C8-ED95-B1BA4E558C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A6E6ED-06A3-934C-241C-7EF5FF46CE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F48A00-1926-1656-7519-7369F46CA5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1836E-8887-4AB5-BC0C-353FFDA48C7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9FC627-14A2-8BC7-B37D-E4A8D9C261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D6DE4C-DBC3-2C84-4A36-A563B79B5F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AAA99-C684-44FC-AD7E-812F03269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827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5241D47-00BA-42DE-4A4B-698B0014B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032C74-0331-E33B-2A15-CC55036A0D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E1D745-ED3D-BD67-2DE3-437BB376BB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1836E-8887-4AB5-BC0C-353FFDA48C7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D51522-E786-2E15-8FC9-11F660CE1E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4EEFB5-6AAA-8B70-9002-77926DBB8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AAA99-C684-44FC-AD7E-812F03269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980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6A41559-F49B-7514-9FFD-C02BFBEB3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2C9CAA-D82C-5DBB-0CCE-7B64DB7A3A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74EE49-4753-BA19-4018-8C0244CA718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FD1836E-8887-4AB5-BC0C-353FFDA48C7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93E5C2-FAA7-8578-6A6E-80C18003AD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DA35C2-E392-7BD2-7534-02874CB00A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9AAA99-C684-44FC-AD7E-812F03269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3682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2.m4a"/><Relationship Id="rId1" Type="http://schemas.openxmlformats.org/officeDocument/2006/relationships/audio" Target="NULL" TargetMode="External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image" Target="../media/image2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image" Target="../media/image2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2.m4a"/><Relationship Id="rId1" Type="http://schemas.openxmlformats.org/officeDocument/2006/relationships/audio" Target="NULL" TargetMode="External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cbi.nlm.nih.gov/books/NBK7223/" TargetMode="External"/><Relationship Id="rId13" Type="http://schemas.openxmlformats.org/officeDocument/2006/relationships/hyperlink" Target="https://nclhealthandcare.org.uk/wp-content/uploads/2025/08/3_Adult_Asthma_Inhaler_Choice_Full.pdf" TargetMode="External"/><Relationship Id="rId18" Type="http://schemas.openxmlformats.org/officeDocument/2006/relationships/hyperlink" Target="https://www.chamberlain.edu/blog/what-are-the-6-cs-of-nursing" TargetMode="External"/><Relationship Id="rId3" Type="http://schemas.openxmlformats.org/officeDocument/2006/relationships/hyperlink" Target="https://www.england.nhs.uk/long-read/health-inequalities-equality-legal-duties/" TargetMode="External"/><Relationship Id="rId7" Type="http://schemas.openxmlformats.org/officeDocument/2006/relationships/hyperlink" Target="https://my.clevelandclinic.org/health/body/21607-bronchi" TargetMode="External"/><Relationship Id="rId12" Type="http://schemas.openxmlformats.org/officeDocument/2006/relationships/hyperlink" Target="https://www.pcrs-uk.org/sites/default/files/resource/New_asthma_guidelines_first_steps.pdf" TargetMode="External"/><Relationship Id="rId17" Type="http://schemas.openxmlformats.org/officeDocument/2006/relationships/hyperlink" Target="https://www.nhsprofessionals.nhs.uk/nhs-staffing-pool-hub/working-in-healthcare/the-6-cs-of-care" TargetMode="External"/><Relationship Id="rId2" Type="http://schemas.openxmlformats.org/officeDocument/2006/relationships/hyperlink" Target="https://www.chemist-4-u.com/guides/research-insights/asthma-statistics/" TargetMode="External"/><Relationship Id="rId16" Type="http://schemas.openxmlformats.org/officeDocument/2006/relationships/hyperlink" Target="https://www.asthmaandlung.org.uk/sites/default/files/2023-03/your-asthma-plan-a4-trifold-digital-july22.pdf" TargetMode="External"/><Relationship Id="rId20" Type="http://schemas.openxmlformats.org/officeDocument/2006/relationships/hyperlink" Target="https://www.nice.org.uk/about/what-we-do/our-programmes/nice-guidance/nice-guidelines/shared-decision-maki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tanfordchildrens.org/en/topic/default?id=anatomy-of-the-respiratory-system-85-P01300" TargetMode="External"/><Relationship Id="rId11" Type="http://schemas.openxmlformats.org/officeDocument/2006/relationships/hyperlink" Target="https://www.beatasthma.co.uk/wp-content/uploads/2025/04/MART-Consensus-statement-FINAL.pdf" TargetMode="External"/><Relationship Id="rId5" Type="http://schemas.openxmlformats.org/officeDocument/2006/relationships/hyperlink" Target="https://my.clevelandclinic.org/health/body/21205-respiratory-system" TargetMode="External"/><Relationship Id="rId15" Type="http://schemas.openxmlformats.org/officeDocument/2006/relationships/hyperlink" Target="https://www.brit-thoracic.org.uk/media/70105/annex-3-asthma-action-and-recovery-plans.pdf" TargetMode="External"/><Relationship Id="rId10" Type="http://schemas.openxmlformats.org/officeDocument/2006/relationships/hyperlink" Target="https://doi.org/10.1136/thorax-2024-222910" TargetMode="External"/><Relationship Id="rId19" Type="http://schemas.openxmlformats.org/officeDocument/2006/relationships/hyperlink" Target="https://www.nmc.org.uk/standards/code/read-the-code-online/" TargetMode="External"/><Relationship Id="rId4" Type="http://schemas.openxmlformats.org/officeDocument/2006/relationships/hyperlink" Target="https://www.asthmaandlung.org.uk/sites/default/files/2023-03/auk-health-inequalities-final.pdf" TargetMode="External"/><Relationship Id="rId9" Type="http://schemas.openxmlformats.org/officeDocument/2006/relationships/hyperlink" Target="https://www.medicalnewstoday.com/articles/asthma-pathophysiology" TargetMode="External"/><Relationship Id="rId14" Type="http://schemas.openxmlformats.org/officeDocument/2006/relationships/hyperlink" Target="https://www.transformationpartners.nhs.uk/resource/london-asthma-toolkit/hospital-care/action-plan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56339-E967-C666-BDF6-23ECFE6B5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2FD2A-CD46-B35C-2FF1-510CF17C6E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Module code: BMHP5023</a:t>
            </a:r>
          </a:p>
          <a:p>
            <a:r>
              <a:rPr lang="en-GB" b="1" dirty="0" err="1"/>
              <a:t>Meheret</a:t>
            </a:r>
            <a:r>
              <a:rPr lang="en-GB" b="1" dirty="0"/>
              <a:t> Zeleke</a:t>
            </a:r>
          </a:p>
          <a:p>
            <a:r>
              <a:rPr lang="en-GB" b="1" dirty="0"/>
              <a:t>Student number: 2426669</a:t>
            </a:r>
          </a:p>
          <a:p>
            <a:r>
              <a:rPr lang="en-GB" b="1" dirty="0"/>
              <a:t>Component 2: Presentation</a:t>
            </a:r>
            <a:r>
              <a:rPr lang="en-GB" dirty="0"/>
              <a:t> </a:t>
            </a:r>
            <a:r>
              <a:rPr lang="en-GB" b="1" dirty="0"/>
              <a:t>(PowerPoint with Voice-Over)</a:t>
            </a:r>
          </a:p>
          <a:p>
            <a:r>
              <a:rPr lang="en-GB" b="1" dirty="0"/>
              <a:t>Lecturer: </a:t>
            </a:r>
            <a:r>
              <a:rPr lang="en-GB" b="1" dirty="0" err="1"/>
              <a:t>Pareses</a:t>
            </a:r>
            <a:r>
              <a:rPr lang="en-GB" b="1" dirty="0"/>
              <a:t> Ahmed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67474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5819C4-B515-0F59-A530-08D6019C6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Mr John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578A1-F243-8608-A2FC-B997EE7C1A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dirty="0"/>
              <a:t>68-year-old male, retired industrial painter/decorator, residing in Manchester.</a:t>
            </a:r>
          </a:p>
          <a:p>
            <a:pPr marL="0" indent="0">
              <a:buNone/>
            </a:pPr>
            <a:r>
              <a:rPr lang="en-GB" sz="1900" b="1" dirty="0"/>
              <a:t>High-Risk Factors</a:t>
            </a:r>
            <a:endParaRPr lang="en-GB" sz="1900" dirty="0"/>
          </a:p>
          <a:p>
            <a:r>
              <a:rPr lang="en-GB" sz="1900" b="1" dirty="0"/>
              <a:t>Age:</a:t>
            </a:r>
            <a:r>
              <a:rPr lang="en-GB" sz="1900" dirty="0"/>
              <a:t> Falls within the highest asthma prevalence group in England &amp; Wales (60–69 years), where chronic symptoms are often most debilitating.</a:t>
            </a:r>
          </a:p>
          <a:p>
            <a:r>
              <a:rPr lang="en-GB" sz="1900" b="1" dirty="0"/>
              <a:t>Geography:</a:t>
            </a:r>
            <a:r>
              <a:rPr lang="en-GB" sz="1900" dirty="0"/>
              <a:t> Lives in the North-West – a region with asthma incidence above the national average, linked to industrial heritage and urban air quality.</a:t>
            </a:r>
          </a:p>
          <a:p>
            <a:r>
              <a:rPr lang="en-GB" sz="1900" b="1" dirty="0"/>
              <a:t>Socio-economic Status:</a:t>
            </a:r>
            <a:r>
              <a:rPr lang="en-GB" sz="1900" dirty="0"/>
              <a:t> Resides in a deprived urban area.</a:t>
            </a:r>
          </a:p>
          <a:p>
            <a:pPr marL="0" indent="0">
              <a:buNone/>
            </a:pPr>
            <a:r>
              <a:rPr lang="en-GB" sz="1900" b="1" dirty="0"/>
              <a:t>Key Statistics</a:t>
            </a:r>
            <a:endParaRPr lang="en-GB" sz="1900" dirty="0"/>
          </a:p>
          <a:p>
            <a:r>
              <a:rPr lang="en-GB" sz="1900" dirty="0"/>
              <a:t>Asthma prevalence is </a:t>
            </a:r>
            <a:r>
              <a:rPr lang="en-GB" sz="1900" b="1" dirty="0"/>
              <a:t>36% higher</a:t>
            </a:r>
            <a:r>
              <a:rPr lang="en-GB" sz="1900" dirty="0"/>
              <a:t> in the most deprived communities compared to the least deprived.</a:t>
            </a:r>
          </a:p>
          <a:p>
            <a:r>
              <a:rPr lang="en-GB" sz="1900" dirty="0"/>
              <a:t>Residents in such areas are significantly more likely to require hospital admission for asthma.</a:t>
            </a:r>
          </a:p>
          <a:p>
            <a:endParaRPr lang="en-GB" sz="1900" dirty="0"/>
          </a:p>
        </p:txBody>
      </p:sp>
      <p:pic>
        <p:nvPicPr>
          <p:cNvPr id="4" name="Audio Recording 23 Mar 2026 at 10:38:54" descr="Audio Recording 23 Mar 2026 at 10:38:54">
            <a:hlinkClick r:id="" action="ppaction://media"/>
            <a:extLst>
              <a:ext uri="{FF2B5EF4-FFF2-40B4-BE49-F238E27FC236}">
                <a16:creationId xmlns:a16="http://schemas.microsoft.com/office/drawing/2014/main" id="{506CA945-E6D3-5F8A-98D6-6D2122C6E6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10164" y="570687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5177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7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CF97BC-02C7-1013-8690-B961C7AF3B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1" kern="1200">
                <a:latin typeface="+mj-lt"/>
                <a:ea typeface="+mj-ea"/>
                <a:cs typeface="+mj-cs"/>
              </a:rPr>
              <a:t>Lifestyle and Disease-Specific Risk Factors</a:t>
            </a:r>
            <a:endParaRPr lang="en-US" sz="5400" kern="1200">
              <a:latin typeface="+mj-lt"/>
              <a:ea typeface="+mj-ea"/>
              <a:cs typeface="+mj-cs"/>
            </a:endParaRPr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F3CDE2B-CD7A-8741-11FD-CEE5AA4C89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1389114"/>
              </p:ext>
            </p:extLst>
          </p:nvPr>
        </p:nvGraphicFramePr>
        <p:xfrm>
          <a:off x="4648018" y="960771"/>
          <a:ext cx="6900514" cy="4896246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335347">
                  <a:extLst>
                    <a:ext uri="{9D8B030D-6E8A-4147-A177-3AD203B41FA5}">
                      <a16:colId xmlns:a16="http://schemas.microsoft.com/office/drawing/2014/main" val="407823489"/>
                    </a:ext>
                  </a:extLst>
                </a:gridCol>
                <a:gridCol w="2650506">
                  <a:extLst>
                    <a:ext uri="{9D8B030D-6E8A-4147-A177-3AD203B41FA5}">
                      <a16:colId xmlns:a16="http://schemas.microsoft.com/office/drawing/2014/main" val="3795473856"/>
                    </a:ext>
                  </a:extLst>
                </a:gridCol>
                <a:gridCol w="2914661">
                  <a:extLst>
                    <a:ext uri="{9D8B030D-6E8A-4147-A177-3AD203B41FA5}">
                      <a16:colId xmlns:a16="http://schemas.microsoft.com/office/drawing/2014/main" val="3193865829"/>
                    </a:ext>
                  </a:extLst>
                </a:gridCol>
              </a:tblGrid>
              <a:tr h="611314">
                <a:tc>
                  <a:txBody>
                    <a:bodyPr/>
                    <a:lstStyle/>
                    <a:p>
                      <a:pPr rtl="0" fontAlgn="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300" b="1" i="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Risk Factor Category</a:t>
                      </a:r>
                      <a:endParaRPr lang="en-GB" sz="1300" b="1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300" b="1" i="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Specific Detail for John</a:t>
                      </a:r>
                      <a:endParaRPr lang="en-GB" sz="1300" b="1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300" b="1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Impact on Asthma Control</a:t>
                      </a:r>
                      <a:endParaRPr lang="en-GB" sz="1300" b="1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41878207"/>
                  </a:ext>
                </a:extLst>
              </a:tr>
              <a:tr h="816041">
                <a:tc>
                  <a:txBody>
                    <a:bodyPr/>
                    <a:lstStyle/>
                    <a:p>
                      <a:pPr rtl="0" fontAlgn="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300" b="1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Tobacco Use</a:t>
                      </a:r>
                      <a:endParaRPr lang="en-GB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3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Former heavy smoker (40 pack-years); currently uses 5 cigarettes per day.</a:t>
                      </a:r>
                      <a:endParaRPr lang="en-GB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3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Smoking triggers acute attacks and accelerates the decline of lung function.</a:t>
                      </a:r>
                      <a:endParaRPr lang="en-GB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6150982"/>
                  </a:ext>
                </a:extLst>
              </a:tr>
              <a:tr h="816041">
                <a:tc>
                  <a:txBody>
                    <a:bodyPr/>
                    <a:lstStyle/>
                    <a:p>
                      <a:pPr rtl="0" fontAlgn="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300" b="1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Occupational History</a:t>
                      </a:r>
                      <a:endParaRPr lang="en-GB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3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40 years as a painter/decorator; exposed to solvents and isocyanates.</a:t>
                      </a:r>
                      <a:endParaRPr lang="en-GB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300" b="0" i="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Occupational asthma accounts for up to 15% of adult cases; long-term exposure leads to chronic irritation.</a:t>
                      </a:r>
                      <a:endParaRPr lang="en-GB" sz="13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19287417"/>
                  </a:ext>
                </a:extLst>
              </a:tr>
              <a:tr h="816041">
                <a:tc>
                  <a:txBody>
                    <a:bodyPr/>
                    <a:lstStyle/>
                    <a:p>
                      <a:pPr rtl="0" fontAlgn="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300" b="1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Housing Environment</a:t>
                      </a:r>
                      <a:endParaRPr lang="en-GB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3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Lives in an old, rented flat with visible damp and black mould in the bedroom.</a:t>
                      </a:r>
                      <a:endParaRPr lang="en-GB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3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Mould exposure increases the risk of severe asthma and persistent coughing by up to three times.</a:t>
                      </a:r>
                      <a:endParaRPr lang="en-GB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5058284"/>
                  </a:ext>
                </a:extLst>
              </a:tr>
              <a:tr h="1020768">
                <a:tc>
                  <a:txBody>
                    <a:bodyPr/>
                    <a:lstStyle/>
                    <a:p>
                      <a:pPr rtl="0" fontAlgn="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300" b="1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Comorbidities</a:t>
                      </a:r>
                      <a:endParaRPr lang="en-GB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3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Obese (BMI 32); history of seasonal hay fever.</a:t>
                      </a:r>
                      <a:endParaRPr lang="en-GB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3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Obesity makes asthma harder to control; atopy (hay fever) indicates a genetic predisposition to IgE-mediated inflammation.</a:t>
                      </a:r>
                      <a:endParaRPr lang="en-GB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9525" cap="flat" cmpd="sng" algn="ctr">
                      <a:solidFill>
                        <a:srgbClr val="D8DEDC"/>
                      </a:solidFill>
                      <a:prstDash val="solid"/>
                    </a:lnL>
                    <a:lnR w="9525" cap="flat" cmpd="sng" algn="ctr">
                      <a:solidFill>
                        <a:srgbClr val="D8DE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97824826"/>
                  </a:ext>
                </a:extLst>
              </a:tr>
              <a:tr h="816041">
                <a:tc>
                  <a:txBody>
                    <a:bodyPr/>
                    <a:lstStyle/>
                    <a:p>
                      <a:pPr rtl="0" fontAlgn="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300" b="1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Preventative Care</a:t>
                      </a:r>
                      <a:endParaRPr lang="en-GB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300" b="0" i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Not received a flu or pneumonia vaccine in three years; lacks a written action plan.</a:t>
                      </a:r>
                      <a:endParaRPr lang="en-GB" sz="13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300" b="0" i="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Google Sans"/>
                        </a:rPr>
                        <a:t>Increased vulnerability to viral infections, which are primary triggers for life-threatening exacerbations.</a:t>
                      </a:r>
                      <a:endParaRPr lang="en-GB" sz="13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</a:endParaRPr>
                    </a:p>
                  </a:txBody>
                  <a:tcPr marL="160915" marR="63360" marT="80457" marB="80457">
                    <a:lnL w="9525" cap="flat" cmpd="sng" algn="ctr">
                      <a:solidFill>
                        <a:srgbClr val="D8DCDC"/>
                      </a:solidFill>
                      <a:prstDash val="solid"/>
                    </a:lnL>
                    <a:lnR w="9525" cap="flat" cmpd="sng" algn="ctr">
                      <a:solidFill>
                        <a:srgbClr val="D8DCDC"/>
                      </a:solidFill>
                      <a:prstDash val="solid"/>
                    </a:lnR>
                    <a:lnT w="9525" cap="flat" cmpd="sng" algn="ctr">
                      <a:solidFill>
                        <a:srgbClr val="D8DCDC"/>
                      </a:solidFill>
                      <a:prstDash val="solid"/>
                    </a:lnT>
                    <a:lnB w="9525" cap="flat" cmpd="sng" algn="ctr">
                      <a:solidFill>
                        <a:srgbClr val="D8DCDC"/>
                      </a:solidFill>
                      <a:prstDash val="solid"/>
                    </a:lnB>
                    <a:solidFill>
                      <a:srgbClr val="D8DEDC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3312936"/>
                  </a:ext>
                </a:extLst>
              </a:tr>
            </a:tbl>
          </a:graphicData>
        </a:graphic>
      </p:graphicFrame>
      <p:pic>
        <p:nvPicPr>
          <p:cNvPr id="3" name="Audio Recording 23 Mar 2026 at 10:41:38" descr="Audio Recording 23 Mar 2026 at 10:41:38">
            <a:hlinkClick r:id="" action="ppaction://media"/>
            <a:extLst>
              <a:ext uri="{FF2B5EF4-FFF2-40B4-BE49-F238E27FC236}">
                <a16:creationId xmlns:a16="http://schemas.microsoft.com/office/drawing/2014/main" id="{761DBDB3-3A51-5F7E-F7D9-A1A616755DF1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48609.7251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35732" y="57705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357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39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D4BCFC-7B73-B36C-F84B-38B21A74EE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3800" b="1"/>
              <a:t>Respiratory Anatomy</a:t>
            </a:r>
            <a:br>
              <a:rPr lang="en-GB" sz="3800" b="1"/>
            </a:br>
            <a:endParaRPr lang="en-GB" sz="3800"/>
          </a:p>
        </p:txBody>
      </p:sp>
      <p:sp>
        <p:nvSpPr>
          <p:cNvPr id="2057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6F53E-C9D3-4495-0A53-EBB595A4A5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500" b="1" dirty="0"/>
              <a:t>Upper Respiratory Tract – Filtration &amp; Preparation</a:t>
            </a:r>
            <a:endParaRPr lang="en-GB" sz="1500" dirty="0"/>
          </a:p>
          <a:p>
            <a:r>
              <a:rPr lang="en-GB" sz="1500" b="1" dirty="0"/>
              <a:t>Nose &amp; Nasal Cavity:</a:t>
            </a:r>
            <a:r>
              <a:rPr lang="en-GB" sz="1500" dirty="0"/>
              <a:t> Primary entry. Lined with mucous membrane and cilia to trap dust, pollen, and bioaerosols.</a:t>
            </a:r>
          </a:p>
          <a:p>
            <a:r>
              <a:rPr lang="en-GB" sz="1500" b="1" dirty="0"/>
              <a:t>Air Conditioning:</a:t>
            </a:r>
            <a:r>
              <a:rPr lang="en-GB" sz="1500" dirty="0"/>
              <a:t> Warms air to body temperature and humidifies it – prevents irritation of lower airways.</a:t>
            </a:r>
          </a:p>
          <a:p>
            <a:r>
              <a:rPr lang="en-GB" sz="1500" b="1" dirty="0"/>
              <a:t>Mouth:</a:t>
            </a:r>
            <a:r>
              <a:rPr lang="en-GB" sz="1500" dirty="0"/>
              <a:t> Secondary airway. Less filtration; air is cooler, drier, and carries more particulates.</a:t>
            </a:r>
          </a:p>
          <a:p>
            <a:r>
              <a:rPr lang="en-GB" sz="1500" b="1" dirty="0"/>
              <a:t>Pharynx &amp; Larynx:</a:t>
            </a:r>
            <a:r>
              <a:rPr lang="en-GB" sz="1500" dirty="0"/>
              <a:t> Common passageway for air and food.</a:t>
            </a:r>
          </a:p>
          <a:p>
            <a:r>
              <a:rPr lang="en-GB" sz="1500" b="1" dirty="0"/>
              <a:t>Epiglottis:</a:t>
            </a:r>
            <a:r>
              <a:rPr lang="en-GB" sz="1500" dirty="0"/>
              <a:t> Elastic cartilage flap that covers the trachea during swallowing – prevents aspiration.</a:t>
            </a:r>
          </a:p>
          <a:p>
            <a:endParaRPr lang="en-GB" sz="1500" dirty="0"/>
          </a:p>
        </p:txBody>
      </p:sp>
      <p:pic>
        <p:nvPicPr>
          <p:cNvPr id="2050" name="Picture 2" descr="Diagram showing the different anatomical areas of the upper respiratory tract, including the nasopharynx.">
            <a:extLst>
              <a:ext uri="{FF2B5EF4-FFF2-40B4-BE49-F238E27FC236}">
                <a16:creationId xmlns:a16="http://schemas.microsoft.com/office/drawing/2014/main" id="{B5EFB9C4-05EA-3CDA-E0F3-B93D6377EB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9048" y="1634364"/>
            <a:ext cx="5458968" cy="3589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Recording 23 Mar 2026 at 10:48:10" descr="Audio Recording 23 Mar 2026 at 10:48:10">
            <a:hlinkClick r:id="" action="ppaction://media"/>
            <a:extLst>
              <a:ext uri="{FF2B5EF4-FFF2-40B4-BE49-F238E27FC236}">
                <a16:creationId xmlns:a16="http://schemas.microsoft.com/office/drawing/2014/main" id="{119BD2A9-893A-B4C9-E559-7FE609DF4A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904163" y="563441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3803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8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6" name="Rectangle 3085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6E670A-8B43-0137-30AF-77A36DD00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3800" b="1"/>
              <a:t>Respiratory Anatomy</a:t>
            </a:r>
            <a:br>
              <a:rPr lang="en-GB" sz="3800" b="1"/>
            </a:br>
            <a:endParaRPr lang="en-GB" sz="3800"/>
          </a:p>
        </p:txBody>
      </p:sp>
      <p:sp>
        <p:nvSpPr>
          <p:cNvPr id="3088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D5FB99-003C-FF0B-B16F-E02F4FB406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000" b="1" dirty="0"/>
              <a:t>Lower Respiratory Tract – The Tracheobronchial Tree</a:t>
            </a:r>
            <a:endParaRPr lang="en-GB" sz="1000" dirty="0"/>
          </a:p>
          <a:p>
            <a:r>
              <a:rPr lang="en-GB" sz="1000" b="1" dirty="0"/>
              <a:t>Trachea (Windpipe):</a:t>
            </a:r>
            <a:r>
              <a:rPr lang="en-GB" sz="1000" dirty="0"/>
              <a:t> Reinforced by C-shaped hyaline cartilage rings – keeps airway open during pressure changes.</a:t>
            </a:r>
          </a:p>
          <a:p>
            <a:r>
              <a:rPr lang="en-GB" sz="1000" b="1" dirty="0"/>
              <a:t>Branching:</a:t>
            </a:r>
            <a:r>
              <a:rPr lang="en-GB" sz="1000" dirty="0"/>
              <a:t> Trachea divides into primary bronchi → secondary (lobar) → tertiary (segmental) → bronchioles.</a:t>
            </a:r>
          </a:p>
          <a:p>
            <a:r>
              <a:rPr lang="en-GB" sz="1000" b="1" dirty="0"/>
              <a:t>Structural Shift:</a:t>
            </a:r>
            <a:r>
              <a:rPr lang="en-GB" sz="1000" dirty="0"/>
              <a:t> Cartilage decreases as airways narrow; smooth muscle increases in smaller airways (key in asthma).</a:t>
            </a:r>
          </a:p>
          <a:p>
            <a:r>
              <a:rPr lang="en-GB" sz="1000" b="1" dirty="0"/>
              <a:t>Mucociliary Escalator:</a:t>
            </a:r>
            <a:endParaRPr lang="en-GB" sz="1000" dirty="0"/>
          </a:p>
          <a:p>
            <a:pPr lvl="1"/>
            <a:r>
              <a:rPr lang="en-GB" sz="1000" dirty="0"/>
              <a:t>Mucus from goblet cells + cilia line the airways.</a:t>
            </a:r>
          </a:p>
          <a:p>
            <a:pPr lvl="1"/>
            <a:r>
              <a:rPr lang="en-GB" sz="1000" dirty="0"/>
              <a:t>Traps and moves particles upward to be expelled – keeps lungs clean.</a:t>
            </a:r>
          </a:p>
          <a:p>
            <a:r>
              <a:rPr lang="en-GB" sz="1000" b="1" dirty="0"/>
              <a:t>Alveoli:</a:t>
            </a:r>
            <a:endParaRPr lang="en-GB" sz="1000" dirty="0"/>
          </a:p>
          <a:p>
            <a:pPr lvl="1"/>
            <a:r>
              <a:rPr lang="en-GB" sz="1000" dirty="0"/>
              <a:t>Microscopic air sacs with extremely thin membrane.</a:t>
            </a:r>
          </a:p>
          <a:p>
            <a:pPr lvl="1"/>
            <a:r>
              <a:rPr lang="en-GB" sz="1000" dirty="0"/>
              <a:t>Surrounded by dense pulmonary capillaries – site of gas exchange (O₂ in, CO₂ out).</a:t>
            </a:r>
          </a:p>
          <a:p>
            <a:r>
              <a:rPr lang="en-GB" sz="1000" b="1" dirty="0"/>
              <a:t>Diaphragm:</a:t>
            </a:r>
            <a:r>
              <a:rPr lang="en-GB" sz="1000" dirty="0"/>
              <a:t> Contracts for inhalation; relaxes for passive exhalation – coordinates ventilation.</a:t>
            </a:r>
          </a:p>
          <a:p>
            <a:endParaRPr lang="en-GB" sz="1000" dirty="0"/>
          </a:p>
          <a:p>
            <a:endParaRPr lang="en-GB" sz="1000" dirty="0"/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69052CE9-9C08-F0B2-74AB-62BABC92F2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9048" y="837596"/>
            <a:ext cx="5458968" cy="5182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Recording 23 Mar 2026 at 10:49:38" descr="Audio Recording 23 Mar 2026 at 10:49:38">
            <a:hlinkClick r:id="" action="ppaction://media"/>
            <a:extLst>
              <a:ext uri="{FF2B5EF4-FFF2-40B4-BE49-F238E27FC236}">
                <a16:creationId xmlns:a16="http://schemas.microsoft.com/office/drawing/2014/main" id="{4FE3C21E-B01A-6E5A-8E73-01522EF184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11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4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235" y="1371600"/>
            <a:ext cx="4529312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7A2503-D12B-440A-0899-A45730577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685801"/>
            <a:ext cx="3494859" cy="5491162"/>
          </a:xfrm>
        </p:spPr>
        <p:txBody>
          <a:bodyPr>
            <a:normAutofit/>
          </a:bodyPr>
          <a:lstStyle/>
          <a:p>
            <a:r>
              <a:rPr lang="en-GB" b="1"/>
              <a:t>Impact of Asthma on Respiratory Function</a:t>
            </a:r>
            <a:endParaRPr lang="en-GB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1732F232-8A34-BE28-55E3-DEF62637FF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1884193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Audio Recording 23 Mar 2026 at 10:51:04" descr="Audio Recording 23 Mar 2026 at 10:51:04">
            <a:hlinkClick r:id="" action="ppaction://media"/>
            <a:extLst>
              <a:ext uri="{FF2B5EF4-FFF2-40B4-BE49-F238E27FC236}">
                <a16:creationId xmlns:a16="http://schemas.microsoft.com/office/drawing/2014/main" id="{4E2C7A33-C800-4998-2C2E-7FA8450D5D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748370" y="496157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87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3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F6D620A-309F-36BE-0E36-D707158A92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235" y="1371600"/>
            <a:ext cx="4529312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7D95C3-23BC-41CB-0DE7-398E3972D2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685801"/>
            <a:ext cx="3494859" cy="5491162"/>
          </a:xfrm>
        </p:spPr>
        <p:txBody>
          <a:bodyPr>
            <a:normAutofit/>
          </a:bodyPr>
          <a:lstStyle/>
          <a:p>
            <a:r>
              <a:rPr lang="en-GB" b="1"/>
              <a:t>Impact of Asthma on Respiratory Function</a:t>
            </a:r>
            <a:endParaRPr lang="en-GB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39B93353-4230-8C06-21D0-13479B6394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8609923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Audio Recording 23 Mar 2026 at 10:52:28" descr="Audio Recording 23 Mar 2026 at 10:52:28">
            <a:hlinkClick r:id="" action="ppaction://media"/>
            <a:extLst>
              <a:ext uri="{FF2B5EF4-FFF2-40B4-BE49-F238E27FC236}">
                <a16:creationId xmlns:a16="http://schemas.microsoft.com/office/drawing/2014/main" id="{3030C228-72C4-FC0A-4DAE-F1EDB80030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437891" y="496157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6248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18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5C315C-4D13-85A4-CD49-3E7514C460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235" y="1371600"/>
            <a:ext cx="4529312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C420F5-7B14-C3DE-AC5E-5007CCBCD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685801"/>
            <a:ext cx="3494859" cy="5491162"/>
          </a:xfrm>
        </p:spPr>
        <p:txBody>
          <a:bodyPr>
            <a:normAutofit/>
          </a:bodyPr>
          <a:lstStyle/>
          <a:p>
            <a:r>
              <a:rPr lang="en-GB" b="1"/>
              <a:t>Impact of Asthma on Respiratory Function</a:t>
            </a:r>
            <a:endParaRPr lang="en-GB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482A64BB-46F9-753F-9EE7-64303D2A5C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1444239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99029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8F93D7-3329-B6FD-5140-9533C7854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600" b="1" dirty="0"/>
              <a:t>Asthma Confirmation and Monitoring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9628EB-0E12-1A6B-7213-C691EBEA4E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500" b="1" dirty="0"/>
              <a:t>Fractional Exhaled Nitric Oxide (</a:t>
            </a:r>
            <a:r>
              <a:rPr lang="en-GB" sz="1500" b="1" dirty="0" err="1"/>
              <a:t>FeNO</a:t>
            </a:r>
            <a:r>
              <a:rPr lang="en-GB" sz="1500" b="1" dirty="0"/>
              <a:t>)</a:t>
            </a:r>
            <a:endParaRPr lang="en-GB" sz="1500" dirty="0"/>
          </a:p>
          <a:p>
            <a:r>
              <a:rPr lang="en-GB" sz="1500" dirty="0"/>
              <a:t>Measures eosinophilic airway inflammation.</a:t>
            </a:r>
          </a:p>
          <a:p>
            <a:r>
              <a:rPr lang="en-GB" sz="1500" b="1" dirty="0"/>
              <a:t>Threshold:</a:t>
            </a:r>
            <a:r>
              <a:rPr lang="en-GB" sz="1500" dirty="0"/>
              <a:t> ≥50 ppb in adults confirms significant inflammation – justifies high-dose inhaled corticosteroids (ICS).</a:t>
            </a:r>
          </a:p>
          <a:p>
            <a:pPr marL="0" indent="0">
              <a:buNone/>
            </a:pPr>
            <a:r>
              <a:rPr lang="en-GB" sz="1500" b="1" dirty="0"/>
              <a:t>Spirometry with Bronchodilator Reversibility (BDR)</a:t>
            </a:r>
            <a:endParaRPr lang="en-GB" sz="1500" dirty="0"/>
          </a:p>
          <a:p>
            <a:r>
              <a:rPr lang="en-GB" sz="1500" dirty="0"/>
              <a:t>Measures forced expiratory volume in 1 second (FEV₁).</a:t>
            </a:r>
          </a:p>
          <a:p>
            <a:r>
              <a:rPr lang="en-GB" sz="1500" b="1" dirty="0"/>
              <a:t>Reversibility:</a:t>
            </a:r>
            <a:r>
              <a:rPr lang="en-GB" sz="1500" dirty="0"/>
              <a:t> ≥12% improvement (or ≥200 mL) post-bronchodilator – confirms reversible obstruction (distinguishes asthma from pure COPD).</a:t>
            </a:r>
          </a:p>
          <a:p>
            <a:pPr marL="0" indent="0">
              <a:buNone/>
            </a:pPr>
            <a:r>
              <a:rPr lang="en-GB" sz="1500" b="1" dirty="0"/>
              <a:t>Blood Eosinophil Count (BEC)</a:t>
            </a:r>
            <a:endParaRPr lang="en-GB" sz="1500" dirty="0"/>
          </a:p>
          <a:p>
            <a:r>
              <a:rPr lang="en-GB" sz="1500" dirty="0"/>
              <a:t>Identifies inflammatory phenotype.</a:t>
            </a:r>
          </a:p>
          <a:p>
            <a:r>
              <a:rPr lang="en-GB" sz="1500" dirty="0"/>
              <a:t>Guides consideration of biological therapies if standard inhalers prove inadequate.</a:t>
            </a:r>
          </a:p>
          <a:p>
            <a:pPr marL="0" indent="0">
              <a:buNone/>
            </a:pPr>
            <a:r>
              <a:rPr lang="en-GB" sz="1500" b="1" dirty="0"/>
              <a:t>Peak Flow Diary</a:t>
            </a:r>
            <a:endParaRPr lang="en-GB" sz="1500" dirty="0"/>
          </a:p>
          <a:p>
            <a:r>
              <a:rPr lang="en-GB" sz="1500" dirty="0"/>
              <a:t>Twice-daily readings over two weeks.</a:t>
            </a:r>
          </a:p>
          <a:p>
            <a:r>
              <a:rPr lang="en-GB" sz="1500" dirty="0"/>
              <a:t>Establishes personal best and detects diurnal variability – key indicator of poor control.</a:t>
            </a:r>
          </a:p>
          <a:p>
            <a:endParaRPr lang="en-GB" sz="1500" dirty="0"/>
          </a:p>
        </p:txBody>
      </p:sp>
      <p:pic>
        <p:nvPicPr>
          <p:cNvPr id="4" name="Audio Recording 23 Mar 2026 at 10:54:31" descr="Audio Recording 23 Mar 2026 at 10:54:31">
            <a:hlinkClick r:id="" action="ppaction://media"/>
            <a:extLst>
              <a:ext uri="{FF2B5EF4-FFF2-40B4-BE49-F238E27FC236}">
                <a16:creationId xmlns:a16="http://schemas.microsoft.com/office/drawing/2014/main" id="{3D7BB9BD-7535-2AB3-1FAE-58E129BC22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180426" y="557377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4107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1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6E4A35-BB8C-1EEE-9264-97187E797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 b="1"/>
              <a:t>Pharmacological Strategy</a:t>
            </a:r>
            <a:endParaRPr lang="en-GB" sz="46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F16D21-2FAE-0815-531C-4D7C0C8E50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900" b="1" dirty="0"/>
              <a:t>Step 1: Anti-Inflammatory Reliever (AIR)</a:t>
            </a:r>
            <a:endParaRPr lang="en-GB" sz="900" dirty="0"/>
          </a:p>
          <a:p>
            <a:r>
              <a:rPr lang="en-GB" sz="900" dirty="0"/>
              <a:t>For mild, intermittent symptoms.</a:t>
            </a:r>
          </a:p>
          <a:p>
            <a:r>
              <a:rPr lang="en-GB" sz="900" b="1" dirty="0"/>
              <a:t>Low-dose ICS/formoterol combination inhaler</a:t>
            </a:r>
            <a:r>
              <a:rPr lang="en-GB" sz="900" dirty="0"/>
              <a:t> used as needed (PRN).</a:t>
            </a:r>
          </a:p>
          <a:p>
            <a:r>
              <a:rPr lang="en-GB" sz="900" dirty="0"/>
              <a:t>Treats both inflammation (cause) and bronchoconstriction (symptom) with each use.</a:t>
            </a:r>
          </a:p>
          <a:p>
            <a:pPr marL="0" indent="0">
              <a:buNone/>
            </a:pPr>
            <a:r>
              <a:rPr lang="en-GB" sz="900" b="1" dirty="0"/>
              <a:t>Step 2: Maintenance and Reliever Therapy (MART)</a:t>
            </a:r>
            <a:endParaRPr lang="en-GB" sz="900" dirty="0"/>
          </a:p>
          <a:p>
            <a:r>
              <a:rPr lang="en-GB" sz="900" dirty="0"/>
              <a:t>Indicated when symptoms occur daily.</a:t>
            </a:r>
          </a:p>
          <a:p>
            <a:r>
              <a:rPr lang="en-GB" sz="900" dirty="0"/>
              <a:t>Single combination inhaler (e.g., Symbicort </a:t>
            </a:r>
            <a:r>
              <a:rPr lang="en-GB" sz="900" dirty="0" err="1"/>
              <a:t>Turbohaler</a:t>
            </a:r>
            <a:r>
              <a:rPr lang="en-GB" sz="900" dirty="0"/>
              <a:t> 200/6 or </a:t>
            </a:r>
            <a:r>
              <a:rPr lang="en-GB" sz="900" dirty="0" err="1"/>
              <a:t>Fostair</a:t>
            </a:r>
            <a:r>
              <a:rPr lang="en-GB" sz="900" dirty="0"/>
              <a:t> 100/6) serves dual purpose:</a:t>
            </a:r>
          </a:p>
          <a:p>
            <a:pPr lvl="1"/>
            <a:r>
              <a:rPr lang="en-GB" sz="900" b="1" dirty="0"/>
              <a:t>Maintenance dose:</a:t>
            </a:r>
            <a:r>
              <a:rPr lang="en-GB" sz="900" dirty="0"/>
              <a:t> e.g., 1 puff twice daily.</a:t>
            </a:r>
          </a:p>
          <a:p>
            <a:pPr lvl="1"/>
            <a:r>
              <a:rPr lang="en-GB" sz="900" b="1" dirty="0"/>
              <a:t>Reliever dose:</a:t>
            </a:r>
            <a:r>
              <a:rPr lang="en-GB" sz="900" dirty="0"/>
              <a:t> 1 puff as needed for symptoms.</a:t>
            </a:r>
          </a:p>
          <a:p>
            <a:r>
              <a:rPr lang="en-GB" sz="900" b="1" dirty="0"/>
              <a:t>Safety &amp; Monitoring</a:t>
            </a:r>
            <a:endParaRPr lang="en-GB" sz="900" dirty="0"/>
          </a:p>
          <a:p>
            <a:r>
              <a:rPr lang="en-GB" sz="900" b="1" dirty="0"/>
              <a:t>Daily limit:</a:t>
            </a:r>
            <a:r>
              <a:rPr lang="en-GB" sz="900" dirty="0"/>
              <a:t> Do not exceed 8–12 inhalations in a single day.</a:t>
            </a:r>
          </a:p>
          <a:p>
            <a:r>
              <a:rPr lang="en-GB" sz="900" b="1" dirty="0"/>
              <a:t>Red flag:</a:t>
            </a:r>
            <a:r>
              <a:rPr lang="en-GB" sz="900" dirty="0"/>
              <a:t> Consistently needing &gt;6 puffs/day warrants urgent medical review.</a:t>
            </a:r>
          </a:p>
          <a:p>
            <a:endParaRPr lang="en-GB" sz="9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593AEE-07B8-4135-3F34-F36C94D59A6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4807" r="2877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4" name="Audio Recording 23 Mar 2026 at 10:56:05" descr="Audio Recording 23 Mar 2026 at 10:56:05">
            <a:hlinkClick r:id="" action="ppaction://media"/>
            <a:extLst>
              <a:ext uri="{FF2B5EF4-FFF2-40B4-BE49-F238E27FC236}">
                <a16:creationId xmlns:a16="http://schemas.microsoft.com/office/drawing/2014/main" id="{D486AB73-CFF9-5443-B4CB-7144C0102A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90137" y="52371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6823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9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797BE8-8B8F-2E66-36D1-2AAB9A487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Inhaler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236D3-D26E-F7B1-7E5C-766F17F024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500" b="1" dirty="0"/>
              <a:t>Dry Powder Inhaler (DPI) – Preferred Option</a:t>
            </a:r>
            <a:endParaRPr lang="en-GB" sz="1500" dirty="0"/>
          </a:p>
          <a:p>
            <a:r>
              <a:rPr lang="en-GB" sz="1500" dirty="0"/>
              <a:t>Suitable if john can generate sufficient inspiratory flow (“deeply and steadily”).</a:t>
            </a:r>
          </a:p>
          <a:p>
            <a:r>
              <a:rPr lang="en-GB" sz="1500" dirty="0"/>
              <a:t>Examples: </a:t>
            </a:r>
            <a:r>
              <a:rPr lang="en-GB" sz="1500" dirty="0" err="1"/>
              <a:t>Turbohaler</a:t>
            </a:r>
            <a:r>
              <a:rPr lang="en-GB" sz="1500" dirty="0"/>
              <a:t>.</a:t>
            </a:r>
          </a:p>
          <a:p>
            <a:r>
              <a:rPr lang="en-GB" sz="1500" b="1" dirty="0"/>
              <a:t>Advantages:</a:t>
            </a:r>
            <a:endParaRPr lang="en-GB" sz="1500" dirty="0"/>
          </a:p>
          <a:p>
            <a:pPr lvl="1"/>
            <a:r>
              <a:rPr lang="en-GB" sz="1500" dirty="0"/>
              <a:t>Lower carbon footprint than pressurized MDIs.</a:t>
            </a:r>
          </a:p>
          <a:p>
            <a:pPr lvl="1"/>
            <a:r>
              <a:rPr lang="en-GB" sz="1500" dirty="0"/>
              <a:t>No need for hand-breath coordination.</a:t>
            </a:r>
          </a:p>
          <a:p>
            <a:pPr marL="0" indent="0">
              <a:buNone/>
            </a:pPr>
            <a:r>
              <a:rPr lang="en-GB" sz="1500" b="1" dirty="0"/>
              <a:t>Metered Dose Inhaler (</a:t>
            </a:r>
            <a:r>
              <a:rPr lang="en-GB" sz="1500" b="1" dirty="0" err="1"/>
              <a:t>pMDI</a:t>
            </a:r>
            <a:r>
              <a:rPr lang="en-GB" sz="1500" b="1" dirty="0"/>
              <a:t>) with Spacer – Alternative</a:t>
            </a:r>
            <a:endParaRPr lang="en-GB" sz="1500" dirty="0"/>
          </a:p>
          <a:p>
            <a:r>
              <a:rPr lang="en-GB" sz="1500" dirty="0"/>
              <a:t>Used if inspiratory flow is insufficient (due to age or lung damage).</a:t>
            </a:r>
          </a:p>
          <a:p>
            <a:r>
              <a:rPr lang="en-GB" sz="1500" dirty="0"/>
              <a:t>Requires large‑volume spacer (e.g., Volumatic, </a:t>
            </a:r>
            <a:r>
              <a:rPr lang="en-GB" sz="1500" dirty="0" err="1"/>
              <a:t>AeroChamber</a:t>
            </a:r>
            <a:r>
              <a:rPr lang="en-GB" sz="1500" dirty="0"/>
              <a:t>).</a:t>
            </a:r>
          </a:p>
          <a:p>
            <a:r>
              <a:rPr lang="en-GB" sz="1500" b="1" dirty="0"/>
              <a:t>Advantages:</a:t>
            </a:r>
            <a:endParaRPr lang="en-GB" sz="1500" dirty="0"/>
          </a:p>
          <a:p>
            <a:pPr lvl="1"/>
            <a:r>
              <a:rPr lang="en-GB" sz="1500" dirty="0"/>
              <a:t>Slows aerosol particles, improving delivery to lower airways.</a:t>
            </a:r>
          </a:p>
          <a:p>
            <a:pPr lvl="1"/>
            <a:r>
              <a:rPr lang="en-GB" sz="1500" dirty="0"/>
              <a:t>Reduces oropharyngeal deposition which lowers risk of oral thrush.</a:t>
            </a:r>
          </a:p>
          <a:p>
            <a:endParaRPr lang="en-GB" sz="1500" dirty="0"/>
          </a:p>
        </p:txBody>
      </p:sp>
      <p:pic>
        <p:nvPicPr>
          <p:cNvPr id="4" name="Audio Recording 23 Mar 2026 at 10:57:35" descr="Audio Recording 23 Mar 2026 at 10:57:35">
            <a:hlinkClick r:id="" action="ppaction://media"/>
            <a:extLst>
              <a:ext uri="{FF2B5EF4-FFF2-40B4-BE49-F238E27FC236}">
                <a16:creationId xmlns:a16="http://schemas.microsoft.com/office/drawing/2014/main" id="{0827D0FE-91F5-4C55-DD68-051ABE907B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389414" y="446563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99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0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8BFE9A-E4F6-C0DC-0AFA-03BE09521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3400" b="1"/>
              <a:t>Non-Pharmacological Management</a:t>
            </a:r>
            <a:endParaRPr lang="en-GB" sz="34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0CB42-86AB-A351-C0D4-6B410DBBE1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500" b="1" dirty="0"/>
              <a:t>Smoking Cessation</a:t>
            </a:r>
            <a:endParaRPr lang="en-GB" sz="1500" dirty="0"/>
          </a:p>
          <a:p>
            <a:r>
              <a:rPr lang="en-GB" sz="1500" dirty="0"/>
              <a:t>Referral to local “Stop Smoking” service.</a:t>
            </a:r>
          </a:p>
          <a:p>
            <a:r>
              <a:rPr lang="en-GB" sz="1500" dirty="0"/>
              <a:t>Single most impactful change – halts progression of airway </a:t>
            </a:r>
            <a:r>
              <a:rPr lang="en-GB" sz="1500" dirty="0" err="1"/>
              <a:t>remodeling</a:t>
            </a:r>
            <a:r>
              <a:rPr lang="en-GB" sz="1500" dirty="0"/>
              <a:t>.</a:t>
            </a:r>
          </a:p>
          <a:p>
            <a:pPr marL="0" indent="0">
              <a:buNone/>
            </a:pPr>
            <a:r>
              <a:rPr lang="en-GB" sz="1500" b="1" dirty="0"/>
              <a:t>Housing &amp; Environment</a:t>
            </a:r>
            <a:endParaRPr lang="en-GB" sz="1500" dirty="0"/>
          </a:p>
          <a:p>
            <a:r>
              <a:rPr lang="en-GB" sz="1500" dirty="0"/>
              <a:t>Address damp and mould: contact landlord or council for structural issues.</a:t>
            </a:r>
          </a:p>
          <a:p>
            <a:r>
              <a:rPr lang="en-GB" sz="1500" dirty="0"/>
              <a:t>Use vacuum with HEPA filter; avoid drying clothes indoors.</a:t>
            </a:r>
          </a:p>
          <a:p>
            <a:r>
              <a:rPr lang="en-GB" sz="1500" dirty="0"/>
              <a:t>Reduces exposure to indoor allergens and irritants.</a:t>
            </a:r>
          </a:p>
          <a:p>
            <a:pPr marL="0" indent="0">
              <a:buNone/>
            </a:pPr>
            <a:r>
              <a:rPr lang="en-GB" sz="1500" b="1" dirty="0"/>
              <a:t>Vaccinations</a:t>
            </a:r>
            <a:endParaRPr lang="en-GB" sz="1500" dirty="0"/>
          </a:p>
          <a:p>
            <a:r>
              <a:rPr lang="en-GB" sz="1500" dirty="0"/>
              <a:t>Annual influenza vaccines.</a:t>
            </a:r>
          </a:p>
          <a:p>
            <a:r>
              <a:rPr lang="en-GB" sz="1500" dirty="0"/>
              <a:t>Pneumococcal vaccine – lowers risk of secondary bacterial pneumonia.</a:t>
            </a:r>
          </a:p>
          <a:p>
            <a:pPr marL="0" indent="0">
              <a:buNone/>
            </a:pPr>
            <a:r>
              <a:rPr lang="en-GB" sz="1500" b="1" dirty="0"/>
              <a:t>Weight Management</a:t>
            </a:r>
            <a:endParaRPr lang="en-GB" sz="1500" dirty="0"/>
          </a:p>
          <a:p>
            <a:r>
              <a:rPr lang="en-GB" sz="1500" dirty="0"/>
              <a:t>Referral to community weight management program (BMI‑appropriate).</a:t>
            </a:r>
          </a:p>
          <a:p>
            <a:r>
              <a:rPr lang="en-GB" sz="1500" dirty="0"/>
              <a:t>Reduces systemic inflammation and mechanical load on respiratory muscles.</a:t>
            </a:r>
          </a:p>
          <a:p>
            <a:endParaRPr lang="en-GB" sz="1500" dirty="0"/>
          </a:p>
        </p:txBody>
      </p:sp>
      <p:pic>
        <p:nvPicPr>
          <p:cNvPr id="4" name="Audio Recording 23 Mar 2026 at 10:59:21" descr="Audio Recording 23 Mar 2026 at 10:59:21">
            <a:hlinkClick r:id="" action="ppaction://media"/>
            <a:extLst>
              <a:ext uri="{FF2B5EF4-FFF2-40B4-BE49-F238E27FC236}">
                <a16:creationId xmlns:a16="http://schemas.microsoft.com/office/drawing/2014/main" id="{5EE8B0E8-238D-CA92-98A1-BADD85D52D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41678" y="536575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5759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9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489235-AE8D-6F6B-A572-F8F2AAFCA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b="1"/>
              <a:t>The Personalised Asthma Action Plan</a:t>
            </a:r>
            <a:endParaRPr lang="en-GB" sz="5400"/>
          </a:p>
        </p:txBody>
      </p:sp>
      <p:sp>
        <p:nvSpPr>
          <p:cNvPr id="4105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A9E74-B014-ABCC-7F96-1FA67B9032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200" b="1" dirty="0"/>
              <a:t>Green Zone: All Clear</a:t>
            </a:r>
            <a:endParaRPr lang="en-GB" sz="1200" b="1" dirty="0">
              <a:effectLst/>
            </a:endParaRPr>
          </a:p>
          <a:p>
            <a:pPr fontAlgn="base"/>
            <a:r>
              <a:rPr lang="en-GB" sz="1200" b="1" dirty="0"/>
              <a:t>Symptoms:</a:t>
            </a:r>
            <a:r>
              <a:rPr lang="en-GB" sz="1200" dirty="0"/>
              <a:t> None. No nighttime waking, no interference with work.</a:t>
            </a:r>
          </a:p>
          <a:p>
            <a:pPr fontAlgn="base"/>
            <a:r>
              <a:rPr lang="en-GB" sz="1200" b="1" dirty="0"/>
              <a:t>Peak Flow:</a:t>
            </a:r>
            <a:r>
              <a:rPr lang="en-GB" sz="1200" dirty="0"/>
              <a:t> 80–100% of personal best.</a:t>
            </a:r>
          </a:p>
          <a:p>
            <a:pPr fontAlgn="base"/>
            <a:r>
              <a:rPr lang="en-GB" sz="1200" b="1" dirty="0"/>
              <a:t>Action:</a:t>
            </a:r>
            <a:r>
              <a:rPr lang="en-GB" sz="1200" dirty="0"/>
              <a:t> Continue daily maintenance medication. This is the goal of treatment.</a:t>
            </a:r>
          </a:p>
          <a:p>
            <a:pPr marL="0" indent="0">
              <a:buNone/>
            </a:pPr>
            <a:r>
              <a:rPr lang="en-GB" sz="1200" b="1" dirty="0"/>
              <a:t>Yellow Zone: Getting Worse</a:t>
            </a:r>
            <a:endParaRPr lang="en-GB" sz="1200" b="1" dirty="0">
              <a:effectLst/>
            </a:endParaRPr>
          </a:p>
          <a:p>
            <a:pPr fontAlgn="base"/>
            <a:r>
              <a:rPr lang="en-GB" sz="1200" b="1" dirty="0"/>
              <a:t>Symptoms:</a:t>
            </a:r>
            <a:r>
              <a:rPr lang="en-GB" sz="1200" dirty="0"/>
              <a:t> Increasing cough, wheeze, or chest tightness; using reliever inhaler 3+ times a week; waking up at night.</a:t>
            </a:r>
          </a:p>
          <a:p>
            <a:pPr fontAlgn="base"/>
            <a:r>
              <a:rPr lang="en-GB" sz="1200" b="1" dirty="0"/>
              <a:t>Peak Flow:</a:t>
            </a:r>
            <a:r>
              <a:rPr lang="en-GB" sz="1200" dirty="0"/>
              <a:t> 50–80% of personal best.</a:t>
            </a:r>
          </a:p>
          <a:p>
            <a:pPr fontAlgn="base"/>
            <a:r>
              <a:rPr lang="en-GB" sz="1200" b="1" dirty="0"/>
              <a:t>Action:</a:t>
            </a:r>
            <a:r>
              <a:rPr lang="en-GB" sz="1200" dirty="0"/>
              <a:t> Follow the "step-up" instructions in the plan. This might involve doubling the maintenance dose or using the MART inhaler more frequently. Mr. John should contact his GP surgery for a review within 24 hours.</a:t>
            </a:r>
          </a:p>
          <a:p>
            <a:pPr marL="0" indent="0">
              <a:buNone/>
            </a:pPr>
            <a:r>
              <a:rPr lang="en-GB" sz="1200" b="1" dirty="0"/>
              <a:t>Red Zone: Emergency</a:t>
            </a:r>
            <a:endParaRPr lang="en-GB" sz="1200" b="1" dirty="0">
              <a:effectLst/>
            </a:endParaRPr>
          </a:p>
          <a:p>
            <a:pPr fontAlgn="base"/>
            <a:r>
              <a:rPr lang="en-GB" sz="1200" b="1" dirty="0"/>
              <a:t>Symptoms:</a:t>
            </a:r>
            <a:r>
              <a:rPr lang="en-GB" sz="1200" dirty="0"/>
              <a:t> Reliever not helping; difficult to walk or talk; blue lips or fingernails; peak flow below 50%.</a:t>
            </a:r>
          </a:p>
          <a:p>
            <a:r>
              <a:rPr lang="en-GB" sz="1200" b="1" dirty="0"/>
              <a:t>Action:</a:t>
            </a:r>
            <a:r>
              <a:rPr lang="en-GB" sz="1200" dirty="0"/>
              <a:t> This is a medical emergency. Call 999. While waiting for an ambulance, sit upright and take one puff of the reliever inhaler every 30–60 seconds, up to 10 puffs.</a:t>
            </a:r>
          </a:p>
        </p:txBody>
      </p:sp>
      <p:pic>
        <p:nvPicPr>
          <p:cNvPr id="4098" name="Picture 2" descr="Traffic Light Vector Art, Icons, and Graphics for Free Download">
            <a:extLst>
              <a:ext uri="{FF2B5EF4-FFF2-40B4-BE49-F238E27FC236}">
                <a16:creationId xmlns:a16="http://schemas.microsoft.com/office/drawing/2014/main" id="{D6880DC5-CE9A-30CA-118F-3DA5E56769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2" r="1900" b="-3"/>
          <a:stretch>
            <a:fillRect/>
          </a:stretch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Recording 23 Mar 2026 at 11:01:24" descr="Audio Recording 23 Mar 2026 at 11:01:24">
            <a:hlinkClick r:id="" action="ppaction://media"/>
            <a:extLst>
              <a:ext uri="{FF2B5EF4-FFF2-40B4-BE49-F238E27FC236}">
                <a16:creationId xmlns:a16="http://schemas.microsoft.com/office/drawing/2014/main" id="{BEC21C3D-3817-BE86-E2AB-214FB6D8F9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56608" y="517645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7990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1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17E672-6E83-57BD-CBF2-CB59F7184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3800" b="1"/>
              <a:t>Communication</a:t>
            </a:r>
            <a:endParaRPr lang="en-GB" sz="38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B52D2E-FA6C-FC0E-E267-BEEC6E4DCB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500" b="1" dirty="0"/>
              <a:t>The 6 Cs – Building Trust</a:t>
            </a:r>
            <a:endParaRPr lang="en-GB" sz="1500" dirty="0"/>
          </a:p>
          <a:p>
            <a:r>
              <a:rPr lang="en-GB" sz="1500" dirty="0"/>
              <a:t>Care, Compassion, Competence, Communication, Courage, Commitment.</a:t>
            </a:r>
          </a:p>
          <a:p>
            <a:pPr marL="0" indent="0">
              <a:buNone/>
            </a:pPr>
            <a:r>
              <a:rPr lang="en-GB" sz="1500" b="1" dirty="0"/>
              <a:t>Active Listening</a:t>
            </a:r>
            <a:endParaRPr lang="en-GB" sz="1500" dirty="0"/>
          </a:p>
          <a:p>
            <a:r>
              <a:rPr lang="en-GB" sz="1500" dirty="0"/>
              <a:t>Use open‑ended questions to explore John’s concerns (e.g., fear of steroid side effects).</a:t>
            </a:r>
          </a:p>
          <a:p>
            <a:r>
              <a:rPr lang="en-GB" sz="1500" dirty="0"/>
              <a:t>Identify what matters to him – such as being able to walk to local shops without breathlessness.</a:t>
            </a:r>
          </a:p>
          <a:p>
            <a:pPr marL="0" indent="0">
              <a:buNone/>
            </a:pPr>
            <a:r>
              <a:rPr lang="en-GB" sz="1500" b="1" dirty="0"/>
              <a:t>Clarity &amp; Honesty</a:t>
            </a:r>
            <a:endParaRPr lang="en-GB" sz="1500" dirty="0"/>
          </a:p>
          <a:p>
            <a:r>
              <a:rPr lang="en-GB" sz="1500" dirty="0"/>
              <a:t>Avoid jargon; explain terms like “bronchodilator” or “corticosteroid” in plain language.</a:t>
            </a:r>
          </a:p>
          <a:p>
            <a:r>
              <a:rPr lang="en-GB" sz="1500" dirty="0"/>
              <a:t>Be honest about risks of SABA overuse – frame the “blue inhaler” as a fire extinguisher (emergency tool), not a preventive for the “fire” of inflammation.</a:t>
            </a:r>
          </a:p>
          <a:p>
            <a:pPr marL="0" indent="0">
              <a:buNone/>
            </a:pPr>
            <a:r>
              <a:rPr lang="en-GB" sz="1500" b="1" dirty="0"/>
              <a:t>Cultural &amp; Social Sensitivity</a:t>
            </a:r>
            <a:endParaRPr lang="en-GB" sz="1500" dirty="0"/>
          </a:p>
          <a:p>
            <a:r>
              <a:rPr lang="en-GB" sz="1500" dirty="0"/>
              <a:t>Recognize that factors like damp housing stem from structural issues, not personal failing.</a:t>
            </a:r>
          </a:p>
          <a:p>
            <a:r>
              <a:rPr lang="en-GB" sz="1500" dirty="0"/>
              <a:t>Communicate with empathy; avoid victim‑blaming.</a:t>
            </a:r>
          </a:p>
          <a:p>
            <a:endParaRPr lang="en-GB" sz="1500" dirty="0"/>
          </a:p>
        </p:txBody>
      </p:sp>
      <p:pic>
        <p:nvPicPr>
          <p:cNvPr id="4" name="Audio Recording 23 Mar 2026 at 11:03:02" descr="Audio Recording 23 Mar 2026 at 11:03:02">
            <a:hlinkClick r:id="" action="ppaction://media"/>
            <a:extLst>
              <a:ext uri="{FF2B5EF4-FFF2-40B4-BE49-F238E27FC236}">
                <a16:creationId xmlns:a16="http://schemas.microsoft.com/office/drawing/2014/main" id="{1A7726FB-E26C-FF79-CFA2-D337C34DDE05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4470.0774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52046" y="432276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7145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37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C9D236-95F6-B71E-24CE-9FE2E4EC15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200"/>
              <a:t>Ethical considerations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B766F-9C8B-6874-EF1F-9A22B1E749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b="1" dirty="0"/>
              <a:t>Autonomy &amp; Informed Consent</a:t>
            </a:r>
            <a:endParaRPr lang="en-GB" sz="1700" dirty="0"/>
          </a:p>
          <a:p>
            <a:r>
              <a:rPr lang="en-GB" sz="1700" dirty="0"/>
              <a:t>John has the right to refuse treatments (e.g., spacer if found bulky/embarrassing).</a:t>
            </a:r>
          </a:p>
          <a:p>
            <a:r>
              <a:rPr lang="en-GB" sz="1700" dirty="0"/>
              <a:t>Goal: </a:t>
            </a:r>
            <a:r>
              <a:rPr lang="en-GB" sz="1700" b="1" dirty="0"/>
              <a:t>Shared decision‑making</a:t>
            </a:r>
            <a:r>
              <a:rPr lang="en-GB" sz="1700" dirty="0"/>
              <a:t> – treatment plan negotiated, not commanded.</a:t>
            </a:r>
          </a:p>
          <a:p>
            <a:pPr marL="0" indent="0">
              <a:buNone/>
            </a:pPr>
            <a:r>
              <a:rPr lang="en-GB" sz="1700" b="1" dirty="0"/>
              <a:t>Beneficence &amp; Non‑maleficence</a:t>
            </a:r>
            <a:endParaRPr lang="en-GB" sz="1700" dirty="0"/>
          </a:p>
          <a:p>
            <a:r>
              <a:rPr lang="en-GB" sz="1700" dirty="0"/>
              <a:t>Duty to act in John’s best interest (beneficence) and avoid harm (non‑maleficence).</a:t>
            </a:r>
          </a:p>
          <a:p>
            <a:pPr marL="0" indent="0">
              <a:buNone/>
            </a:pPr>
            <a:r>
              <a:rPr lang="en-GB" sz="1700" b="1" dirty="0"/>
              <a:t>Justice &amp; Equality</a:t>
            </a:r>
            <a:endParaRPr lang="en-GB" sz="1700" dirty="0"/>
          </a:p>
          <a:p>
            <a:r>
              <a:rPr lang="en-GB" sz="1700" dirty="0"/>
              <a:t>NHS Constitution &amp; Equality Act 2010 mandate fair healthcare delivery.</a:t>
            </a:r>
          </a:p>
          <a:p>
            <a:r>
              <a:rPr lang="en-GB" sz="1700" dirty="0"/>
              <a:t>John’s background (manual </a:t>
            </a:r>
            <a:r>
              <a:rPr lang="en-GB" sz="1700" dirty="0" err="1"/>
              <a:t>laborer</a:t>
            </a:r>
            <a:r>
              <a:rPr lang="en-GB" sz="1700" dirty="0"/>
              <a:t>, deprived area) entitles him to extra support to overcome health inequalities – including access to same high‑tech MART devices as more affluent areas.</a:t>
            </a:r>
          </a:p>
          <a:p>
            <a:pPr marL="0" indent="0">
              <a:buNone/>
            </a:pPr>
            <a:r>
              <a:rPr lang="en-GB" sz="1700" b="1" dirty="0"/>
              <a:t>Duty of Candor</a:t>
            </a:r>
            <a:endParaRPr lang="en-GB" sz="1700" dirty="0"/>
          </a:p>
          <a:p>
            <a:r>
              <a:rPr lang="en-GB" sz="1700" dirty="0"/>
              <a:t>If past care was suboptimal (e.g., no asthma action plan), nurse must be open, honest, and rectify immediately.</a:t>
            </a:r>
          </a:p>
          <a:p>
            <a:endParaRPr lang="en-GB" sz="1700" dirty="0"/>
          </a:p>
        </p:txBody>
      </p:sp>
      <p:pic>
        <p:nvPicPr>
          <p:cNvPr id="4" name="Audio Recording 23 Mar 2026 at 11:04:41" descr="Audio Recording 23 Mar 2026 at 11:04:41">
            <a:hlinkClick r:id="" action="ppaction://media"/>
            <a:extLst>
              <a:ext uri="{FF2B5EF4-FFF2-40B4-BE49-F238E27FC236}">
                <a16:creationId xmlns:a16="http://schemas.microsoft.com/office/drawing/2014/main" id="{FA4ECBE0-5A4E-81EE-789B-67D12374A1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35278" y="482282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267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48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0157D5-E882-E73F-E57E-CA87C3F95B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Refrences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56708-FE96-5CA1-3E36-C01242677F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fontScale="85000" lnSpcReduction="10000"/>
          </a:bodyPr>
          <a:lstStyle/>
          <a:p>
            <a:pPr fontAlgn="base"/>
            <a:r>
              <a:rPr lang="en-GB" sz="600" dirty="0"/>
              <a:t>Asthma Statistics Report 2025 - The Latest Facts - Chemist4U, </a:t>
            </a:r>
            <a:r>
              <a:rPr lang="en-GB" sz="600" u="sng" dirty="0">
                <a:hlinkClick r:id="rId2"/>
              </a:rPr>
              <a:t>https://www.chemist-4-u.com/guides/research-insights/asthma-statistics/</a:t>
            </a:r>
            <a:endParaRPr lang="en-GB" sz="600" dirty="0"/>
          </a:p>
          <a:p>
            <a:pPr fontAlgn="base"/>
            <a:r>
              <a:rPr lang="en-GB" sz="600" dirty="0"/>
              <a:t>Health inequalities and equality legal duties: A reference document for NHS commissioners and providers, </a:t>
            </a:r>
            <a:r>
              <a:rPr lang="en-GB" sz="600" u="sng" dirty="0">
                <a:hlinkClick r:id="rId3"/>
              </a:rPr>
              <a:t>https://www.england.nhs.uk/long-read/health-inequalities-equality-legal-duties/</a:t>
            </a:r>
            <a:endParaRPr lang="en-GB" sz="600" dirty="0"/>
          </a:p>
          <a:p>
            <a:pPr fontAlgn="base"/>
            <a:r>
              <a:rPr lang="en-GB" sz="600" dirty="0"/>
              <a:t>On the edge: - Asthma + Lung UK, </a:t>
            </a:r>
            <a:r>
              <a:rPr lang="en-GB" sz="600" u="sng" dirty="0">
                <a:hlinkClick r:id="rId4"/>
              </a:rPr>
              <a:t>https://www.asthmaandlung.org.uk/sites/default/files/2023-03/auk-health-inequalities-final.pdf</a:t>
            </a:r>
            <a:endParaRPr lang="en-GB" sz="600" dirty="0"/>
          </a:p>
          <a:p>
            <a:r>
              <a:rPr lang="en-GB" sz="600" dirty="0"/>
              <a:t>Asthma Statistics Report 2025 - The Latest Facts - Chemist4U, </a:t>
            </a:r>
            <a:r>
              <a:rPr lang="en-GB" sz="600" u="sng" dirty="0">
                <a:hlinkClick r:id="rId2"/>
              </a:rPr>
              <a:t>https://www.chemist-4-u.com/guides/research-insights/asthma-statistics/</a:t>
            </a:r>
            <a:endParaRPr lang="en-GB" sz="600" u="sng" dirty="0"/>
          </a:p>
          <a:p>
            <a:r>
              <a:rPr lang="en-GB" sz="600" dirty="0"/>
              <a:t>Candel Camacho, Sergio &amp; </a:t>
            </a:r>
            <a:r>
              <a:rPr lang="en-GB" sz="600" dirty="0" err="1"/>
              <a:t>Tyrkalska</a:t>
            </a:r>
            <a:r>
              <a:rPr lang="en-GB" sz="600" dirty="0"/>
              <a:t>, Sylwia &amp; Álvarez-Santacruz, Carmen &amp; Mulero, Victoriano. (2023). The nasopharyngeal microbiome in COVID-19. Emerging microbes &amp; infections. 12. 2165970. 10.1080/22221751.2023.2165970. </a:t>
            </a:r>
          </a:p>
          <a:p>
            <a:pPr fontAlgn="base"/>
            <a:r>
              <a:rPr lang="en-GB" sz="600" dirty="0"/>
              <a:t>Respiratory System: Organs, Facts, Anatomy &amp; Function - Cleveland Clinic, </a:t>
            </a:r>
            <a:r>
              <a:rPr lang="en-GB" sz="600" u="sng" dirty="0">
                <a:hlinkClick r:id="rId5"/>
              </a:rPr>
              <a:t>https://my.clevelandclinic.org/health/body/21205-respiratory-system</a:t>
            </a:r>
            <a:endParaRPr lang="en-GB" sz="600" dirty="0"/>
          </a:p>
          <a:p>
            <a:pPr fontAlgn="base"/>
            <a:r>
              <a:rPr lang="en-GB" sz="600" dirty="0"/>
              <a:t>Anatomy of the Respiratory System - Stanford Medicine Children's Health, </a:t>
            </a:r>
            <a:r>
              <a:rPr lang="en-GB" sz="600" u="sng" dirty="0">
                <a:hlinkClick r:id="rId6"/>
              </a:rPr>
              <a:t>https://www.stanfordchildrens.org/en/topic/default?id=anatomy-of-the-respiratory-system-85-P01300</a:t>
            </a:r>
            <a:endParaRPr lang="en-GB" sz="600" dirty="0"/>
          </a:p>
          <a:p>
            <a:r>
              <a:rPr lang="en-GB" sz="600" dirty="0"/>
              <a:t>Bronchi: What Are They, Function, Anatomy &amp; Conditions - Cleveland Clinic, </a:t>
            </a:r>
            <a:r>
              <a:rPr lang="en-GB" sz="600" u="sng" dirty="0">
                <a:hlinkClick r:id="rId7"/>
              </a:rPr>
              <a:t>https://my.clevelandclinic.org/health/body/21607-bronchi</a:t>
            </a:r>
            <a:endParaRPr lang="en-GB" sz="600" u="sng" dirty="0"/>
          </a:p>
          <a:p>
            <a:r>
              <a:rPr lang="en-GB" sz="600" dirty="0"/>
              <a:t>Ettinger, David &amp; Akerley, Wallace &amp; </a:t>
            </a:r>
            <a:r>
              <a:rPr lang="en-GB" sz="600" dirty="0" err="1"/>
              <a:t>Borghaei</a:t>
            </a:r>
            <a:r>
              <a:rPr lang="en-GB" sz="600" dirty="0"/>
              <a:t>, Hossein &amp; Chang, Andrew &amp; Cheney, Richard &amp; </a:t>
            </a:r>
            <a:r>
              <a:rPr lang="en-GB" sz="600" dirty="0" err="1"/>
              <a:t>Chirieac</a:t>
            </a:r>
            <a:r>
              <a:rPr lang="en-GB" sz="600" dirty="0"/>
              <a:t>, Lucian &amp; D'Amico, Thomas &amp; Demmy, Todd &amp; Govindan, Ramaswamy &amp; Grannis, Frederic &amp; Grant, Stefan &amp; Horn, Leora &amp; Jahan, Thierry &amp; Komaki, Ritsuko &amp; Kong, feng-ming &amp; Kris, Mark &amp; Krug, Lee &amp; Lackner, Rudy &amp; </a:t>
            </a:r>
            <a:r>
              <a:rPr lang="en-GB" sz="600" dirty="0" err="1"/>
              <a:t>Lennes</a:t>
            </a:r>
            <a:r>
              <a:rPr lang="en-GB" sz="600" dirty="0"/>
              <a:t>, Inga &amp; Hughes, Miranda. (2013). Non-Small Cell Lung Cancer, Version 6.2015. Journal of the National Comprehensive Cancer Network : JNCCN. 11. 645-653. 10.6004/jnccn.2013.0084. </a:t>
            </a:r>
          </a:p>
          <a:p>
            <a:pPr fontAlgn="base"/>
            <a:r>
              <a:rPr lang="en-GB" sz="600" dirty="0"/>
              <a:t>Section 2, Definition, Pathophysiology and Pathogenesis of Asthma, and Natural History of Asthma - NCBI, </a:t>
            </a:r>
            <a:r>
              <a:rPr lang="en-GB" sz="600" u="sng" dirty="0">
                <a:hlinkClick r:id="rId8"/>
              </a:rPr>
              <a:t>https://www.ncbi.nlm.nih.gov/books/NBK7223/</a:t>
            </a:r>
            <a:endParaRPr lang="en-GB" sz="600" dirty="0"/>
          </a:p>
          <a:p>
            <a:r>
              <a:rPr lang="en-GB" sz="600" dirty="0"/>
              <a:t>What is the pathophysiology of asthma? - Medical News Today, </a:t>
            </a:r>
            <a:r>
              <a:rPr lang="en-GB" sz="600" u="sng" dirty="0">
                <a:hlinkClick r:id="rId9"/>
              </a:rPr>
              <a:t>https://www.medicalnewstoday.com/articles/asthma-pathophysiology</a:t>
            </a:r>
            <a:endParaRPr lang="en-GB" sz="600" dirty="0"/>
          </a:p>
          <a:p>
            <a:r>
              <a:rPr lang="en-GB" sz="600" dirty="0"/>
              <a:t>British Thoracic Society (BTS), National Institute for Health and Care Excellence (NICE) Scottish Intercollegiate Guidelines Network (SIGN) BTS/NICE/SIGN joint guideline on asthma: diagnosis, monitoring and chronic asthma management (November 2024) - summary of recommendations </a:t>
            </a:r>
            <a:r>
              <a:rPr lang="en-GB" sz="600" i="1" dirty="0"/>
              <a:t>Thorax </a:t>
            </a:r>
            <a:r>
              <a:rPr lang="en-GB" sz="600" dirty="0"/>
              <a:t>2025;</a:t>
            </a:r>
            <a:r>
              <a:rPr lang="en-GB" sz="600" b="1" dirty="0"/>
              <a:t>80:</a:t>
            </a:r>
            <a:r>
              <a:rPr lang="en-GB" sz="600" dirty="0"/>
              <a:t>416-424. </a:t>
            </a:r>
            <a:r>
              <a:rPr lang="en-GB" sz="600" dirty="0">
                <a:hlinkClick r:id="rId10"/>
              </a:rPr>
              <a:t>https://doi.org/10.1136/thorax-2024-222910</a:t>
            </a:r>
            <a:r>
              <a:rPr lang="en-GB" sz="600" dirty="0"/>
              <a:t> </a:t>
            </a:r>
          </a:p>
          <a:p>
            <a:r>
              <a:rPr lang="en-GB" sz="600" dirty="0"/>
              <a:t>NICE/BTS/SIGN 2024 asthma guidance on MART therapy in children and young people, </a:t>
            </a:r>
            <a:r>
              <a:rPr lang="en-GB" sz="600" u="sng" dirty="0">
                <a:hlinkClick r:id="rId11"/>
              </a:rPr>
              <a:t>https://www.beatasthma.co.uk/wp-content/uploads/2025/04/MART-Consensus-statement-FINAL.pdf</a:t>
            </a:r>
            <a:endParaRPr lang="en-GB" sz="600" dirty="0"/>
          </a:p>
          <a:p>
            <a:r>
              <a:rPr lang="en-GB" sz="600" dirty="0"/>
              <a:t>New asthma guidelines infographic - FINAL - Primary Care Respiratory Society, </a:t>
            </a:r>
            <a:r>
              <a:rPr lang="en-GB" sz="600" u="sng" dirty="0">
                <a:hlinkClick r:id="rId12"/>
              </a:rPr>
              <a:t>https://www.pcrs-uk.org/sites/default/files/resource/New_asthma_guidelines_first_steps.pdf</a:t>
            </a:r>
            <a:endParaRPr lang="en-GB" sz="600" u="sng" dirty="0"/>
          </a:p>
          <a:p>
            <a:r>
              <a:rPr lang="en-GB" sz="600" dirty="0"/>
              <a:t>Guidelines on the management of asthma in adult patients, </a:t>
            </a:r>
            <a:r>
              <a:rPr lang="en-GB" sz="600" u="sng" dirty="0">
                <a:hlinkClick r:id="rId13"/>
              </a:rPr>
              <a:t>https://nclhealthandcare.org.uk/wp-content/uploads/2025/08/3_Adult_Asthma_Inhaler_Choice_Full.pdf</a:t>
            </a:r>
            <a:endParaRPr lang="en-GB" sz="600" u="sng" dirty="0"/>
          </a:p>
          <a:p>
            <a:pPr fontAlgn="base"/>
            <a:r>
              <a:rPr lang="en-GB" sz="600" dirty="0"/>
              <a:t>Action plans - Transformation Partners in Health and Care, accessed on March 22, 2026, </a:t>
            </a:r>
            <a:r>
              <a:rPr lang="en-GB" sz="600" u="sng" dirty="0">
                <a:hlinkClick r:id="rId14"/>
              </a:rPr>
              <a:t>https://www.transformationpartners.nhs.uk/resource/london-asthma-toolkit/hospital-care/action-plans/</a:t>
            </a:r>
            <a:endParaRPr lang="en-GB" sz="600" dirty="0"/>
          </a:p>
          <a:p>
            <a:pPr fontAlgn="base"/>
            <a:r>
              <a:rPr lang="en-GB" sz="600" dirty="0"/>
              <a:t>action plan, accessed on March 22, 2026, </a:t>
            </a:r>
            <a:r>
              <a:rPr lang="en-GB" sz="600" u="sng" dirty="0">
                <a:hlinkClick r:id="rId15"/>
              </a:rPr>
              <a:t>https://www.brit-thoracic.org.uk/media/70105/annex-3-asthma-action-and-recovery-plans.pdf</a:t>
            </a:r>
            <a:endParaRPr lang="en-GB" sz="600" dirty="0"/>
          </a:p>
          <a:p>
            <a:r>
              <a:rPr lang="en-GB" sz="600" dirty="0"/>
              <a:t>your-asthma-plan-a4-trifold-digital-july22.pdf, accessed on March 22, 2026, </a:t>
            </a:r>
            <a:r>
              <a:rPr lang="en-GB" sz="600" u="sng" dirty="0">
                <a:hlinkClick r:id="rId16"/>
              </a:rPr>
              <a:t>https://www.asthmaandlung.org.uk/sites/default/files/2023-03/your-asthma-plan-a4-trifold-digital-july22.pdf</a:t>
            </a:r>
            <a:endParaRPr lang="en-GB" sz="600" u="sng" dirty="0"/>
          </a:p>
          <a:p>
            <a:r>
              <a:rPr lang="en-GB" sz="600" dirty="0"/>
              <a:t>NHS Staffing Pool Hub - Working in Healthcare - The 6 Cs of care, </a:t>
            </a:r>
            <a:r>
              <a:rPr lang="en-GB" sz="600" u="sng" dirty="0">
                <a:hlinkClick r:id="rId17"/>
              </a:rPr>
              <a:t>https://www.nhsprofessionals.nhs.uk/nhs-staffing-pool-hub/working-in-healthcare/the-6-cs-of-care</a:t>
            </a:r>
            <a:endParaRPr lang="en-GB" sz="600" u="sng" dirty="0"/>
          </a:p>
          <a:p>
            <a:r>
              <a:rPr lang="en-GB" sz="600" dirty="0"/>
              <a:t>What Are the 6 Cs of Nursing? | Chamberlain University, </a:t>
            </a:r>
            <a:r>
              <a:rPr lang="en-GB" sz="600" u="sng" dirty="0">
                <a:hlinkClick r:id="rId18"/>
              </a:rPr>
              <a:t>https://www.chamberlain.edu/blog/what-are-the-6-cs-of-nursing</a:t>
            </a:r>
            <a:endParaRPr lang="en-GB" sz="600" dirty="0"/>
          </a:p>
          <a:p>
            <a:pPr fontAlgn="base"/>
            <a:r>
              <a:rPr lang="en-GB" sz="600" dirty="0"/>
              <a:t>Read The Code online - The Nursing and Midwifery Council - NMC, </a:t>
            </a:r>
            <a:r>
              <a:rPr lang="en-GB" sz="600" u="sng" dirty="0">
                <a:hlinkClick r:id="rId19"/>
              </a:rPr>
              <a:t>https://www.nmc.org.uk/standards/code/read-the-code-online/</a:t>
            </a:r>
            <a:endParaRPr lang="en-GB" sz="600" u="sng" dirty="0"/>
          </a:p>
          <a:p>
            <a:pPr fontAlgn="base"/>
            <a:r>
              <a:rPr lang="en-GB" sz="600" dirty="0"/>
              <a:t>About shared decision making | NICE, </a:t>
            </a:r>
            <a:r>
              <a:rPr lang="en-GB" sz="600" u="sng" dirty="0">
                <a:hlinkClick r:id="rId20"/>
              </a:rPr>
              <a:t>https://www.nice.org.uk/about/what-we-do/our-programmes/nice-guidance/nice-guidelines/shared-decision-making</a:t>
            </a:r>
            <a:endParaRPr lang="en-GB" sz="600" dirty="0"/>
          </a:p>
          <a:p>
            <a:pPr fontAlgn="base"/>
            <a:endParaRPr lang="en-GB" sz="600" dirty="0"/>
          </a:p>
        </p:txBody>
      </p:sp>
    </p:spTree>
    <p:extLst>
      <p:ext uri="{BB962C8B-B14F-4D97-AF65-F5344CB8AC3E}">
        <p14:creationId xmlns:p14="http://schemas.microsoft.com/office/powerpoint/2010/main" val="13127103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9AC6DFFEF27F945BBAA62CAA10619FE" ma:contentTypeVersion="12" ma:contentTypeDescription="Create a new document." ma:contentTypeScope="" ma:versionID="f5261fe0caf9993cbde968c206eed538">
  <xsd:schema xmlns:xsd="http://www.w3.org/2001/XMLSchema" xmlns:xs="http://www.w3.org/2001/XMLSchema" xmlns:p="http://schemas.microsoft.com/office/2006/metadata/properties" xmlns:ns3="cdb45c58-9334-49fb-969d-6e0fa05bf8a2" targetNamespace="http://schemas.microsoft.com/office/2006/metadata/properties" ma:root="true" ma:fieldsID="4e9cfe2f99f1abec436b6e661cb788cc" ns3:_="">
    <xsd:import namespace="cdb45c58-9334-49fb-969d-6e0fa05bf8a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ObjectDetectorVersion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SearchProperties" minOccurs="0"/>
                <xsd:element ref="ns3:MediaServiceSystemTags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db45c58-9334-49fb-969d-6e0fa05bf8a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9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db45c58-9334-49fb-969d-6e0fa05bf8a2" xsi:nil="true"/>
  </documentManagement>
</p:properties>
</file>

<file path=customXml/itemProps1.xml><?xml version="1.0" encoding="utf-8"?>
<ds:datastoreItem xmlns:ds="http://schemas.openxmlformats.org/officeDocument/2006/customXml" ds:itemID="{7C7C1078-2070-494B-9E83-CC0E7DF918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db45c58-9334-49fb-969d-6e0fa05bf8a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724FDFB-452B-43F3-93EA-13A9EAA26E0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3612B4D-DA79-4532-BBCD-9A5E77A8E441}">
  <ds:schemaRefs>
    <ds:schemaRef ds:uri="cdb45c58-9334-49fb-969d-6e0fa05bf8a2"/>
    <ds:schemaRef ds:uri="http://purl.org/dc/dcmitype/"/>
    <ds:schemaRef ds:uri="http://schemas.microsoft.com/office/2006/metadata/properties"/>
    <ds:schemaRef ds:uri="http://www.w3.org/XML/1998/namespace"/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2442</Words>
  <Application>Microsoft Office PowerPoint</Application>
  <PresentationFormat>Widescreen</PresentationFormat>
  <Paragraphs>178</Paragraphs>
  <Slides>16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Aptos Display</vt:lpstr>
      <vt:lpstr>Arial</vt:lpstr>
      <vt:lpstr>Google Sans</vt:lpstr>
      <vt:lpstr>Office Theme</vt:lpstr>
      <vt:lpstr>PowerPoint Presentation</vt:lpstr>
      <vt:lpstr>Mr John</vt:lpstr>
      <vt:lpstr>Lifestyle and Disease-Specific Risk Factors</vt:lpstr>
      <vt:lpstr>Respiratory Anatomy </vt:lpstr>
      <vt:lpstr>Respiratory Anatomy </vt:lpstr>
      <vt:lpstr>Impact of Asthma on Respiratory Function</vt:lpstr>
      <vt:lpstr>Impact of Asthma on Respiratory Function</vt:lpstr>
      <vt:lpstr>Impact of Asthma on Respiratory Function</vt:lpstr>
      <vt:lpstr>Asthma Confirmation and Monitoring</vt:lpstr>
      <vt:lpstr>Pharmacological Strategy</vt:lpstr>
      <vt:lpstr>Inhaler</vt:lpstr>
      <vt:lpstr>Non-Pharmacological Management</vt:lpstr>
      <vt:lpstr>The Personalised Asthma Action Plan</vt:lpstr>
      <vt:lpstr>Communication</vt:lpstr>
      <vt:lpstr>Ethical considerations</vt:lpstr>
      <vt:lpstr>Refrences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Yonathan Wondimu</dc:creator>
  <cp:lastModifiedBy>Yonathan Wondimu</cp:lastModifiedBy>
  <cp:revision>4</cp:revision>
  <dcterms:created xsi:type="dcterms:W3CDTF">2026-03-23T05:11:16Z</dcterms:created>
  <dcterms:modified xsi:type="dcterms:W3CDTF">2026-03-23T11:11:57Z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0x010100F9AC6DFFEF27F945BBAA62CAA10619FE</vt:lpwstr>
  </property>
</Properties>
</file>