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iff" ContentType="image/tiff"/>
  <Default Extension="rels" ContentType="application/vnd.openxmlformats-package.relationships+xml"/>
  <Default Extension="gif" ContentType="image/gif"/>
  <Default Extension="wmf" ContentType="image/x-wmf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2"/>
  </p:notesMasterIdLst>
  <p:sldIdLst>
    <p:sldId id="256" r:id="rId2"/>
    <p:sldId id="270" r:id="rId3"/>
    <p:sldId id="274" r:id="rId4"/>
    <p:sldId id="271" r:id="rId5"/>
    <p:sldId id="275" r:id="rId6"/>
    <p:sldId id="272" r:id="rId7"/>
    <p:sldId id="257" r:id="rId8"/>
    <p:sldId id="279" r:id="rId9"/>
    <p:sldId id="278" r:id="rId10"/>
    <p:sldId id="282" r:id="rId11"/>
    <p:sldId id="281" r:id="rId12"/>
    <p:sldId id="260" r:id="rId13"/>
    <p:sldId id="261" r:id="rId14"/>
    <p:sldId id="280" r:id="rId15"/>
    <p:sldId id="283" r:id="rId16"/>
    <p:sldId id="284" r:id="rId17"/>
    <p:sldId id="264" r:id="rId18"/>
    <p:sldId id="285" r:id="rId19"/>
    <p:sldId id="287" r:id="rId20"/>
    <p:sldId id="286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157"/>
    <p:restoredTop sz="93233"/>
  </p:normalViewPr>
  <p:slideViewPr>
    <p:cSldViewPr>
      <p:cViewPr varScale="1">
        <p:scale>
          <a:sx n="61" d="100"/>
          <a:sy n="61" d="100"/>
        </p:scale>
        <p:origin x="656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D69F12-20FE-CF43-9DC2-AC97A5FA172F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360C17-6311-1945-B01F-F6CB2A39A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62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CF8F6D1-6561-0145-A359-4B91EA1CD8B5}" type="slidenum">
              <a:rPr lang="en-US" altLang="x-none"/>
              <a:pPr/>
              <a:t>15</a:t>
            </a:fld>
            <a:endParaRPr lang="en-US" altLang="x-none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8050252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BD4CAC2-1328-3F4F-8AA9-2AAD45D688BC}" type="slidenum">
              <a:rPr lang="en-US" altLang="x-none"/>
              <a:pPr/>
              <a:t>16</a:t>
            </a:fld>
            <a:endParaRPr lang="en-US" altLang="x-none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493506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8B9A1D-4AAB-BB44-9F19-C3119DBBFDFB}" type="slidenum">
              <a:rPr lang="en-US" altLang="x-none"/>
              <a:pPr/>
              <a:t>18</a:t>
            </a:fld>
            <a:endParaRPr lang="en-US" altLang="x-none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835548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D4BB82-5F13-1547-8AD5-91461C862A65}" type="slidenum">
              <a:rPr lang="en-US" altLang="x-none"/>
              <a:pPr/>
              <a:t>19</a:t>
            </a:fld>
            <a:endParaRPr lang="en-US" altLang="x-none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8581998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D4BB82-5F13-1547-8AD5-91461C862A65}" type="slidenum">
              <a:rPr lang="en-US" altLang="x-none"/>
              <a:pPr/>
              <a:t>20</a:t>
            </a:fld>
            <a:endParaRPr lang="en-US" altLang="x-none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079629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6726063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787" y="4243845"/>
            <a:ext cx="2307831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2590078"/>
            <a:ext cx="6726064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833787" y="2590078"/>
            <a:ext cx="2307832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242" y="2733709"/>
            <a:ext cx="6069268" cy="1373070"/>
          </a:xfrm>
        </p:spPr>
        <p:txBody>
          <a:bodyPr anchor="b">
            <a:noAutofit/>
          </a:bodyPr>
          <a:lstStyle>
            <a:lvl1pPr algn="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241" y="4394040"/>
            <a:ext cx="6108101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55655" y="5936188"/>
            <a:ext cx="2057400" cy="365125"/>
          </a:xfrm>
        </p:spPr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1" y="5936189"/>
            <a:ext cx="402166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399" y="2750337"/>
            <a:ext cx="1370293" cy="1356442"/>
          </a:xfrm>
        </p:spPr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2728432"/>
            <a:ext cx="9161969" cy="1677035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2869895"/>
            <a:ext cx="688915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1639" y="4232172"/>
            <a:ext cx="688915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65810" y="5936188"/>
            <a:ext cx="2057400" cy="365125"/>
          </a:xfrm>
        </p:spPr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0" y="5936189"/>
            <a:ext cx="483467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6438" y="2869896"/>
            <a:ext cx="1149836" cy="1090789"/>
          </a:xfrm>
        </p:spPr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53228"/>
            <a:ext cx="688739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36873"/>
            <a:ext cx="3357899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1128" y="2336873"/>
            <a:ext cx="3359661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30"/>
            <a:ext cx="6896534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0988" y="2336874"/>
            <a:ext cx="3145080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1638" y="3030009"/>
            <a:ext cx="3367045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82646" y="2336873"/>
            <a:ext cx="3145527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61129" y="3030009"/>
            <a:ext cx="3367044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7717217" y="1973262"/>
            <a:ext cx="1444752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7710769" y="609600"/>
            <a:ext cx="1433231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7"/>
            <a:ext cx="6896534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385" y="2336874"/>
            <a:ext cx="3913788" cy="35993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2336873"/>
            <a:ext cx="2796240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10956" y="2336874"/>
            <a:ext cx="3917217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2336874"/>
            <a:ext cx="2798487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3" y="4711617"/>
            <a:ext cx="6894770" cy="544482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31639" y="609598"/>
            <a:ext cx="6896534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5256098"/>
            <a:ext cx="6894772" cy="5478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310"/>
            <a:ext cx="1149836" cy="1090789"/>
          </a:xfrm>
        </p:spPr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5" y="609597"/>
            <a:ext cx="6896534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889151" cy="1101764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616"/>
            <a:ext cx="1149836" cy="1090789"/>
          </a:xfrm>
        </p:spPr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921" y="616983"/>
            <a:ext cx="642514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89438" y="3660763"/>
            <a:ext cx="5987731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903919" cy="110176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270932" y="748116"/>
            <a:ext cx="5334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67191" y="2998573"/>
            <a:ext cx="457200" cy="58477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8" y="4710340"/>
            <a:ext cx="6896534" cy="5898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9" y="5300150"/>
            <a:ext cx="6896534" cy="51195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32629" y="2329489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39777" y="3015290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8413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879710" y="3007906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26136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233520" y="3007905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32391" y="4297503"/>
            <a:ext cx="21922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32391" y="2336873"/>
            <a:ext cx="2192257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32391" y="4873765"/>
            <a:ext cx="219225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0497" y="4297503"/>
            <a:ext cx="221507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870497" y="2336873"/>
            <a:ext cx="221507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869483" y="4873764"/>
            <a:ext cx="2218004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31028" y="4297503"/>
            <a:ext cx="219433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231027" y="2336873"/>
            <a:ext cx="2194333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230934" y="4873762"/>
            <a:ext cx="2197239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 rot="5400000">
            <a:off x="4575305" y="2747178"/>
            <a:ext cx="6862555" cy="1368199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4798" y="609597"/>
            <a:ext cx="1069602" cy="4461936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241" y="609598"/>
            <a:ext cx="6576359" cy="53265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029144" y="5936188"/>
            <a:ext cx="2057400" cy="365125"/>
          </a:xfrm>
        </p:spPr>
        <p:txBody>
          <a:bodyPr/>
          <a:lstStyle/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0241" y="5936189"/>
            <a:ext cx="451895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1152" y="5432500"/>
            <a:ext cx="1149636" cy="1273100"/>
          </a:xfrm>
        </p:spPr>
        <p:txBody>
          <a:bodyPr anchor="t"/>
          <a:lstStyle>
            <a:lvl1pPr algn="ctr">
              <a:defRPr/>
            </a:lvl1pPr>
          </a:lstStyle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2336873"/>
            <a:ext cx="6887389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67881" y="5936188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84DC7A-8639-4A0B-A474-8E41F91EBAE7}" type="datetimeFigureOut">
              <a:rPr lang="en-GB" smtClean="0"/>
              <a:pPr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5936189"/>
            <a:ext cx="48346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753228"/>
            <a:ext cx="1157674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0469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tif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4" Type="http://schemas.openxmlformats.org/officeDocument/2006/relationships/slide" Target="slide2.xm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4" Type="http://schemas.openxmlformats.org/officeDocument/2006/relationships/image" Target="../media/image8.png"/><Relationship Id="rId5" Type="http://schemas.openxmlformats.org/officeDocument/2006/relationships/image" Target="../media/image9.gif"/><Relationship Id="rId6" Type="http://schemas.openxmlformats.org/officeDocument/2006/relationships/image" Target="../media/image10.gif"/><Relationship Id="rId7" Type="http://schemas.openxmlformats.org/officeDocument/2006/relationships/image" Target="../media/image11.gi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4" Type="http://schemas.openxmlformats.org/officeDocument/2006/relationships/image" Target="../media/image12.gif"/><Relationship Id="rId5" Type="http://schemas.openxmlformats.org/officeDocument/2006/relationships/image" Target="../media/image13.gif"/><Relationship Id="rId6" Type="http://schemas.openxmlformats.org/officeDocument/2006/relationships/slide" Target="slide7.xml"/><Relationship Id="rId7" Type="http://schemas.openxmlformats.org/officeDocument/2006/relationships/image" Target="../media/image14.gi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4" Type="http://schemas.openxmlformats.org/officeDocument/2006/relationships/image" Target="../media/image14.gi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4" Type="http://schemas.openxmlformats.org/officeDocument/2006/relationships/image" Target="../media/image14.gi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800" dirty="0" err="1" smtClean="0"/>
              <a:t>Fy</a:t>
            </a:r>
            <a:r>
              <a:rPr lang="en-GB" sz="8800" dirty="0" smtClean="0"/>
              <a:t>  </a:t>
            </a:r>
            <a:r>
              <a:rPr lang="en-GB" sz="8800" dirty="0" err="1" smtClean="0"/>
              <a:t>Rhiant</a:t>
            </a:r>
            <a:endParaRPr lang="en-GB" sz="8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My parent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4400" dirty="0" smtClean="0"/>
              <a:t>Mae </a:t>
            </a:r>
            <a:r>
              <a:rPr lang="en-GB" sz="4400" dirty="0" err="1" smtClean="0"/>
              <a:t>hi’n</a:t>
            </a:r>
            <a:r>
              <a:rPr lang="en-GB" sz="4400" dirty="0" smtClean="0"/>
              <a:t> + adjective</a:t>
            </a:r>
          </a:p>
          <a:p>
            <a:endParaRPr lang="en-GB" sz="4400" dirty="0" smtClean="0"/>
          </a:p>
          <a:p>
            <a:r>
              <a:rPr lang="en-GB" sz="4400" dirty="0" smtClean="0"/>
              <a:t>Mae </a:t>
            </a:r>
            <a:r>
              <a:rPr lang="en-GB" sz="4400" dirty="0" err="1" smtClean="0"/>
              <a:t>e’n</a:t>
            </a:r>
            <a:r>
              <a:rPr lang="en-GB" sz="4400" dirty="0" smtClean="0"/>
              <a:t> + adjective</a:t>
            </a:r>
            <a:endParaRPr lang="en-GB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sz="4400" dirty="0" err="1" smtClean="0"/>
              <a:t>Dydy</a:t>
            </a:r>
            <a:r>
              <a:rPr lang="en-GB" sz="4400" dirty="0" smtClean="0"/>
              <a:t> hi </a:t>
            </a:r>
            <a:r>
              <a:rPr lang="en-GB" sz="4400" dirty="0" err="1" smtClean="0"/>
              <a:t>ddim</a:t>
            </a:r>
            <a:r>
              <a:rPr lang="en-GB" sz="4400" dirty="0" smtClean="0"/>
              <a:t> </a:t>
            </a:r>
            <a:r>
              <a:rPr lang="en-GB" sz="4400" dirty="0" err="1" smtClean="0"/>
              <a:t>yn</a:t>
            </a:r>
            <a:r>
              <a:rPr lang="en-GB" sz="4400" dirty="0" smtClean="0"/>
              <a:t> + adjective</a:t>
            </a:r>
          </a:p>
          <a:p>
            <a:endParaRPr lang="en-GB" sz="4400" dirty="0" smtClean="0"/>
          </a:p>
          <a:p>
            <a:r>
              <a:rPr lang="en-GB" sz="4400" dirty="0" err="1" smtClean="0"/>
              <a:t>Dydy</a:t>
            </a:r>
            <a:r>
              <a:rPr lang="en-GB" sz="4400" dirty="0" smtClean="0"/>
              <a:t> e </a:t>
            </a:r>
            <a:r>
              <a:rPr lang="en-GB" sz="4400" dirty="0" err="1" smtClean="0"/>
              <a:t>ddim</a:t>
            </a:r>
            <a:r>
              <a:rPr lang="en-GB" sz="4400" dirty="0" smtClean="0"/>
              <a:t> </a:t>
            </a:r>
            <a:r>
              <a:rPr lang="en-GB" sz="4400" dirty="0" err="1" smtClean="0"/>
              <a:t>yn</a:t>
            </a:r>
            <a:r>
              <a:rPr lang="en-GB" sz="4400" dirty="0" smtClean="0"/>
              <a:t> + adjective</a:t>
            </a:r>
            <a:endParaRPr lang="en-GB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Description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4400" dirty="0" smtClean="0"/>
              <a:t>Mae </a:t>
            </a:r>
            <a:r>
              <a:rPr lang="en-GB" sz="4400" dirty="0" err="1" smtClean="0"/>
              <a:t>hi’n</a:t>
            </a:r>
            <a:r>
              <a:rPr lang="en-GB" sz="4400" dirty="0" smtClean="0"/>
              <a:t> + verb</a:t>
            </a:r>
          </a:p>
          <a:p>
            <a:endParaRPr lang="en-GB" sz="4400" dirty="0" smtClean="0"/>
          </a:p>
          <a:p>
            <a:r>
              <a:rPr lang="en-GB" sz="4400" dirty="0" smtClean="0"/>
              <a:t>Mae </a:t>
            </a:r>
            <a:r>
              <a:rPr lang="en-GB" sz="4400" dirty="0" err="1" smtClean="0"/>
              <a:t>e’n</a:t>
            </a:r>
            <a:r>
              <a:rPr lang="en-GB" sz="4400" dirty="0" smtClean="0"/>
              <a:t> + verb</a:t>
            </a:r>
            <a:endParaRPr lang="en-GB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Hobi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4400" dirty="0" err="1" smtClean="0"/>
              <a:t>Dydy</a:t>
            </a:r>
            <a:r>
              <a:rPr lang="en-GB" sz="4400" dirty="0" smtClean="0"/>
              <a:t> hi </a:t>
            </a:r>
            <a:r>
              <a:rPr lang="en-GB" sz="4400" dirty="0" err="1" smtClean="0"/>
              <a:t>ddim</a:t>
            </a:r>
            <a:r>
              <a:rPr lang="en-GB" sz="4400" dirty="0" smtClean="0"/>
              <a:t> </a:t>
            </a:r>
            <a:r>
              <a:rPr lang="en-GB" sz="4400" dirty="0" err="1" smtClean="0"/>
              <a:t>yn</a:t>
            </a:r>
            <a:r>
              <a:rPr lang="en-GB" sz="4400" dirty="0" smtClean="0"/>
              <a:t> + verb</a:t>
            </a:r>
          </a:p>
          <a:p>
            <a:endParaRPr lang="en-GB" sz="4400" dirty="0" smtClean="0"/>
          </a:p>
          <a:p>
            <a:r>
              <a:rPr lang="en-GB" sz="4400" dirty="0" err="1" smtClean="0"/>
              <a:t>Dydy</a:t>
            </a:r>
            <a:r>
              <a:rPr lang="en-GB" sz="4400" dirty="0" smtClean="0"/>
              <a:t> e </a:t>
            </a:r>
            <a:r>
              <a:rPr lang="en-GB" sz="4400" dirty="0" err="1" smtClean="0"/>
              <a:t>ddim</a:t>
            </a:r>
            <a:r>
              <a:rPr lang="en-GB" sz="4400" dirty="0" smtClean="0"/>
              <a:t> </a:t>
            </a:r>
            <a:r>
              <a:rPr lang="en-GB" sz="4400" dirty="0" err="1" smtClean="0"/>
              <a:t>yn</a:t>
            </a:r>
            <a:r>
              <a:rPr lang="en-GB" sz="4400" dirty="0" smtClean="0"/>
              <a:t> + verb</a:t>
            </a:r>
            <a:endParaRPr lang="en-GB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descrition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4400" dirty="0" smtClean="0"/>
              <a:t>Mae ……. </a:t>
            </a:r>
            <a:r>
              <a:rPr lang="en-GB" sz="4400" dirty="0" err="1" smtClean="0"/>
              <a:t>gyda</a:t>
            </a:r>
            <a:r>
              <a:rPr lang="en-GB" sz="4400" dirty="0" smtClean="0"/>
              <a:t> hi.</a:t>
            </a:r>
          </a:p>
          <a:p>
            <a:endParaRPr lang="en-GB" sz="4400" dirty="0" smtClean="0"/>
          </a:p>
          <a:p>
            <a:r>
              <a:rPr lang="en-GB" sz="4400" dirty="0" smtClean="0"/>
              <a:t>Mae ……. </a:t>
            </a:r>
            <a:r>
              <a:rPr lang="en-GB" sz="4400" dirty="0" err="1" smtClean="0"/>
              <a:t>gyda</a:t>
            </a:r>
            <a:r>
              <a:rPr lang="en-GB" sz="4400" dirty="0" smtClean="0"/>
              <a:t> </a:t>
            </a:r>
            <a:r>
              <a:rPr lang="en-GB" sz="4400" dirty="0" err="1" smtClean="0"/>
              <a:t>fe</a:t>
            </a:r>
            <a:r>
              <a:rPr lang="en-GB" sz="4400" dirty="0" smtClean="0"/>
              <a:t>.</a:t>
            </a:r>
            <a:endParaRPr lang="en-GB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Mam</a:t>
            </a:r>
            <a:endParaRPr lang="en-GB" sz="60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57200" y="2492896"/>
            <a:ext cx="8075240" cy="362263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sz="3600" dirty="0" err="1" smtClean="0"/>
              <a:t>Dyma</a:t>
            </a:r>
            <a:r>
              <a:rPr lang="en-GB" sz="3600" dirty="0" smtClean="0"/>
              <a:t> </a:t>
            </a:r>
            <a:r>
              <a:rPr lang="en-GB" sz="3600" dirty="0" err="1"/>
              <a:t>f</a:t>
            </a:r>
            <a:r>
              <a:rPr lang="en-GB" sz="3600" dirty="0" err="1" smtClean="0"/>
              <a:t>y</a:t>
            </a:r>
            <a:r>
              <a:rPr lang="en-GB" sz="3600" dirty="0" smtClean="0"/>
              <a:t> mam.</a:t>
            </a:r>
          </a:p>
          <a:p>
            <a:endParaRPr lang="en-GB" sz="3600" dirty="0" smtClean="0"/>
          </a:p>
          <a:p>
            <a:r>
              <a:rPr lang="en-GB" sz="3600" dirty="0" smtClean="0"/>
              <a:t>Mae </a:t>
            </a:r>
            <a:r>
              <a:rPr lang="en-GB" sz="3600" dirty="0" err="1" smtClean="0"/>
              <a:t>hi’n</a:t>
            </a:r>
            <a:r>
              <a:rPr lang="en-GB" sz="3600" dirty="0" smtClean="0"/>
              <a:t> </a:t>
            </a:r>
            <a:r>
              <a:rPr lang="en-GB" sz="3600" dirty="0" err="1" smtClean="0"/>
              <a:t>byw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Abertawe</a:t>
            </a:r>
            <a:r>
              <a:rPr lang="en-GB" sz="3600" dirty="0" smtClean="0"/>
              <a:t> </a:t>
            </a:r>
            <a:r>
              <a:rPr lang="en-GB" sz="3600" dirty="0" err="1" smtClean="0"/>
              <a:t>mewn</a:t>
            </a:r>
            <a:r>
              <a:rPr lang="en-GB" sz="3600" dirty="0" smtClean="0"/>
              <a:t> ty semi.</a:t>
            </a:r>
          </a:p>
          <a:p>
            <a:endParaRPr lang="en-GB" sz="3600" dirty="0" smtClean="0"/>
          </a:p>
          <a:p>
            <a:r>
              <a:rPr lang="en-GB" sz="3600" dirty="0" smtClean="0"/>
              <a:t>Mae </a:t>
            </a:r>
            <a:r>
              <a:rPr lang="en-GB" sz="3600" dirty="0" err="1" smtClean="0"/>
              <a:t>hi’n</a:t>
            </a:r>
            <a:r>
              <a:rPr lang="en-GB" sz="3600" dirty="0" smtClean="0"/>
              <a:t> </a:t>
            </a:r>
            <a:r>
              <a:rPr lang="en-GB" sz="3600" dirty="0" err="1" smtClean="0"/>
              <a:t>pedwar</a:t>
            </a:r>
            <a:r>
              <a:rPr lang="en-GB" sz="3600" dirty="0" smtClean="0"/>
              <a:t> </a:t>
            </a:r>
            <a:r>
              <a:rPr lang="en-GB" sz="3600" dirty="0" err="1" smtClean="0"/>
              <a:t>deg</a:t>
            </a:r>
            <a:r>
              <a:rPr lang="en-GB" sz="3600" dirty="0" smtClean="0"/>
              <a:t> </a:t>
            </a:r>
            <a:r>
              <a:rPr lang="en-GB" sz="3600" dirty="0" err="1" smtClean="0"/>
              <a:t>saith</a:t>
            </a:r>
            <a:r>
              <a:rPr lang="en-GB" sz="3600" dirty="0" smtClean="0"/>
              <a:t> </a:t>
            </a:r>
            <a:r>
              <a:rPr lang="en-GB" sz="3600" dirty="0" err="1" smtClean="0"/>
              <a:t>oed</a:t>
            </a:r>
            <a:r>
              <a:rPr lang="en-GB" sz="3600" dirty="0" smtClean="0"/>
              <a:t>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5148263" y="863005"/>
            <a:ext cx="3384550" cy="225226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Dad</a:t>
            </a:r>
            <a:endParaRPr lang="en-GB" sz="60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57200" y="2492896"/>
            <a:ext cx="8075240" cy="362263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sz="3600" dirty="0" err="1" smtClean="0"/>
              <a:t>Dyma</a:t>
            </a:r>
            <a:r>
              <a:rPr lang="en-GB" sz="3600" dirty="0" smtClean="0"/>
              <a:t> </a:t>
            </a:r>
            <a:r>
              <a:rPr lang="en-GB" sz="3600" dirty="0" err="1" smtClean="0"/>
              <a:t>fy</a:t>
            </a:r>
            <a:r>
              <a:rPr lang="en-GB" sz="3600" dirty="0" smtClean="0"/>
              <a:t> </a:t>
            </a:r>
            <a:r>
              <a:rPr lang="en-GB" sz="3600" dirty="0" err="1" smtClean="0"/>
              <a:t>nhad</a:t>
            </a:r>
            <a:r>
              <a:rPr lang="en-GB" sz="3600" dirty="0" smtClean="0"/>
              <a:t> (nasal mutation)</a:t>
            </a:r>
          </a:p>
          <a:p>
            <a:r>
              <a:rPr lang="en-GB" sz="3600" dirty="0" err="1" smtClean="0"/>
              <a:t>Dyma</a:t>
            </a:r>
            <a:r>
              <a:rPr lang="en-GB" sz="3600" dirty="0" smtClean="0"/>
              <a:t> Dad</a:t>
            </a:r>
          </a:p>
          <a:p>
            <a:endParaRPr lang="en-GB" sz="3600" dirty="0" smtClean="0"/>
          </a:p>
          <a:p>
            <a:r>
              <a:rPr lang="en-GB" sz="3600" dirty="0" smtClean="0"/>
              <a:t>Mae </a:t>
            </a:r>
            <a:r>
              <a:rPr lang="en-GB" sz="3600" dirty="0" err="1"/>
              <a:t>e</a:t>
            </a:r>
            <a:r>
              <a:rPr lang="en-GB" sz="3600" dirty="0" err="1" smtClean="0"/>
              <a:t>’n</a:t>
            </a:r>
            <a:r>
              <a:rPr lang="en-GB" sz="3600" dirty="0" smtClean="0"/>
              <a:t> </a:t>
            </a:r>
            <a:r>
              <a:rPr lang="en-GB" sz="3600" dirty="0" err="1" smtClean="0"/>
              <a:t>byw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Abertawe</a:t>
            </a:r>
            <a:r>
              <a:rPr lang="en-GB" sz="3600" dirty="0" smtClean="0"/>
              <a:t> </a:t>
            </a:r>
            <a:r>
              <a:rPr lang="en-GB" sz="3600" dirty="0" err="1" smtClean="0"/>
              <a:t>gyda</a:t>
            </a:r>
            <a:r>
              <a:rPr lang="en-GB" sz="3600" dirty="0" smtClean="0"/>
              <a:t> </a:t>
            </a:r>
            <a:r>
              <a:rPr lang="en-GB" sz="3600" dirty="0" err="1" smtClean="0"/>
              <a:t>fy</a:t>
            </a:r>
            <a:r>
              <a:rPr lang="en-GB" sz="3600" dirty="0" smtClean="0"/>
              <a:t> mam.</a:t>
            </a:r>
          </a:p>
          <a:p>
            <a:endParaRPr lang="en-GB" sz="3600" dirty="0" smtClean="0"/>
          </a:p>
          <a:p>
            <a:r>
              <a:rPr lang="en-GB" sz="3600" dirty="0" smtClean="0"/>
              <a:t>Mae </a:t>
            </a:r>
            <a:r>
              <a:rPr lang="en-GB" sz="3600" dirty="0" err="1"/>
              <a:t>e</a:t>
            </a:r>
            <a:r>
              <a:rPr lang="en-GB" sz="3600" dirty="0" err="1" smtClean="0"/>
              <a:t>’n</a:t>
            </a:r>
            <a:r>
              <a:rPr lang="en-GB" sz="3600" dirty="0" smtClean="0"/>
              <a:t> </a:t>
            </a:r>
            <a:r>
              <a:rPr lang="en-GB" sz="3600" dirty="0" err="1" smtClean="0"/>
              <a:t>pedwar</a:t>
            </a:r>
            <a:r>
              <a:rPr lang="en-GB" sz="3600" dirty="0" smtClean="0"/>
              <a:t> </a:t>
            </a:r>
            <a:r>
              <a:rPr lang="en-GB" sz="3600" dirty="0" err="1" smtClean="0"/>
              <a:t>deg</a:t>
            </a:r>
            <a:r>
              <a:rPr lang="en-GB" sz="3600" dirty="0" smtClean="0"/>
              <a:t> </a:t>
            </a:r>
            <a:r>
              <a:rPr lang="en-GB" sz="3600" dirty="0" err="1" smtClean="0"/>
              <a:t>wyth</a:t>
            </a:r>
            <a:r>
              <a:rPr lang="en-GB" sz="3600" dirty="0" smtClean="0"/>
              <a:t> </a:t>
            </a:r>
            <a:r>
              <a:rPr lang="en-GB" sz="3600" dirty="0" err="1" smtClean="0"/>
              <a:t>oed</a:t>
            </a:r>
            <a:r>
              <a:rPr lang="en-GB" sz="3600" dirty="0" smtClean="0"/>
              <a:t>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5867400" y="816483"/>
            <a:ext cx="3025775" cy="2057971"/>
          </a:xfrm>
        </p:spPr>
      </p:pic>
    </p:spTree>
    <p:extLst>
      <p:ext uri="{BB962C8B-B14F-4D97-AF65-F5344CB8AC3E}">
        <p14:creationId xmlns:p14="http://schemas.microsoft.com/office/powerpoint/2010/main" val="2035582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 err="1" smtClean="0"/>
              <a:t>Bywyd</a:t>
            </a:r>
            <a:r>
              <a:rPr lang="en-US" sz="6000" dirty="0" smtClean="0"/>
              <a:t> </a:t>
            </a:r>
            <a:r>
              <a:rPr lang="en-US" sz="6000" dirty="0" err="1" smtClean="0"/>
              <a:t>Cynnar</a:t>
            </a:r>
            <a:r>
              <a:rPr lang="en-US" sz="6000" dirty="0" smtClean="0"/>
              <a:t> Mam</a:t>
            </a:r>
            <a:endParaRPr lang="en-US" sz="6000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4000" dirty="0" smtClean="0"/>
          </a:p>
          <a:p>
            <a:r>
              <a:rPr lang="en-US" sz="4000" dirty="0" err="1" smtClean="0"/>
              <a:t>Cafodd</a:t>
            </a:r>
            <a:r>
              <a:rPr lang="en-US" sz="4000" dirty="0" smtClean="0"/>
              <a:t> hi </a:t>
            </a:r>
            <a:r>
              <a:rPr lang="en-US" sz="4000" dirty="0" err="1" smtClean="0"/>
              <a:t>ei</a:t>
            </a:r>
            <a:r>
              <a:rPr lang="en-US" sz="4000" dirty="0" smtClean="0"/>
              <a:t> </a:t>
            </a:r>
            <a:r>
              <a:rPr lang="en-US" sz="4000" dirty="0" err="1" smtClean="0"/>
              <a:t>geni</a:t>
            </a:r>
            <a:r>
              <a:rPr lang="en-US" sz="4000" dirty="0" smtClean="0"/>
              <a:t> </a:t>
            </a:r>
            <a:r>
              <a:rPr lang="en-US" sz="4000" dirty="0" err="1" smtClean="0"/>
              <a:t>yn</a:t>
            </a:r>
            <a:r>
              <a:rPr lang="en-US" sz="4000" dirty="0" smtClean="0"/>
              <a:t> </a:t>
            </a:r>
            <a:r>
              <a:rPr lang="en-US" sz="4000" dirty="0" err="1" smtClean="0"/>
              <a:t>Llanelli</a:t>
            </a:r>
            <a:r>
              <a:rPr lang="en-US" sz="4000" dirty="0" smtClean="0"/>
              <a:t> </a:t>
            </a:r>
            <a:r>
              <a:rPr lang="en-US" sz="4000" dirty="0" err="1" smtClean="0"/>
              <a:t>yn</a:t>
            </a:r>
            <a:r>
              <a:rPr lang="en-US" sz="4000" dirty="0" smtClean="0"/>
              <a:t> 1971.</a:t>
            </a:r>
          </a:p>
          <a:p>
            <a:endParaRPr lang="en-US" sz="4000" dirty="0" smtClean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2666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 err="1" smtClean="0"/>
              <a:t>Teulu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  <a:p>
            <a:r>
              <a:rPr lang="en-US" sz="4800" dirty="0" smtClean="0"/>
              <a:t>Mae  </a:t>
            </a:r>
            <a:r>
              <a:rPr lang="mr-IN" sz="4800" dirty="0" smtClean="0"/>
              <a:t>………</a:t>
            </a:r>
            <a:r>
              <a:rPr lang="en-GB" sz="4800" dirty="0" smtClean="0"/>
              <a:t>. </a:t>
            </a:r>
            <a:r>
              <a:rPr lang="en-GB" sz="4800" dirty="0" err="1"/>
              <a:t>g</a:t>
            </a:r>
            <a:r>
              <a:rPr lang="en-GB" sz="4800" dirty="0" err="1" smtClean="0"/>
              <a:t>yda</a:t>
            </a:r>
            <a:r>
              <a:rPr lang="en-GB" sz="4800" dirty="0" smtClean="0"/>
              <a:t> Mam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233194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 err="1" smtClean="0"/>
              <a:t>Teulu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Mae </a:t>
            </a:r>
            <a:r>
              <a:rPr lang="en-GB" sz="3200" dirty="0" err="1"/>
              <a:t>teulu</a:t>
            </a:r>
            <a:r>
              <a:rPr lang="en-GB" sz="3200" dirty="0"/>
              <a:t> </a:t>
            </a:r>
            <a:r>
              <a:rPr lang="en-GB" sz="3200" dirty="0" err="1"/>
              <a:t>mawr</a:t>
            </a:r>
            <a:r>
              <a:rPr lang="en-GB" sz="3200" dirty="0"/>
              <a:t> </a:t>
            </a:r>
            <a:r>
              <a:rPr lang="en-GB" sz="3200" dirty="0" err="1"/>
              <a:t>gyda</a:t>
            </a:r>
            <a:r>
              <a:rPr lang="en-GB" sz="3200" dirty="0"/>
              <a:t> Mam. </a:t>
            </a:r>
          </a:p>
          <a:p>
            <a:r>
              <a:rPr lang="en-GB" sz="3200" dirty="0"/>
              <a:t>Mae </a:t>
            </a:r>
            <a:r>
              <a:rPr lang="en-GB" sz="3200" dirty="0" err="1"/>
              <a:t>pedair</a:t>
            </a:r>
            <a:r>
              <a:rPr lang="en-GB" sz="3200" dirty="0"/>
              <a:t> </a:t>
            </a:r>
            <a:r>
              <a:rPr lang="en-GB" sz="3200" dirty="0" err="1"/>
              <a:t>chwaer</a:t>
            </a:r>
            <a:r>
              <a:rPr lang="en-GB" sz="3200" dirty="0"/>
              <a:t> </a:t>
            </a:r>
            <a:r>
              <a:rPr lang="en-GB" sz="3200" dirty="0" err="1"/>
              <a:t>gyda</a:t>
            </a:r>
            <a:r>
              <a:rPr lang="en-GB" sz="3200" dirty="0"/>
              <a:t> hi. </a:t>
            </a:r>
          </a:p>
          <a:p>
            <a:r>
              <a:rPr lang="en-GB" sz="3200" dirty="0"/>
              <a:t>Mae un </a:t>
            </a:r>
            <a:r>
              <a:rPr lang="en-GB" sz="3200" dirty="0" err="1"/>
              <a:t>chwaer</a:t>
            </a:r>
            <a:r>
              <a:rPr lang="en-GB" sz="3200" dirty="0"/>
              <a:t>, Nicola,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byw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America.</a:t>
            </a:r>
          </a:p>
          <a:p>
            <a:r>
              <a:rPr lang="en-GB" sz="3200" dirty="0"/>
              <a:t>Mae un </a:t>
            </a:r>
            <a:r>
              <a:rPr lang="en-GB" sz="3200" dirty="0" err="1"/>
              <a:t>brawd</a:t>
            </a:r>
            <a:r>
              <a:rPr lang="en-GB" sz="3200" dirty="0"/>
              <a:t>, David,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gwethio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banc.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670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err="1" smtClean="0"/>
              <a:t>Dillad</a:t>
            </a:r>
            <a:r>
              <a:rPr lang="en-GB" sz="6000" dirty="0" smtClean="0"/>
              <a:t> Mam</a:t>
            </a:r>
            <a:endParaRPr lang="en-GB" sz="60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229600" cy="4572000"/>
          </a:xfrm>
        </p:spPr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sz="3600" dirty="0" smtClean="0"/>
              <a:t>Mae </a:t>
            </a:r>
            <a:r>
              <a:rPr lang="en-GB" sz="3600" dirty="0" err="1" smtClean="0"/>
              <a:t>hi’n</a:t>
            </a:r>
            <a:r>
              <a:rPr lang="en-GB" sz="3600" dirty="0" smtClean="0"/>
              <a:t> </a:t>
            </a:r>
            <a:r>
              <a:rPr lang="en-GB" sz="3600" dirty="0" err="1" smtClean="0"/>
              <a:t>hoffi</a:t>
            </a:r>
            <a:r>
              <a:rPr lang="en-GB" sz="3600" dirty="0" smtClean="0"/>
              <a:t> </a:t>
            </a:r>
            <a:r>
              <a:rPr lang="en-GB" sz="3600" dirty="0" err="1" smtClean="0"/>
              <a:t>gwisgo</a:t>
            </a:r>
            <a:r>
              <a:rPr lang="en-GB" sz="3600" dirty="0" smtClean="0"/>
              <a:t> </a:t>
            </a:r>
            <a:r>
              <a:rPr lang="en-GB" sz="3600" dirty="0" err="1" smtClean="0"/>
              <a:t>dillad</a:t>
            </a:r>
            <a:r>
              <a:rPr lang="en-GB" sz="3600" dirty="0" smtClean="0"/>
              <a:t> </a:t>
            </a:r>
            <a:r>
              <a:rPr lang="en-GB" sz="3600" dirty="0" err="1" smtClean="0"/>
              <a:t>lliwgar</a:t>
            </a:r>
            <a:r>
              <a:rPr lang="en-GB" sz="3600" dirty="0" smtClean="0"/>
              <a:t> </a:t>
            </a:r>
            <a:r>
              <a:rPr lang="en-GB" sz="3600" dirty="0" err="1" smtClean="0"/>
              <a:t>iawn</a:t>
            </a:r>
            <a:endParaRPr lang="en-GB" sz="3600" dirty="0" smtClean="0"/>
          </a:p>
          <a:p>
            <a:endParaRPr lang="en-GB" sz="3600" dirty="0" smtClean="0"/>
          </a:p>
          <a:p>
            <a:r>
              <a:rPr lang="en-GB" sz="3600" dirty="0" err="1" smtClean="0"/>
              <a:t>Heddiw</a:t>
            </a:r>
            <a:r>
              <a:rPr lang="en-GB" sz="3600" dirty="0" smtClean="0"/>
              <a:t>, </a:t>
            </a:r>
            <a:r>
              <a:rPr lang="en-GB" sz="3600" dirty="0" err="1" smtClean="0"/>
              <a:t>mae</a:t>
            </a:r>
            <a:r>
              <a:rPr lang="en-GB" sz="3600" dirty="0" smtClean="0"/>
              <a:t> </a:t>
            </a:r>
            <a:r>
              <a:rPr lang="en-GB" sz="3600" dirty="0" err="1" smtClean="0"/>
              <a:t>hi’n</a:t>
            </a:r>
            <a:r>
              <a:rPr lang="en-GB" sz="3600" dirty="0" smtClean="0"/>
              <a:t> </a:t>
            </a:r>
            <a:r>
              <a:rPr lang="en-GB" sz="3600" dirty="0" err="1" smtClean="0"/>
              <a:t>gwisgo</a:t>
            </a:r>
            <a:r>
              <a:rPr lang="en-GB" sz="3600" dirty="0" smtClean="0"/>
              <a:t> blows </a:t>
            </a:r>
            <a:r>
              <a:rPr lang="en-GB" sz="3600" dirty="0" err="1" smtClean="0"/>
              <a:t>coch</a:t>
            </a:r>
            <a:r>
              <a:rPr lang="en-GB" sz="3600" dirty="0" smtClean="0"/>
              <a:t>, </a:t>
            </a:r>
            <a:r>
              <a:rPr lang="en-GB" sz="3600" dirty="0" err="1" smtClean="0"/>
              <a:t>sgert</a:t>
            </a:r>
            <a:r>
              <a:rPr lang="en-GB" sz="3600" dirty="0" smtClean="0"/>
              <a:t> </a:t>
            </a:r>
            <a:r>
              <a:rPr lang="en-GB" sz="3600" dirty="0" err="1" smtClean="0"/>
              <a:t>byr</a:t>
            </a:r>
            <a:r>
              <a:rPr lang="en-GB" sz="3600" dirty="0" smtClean="0"/>
              <a:t> </a:t>
            </a:r>
            <a:r>
              <a:rPr lang="en-GB" sz="3600" dirty="0" err="1" smtClean="0"/>
              <a:t>glas</a:t>
            </a:r>
            <a:r>
              <a:rPr lang="en-GB" sz="3600" dirty="0" smtClean="0"/>
              <a:t>, </a:t>
            </a:r>
            <a:r>
              <a:rPr lang="en-GB" sz="3600" dirty="0" err="1" smtClean="0"/>
              <a:t>sanau</a:t>
            </a:r>
            <a:r>
              <a:rPr lang="en-GB" sz="3600" dirty="0" smtClean="0"/>
              <a:t> </a:t>
            </a:r>
            <a:r>
              <a:rPr lang="en-GB" sz="3600" dirty="0" err="1" smtClean="0"/>
              <a:t>coch</a:t>
            </a:r>
            <a:r>
              <a:rPr lang="en-GB" sz="3600" dirty="0" smtClean="0"/>
              <a:t> a </a:t>
            </a:r>
            <a:r>
              <a:rPr lang="en-GB" sz="3600" dirty="0" err="1" smtClean="0"/>
              <a:t>bwts</a:t>
            </a:r>
            <a:r>
              <a:rPr lang="en-GB" sz="3600" dirty="0" smtClean="0"/>
              <a:t> du.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66154" y="164117"/>
            <a:ext cx="2120646" cy="290484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584176"/>
          </a:xfrm>
        </p:spPr>
        <p:txBody>
          <a:bodyPr>
            <a:normAutofit/>
          </a:bodyPr>
          <a:lstStyle/>
          <a:p>
            <a:r>
              <a:rPr lang="en-GB" sz="6000" dirty="0" err="1" smtClean="0"/>
              <a:t>Disgrifiad</a:t>
            </a:r>
            <a:endParaRPr lang="en-GB" sz="60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sz="3600" dirty="0" smtClean="0"/>
              <a:t>Mae </a:t>
            </a:r>
            <a:r>
              <a:rPr lang="en-GB" sz="3600" dirty="0" err="1" smtClean="0"/>
              <a:t>hi’n</a:t>
            </a:r>
            <a:r>
              <a:rPr lang="en-GB" sz="3600" dirty="0" smtClean="0"/>
              <a:t> </a:t>
            </a:r>
            <a:r>
              <a:rPr lang="en-GB" sz="3600" dirty="0" err="1" smtClean="0"/>
              <a:t>eitha</a:t>
            </a:r>
            <a:r>
              <a:rPr lang="en-GB" sz="3600" dirty="0" smtClean="0"/>
              <a:t> </a:t>
            </a:r>
            <a:r>
              <a:rPr lang="en-GB" sz="3600" dirty="0" err="1" smtClean="0"/>
              <a:t>tal</a:t>
            </a:r>
            <a:r>
              <a:rPr lang="en-GB" sz="3600" dirty="0" smtClean="0"/>
              <a:t>.</a:t>
            </a:r>
          </a:p>
          <a:p>
            <a:endParaRPr lang="en-GB" sz="3600" dirty="0"/>
          </a:p>
          <a:p>
            <a:r>
              <a:rPr lang="en-GB" sz="3600" dirty="0" smtClean="0"/>
              <a:t>Mae </a:t>
            </a:r>
            <a:r>
              <a:rPr lang="en-GB" sz="3600" dirty="0" err="1" smtClean="0"/>
              <a:t>gwallt</a:t>
            </a:r>
            <a:r>
              <a:rPr lang="en-GB" sz="3600" dirty="0" smtClean="0"/>
              <a:t> </a:t>
            </a:r>
            <a:r>
              <a:rPr lang="en-GB" sz="3600" dirty="0" err="1" smtClean="0"/>
              <a:t>cyrliog</a:t>
            </a:r>
            <a:r>
              <a:rPr lang="en-GB" sz="3600" dirty="0" smtClean="0"/>
              <a:t> brown a </a:t>
            </a:r>
            <a:r>
              <a:rPr lang="en-GB" sz="3600" dirty="0" err="1" smtClean="0"/>
              <a:t>llygaid</a:t>
            </a:r>
            <a:r>
              <a:rPr lang="en-GB" sz="3600" dirty="0" smtClean="0"/>
              <a:t> </a:t>
            </a:r>
            <a:r>
              <a:rPr lang="en-GB" sz="3600" dirty="0" err="1" smtClean="0"/>
              <a:t>mawr</a:t>
            </a:r>
            <a:r>
              <a:rPr lang="en-GB" sz="3600" dirty="0" smtClean="0"/>
              <a:t> brown ‘da hi.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 smtClean="0"/>
              <a:t>Like / dislike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US" dirty="0" smtClean="0"/>
              <a:t>Mae </a:t>
            </a:r>
            <a:r>
              <a:rPr lang="en-US" dirty="0" err="1" smtClean="0"/>
              <a:t>hi’n</a:t>
            </a:r>
            <a:r>
              <a:rPr lang="en-US" dirty="0" smtClean="0"/>
              <a:t> </a:t>
            </a:r>
            <a:r>
              <a:rPr lang="en-US" dirty="0" err="1" smtClean="0"/>
              <a:t>hoffi</a:t>
            </a:r>
            <a:r>
              <a:rPr lang="en-US" dirty="0" smtClean="0"/>
              <a:t> </a:t>
            </a:r>
            <a:r>
              <a:rPr lang="mr-IN" dirty="0" smtClean="0"/>
              <a:t>…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err="1" smtClean="0"/>
              <a:t>Dydy</a:t>
            </a:r>
            <a:r>
              <a:rPr lang="en-GB" dirty="0" smtClean="0"/>
              <a:t> hi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 </a:t>
            </a:r>
            <a:r>
              <a:rPr lang="mr-IN" dirty="0" smtClean="0"/>
              <a:t>…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dwlu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mr-IN" dirty="0" smtClean="0"/>
              <a:t>…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Mae’n</a:t>
            </a:r>
            <a:r>
              <a:rPr lang="en-GB" dirty="0" smtClean="0"/>
              <a:t> gas ‘da hi </a:t>
            </a:r>
            <a:r>
              <a:rPr lang="mr-IN" dirty="0" smtClean="0"/>
              <a:t>…</a:t>
            </a:r>
            <a:endParaRPr lang="en-GB" dirty="0" smtClean="0"/>
          </a:p>
          <a:p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1128" y="2336873"/>
            <a:ext cx="4831352" cy="3599316"/>
          </a:xfrm>
        </p:spPr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casau</a:t>
            </a:r>
            <a:r>
              <a:rPr lang="en-GB" dirty="0"/>
              <a:t> </a:t>
            </a:r>
            <a:r>
              <a:rPr lang="mr-IN" dirty="0"/>
              <a:t>…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mwynhau</a:t>
            </a:r>
            <a:r>
              <a:rPr lang="en-GB" dirty="0"/>
              <a:t> </a:t>
            </a:r>
            <a:r>
              <a:rPr lang="mr-IN" dirty="0"/>
              <a:t>…</a:t>
            </a:r>
            <a:endParaRPr lang="en-GB" dirty="0"/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bodd</a:t>
            </a:r>
            <a:r>
              <a:rPr lang="en-GB" dirty="0"/>
              <a:t> un </a:t>
            </a:r>
            <a:r>
              <a:rPr lang="mr-IN" dirty="0"/>
              <a:t>…</a:t>
            </a:r>
            <a:r>
              <a:rPr lang="en-GB" dirty="0"/>
              <a:t>..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14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bd06120_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429000" cy="303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066800" y="762000"/>
            <a:ext cx="2133600" cy="6096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762000" y="838200"/>
            <a:ext cx="274320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x-none" sz="2200">
                <a:latin typeface="Script MT Bold" charset="0"/>
              </a:rPr>
              <a:t>Patrymau Iaith</a:t>
            </a: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4038600" y="0"/>
            <a:ext cx="4267200" cy="457200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/>
              <a:t>Pwy ydy dy ffrind?</a:t>
            </a: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4038600" y="457200"/>
            <a:ext cx="3124200" cy="1004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i="1">
                <a:solidFill>
                  <a:srgbClr val="FF0000"/>
                </a:solidFill>
              </a:rPr>
              <a:t>Tom</a:t>
            </a:r>
            <a:r>
              <a:rPr lang="en-GB" altLang="x-none" i="1"/>
              <a:t> ydy e.</a:t>
            </a:r>
          </a:p>
          <a:p>
            <a:pPr>
              <a:spcBef>
                <a:spcPct val="50000"/>
              </a:spcBef>
            </a:pPr>
            <a:r>
              <a:rPr lang="en-GB" altLang="x-none" i="1">
                <a:solidFill>
                  <a:srgbClr val="FF0000"/>
                </a:solidFill>
              </a:rPr>
              <a:t>Lucy</a:t>
            </a:r>
            <a:r>
              <a:rPr lang="en-GB" altLang="x-none" i="1"/>
              <a:t> ydy hi.</a:t>
            </a: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 rot="-361858">
            <a:off x="5562600" y="1447800"/>
            <a:ext cx="3048000" cy="457200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/>
              <a:t>Faint ydy oed </a:t>
            </a:r>
            <a:r>
              <a:rPr lang="en-GB" altLang="x-none">
                <a:solidFill>
                  <a:srgbClr val="FF0000"/>
                </a:solidFill>
              </a:rPr>
              <a:t>Tom</a:t>
            </a:r>
            <a:r>
              <a:rPr lang="en-GB" altLang="x-none"/>
              <a:t>?</a:t>
            </a:r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 rot="-360203">
            <a:off x="5562600" y="19050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i="1"/>
              <a:t>Mae </a:t>
            </a:r>
            <a:r>
              <a:rPr lang="en-GB" altLang="x-none" b="1" i="1"/>
              <a:t>e’n</a:t>
            </a:r>
            <a:r>
              <a:rPr lang="en-GB" altLang="x-none" i="1"/>
              <a:t> </a:t>
            </a:r>
            <a:r>
              <a:rPr lang="en-GB" altLang="x-none" i="1">
                <a:solidFill>
                  <a:srgbClr val="FF0000"/>
                </a:solidFill>
              </a:rPr>
              <a:t>ddeg</a:t>
            </a:r>
            <a:r>
              <a:rPr lang="en-GB" altLang="x-none" i="1"/>
              <a:t> oed.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 rot="-359765">
            <a:off x="3657600" y="3048000"/>
            <a:ext cx="3429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i="1"/>
              <a:t>Mae </a:t>
            </a:r>
            <a:r>
              <a:rPr lang="en-GB" altLang="x-none" b="1" i="1"/>
              <a:t>hi’n</a:t>
            </a:r>
            <a:r>
              <a:rPr lang="en-GB" altLang="x-none" i="1"/>
              <a:t> </a:t>
            </a:r>
            <a:r>
              <a:rPr lang="en-GB" altLang="x-none" i="1">
                <a:solidFill>
                  <a:srgbClr val="FF0000"/>
                </a:solidFill>
              </a:rPr>
              <a:t>unarddeg</a:t>
            </a:r>
            <a:r>
              <a:rPr lang="en-GB" altLang="x-none" i="1"/>
              <a:t> oed.</a:t>
            </a:r>
          </a:p>
        </p:txBody>
      </p:sp>
      <p:sp>
        <p:nvSpPr>
          <p:cNvPr id="3082" name="Text Box 10"/>
          <p:cNvSpPr txBox="1">
            <a:spLocks noChangeArrowheads="1"/>
          </p:cNvSpPr>
          <p:nvPr/>
        </p:nvSpPr>
        <p:spPr bwMode="auto">
          <a:xfrm rot="-361858">
            <a:off x="3581400" y="2590800"/>
            <a:ext cx="3276600" cy="457200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/>
              <a:t>Faint ydy oed Lucy?</a:t>
            </a:r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0" y="3962400"/>
            <a:ext cx="4343400" cy="457200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/>
              <a:t>Ble mae </a:t>
            </a:r>
            <a:r>
              <a:rPr lang="en-GB" altLang="x-none" b="1"/>
              <a:t>e’n / hi’n</a:t>
            </a:r>
            <a:r>
              <a:rPr lang="en-GB" altLang="x-none"/>
              <a:t> byw?</a:t>
            </a:r>
          </a:p>
        </p:txBody>
      </p:sp>
      <p:sp>
        <p:nvSpPr>
          <p:cNvPr id="3084" name="Text Box 12"/>
          <p:cNvSpPr txBox="1">
            <a:spLocks noChangeArrowheads="1"/>
          </p:cNvSpPr>
          <p:nvPr/>
        </p:nvSpPr>
        <p:spPr bwMode="auto">
          <a:xfrm rot="522511">
            <a:off x="4800600" y="4419600"/>
            <a:ext cx="4114800" cy="1004888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/>
              <a:t>Oes </a:t>
            </a:r>
            <a:r>
              <a:rPr lang="en-GB" altLang="x-none">
                <a:solidFill>
                  <a:srgbClr val="FF0000"/>
                </a:solidFill>
              </a:rPr>
              <a:t>brawd / chwaer / </a:t>
            </a:r>
          </a:p>
          <a:p>
            <a:pPr>
              <a:spcBef>
                <a:spcPct val="50000"/>
              </a:spcBef>
            </a:pPr>
            <a:r>
              <a:rPr lang="en-GB" altLang="x-none">
                <a:solidFill>
                  <a:srgbClr val="FF0000"/>
                </a:solidFill>
              </a:rPr>
              <a:t>anifail anwes</a:t>
            </a:r>
            <a:r>
              <a:rPr lang="en-GB" altLang="x-none"/>
              <a:t> gyda </a:t>
            </a:r>
            <a:r>
              <a:rPr lang="en-GB" altLang="x-none" b="1"/>
              <a:t>fe / hi</a:t>
            </a:r>
            <a:r>
              <a:rPr lang="en-GB" altLang="x-none"/>
              <a:t>?</a:t>
            </a:r>
          </a:p>
        </p:txBody>
      </p:sp>
      <p:sp>
        <p:nvSpPr>
          <p:cNvPr id="3085" name="Text Box 13"/>
          <p:cNvSpPr txBox="1">
            <a:spLocks noChangeArrowheads="1"/>
          </p:cNvSpPr>
          <p:nvPr/>
        </p:nvSpPr>
        <p:spPr bwMode="auto">
          <a:xfrm rot="561392">
            <a:off x="5181600" y="5410200"/>
            <a:ext cx="2286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i="1"/>
              <a:t>Oes / Nac oes.</a:t>
            </a:r>
          </a:p>
        </p:txBody>
      </p:sp>
      <p:sp>
        <p:nvSpPr>
          <p:cNvPr id="3086" name="Text Box 14"/>
          <p:cNvSpPr txBox="1">
            <a:spLocks noChangeArrowheads="1"/>
          </p:cNvSpPr>
          <p:nvPr/>
        </p:nvSpPr>
        <p:spPr bwMode="auto">
          <a:xfrm>
            <a:off x="0" y="4419600"/>
            <a:ext cx="4343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i="1"/>
              <a:t>Mae </a:t>
            </a:r>
            <a:r>
              <a:rPr lang="en-GB" altLang="x-none" b="1" i="1"/>
              <a:t>e’n / hi’n</a:t>
            </a:r>
            <a:r>
              <a:rPr lang="en-GB" altLang="x-none" i="1"/>
              <a:t> byw yn ____.</a:t>
            </a:r>
            <a:endParaRPr lang="en-GB" altLang="x-none"/>
          </a:p>
        </p:txBody>
      </p:sp>
      <p:sp>
        <p:nvSpPr>
          <p:cNvPr id="3087" name="Text Box 15"/>
          <p:cNvSpPr txBox="1">
            <a:spLocks noChangeArrowheads="1"/>
          </p:cNvSpPr>
          <p:nvPr/>
        </p:nvSpPr>
        <p:spPr bwMode="auto">
          <a:xfrm>
            <a:off x="0" y="5257800"/>
            <a:ext cx="2895600" cy="457200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/>
              <a:t>Sut un ydy ____?</a:t>
            </a:r>
          </a:p>
        </p:txBody>
      </p:sp>
      <p:sp>
        <p:nvSpPr>
          <p:cNvPr id="3088" name="Text Box 16"/>
          <p:cNvSpPr txBox="1">
            <a:spLocks noChangeArrowheads="1"/>
          </p:cNvSpPr>
          <p:nvPr/>
        </p:nvSpPr>
        <p:spPr bwMode="auto">
          <a:xfrm>
            <a:off x="0" y="5853113"/>
            <a:ext cx="4876800" cy="1004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i="1"/>
              <a:t>Mae gwallt ____ gyda fe / hi.</a:t>
            </a:r>
          </a:p>
          <a:p>
            <a:pPr>
              <a:spcBef>
                <a:spcPct val="50000"/>
              </a:spcBef>
            </a:pPr>
            <a:r>
              <a:rPr lang="en-GB" altLang="x-none" i="1"/>
              <a:t>Mae e’n / hi’n hoffi  _____.</a:t>
            </a:r>
          </a:p>
        </p:txBody>
      </p:sp>
      <p:sp>
        <p:nvSpPr>
          <p:cNvPr id="3089" name="AutoShape 17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305800" y="6248400"/>
            <a:ext cx="685800" cy="457200"/>
          </a:xfrm>
          <a:prstGeom prst="actionButtonBlank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x-none" sz="1800"/>
              <a:t>Allan</a:t>
            </a:r>
          </a:p>
        </p:txBody>
      </p:sp>
    </p:spTree>
    <p:extLst>
      <p:ext uri="{BB962C8B-B14F-4D97-AF65-F5344CB8AC3E}">
        <p14:creationId xmlns:p14="http://schemas.microsoft.com/office/powerpoint/2010/main" val="1867197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305800" y="6248400"/>
            <a:ext cx="685800" cy="457200"/>
          </a:xfrm>
          <a:prstGeom prst="actionButtonBlank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x-none" sz="1800"/>
              <a:t>Allan</a:t>
            </a:r>
          </a:p>
        </p:txBody>
      </p:sp>
      <p:sp>
        <p:nvSpPr>
          <p:cNvPr id="9219" name="AutoShape 3"/>
          <p:cNvSpPr>
            <a:spLocks noChangeArrowheads="1"/>
          </p:cNvSpPr>
          <p:nvPr/>
        </p:nvSpPr>
        <p:spPr bwMode="auto">
          <a:xfrm rot="761938">
            <a:off x="0" y="-152400"/>
            <a:ext cx="5486400" cy="3327400"/>
          </a:xfrm>
          <a:prstGeom prst="irregularSeal2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x-none" sz="1800" dirty="0">
                <a:solidFill>
                  <a:schemeClr val="bg1"/>
                </a:solidFill>
              </a:rPr>
              <a:t>Mae </a:t>
            </a:r>
            <a:r>
              <a:rPr lang="en-GB" altLang="x-none" sz="1800" dirty="0" err="1">
                <a:solidFill>
                  <a:schemeClr val="bg1"/>
                </a:solidFill>
              </a:rPr>
              <a:t>Siôn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yn</a:t>
            </a:r>
            <a:r>
              <a:rPr lang="en-GB" altLang="x-none" sz="1800" dirty="0">
                <a:solidFill>
                  <a:schemeClr val="bg1"/>
                </a:solidFill>
              </a:rPr>
              <a:t> dal ac </a:t>
            </a:r>
            <a:r>
              <a:rPr lang="en-GB" altLang="x-none" sz="1800" dirty="0" err="1">
                <a:solidFill>
                  <a:schemeClr val="bg1"/>
                </a:solidFill>
              </a:rPr>
              <a:t>yn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denau</a:t>
            </a:r>
            <a:r>
              <a:rPr lang="en-GB" altLang="x-none" sz="1800" dirty="0">
                <a:solidFill>
                  <a:schemeClr val="bg1"/>
                </a:solidFill>
              </a:rPr>
              <a:t>. </a:t>
            </a:r>
          </a:p>
          <a:p>
            <a:pPr algn="ctr"/>
            <a:r>
              <a:rPr lang="en-GB" altLang="x-none" sz="1800" dirty="0">
                <a:solidFill>
                  <a:schemeClr val="bg1"/>
                </a:solidFill>
              </a:rPr>
              <a:t>Mae </a:t>
            </a:r>
            <a:r>
              <a:rPr lang="en-GB" altLang="x-none" sz="1800" dirty="0" err="1">
                <a:solidFill>
                  <a:schemeClr val="bg1"/>
                </a:solidFill>
              </a:rPr>
              <a:t>e’n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ddeg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oed</a:t>
            </a:r>
            <a:r>
              <a:rPr lang="en-GB" altLang="x-none" sz="1800" dirty="0">
                <a:solidFill>
                  <a:schemeClr val="bg1"/>
                </a:solidFill>
              </a:rPr>
              <a:t>. Mae </a:t>
            </a:r>
            <a:r>
              <a:rPr lang="en-GB" altLang="x-none" sz="1800" dirty="0" err="1">
                <a:solidFill>
                  <a:schemeClr val="bg1"/>
                </a:solidFill>
              </a:rPr>
              <a:t>gwallt</a:t>
            </a:r>
            <a:endParaRPr lang="en-GB" altLang="x-none" sz="1800" dirty="0">
              <a:solidFill>
                <a:schemeClr val="bg1"/>
              </a:solidFill>
            </a:endParaRPr>
          </a:p>
          <a:p>
            <a:pPr algn="ctr"/>
            <a:r>
              <a:rPr lang="en-GB" altLang="x-none" sz="1800" dirty="0">
                <a:solidFill>
                  <a:schemeClr val="bg1"/>
                </a:solidFill>
              </a:rPr>
              <a:t>du a </a:t>
            </a:r>
            <a:r>
              <a:rPr lang="en-GB" altLang="x-none" sz="1800" dirty="0" err="1">
                <a:solidFill>
                  <a:schemeClr val="bg1"/>
                </a:solidFill>
              </a:rPr>
              <a:t>llygaid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glas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gyda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fe</a:t>
            </a:r>
            <a:r>
              <a:rPr lang="en-GB" altLang="x-none" sz="1800" dirty="0">
                <a:solidFill>
                  <a:schemeClr val="bg1"/>
                </a:solidFill>
              </a:rPr>
              <a:t>.</a:t>
            </a:r>
          </a:p>
          <a:p>
            <a:pPr algn="ctr"/>
            <a:r>
              <a:rPr lang="en-GB" altLang="x-none" sz="1800" dirty="0">
                <a:solidFill>
                  <a:schemeClr val="bg1"/>
                </a:solidFill>
              </a:rPr>
              <a:t>Mae </a:t>
            </a:r>
            <a:r>
              <a:rPr lang="en-GB" altLang="x-none" sz="1800" dirty="0" err="1">
                <a:solidFill>
                  <a:schemeClr val="bg1"/>
                </a:solidFill>
              </a:rPr>
              <a:t>e’n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gwisgo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trowsus</a:t>
            </a:r>
            <a:r>
              <a:rPr lang="en-GB" altLang="x-none" sz="1800" dirty="0">
                <a:solidFill>
                  <a:schemeClr val="bg1"/>
                </a:solidFill>
              </a:rPr>
              <a:t> Nike </a:t>
            </a:r>
            <a:r>
              <a:rPr lang="en-GB" altLang="x-none" sz="1800" dirty="0"/>
              <a:t>du.</a:t>
            </a:r>
          </a:p>
        </p:txBody>
      </p:sp>
      <p:sp>
        <p:nvSpPr>
          <p:cNvPr id="9220" name="AutoShape 4"/>
          <p:cNvSpPr>
            <a:spLocks noChangeArrowheads="1"/>
          </p:cNvSpPr>
          <p:nvPr/>
        </p:nvSpPr>
        <p:spPr bwMode="auto">
          <a:xfrm rot="703789">
            <a:off x="5715000" y="228600"/>
            <a:ext cx="3124200" cy="2286000"/>
          </a:xfrm>
          <a:prstGeom prst="octagon">
            <a:avLst>
              <a:gd name="adj" fmla="val 29287"/>
            </a:avLst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x-none" sz="2000" dirty="0">
                <a:solidFill>
                  <a:schemeClr val="bg1"/>
                </a:solidFill>
              </a:rPr>
              <a:t>Mae Ann </a:t>
            </a:r>
            <a:r>
              <a:rPr lang="en-GB" altLang="x-none" sz="2000" dirty="0" err="1">
                <a:solidFill>
                  <a:schemeClr val="bg1"/>
                </a:solidFill>
              </a:rPr>
              <a:t>yn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fyr</a:t>
            </a:r>
            <a:r>
              <a:rPr lang="en-GB" altLang="x-none" sz="2000" dirty="0">
                <a:solidFill>
                  <a:schemeClr val="bg1"/>
                </a:solidFill>
              </a:rPr>
              <a:t>. </a:t>
            </a:r>
          </a:p>
          <a:p>
            <a:pPr algn="ctr"/>
            <a:r>
              <a:rPr lang="en-GB" altLang="x-none" sz="2000" dirty="0">
                <a:solidFill>
                  <a:schemeClr val="bg1"/>
                </a:solidFill>
              </a:rPr>
              <a:t>Mae </a:t>
            </a:r>
            <a:r>
              <a:rPr lang="en-GB" altLang="x-none" sz="2000" dirty="0" err="1">
                <a:solidFill>
                  <a:schemeClr val="bg1"/>
                </a:solidFill>
              </a:rPr>
              <a:t>hi’n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unarddeg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oed</a:t>
            </a:r>
            <a:r>
              <a:rPr lang="en-GB" altLang="x-none" sz="2000" dirty="0">
                <a:solidFill>
                  <a:schemeClr val="bg1"/>
                </a:solidFill>
              </a:rPr>
              <a:t>.</a:t>
            </a:r>
          </a:p>
          <a:p>
            <a:pPr algn="ctr"/>
            <a:r>
              <a:rPr lang="en-GB" altLang="x-none" sz="2000" dirty="0">
                <a:solidFill>
                  <a:schemeClr val="bg1"/>
                </a:solidFill>
              </a:rPr>
              <a:t>Mae </a:t>
            </a:r>
            <a:r>
              <a:rPr lang="en-GB" altLang="x-none" sz="2000" dirty="0" err="1">
                <a:solidFill>
                  <a:schemeClr val="bg1"/>
                </a:solidFill>
              </a:rPr>
              <a:t>gwallt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melyn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cyrliog</a:t>
            </a:r>
            <a:r>
              <a:rPr lang="en-GB" altLang="x-none" sz="2000" dirty="0">
                <a:solidFill>
                  <a:schemeClr val="bg1"/>
                </a:solidFill>
              </a:rPr>
              <a:t> a</a:t>
            </a:r>
          </a:p>
          <a:p>
            <a:pPr algn="ctr"/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llygaid</a:t>
            </a:r>
            <a:r>
              <a:rPr lang="en-GB" altLang="x-none" sz="2000" dirty="0">
                <a:solidFill>
                  <a:schemeClr val="bg1"/>
                </a:solidFill>
              </a:rPr>
              <a:t> brown </a:t>
            </a:r>
            <a:r>
              <a:rPr lang="en-GB" altLang="x-none" sz="2000" dirty="0" err="1">
                <a:solidFill>
                  <a:schemeClr val="bg1"/>
                </a:solidFill>
              </a:rPr>
              <a:t>gyda</a:t>
            </a:r>
            <a:r>
              <a:rPr lang="en-GB" altLang="x-none" sz="2000" dirty="0">
                <a:solidFill>
                  <a:schemeClr val="bg1"/>
                </a:solidFill>
              </a:rPr>
              <a:t> hi.</a:t>
            </a:r>
          </a:p>
          <a:p>
            <a:pPr algn="ctr"/>
            <a:r>
              <a:rPr lang="en-GB" altLang="x-none" sz="2000" dirty="0">
                <a:solidFill>
                  <a:schemeClr val="bg1"/>
                </a:solidFill>
              </a:rPr>
              <a:t>Mae </a:t>
            </a:r>
            <a:r>
              <a:rPr lang="en-GB" altLang="x-none" sz="2000" dirty="0" err="1">
                <a:solidFill>
                  <a:schemeClr val="bg1"/>
                </a:solidFill>
              </a:rPr>
              <a:t>hi’n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gwisgo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GB" altLang="x-none" sz="2000" dirty="0" err="1">
                <a:solidFill>
                  <a:schemeClr val="bg1"/>
                </a:solidFill>
              </a:rPr>
              <a:t>siwmper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oren</a:t>
            </a:r>
            <a:r>
              <a:rPr lang="en-GB" altLang="x-none" sz="20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 rot="752562">
            <a:off x="838200" y="2590800"/>
            <a:ext cx="3276600" cy="1828800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altLang="x-none" sz="2000" dirty="0">
                <a:solidFill>
                  <a:schemeClr val="bg1"/>
                </a:solidFill>
              </a:rPr>
              <a:t>Mae Ben </a:t>
            </a:r>
            <a:r>
              <a:rPr lang="en-GB" altLang="x-none" sz="2000" dirty="0" err="1">
                <a:solidFill>
                  <a:schemeClr val="bg1"/>
                </a:solidFill>
              </a:rPr>
              <a:t>yn</a:t>
            </a:r>
            <a:r>
              <a:rPr lang="en-GB" altLang="x-none" sz="2000" dirty="0">
                <a:solidFill>
                  <a:schemeClr val="bg1"/>
                </a:solidFill>
              </a:rPr>
              <a:t> dal. Mae </a:t>
            </a:r>
            <a:r>
              <a:rPr lang="en-GB" altLang="x-none" sz="2000" dirty="0" err="1">
                <a:solidFill>
                  <a:schemeClr val="bg1"/>
                </a:solidFill>
              </a:rPr>
              <a:t>e’n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</a:p>
          <a:p>
            <a:r>
              <a:rPr lang="en-GB" altLang="x-none" sz="2000" dirty="0" err="1">
                <a:solidFill>
                  <a:schemeClr val="bg1"/>
                </a:solidFill>
              </a:rPr>
              <a:t>naw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oed</a:t>
            </a:r>
            <a:r>
              <a:rPr lang="en-GB" altLang="x-none" sz="2000" dirty="0">
                <a:solidFill>
                  <a:schemeClr val="bg1"/>
                </a:solidFill>
              </a:rPr>
              <a:t>. Mae </a:t>
            </a:r>
            <a:r>
              <a:rPr lang="en-GB" altLang="x-none" sz="2000" dirty="0" err="1">
                <a:solidFill>
                  <a:schemeClr val="bg1"/>
                </a:solidFill>
              </a:rPr>
              <a:t>gwallt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coch</a:t>
            </a:r>
            <a:endParaRPr lang="en-GB" altLang="x-none" sz="2000" dirty="0">
              <a:solidFill>
                <a:schemeClr val="bg1"/>
              </a:solidFill>
            </a:endParaRPr>
          </a:p>
          <a:p>
            <a:r>
              <a:rPr lang="en-GB" altLang="x-none" sz="2000" dirty="0" err="1">
                <a:solidFill>
                  <a:schemeClr val="bg1"/>
                </a:solidFill>
              </a:rPr>
              <a:t>pigog</a:t>
            </a:r>
            <a:r>
              <a:rPr lang="en-GB" altLang="x-none" sz="2000" dirty="0">
                <a:solidFill>
                  <a:schemeClr val="bg1"/>
                </a:solidFill>
              </a:rPr>
              <a:t> a </a:t>
            </a:r>
            <a:r>
              <a:rPr lang="en-GB" altLang="x-none" sz="2000" dirty="0" err="1">
                <a:solidFill>
                  <a:schemeClr val="bg1"/>
                </a:solidFill>
              </a:rPr>
              <a:t>llygaid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gwyrdd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</a:p>
          <a:p>
            <a:r>
              <a:rPr lang="en-GB" altLang="x-none" sz="2000" dirty="0" err="1">
                <a:solidFill>
                  <a:schemeClr val="bg1"/>
                </a:solidFill>
              </a:rPr>
              <a:t>gyda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fe</a:t>
            </a:r>
            <a:r>
              <a:rPr lang="en-GB" altLang="x-none" sz="2000" dirty="0">
                <a:solidFill>
                  <a:schemeClr val="bg1"/>
                </a:solidFill>
              </a:rPr>
              <a:t>. Mae </a:t>
            </a:r>
            <a:r>
              <a:rPr lang="en-GB" altLang="x-none" sz="2000" dirty="0" err="1">
                <a:solidFill>
                  <a:schemeClr val="bg1"/>
                </a:solidFill>
              </a:rPr>
              <a:t>e’n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gwisgo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</a:p>
          <a:p>
            <a:r>
              <a:rPr lang="en-GB" altLang="x-none" sz="2000" dirty="0" err="1">
                <a:solidFill>
                  <a:schemeClr val="bg1"/>
                </a:solidFill>
              </a:rPr>
              <a:t>crys</a:t>
            </a:r>
            <a:r>
              <a:rPr lang="en-GB" altLang="x-none" sz="2000" dirty="0">
                <a:solidFill>
                  <a:schemeClr val="bg1"/>
                </a:solidFill>
              </a:rPr>
              <a:t> – t Man U.</a:t>
            </a:r>
          </a:p>
        </p:txBody>
      </p:sp>
      <p:sp>
        <p:nvSpPr>
          <p:cNvPr id="9223" name="Rectangle 7"/>
          <p:cNvSpPr>
            <a:spLocks noChangeArrowheads="1"/>
          </p:cNvSpPr>
          <p:nvPr/>
        </p:nvSpPr>
        <p:spPr bwMode="auto">
          <a:xfrm rot="-946089">
            <a:off x="4876800" y="3124200"/>
            <a:ext cx="3886200" cy="1981200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x-none" sz="2000" dirty="0">
                <a:solidFill>
                  <a:schemeClr val="bg1"/>
                </a:solidFill>
              </a:rPr>
              <a:t>Mae Nia </a:t>
            </a:r>
            <a:r>
              <a:rPr lang="en-GB" altLang="x-none" sz="2000" dirty="0" err="1">
                <a:solidFill>
                  <a:schemeClr val="bg1"/>
                </a:solidFill>
              </a:rPr>
              <a:t>yn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bert</a:t>
            </a:r>
            <a:r>
              <a:rPr lang="en-GB" altLang="x-none" sz="2000" dirty="0">
                <a:solidFill>
                  <a:schemeClr val="bg1"/>
                </a:solidFill>
              </a:rPr>
              <a:t>. </a:t>
            </a:r>
          </a:p>
          <a:p>
            <a:pPr algn="ctr"/>
            <a:r>
              <a:rPr lang="en-GB" altLang="x-none" sz="2000" dirty="0">
                <a:solidFill>
                  <a:schemeClr val="bg1"/>
                </a:solidFill>
              </a:rPr>
              <a:t>Mae </a:t>
            </a:r>
            <a:r>
              <a:rPr lang="en-GB" altLang="x-none" sz="2000" dirty="0" err="1">
                <a:solidFill>
                  <a:schemeClr val="bg1"/>
                </a:solidFill>
              </a:rPr>
              <a:t>hi’n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ddeg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oed</a:t>
            </a:r>
            <a:r>
              <a:rPr lang="en-GB" altLang="x-none" sz="2000" dirty="0">
                <a:solidFill>
                  <a:schemeClr val="bg1"/>
                </a:solidFill>
              </a:rPr>
              <a:t>.</a:t>
            </a:r>
          </a:p>
          <a:p>
            <a:pPr algn="ctr"/>
            <a:r>
              <a:rPr lang="en-GB" altLang="x-none" sz="2000" dirty="0">
                <a:solidFill>
                  <a:schemeClr val="bg1"/>
                </a:solidFill>
              </a:rPr>
              <a:t>Mae </a:t>
            </a:r>
            <a:r>
              <a:rPr lang="en-GB" altLang="x-none" sz="2000" dirty="0" err="1">
                <a:solidFill>
                  <a:schemeClr val="bg1"/>
                </a:solidFill>
              </a:rPr>
              <a:t>gwallt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hir</a:t>
            </a:r>
            <a:r>
              <a:rPr lang="en-GB" altLang="x-none" sz="2000" dirty="0">
                <a:solidFill>
                  <a:schemeClr val="bg1"/>
                </a:solidFill>
              </a:rPr>
              <a:t> brown a </a:t>
            </a:r>
          </a:p>
          <a:p>
            <a:pPr algn="ctr"/>
            <a:r>
              <a:rPr lang="en-GB" altLang="x-none" sz="2000" dirty="0" err="1">
                <a:solidFill>
                  <a:schemeClr val="bg1"/>
                </a:solidFill>
              </a:rPr>
              <a:t>llygaid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glas</a:t>
            </a:r>
            <a:r>
              <a:rPr lang="en-GB" altLang="x-none" sz="2000" dirty="0">
                <a:solidFill>
                  <a:schemeClr val="bg1"/>
                </a:solidFill>
              </a:rPr>
              <a:t> a </a:t>
            </a:r>
            <a:r>
              <a:rPr lang="en-GB" altLang="x-none" sz="2000" dirty="0" err="1">
                <a:solidFill>
                  <a:schemeClr val="bg1"/>
                </a:solidFill>
              </a:rPr>
              <a:t>gwyrdd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gyda</a:t>
            </a:r>
            <a:r>
              <a:rPr lang="en-GB" altLang="x-none" sz="2000" dirty="0">
                <a:solidFill>
                  <a:schemeClr val="bg1"/>
                </a:solidFill>
              </a:rPr>
              <a:t> hi.</a:t>
            </a:r>
          </a:p>
          <a:p>
            <a:pPr algn="ctr"/>
            <a:r>
              <a:rPr lang="en-GB" altLang="x-none" sz="2000" dirty="0">
                <a:solidFill>
                  <a:schemeClr val="bg1"/>
                </a:solidFill>
              </a:rPr>
              <a:t>Mae </a:t>
            </a:r>
            <a:r>
              <a:rPr lang="en-GB" altLang="x-none" sz="2000" dirty="0" err="1">
                <a:solidFill>
                  <a:schemeClr val="bg1"/>
                </a:solidFill>
              </a:rPr>
              <a:t>hi’n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gwisgo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treinyrs</a:t>
            </a:r>
            <a:r>
              <a:rPr lang="en-GB" altLang="x-none" sz="2000" dirty="0">
                <a:solidFill>
                  <a:schemeClr val="bg1"/>
                </a:solidFill>
              </a:rPr>
              <a:t> Reebok</a:t>
            </a:r>
            <a:r>
              <a:rPr lang="en-GB" altLang="x-none" sz="2000" dirty="0"/>
              <a:t>.</a:t>
            </a:r>
          </a:p>
        </p:txBody>
      </p:sp>
      <p:sp>
        <p:nvSpPr>
          <p:cNvPr id="9224" name="AutoShape 8"/>
          <p:cNvSpPr>
            <a:spLocks noChangeArrowheads="1"/>
          </p:cNvSpPr>
          <p:nvPr/>
        </p:nvSpPr>
        <p:spPr bwMode="auto">
          <a:xfrm>
            <a:off x="1219200" y="4572000"/>
            <a:ext cx="3657600" cy="1981200"/>
          </a:xfrm>
          <a:prstGeom prst="roundRect">
            <a:avLst>
              <a:gd name="adj" fmla="val 16667"/>
            </a:avLst>
          </a:pr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x-none" sz="2000" dirty="0">
                <a:solidFill>
                  <a:schemeClr val="bg1"/>
                </a:solidFill>
              </a:rPr>
              <a:t>Mae Rhys </a:t>
            </a:r>
            <a:r>
              <a:rPr lang="en-GB" altLang="x-none" sz="2000" dirty="0" err="1">
                <a:solidFill>
                  <a:schemeClr val="bg1"/>
                </a:solidFill>
              </a:rPr>
              <a:t>yn</a:t>
            </a:r>
            <a:r>
              <a:rPr lang="en-GB" altLang="x-none" sz="2000" dirty="0">
                <a:solidFill>
                  <a:schemeClr val="bg1"/>
                </a:solidFill>
              </a:rPr>
              <a:t> dal. </a:t>
            </a:r>
          </a:p>
          <a:p>
            <a:pPr algn="ctr"/>
            <a:r>
              <a:rPr lang="en-GB" altLang="x-none" sz="2000" dirty="0">
                <a:solidFill>
                  <a:schemeClr val="bg1"/>
                </a:solidFill>
              </a:rPr>
              <a:t>Mae </a:t>
            </a:r>
            <a:r>
              <a:rPr lang="en-GB" altLang="x-none" sz="2000" dirty="0" err="1">
                <a:solidFill>
                  <a:schemeClr val="bg1"/>
                </a:solidFill>
              </a:rPr>
              <a:t>e’n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unarddeg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oed</a:t>
            </a:r>
            <a:r>
              <a:rPr lang="en-GB" altLang="x-none" sz="2000" dirty="0">
                <a:solidFill>
                  <a:schemeClr val="bg1"/>
                </a:solidFill>
              </a:rPr>
              <a:t>.</a:t>
            </a:r>
          </a:p>
          <a:p>
            <a:pPr algn="ctr"/>
            <a:r>
              <a:rPr lang="en-GB" altLang="x-none" sz="2000" dirty="0">
                <a:solidFill>
                  <a:schemeClr val="bg1"/>
                </a:solidFill>
              </a:rPr>
              <a:t>Mae </a:t>
            </a:r>
            <a:r>
              <a:rPr lang="en-GB" altLang="x-none" sz="2000" dirty="0" err="1">
                <a:solidFill>
                  <a:schemeClr val="bg1"/>
                </a:solidFill>
              </a:rPr>
              <a:t>gwallt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byr</a:t>
            </a:r>
            <a:r>
              <a:rPr lang="en-GB" altLang="x-none" sz="2000" dirty="0">
                <a:solidFill>
                  <a:schemeClr val="bg1"/>
                </a:solidFill>
              </a:rPr>
              <a:t> du a </a:t>
            </a:r>
          </a:p>
          <a:p>
            <a:pPr algn="ctr"/>
            <a:r>
              <a:rPr lang="en-GB" altLang="x-none" sz="2000" dirty="0" err="1">
                <a:solidFill>
                  <a:schemeClr val="bg1"/>
                </a:solidFill>
              </a:rPr>
              <a:t>llygaid</a:t>
            </a:r>
            <a:r>
              <a:rPr lang="en-GB" altLang="x-none" sz="2000" dirty="0">
                <a:solidFill>
                  <a:schemeClr val="bg1"/>
                </a:solidFill>
              </a:rPr>
              <a:t> brown </a:t>
            </a:r>
            <a:r>
              <a:rPr lang="en-GB" altLang="x-none" sz="2000" dirty="0" err="1">
                <a:solidFill>
                  <a:schemeClr val="bg1"/>
                </a:solidFill>
              </a:rPr>
              <a:t>tywyll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gyda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GB" altLang="x-none" sz="2000" dirty="0" err="1">
                <a:solidFill>
                  <a:schemeClr val="bg1"/>
                </a:solidFill>
              </a:rPr>
              <a:t>fe</a:t>
            </a:r>
            <a:r>
              <a:rPr lang="en-GB" altLang="x-none" sz="2000" dirty="0">
                <a:solidFill>
                  <a:schemeClr val="bg1"/>
                </a:solidFill>
              </a:rPr>
              <a:t>. Mae </a:t>
            </a:r>
            <a:r>
              <a:rPr lang="en-GB" altLang="x-none" sz="2000" dirty="0" err="1">
                <a:solidFill>
                  <a:schemeClr val="bg1"/>
                </a:solidFill>
              </a:rPr>
              <a:t>e’n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  <a:r>
              <a:rPr lang="en-GB" altLang="x-none" sz="2000" dirty="0" err="1">
                <a:solidFill>
                  <a:schemeClr val="bg1"/>
                </a:solidFill>
              </a:rPr>
              <a:t>gwisgo</a:t>
            </a:r>
            <a:r>
              <a:rPr lang="en-GB" altLang="x-none" sz="2000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GB" altLang="x-none" sz="2000" dirty="0" err="1">
                <a:solidFill>
                  <a:schemeClr val="bg1"/>
                </a:solidFill>
              </a:rPr>
              <a:t>siorts</a:t>
            </a:r>
            <a:r>
              <a:rPr lang="en-GB" altLang="x-none" sz="2000" dirty="0">
                <a:solidFill>
                  <a:schemeClr val="bg1"/>
                </a:solidFill>
              </a:rPr>
              <a:t> Adidas </a:t>
            </a:r>
            <a:r>
              <a:rPr lang="en-GB" altLang="x-none" sz="2000" dirty="0" err="1">
                <a:solidFill>
                  <a:schemeClr val="bg1"/>
                </a:solidFill>
              </a:rPr>
              <a:t>glas</a:t>
            </a:r>
            <a:r>
              <a:rPr lang="en-GB" altLang="x-none" sz="2000" dirty="0">
                <a:solidFill>
                  <a:schemeClr val="bg1"/>
                </a:solidFill>
              </a:rPr>
              <a:t> a </a:t>
            </a:r>
            <a:r>
              <a:rPr lang="en-GB" altLang="x-none" sz="2000" dirty="0" err="1">
                <a:solidFill>
                  <a:schemeClr val="bg1"/>
                </a:solidFill>
              </a:rPr>
              <a:t>gwyn</a:t>
            </a:r>
            <a:r>
              <a:rPr lang="en-GB" altLang="x-none" sz="200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9225" name="Picture 9" descr="0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838200"/>
            <a:ext cx="1371600" cy="216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Copy (3) of ados_024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4419600"/>
            <a:ext cx="582613" cy="192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8" name="Picture 12" descr="Copy of femme008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5029200"/>
            <a:ext cx="1304925" cy="1458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9" name="Picture 13" descr="oldman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08025" cy="139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8807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err="1" smtClean="0"/>
              <a:t>Hobi</a:t>
            </a:r>
            <a:endParaRPr lang="en-GB" sz="60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900" dirty="0" smtClean="0"/>
              <a:t>Mae Mam </a:t>
            </a:r>
            <a:r>
              <a:rPr lang="en-GB" sz="3900" dirty="0" err="1" smtClean="0"/>
              <a:t>wrth</a:t>
            </a:r>
            <a:r>
              <a:rPr lang="en-GB" sz="3900" dirty="0" smtClean="0"/>
              <a:t> </a:t>
            </a:r>
            <a:r>
              <a:rPr lang="en-GB" sz="3900" dirty="0" err="1" smtClean="0"/>
              <a:t>ei</a:t>
            </a:r>
            <a:r>
              <a:rPr lang="en-GB" sz="3900" dirty="0" smtClean="0"/>
              <a:t> </a:t>
            </a:r>
            <a:r>
              <a:rPr lang="en-GB" sz="3900" dirty="0" err="1" smtClean="0"/>
              <a:t>bodd</a:t>
            </a:r>
            <a:r>
              <a:rPr lang="en-GB" sz="3900" dirty="0" smtClean="0"/>
              <a:t> </a:t>
            </a:r>
            <a:r>
              <a:rPr lang="en-GB" sz="3900" dirty="0" err="1" smtClean="0"/>
              <a:t>yn</a:t>
            </a:r>
            <a:r>
              <a:rPr lang="en-GB" sz="3900" dirty="0" smtClean="0"/>
              <a:t> </a:t>
            </a:r>
            <a:r>
              <a:rPr lang="en-GB" sz="3900" dirty="0" err="1" smtClean="0"/>
              <a:t>darllen</a:t>
            </a:r>
            <a:r>
              <a:rPr lang="en-GB" sz="3900" dirty="0" smtClean="0"/>
              <a:t> a </a:t>
            </a:r>
            <a:r>
              <a:rPr lang="en-GB" sz="3900" dirty="0" err="1" smtClean="0"/>
              <a:t>gwylio’r</a:t>
            </a:r>
            <a:r>
              <a:rPr lang="en-GB" sz="3900" dirty="0" smtClean="0"/>
              <a:t> </a:t>
            </a:r>
            <a:r>
              <a:rPr lang="en-GB" sz="3900" dirty="0" err="1" smtClean="0"/>
              <a:t>teledu</a:t>
            </a:r>
            <a:r>
              <a:rPr lang="en-GB" sz="3900" dirty="0" smtClean="0"/>
              <a:t>. </a:t>
            </a:r>
            <a:r>
              <a:rPr lang="en-GB" sz="3900" dirty="0" err="1" smtClean="0"/>
              <a:t>Ei</a:t>
            </a:r>
            <a:r>
              <a:rPr lang="en-GB" sz="3900" dirty="0" smtClean="0"/>
              <a:t> </a:t>
            </a:r>
            <a:r>
              <a:rPr lang="en-GB" sz="3900" dirty="0" err="1" smtClean="0"/>
              <a:t>hoff</a:t>
            </a:r>
            <a:r>
              <a:rPr lang="en-GB" sz="3900" dirty="0" smtClean="0"/>
              <a:t> </a:t>
            </a:r>
            <a:r>
              <a:rPr lang="en-GB" sz="3900" dirty="0" err="1" smtClean="0"/>
              <a:t>raglen</a:t>
            </a:r>
            <a:r>
              <a:rPr lang="en-GB" sz="3900" dirty="0" smtClean="0"/>
              <a:t> </a:t>
            </a:r>
            <a:r>
              <a:rPr lang="en-GB" sz="3900" dirty="0" err="1" smtClean="0"/>
              <a:t>teledu</a:t>
            </a:r>
            <a:r>
              <a:rPr lang="en-GB" sz="3900" dirty="0" smtClean="0"/>
              <a:t> </a:t>
            </a:r>
            <a:r>
              <a:rPr lang="en-GB" sz="3900" dirty="0" err="1" smtClean="0"/>
              <a:t>ydy</a:t>
            </a:r>
            <a:r>
              <a:rPr lang="en-GB" sz="3900" dirty="0" smtClean="0"/>
              <a:t> </a:t>
            </a:r>
            <a:r>
              <a:rPr lang="en-GB" sz="3900" dirty="0" err="1" smtClean="0"/>
              <a:t>Eastenders</a:t>
            </a:r>
            <a:r>
              <a:rPr lang="en-GB" sz="3900" dirty="0" smtClean="0"/>
              <a:t>.</a:t>
            </a:r>
          </a:p>
          <a:p>
            <a:endParaRPr lang="en-GB" sz="3900" dirty="0" smtClean="0"/>
          </a:p>
          <a:p>
            <a:r>
              <a:rPr lang="en-GB" sz="3900" dirty="0" smtClean="0"/>
              <a:t>Mae </a:t>
            </a:r>
            <a:r>
              <a:rPr lang="en-GB" sz="3900" dirty="0" err="1" smtClean="0"/>
              <a:t>hi’n</a:t>
            </a:r>
            <a:r>
              <a:rPr lang="en-GB" sz="3900" dirty="0" smtClean="0"/>
              <a:t> </a:t>
            </a:r>
            <a:r>
              <a:rPr lang="en-GB" sz="3900" dirty="0" err="1" smtClean="0"/>
              <a:t>mwynhau</a:t>
            </a:r>
            <a:r>
              <a:rPr lang="en-GB" sz="3900" dirty="0" smtClean="0"/>
              <a:t> </a:t>
            </a:r>
            <a:r>
              <a:rPr lang="en-GB" sz="3900" dirty="0" err="1" smtClean="0"/>
              <a:t>cerdded</a:t>
            </a:r>
            <a:r>
              <a:rPr lang="en-GB" sz="3900" dirty="0" smtClean="0"/>
              <a:t> I </a:t>
            </a:r>
            <a:r>
              <a:rPr lang="en-GB" sz="3900" dirty="0" err="1" smtClean="0"/>
              <a:t>gadw</a:t>
            </a:r>
            <a:r>
              <a:rPr lang="en-GB" sz="3900" dirty="0" smtClean="0"/>
              <a:t>\n </a:t>
            </a:r>
            <a:r>
              <a:rPr lang="en-GB" sz="3900" dirty="0" err="1" smtClean="0"/>
              <a:t>heini</a:t>
            </a:r>
            <a:r>
              <a:rPr lang="en-GB" sz="3900" dirty="0" smtClean="0"/>
              <a:t>.</a:t>
            </a:r>
          </a:p>
          <a:p>
            <a:endParaRPr lang="en-GB" sz="3900" dirty="0"/>
          </a:p>
          <a:p>
            <a:r>
              <a:rPr lang="en-GB" sz="3900" dirty="0" err="1" smtClean="0"/>
              <a:t>Dydy</a:t>
            </a:r>
            <a:r>
              <a:rPr lang="en-GB" sz="3900" dirty="0" smtClean="0"/>
              <a:t> hi </a:t>
            </a:r>
            <a:r>
              <a:rPr lang="en-GB" sz="3900" dirty="0" err="1" smtClean="0"/>
              <a:t>ddim</a:t>
            </a:r>
            <a:r>
              <a:rPr lang="en-GB" sz="3900" dirty="0" smtClean="0"/>
              <a:t> </a:t>
            </a:r>
            <a:r>
              <a:rPr lang="en-GB" sz="3900" dirty="0" err="1" smtClean="0"/>
              <a:t>yn</a:t>
            </a:r>
            <a:r>
              <a:rPr lang="en-GB" sz="3900" dirty="0" smtClean="0"/>
              <a:t> </a:t>
            </a:r>
            <a:r>
              <a:rPr lang="en-GB" sz="3900" dirty="0" err="1" smtClean="0"/>
              <a:t>hoffi</a:t>
            </a:r>
            <a:r>
              <a:rPr lang="en-GB" sz="3900" dirty="0" smtClean="0"/>
              <a:t> </a:t>
            </a:r>
            <a:r>
              <a:rPr lang="en-GB" sz="3900" dirty="0" err="1" smtClean="0"/>
              <a:t>rhedeg</a:t>
            </a:r>
            <a:r>
              <a:rPr lang="en-GB" sz="3900" dirty="0" smtClean="0"/>
              <a:t> ac </a:t>
            </a:r>
            <a:r>
              <a:rPr lang="en-GB" sz="3900" dirty="0" err="1" smtClean="0"/>
              <a:t>mae’n</a:t>
            </a:r>
            <a:r>
              <a:rPr lang="en-GB" sz="3900" dirty="0" smtClean="0"/>
              <a:t> gas ‘da hi </a:t>
            </a:r>
            <a:r>
              <a:rPr lang="en-GB" sz="3900" dirty="0" err="1" smtClean="0"/>
              <a:t>chwarae</a:t>
            </a:r>
            <a:r>
              <a:rPr lang="en-GB" sz="3900" dirty="0" smtClean="0"/>
              <a:t> </a:t>
            </a:r>
            <a:r>
              <a:rPr lang="en-GB" sz="3900" dirty="0" err="1" smtClean="0"/>
              <a:t>sboncen</a:t>
            </a:r>
            <a:r>
              <a:rPr lang="en-GB" sz="39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1066800" y="1066800"/>
            <a:ext cx="7315200" cy="4789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2800" b="1"/>
              <a:t>Shwmae! Daniel ydw i ac rwy’n ddeg oed. Rwy’n byw yn Hakin a dwi’n mynd i Ysgol Gynradd Aberdaugleddau. Mae un anifail anwes gyda fi. Sion y ci. Mae Siôn yn ddoniol achos mae’n gwneud triciau gyda’r bêl. Mae clustiau mawr a llygaid brown gyda Siôn ac mae’n hoffi mynd am dro. Dyw Siôn ddim yn hoffi cathod o gwbl. Mae Siôn yn byw mewn cenel yn yr ardd ac mae e’n hoffi bwyta cig. Siôn yw fy ffrind gorau!</a:t>
            </a:r>
          </a:p>
        </p:txBody>
      </p:sp>
      <p:sp>
        <p:nvSpPr>
          <p:cNvPr id="6147" name="WordArt 3"/>
          <p:cNvSpPr>
            <a:spLocks noChangeArrowheads="1" noChangeShapeType="1" noTextEdit="1"/>
          </p:cNvSpPr>
          <p:nvPr/>
        </p:nvSpPr>
        <p:spPr bwMode="auto">
          <a:xfrm>
            <a:off x="2743200" y="0"/>
            <a:ext cx="4152900" cy="64770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kern="10" spc="720">
                <a:gradFill rotWithShape="0">
                  <a:gsLst>
                    <a:gs pos="0">
                      <a:srgbClr val="AAAAAA"/>
                    </a:gs>
                    <a:gs pos="100000">
                      <a:srgbClr val="FFFFFF"/>
                    </a:gs>
                  </a:gsLst>
                  <a:lin ang="5400000" scaled="1"/>
                </a:gradFill>
                <a:effectLst>
                  <a:outerShdw blurRad="63500" dist="46662" dir="3284183" algn="ctr" rotWithShape="0">
                    <a:srgbClr val="4D4D4D">
                      <a:alpha val="74998"/>
                    </a:srgbClr>
                  </a:outerShdw>
                </a:effectLst>
                <a:latin typeface="Arial Black" charset="0"/>
                <a:ea typeface="Arial Black" charset="0"/>
                <a:cs typeface="Arial Black" charset="0"/>
              </a:rPr>
              <a:t>Fy Anifail Anwes</a:t>
            </a:r>
          </a:p>
        </p:txBody>
      </p:sp>
      <p:pic>
        <p:nvPicPr>
          <p:cNvPr id="6148" name="Picture 4" descr="dog-blink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8525" y="6172200"/>
            <a:ext cx="6254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3aniarr4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6400800"/>
            <a:ext cx="304800" cy="261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dog_bark_md_blk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6248400"/>
            <a:ext cx="452438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1" name="Text Box 7"/>
          <p:cNvSpPr txBox="1">
            <a:spLocks noChangeArrowheads="1"/>
          </p:cNvSpPr>
          <p:nvPr/>
        </p:nvSpPr>
        <p:spPr bwMode="auto">
          <a:xfrm>
            <a:off x="0" y="5867400"/>
            <a:ext cx="6858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x-none" sz="1400">
                <a:effectLst>
                  <a:outerShdw blurRad="38100" dist="38100" dir="2700000" algn="tl">
                    <a:srgbClr val="FFFFFF"/>
                  </a:outerShdw>
                </a:effectLst>
              </a:rPr>
              <a:t>Allan</a:t>
            </a:r>
          </a:p>
        </p:txBody>
      </p:sp>
    </p:spTree>
    <p:extLst>
      <p:ext uri="{BB962C8B-B14F-4D97-AF65-F5344CB8AC3E}">
        <p14:creationId xmlns:p14="http://schemas.microsoft.com/office/powerpoint/2010/main" val="1199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152400" y="762000"/>
            <a:ext cx="4419600" cy="5386388"/>
          </a:xfrm>
          <a:prstGeom prst="rect">
            <a:avLst/>
          </a:prstGeom>
          <a:gradFill rotWithShape="0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914400" indent="-45720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371600" indent="-4572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828800" indent="-4572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286000" indent="-4572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 dirty="0">
                <a:latin typeface="Comic Sans MS" charset="0"/>
              </a:rPr>
              <a:t>Faint </a:t>
            </a:r>
            <a:r>
              <a:rPr lang="en-GB" altLang="x-none" dirty="0" err="1">
                <a:latin typeface="Comic Sans MS" charset="0"/>
              </a:rPr>
              <a:t>ydy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oed</a:t>
            </a:r>
            <a:r>
              <a:rPr lang="en-GB" altLang="x-none" dirty="0">
                <a:latin typeface="Comic Sans MS" charset="0"/>
              </a:rPr>
              <a:t> Daniel?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 dirty="0" err="1">
                <a:latin typeface="Comic Sans MS" charset="0"/>
              </a:rPr>
              <a:t>Ble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mae</a:t>
            </a:r>
            <a:r>
              <a:rPr lang="en-GB" altLang="x-none" dirty="0">
                <a:latin typeface="Comic Sans MS" charset="0"/>
              </a:rPr>
              <a:t> Daniel </a:t>
            </a:r>
            <a:r>
              <a:rPr lang="en-GB" altLang="x-none" dirty="0" err="1">
                <a:latin typeface="Comic Sans MS" charset="0"/>
              </a:rPr>
              <a:t>yn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byw</a:t>
            </a:r>
            <a:r>
              <a:rPr lang="en-GB" altLang="x-none" dirty="0">
                <a:latin typeface="Comic Sans MS" charset="0"/>
              </a:rPr>
              <a:t>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 dirty="0" err="1">
                <a:latin typeface="Comic Sans MS" charset="0"/>
              </a:rPr>
              <a:t>Oes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cath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gyda</a:t>
            </a:r>
            <a:r>
              <a:rPr lang="en-GB" altLang="x-none" dirty="0">
                <a:latin typeface="Comic Sans MS" charset="0"/>
              </a:rPr>
              <a:t> Daniel?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 dirty="0">
                <a:latin typeface="Comic Sans MS" charset="0"/>
              </a:rPr>
              <a:t>Beth </a:t>
            </a:r>
            <a:r>
              <a:rPr lang="en-GB" altLang="x-none" dirty="0" err="1">
                <a:latin typeface="Comic Sans MS" charset="0"/>
              </a:rPr>
              <a:t>ydy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enw’r</a:t>
            </a:r>
            <a:r>
              <a:rPr lang="en-GB" altLang="x-none" dirty="0">
                <a:latin typeface="Comic Sans MS" charset="0"/>
              </a:rPr>
              <a:t> ci?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 dirty="0" err="1">
                <a:latin typeface="Comic Sans MS" charset="0"/>
              </a:rPr>
              <a:t>Ydy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e’n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ddoniol</a:t>
            </a:r>
            <a:r>
              <a:rPr lang="en-GB" altLang="x-none" dirty="0">
                <a:latin typeface="Comic Sans MS" charset="0"/>
              </a:rPr>
              <a:t>? 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 dirty="0">
                <a:latin typeface="Comic Sans MS" charset="0"/>
              </a:rPr>
              <a:t>Pam?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 dirty="0">
                <a:latin typeface="Comic Sans MS" charset="0"/>
              </a:rPr>
              <a:t>Pa </a:t>
            </a:r>
            <a:r>
              <a:rPr lang="en-GB" altLang="x-none" dirty="0" err="1">
                <a:latin typeface="Comic Sans MS" charset="0"/>
              </a:rPr>
              <a:t>liw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llygaid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sy</a:t>
            </a:r>
            <a:r>
              <a:rPr lang="en-GB" altLang="x-none" dirty="0">
                <a:latin typeface="Comic Sans MS" charset="0"/>
              </a:rPr>
              <a:t>’ </a:t>
            </a:r>
            <a:r>
              <a:rPr lang="en-GB" altLang="x-none" dirty="0" err="1">
                <a:latin typeface="Comic Sans MS" charset="0"/>
              </a:rPr>
              <a:t>gyda’r</a:t>
            </a:r>
            <a:r>
              <a:rPr lang="en-GB" altLang="x-none" dirty="0">
                <a:latin typeface="Comic Sans MS" charset="0"/>
              </a:rPr>
              <a:t> ci?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 dirty="0" err="1">
                <a:latin typeface="Comic Sans MS" charset="0"/>
              </a:rPr>
              <a:t>Ydy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e’n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hoffi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cathod</a:t>
            </a:r>
            <a:r>
              <a:rPr lang="en-GB" altLang="x-none" dirty="0">
                <a:latin typeface="Comic Sans MS" charset="0"/>
              </a:rPr>
              <a:t>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 dirty="0" err="1">
                <a:latin typeface="Comic Sans MS" charset="0"/>
              </a:rPr>
              <a:t>Ble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mae’r</a:t>
            </a:r>
            <a:r>
              <a:rPr lang="en-GB" altLang="x-none" dirty="0">
                <a:latin typeface="Comic Sans MS" charset="0"/>
              </a:rPr>
              <a:t> ci </a:t>
            </a:r>
            <a:r>
              <a:rPr lang="en-GB" altLang="x-none" dirty="0" err="1">
                <a:latin typeface="Comic Sans MS" charset="0"/>
              </a:rPr>
              <a:t>yn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byw</a:t>
            </a:r>
            <a:r>
              <a:rPr lang="en-GB" altLang="x-none" dirty="0">
                <a:latin typeface="Comic Sans MS" charset="0"/>
              </a:rPr>
              <a:t>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 dirty="0">
                <a:latin typeface="Comic Sans MS" charset="0"/>
              </a:rPr>
              <a:t>Beth </a:t>
            </a:r>
            <a:r>
              <a:rPr lang="en-GB" altLang="x-none" dirty="0" err="1">
                <a:latin typeface="Comic Sans MS" charset="0"/>
              </a:rPr>
              <a:t>mae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e’n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hoffi</a:t>
            </a:r>
            <a:r>
              <a:rPr lang="en-GB" altLang="x-none" dirty="0">
                <a:latin typeface="Comic Sans MS" charset="0"/>
              </a:rPr>
              <a:t> </a:t>
            </a:r>
            <a:r>
              <a:rPr lang="en-GB" altLang="x-none" dirty="0" err="1">
                <a:latin typeface="Comic Sans MS" charset="0"/>
              </a:rPr>
              <a:t>bwyta</a:t>
            </a:r>
            <a:r>
              <a:rPr lang="en-GB" altLang="x-none" dirty="0">
                <a:latin typeface="Comic Sans MS" charset="0"/>
              </a:rPr>
              <a:t>?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1905000" y="0"/>
            <a:ext cx="5257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x-none" b="1"/>
              <a:t>Wyt ti’n cofio?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4648200" y="762000"/>
            <a:ext cx="35814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800" dirty="0" smtClean="0"/>
              <a:t>.</a:t>
            </a:r>
            <a:endParaRPr lang="en-GB" altLang="x-none" sz="1800" dirty="0"/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4648200" y="1350991"/>
            <a:ext cx="35814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x-none" sz="1800" dirty="0"/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4648200" y="1828800"/>
            <a:ext cx="41910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x-none" sz="1800" dirty="0"/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4648200" y="2438400"/>
            <a:ext cx="35814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x-none" sz="1800" dirty="0"/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4648200" y="3048000"/>
            <a:ext cx="35814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x-none" sz="1800" dirty="0">
              <a:solidFill>
                <a:srgbClr val="FF0000"/>
              </a:solidFill>
            </a:endParaRPr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4648200" y="3505200"/>
            <a:ext cx="44958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x-none" sz="1800" dirty="0">
              <a:solidFill>
                <a:srgbClr val="FF0000"/>
              </a:solidFill>
            </a:endParaRPr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4648200" y="4114800"/>
            <a:ext cx="35814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x-none" sz="1800" dirty="0"/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4648200" y="4724400"/>
            <a:ext cx="43434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x-none" sz="1800" dirty="0"/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4648200" y="5181600"/>
            <a:ext cx="41148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x-none" sz="1800" dirty="0">
              <a:solidFill>
                <a:srgbClr val="FF0000"/>
              </a:solidFill>
            </a:endParaRPr>
          </a:p>
        </p:txBody>
      </p:sp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4648200" y="5715000"/>
            <a:ext cx="35814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x-none" sz="1800" dirty="0">
              <a:solidFill>
                <a:srgbClr val="FF0000"/>
              </a:solidFill>
            </a:endParaRPr>
          </a:p>
        </p:txBody>
      </p:sp>
      <p:sp>
        <p:nvSpPr>
          <p:cNvPr id="7182" name="Text Box 14"/>
          <p:cNvSpPr txBox="1">
            <a:spLocks noChangeArrowheads="1"/>
          </p:cNvSpPr>
          <p:nvPr/>
        </p:nvSpPr>
        <p:spPr bwMode="auto">
          <a:xfrm>
            <a:off x="0" y="0"/>
            <a:ext cx="33528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200" b="1"/>
              <a:t>Cliciwch ar y sgrîn i gael yr atebion.</a:t>
            </a:r>
          </a:p>
        </p:txBody>
      </p:sp>
      <p:pic>
        <p:nvPicPr>
          <p:cNvPr id="7183" name="Picture 15" descr="dog_bark_md_blk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8200" y="6248400"/>
            <a:ext cx="452438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84" name="Text Box 16"/>
          <p:cNvSpPr txBox="1">
            <a:spLocks noChangeArrowheads="1"/>
          </p:cNvSpPr>
          <p:nvPr/>
        </p:nvSpPr>
        <p:spPr bwMode="auto">
          <a:xfrm>
            <a:off x="8305800" y="5867400"/>
            <a:ext cx="6858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x-none" sz="1400">
                <a:effectLst>
                  <a:outerShdw blurRad="38100" dist="38100" dir="2700000" algn="tl">
                    <a:srgbClr val="C0C0C0"/>
                  </a:outerShdw>
                </a:effectLst>
              </a:rPr>
              <a:t>Allan</a:t>
            </a:r>
          </a:p>
        </p:txBody>
      </p:sp>
    </p:spTree>
    <p:extLst>
      <p:ext uri="{BB962C8B-B14F-4D97-AF65-F5344CB8AC3E}">
        <p14:creationId xmlns:p14="http://schemas.microsoft.com/office/powerpoint/2010/main" val="1240345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animBg="1" autoUpdateAnimBg="0"/>
      <p:bldP spid="7173" grpId="0" animBg="1" autoUpdateAnimBg="0"/>
      <p:bldP spid="7174" grpId="0" animBg="1" autoUpdateAnimBg="0"/>
      <p:bldP spid="7175" grpId="0" animBg="1" autoUpdateAnimBg="0"/>
      <p:bldP spid="7176" grpId="0" animBg="1" autoUpdateAnimBg="0"/>
      <p:bldP spid="7177" grpId="0" animBg="1" autoUpdateAnimBg="0"/>
      <p:bldP spid="7178" grpId="0" animBg="1" autoUpdateAnimBg="0"/>
      <p:bldP spid="7179" grpId="0" animBg="1" autoUpdateAnimBg="0"/>
      <p:bldP spid="7180" grpId="0" animBg="1" autoUpdateAnimBg="0"/>
      <p:bldP spid="7181" grpId="0" animBg="1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152400" y="762000"/>
            <a:ext cx="4419600" cy="5386388"/>
          </a:xfrm>
          <a:prstGeom prst="rect">
            <a:avLst/>
          </a:prstGeom>
          <a:gradFill rotWithShape="0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914400" indent="-45720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371600" indent="-4572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828800" indent="-4572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286000" indent="-4572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>
                <a:latin typeface="Comic Sans MS" charset="0"/>
              </a:rPr>
              <a:t>Faint ydy oed Daniel?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>
                <a:latin typeface="Comic Sans MS" charset="0"/>
              </a:rPr>
              <a:t>Ble mae Daniel yn byw?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>
                <a:latin typeface="Comic Sans MS" charset="0"/>
              </a:rPr>
              <a:t>Oes cath gyda Daniel?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>
                <a:latin typeface="Comic Sans MS" charset="0"/>
              </a:rPr>
              <a:t>Beth ydy enw’r ci?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>
                <a:latin typeface="Comic Sans MS" charset="0"/>
              </a:rPr>
              <a:t>Ydy e’n ddoniol? 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>
                <a:latin typeface="Comic Sans MS" charset="0"/>
              </a:rPr>
              <a:t>Pam?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>
                <a:latin typeface="Comic Sans MS" charset="0"/>
              </a:rPr>
              <a:t>Pa liw llygaid sy’ gyda’r ci?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>
                <a:latin typeface="Comic Sans MS" charset="0"/>
              </a:rPr>
              <a:t>Ydy e’n hoffi cathod?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>
                <a:latin typeface="Comic Sans MS" charset="0"/>
              </a:rPr>
              <a:t>Ble mae’r ci yn byw?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x-none">
                <a:latin typeface="Comic Sans MS" charset="0"/>
              </a:rPr>
              <a:t>Beth mae e’n hoffi bwyta?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1905000" y="0"/>
            <a:ext cx="5257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x-none" b="1"/>
              <a:t>Wyt ti’n cofio?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4648200" y="762000"/>
            <a:ext cx="35814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800" dirty="0">
                <a:solidFill>
                  <a:schemeClr val="bg1"/>
                </a:solidFill>
              </a:rPr>
              <a:t>Mae Daniel </a:t>
            </a:r>
            <a:r>
              <a:rPr lang="en-GB" altLang="x-none" sz="1800" dirty="0" err="1">
                <a:solidFill>
                  <a:schemeClr val="bg1"/>
                </a:solidFill>
              </a:rPr>
              <a:t>yn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ddeg</a:t>
            </a:r>
            <a:r>
              <a:rPr lang="en-GB" altLang="x-none" sz="1800" dirty="0">
                <a:solidFill>
                  <a:srgbClr val="FF0000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oed</a:t>
            </a:r>
            <a:r>
              <a:rPr lang="en-GB" altLang="x-none" sz="1800" dirty="0"/>
              <a:t>.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4648200" y="1295400"/>
            <a:ext cx="35814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800" dirty="0">
                <a:solidFill>
                  <a:schemeClr val="bg1"/>
                </a:solidFill>
              </a:rPr>
              <a:t>Mae Daniel </a:t>
            </a:r>
            <a:r>
              <a:rPr lang="en-GB" altLang="x-none" sz="1800" dirty="0" err="1">
                <a:solidFill>
                  <a:schemeClr val="bg1"/>
                </a:solidFill>
              </a:rPr>
              <a:t>yn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byw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yn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Hakin</a:t>
            </a:r>
            <a:r>
              <a:rPr lang="en-GB" altLang="x-none" sz="1800" dirty="0"/>
              <a:t>.</a:t>
            </a:r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4648200" y="1828800"/>
            <a:ext cx="41910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800" dirty="0" err="1">
                <a:solidFill>
                  <a:srgbClr val="FF0000"/>
                </a:solidFill>
              </a:rPr>
              <a:t>Nac</a:t>
            </a:r>
            <a:r>
              <a:rPr lang="en-GB" altLang="x-none" sz="1800" dirty="0">
                <a:solidFill>
                  <a:srgbClr val="FF0000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oes</a:t>
            </a:r>
            <a:r>
              <a:rPr lang="en-GB" altLang="x-none" sz="1800" dirty="0"/>
              <a:t>. </a:t>
            </a:r>
            <a:r>
              <a:rPr lang="en-GB" altLang="x-none" sz="1800" dirty="0">
                <a:solidFill>
                  <a:schemeClr val="bg1"/>
                </a:solidFill>
              </a:rPr>
              <a:t>Does dim </a:t>
            </a:r>
            <a:r>
              <a:rPr lang="en-GB" altLang="x-none" sz="1800" dirty="0" err="1">
                <a:solidFill>
                  <a:srgbClr val="FF0000"/>
                </a:solidFill>
              </a:rPr>
              <a:t>cath</a:t>
            </a:r>
            <a:r>
              <a:rPr lang="en-GB" altLang="x-none" sz="1800" dirty="0"/>
              <a:t> ‘</a:t>
            </a:r>
            <a:r>
              <a:rPr lang="en-GB" altLang="x-none" sz="1800" dirty="0">
                <a:solidFill>
                  <a:schemeClr val="bg1"/>
                </a:solidFill>
              </a:rPr>
              <a:t>da Daniel.</a:t>
            </a:r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4648200" y="2438400"/>
            <a:ext cx="35814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800" dirty="0" err="1">
                <a:solidFill>
                  <a:schemeClr val="bg1"/>
                </a:solidFill>
              </a:rPr>
              <a:t>Enw’r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>
                <a:solidFill>
                  <a:srgbClr val="FF0000"/>
                </a:solidFill>
              </a:rPr>
              <a:t>ci</a:t>
            </a:r>
            <a:r>
              <a:rPr lang="en-GB" altLang="x-none" sz="1800" dirty="0"/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ydy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Siôn</a:t>
            </a:r>
            <a:r>
              <a:rPr lang="en-GB" altLang="x-none" sz="1800" dirty="0"/>
              <a:t>.</a:t>
            </a:r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4648200" y="3048000"/>
            <a:ext cx="35814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800">
                <a:solidFill>
                  <a:srgbClr val="FF0000"/>
                </a:solidFill>
              </a:rPr>
              <a:t>Ydy.</a:t>
            </a:r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4648200" y="3505200"/>
            <a:ext cx="44958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800" dirty="0" err="1">
                <a:solidFill>
                  <a:schemeClr val="bg1"/>
                </a:solidFill>
              </a:rPr>
              <a:t>Achos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mae’n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gwneud</a:t>
            </a:r>
            <a:r>
              <a:rPr lang="en-GB" altLang="x-none" sz="1800" dirty="0">
                <a:solidFill>
                  <a:srgbClr val="FF0000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triciau</a:t>
            </a:r>
            <a:r>
              <a:rPr lang="en-GB" altLang="x-none" sz="1800" dirty="0">
                <a:solidFill>
                  <a:srgbClr val="FF0000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gyda’r</a:t>
            </a:r>
            <a:r>
              <a:rPr lang="en-GB" altLang="x-none" sz="1800" dirty="0">
                <a:solidFill>
                  <a:srgbClr val="FF0000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bêl</a:t>
            </a:r>
            <a:r>
              <a:rPr lang="en-GB" altLang="x-none" sz="1800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4648200" y="4114800"/>
            <a:ext cx="35814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800" dirty="0">
                <a:solidFill>
                  <a:schemeClr val="bg1"/>
                </a:solidFill>
              </a:rPr>
              <a:t>Mae</a:t>
            </a:r>
            <a:r>
              <a:rPr lang="en-GB" altLang="x-none" sz="1800" dirty="0"/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llygaid</a:t>
            </a:r>
            <a:r>
              <a:rPr lang="en-GB" altLang="x-none" sz="1800" dirty="0">
                <a:solidFill>
                  <a:srgbClr val="FF0000"/>
                </a:solidFill>
              </a:rPr>
              <a:t> brown</a:t>
            </a:r>
            <a:r>
              <a:rPr lang="en-GB" altLang="x-none" sz="1800" dirty="0"/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gyda’r</a:t>
            </a:r>
            <a:r>
              <a:rPr lang="en-GB" altLang="x-none" sz="1800" dirty="0">
                <a:solidFill>
                  <a:schemeClr val="bg1"/>
                </a:solidFill>
              </a:rPr>
              <a:t> ci.</a:t>
            </a:r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4648200" y="4724400"/>
            <a:ext cx="43434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800" dirty="0" err="1">
                <a:solidFill>
                  <a:srgbClr val="FF0000"/>
                </a:solidFill>
              </a:rPr>
              <a:t>Nac</a:t>
            </a:r>
            <a:r>
              <a:rPr lang="en-GB" altLang="x-none" sz="1800" dirty="0">
                <a:solidFill>
                  <a:srgbClr val="FF0000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ydy</a:t>
            </a:r>
            <a:r>
              <a:rPr lang="en-GB" altLang="x-none" sz="1800" dirty="0"/>
              <a:t>. </a:t>
            </a:r>
            <a:r>
              <a:rPr lang="en-GB" altLang="x-none" sz="1800" dirty="0" err="1">
                <a:solidFill>
                  <a:schemeClr val="bg1"/>
                </a:solidFill>
              </a:rPr>
              <a:t>Dyw</a:t>
            </a:r>
            <a:r>
              <a:rPr lang="en-GB" altLang="x-none" sz="1800" dirty="0">
                <a:solidFill>
                  <a:schemeClr val="bg1"/>
                </a:solidFill>
              </a:rPr>
              <a:t> e </a:t>
            </a:r>
            <a:r>
              <a:rPr lang="en-GB" altLang="x-none" sz="1800" dirty="0" err="1">
                <a:solidFill>
                  <a:schemeClr val="bg1"/>
                </a:solidFill>
              </a:rPr>
              <a:t>ddim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yn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hoffi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cathod</a:t>
            </a:r>
            <a:r>
              <a:rPr lang="en-GB" altLang="x-none" sz="18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4648200" y="5181600"/>
            <a:ext cx="41148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800" dirty="0" err="1">
                <a:solidFill>
                  <a:schemeClr val="bg1"/>
                </a:solidFill>
              </a:rPr>
              <a:t>Mae’n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byw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mewn</a:t>
            </a:r>
            <a:r>
              <a:rPr lang="en-GB" altLang="x-none" sz="1800" dirty="0">
                <a:solidFill>
                  <a:srgbClr val="FF0000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cenel</a:t>
            </a:r>
            <a:r>
              <a:rPr lang="en-GB" altLang="x-none" sz="1800" dirty="0">
                <a:solidFill>
                  <a:srgbClr val="FF0000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yn</a:t>
            </a:r>
            <a:r>
              <a:rPr lang="en-GB" altLang="x-none" sz="1800" dirty="0">
                <a:solidFill>
                  <a:srgbClr val="FF0000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yr</a:t>
            </a:r>
            <a:r>
              <a:rPr lang="en-GB" altLang="x-none" sz="1800" dirty="0">
                <a:solidFill>
                  <a:srgbClr val="FF0000"/>
                </a:solidFill>
              </a:rPr>
              <a:t> </a:t>
            </a:r>
            <a:r>
              <a:rPr lang="en-GB" altLang="x-none" sz="1800" dirty="0" err="1">
                <a:solidFill>
                  <a:srgbClr val="FF0000"/>
                </a:solidFill>
              </a:rPr>
              <a:t>ardd</a:t>
            </a:r>
            <a:r>
              <a:rPr lang="en-GB" altLang="x-none" sz="1800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4648200" y="5715000"/>
            <a:ext cx="3581400" cy="366713"/>
          </a:xfrm>
          <a:prstGeom prst="rect">
            <a:avLst/>
          </a:prstGeom>
          <a:solidFill>
            <a:srgbClr val="CBE8F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800" dirty="0">
                <a:solidFill>
                  <a:schemeClr val="bg1"/>
                </a:solidFill>
              </a:rPr>
              <a:t>Mae </a:t>
            </a:r>
            <a:r>
              <a:rPr lang="en-GB" altLang="x-none" sz="1800" dirty="0" err="1">
                <a:solidFill>
                  <a:schemeClr val="bg1"/>
                </a:solidFill>
              </a:rPr>
              <a:t>e’n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hoffi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 err="1">
                <a:solidFill>
                  <a:schemeClr val="bg1"/>
                </a:solidFill>
              </a:rPr>
              <a:t>bwyta</a:t>
            </a:r>
            <a:r>
              <a:rPr lang="en-GB" altLang="x-none" sz="1800" dirty="0">
                <a:solidFill>
                  <a:schemeClr val="bg1"/>
                </a:solidFill>
              </a:rPr>
              <a:t> </a:t>
            </a:r>
            <a:r>
              <a:rPr lang="en-GB" altLang="x-none" sz="1800" dirty="0">
                <a:solidFill>
                  <a:srgbClr val="FF0000"/>
                </a:solidFill>
              </a:rPr>
              <a:t>cig.</a:t>
            </a:r>
          </a:p>
        </p:txBody>
      </p:sp>
      <p:sp>
        <p:nvSpPr>
          <p:cNvPr id="7182" name="Text Box 14"/>
          <p:cNvSpPr txBox="1">
            <a:spLocks noChangeArrowheads="1"/>
          </p:cNvSpPr>
          <p:nvPr/>
        </p:nvSpPr>
        <p:spPr bwMode="auto">
          <a:xfrm>
            <a:off x="0" y="0"/>
            <a:ext cx="33528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200" b="1"/>
              <a:t>Cliciwch ar y sgrîn i gael yr atebion.</a:t>
            </a:r>
          </a:p>
        </p:txBody>
      </p:sp>
      <p:pic>
        <p:nvPicPr>
          <p:cNvPr id="7183" name="Picture 15" descr="dog_bark_md_blk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8200" y="6248400"/>
            <a:ext cx="452438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84" name="Text Box 16"/>
          <p:cNvSpPr txBox="1">
            <a:spLocks noChangeArrowheads="1"/>
          </p:cNvSpPr>
          <p:nvPr/>
        </p:nvSpPr>
        <p:spPr bwMode="auto">
          <a:xfrm>
            <a:off x="8305800" y="5867400"/>
            <a:ext cx="6858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x-none" sz="1400">
                <a:effectLst>
                  <a:outerShdw blurRad="38100" dist="38100" dir="2700000" algn="tl">
                    <a:srgbClr val="C0C0C0"/>
                  </a:outerShdw>
                </a:effectLst>
              </a:rPr>
              <a:t>Allan</a:t>
            </a:r>
          </a:p>
        </p:txBody>
      </p:sp>
    </p:spTree>
    <p:extLst>
      <p:ext uri="{BB962C8B-B14F-4D97-AF65-F5344CB8AC3E}">
        <p14:creationId xmlns:p14="http://schemas.microsoft.com/office/powerpoint/2010/main" val="397694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animBg="1" autoUpdateAnimBg="0"/>
      <p:bldP spid="7173" grpId="0" animBg="1" autoUpdateAnimBg="0"/>
      <p:bldP spid="7174" grpId="0" animBg="1" autoUpdateAnimBg="0"/>
      <p:bldP spid="7175" grpId="0" animBg="1" autoUpdateAnimBg="0"/>
      <p:bldP spid="7176" grpId="0" animBg="1" autoUpdateAnimBg="0"/>
      <p:bldP spid="7177" grpId="0" animBg="1" autoUpdateAnimBg="0"/>
      <p:bldP spid="7178" grpId="0" animBg="1" autoUpdateAnimBg="0"/>
      <p:bldP spid="7179" grpId="0" animBg="1" autoUpdateAnimBg="0"/>
      <p:bldP spid="7180" grpId="0" animBg="1" autoUpdateAnimBg="0"/>
      <p:bldP spid="7181" grpId="0" animBg="1" autoUpdateAnimBg="0"/>
    </p:bld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123</TotalTime>
  <Words>814</Words>
  <Application>Microsoft Macintosh PowerPoint</Application>
  <PresentationFormat>On-screen Show (4:3)</PresentationFormat>
  <Paragraphs>178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 Black</vt:lpstr>
      <vt:lpstr>Calibri</vt:lpstr>
      <vt:lpstr>Mangal</vt:lpstr>
      <vt:lpstr>Trebuchet MS</vt:lpstr>
      <vt:lpstr>Arial</vt:lpstr>
      <vt:lpstr>Comic Sans MS</vt:lpstr>
      <vt:lpstr>Script MT Bold</vt:lpstr>
      <vt:lpstr>Berlin</vt:lpstr>
      <vt:lpstr>Fy  Rhiant</vt:lpstr>
      <vt:lpstr>PowerPoint Presentation</vt:lpstr>
      <vt:lpstr>PowerPoint Presentation</vt:lpstr>
      <vt:lpstr>Description</vt:lpstr>
      <vt:lpstr>Hobi</vt:lpstr>
      <vt:lpstr>descrition</vt:lpstr>
      <vt:lpstr>Mam</vt:lpstr>
      <vt:lpstr>Dad</vt:lpstr>
      <vt:lpstr>Bywyd Cynnar Mam</vt:lpstr>
      <vt:lpstr>Teulu</vt:lpstr>
      <vt:lpstr>Teulu</vt:lpstr>
      <vt:lpstr>Dillad Mam</vt:lpstr>
      <vt:lpstr>Disgrifiad</vt:lpstr>
      <vt:lpstr>Like / dislike</vt:lpstr>
      <vt:lpstr>PowerPoint Presentation</vt:lpstr>
      <vt:lpstr>PowerPoint Presentation</vt:lpstr>
      <vt:lpstr>Hobi</vt:lpstr>
      <vt:lpstr>PowerPoint Presentation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Disgrifiadau</dc:title>
  <dc:creator>Natalie</dc:creator>
  <cp:lastModifiedBy>Natalie Griffiths</cp:lastModifiedBy>
  <cp:revision>24</cp:revision>
  <dcterms:created xsi:type="dcterms:W3CDTF">2016-01-14T21:08:37Z</dcterms:created>
  <dcterms:modified xsi:type="dcterms:W3CDTF">2018-10-15T12:24:50Z</dcterms:modified>
</cp:coreProperties>
</file>