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 id="2147483982" r:id="rId3"/>
  </p:sldMasterIdLst>
  <p:notesMasterIdLst>
    <p:notesMasterId r:id="rId68"/>
  </p:notesMasterIdLst>
  <p:sldIdLst>
    <p:sldId id="258" r:id="rId4"/>
    <p:sldId id="483" r:id="rId5"/>
    <p:sldId id="447" r:id="rId6"/>
    <p:sldId id="259" r:id="rId7"/>
    <p:sldId id="499" r:id="rId8"/>
    <p:sldId id="414" r:id="rId9"/>
    <p:sldId id="380" r:id="rId10"/>
    <p:sldId id="394" r:id="rId11"/>
    <p:sldId id="373" r:id="rId12"/>
    <p:sldId id="374" r:id="rId13"/>
    <p:sldId id="377" r:id="rId14"/>
    <p:sldId id="506" r:id="rId15"/>
    <p:sldId id="381" r:id="rId16"/>
    <p:sldId id="379" r:id="rId17"/>
    <p:sldId id="349" r:id="rId18"/>
    <p:sldId id="448" r:id="rId19"/>
    <p:sldId id="385" r:id="rId20"/>
    <p:sldId id="451" r:id="rId21"/>
    <p:sldId id="495" r:id="rId22"/>
    <p:sldId id="473" r:id="rId23"/>
    <p:sldId id="492" r:id="rId24"/>
    <p:sldId id="494" r:id="rId25"/>
    <p:sldId id="493" r:id="rId26"/>
    <p:sldId id="326" r:id="rId27"/>
    <p:sldId id="507" r:id="rId28"/>
    <p:sldId id="363" r:id="rId29"/>
    <p:sldId id="364" r:id="rId30"/>
    <p:sldId id="489" r:id="rId31"/>
    <p:sldId id="277" r:id="rId32"/>
    <p:sldId id="376" r:id="rId33"/>
    <p:sldId id="501" r:id="rId34"/>
    <p:sldId id="387" r:id="rId35"/>
    <p:sldId id="503" r:id="rId36"/>
    <p:sldId id="502" r:id="rId37"/>
    <p:sldId id="297" r:id="rId38"/>
    <p:sldId id="332" r:id="rId39"/>
    <p:sldId id="327" r:id="rId40"/>
    <p:sldId id="330" r:id="rId41"/>
    <p:sldId id="328" r:id="rId42"/>
    <p:sldId id="350" r:id="rId43"/>
    <p:sldId id="331" r:id="rId44"/>
    <p:sldId id="265" r:id="rId45"/>
    <p:sldId id="490" r:id="rId46"/>
    <p:sldId id="285" r:id="rId47"/>
    <p:sldId id="357" r:id="rId48"/>
    <p:sldId id="358" r:id="rId49"/>
    <p:sldId id="491" r:id="rId50"/>
    <p:sldId id="360" r:id="rId51"/>
    <p:sldId id="351" r:id="rId52"/>
    <p:sldId id="352" r:id="rId53"/>
    <p:sldId id="353" r:id="rId54"/>
    <p:sldId id="354" r:id="rId55"/>
    <p:sldId id="355" r:id="rId56"/>
    <p:sldId id="319" r:id="rId57"/>
    <p:sldId id="261" r:id="rId58"/>
    <p:sldId id="266" r:id="rId59"/>
    <p:sldId id="323" r:id="rId60"/>
    <p:sldId id="282" r:id="rId61"/>
    <p:sldId id="281" r:id="rId62"/>
    <p:sldId id="257" r:id="rId63"/>
    <p:sldId id="322" r:id="rId64"/>
    <p:sldId id="372" r:id="rId65"/>
    <p:sldId id="500" r:id="rId66"/>
    <p:sldId id="375"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E74BA4-F1A1-3597-8583-6A51D9D5C579}" v="143" dt="2025-01-22T15:34:06.0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71"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A4A503-DAAF-48BB-9FA2-5FA9389EC4F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0F1D336-1480-4640-9109-41F7CA9045C4}">
      <dgm:prSet/>
      <dgm:spPr/>
      <dgm:t>
        <a:bodyPr/>
        <a:lstStyle/>
        <a:p>
          <a:pPr rtl="0"/>
          <a:r>
            <a:rPr lang="en-GB" dirty="0"/>
            <a:t>Please see work schedule on Moodle</a:t>
          </a:r>
          <a:r>
            <a:rPr lang="en-GB" dirty="0">
              <a:latin typeface="Calibri Light" panose="020F0302020204030204"/>
            </a:rPr>
            <a:t> </a:t>
          </a:r>
          <a:endParaRPr lang="en-US" dirty="0"/>
        </a:p>
      </dgm:t>
    </dgm:pt>
    <dgm:pt modelId="{E411958D-1562-448B-9085-C48A9FCCBA5D}" type="parTrans" cxnId="{E8D38C03-7FBB-4665-B0F6-6238858E33BC}">
      <dgm:prSet/>
      <dgm:spPr/>
      <dgm:t>
        <a:bodyPr/>
        <a:lstStyle/>
        <a:p>
          <a:endParaRPr lang="en-US"/>
        </a:p>
      </dgm:t>
    </dgm:pt>
    <dgm:pt modelId="{75BEEB55-B20D-4417-93B5-F19CDF5A1FA4}" type="sibTrans" cxnId="{E8D38C03-7FBB-4665-B0F6-6238858E33BC}">
      <dgm:prSet/>
      <dgm:spPr/>
      <dgm:t>
        <a:bodyPr/>
        <a:lstStyle/>
        <a:p>
          <a:endParaRPr lang="en-US"/>
        </a:p>
      </dgm:t>
    </dgm:pt>
    <dgm:pt modelId="{2F3ADA63-59B6-4E0E-A186-4238A681DF45}">
      <dgm:prSet/>
      <dgm:spPr/>
      <dgm:t>
        <a:bodyPr/>
        <a:lstStyle/>
        <a:p>
          <a:pPr rtl="0"/>
          <a:r>
            <a:rPr lang="en-GB" dirty="0"/>
            <a:t>Lectures </a:t>
          </a:r>
          <a:r>
            <a:rPr lang="en-GB" dirty="0">
              <a:latin typeface="Calibri Light" panose="020F0302020204030204"/>
            </a:rPr>
            <a:t>and tutorial Monday 9:00am &amp; Tuesday 9am </a:t>
          </a:r>
          <a:endParaRPr lang="en-US" dirty="0"/>
        </a:p>
      </dgm:t>
    </dgm:pt>
    <dgm:pt modelId="{BF12A725-FA6C-47A0-96DF-C50F0B103F53}" type="parTrans" cxnId="{819A8776-22D0-4F57-99CF-E3073C202334}">
      <dgm:prSet/>
      <dgm:spPr/>
      <dgm:t>
        <a:bodyPr/>
        <a:lstStyle/>
        <a:p>
          <a:endParaRPr lang="en-US"/>
        </a:p>
      </dgm:t>
    </dgm:pt>
    <dgm:pt modelId="{726384DD-0891-4ACC-9240-6A4119BB6587}" type="sibTrans" cxnId="{819A8776-22D0-4F57-99CF-E3073C202334}">
      <dgm:prSet/>
      <dgm:spPr/>
      <dgm:t>
        <a:bodyPr/>
        <a:lstStyle/>
        <a:p>
          <a:endParaRPr lang="en-US"/>
        </a:p>
      </dgm:t>
    </dgm:pt>
    <dgm:pt modelId="{51D62C48-ABCA-47C6-A47C-9A14E55845A3}">
      <dgm:prSet/>
      <dgm:spPr/>
      <dgm:t>
        <a:bodyPr/>
        <a:lstStyle/>
        <a:p>
          <a:r>
            <a:rPr lang="en-GB" dirty="0"/>
            <a:t>Participation is required</a:t>
          </a:r>
          <a:endParaRPr lang="en-US" dirty="0"/>
        </a:p>
      </dgm:t>
    </dgm:pt>
    <dgm:pt modelId="{CAF77946-8ABC-4736-A7F2-BD7041AAFFA0}" type="parTrans" cxnId="{F476CAAF-8F65-4607-B948-8C7F0EA18F23}">
      <dgm:prSet/>
      <dgm:spPr/>
      <dgm:t>
        <a:bodyPr/>
        <a:lstStyle/>
        <a:p>
          <a:endParaRPr lang="en-US"/>
        </a:p>
      </dgm:t>
    </dgm:pt>
    <dgm:pt modelId="{47429196-5185-47F3-A578-EFAD60F45614}" type="sibTrans" cxnId="{F476CAAF-8F65-4607-B948-8C7F0EA18F23}">
      <dgm:prSet/>
      <dgm:spPr/>
      <dgm:t>
        <a:bodyPr/>
        <a:lstStyle/>
        <a:p>
          <a:endParaRPr lang="en-US"/>
        </a:p>
      </dgm:t>
    </dgm:pt>
    <dgm:pt modelId="{30D5CE90-7ADB-4B89-A077-52DEDFCF1C3D}">
      <dgm:prSet/>
      <dgm:spPr/>
      <dgm:t>
        <a:bodyPr/>
        <a:lstStyle/>
        <a:p>
          <a:r>
            <a:rPr lang="en-GB" dirty="0"/>
            <a:t>Please email if you are unable to attend tutorials</a:t>
          </a:r>
          <a:endParaRPr lang="en-US" dirty="0"/>
        </a:p>
      </dgm:t>
    </dgm:pt>
    <dgm:pt modelId="{E6CA4AA0-3041-4428-B34F-4E24062C8EA7}" type="parTrans" cxnId="{9824D35A-A3DA-4D81-A18F-2FE0CB8E2C6C}">
      <dgm:prSet/>
      <dgm:spPr/>
      <dgm:t>
        <a:bodyPr/>
        <a:lstStyle/>
        <a:p>
          <a:endParaRPr lang="en-US"/>
        </a:p>
      </dgm:t>
    </dgm:pt>
    <dgm:pt modelId="{3257D18A-553E-4302-8D8F-7F8359DAE010}" type="sibTrans" cxnId="{9824D35A-A3DA-4D81-A18F-2FE0CB8E2C6C}">
      <dgm:prSet/>
      <dgm:spPr/>
      <dgm:t>
        <a:bodyPr/>
        <a:lstStyle/>
        <a:p>
          <a:endParaRPr lang="en-US"/>
        </a:p>
      </dgm:t>
    </dgm:pt>
    <dgm:pt modelId="{F51EBB71-D438-4903-BD94-0DE9071F97FA}">
      <dgm:prSet/>
      <dgm:spPr/>
      <dgm:t>
        <a:bodyPr/>
        <a:lstStyle/>
        <a:p>
          <a:r>
            <a:rPr lang="en-GB" dirty="0"/>
            <a:t>Student Rep for the course to make contact with</a:t>
          </a:r>
          <a:endParaRPr lang="en-US" dirty="0"/>
        </a:p>
      </dgm:t>
    </dgm:pt>
    <dgm:pt modelId="{F95144B9-9EBC-4689-8EA7-4BD094E21321}" type="parTrans" cxnId="{C86FD311-3ACE-4A15-9447-260854921CA8}">
      <dgm:prSet/>
      <dgm:spPr/>
      <dgm:t>
        <a:bodyPr/>
        <a:lstStyle/>
        <a:p>
          <a:endParaRPr lang="en-US"/>
        </a:p>
      </dgm:t>
    </dgm:pt>
    <dgm:pt modelId="{4612CD84-0258-4484-9781-6C47BCF739AD}" type="sibTrans" cxnId="{C86FD311-3ACE-4A15-9447-260854921CA8}">
      <dgm:prSet/>
      <dgm:spPr/>
      <dgm:t>
        <a:bodyPr/>
        <a:lstStyle/>
        <a:p>
          <a:endParaRPr lang="en-US"/>
        </a:p>
      </dgm:t>
    </dgm:pt>
    <dgm:pt modelId="{A64A3F28-E406-442B-8B44-64354D470306}" type="pres">
      <dgm:prSet presAssocID="{EEA4A503-DAAF-48BB-9FA2-5FA9389EC4F9}" presName="linear" presStyleCnt="0">
        <dgm:presLayoutVars>
          <dgm:animLvl val="lvl"/>
          <dgm:resizeHandles val="exact"/>
        </dgm:presLayoutVars>
      </dgm:prSet>
      <dgm:spPr/>
    </dgm:pt>
    <dgm:pt modelId="{24ECD7FA-060A-4EAB-B38A-1BE6638C3F50}" type="pres">
      <dgm:prSet presAssocID="{90F1D336-1480-4640-9109-41F7CA9045C4}" presName="parentText" presStyleLbl="node1" presStyleIdx="0" presStyleCnt="5">
        <dgm:presLayoutVars>
          <dgm:chMax val="0"/>
          <dgm:bulletEnabled val="1"/>
        </dgm:presLayoutVars>
      </dgm:prSet>
      <dgm:spPr/>
    </dgm:pt>
    <dgm:pt modelId="{E8775E46-D111-4A05-BBD5-E5E8AF36D2CB}" type="pres">
      <dgm:prSet presAssocID="{75BEEB55-B20D-4417-93B5-F19CDF5A1FA4}" presName="spacer" presStyleCnt="0"/>
      <dgm:spPr/>
    </dgm:pt>
    <dgm:pt modelId="{5A4FB5BB-FC51-46D9-98A3-BE1AB57BAF3E}" type="pres">
      <dgm:prSet presAssocID="{2F3ADA63-59B6-4E0E-A186-4238A681DF45}" presName="parentText" presStyleLbl="node1" presStyleIdx="1" presStyleCnt="5">
        <dgm:presLayoutVars>
          <dgm:chMax val="0"/>
          <dgm:bulletEnabled val="1"/>
        </dgm:presLayoutVars>
      </dgm:prSet>
      <dgm:spPr/>
    </dgm:pt>
    <dgm:pt modelId="{E4C4E338-BA6B-4815-97EA-A412EAEBEC98}" type="pres">
      <dgm:prSet presAssocID="{726384DD-0891-4ACC-9240-6A4119BB6587}" presName="spacer" presStyleCnt="0"/>
      <dgm:spPr/>
    </dgm:pt>
    <dgm:pt modelId="{A787D7B2-8E82-4FC1-8DF8-33AA66A54530}" type="pres">
      <dgm:prSet presAssocID="{51D62C48-ABCA-47C6-A47C-9A14E55845A3}" presName="parentText" presStyleLbl="node1" presStyleIdx="2" presStyleCnt="5">
        <dgm:presLayoutVars>
          <dgm:chMax val="0"/>
          <dgm:bulletEnabled val="1"/>
        </dgm:presLayoutVars>
      </dgm:prSet>
      <dgm:spPr/>
    </dgm:pt>
    <dgm:pt modelId="{07619460-BB91-479E-964C-8222F11507A6}" type="pres">
      <dgm:prSet presAssocID="{47429196-5185-47F3-A578-EFAD60F45614}" presName="spacer" presStyleCnt="0"/>
      <dgm:spPr/>
    </dgm:pt>
    <dgm:pt modelId="{6375E9E3-97CE-4687-9855-45B6715C3778}" type="pres">
      <dgm:prSet presAssocID="{30D5CE90-7ADB-4B89-A077-52DEDFCF1C3D}" presName="parentText" presStyleLbl="node1" presStyleIdx="3" presStyleCnt="5">
        <dgm:presLayoutVars>
          <dgm:chMax val="0"/>
          <dgm:bulletEnabled val="1"/>
        </dgm:presLayoutVars>
      </dgm:prSet>
      <dgm:spPr/>
    </dgm:pt>
    <dgm:pt modelId="{6801CA12-2D9F-47F7-B729-5EA2A5ED7FB6}" type="pres">
      <dgm:prSet presAssocID="{3257D18A-553E-4302-8D8F-7F8359DAE010}" presName="spacer" presStyleCnt="0"/>
      <dgm:spPr/>
    </dgm:pt>
    <dgm:pt modelId="{2571315D-C4D4-4B5D-ABE3-1AF88B144D76}" type="pres">
      <dgm:prSet presAssocID="{F51EBB71-D438-4903-BD94-0DE9071F97FA}" presName="parentText" presStyleLbl="node1" presStyleIdx="4" presStyleCnt="5">
        <dgm:presLayoutVars>
          <dgm:chMax val="0"/>
          <dgm:bulletEnabled val="1"/>
        </dgm:presLayoutVars>
      </dgm:prSet>
      <dgm:spPr/>
    </dgm:pt>
  </dgm:ptLst>
  <dgm:cxnLst>
    <dgm:cxn modelId="{E8D38C03-7FBB-4665-B0F6-6238858E33BC}" srcId="{EEA4A503-DAAF-48BB-9FA2-5FA9389EC4F9}" destId="{90F1D336-1480-4640-9109-41F7CA9045C4}" srcOrd="0" destOrd="0" parTransId="{E411958D-1562-448B-9085-C48A9FCCBA5D}" sibTransId="{75BEEB55-B20D-4417-93B5-F19CDF5A1FA4}"/>
    <dgm:cxn modelId="{25EBD00C-E63E-4745-A240-1C8B95497AD0}" type="presOf" srcId="{30D5CE90-7ADB-4B89-A077-52DEDFCF1C3D}" destId="{6375E9E3-97CE-4687-9855-45B6715C3778}" srcOrd="0" destOrd="0" presId="urn:microsoft.com/office/officeart/2005/8/layout/vList2"/>
    <dgm:cxn modelId="{C86FD311-3ACE-4A15-9447-260854921CA8}" srcId="{EEA4A503-DAAF-48BB-9FA2-5FA9389EC4F9}" destId="{F51EBB71-D438-4903-BD94-0DE9071F97FA}" srcOrd="4" destOrd="0" parTransId="{F95144B9-9EBC-4689-8EA7-4BD094E21321}" sibTransId="{4612CD84-0258-4484-9781-6C47BCF739AD}"/>
    <dgm:cxn modelId="{822D0D14-0704-4DE6-9B74-FF444D7C54D3}" type="presOf" srcId="{90F1D336-1480-4640-9109-41F7CA9045C4}" destId="{24ECD7FA-060A-4EAB-B38A-1BE6638C3F50}" srcOrd="0" destOrd="0" presId="urn:microsoft.com/office/officeart/2005/8/layout/vList2"/>
    <dgm:cxn modelId="{CF969A2A-9474-44E2-AD16-6E2BCCA004B3}" type="presOf" srcId="{51D62C48-ABCA-47C6-A47C-9A14E55845A3}" destId="{A787D7B2-8E82-4FC1-8DF8-33AA66A54530}" srcOrd="0" destOrd="0" presId="urn:microsoft.com/office/officeart/2005/8/layout/vList2"/>
    <dgm:cxn modelId="{11C35A62-CD5E-4145-9AB2-71D2F6FF5EE7}" type="presOf" srcId="{2F3ADA63-59B6-4E0E-A186-4238A681DF45}" destId="{5A4FB5BB-FC51-46D9-98A3-BE1AB57BAF3E}" srcOrd="0" destOrd="0" presId="urn:microsoft.com/office/officeart/2005/8/layout/vList2"/>
    <dgm:cxn modelId="{819A8776-22D0-4F57-99CF-E3073C202334}" srcId="{EEA4A503-DAAF-48BB-9FA2-5FA9389EC4F9}" destId="{2F3ADA63-59B6-4E0E-A186-4238A681DF45}" srcOrd="1" destOrd="0" parTransId="{BF12A725-FA6C-47A0-96DF-C50F0B103F53}" sibTransId="{726384DD-0891-4ACC-9240-6A4119BB6587}"/>
    <dgm:cxn modelId="{9824D35A-A3DA-4D81-A18F-2FE0CB8E2C6C}" srcId="{EEA4A503-DAAF-48BB-9FA2-5FA9389EC4F9}" destId="{30D5CE90-7ADB-4B89-A077-52DEDFCF1C3D}" srcOrd="3" destOrd="0" parTransId="{E6CA4AA0-3041-4428-B34F-4E24062C8EA7}" sibTransId="{3257D18A-553E-4302-8D8F-7F8359DAE010}"/>
    <dgm:cxn modelId="{5E766D83-125C-4AFD-9ABD-B11D83EC53E8}" type="presOf" srcId="{EEA4A503-DAAF-48BB-9FA2-5FA9389EC4F9}" destId="{A64A3F28-E406-442B-8B44-64354D470306}" srcOrd="0" destOrd="0" presId="urn:microsoft.com/office/officeart/2005/8/layout/vList2"/>
    <dgm:cxn modelId="{F476CAAF-8F65-4607-B948-8C7F0EA18F23}" srcId="{EEA4A503-DAAF-48BB-9FA2-5FA9389EC4F9}" destId="{51D62C48-ABCA-47C6-A47C-9A14E55845A3}" srcOrd="2" destOrd="0" parTransId="{CAF77946-8ABC-4736-A7F2-BD7041AAFFA0}" sibTransId="{47429196-5185-47F3-A578-EFAD60F45614}"/>
    <dgm:cxn modelId="{3608E6BE-ABAF-4393-BFB8-FC45E9B0AC6F}" type="presOf" srcId="{F51EBB71-D438-4903-BD94-0DE9071F97FA}" destId="{2571315D-C4D4-4B5D-ABE3-1AF88B144D76}" srcOrd="0" destOrd="0" presId="urn:microsoft.com/office/officeart/2005/8/layout/vList2"/>
    <dgm:cxn modelId="{65BAAEA6-6C34-49EB-9014-FE38FEA2344E}" type="presParOf" srcId="{A64A3F28-E406-442B-8B44-64354D470306}" destId="{24ECD7FA-060A-4EAB-B38A-1BE6638C3F50}" srcOrd="0" destOrd="0" presId="urn:microsoft.com/office/officeart/2005/8/layout/vList2"/>
    <dgm:cxn modelId="{D0AD7C17-5F01-4F8A-89CA-7BC428637058}" type="presParOf" srcId="{A64A3F28-E406-442B-8B44-64354D470306}" destId="{E8775E46-D111-4A05-BBD5-E5E8AF36D2CB}" srcOrd="1" destOrd="0" presId="urn:microsoft.com/office/officeart/2005/8/layout/vList2"/>
    <dgm:cxn modelId="{082F6BC1-5602-4BC6-BA8C-5875D0EE3AB8}" type="presParOf" srcId="{A64A3F28-E406-442B-8B44-64354D470306}" destId="{5A4FB5BB-FC51-46D9-98A3-BE1AB57BAF3E}" srcOrd="2" destOrd="0" presId="urn:microsoft.com/office/officeart/2005/8/layout/vList2"/>
    <dgm:cxn modelId="{1E2B6DA1-0DFE-48F9-825B-544FF920FBC2}" type="presParOf" srcId="{A64A3F28-E406-442B-8B44-64354D470306}" destId="{E4C4E338-BA6B-4815-97EA-A412EAEBEC98}" srcOrd="3" destOrd="0" presId="urn:microsoft.com/office/officeart/2005/8/layout/vList2"/>
    <dgm:cxn modelId="{F73AFAF8-30B2-4528-B63B-7EAC4015428B}" type="presParOf" srcId="{A64A3F28-E406-442B-8B44-64354D470306}" destId="{A787D7B2-8E82-4FC1-8DF8-33AA66A54530}" srcOrd="4" destOrd="0" presId="urn:microsoft.com/office/officeart/2005/8/layout/vList2"/>
    <dgm:cxn modelId="{DAFC039D-7902-4C6A-8D42-C64C654F749C}" type="presParOf" srcId="{A64A3F28-E406-442B-8B44-64354D470306}" destId="{07619460-BB91-479E-964C-8222F11507A6}" srcOrd="5" destOrd="0" presId="urn:microsoft.com/office/officeart/2005/8/layout/vList2"/>
    <dgm:cxn modelId="{8DCF53DA-7040-4D0C-8D0C-8A173E95A98B}" type="presParOf" srcId="{A64A3F28-E406-442B-8B44-64354D470306}" destId="{6375E9E3-97CE-4687-9855-45B6715C3778}" srcOrd="6" destOrd="0" presId="urn:microsoft.com/office/officeart/2005/8/layout/vList2"/>
    <dgm:cxn modelId="{4D179090-3943-4952-A60E-B3C82487EB6A}" type="presParOf" srcId="{A64A3F28-E406-442B-8B44-64354D470306}" destId="{6801CA12-2D9F-47F7-B729-5EA2A5ED7FB6}" srcOrd="7" destOrd="0" presId="urn:microsoft.com/office/officeart/2005/8/layout/vList2"/>
    <dgm:cxn modelId="{4CB822ED-BFD7-47A4-9F47-D84B0F2EADC2}" type="presParOf" srcId="{A64A3F28-E406-442B-8B44-64354D470306}" destId="{2571315D-C4D4-4B5D-ABE3-1AF88B144D7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5002A6-A941-42C9-B1BA-BA04D7645FA2}"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E4B234E2-56F5-4F5B-BAE1-E9A65E19C604}">
      <dgm:prSet/>
      <dgm:spPr/>
      <dgm:t>
        <a:bodyPr/>
        <a:lstStyle/>
        <a:p>
          <a:r>
            <a:rPr lang="en-GB"/>
            <a:t>What and who do we mean by CJS? - Formal response to crime</a:t>
          </a:r>
          <a:endParaRPr lang="en-US"/>
        </a:p>
      </dgm:t>
    </dgm:pt>
    <dgm:pt modelId="{36CD3FB0-3E8F-4275-80A0-06825B29A9BE}" type="parTrans" cxnId="{6D5714B2-EECE-497B-95FC-EEAC4265CD47}">
      <dgm:prSet/>
      <dgm:spPr/>
      <dgm:t>
        <a:bodyPr/>
        <a:lstStyle/>
        <a:p>
          <a:endParaRPr lang="en-US"/>
        </a:p>
      </dgm:t>
    </dgm:pt>
    <dgm:pt modelId="{144067E5-84E7-455F-908C-7AEB262677BD}" type="sibTrans" cxnId="{6D5714B2-EECE-497B-95FC-EEAC4265CD47}">
      <dgm:prSet/>
      <dgm:spPr/>
      <dgm:t>
        <a:bodyPr/>
        <a:lstStyle/>
        <a:p>
          <a:endParaRPr lang="en-US"/>
        </a:p>
      </dgm:t>
    </dgm:pt>
    <dgm:pt modelId="{C9945F43-6903-4634-97FF-69806DE95A8C}">
      <dgm:prSet/>
      <dgm:spPr/>
      <dgm:t>
        <a:bodyPr/>
        <a:lstStyle/>
        <a:p>
          <a:r>
            <a:rPr lang="en-GB"/>
            <a:t>One single jurisdiction that criminal procedures are fair, with policies, with control, within a system to deal with CJS</a:t>
          </a:r>
          <a:endParaRPr lang="en-US"/>
        </a:p>
      </dgm:t>
    </dgm:pt>
    <dgm:pt modelId="{DB28DE88-6789-4A95-BB1A-6E8F641DA0C5}" type="parTrans" cxnId="{C0386C97-E623-405C-A975-ED201786DDC9}">
      <dgm:prSet/>
      <dgm:spPr/>
      <dgm:t>
        <a:bodyPr/>
        <a:lstStyle/>
        <a:p>
          <a:endParaRPr lang="en-US"/>
        </a:p>
      </dgm:t>
    </dgm:pt>
    <dgm:pt modelId="{C10A97CE-E7F1-4E86-BCB0-73E975D4C547}" type="sibTrans" cxnId="{C0386C97-E623-405C-A975-ED201786DDC9}">
      <dgm:prSet/>
      <dgm:spPr/>
      <dgm:t>
        <a:bodyPr/>
        <a:lstStyle/>
        <a:p>
          <a:endParaRPr lang="en-US"/>
        </a:p>
      </dgm:t>
    </dgm:pt>
    <dgm:pt modelId="{869CE955-05B4-47B1-8715-B51B5D688A91}">
      <dgm:prSet/>
      <dgm:spPr/>
      <dgm:t>
        <a:bodyPr/>
        <a:lstStyle/>
        <a:p>
          <a:r>
            <a:rPr lang="en-GB"/>
            <a:t>4 key systems:</a:t>
          </a:r>
          <a:endParaRPr lang="en-US"/>
        </a:p>
      </dgm:t>
    </dgm:pt>
    <dgm:pt modelId="{0A9A00DB-9B7D-4E02-A934-26A509F8D8DB}" type="parTrans" cxnId="{6594D7A2-C62A-4030-9E17-770F0FD956B8}">
      <dgm:prSet/>
      <dgm:spPr/>
      <dgm:t>
        <a:bodyPr/>
        <a:lstStyle/>
        <a:p>
          <a:endParaRPr lang="en-US"/>
        </a:p>
      </dgm:t>
    </dgm:pt>
    <dgm:pt modelId="{150EE640-1086-42B0-BFAF-8A4ACF96FA58}" type="sibTrans" cxnId="{6594D7A2-C62A-4030-9E17-770F0FD956B8}">
      <dgm:prSet/>
      <dgm:spPr/>
      <dgm:t>
        <a:bodyPr/>
        <a:lstStyle/>
        <a:p>
          <a:endParaRPr lang="en-US"/>
        </a:p>
      </dgm:t>
    </dgm:pt>
    <dgm:pt modelId="{0F1D0F30-7032-4C4A-9C45-0368D79F0233}">
      <dgm:prSet/>
      <dgm:spPr/>
      <dgm:t>
        <a:bodyPr/>
        <a:lstStyle/>
        <a:p>
          <a:r>
            <a:rPr lang="en-GB"/>
            <a:t>Law – police / prosecution agencies - CPS</a:t>
          </a:r>
          <a:endParaRPr lang="en-US"/>
        </a:p>
      </dgm:t>
    </dgm:pt>
    <dgm:pt modelId="{DBCC9B46-0061-4535-8B6C-0C1A199131C3}" type="parTrans" cxnId="{7871805B-12E8-44A7-96AF-5ECF61B66AF0}">
      <dgm:prSet/>
      <dgm:spPr/>
      <dgm:t>
        <a:bodyPr/>
        <a:lstStyle/>
        <a:p>
          <a:endParaRPr lang="en-US"/>
        </a:p>
      </dgm:t>
    </dgm:pt>
    <dgm:pt modelId="{F29003C2-DD11-4957-9F54-FF6759BA045E}" type="sibTrans" cxnId="{7871805B-12E8-44A7-96AF-5ECF61B66AF0}">
      <dgm:prSet/>
      <dgm:spPr/>
      <dgm:t>
        <a:bodyPr/>
        <a:lstStyle/>
        <a:p>
          <a:endParaRPr lang="en-US"/>
        </a:p>
      </dgm:t>
    </dgm:pt>
    <dgm:pt modelId="{C6BE6514-5B63-4B27-AB4D-CCC7E9E32B16}">
      <dgm:prSet/>
      <dgm:spPr/>
      <dgm:t>
        <a:bodyPr/>
        <a:lstStyle/>
        <a:p>
          <a:r>
            <a:rPr lang="en-GB"/>
            <a:t>Courts – decisions / sentencing / rights</a:t>
          </a:r>
          <a:endParaRPr lang="en-US"/>
        </a:p>
      </dgm:t>
    </dgm:pt>
    <dgm:pt modelId="{9D7C4DF8-CA8C-4BDC-AF81-0108BF8CA80F}" type="parTrans" cxnId="{400A9775-F16D-48AF-B645-E3159453217B}">
      <dgm:prSet/>
      <dgm:spPr/>
      <dgm:t>
        <a:bodyPr/>
        <a:lstStyle/>
        <a:p>
          <a:endParaRPr lang="en-US"/>
        </a:p>
      </dgm:t>
    </dgm:pt>
    <dgm:pt modelId="{B8D993BD-7BD5-440C-BE5B-9AE4D8220485}" type="sibTrans" cxnId="{400A9775-F16D-48AF-B645-E3159453217B}">
      <dgm:prSet/>
      <dgm:spPr/>
      <dgm:t>
        <a:bodyPr/>
        <a:lstStyle/>
        <a:p>
          <a:endParaRPr lang="en-US"/>
        </a:p>
      </dgm:t>
    </dgm:pt>
    <dgm:pt modelId="{A363C456-C65C-447F-8ABA-0A004C817E69}">
      <dgm:prSet/>
      <dgm:spPr/>
      <dgm:t>
        <a:bodyPr/>
        <a:lstStyle/>
        <a:p>
          <a:r>
            <a:rPr lang="en-GB"/>
            <a:t>Penal system – Prisons / probation</a:t>
          </a:r>
          <a:endParaRPr lang="en-US"/>
        </a:p>
      </dgm:t>
    </dgm:pt>
    <dgm:pt modelId="{29920DCE-8BC8-4F90-B1AD-6E192223BACC}" type="parTrans" cxnId="{7C186943-5C90-4F91-8045-7D6B71105A5F}">
      <dgm:prSet/>
      <dgm:spPr/>
      <dgm:t>
        <a:bodyPr/>
        <a:lstStyle/>
        <a:p>
          <a:endParaRPr lang="en-US"/>
        </a:p>
      </dgm:t>
    </dgm:pt>
    <dgm:pt modelId="{473A016E-E379-4613-A968-6FADDFD340E3}" type="sibTrans" cxnId="{7C186943-5C90-4F91-8045-7D6B71105A5F}">
      <dgm:prSet/>
      <dgm:spPr/>
      <dgm:t>
        <a:bodyPr/>
        <a:lstStyle/>
        <a:p>
          <a:endParaRPr lang="en-US"/>
        </a:p>
      </dgm:t>
    </dgm:pt>
    <dgm:pt modelId="{A58E8C52-DF17-40BC-94FB-ABE836ACDF56}">
      <dgm:prSet/>
      <dgm:spPr/>
      <dgm:t>
        <a:bodyPr/>
        <a:lstStyle/>
        <a:p>
          <a:r>
            <a:rPr lang="en-GB"/>
            <a:t>Crime prevention – agencies to support/ address crime free environments / change behaviours </a:t>
          </a:r>
          <a:endParaRPr lang="en-US"/>
        </a:p>
      </dgm:t>
    </dgm:pt>
    <dgm:pt modelId="{F26F2B9F-2FCD-4C0D-AC9B-D2EF4517E3A6}" type="parTrans" cxnId="{977132BE-65D5-4FC9-A505-F77132DA3014}">
      <dgm:prSet/>
      <dgm:spPr/>
      <dgm:t>
        <a:bodyPr/>
        <a:lstStyle/>
        <a:p>
          <a:endParaRPr lang="en-US"/>
        </a:p>
      </dgm:t>
    </dgm:pt>
    <dgm:pt modelId="{5D24B187-AF9E-4AE8-B6C8-B9EB69D604E7}" type="sibTrans" cxnId="{977132BE-65D5-4FC9-A505-F77132DA3014}">
      <dgm:prSet/>
      <dgm:spPr/>
      <dgm:t>
        <a:bodyPr/>
        <a:lstStyle/>
        <a:p>
          <a:endParaRPr lang="en-US"/>
        </a:p>
      </dgm:t>
    </dgm:pt>
    <dgm:pt modelId="{57676BE9-7CA2-46F6-A0E5-9B7F73888E46}" type="pres">
      <dgm:prSet presAssocID="{F15002A6-A941-42C9-B1BA-BA04D7645FA2}" presName="diagram" presStyleCnt="0">
        <dgm:presLayoutVars>
          <dgm:dir/>
          <dgm:resizeHandles val="exact"/>
        </dgm:presLayoutVars>
      </dgm:prSet>
      <dgm:spPr/>
    </dgm:pt>
    <dgm:pt modelId="{5ACCBEDD-2D1A-4524-A400-BB5677818D9B}" type="pres">
      <dgm:prSet presAssocID="{E4B234E2-56F5-4F5B-BAE1-E9A65E19C604}" presName="node" presStyleLbl="node1" presStyleIdx="0" presStyleCnt="7">
        <dgm:presLayoutVars>
          <dgm:bulletEnabled val="1"/>
        </dgm:presLayoutVars>
      </dgm:prSet>
      <dgm:spPr/>
    </dgm:pt>
    <dgm:pt modelId="{98FA3145-360F-4BA4-A5BE-70BEE23CBE79}" type="pres">
      <dgm:prSet presAssocID="{144067E5-84E7-455F-908C-7AEB262677BD}" presName="sibTrans" presStyleCnt="0"/>
      <dgm:spPr/>
    </dgm:pt>
    <dgm:pt modelId="{EC52ABCB-0423-40E1-9A80-D03963402EC3}" type="pres">
      <dgm:prSet presAssocID="{C9945F43-6903-4634-97FF-69806DE95A8C}" presName="node" presStyleLbl="node1" presStyleIdx="1" presStyleCnt="7">
        <dgm:presLayoutVars>
          <dgm:bulletEnabled val="1"/>
        </dgm:presLayoutVars>
      </dgm:prSet>
      <dgm:spPr/>
    </dgm:pt>
    <dgm:pt modelId="{2D1EB72D-492F-4AD2-B952-1EE19667CF02}" type="pres">
      <dgm:prSet presAssocID="{C10A97CE-E7F1-4E86-BCB0-73E975D4C547}" presName="sibTrans" presStyleCnt="0"/>
      <dgm:spPr/>
    </dgm:pt>
    <dgm:pt modelId="{99BB9A71-BAB3-473F-99B2-4D824757688A}" type="pres">
      <dgm:prSet presAssocID="{869CE955-05B4-47B1-8715-B51B5D688A91}" presName="node" presStyleLbl="node1" presStyleIdx="2" presStyleCnt="7">
        <dgm:presLayoutVars>
          <dgm:bulletEnabled val="1"/>
        </dgm:presLayoutVars>
      </dgm:prSet>
      <dgm:spPr/>
    </dgm:pt>
    <dgm:pt modelId="{F50559D4-7E99-4FB4-AFCD-B10544B5520D}" type="pres">
      <dgm:prSet presAssocID="{150EE640-1086-42B0-BFAF-8A4ACF96FA58}" presName="sibTrans" presStyleCnt="0"/>
      <dgm:spPr/>
    </dgm:pt>
    <dgm:pt modelId="{6E013E1A-E0ED-468E-B419-0B324A21B537}" type="pres">
      <dgm:prSet presAssocID="{0F1D0F30-7032-4C4A-9C45-0368D79F0233}" presName="node" presStyleLbl="node1" presStyleIdx="3" presStyleCnt="7">
        <dgm:presLayoutVars>
          <dgm:bulletEnabled val="1"/>
        </dgm:presLayoutVars>
      </dgm:prSet>
      <dgm:spPr/>
    </dgm:pt>
    <dgm:pt modelId="{16D6D2BD-2135-4F5B-AFBE-3CB00B27F666}" type="pres">
      <dgm:prSet presAssocID="{F29003C2-DD11-4957-9F54-FF6759BA045E}" presName="sibTrans" presStyleCnt="0"/>
      <dgm:spPr/>
    </dgm:pt>
    <dgm:pt modelId="{1610E346-35D9-47CD-81BA-38C7AD764F65}" type="pres">
      <dgm:prSet presAssocID="{C6BE6514-5B63-4B27-AB4D-CCC7E9E32B16}" presName="node" presStyleLbl="node1" presStyleIdx="4" presStyleCnt="7">
        <dgm:presLayoutVars>
          <dgm:bulletEnabled val="1"/>
        </dgm:presLayoutVars>
      </dgm:prSet>
      <dgm:spPr/>
    </dgm:pt>
    <dgm:pt modelId="{9F6BDE04-8CA6-4196-8590-B0C58F46901B}" type="pres">
      <dgm:prSet presAssocID="{B8D993BD-7BD5-440C-BE5B-9AE4D8220485}" presName="sibTrans" presStyleCnt="0"/>
      <dgm:spPr/>
    </dgm:pt>
    <dgm:pt modelId="{692F3BEE-8569-4907-8BBE-523DDDBE9356}" type="pres">
      <dgm:prSet presAssocID="{A363C456-C65C-447F-8ABA-0A004C817E69}" presName="node" presStyleLbl="node1" presStyleIdx="5" presStyleCnt="7">
        <dgm:presLayoutVars>
          <dgm:bulletEnabled val="1"/>
        </dgm:presLayoutVars>
      </dgm:prSet>
      <dgm:spPr/>
    </dgm:pt>
    <dgm:pt modelId="{12B8FCF8-9CA1-4A6E-8DD6-1A0877416E98}" type="pres">
      <dgm:prSet presAssocID="{473A016E-E379-4613-A968-6FADDFD340E3}" presName="sibTrans" presStyleCnt="0"/>
      <dgm:spPr/>
    </dgm:pt>
    <dgm:pt modelId="{BBB4C6F2-D9C6-4723-B5ED-EAC3BB7AB4BD}" type="pres">
      <dgm:prSet presAssocID="{A58E8C52-DF17-40BC-94FB-ABE836ACDF56}" presName="node" presStyleLbl="node1" presStyleIdx="6" presStyleCnt="7">
        <dgm:presLayoutVars>
          <dgm:bulletEnabled val="1"/>
        </dgm:presLayoutVars>
      </dgm:prSet>
      <dgm:spPr/>
    </dgm:pt>
  </dgm:ptLst>
  <dgm:cxnLst>
    <dgm:cxn modelId="{39D4D033-C25C-4BF2-865B-FA1D77051F11}" type="presOf" srcId="{C6BE6514-5B63-4B27-AB4D-CCC7E9E32B16}" destId="{1610E346-35D9-47CD-81BA-38C7AD764F65}" srcOrd="0" destOrd="0" presId="urn:microsoft.com/office/officeart/2005/8/layout/default"/>
    <dgm:cxn modelId="{7CB4CF37-505F-4FCF-8FA0-1A99DA086D51}" type="presOf" srcId="{F15002A6-A941-42C9-B1BA-BA04D7645FA2}" destId="{57676BE9-7CA2-46F6-A0E5-9B7F73888E46}" srcOrd="0" destOrd="0" presId="urn:microsoft.com/office/officeart/2005/8/layout/default"/>
    <dgm:cxn modelId="{7871805B-12E8-44A7-96AF-5ECF61B66AF0}" srcId="{F15002A6-A941-42C9-B1BA-BA04D7645FA2}" destId="{0F1D0F30-7032-4C4A-9C45-0368D79F0233}" srcOrd="3" destOrd="0" parTransId="{DBCC9B46-0061-4535-8B6C-0C1A199131C3}" sibTransId="{F29003C2-DD11-4957-9F54-FF6759BA045E}"/>
    <dgm:cxn modelId="{7C186943-5C90-4F91-8045-7D6B71105A5F}" srcId="{F15002A6-A941-42C9-B1BA-BA04D7645FA2}" destId="{A363C456-C65C-447F-8ABA-0A004C817E69}" srcOrd="5" destOrd="0" parTransId="{29920DCE-8BC8-4F90-B1AD-6E192223BACC}" sibTransId="{473A016E-E379-4613-A968-6FADDFD340E3}"/>
    <dgm:cxn modelId="{D956DD44-4495-4915-9F03-36AABAABBAE8}" type="presOf" srcId="{0F1D0F30-7032-4C4A-9C45-0368D79F0233}" destId="{6E013E1A-E0ED-468E-B419-0B324A21B537}" srcOrd="0" destOrd="0" presId="urn:microsoft.com/office/officeart/2005/8/layout/default"/>
    <dgm:cxn modelId="{400A9775-F16D-48AF-B645-E3159453217B}" srcId="{F15002A6-A941-42C9-B1BA-BA04D7645FA2}" destId="{C6BE6514-5B63-4B27-AB4D-CCC7E9E32B16}" srcOrd="4" destOrd="0" parTransId="{9D7C4DF8-CA8C-4BDC-AF81-0108BF8CA80F}" sibTransId="{B8D993BD-7BD5-440C-BE5B-9AE4D8220485}"/>
    <dgm:cxn modelId="{FAD0DD91-23C7-4049-BFD0-8807442C335C}" type="presOf" srcId="{A58E8C52-DF17-40BC-94FB-ABE836ACDF56}" destId="{BBB4C6F2-D9C6-4723-B5ED-EAC3BB7AB4BD}" srcOrd="0" destOrd="0" presId="urn:microsoft.com/office/officeart/2005/8/layout/default"/>
    <dgm:cxn modelId="{C0386C97-E623-405C-A975-ED201786DDC9}" srcId="{F15002A6-A941-42C9-B1BA-BA04D7645FA2}" destId="{C9945F43-6903-4634-97FF-69806DE95A8C}" srcOrd="1" destOrd="0" parTransId="{DB28DE88-6789-4A95-BB1A-6E8F641DA0C5}" sibTransId="{C10A97CE-E7F1-4E86-BCB0-73E975D4C547}"/>
    <dgm:cxn modelId="{28ED04A2-08B6-40B3-B425-4485AA0F461C}" type="presOf" srcId="{869CE955-05B4-47B1-8715-B51B5D688A91}" destId="{99BB9A71-BAB3-473F-99B2-4D824757688A}" srcOrd="0" destOrd="0" presId="urn:microsoft.com/office/officeart/2005/8/layout/default"/>
    <dgm:cxn modelId="{6594D7A2-C62A-4030-9E17-770F0FD956B8}" srcId="{F15002A6-A941-42C9-B1BA-BA04D7645FA2}" destId="{869CE955-05B4-47B1-8715-B51B5D688A91}" srcOrd="2" destOrd="0" parTransId="{0A9A00DB-9B7D-4E02-A934-26A509F8D8DB}" sibTransId="{150EE640-1086-42B0-BFAF-8A4ACF96FA58}"/>
    <dgm:cxn modelId="{6D5714B2-EECE-497B-95FC-EEAC4265CD47}" srcId="{F15002A6-A941-42C9-B1BA-BA04D7645FA2}" destId="{E4B234E2-56F5-4F5B-BAE1-E9A65E19C604}" srcOrd="0" destOrd="0" parTransId="{36CD3FB0-3E8F-4275-80A0-06825B29A9BE}" sibTransId="{144067E5-84E7-455F-908C-7AEB262677BD}"/>
    <dgm:cxn modelId="{977132BE-65D5-4FC9-A505-F77132DA3014}" srcId="{F15002A6-A941-42C9-B1BA-BA04D7645FA2}" destId="{A58E8C52-DF17-40BC-94FB-ABE836ACDF56}" srcOrd="6" destOrd="0" parTransId="{F26F2B9F-2FCD-4C0D-AC9B-D2EF4517E3A6}" sibTransId="{5D24B187-AF9E-4AE8-B6C8-B9EB69D604E7}"/>
    <dgm:cxn modelId="{1160E8D1-0B08-41F3-8302-4477B45A994E}" type="presOf" srcId="{C9945F43-6903-4634-97FF-69806DE95A8C}" destId="{EC52ABCB-0423-40E1-9A80-D03963402EC3}" srcOrd="0" destOrd="0" presId="urn:microsoft.com/office/officeart/2005/8/layout/default"/>
    <dgm:cxn modelId="{0C6E90DF-5088-46CB-8780-DB9527752437}" type="presOf" srcId="{A363C456-C65C-447F-8ABA-0A004C817E69}" destId="{692F3BEE-8569-4907-8BBE-523DDDBE9356}" srcOrd="0" destOrd="0" presId="urn:microsoft.com/office/officeart/2005/8/layout/default"/>
    <dgm:cxn modelId="{CBAB4CEB-D521-4D21-B323-210691F3C436}" type="presOf" srcId="{E4B234E2-56F5-4F5B-BAE1-E9A65E19C604}" destId="{5ACCBEDD-2D1A-4524-A400-BB5677818D9B}" srcOrd="0" destOrd="0" presId="urn:microsoft.com/office/officeart/2005/8/layout/default"/>
    <dgm:cxn modelId="{B8808351-9DCE-44EB-9143-65341B29773B}" type="presParOf" srcId="{57676BE9-7CA2-46F6-A0E5-9B7F73888E46}" destId="{5ACCBEDD-2D1A-4524-A400-BB5677818D9B}" srcOrd="0" destOrd="0" presId="urn:microsoft.com/office/officeart/2005/8/layout/default"/>
    <dgm:cxn modelId="{945262FA-DF7C-4D23-98F5-4D7C6A614ABB}" type="presParOf" srcId="{57676BE9-7CA2-46F6-A0E5-9B7F73888E46}" destId="{98FA3145-360F-4BA4-A5BE-70BEE23CBE79}" srcOrd="1" destOrd="0" presId="urn:microsoft.com/office/officeart/2005/8/layout/default"/>
    <dgm:cxn modelId="{8435A97F-968A-4E32-8217-4F62C4A10D94}" type="presParOf" srcId="{57676BE9-7CA2-46F6-A0E5-9B7F73888E46}" destId="{EC52ABCB-0423-40E1-9A80-D03963402EC3}" srcOrd="2" destOrd="0" presId="urn:microsoft.com/office/officeart/2005/8/layout/default"/>
    <dgm:cxn modelId="{453C2C10-1E5C-49A5-93B3-3650C2440C39}" type="presParOf" srcId="{57676BE9-7CA2-46F6-A0E5-9B7F73888E46}" destId="{2D1EB72D-492F-4AD2-B952-1EE19667CF02}" srcOrd="3" destOrd="0" presId="urn:microsoft.com/office/officeart/2005/8/layout/default"/>
    <dgm:cxn modelId="{98A8411E-4602-4B45-9A77-787D9EE2B0B9}" type="presParOf" srcId="{57676BE9-7CA2-46F6-A0E5-9B7F73888E46}" destId="{99BB9A71-BAB3-473F-99B2-4D824757688A}" srcOrd="4" destOrd="0" presId="urn:microsoft.com/office/officeart/2005/8/layout/default"/>
    <dgm:cxn modelId="{AA38C101-8D7E-4058-B44A-04D0DD91F0FC}" type="presParOf" srcId="{57676BE9-7CA2-46F6-A0E5-9B7F73888E46}" destId="{F50559D4-7E99-4FB4-AFCD-B10544B5520D}" srcOrd="5" destOrd="0" presId="urn:microsoft.com/office/officeart/2005/8/layout/default"/>
    <dgm:cxn modelId="{7A538481-DF63-4091-8955-3C25C033B8F1}" type="presParOf" srcId="{57676BE9-7CA2-46F6-A0E5-9B7F73888E46}" destId="{6E013E1A-E0ED-468E-B419-0B324A21B537}" srcOrd="6" destOrd="0" presId="urn:microsoft.com/office/officeart/2005/8/layout/default"/>
    <dgm:cxn modelId="{DD85594D-2484-41C9-9164-7146FAEB8CEC}" type="presParOf" srcId="{57676BE9-7CA2-46F6-A0E5-9B7F73888E46}" destId="{16D6D2BD-2135-4F5B-AFBE-3CB00B27F666}" srcOrd="7" destOrd="0" presId="urn:microsoft.com/office/officeart/2005/8/layout/default"/>
    <dgm:cxn modelId="{7370C360-125A-4C9C-91A1-517F79A97DC0}" type="presParOf" srcId="{57676BE9-7CA2-46F6-A0E5-9B7F73888E46}" destId="{1610E346-35D9-47CD-81BA-38C7AD764F65}" srcOrd="8" destOrd="0" presId="urn:microsoft.com/office/officeart/2005/8/layout/default"/>
    <dgm:cxn modelId="{4D8B0807-5C71-4ABC-B5A4-4388606A9953}" type="presParOf" srcId="{57676BE9-7CA2-46F6-A0E5-9B7F73888E46}" destId="{9F6BDE04-8CA6-4196-8590-B0C58F46901B}" srcOrd="9" destOrd="0" presId="urn:microsoft.com/office/officeart/2005/8/layout/default"/>
    <dgm:cxn modelId="{11EF2492-1E88-4119-9D2A-2E4F81CC6979}" type="presParOf" srcId="{57676BE9-7CA2-46F6-A0E5-9B7F73888E46}" destId="{692F3BEE-8569-4907-8BBE-523DDDBE9356}" srcOrd="10" destOrd="0" presId="urn:microsoft.com/office/officeart/2005/8/layout/default"/>
    <dgm:cxn modelId="{5B593B4C-7DF1-4E05-AA85-0CD78FF3904A}" type="presParOf" srcId="{57676BE9-7CA2-46F6-A0E5-9B7F73888E46}" destId="{12B8FCF8-9CA1-4A6E-8DD6-1A0877416E98}" srcOrd="11" destOrd="0" presId="urn:microsoft.com/office/officeart/2005/8/layout/default"/>
    <dgm:cxn modelId="{37AE247B-D868-47EB-9E50-A380B470B24F}" type="presParOf" srcId="{57676BE9-7CA2-46F6-A0E5-9B7F73888E46}" destId="{BBB4C6F2-D9C6-4723-B5ED-EAC3BB7AB4BD}"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361447-0415-40B8-B4BF-9888D5766448}"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BEE3D808-AF1C-45B6-82F9-C551F84F1361}">
      <dgm:prSet/>
      <dgm:spPr/>
      <dgm:t>
        <a:bodyPr/>
        <a:lstStyle/>
        <a:p>
          <a:r>
            <a:rPr lang="en-US"/>
            <a:t>The quality or state of being exposed to the possibility of being attacked or harmed , either physically or emotionally.</a:t>
          </a:r>
        </a:p>
      </dgm:t>
    </dgm:pt>
    <dgm:pt modelId="{6B1BDD81-543A-4755-BEA7-2DF0022D2FBD}" type="parTrans" cxnId="{858D9E65-46B7-497C-B2B6-53D294C5E5AF}">
      <dgm:prSet/>
      <dgm:spPr/>
      <dgm:t>
        <a:bodyPr/>
        <a:lstStyle/>
        <a:p>
          <a:endParaRPr lang="en-US"/>
        </a:p>
      </dgm:t>
    </dgm:pt>
    <dgm:pt modelId="{9AE53000-C4F0-4808-AA8C-31B8B169906D}" type="sibTrans" cxnId="{858D9E65-46B7-497C-B2B6-53D294C5E5AF}">
      <dgm:prSet/>
      <dgm:spPr/>
      <dgm:t>
        <a:bodyPr/>
        <a:lstStyle/>
        <a:p>
          <a:endParaRPr lang="en-US"/>
        </a:p>
      </dgm:t>
    </dgm:pt>
    <dgm:pt modelId="{2AD71E9A-557B-4ED8-AA42-2FDCBF849211}">
      <dgm:prSet/>
      <dgm:spPr/>
      <dgm:t>
        <a:bodyPr/>
        <a:lstStyle/>
        <a:p>
          <a:r>
            <a:rPr lang="en-US"/>
            <a:t>Oxford Languages</a:t>
          </a:r>
        </a:p>
      </dgm:t>
    </dgm:pt>
    <dgm:pt modelId="{D15BA543-1744-4317-A89A-39E7C2B51538}" type="parTrans" cxnId="{16C33845-C6E4-478E-8D9E-C91563179057}">
      <dgm:prSet/>
      <dgm:spPr/>
      <dgm:t>
        <a:bodyPr/>
        <a:lstStyle/>
        <a:p>
          <a:endParaRPr lang="en-US"/>
        </a:p>
      </dgm:t>
    </dgm:pt>
    <dgm:pt modelId="{E1115C23-7740-4A9D-B2EE-C8EF369E5D6B}" type="sibTrans" cxnId="{16C33845-C6E4-478E-8D9E-C91563179057}">
      <dgm:prSet/>
      <dgm:spPr/>
      <dgm:t>
        <a:bodyPr/>
        <a:lstStyle/>
        <a:p>
          <a:endParaRPr lang="en-US"/>
        </a:p>
      </dgm:t>
    </dgm:pt>
    <dgm:pt modelId="{7EE55D62-C2D2-44D7-91BB-3FEC68B1810A}">
      <dgm:prSet/>
      <dgm:spPr/>
      <dgm:t>
        <a:bodyPr/>
        <a:lstStyle/>
        <a:p>
          <a:r>
            <a:rPr lang="en-US"/>
            <a:t>Someone who is vulnerable is weak and without protection, with the result that they are easily hurt physically or emotionally.</a:t>
          </a:r>
        </a:p>
      </dgm:t>
    </dgm:pt>
    <dgm:pt modelId="{9AA16C9A-4511-44C3-929C-C64004652AD6}" type="parTrans" cxnId="{6E43BA84-1083-441F-B054-6791F1FDAE6C}">
      <dgm:prSet/>
      <dgm:spPr/>
      <dgm:t>
        <a:bodyPr/>
        <a:lstStyle/>
        <a:p>
          <a:endParaRPr lang="en-US"/>
        </a:p>
      </dgm:t>
    </dgm:pt>
    <dgm:pt modelId="{A426C914-0E7A-486A-8060-98168A9687BD}" type="sibTrans" cxnId="{6E43BA84-1083-441F-B054-6791F1FDAE6C}">
      <dgm:prSet/>
      <dgm:spPr/>
      <dgm:t>
        <a:bodyPr/>
        <a:lstStyle/>
        <a:p>
          <a:endParaRPr lang="en-US"/>
        </a:p>
      </dgm:t>
    </dgm:pt>
    <dgm:pt modelId="{B492A0FF-0C68-4D1F-B2E5-12EBF0BECDB7}">
      <dgm:prSet/>
      <dgm:spPr/>
      <dgm:t>
        <a:bodyPr/>
        <a:lstStyle/>
        <a:p>
          <a:r>
            <a:rPr lang="en-US"/>
            <a:t>Collins English Dictionary</a:t>
          </a:r>
        </a:p>
      </dgm:t>
    </dgm:pt>
    <dgm:pt modelId="{18CFD556-F46F-487D-8E58-98AEB772C8F0}" type="parTrans" cxnId="{B90FD721-1529-40DA-8794-AAF6BB3A7C0A}">
      <dgm:prSet/>
      <dgm:spPr/>
      <dgm:t>
        <a:bodyPr/>
        <a:lstStyle/>
        <a:p>
          <a:endParaRPr lang="en-US"/>
        </a:p>
      </dgm:t>
    </dgm:pt>
    <dgm:pt modelId="{634F24CB-4C25-4267-BC12-D206D6C3701A}" type="sibTrans" cxnId="{B90FD721-1529-40DA-8794-AAF6BB3A7C0A}">
      <dgm:prSet/>
      <dgm:spPr/>
      <dgm:t>
        <a:bodyPr/>
        <a:lstStyle/>
        <a:p>
          <a:endParaRPr lang="en-US"/>
        </a:p>
      </dgm:t>
    </dgm:pt>
    <dgm:pt modelId="{992C59D2-04FF-4BDA-BC53-4582AAE8F867}" type="pres">
      <dgm:prSet presAssocID="{29361447-0415-40B8-B4BF-9888D5766448}" presName="linear" presStyleCnt="0">
        <dgm:presLayoutVars>
          <dgm:animLvl val="lvl"/>
          <dgm:resizeHandles val="exact"/>
        </dgm:presLayoutVars>
      </dgm:prSet>
      <dgm:spPr/>
    </dgm:pt>
    <dgm:pt modelId="{6147373C-527E-4E73-AE45-4DA00ECAC8B5}" type="pres">
      <dgm:prSet presAssocID="{BEE3D808-AF1C-45B6-82F9-C551F84F1361}" presName="parentText" presStyleLbl="node1" presStyleIdx="0" presStyleCnt="2">
        <dgm:presLayoutVars>
          <dgm:chMax val="0"/>
          <dgm:bulletEnabled val="1"/>
        </dgm:presLayoutVars>
      </dgm:prSet>
      <dgm:spPr/>
    </dgm:pt>
    <dgm:pt modelId="{FBA1C051-5C7C-432A-89B9-68F15D0E9AB1}" type="pres">
      <dgm:prSet presAssocID="{BEE3D808-AF1C-45B6-82F9-C551F84F1361}" presName="childText" presStyleLbl="revTx" presStyleIdx="0" presStyleCnt="2">
        <dgm:presLayoutVars>
          <dgm:bulletEnabled val="1"/>
        </dgm:presLayoutVars>
      </dgm:prSet>
      <dgm:spPr/>
    </dgm:pt>
    <dgm:pt modelId="{7823A29D-1A40-4FDA-B725-C92143E3BF1F}" type="pres">
      <dgm:prSet presAssocID="{7EE55D62-C2D2-44D7-91BB-3FEC68B1810A}" presName="parentText" presStyleLbl="node1" presStyleIdx="1" presStyleCnt="2">
        <dgm:presLayoutVars>
          <dgm:chMax val="0"/>
          <dgm:bulletEnabled val="1"/>
        </dgm:presLayoutVars>
      </dgm:prSet>
      <dgm:spPr/>
    </dgm:pt>
    <dgm:pt modelId="{039ECE01-FD92-4035-9A5F-96E051F0F28D}" type="pres">
      <dgm:prSet presAssocID="{7EE55D62-C2D2-44D7-91BB-3FEC68B1810A}" presName="childText" presStyleLbl="revTx" presStyleIdx="1" presStyleCnt="2">
        <dgm:presLayoutVars>
          <dgm:bulletEnabled val="1"/>
        </dgm:presLayoutVars>
      </dgm:prSet>
      <dgm:spPr/>
    </dgm:pt>
  </dgm:ptLst>
  <dgm:cxnLst>
    <dgm:cxn modelId="{0F19A114-E765-4300-A82F-7732B0EDC5F1}" type="presOf" srcId="{2AD71E9A-557B-4ED8-AA42-2FDCBF849211}" destId="{FBA1C051-5C7C-432A-89B9-68F15D0E9AB1}" srcOrd="0" destOrd="0" presId="urn:microsoft.com/office/officeart/2005/8/layout/vList2"/>
    <dgm:cxn modelId="{B90FD721-1529-40DA-8794-AAF6BB3A7C0A}" srcId="{7EE55D62-C2D2-44D7-91BB-3FEC68B1810A}" destId="{B492A0FF-0C68-4D1F-B2E5-12EBF0BECDB7}" srcOrd="0" destOrd="0" parTransId="{18CFD556-F46F-487D-8E58-98AEB772C8F0}" sibTransId="{634F24CB-4C25-4267-BC12-D206D6C3701A}"/>
    <dgm:cxn modelId="{16C33845-C6E4-478E-8D9E-C91563179057}" srcId="{BEE3D808-AF1C-45B6-82F9-C551F84F1361}" destId="{2AD71E9A-557B-4ED8-AA42-2FDCBF849211}" srcOrd="0" destOrd="0" parTransId="{D15BA543-1744-4317-A89A-39E7C2B51538}" sibTransId="{E1115C23-7740-4A9D-B2EE-C8EF369E5D6B}"/>
    <dgm:cxn modelId="{858D9E65-46B7-497C-B2B6-53D294C5E5AF}" srcId="{29361447-0415-40B8-B4BF-9888D5766448}" destId="{BEE3D808-AF1C-45B6-82F9-C551F84F1361}" srcOrd="0" destOrd="0" parTransId="{6B1BDD81-543A-4755-BEA7-2DF0022D2FBD}" sibTransId="{9AE53000-C4F0-4808-AA8C-31B8B169906D}"/>
    <dgm:cxn modelId="{58DBD047-4A68-4E24-A125-B90C9690154F}" type="presOf" srcId="{29361447-0415-40B8-B4BF-9888D5766448}" destId="{992C59D2-04FF-4BDA-BC53-4582AAE8F867}" srcOrd="0" destOrd="0" presId="urn:microsoft.com/office/officeart/2005/8/layout/vList2"/>
    <dgm:cxn modelId="{33B0FF4A-FD05-45A5-86A3-5FDE2BD53966}" type="presOf" srcId="{B492A0FF-0C68-4D1F-B2E5-12EBF0BECDB7}" destId="{039ECE01-FD92-4035-9A5F-96E051F0F28D}" srcOrd="0" destOrd="0" presId="urn:microsoft.com/office/officeart/2005/8/layout/vList2"/>
    <dgm:cxn modelId="{6E43BA84-1083-441F-B054-6791F1FDAE6C}" srcId="{29361447-0415-40B8-B4BF-9888D5766448}" destId="{7EE55D62-C2D2-44D7-91BB-3FEC68B1810A}" srcOrd="1" destOrd="0" parTransId="{9AA16C9A-4511-44C3-929C-C64004652AD6}" sibTransId="{A426C914-0E7A-486A-8060-98168A9687BD}"/>
    <dgm:cxn modelId="{7211B8B6-1C9F-41AD-A577-39475F61E862}" type="presOf" srcId="{7EE55D62-C2D2-44D7-91BB-3FEC68B1810A}" destId="{7823A29D-1A40-4FDA-B725-C92143E3BF1F}" srcOrd="0" destOrd="0" presId="urn:microsoft.com/office/officeart/2005/8/layout/vList2"/>
    <dgm:cxn modelId="{C21AA0F6-6731-4CF8-9E70-55AD99ED7F85}" type="presOf" srcId="{BEE3D808-AF1C-45B6-82F9-C551F84F1361}" destId="{6147373C-527E-4E73-AE45-4DA00ECAC8B5}" srcOrd="0" destOrd="0" presId="urn:microsoft.com/office/officeart/2005/8/layout/vList2"/>
    <dgm:cxn modelId="{3A69F7BB-FCEF-4314-9270-586AD3BC0EE3}" type="presParOf" srcId="{992C59D2-04FF-4BDA-BC53-4582AAE8F867}" destId="{6147373C-527E-4E73-AE45-4DA00ECAC8B5}" srcOrd="0" destOrd="0" presId="urn:microsoft.com/office/officeart/2005/8/layout/vList2"/>
    <dgm:cxn modelId="{60503353-46DD-45EC-B0B2-F0EC86546E1B}" type="presParOf" srcId="{992C59D2-04FF-4BDA-BC53-4582AAE8F867}" destId="{FBA1C051-5C7C-432A-89B9-68F15D0E9AB1}" srcOrd="1" destOrd="0" presId="urn:microsoft.com/office/officeart/2005/8/layout/vList2"/>
    <dgm:cxn modelId="{F7EFA664-3DA1-435A-A6A1-9A40CBBA9721}" type="presParOf" srcId="{992C59D2-04FF-4BDA-BC53-4582AAE8F867}" destId="{7823A29D-1A40-4FDA-B725-C92143E3BF1F}" srcOrd="2" destOrd="0" presId="urn:microsoft.com/office/officeart/2005/8/layout/vList2"/>
    <dgm:cxn modelId="{7AA55EC7-668E-4A53-8AB8-7A4014083295}" type="presParOf" srcId="{992C59D2-04FF-4BDA-BC53-4582AAE8F867}" destId="{039ECE01-FD92-4035-9A5F-96E051F0F28D}"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E3CA10-044F-43C6-805C-5EEB3ABE877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4112448-3789-436A-BB6A-9DBB34137D43}">
      <dgm:prSet/>
      <dgm:spPr/>
      <dgm:t>
        <a:bodyPr/>
        <a:lstStyle/>
        <a:p>
          <a:r>
            <a:rPr lang="en-GB"/>
            <a:t>Being exposed to the possibility of being attacked or harmed, either physically or emotionally </a:t>
          </a:r>
          <a:endParaRPr lang="en-US"/>
        </a:p>
      </dgm:t>
    </dgm:pt>
    <dgm:pt modelId="{365E9809-0E7C-4688-96A1-3A349B6CDAD2}" type="parTrans" cxnId="{EA0E5C7A-20B1-44D3-8E22-44832FF38B13}">
      <dgm:prSet/>
      <dgm:spPr/>
      <dgm:t>
        <a:bodyPr/>
        <a:lstStyle/>
        <a:p>
          <a:endParaRPr lang="en-US"/>
        </a:p>
      </dgm:t>
    </dgm:pt>
    <dgm:pt modelId="{C00147E2-DC93-4D31-B63F-9B94219C5DEB}" type="sibTrans" cxnId="{EA0E5C7A-20B1-44D3-8E22-44832FF38B13}">
      <dgm:prSet/>
      <dgm:spPr/>
      <dgm:t>
        <a:bodyPr/>
        <a:lstStyle/>
        <a:p>
          <a:endParaRPr lang="en-US"/>
        </a:p>
      </dgm:t>
    </dgm:pt>
    <dgm:pt modelId="{600BAC89-42D7-402E-BAE4-9C1C44B4754B}">
      <dgm:prSet/>
      <dgm:spPr/>
      <dgm:t>
        <a:bodyPr/>
        <a:lstStyle/>
        <a:p>
          <a:r>
            <a:rPr lang="en-US"/>
            <a:t>No legal definition </a:t>
          </a:r>
        </a:p>
      </dgm:t>
    </dgm:pt>
    <dgm:pt modelId="{845113F2-B279-4303-AA42-22BD266E0B94}" type="parTrans" cxnId="{D5EA7068-186F-4C91-91FE-5D370E44F730}">
      <dgm:prSet/>
      <dgm:spPr/>
      <dgm:t>
        <a:bodyPr/>
        <a:lstStyle/>
        <a:p>
          <a:endParaRPr lang="en-US"/>
        </a:p>
      </dgm:t>
    </dgm:pt>
    <dgm:pt modelId="{C455302B-C858-4FE9-8CDE-F2C6A2F69AD4}" type="sibTrans" cxnId="{D5EA7068-186F-4C91-91FE-5D370E44F730}">
      <dgm:prSet/>
      <dgm:spPr/>
      <dgm:t>
        <a:bodyPr/>
        <a:lstStyle/>
        <a:p>
          <a:endParaRPr lang="en-US"/>
        </a:p>
      </dgm:t>
    </dgm:pt>
    <dgm:pt modelId="{DA09BF27-8BB2-4737-A066-616BFDF0133A}" type="pres">
      <dgm:prSet presAssocID="{24E3CA10-044F-43C6-805C-5EEB3ABE877A}" presName="hierChild1" presStyleCnt="0">
        <dgm:presLayoutVars>
          <dgm:chPref val="1"/>
          <dgm:dir/>
          <dgm:animOne val="branch"/>
          <dgm:animLvl val="lvl"/>
          <dgm:resizeHandles/>
        </dgm:presLayoutVars>
      </dgm:prSet>
      <dgm:spPr/>
    </dgm:pt>
    <dgm:pt modelId="{AF94CE2D-537D-4149-95EE-3AE3CFCDADC2}" type="pres">
      <dgm:prSet presAssocID="{B4112448-3789-436A-BB6A-9DBB34137D43}" presName="hierRoot1" presStyleCnt="0"/>
      <dgm:spPr/>
    </dgm:pt>
    <dgm:pt modelId="{15A993D4-B167-4018-8490-6CDD205D1640}" type="pres">
      <dgm:prSet presAssocID="{B4112448-3789-436A-BB6A-9DBB34137D43}" presName="composite" presStyleCnt="0"/>
      <dgm:spPr/>
    </dgm:pt>
    <dgm:pt modelId="{490CB990-DA70-44C4-B5E3-87CA4A7EBEF4}" type="pres">
      <dgm:prSet presAssocID="{B4112448-3789-436A-BB6A-9DBB34137D43}" presName="background" presStyleLbl="node0" presStyleIdx="0" presStyleCnt="2"/>
      <dgm:spPr/>
    </dgm:pt>
    <dgm:pt modelId="{C558083D-11B3-4F10-B46F-C60C901B0ED4}" type="pres">
      <dgm:prSet presAssocID="{B4112448-3789-436A-BB6A-9DBB34137D43}" presName="text" presStyleLbl="fgAcc0" presStyleIdx="0" presStyleCnt="2">
        <dgm:presLayoutVars>
          <dgm:chPref val="3"/>
        </dgm:presLayoutVars>
      </dgm:prSet>
      <dgm:spPr/>
    </dgm:pt>
    <dgm:pt modelId="{193E13E2-A9D0-4299-8A33-52B52780F766}" type="pres">
      <dgm:prSet presAssocID="{B4112448-3789-436A-BB6A-9DBB34137D43}" presName="hierChild2" presStyleCnt="0"/>
      <dgm:spPr/>
    </dgm:pt>
    <dgm:pt modelId="{4215B841-0190-4C2C-8AF2-1CB229331FFE}" type="pres">
      <dgm:prSet presAssocID="{600BAC89-42D7-402E-BAE4-9C1C44B4754B}" presName="hierRoot1" presStyleCnt="0"/>
      <dgm:spPr/>
    </dgm:pt>
    <dgm:pt modelId="{6F0D285F-2E8C-4704-A597-9246D1E908CB}" type="pres">
      <dgm:prSet presAssocID="{600BAC89-42D7-402E-BAE4-9C1C44B4754B}" presName="composite" presStyleCnt="0"/>
      <dgm:spPr/>
    </dgm:pt>
    <dgm:pt modelId="{E8C4A767-34CD-44BE-A1E7-E45582FCE5A5}" type="pres">
      <dgm:prSet presAssocID="{600BAC89-42D7-402E-BAE4-9C1C44B4754B}" presName="background" presStyleLbl="node0" presStyleIdx="1" presStyleCnt="2"/>
      <dgm:spPr/>
    </dgm:pt>
    <dgm:pt modelId="{02C1B60E-E1B0-4D04-ADDC-9C71F6958E5F}" type="pres">
      <dgm:prSet presAssocID="{600BAC89-42D7-402E-BAE4-9C1C44B4754B}" presName="text" presStyleLbl="fgAcc0" presStyleIdx="1" presStyleCnt="2">
        <dgm:presLayoutVars>
          <dgm:chPref val="3"/>
        </dgm:presLayoutVars>
      </dgm:prSet>
      <dgm:spPr/>
    </dgm:pt>
    <dgm:pt modelId="{F30824EE-C9C9-4CD6-88C8-5417E60731C5}" type="pres">
      <dgm:prSet presAssocID="{600BAC89-42D7-402E-BAE4-9C1C44B4754B}" presName="hierChild2" presStyleCnt="0"/>
      <dgm:spPr/>
    </dgm:pt>
  </dgm:ptLst>
  <dgm:cxnLst>
    <dgm:cxn modelId="{8DF5AC44-9B21-4D44-B618-80629DBB4147}" type="presOf" srcId="{24E3CA10-044F-43C6-805C-5EEB3ABE877A}" destId="{DA09BF27-8BB2-4737-A066-616BFDF0133A}" srcOrd="0" destOrd="0" presId="urn:microsoft.com/office/officeart/2005/8/layout/hierarchy1"/>
    <dgm:cxn modelId="{D5EA7068-186F-4C91-91FE-5D370E44F730}" srcId="{24E3CA10-044F-43C6-805C-5EEB3ABE877A}" destId="{600BAC89-42D7-402E-BAE4-9C1C44B4754B}" srcOrd="1" destOrd="0" parTransId="{845113F2-B279-4303-AA42-22BD266E0B94}" sibTransId="{C455302B-C858-4FE9-8CDE-F2C6A2F69AD4}"/>
    <dgm:cxn modelId="{A600FA6E-EADC-4BAE-AAF3-9A089A5AD1F4}" type="presOf" srcId="{B4112448-3789-436A-BB6A-9DBB34137D43}" destId="{C558083D-11B3-4F10-B46F-C60C901B0ED4}" srcOrd="0" destOrd="0" presId="urn:microsoft.com/office/officeart/2005/8/layout/hierarchy1"/>
    <dgm:cxn modelId="{EA0E5C7A-20B1-44D3-8E22-44832FF38B13}" srcId="{24E3CA10-044F-43C6-805C-5EEB3ABE877A}" destId="{B4112448-3789-436A-BB6A-9DBB34137D43}" srcOrd="0" destOrd="0" parTransId="{365E9809-0E7C-4688-96A1-3A349B6CDAD2}" sibTransId="{C00147E2-DC93-4D31-B63F-9B94219C5DEB}"/>
    <dgm:cxn modelId="{C1978D7D-CEB8-4975-B608-79C7A9325352}" type="presOf" srcId="{600BAC89-42D7-402E-BAE4-9C1C44B4754B}" destId="{02C1B60E-E1B0-4D04-ADDC-9C71F6958E5F}" srcOrd="0" destOrd="0" presId="urn:microsoft.com/office/officeart/2005/8/layout/hierarchy1"/>
    <dgm:cxn modelId="{78F7F82A-93BA-4A68-9786-31C611F89B9E}" type="presParOf" srcId="{DA09BF27-8BB2-4737-A066-616BFDF0133A}" destId="{AF94CE2D-537D-4149-95EE-3AE3CFCDADC2}" srcOrd="0" destOrd="0" presId="urn:microsoft.com/office/officeart/2005/8/layout/hierarchy1"/>
    <dgm:cxn modelId="{2F49CB18-5D5D-4505-B136-7CC54ED6060E}" type="presParOf" srcId="{AF94CE2D-537D-4149-95EE-3AE3CFCDADC2}" destId="{15A993D4-B167-4018-8490-6CDD205D1640}" srcOrd="0" destOrd="0" presId="urn:microsoft.com/office/officeart/2005/8/layout/hierarchy1"/>
    <dgm:cxn modelId="{FE36EEFB-6B66-43A4-9481-07654722AB2A}" type="presParOf" srcId="{15A993D4-B167-4018-8490-6CDD205D1640}" destId="{490CB990-DA70-44C4-B5E3-87CA4A7EBEF4}" srcOrd="0" destOrd="0" presId="urn:microsoft.com/office/officeart/2005/8/layout/hierarchy1"/>
    <dgm:cxn modelId="{43764C4B-8C70-4126-BE78-B61218F30031}" type="presParOf" srcId="{15A993D4-B167-4018-8490-6CDD205D1640}" destId="{C558083D-11B3-4F10-B46F-C60C901B0ED4}" srcOrd="1" destOrd="0" presId="urn:microsoft.com/office/officeart/2005/8/layout/hierarchy1"/>
    <dgm:cxn modelId="{FE965903-8D7C-4FAD-92C0-AFC6AC7EEC84}" type="presParOf" srcId="{AF94CE2D-537D-4149-95EE-3AE3CFCDADC2}" destId="{193E13E2-A9D0-4299-8A33-52B52780F766}" srcOrd="1" destOrd="0" presId="urn:microsoft.com/office/officeart/2005/8/layout/hierarchy1"/>
    <dgm:cxn modelId="{1FFA080F-E31C-43C6-9D42-6B221DA22380}" type="presParOf" srcId="{DA09BF27-8BB2-4737-A066-616BFDF0133A}" destId="{4215B841-0190-4C2C-8AF2-1CB229331FFE}" srcOrd="1" destOrd="0" presId="urn:microsoft.com/office/officeart/2005/8/layout/hierarchy1"/>
    <dgm:cxn modelId="{1A7BAD5A-A097-422D-B6D8-6BA9EF4B7675}" type="presParOf" srcId="{4215B841-0190-4C2C-8AF2-1CB229331FFE}" destId="{6F0D285F-2E8C-4704-A597-9246D1E908CB}" srcOrd="0" destOrd="0" presId="urn:microsoft.com/office/officeart/2005/8/layout/hierarchy1"/>
    <dgm:cxn modelId="{C75EEA94-B371-4EE9-9E6F-C6AE723F4BF0}" type="presParOf" srcId="{6F0D285F-2E8C-4704-A597-9246D1E908CB}" destId="{E8C4A767-34CD-44BE-A1E7-E45582FCE5A5}" srcOrd="0" destOrd="0" presId="urn:microsoft.com/office/officeart/2005/8/layout/hierarchy1"/>
    <dgm:cxn modelId="{17E59964-115E-4A36-8832-0C8B786B4437}" type="presParOf" srcId="{6F0D285F-2E8C-4704-A597-9246D1E908CB}" destId="{02C1B60E-E1B0-4D04-ADDC-9C71F6958E5F}" srcOrd="1" destOrd="0" presId="urn:microsoft.com/office/officeart/2005/8/layout/hierarchy1"/>
    <dgm:cxn modelId="{35C1521F-F4B7-446F-9CF5-F83583953EAA}" type="presParOf" srcId="{4215B841-0190-4C2C-8AF2-1CB229331FFE}" destId="{F30824EE-C9C9-4CD6-88C8-5417E60731C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082CC9-5364-44A9-BAEE-5FA4273FDCA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BB811EC-396D-4CE5-A189-5B67C5E0FE12}">
      <dgm:prSet/>
      <dgm:spPr/>
      <dgm:t>
        <a:bodyPr/>
        <a:lstStyle/>
        <a:p>
          <a:r>
            <a:rPr lang="en-GB"/>
            <a:t>Children (Always)</a:t>
          </a:r>
          <a:endParaRPr lang="en-US"/>
        </a:p>
      </dgm:t>
    </dgm:pt>
    <dgm:pt modelId="{8AA1059E-D7CF-4561-B7E4-B63DFA025511}" type="parTrans" cxnId="{B68E191E-C2EE-4104-BA23-9C401E28BA75}">
      <dgm:prSet/>
      <dgm:spPr/>
      <dgm:t>
        <a:bodyPr/>
        <a:lstStyle/>
        <a:p>
          <a:endParaRPr lang="en-US"/>
        </a:p>
      </dgm:t>
    </dgm:pt>
    <dgm:pt modelId="{B0FAA25D-7A25-4752-92E3-F2681E3C7710}" type="sibTrans" cxnId="{B68E191E-C2EE-4104-BA23-9C401E28BA75}">
      <dgm:prSet/>
      <dgm:spPr/>
      <dgm:t>
        <a:bodyPr/>
        <a:lstStyle/>
        <a:p>
          <a:endParaRPr lang="en-US"/>
        </a:p>
      </dgm:t>
    </dgm:pt>
    <dgm:pt modelId="{B917FF64-C599-435D-A99E-BAD6F5CCBBF2}">
      <dgm:prSet/>
      <dgm:spPr/>
      <dgm:t>
        <a:bodyPr/>
        <a:lstStyle/>
        <a:p>
          <a:r>
            <a:rPr lang="en-GB"/>
            <a:t>and</a:t>
          </a:r>
          <a:endParaRPr lang="en-US"/>
        </a:p>
      </dgm:t>
    </dgm:pt>
    <dgm:pt modelId="{F5777542-873F-4D0D-A9DA-65B6A55A5930}" type="parTrans" cxnId="{17FC91D5-2FFD-4AA1-BFC2-077E9F042307}">
      <dgm:prSet/>
      <dgm:spPr/>
      <dgm:t>
        <a:bodyPr/>
        <a:lstStyle/>
        <a:p>
          <a:endParaRPr lang="en-US"/>
        </a:p>
      </dgm:t>
    </dgm:pt>
    <dgm:pt modelId="{8BD760E4-02A9-4D14-B072-0249BF63F37E}" type="sibTrans" cxnId="{17FC91D5-2FFD-4AA1-BFC2-077E9F042307}">
      <dgm:prSet/>
      <dgm:spPr/>
      <dgm:t>
        <a:bodyPr/>
        <a:lstStyle/>
        <a:p>
          <a:endParaRPr lang="en-US"/>
        </a:p>
      </dgm:t>
    </dgm:pt>
    <dgm:pt modelId="{A5DBFAE5-4AA1-48C8-918A-915351EABF67}">
      <dgm:prSet/>
      <dgm:spPr/>
      <dgm:t>
        <a:bodyPr/>
        <a:lstStyle/>
        <a:p>
          <a:r>
            <a:rPr lang="en-GB"/>
            <a:t>Some adults </a:t>
          </a:r>
          <a:endParaRPr lang="en-US"/>
        </a:p>
      </dgm:t>
    </dgm:pt>
    <dgm:pt modelId="{C7826208-D52A-467A-A86C-1DB23BAD3125}" type="parTrans" cxnId="{9A6D2060-F2C0-47E1-9D81-390536FE73E3}">
      <dgm:prSet/>
      <dgm:spPr/>
      <dgm:t>
        <a:bodyPr/>
        <a:lstStyle/>
        <a:p>
          <a:endParaRPr lang="en-US"/>
        </a:p>
      </dgm:t>
    </dgm:pt>
    <dgm:pt modelId="{0FFFD8D9-46BC-4318-BA14-361B3E536988}" type="sibTrans" cxnId="{9A6D2060-F2C0-47E1-9D81-390536FE73E3}">
      <dgm:prSet/>
      <dgm:spPr/>
      <dgm:t>
        <a:bodyPr/>
        <a:lstStyle/>
        <a:p>
          <a:endParaRPr lang="en-US"/>
        </a:p>
      </dgm:t>
    </dgm:pt>
    <dgm:pt modelId="{3D8E8A06-3BE4-47D0-A1AD-CC7E964A75B5}" type="pres">
      <dgm:prSet presAssocID="{F1082CC9-5364-44A9-BAEE-5FA4273FDCA9}" presName="linear" presStyleCnt="0">
        <dgm:presLayoutVars>
          <dgm:animLvl val="lvl"/>
          <dgm:resizeHandles val="exact"/>
        </dgm:presLayoutVars>
      </dgm:prSet>
      <dgm:spPr/>
    </dgm:pt>
    <dgm:pt modelId="{8D0398A3-8C0C-404C-8736-AB5D27F0962F}" type="pres">
      <dgm:prSet presAssocID="{7BB811EC-396D-4CE5-A189-5B67C5E0FE12}" presName="parentText" presStyleLbl="node1" presStyleIdx="0" presStyleCnt="3">
        <dgm:presLayoutVars>
          <dgm:chMax val="0"/>
          <dgm:bulletEnabled val="1"/>
        </dgm:presLayoutVars>
      </dgm:prSet>
      <dgm:spPr/>
    </dgm:pt>
    <dgm:pt modelId="{BFC846F9-391D-4757-BE70-7E9E7CC252AC}" type="pres">
      <dgm:prSet presAssocID="{B0FAA25D-7A25-4752-92E3-F2681E3C7710}" presName="spacer" presStyleCnt="0"/>
      <dgm:spPr/>
    </dgm:pt>
    <dgm:pt modelId="{C3E4B007-A1C6-4E8A-B60D-2ED7781C6536}" type="pres">
      <dgm:prSet presAssocID="{B917FF64-C599-435D-A99E-BAD6F5CCBBF2}" presName="parentText" presStyleLbl="node1" presStyleIdx="1" presStyleCnt="3">
        <dgm:presLayoutVars>
          <dgm:chMax val="0"/>
          <dgm:bulletEnabled val="1"/>
        </dgm:presLayoutVars>
      </dgm:prSet>
      <dgm:spPr/>
    </dgm:pt>
    <dgm:pt modelId="{01CED67C-F6CC-437F-B20C-54F821091A73}" type="pres">
      <dgm:prSet presAssocID="{8BD760E4-02A9-4D14-B072-0249BF63F37E}" presName="spacer" presStyleCnt="0"/>
      <dgm:spPr/>
    </dgm:pt>
    <dgm:pt modelId="{D5236D14-0801-4267-A380-3299509204B5}" type="pres">
      <dgm:prSet presAssocID="{A5DBFAE5-4AA1-48C8-918A-915351EABF67}" presName="parentText" presStyleLbl="node1" presStyleIdx="2" presStyleCnt="3">
        <dgm:presLayoutVars>
          <dgm:chMax val="0"/>
          <dgm:bulletEnabled val="1"/>
        </dgm:presLayoutVars>
      </dgm:prSet>
      <dgm:spPr/>
    </dgm:pt>
  </dgm:ptLst>
  <dgm:cxnLst>
    <dgm:cxn modelId="{AF58920F-B799-4E08-84EC-42CDF0379A2A}" type="presOf" srcId="{B917FF64-C599-435D-A99E-BAD6F5CCBBF2}" destId="{C3E4B007-A1C6-4E8A-B60D-2ED7781C6536}" srcOrd="0" destOrd="0" presId="urn:microsoft.com/office/officeart/2005/8/layout/vList2"/>
    <dgm:cxn modelId="{B68E191E-C2EE-4104-BA23-9C401E28BA75}" srcId="{F1082CC9-5364-44A9-BAEE-5FA4273FDCA9}" destId="{7BB811EC-396D-4CE5-A189-5B67C5E0FE12}" srcOrd="0" destOrd="0" parTransId="{8AA1059E-D7CF-4561-B7E4-B63DFA025511}" sibTransId="{B0FAA25D-7A25-4752-92E3-F2681E3C7710}"/>
    <dgm:cxn modelId="{9A6D2060-F2C0-47E1-9D81-390536FE73E3}" srcId="{F1082CC9-5364-44A9-BAEE-5FA4273FDCA9}" destId="{A5DBFAE5-4AA1-48C8-918A-915351EABF67}" srcOrd="2" destOrd="0" parTransId="{C7826208-D52A-467A-A86C-1DB23BAD3125}" sibTransId="{0FFFD8D9-46BC-4318-BA14-361B3E536988}"/>
    <dgm:cxn modelId="{3ADA9E56-E039-4903-AA37-0F98832BC1C6}" type="presOf" srcId="{A5DBFAE5-4AA1-48C8-918A-915351EABF67}" destId="{D5236D14-0801-4267-A380-3299509204B5}" srcOrd="0" destOrd="0" presId="urn:microsoft.com/office/officeart/2005/8/layout/vList2"/>
    <dgm:cxn modelId="{7682BC86-45D3-41E7-A7EF-7F12C933908A}" type="presOf" srcId="{F1082CC9-5364-44A9-BAEE-5FA4273FDCA9}" destId="{3D8E8A06-3BE4-47D0-A1AD-CC7E964A75B5}" srcOrd="0" destOrd="0" presId="urn:microsoft.com/office/officeart/2005/8/layout/vList2"/>
    <dgm:cxn modelId="{17FC91D5-2FFD-4AA1-BFC2-077E9F042307}" srcId="{F1082CC9-5364-44A9-BAEE-5FA4273FDCA9}" destId="{B917FF64-C599-435D-A99E-BAD6F5CCBBF2}" srcOrd="1" destOrd="0" parTransId="{F5777542-873F-4D0D-A9DA-65B6A55A5930}" sibTransId="{8BD760E4-02A9-4D14-B072-0249BF63F37E}"/>
    <dgm:cxn modelId="{398B71E9-0A43-42C6-9FAE-99B6562139BB}" type="presOf" srcId="{7BB811EC-396D-4CE5-A189-5B67C5E0FE12}" destId="{8D0398A3-8C0C-404C-8736-AB5D27F0962F}" srcOrd="0" destOrd="0" presId="urn:microsoft.com/office/officeart/2005/8/layout/vList2"/>
    <dgm:cxn modelId="{56E0FD09-9627-440A-B228-FACC2E9EA776}" type="presParOf" srcId="{3D8E8A06-3BE4-47D0-A1AD-CC7E964A75B5}" destId="{8D0398A3-8C0C-404C-8736-AB5D27F0962F}" srcOrd="0" destOrd="0" presId="urn:microsoft.com/office/officeart/2005/8/layout/vList2"/>
    <dgm:cxn modelId="{A9D9C373-6A7A-4C5B-B2E0-DDC45176B9E4}" type="presParOf" srcId="{3D8E8A06-3BE4-47D0-A1AD-CC7E964A75B5}" destId="{BFC846F9-391D-4757-BE70-7E9E7CC252AC}" srcOrd="1" destOrd="0" presId="urn:microsoft.com/office/officeart/2005/8/layout/vList2"/>
    <dgm:cxn modelId="{BE321C58-AAC5-48A0-A179-A92E6E2252F0}" type="presParOf" srcId="{3D8E8A06-3BE4-47D0-A1AD-CC7E964A75B5}" destId="{C3E4B007-A1C6-4E8A-B60D-2ED7781C6536}" srcOrd="2" destOrd="0" presId="urn:microsoft.com/office/officeart/2005/8/layout/vList2"/>
    <dgm:cxn modelId="{F6713224-56D8-4D00-A1E8-2E6D32087D07}" type="presParOf" srcId="{3D8E8A06-3BE4-47D0-A1AD-CC7E964A75B5}" destId="{01CED67C-F6CC-437F-B20C-54F821091A73}" srcOrd="3" destOrd="0" presId="urn:microsoft.com/office/officeart/2005/8/layout/vList2"/>
    <dgm:cxn modelId="{870734DE-B934-481D-8F26-D3A26A86FBCA}" type="presParOf" srcId="{3D8E8A06-3BE4-47D0-A1AD-CC7E964A75B5}" destId="{D5236D14-0801-4267-A380-3299509204B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813CE90-0EB5-45B7-8081-1217BC53816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F1F7E7F-23CC-414F-8F23-FCC114B25EE9}">
      <dgm:prSet/>
      <dgm:spPr/>
      <dgm:t>
        <a:bodyPr/>
        <a:lstStyle/>
        <a:p>
          <a:r>
            <a:rPr lang="en-GB"/>
            <a:t>Is a broad area of study encompassing:</a:t>
          </a:r>
          <a:endParaRPr lang="en-US"/>
        </a:p>
      </dgm:t>
    </dgm:pt>
    <dgm:pt modelId="{7625A006-E657-4470-9F11-747F1B4A8EDB}" type="parTrans" cxnId="{A1FF1997-04B7-4FA0-8C03-C26C561B528A}">
      <dgm:prSet/>
      <dgm:spPr/>
      <dgm:t>
        <a:bodyPr/>
        <a:lstStyle/>
        <a:p>
          <a:endParaRPr lang="en-US"/>
        </a:p>
      </dgm:t>
    </dgm:pt>
    <dgm:pt modelId="{93587247-ABB6-49A9-A6BF-8C035C19485F}" type="sibTrans" cxnId="{A1FF1997-04B7-4FA0-8C03-C26C561B528A}">
      <dgm:prSet/>
      <dgm:spPr/>
      <dgm:t>
        <a:bodyPr/>
        <a:lstStyle/>
        <a:p>
          <a:endParaRPr lang="en-US"/>
        </a:p>
      </dgm:t>
    </dgm:pt>
    <dgm:pt modelId="{A0069659-2FA4-447F-81F2-E1E49C74A02D}">
      <dgm:prSet/>
      <dgm:spPr/>
      <dgm:t>
        <a:bodyPr/>
        <a:lstStyle/>
        <a:p>
          <a:r>
            <a:rPr lang="en-GB"/>
            <a:t>Theory – why people become victims</a:t>
          </a:r>
          <a:endParaRPr lang="en-US"/>
        </a:p>
      </dgm:t>
    </dgm:pt>
    <dgm:pt modelId="{6420F221-741E-4E36-BBBC-F4599DBE5AA2}" type="parTrans" cxnId="{7B8F3897-E18C-4DCC-9A73-8777C21E267E}">
      <dgm:prSet/>
      <dgm:spPr/>
      <dgm:t>
        <a:bodyPr/>
        <a:lstStyle/>
        <a:p>
          <a:endParaRPr lang="en-US"/>
        </a:p>
      </dgm:t>
    </dgm:pt>
    <dgm:pt modelId="{A64EB56F-EFEB-4401-A883-6AD420D0EFD4}" type="sibTrans" cxnId="{7B8F3897-E18C-4DCC-9A73-8777C21E267E}">
      <dgm:prSet/>
      <dgm:spPr/>
      <dgm:t>
        <a:bodyPr/>
        <a:lstStyle/>
        <a:p>
          <a:endParaRPr lang="en-US"/>
        </a:p>
      </dgm:t>
    </dgm:pt>
    <dgm:pt modelId="{922B0D7E-CF2F-47CE-BB07-439A3820F87F}">
      <dgm:prSet/>
      <dgm:spPr/>
      <dgm:t>
        <a:bodyPr/>
        <a:lstStyle/>
        <a:p>
          <a:r>
            <a:rPr lang="en-GB"/>
            <a:t>Policies – moving with the times to support victims &amp; societies</a:t>
          </a:r>
          <a:endParaRPr lang="en-US"/>
        </a:p>
      </dgm:t>
    </dgm:pt>
    <dgm:pt modelId="{8C082741-956D-40E0-A733-6343EBBFBF4D}" type="parTrans" cxnId="{F513DF5B-DB04-4B58-903E-3828AAB60C70}">
      <dgm:prSet/>
      <dgm:spPr/>
      <dgm:t>
        <a:bodyPr/>
        <a:lstStyle/>
        <a:p>
          <a:endParaRPr lang="en-US"/>
        </a:p>
      </dgm:t>
    </dgm:pt>
    <dgm:pt modelId="{99C64253-8921-4EDC-99D7-0A67B953C3CD}" type="sibTrans" cxnId="{F513DF5B-DB04-4B58-903E-3828AAB60C70}">
      <dgm:prSet/>
      <dgm:spPr/>
      <dgm:t>
        <a:bodyPr/>
        <a:lstStyle/>
        <a:p>
          <a:endParaRPr lang="en-US"/>
        </a:p>
      </dgm:t>
    </dgm:pt>
    <dgm:pt modelId="{C7C11C1C-CF2C-4A02-8F17-9EA0683DB597}">
      <dgm:prSet/>
      <dgm:spPr/>
      <dgm:t>
        <a:bodyPr/>
        <a:lstStyle/>
        <a:p>
          <a:r>
            <a:rPr lang="en-GB"/>
            <a:t>Research – explore further into victimisation</a:t>
          </a:r>
          <a:endParaRPr lang="en-US"/>
        </a:p>
      </dgm:t>
    </dgm:pt>
    <dgm:pt modelId="{65C1DF30-125F-4640-B698-3E3DDA393518}" type="parTrans" cxnId="{8A88D573-08F6-4E2F-A63C-1E198D9CF3DA}">
      <dgm:prSet/>
      <dgm:spPr/>
      <dgm:t>
        <a:bodyPr/>
        <a:lstStyle/>
        <a:p>
          <a:endParaRPr lang="en-US"/>
        </a:p>
      </dgm:t>
    </dgm:pt>
    <dgm:pt modelId="{8FC35386-06EC-4BA1-B9B6-48D8C3224B4B}" type="sibTrans" cxnId="{8A88D573-08F6-4E2F-A63C-1E198D9CF3DA}">
      <dgm:prSet/>
      <dgm:spPr/>
      <dgm:t>
        <a:bodyPr/>
        <a:lstStyle/>
        <a:p>
          <a:endParaRPr lang="en-US"/>
        </a:p>
      </dgm:t>
    </dgm:pt>
    <dgm:pt modelId="{F36F37E7-C63F-4808-8405-02AA9DFF8E86}" type="pres">
      <dgm:prSet presAssocID="{F813CE90-0EB5-45B7-8081-1217BC538169}" presName="linear" presStyleCnt="0">
        <dgm:presLayoutVars>
          <dgm:animLvl val="lvl"/>
          <dgm:resizeHandles val="exact"/>
        </dgm:presLayoutVars>
      </dgm:prSet>
      <dgm:spPr/>
    </dgm:pt>
    <dgm:pt modelId="{F5AFFF3D-C58A-445F-B80E-648AE8A8178F}" type="pres">
      <dgm:prSet presAssocID="{CF1F7E7F-23CC-414F-8F23-FCC114B25EE9}" presName="parentText" presStyleLbl="node1" presStyleIdx="0" presStyleCnt="4">
        <dgm:presLayoutVars>
          <dgm:chMax val="0"/>
          <dgm:bulletEnabled val="1"/>
        </dgm:presLayoutVars>
      </dgm:prSet>
      <dgm:spPr/>
    </dgm:pt>
    <dgm:pt modelId="{AFC2ADCB-09DB-4005-903E-91903D072FCA}" type="pres">
      <dgm:prSet presAssocID="{93587247-ABB6-49A9-A6BF-8C035C19485F}" presName="spacer" presStyleCnt="0"/>
      <dgm:spPr/>
    </dgm:pt>
    <dgm:pt modelId="{98E7B89C-1AE6-4216-92B8-115D9CADA1F6}" type="pres">
      <dgm:prSet presAssocID="{A0069659-2FA4-447F-81F2-E1E49C74A02D}" presName="parentText" presStyleLbl="node1" presStyleIdx="1" presStyleCnt="4">
        <dgm:presLayoutVars>
          <dgm:chMax val="0"/>
          <dgm:bulletEnabled val="1"/>
        </dgm:presLayoutVars>
      </dgm:prSet>
      <dgm:spPr/>
    </dgm:pt>
    <dgm:pt modelId="{A6414E33-6AA3-4EE7-9A6B-34D48ACBD03E}" type="pres">
      <dgm:prSet presAssocID="{A64EB56F-EFEB-4401-A883-6AD420D0EFD4}" presName="spacer" presStyleCnt="0"/>
      <dgm:spPr/>
    </dgm:pt>
    <dgm:pt modelId="{DC27EBAD-96E3-4C47-9585-E41C7CD3442B}" type="pres">
      <dgm:prSet presAssocID="{922B0D7E-CF2F-47CE-BB07-439A3820F87F}" presName="parentText" presStyleLbl="node1" presStyleIdx="2" presStyleCnt="4">
        <dgm:presLayoutVars>
          <dgm:chMax val="0"/>
          <dgm:bulletEnabled val="1"/>
        </dgm:presLayoutVars>
      </dgm:prSet>
      <dgm:spPr/>
    </dgm:pt>
    <dgm:pt modelId="{EBE836CC-12CD-4AC3-BB00-B4480A2258FF}" type="pres">
      <dgm:prSet presAssocID="{99C64253-8921-4EDC-99D7-0A67B953C3CD}" presName="spacer" presStyleCnt="0"/>
      <dgm:spPr/>
    </dgm:pt>
    <dgm:pt modelId="{6DDB0CA7-5F88-47B6-825E-9CDAD3B1B2F1}" type="pres">
      <dgm:prSet presAssocID="{C7C11C1C-CF2C-4A02-8F17-9EA0683DB597}" presName="parentText" presStyleLbl="node1" presStyleIdx="3" presStyleCnt="4">
        <dgm:presLayoutVars>
          <dgm:chMax val="0"/>
          <dgm:bulletEnabled val="1"/>
        </dgm:presLayoutVars>
      </dgm:prSet>
      <dgm:spPr/>
    </dgm:pt>
  </dgm:ptLst>
  <dgm:cxnLst>
    <dgm:cxn modelId="{60C7275B-B70C-4791-8225-AA5849D43730}" type="presOf" srcId="{A0069659-2FA4-447F-81F2-E1E49C74A02D}" destId="{98E7B89C-1AE6-4216-92B8-115D9CADA1F6}" srcOrd="0" destOrd="0" presId="urn:microsoft.com/office/officeart/2005/8/layout/vList2"/>
    <dgm:cxn modelId="{F513DF5B-DB04-4B58-903E-3828AAB60C70}" srcId="{F813CE90-0EB5-45B7-8081-1217BC538169}" destId="{922B0D7E-CF2F-47CE-BB07-439A3820F87F}" srcOrd="2" destOrd="0" parTransId="{8C082741-956D-40E0-A733-6343EBBFBF4D}" sibTransId="{99C64253-8921-4EDC-99D7-0A67B953C3CD}"/>
    <dgm:cxn modelId="{3A44DE43-A5D8-478C-8BF4-53B9B3824C8D}" type="presOf" srcId="{CF1F7E7F-23CC-414F-8F23-FCC114B25EE9}" destId="{F5AFFF3D-C58A-445F-B80E-648AE8A8178F}" srcOrd="0" destOrd="0" presId="urn:microsoft.com/office/officeart/2005/8/layout/vList2"/>
    <dgm:cxn modelId="{8A88D573-08F6-4E2F-A63C-1E198D9CF3DA}" srcId="{F813CE90-0EB5-45B7-8081-1217BC538169}" destId="{C7C11C1C-CF2C-4A02-8F17-9EA0683DB597}" srcOrd="3" destOrd="0" parTransId="{65C1DF30-125F-4640-B698-3E3DDA393518}" sibTransId="{8FC35386-06EC-4BA1-B9B6-48D8C3224B4B}"/>
    <dgm:cxn modelId="{AACDF790-B162-4687-922C-827D24555D37}" type="presOf" srcId="{922B0D7E-CF2F-47CE-BB07-439A3820F87F}" destId="{DC27EBAD-96E3-4C47-9585-E41C7CD3442B}" srcOrd="0" destOrd="0" presId="urn:microsoft.com/office/officeart/2005/8/layout/vList2"/>
    <dgm:cxn modelId="{A1FF1997-04B7-4FA0-8C03-C26C561B528A}" srcId="{F813CE90-0EB5-45B7-8081-1217BC538169}" destId="{CF1F7E7F-23CC-414F-8F23-FCC114B25EE9}" srcOrd="0" destOrd="0" parTransId="{7625A006-E657-4470-9F11-747F1B4A8EDB}" sibTransId="{93587247-ABB6-49A9-A6BF-8C035C19485F}"/>
    <dgm:cxn modelId="{7B8F3897-E18C-4DCC-9A73-8777C21E267E}" srcId="{F813CE90-0EB5-45B7-8081-1217BC538169}" destId="{A0069659-2FA4-447F-81F2-E1E49C74A02D}" srcOrd="1" destOrd="0" parTransId="{6420F221-741E-4E36-BBBC-F4599DBE5AA2}" sibTransId="{A64EB56F-EFEB-4401-A883-6AD420D0EFD4}"/>
    <dgm:cxn modelId="{9DC0B9B6-DBB6-4349-B43E-0E386BC6795B}" type="presOf" srcId="{C7C11C1C-CF2C-4A02-8F17-9EA0683DB597}" destId="{6DDB0CA7-5F88-47B6-825E-9CDAD3B1B2F1}" srcOrd="0" destOrd="0" presId="urn:microsoft.com/office/officeart/2005/8/layout/vList2"/>
    <dgm:cxn modelId="{CB7C5BC9-9859-4E49-9404-63986015DCF9}" type="presOf" srcId="{F813CE90-0EB5-45B7-8081-1217BC538169}" destId="{F36F37E7-C63F-4808-8405-02AA9DFF8E86}" srcOrd="0" destOrd="0" presId="urn:microsoft.com/office/officeart/2005/8/layout/vList2"/>
    <dgm:cxn modelId="{072F46AF-B79A-41C0-83F1-8AE8AA531878}" type="presParOf" srcId="{F36F37E7-C63F-4808-8405-02AA9DFF8E86}" destId="{F5AFFF3D-C58A-445F-B80E-648AE8A8178F}" srcOrd="0" destOrd="0" presId="urn:microsoft.com/office/officeart/2005/8/layout/vList2"/>
    <dgm:cxn modelId="{C7A2F524-5643-4BC3-878F-88739D7C2076}" type="presParOf" srcId="{F36F37E7-C63F-4808-8405-02AA9DFF8E86}" destId="{AFC2ADCB-09DB-4005-903E-91903D072FCA}" srcOrd="1" destOrd="0" presId="urn:microsoft.com/office/officeart/2005/8/layout/vList2"/>
    <dgm:cxn modelId="{5B37B525-6644-417F-A2C3-8E78FDCF3A35}" type="presParOf" srcId="{F36F37E7-C63F-4808-8405-02AA9DFF8E86}" destId="{98E7B89C-1AE6-4216-92B8-115D9CADA1F6}" srcOrd="2" destOrd="0" presId="urn:microsoft.com/office/officeart/2005/8/layout/vList2"/>
    <dgm:cxn modelId="{504B5951-953F-4D9D-BC73-724174AB8237}" type="presParOf" srcId="{F36F37E7-C63F-4808-8405-02AA9DFF8E86}" destId="{A6414E33-6AA3-4EE7-9A6B-34D48ACBD03E}" srcOrd="3" destOrd="0" presId="urn:microsoft.com/office/officeart/2005/8/layout/vList2"/>
    <dgm:cxn modelId="{4FD339AB-293C-4BA1-91E7-6F5BDA6D887E}" type="presParOf" srcId="{F36F37E7-C63F-4808-8405-02AA9DFF8E86}" destId="{DC27EBAD-96E3-4C47-9585-E41C7CD3442B}" srcOrd="4" destOrd="0" presId="urn:microsoft.com/office/officeart/2005/8/layout/vList2"/>
    <dgm:cxn modelId="{F9D3D190-6438-4B86-9052-58233A24AAA5}" type="presParOf" srcId="{F36F37E7-C63F-4808-8405-02AA9DFF8E86}" destId="{EBE836CC-12CD-4AC3-BB00-B4480A2258FF}" srcOrd="5" destOrd="0" presId="urn:microsoft.com/office/officeart/2005/8/layout/vList2"/>
    <dgm:cxn modelId="{E240DC0C-A567-4937-91A9-0301F1813A21}" type="presParOf" srcId="{F36F37E7-C63F-4808-8405-02AA9DFF8E86}" destId="{6DDB0CA7-5F88-47B6-825E-9CDAD3B1B2F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57174C5-3C21-4FDC-B738-E3D92ED4867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3812D7A-6DCA-49A0-B1AD-C21DE0DC983C}">
      <dgm:prSet/>
      <dgm:spPr/>
      <dgm:t>
        <a:bodyPr/>
        <a:lstStyle/>
        <a:p>
          <a:r>
            <a:rPr lang="en-GB"/>
            <a:t>Victimology historically developed from criminal lawyers/criminologists (Wolfgang, 1958; Mendelsohnm 1956; Fattah, 1986 &amp; Van Dijk, 1999)</a:t>
          </a:r>
          <a:endParaRPr lang="en-US"/>
        </a:p>
      </dgm:t>
    </dgm:pt>
    <dgm:pt modelId="{BD810E79-2481-496A-B219-DBDDF121BD79}" type="parTrans" cxnId="{BCF4AFDF-61C7-4090-95FD-71D3B5FD37F8}">
      <dgm:prSet/>
      <dgm:spPr/>
      <dgm:t>
        <a:bodyPr/>
        <a:lstStyle/>
        <a:p>
          <a:endParaRPr lang="en-US"/>
        </a:p>
      </dgm:t>
    </dgm:pt>
    <dgm:pt modelId="{6CCF9B27-F1D1-41D2-91E0-C2977D876AE3}" type="sibTrans" cxnId="{BCF4AFDF-61C7-4090-95FD-71D3B5FD37F8}">
      <dgm:prSet/>
      <dgm:spPr/>
      <dgm:t>
        <a:bodyPr/>
        <a:lstStyle/>
        <a:p>
          <a:endParaRPr lang="en-US"/>
        </a:p>
      </dgm:t>
    </dgm:pt>
    <dgm:pt modelId="{E003A93C-9CBA-4442-9D5B-53C6B230446A}">
      <dgm:prSet/>
      <dgm:spPr/>
      <dgm:t>
        <a:bodyPr/>
        <a:lstStyle/>
        <a:p>
          <a:r>
            <a:rPr lang="en-GB"/>
            <a:t>Two approaches to Victimology as </a:t>
          </a:r>
          <a:r>
            <a:rPr lang="en-GB" b="1" u="sng"/>
            <a:t>Cressey (1992) </a:t>
          </a:r>
          <a:r>
            <a:rPr lang="en-GB"/>
            <a:t>claimed:</a:t>
          </a:r>
          <a:endParaRPr lang="en-US"/>
        </a:p>
      </dgm:t>
    </dgm:pt>
    <dgm:pt modelId="{7A31E7E9-CEEC-4F01-8951-AB9B1E62E6D7}" type="parTrans" cxnId="{34DEA9D9-1395-4A44-AE26-748079A4C3B1}">
      <dgm:prSet/>
      <dgm:spPr/>
      <dgm:t>
        <a:bodyPr/>
        <a:lstStyle/>
        <a:p>
          <a:endParaRPr lang="en-US"/>
        </a:p>
      </dgm:t>
    </dgm:pt>
    <dgm:pt modelId="{31122125-FD19-44D2-9FEB-7E5D1E6EE3CA}" type="sibTrans" cxnId="{34DEA9D9-1395-4A44-AE26-748079A4C3B1}">
      <dgm:prSet/>
      <dgm:spPr/>
      <dgm:t>
        <a:bodyPr/>
        <a:lstStyle/>
        <a:p>
          <a:endParaRPr lang="en-US"/>
        </a:p>
      </dgm:t>
    </dgm:pt>
    <dgm:pt modelId="{F361E554-8087-4494-9885-C7D3B5190703}">
      <dgm:prSet/>
      <dgm:spPr/>
      <dgm:t>
        <a:bodyPr/>
        <a:lstStyle/>
        <a:p>
          <a:r>
            <a:rPr lang="en-GB" b="1"/>
            <a:t>Humanistic</a:t>
          </a:r>
          <a:r>
            <a:rPr lang="en-GB"/>
            <a:t> (the suffering experienced)  </a:t>
          </a:r>
          <a:endParaRPr lang="en-US"/>
        </a:p>
      </dgm:t>
    </dgm:pt>
    <dgm:pt modelId="{14C72E7D-AA2E-4F6C-B5B2-89F839DD7ED0}" type="parTrans" cxnId="{B54A1A6E-E395-4C60-8189-8E0D9AC1B1A6}">
      <dgm:prSet/>
      <dgm:spPr/>
      <dgm:t>
        <a:bodyPr/>
        <a:lstStyle/>
        <a:p>
          <a:endParaRPr lang="en-US"/>
        </a:p>
      </dgm:t>
    </dgm:pt>
    <dgm:pt modelId="{F7935561-0A87-450D-99C1-581106EE0357}" type="sibTrans" cxnId="{B54A1A6E-E395-4C60-8189-8E0D9AC1B1A6}">
      <dgm:prSet/>
      <dgm:spPr/>
      <dgm:t>
        <a:bodyPr/>
        <a:lstStyle/>
        <a:p>
          <a:endParaRPr lang="en-US"/>
        </a:p>
      </dgm:t>
    </dgm:pt>
    <dgm:pt modelId="{A56F7174-BB1E-4118-B57F-E6EFB908E5CF}">
      <dgm:prSet/>
      <dgm:spPr/>
      <dgm:t>
        <a:bodyPr/>
        <a:lstStyle/>
        <a:p>
          <a:r>
            <a:rPr lang="en-GB" b="1"/>
            <a:t>Scientific Approach </a:t>
          </a:r>
          <a:r>
            <a:rPr lang="en-GB"/>
            <a:t>(reaction to the crime and social change)</a:t>
          </a:r>
          <a:endParaRPr lang="en-US"/>
        </a:p>
      </dgm:t>
    </dgm:pt>
    <dgm:pt modelId="{4DAD036A-63E5-4B48-906E-77C187E9D5CB}" type="parTrans" cxnId="{CEB06E91-F2DB-4053-A80B-19EDAA129CD3}">
      <dgm:prSet/>
      <dgm:spPr/>
      <dgm:t>
        <a:bodyPr/>
        <a:lstStyle/>
        <a:p>
          <a:endParaRPr lang="en-US"/>
        </a:p>
      </dgm:t>
    </dgm:pt>
    <dgm:pt modelId="{C49742BC-A65F-4B73-ACBF-50FE042E8365}" type="sibTrans" cxnId="{CEB06E91-F2DB-4053-A80B-19EDAA129CD3}">
      <dgm:prSet/>
      <dgm:spPr/>
      <dgm:t>
        <a:bodyPr/>
        <a:lstStyle/>
        <a:p>
          <a:endParaRPr lang="en-US"/>
        </a:p>
      </dgm:t>
    </dgm:pt>
    <dgm:pt modelId="{C8183E73-FB5A-4693-B4C4-F726B84EEEC1}" type="pres">
      <dgm:prSet presAssocID="{E57174C5-3C21-4FDC-B738-E3D92ED48677}" presName="vert0" presStyleCnt="0">
        <dgm:presLayoutVars>
          <dgm:dir/>
          <dgm:animOne val="branch"/>
          <dgm:animLvl val="lvl"/>
        </dgm:presLayoutVars>
      </dgm:prSet>
      <dgm:spPr/>
    </dgm:pt>
    <dgm:pt modelId="{D664463A-3BB9-45C1-AF29-9A21FC5E4D9C}" type="pres">
      <dgm:prSet presAssocID="{43812D7A-6DCA-49A0-B1AD-C21DE0DC983C}" presName="thickLine" presStyleLbl="alignNode1" presStyleIdx="0" presStyleCnt="4"/>
      <dgm:spPr/>
    </dgm:pt>
    <dgm:pt modelId="{4B199521-FD0F-42A5-A41E-B1142DE40813}" type="pres">
      <dgm:prSet presAssocID="{43812D7A-6DCA-49A0-B1AD-C21DE0DC983C}" presName="horz1" presStyleCnt="0"/>
      <dgm:spPr/>
    </dgm:pt>
    <dgm:pt modelId="{97F59877-8F4E-45EF-81AD-59F24F674B93}" type="pres">
      <dgm:prSet presAssocID="{43812D7A-6DCA-49A0-B1AD-C21DE0DC983C}" presName="tx1" presStyleLbl="revTx" presStyleIdx="0" presStyleCnt="4"/>
      <dgm:spPr/>
    </dgm:pt>
    <dgm:pt modelId="{FD1DA00A-F5E8-4CAE-8406-81DD11C0C567}" type="pres">
      <dgm:prSet presAssocID="{43812D7A-6DCA-49A0-B1AD-C21DE0DC983C}" presName="vert1" presStyleCnt="0"/>
      <dgm:spPr/>
    </dgm:pt>
    <dgm:pt modelId="{FF59791A-62B5-406B-8993-901FBD52486E}" type="pres">
      <dgm:prSet presAssocID="{E003A93C-9CBA-4442-9D5B-53C6B230446A}" presName="thickLine" presStyleLbl="alignNode1" presStyleIdx="1" presStyleCnt="4"/>
      <dgm:spPr/>
    </dgm:pt>
    <dgm:pt modelId="{6B03A45B-D112-41F3-A6A2-5E2CE94BBAE1}" type="pres">
      <dgm:prSet presAssocID="{E003A93C-9CBA-4442-9D5B-53C6B230446A}" presName="horz1" presStyleCnt="0"/>
      <dgm:spPr/>
    </dgm:pt>
    <dgm:pt modelId="{8D6153C9-575A-4764-98E6-0988A33FC4C8}" type="pres">
      <dgm:prSet presAssocID="{E003A93C-9CBA-4442-9D5B-53C6B230446A}" presName="tx1" presStyleLbl="revTx" presStyleIdx="1" presStyleCnt="4"/>
      <dgm:spPr/>
    </dgm:pt>
    <dgm:pt modelId="{55CA701E-7E43-408B-8D59-BD62548C1564}" type="pres">
      <dgm:prSet presAssocID="{E003A93C-9CBA-4442-9D5B-53C6B230446A}" presName="vert1" presStyleCnt="0"/>
      <dgm:spPr/>
    </dgm:pt>
    <dgm:pt modelId="{8CB95E9F-9304-45B0-B818-FDC898EFB388}" type="pres">
      <dgm:prSet presAssocID="{F361E554-8087-4494-9885-C7D3B5190703}" presName="thickLine" presStyleLbl="alignNode1" presStyleIdx="2" presStyleCnt="4"/>
      <dgm:spPr/>
    </dgm:pt>
    <dgm:pt modelId="{BD3B5FD6-5043-4AE3-AC09-8E8B18D40688}" type="pres">
      <dgm:prSet presAssocID="{F361E554-8087-4494-9885-C7D3B5190703}" presName="horz1" presStyleCnt="0"/>
      <dgm:spPr/>
    </dgm:pt>
    <dgm:pt modelId="{CD4A2F15-711F-4990-9961-5896D79AD90C}" type="pres">
      <dgm:prSet presAssocID="{F361E554-8087-4494-9885-C7D3B5190703}" presName="tx1" presStyleLbl="revTx" presStyleIdx="2" presStyleCnt="4"/>
      <dgm:spPr/>
    </dgm:pt>
    <dgm:pt modelId="{6471B2F2-87F6-4CDD-9684-57A9BA31326A}" type="pres">
      <dgm:prSet presAssocID="{F361E554-8087-4494-9885-C7D3B5190703}" presName="vert1" presStyleCnt="0"/>
      <dgm:spPr/>
    </dgm:pt>
    <dgm:pt modelId="{49CA96B7-8BC5-405E-B06E-CE5D50DA1D11}" type="pres">
      <dgm:prSet presAssocID="{A56F7174-BB1E-4118-B57F-E6EFB908E5CF}" presName="thickLine" presStyleLbl="alignNode1" presStyleIdx="3" presStyleCnt="4"/>
      <dgm:spPr/>
    </dgm:pt>
    <dgm:pt modelId="{E4D59160-F6A7-45D2-87BE-C6EC6179D8D0}" type="pres">
      <dgm:prSet presAssocID="{A56F7174-BB1E-4118-B57F-E6EFB908E5CF}" presName="horz1" presStyleCnt="0"/>
      <dgm:spPr/>
    </dgm:pt>
    <dgm:pt modelId="{541C2AE1-0BBE-48AD-82E2-00F4A3DA07B1}" type="pres">
      <dgm:prSet presAssocID="{A56F7174-BB1E-4118-B57F-E6EFB908E5CF}" presName="tx1" presStyleLbl="revTx" presStyleIdx="3" presStyleCnt="4"/>
      <dgm:spPr/>
    </dgm:pt>
    <dgm:pt modelId="{55666193-5099-4A58-9809-13957D44F710}" type="pres">
      <dgm:prSet presAssocID="{A56F7174-BB1E-4118-B57F-E6EFB908E5CF}" presName="vert1" presStyleCnt="0"/>
      <dgm:spPr/>
    </dgm:pt>
  </dgm:ptLst>
  <dgm:cxnLst>
    <dgm:cxn modelId="{B54A1A6E-E395-4C60-8189-8E0D9AC1B1A6}" srcId="{E57174C5-3C21-4FDC-B738-E3D92ED48677}" destId="{F361E554-8087-4494-9885-C7D3B5190703}" srcOrd="2" destOrd="0" parTransId="{14C72E7D-AA2E-4F6C-B5B2-89F839DD7ED0}" sibTransId="{F7935561-0A87-450D-99C1-581106EE0357}"/>
    <dgm:cxn modelId="{756B8671-FD68-4543-8612-730E53568A72}" type="presOf" srcId="{E57174C5-3C21-4FDC-B738-E3D92ED48677}" destId="{C8183E73-FB5A-4693-B4C4-F726B84EEEC1}" srcOrd="0" destOrd="0" presId="urn:microsoft.com/office/officeart/2008/layout/LinedList"/>
    <dgm:cxn modelId="{ACA13B87-03A6-489A-B96F-9C459B8EE96C}" type="presOf" srcId="{A56F7174-BB1E-4118-B57F-E6EFB908E5CF}" destId="{541C2AE1-0BBE-48AD-82E2-00F4A3DA07B1}" srcOrd="0" destOrd="0" presId="urn:microsoft.com/office/officeart/2008/layout/LinedList"/>
    <dgm:cxn modelId="{CEB06E91-F2DB-4053-A80B-19EDAA129CD3}" srcId="{E57174C5-3C21-4FDC-B738-E3D92ED48677}" destId="{A56F7174-BB1E-4118-B57F-E6EFB908E5CF}" srcOrd="3" destOrd="0" parTransId="{4DAD036A-63E5-4B48-906E-77C187E9D5CB}" sibTransId="{C49742BC-A65F-4B73-ACBF-50FE042E8365}"/>
    <dgm:cxn modelId="{200A0795-25F4-43F1-9B13-8958469888E9}" type="presOf" srcId="{E003A93C-9CBA-4442-9D5B-53C6B230446A}" destId="{8D6153C9-575A-4764-98E6-0988A33FC4C8}" srcOrd="0" destOrd="0" presId="urn:microsoft.com/office/officeart/2008/layout/LinedList"/>
    <dgm:cxn modelId="{3EFA4AB9-E8EC-4E9A-AC7F-446F8626A78D}" type="presOf" srcId="{43812D7A-6DCA-49A0-B1AD-C21DE0DC983C}" destId="{97F59877-8F4E-45EF-81AD-59F24F674B93}" srcOrd="0" destOrd="0" presId="urn:microsoft.com/office/officeart/2008/layout/LinedList"/>
    <dgm:cxn modelId="{DEC42BD1-D2C9-4ACF-AE3B-66F62F3D4B82}" type="presOf" srcId="{F361E554-8087-4494-9885-C7D3B5190703}" destId="{CD4A2F15-711F-4990-9961-5896D79AD90C}" srcOrd="0" destOrd="0" presId="urn:microsoft.com/office/officeart/2008/layout/LinedList"/>
    <dgm:cxn modelId="{34DEA9D9-1395-4A44-AE26-748079A4C3B1}" srcId="{E57174C5-3C21-4FDC-B738-E3D92ED48677}" destId="{E003A93C-9CBA-4442-9D5B-53C6B230446A}" srcOrd="1" destOrd="0" parTransId="{7A31E7E9-CEEC-4F01-8951-AB9B1E62E6D7}" sibTransId="{31122125-FD19-44D2-9FEB-7E5D1E6EE3CA}"/>
    <dgm:cxn modelId="{BCF4AFDF-61C7-4090-95FD-71D3B5FD37F8}" srcId="{E57174C5-3C21-4FDC-B738-E3D92ED48677}" destId="{43812D7A-6DCA-49A0-B1AD-C21DE0DC983C}" srcOrd="0" destOrd="0" parTransId="{BD810E79-2481-496A-B219-DBDDF121BD79}" sibTransId="{6CCF9B27-F1D1-41D2-91E0-C2977D876AE3}"/>
    <dgm:cxn modelId="{1658B3FC-9964-433B-B57F-DD88067ABDB5}" type="presParOf" srcId="{C8183E73-FB5A-4693-B4C4-F726B84EEEC1}" destId="{D664463A-3BB9-45C1-AF29-9A21FC5E4D9C}" srcOrd="0" destOrd="0" presId="urn:microsoft.com/office/officeart/2008/layout/LinedList"/>
    <dgm:cxn modelId="{F715149D-3E1B-4A1F-9182-DCAEEBE77332}" type="presParOf" srcId="{C8183E73-FB5A-4693-B4C4-F726B84EEEC1}" destId="{4B199521-FD0F-42A5-A41E-B1142DE40813}" srcOrd="1" destOrd="0" presId="urn:microsoft.com/office/officeart/2008/layout/LinedList"/>
    <dgm:cxn modelId="{6240D418-A0B7-4C1B-A04B-9079708DC026}" type="presParOf" srcId="{4B199521-FD0F-42A5-A41E-B1142DE40813}" destId="{97F59877-8F4E-45EF-81AD-59F24F674B93}" srcOrd="0" destOrd="0" presId="urn:microsoft.com/office/officeart/2008/layout/LinedList"/>
    <dgm:cxn modelId="{19A84E1D-B7DD-4405-9880-71A9131C8C80}" type="presParOf" srcId="{4B199521-FD0F-42A5-A41E-B1142DE40813}" destId="{FD1DA00A-F5E8-4CAE-8406-81DD11C0C567}" srcOrd="1" destOrd="0" presId="urn:microsoft.com/office/officeart/2008/layout/LinedList"/>
    <dgm:cxn modelId="{B4FA2DC0-325C-47AC-878B-6DC21E1A683E}" type="presParOf" srcId="{C8183E73-FB5A-4693-B4C4-F726B84EEEC1}" destId="{FF59791A-62B5-406B-8993-901FBD52486E}" srcOrd="2" destOrd="0" presId="urn:microsoft.com/office/officeart/2008/layout/LinedList"/>
    <dgm:cxn modelId="{95AF14A6-16B7-4BD0-B5AC-95EA3C5BCC59}" type="presParOf" srcId="{C8183E73-FB5A-4693-B4C4-F726B84EEEC1}" destId="{6B03A45B-D112-41F3-A6A2-5E2CE94BBAE1}" srcOrd="3" destOrd="0" presId="urn:microsoft.com/office/officeart/2008/layout/LinedList"/>
    <dgm:cxn modelId="{09638060-E273-4B3F-B573-AE4B528BDB66}" type="presParOf" srcId="{6B03A45B-D112-41F3-A6A2-5E2CE94BBAE1}" destId="{8D6153C9-575A-4764-98E6-0988A33FC4C8}" srcOrd="0" destOrd="0" presId="urn:microsoft.com/office/officeart/2008/layout/LinedList"/>
    <dgm:cxn modelId="{70894917-BA3C-4234-AFC8-874DB5A51E5C}" type="presParOf" srcId="{6B03A45B-D112-41F3-A6A2-5E2CE94BBAE1}" destId="{55CA701E-7E43-408B-8D59-BD62548C1564}" srcOrd="1" destOrd="0" presId="urn:microsoft.com/office/officeart/2008/layout/LinedList"/>
    <dgm:cxn modelId="{CBC087D3-C288-41D0-AAD8-B57CAB83AFD8}" type="presParOf" srcId="{C8183E73-FB5A-4693-B4C4-F726B84EEEC1}" destId="{8CB95E9F-9304-45B0-B818-FDC898EFB388}" srcOrd="4" destOrd="0" presId="urn:microsoft.com/office/officeart/2008/layout/LinedList"/>
    <dgm:cxn modelId="{FEE554D6-918F-4F95-9032-81D5F460D10F}" type="presParOf" srcId="{C8183E73-FB5A-4693-B4C4-F726B84EEEC1}" destId="{BD3B5FD6-5043-4AE3-AC09-8E8B18D40688}" srcOrd="5" destOrd="0" presId="urn:microsoft.com/office/officeart/2008/layout/LinedList"/>
    <dgm:cxn modelId="{28CF716D-607B-4A3C-A62D-440CF853618A}" type="presParOf" srcId="{BD3B5FD6-5043-4AE3-AC09-8E8B18D40688}" destId="{CD4A2F15-711F-4990-9961-5896D79AD90C}" srcOrd="0" destOrd="0" presId="urn:microsoft.com/office/officeart/2008/layout/LinedList"/>
    <dgm:cxn modelId="{9802CACA-9FAE-4FA3-A23D-9B4310C77D25}" type="presParOf" srcId="{BD3B5FD6-5043-4AE3-AC09-8E8B18D40688}" destId="{6471B2F2-87F6-4CDD-9684-57A9BA31326A}" srcOrd="1" destOrd="0" presId="urn:microsoft.com/office/officeart/2008/layout/LinedList"/>
    <dgm:cxn modelId="{2776AC9B-0C75-496C-93AD-FDBC7EB4AC4C}" type="presParOf" srcId="{C8183E73-FB5A-4693-B4C4-F726B84EEEC1}" destId="{49CA96B7-8BC5-405E-B06E-CE5D50DA1D11}" srcOrd="6" destOrd="0" presId="urn:microsoft.com/office/officeart/2008/layout/LinedList"/>
    <dgm:cxn modelId="{983DFA2A-C4C4-4C6A-8899-DC63B2A1D2B7}" type="presParOf" srcId="{C8183E73-FB5A-4693-B4C4-F726B84EEEC1}" destId="{E4D59160-F6A7-45D2-87BE-C6EC6179D8D0}" srcOrd="7" destOrd="0" presId="urn:microsoft.com/office/officeart/2008/layout/LinedList"/>
    <dgm:cxn modelId="{D3985518-945D-4850-A523-D2400E13F787}" type="presParOf" srcId="{E4D59160-F6A7-45D2-87BE-C6EC6179D8D0}" destId="{541C2AE1-0BBE-48AD-82E2-00F4A3DA07B1}" srcOrd="0" destOrd="0" presId="urn:microsoft.com/office/officeart/2008/layout/LinedList"/>
    <dgm:cxn modelId="{1E237C1C-0473-4815-996B-773526D56E2D}" type="presParOf" srcId="{E4D59160-F6A7-45D2-87BE-C6EC6179D8D0}" destId="{55666193-5099-4A58-9809-13957D44F71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32832F2-2BAA-48C7-85E1-234F37D92F7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73B9408-0A34-4CEB-8D13-30E417B3E902}">
      <dgm:prSet/>
      <dgm:spPr/>
      <dgm:t>
        <a:bodyPr/>
        <a:lstStyle/>
        <a:p>
          <a:r>
            <a:rPr lang="en-GB"/>
            <a:t>Victim  - a word to describe human or animal sacrifice in ancient civilisations</a:t>
          </a:r>
          <a:endParaRPr lang="en-US"/>
        </a:p>
      </dgm:t>
    </dgm:pt>
    <dgm:pt modelId="{AB3CE3B9-0900-4210-AADE-DDA69345EF1C}" type="parTrans" cxnId="{77FDBDEB-C93C-4F23-ADAF-7961FFA483BB}">
      <dgm:prSet/>
      <dgm:spPr/>
      <dgm:t>
        <a:bodyPr/>
        <a:lstStyle/>
        <a:p>
          <a:endParaRPr lang="en-US"/>
        </a:p>
      </dgm:t>
    </dgm:pt>
    <dgm:pt modelId="{DC48A568-B8F4-41E2-BA6C-3D97DB87C1FC}" type="sibTrans" cxnId="{77FDBDEB-C93C-4F23-ADAF-7961FFA483BB}">
      <dgm:prSet/>
      <dgm:spPr/>
      <dgm:t>
        <a:bodyPr/>
        <a:lstStyle/>
        <a:p>
          <a:endParaRPr lang="en-US"/>
        </a:p>
      </dgm:t>
    </dgm:pt>
    <dgm:pt modelId="{D0C3AE87-ADA9-4461-8C14-554E49ACE892}">
      <dgm:prSet/>
      <dgm:spPr/>
      <dgm:t>
        <a:bodyPr/>
        <a:lstStyle/>
        <a:p>
          <a:r>
            <a:rPr lang="en-GB"/>
            <a:t>Did not consider the pain and suffering that sacrifice when though</a:t>
          </a:r>
          <a:endParaRPr lang="en-US"/>
        </a:p>
      </dgm:t>
    </dgm:pt>
    <dgm:pt modelId="{52631CA8-9370-467F-8D56-7EA60AFB6615}" type="parTrans" cxnId="{0B975B68-A7CB-49D9-8550-8E94678E55EB}">
      <dgm:prSet/>
      <dgm:spPr/>
      <dgm:t>
        <a:bodyPr/>
        <a:lstStyle/>
        <a:p>
          <a:endParaRPr lang="en-US"/>
        </a:p>
      </dgm:t>
    </dgm:pt>
    <dgm:pt modelId="{93FCE1DF-7A3E-48D0-A51C-A044556D4511}" type="sibTrans" cxnId="{0B975B68-A7CB-49D9-8550-8E94678E55EB}">
      <dgm:prSet/>
      <dgm:spPr/>
      <dgm:t>
        <a:bodyPr/>
        <a:lstStyle/>
        <a:p>
          <a:endParaRPr lang="en-US"/>
        </a:p>
      </dgm:t>
    </dgm:pt>
    <dgm:pt modelId="{6C7081CD-6F96-4696-B0E8-75515849A7FF}">
      <dgm:prSet/>
      <dgm:spPr/>
      <dgm:t>
        <a:bodyPr/>
        <a:lstStyle/>
        <a:p>
          <a:r>
            <a:rPr lang="en-GB"/>
            <a:t>Late 19</a:t>
          </a:r>
          <a:r>
            <a:rPr lang="en-GB" baseline="30000"/>
            <a:t>th</a:t>
          </a:r>
          <a:r>
            <a:rPr lang="en-GB"/>
            <a:t> century a broader understanding of victimhood and the understanding of harm or injury</a:t>
          </a:r>
          <a:endParaRPr lang="en-US"/>
        </a:p>
      </dgm:t>
    </dgm:pt>
    <dgm:pt modelId="{5EED5302-2B5C-43D4-A037-40735134708A}" type="parTrans" cxnId="{26373354-0FF6-4957-8396-B2395A360248}">
      <dgm:prSet/>
      <dgm:spPr/>
      <dgm:t>
        <a:bodyPr/>
        <a:lstStyle/>
        <a:p>
          <a:endParaRPr lang="en-US"/>
        </a:p>
      </dgm:t>
    </dgm:pt>
    <dgm:pt modelId="{AF6ED891-CEFE-400A-859B-1C36D0E5070A}" type="sibTrans" cxnId="{26373354-0FF6-4957-8396-B2395A360248}">
      <dgm:prSet/>
      <dgm:spPr/>
      <dgm:t>
        <a:bodyPr/>
        <a:lstStyle/>
        <a:p>
          <a:endParaRPr lang="en-US"/>
        </a:p>
      </dgm:t>
    </dgm:pt>
    <dgm:pt modelId="{53D588FD-0985-4E0E-B9F1-4387DBC65EB3}">
      <dgm:prSet/>
      <dgm:spPr/>
      <dgm:t>
        <a:bodyPr/>
        <a:lstStyle/>
        <a:p>
          <a:r>
            <a:rPr lang="en-GB"/>
            <a:t>Victim started to be used in different contents – disease, war, natural disasters, farming and buildings</a:t>
          </a:r>
          <a:endParaRPr lang="en-US"/>
        </a:p>
      </dgm:t>
    </dgm:pt>
    <dgm:pt modelId="{8F322267-341F-44B8-863C-8B9F101C7998}" type="parTrans" cxnId="{A19D94AC-AC3A-473A-BA9C-951E767CBAC2}">
      <dgm:prSet/>
      <dgm:spPr/>
      <dgm:t>
        <a:bodyPr/>
        <a:lstStyle/>
        <a:p>
          <a:endParaRPr lang="en-US"/>
        </a:p>
      </dgm:t>
    </dgm:pt>
    <dgm:pt modelId="{9076705C-8B8C-44DC-8369-32F76A7D7431}" type="sibTrans" cxnId="{A19D94AC-AC3A-473A-BA9C-951E767CBAC2}">
      <dgm:prSet/>
      <dgm:spPr/>
      <dgm:t>
        <a:bodyPr/>
        <a:lstStyle/>
        <a:p>
          <a:endParaRPr lang="en-US"/>
        </a:p>
      </dgm:t>
    </dgm:pt>
    <dgm:pt modelId="{B558CA73-8ADF-4AEE-AAE3-38CFE3DBC3ED}" type="pres">
      <dgm:prSet presAssocID="{732832F2-2BAA-48C7-85E1-234F37D92F7E}" presName="vert0" presStyleCnt="0">
        <dgm:presLayoutVars>
          <dgm:dir/>
          <dgm:animOne val="branch"/>
          <dgm:animLvl val="lvl"/>
        </dgm:presLayoutVars>
      </dgm:prSet>
      <dgm:spPr/>
    </dgm:pt>
    <dgm:pt modelId="{D9024CC0-37E0-40D1-B649-753DC713642F}" type="pres">
      <dgm:prSet presAssocID="{073B9408-0A34-4CEB-8D13-30E417B3E902}" presName="thickLine" presStyleLbl="alignNode1" presStyleIdx="0" presStyleCnt="4"/>
      <dgm:spPr/>
    </dgm:pt>
    <dgm:pt modelId="{8D103D44-2D77-4A42-BB39-9B04BE2F874E}" type="pres">
      <dgm:prSet presAssocID="{073B9408-0A34-4CEB-8D13-30E417B3E902}" presName="horz1" presStyleCnt="0"/>
      <dgm:spPr/>
    </dgm:pt>
    <dgm:pt modelId="{BEAAB836-D8E9-42DC-92FC-F642E2A1AB41}" type="pres">
      <dgm:prSet presAssocID="{073B9408-0A34-4CEB-8D13-30E417B3E902}" presName="tx1" presStyleLbl="revTx" presStyleIdx="0" presStyleCnt="4"/>
      <dgm:spPr/>
    </dgm:pt>
    <dgm:pt modelId="{E9619F18-D279-4312-91AE-06F9C107B030}" type="pres">
      <dgm:prSet presAssocID="{073B9408-0A34-4CEB-8D13-30E417B3E902}" presName="vert1" presStyleCnt="0"/>
      <dgm:spPr/>
    </dgm:pt>
    <dgm:pt modelId="{993EB4A8-0308-4210-93E4-AB4F3AA725A2}" type="pres">
      <dgm:prSet presAssocID="{D0C3AE87-ADA9-4461-8C14-554E49ACE892}" presName="thickLine" presStyleLbl="alignNode1" presStyleIdx="1" presStyleCnt="4"/>
      <dgm:spPr/>
    </dgm:pt>
    <dgm:pt modelId="{35EF9ADC-9274-4258-9249-169A37B985CF}" type="pres">
      <dgm:prSet presAssocID="{D0C3AE87-ADA9-4461-8C14-554E49ACE892}" presName="horz1" presStyleCnt="0"/>
      <dgm:spPr/>
    </dgm:pt>
    <dgm:pt modelId="{8755C57C-360C-41AF-9C3B-F268F2AA4F92}" type="pres">
      <dgm:prSet presAssocID="{D0C3AE87-ADA9-4461-8C14-554E49ACE892}" presName="tx1" presStyleLbl="revTx" presStyleIdx="1" presStyleCnt="4"/>
      <dgm:spPr/>
    </dgm:pt>
    <dgm:pt modelId="{CAD4EBBF-8539-4B8E-BF7A-6D64637A05DB}" type="pres">
      <dgm:prSet presAssocID="{D0C3AE87-ADA9-4461-8C14-554E49ACE892}" presName="vert1" presStyleCnt="0"/>
      <dgm:spPr/>
    </dgm:pt>
    <dgm:pt modelId="{D43BC7EC-1AB8-4E94-93DC-9EF39C6F9129}" type="pres">
      <dgm:prSet presAssocID="{6C7081CD-6F96-4696-B0E8-75515849A7FF}" presName="thickLine" presStyleLbl="alignNode1" presStyleIdx="2" presStyleCnt="4"/>
      <dgm:spPr/>
    </dgm:pt>
    <dgm:pt modelId="{9D587130-7192-4B6B-ABB5-A966CDC52BCC}" type="pres">
      <dgm:prSet presAssocID="{6C7081CD-6F96-4696-B0E8-75515849A7FF}" presName="horz1" presStyleCnt="0"/>
      <dgm:spPr/>
    </dgm:pt>
    <dgm:pt modelId="{E0B0F372-683C-4DAC-AD81-3C36015309DB}" type="pres">
      <dgm:prSet presAssocID="{6C7081CD-6F96-4696-B0E8-75515849A7FF}" presName="tx1" presStyleLbl="revTx" presStyleIdx="2" presStyleCnt="4"/>
      <dgm:spPr/>
    </dgm:pt>
    <dgm:pt modelId="{F9F9DB34-C202-4E37-BEFA-BA5D3C2C26CB}" type="pres">
      <dgm:prSet presAssocID="{6C7081CD-6F96-4696-B0E8-75515849A7FF}" presName="vert1" presStyleCnt="0"/>
      <dgm:spPr/>
    </dgm:pt>
    <dgm:pt modelId="{5D8DF2E5-E3E4-4690-A186-C3B723AEA8E5}" type="pres">
      <dgm:prSet presAssocID="{53D588FD-0985-4E0E-B9F1-4387DBC65EB3}" presName="thickLine" presStyleLbl="alignNode1" presStyleIdx="3" presStyleCnt="4"/>
      <dgm:spPr/>
    </dgm:pt>
    <dgm:pt modelId="{C6CFF5BF-4AAE-4836-A690-A6F673A48738}" type="pres">
      <dgm:prSet presAssocID="{53D588FD-0985-4E0E-B9F1-4387DBC65EB3}" presName="horz1" presStyleCnt="0"/>
      <dgm:spPr/>
    </dgm:pt>
    <dgm:pt modelId="{56E68709-BDF9-4E8D-BC93-D545C9A7AE19}" type="pres">
      <dgm:prSet presAssocID="{53D588FD-0985-4E0E-B9F1-4387DBC65EB3}" presName="tx1" presStyleLbl="revTx" presStyleIdx="3" presStyleCnt="4"/>
      <dgm:spPr/>
    </dgm:pt>
    <dgm:pt modelId="{1484FEF2-3ACF-49ED-B210-F4EE782180FB}" type="pres">
      <dgm:prSet presAssocID="{53D588FD-0985-4E0E-B9F1-4387DBC65EB3}" presName="vert1" presStyleCnt="0"/>
      <dgm:spPr/>
    </dgm:pt>
  </dgm:ptLst>
  <dgm:cxnLst>
    <dgm:cxn modelId="{9ADF1638-68C0-400B-9C4C-25F835FC2D3D}" type="presOf" srcId="{6C7081CD-6F96-4696-B0E8-75515849A7FF}" destId="{E0B0F372-683C-4DAC-AD81-3C36015309DB}" srcOrd="0" destOrd="0" presId="urn:microsoft.com/office/officeart/2008/layout/LinedList"/>
    <dgm:cxn modelId="{0B975B68-A7CB-49D9-8550-8E94678E55EB}" srcId="{732832F2-2BAA-48C7-85E1-234F37D92F7E}" destId="{D0C3AE87-ADA9-4461-8C14-554E49ACE892}" srcOrd="1" destOrd="0" parTransId="{52631CA8-9370-467F-8D56-7EA60AFB6615}" sibTransId="{93FCE1DF-7A3E-48D0-A51C-A044556D4511}"/>
    <dgm:cxn modelId="{435F5168-297D-4C13-AC7D-5BA38BCDE1FA}" type="presOf" srcId="{073B9408-0A34-4CEB-8D13-30E417B3E902}" destId="{BEAAB836-D8E9-42DC-92FC-F642E2A1AB41}" srcOrd="0" destOrd="0" presId="urn:microsoft.com/office/officeart/2008/layout/LinedList"/>
    <dgm:cxn modelId="{1E3CC370-555B-416C-B6A8-06C071730D03}" type="presOf" srcId="{732832F2-2BAA-48C7-85E1-234F37D92F7E}" destId="{B558CA73-8ADF-4AEE-AAE3-38CFE3DBC3ED}" srcOrd="0" destOrd="0" presId="urn:microsoft.com/office/officeart/2008/layout/LinedList"/>
    <dgm:cxn modelId="{26373354-0FF6-4957-8396-B2395A360248}" srcId="{732832F2-2BAA-48C7-85E1-234F37D92F7E}" destId="{6C7081CD-6F96-4696-B0E8-75515849A7FF}" srcOrd="2" destOrd="0" parTransId="{5EED5302-2B5C-43D4-A037-40735134708A}" sibTransId="{AF6ED891-CEFE-400A-859B-1C36D0E5070A}"/>
    <dgm:cxn modelId="{5AB0F99D-DC79-4749-81DF-ED02BFB722FC}" type="presOf" srcId="{D0C3AE87-ADA9-4461-8C14-554E49ACE892}" destId="{8755C57C-360C-41AF-9C3B-F268F2AA4F92}" srcOrd="0" destOrd="0" presId="urn:microsoft.com/office/officeart/2008/layout/LinedList"/>
    <dgm:cxn modelId="{A19D94AC-AC3A-473A-BA9C-951E767CBAC2}" srcId="{732832F2-2BAA-48C7-85E1-234F37D92F7E}" destId="{53D588FD-0985-4E0E-B9F1-4387DBC65EB3}" srcOrd="3" destOrd="0" parTransId="{8F322267-341F-44B8-863C-8B9F101C7998}" sibTransId="{9076705C-8B8C-44DC-8369-32F76A7D7431}"/>
    <dgm:cxn modelId="{C1E54AC0-1CC4-485C-B3C0-870F5D128AA6}" type="presOf" srcId="{53D588FD-0985-4E0E-B9F1-4387DBC65EB3}" destId="{56E68709-BDF9-4E8D-BC93-D545C9A7AE19}" srcOrd="0" destOrd="0" presId="urn:microsoft.com/office/officeart/2008/layout/LinedList"/>
    <dgm:cxn modelId="{77FDBDEB-C93C-4F23-ADAF-7961FFA483BB}" srcId="{732832F2-2BAA-48C7-85E1-234F37D92F7E}" destId="{073B9408-0A34-4CEB-8D13-30E417B3E902}" srcOrd="0" destOrd="0" parTransId="{AB3CE3B9-0900-4210-AADE-DDA69345EF1C}" sibTransId="{DC48A568-B8F4-41E2-BA6C-3D97DB87C1FC}"/>
    <dgm:cxn modelId="{3376015D-0663-462E-BF53-A1E00756B34D}" type="presParOf" srcId="{B558CA73-8ADF-4AEE-AAE3-38CFE3DBC3ED}" destId="{D9024CC0-37E0-40D1-B649-753DC713642F}" srcOrd="0" destOrd="0" presId="urn:microsoft.com/office/officeart/2008/layout/LinedList"/>
    <dgm:cxn modelId="{9CA3C0DE-CDC0-4DA2-A681-5283BCC16FBB}" type="presParOf" srcId="{B558CA73-8ADF-4AEE-AAE3-38CFE3DBC3ED}" destId="{8D103D44-2D77-4A42-BB39-9B04BE2F874E}" srcOrd="1" destOrd="0" presId="urn:microsoft.com/office/officeart/2008/layout/LinedList"/>
    <dgm:cxn modelId="{B39F31E6-323A-4808-98F9-EA46BC12DC3E}" type="presParOf" srcId="{8D103D44-2D77-4A42-BB39-9B04BE2F874E}" destId="{BEAAB836-D8E9-42DC-92FC-F642E2A1AB41}" srcOrd="0" destOrd="0" presId="urn:microsoft.com/office/officeart/2008/layout/LinedList"/>
    <dgm:cxn modelId="{E6EE3E45-9457-4391-A570-EC2922D77553}" type="presParOf" srcId="{8D103D44-2D77-4A42-BB39-9B04BE2F874E}" destId="{E9619F18-D279-4312-91AE-06F9C107B030}" srcOrd="1" destOrd="0" presId="urn:microsoft.com/office/officeart/2008/layout/LinedList"/>
    <dgm:cxn modelId="{5B549F82-3464-4E49-A1B7-64A59D0CD2A5}" type="presParOf" srcId="{B558CA73-8ADF-4AEE-AAE3-38CFE3DBC3ED}" destId="{993EB4A8-0308-4210-93E4-AB4F3AA725A2}" srcOrd="2" destOrd="0" presId="urn:microsoft.com/office/officeart/2008/layout/LinedList"/>
    <dgm:cxn modelId="{DC30F9B1-10EF-4DBD-95F6-68BE8BA83ECA}" type="presParOf" srcId="{B558CA73-8ADF-4AEE-AAE3-38CFE3DBC3ED}" destId="{35EF9ADC-9274-4258-9249-169A37B985CF}" srcOrd="3" destOrd="0" presId="urn:microsoft.com/office/officeart/2008/layout/LinedList"/>
    <dgm:cxn modelId="{9305245E-EF7D-404B-BA05-378849E3F5DA}" type="presParOf" srcId="{35EF9ADC-9274-4258-9249-169A37B985CF}" destId="{8755C57C-360C-41AF-9C3B-F268F2AA4F92}" srcOrd="0" destOrd="0" presId="urn:microsoft.com/office/officeart/2008/layout/LinedList"/>
    <dgm:cxn modelId="{5D51768C-BD8B-4907-BA6B-E8B51E7CD91B}" type="presParOf" srcId="{35EF9ADC-9274-4258-9249-169A37B985CF}" destId="{CAD4EBBF-8539-4B8E-BF7A-6D64637A05DB}" srcOrd="1" destOrd="0" presId="urn:microsoft.com/office/officeart/2008/layout/LinedList"/>
    <dgm:cxn modelId="{EE073E6C-C24E-4149-A29C-1834F39CFE4F}" type="presParOf" srcId="{B558CA73-8ADF-4AEE-AAE3-38CFE3DBC3ED}" destId="{D43BC7EC-1AB8-4E94-93DC-9EF39C6F9129}" srcOrd="4" destOrd="0" presId="urn:microsoft.com/office/officeart/2008/layout/LinedList"/>
    <dgm:cxn modelId="{4B4DBDAA-CC9D-4994-852B-388E64A29E87}" type="presParOf" srcId="{B558CA73-8ADF-4AEE-AAE3-38CFE3DBC3ED}" destId="{9D587130-7192-4B6B-ABB5-A966CDC52BCC}" srcOrd="5" destOrd="0" presId="urn:microsoft.com/office/officeart/2008/layout/LinedList"/>
    <dgm:cxn modelId="{645E8B32-FC85-4EB3-B59F-9947FCFCF763}" type="presParOf" srcId="{9D587130-7192-4B6B-ABB5-A966CDC52BCC}" destId="{E0B0F372-683C-4DAC-AD81-3C36015309DB}" srcOrd="0" destOrd="0" presId="urn:microsoft.com/office/officeart/2008/layout/LinedList"/>
    <dgm:cxn modelId="{8CEFD9B4-39A9-49CB-A9C8-C5917E5B6562}" type="presParOf" srcId="{9D587130-7192-4B6B-ABB5-A966CDC52BCC}" destId="{F9F9DB34-C202-4E37-BEFA-BA5D3C2C26CB}" srcOrd="1" destOrd="0" presId="urn:microsoft.com/office/officeart/2008/layout/LinedList"/>
    <dgm:cxn modelId="{D1AE3D86-20CB-4DBD-9D58-C7055D2903C7}" type="presParOf" srcId="{B558CA73-8ADF-4AEE-AAE3-38CFE3DBC3ED}" destId="{5D8DF2E5-E3E4-4690-A186-C3B723AEA8E5}" srcOrd="6" destOrd="0" presId="urn:microsoft.com/office/officeart/2008/layout/LinedList"/>
    <dgm:cxn modelId="{B991DB23-974D-4E21-9868-D2090635C93E}" type="presParOf" srcId="{B558CA73-8ADF-4AEE-AAE3-38CFE3DBC3ED}" destId="{C6CFF5BF-4AAE-4836-A690-A6F673A48738}" srcOrd="7" destOrd="0" presId="urn:microsoft.com/office/officeart/2008/layout/LinedList"/>
    <dgm:cxn modelId="{F617BF4F-DD64-4B46-812D-7743B02ED619}" type="presParOf" srcId="{C6CFF5BF-4AAE-4836-A690-A6F673A48738}" destId="{56E68709-BDF9-4E8D-BC93-D545C9A7AE19}" srcOrd="0" destOrd="0" presId="urn:microsoft.com/office/officeart/2008/layout/LinedList"/>
    <dgm:cxn modelId="{D0523B85-1628-43D3-AE6D-A203F4B0217A}" type="presParOf" srcId="{C6CFF5BF-4AAE-4836-A690-A6F673A48738}" destId="{1484FEF2-3ACF-49ED-B210-F4EE782180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92F1ADA-BF51-45BD-AF7D-2C9747E6617F}" type="doc">
      <dgm:prSet loTypeId="urn:microsoft.com/office/officeart/2008/layout/LinedList" loCatId="list" qsTypeId="urn:microsoft.com/office/officeart/2005/8/quickstyle/simple5" qsCatId="simple" csTypeId="urn:microsoft.com/office/officeart/2005/8/colors/accent4_2" csCatId="accent4"/>
      <dgm:spPr/>
      <dgm:t>
        <a:bodyPr/>
        <a:lstStyle/>
        <a:p>
          <a:endParaRPr lang="en-US"/>
        </a:p>
      </dgm:t>
    </dgm:pt>
    <dgm:pt modelId="{DE354640-E394-4139-AE89-35948CADE2DD}">
      <dgm:prSet/>
      <dgm:spPr/>
      <dgm:t>
        <a:bodyPr/>
        <a:lstStyle/>
        <a:p>
          <a:r>
            <a:rPr lang="en-GB"/>
            <a:t>“Whoever steels a man and sells him, and anyone found in possession of him, shall be put to death.” </a:t>
          </a:r>
          <a:endParaRPr lang="en-US"/>
        </a:p>
      </dgm:t>
    </dgm:pt>
    <dgm:pt modelId="{1D4B238C-5613-4C8C-BB0A-46ACE0FF2126}" type="parTrans" cxnId="{C1FCF4EC-B87D-4B9A-9EFD-07FE0FD12992}">
      <dgm:prSet/>
      <dgm:spPr/>
      <dgm:t>
        <a:bodyPr/>
        <a:lstStyle/>
        <a:p>
          <a:endParaRPr lang="en-US"/>
        </a:p>
      </dgm:t>
    </dgm:pt>
    <dgm:pt modelId="{A993E299-4E4B-403D-97C6-C67FEC57ECE1}" type="sibTrans" cxnId="{C1FCF4EC-B87D-4B9A-9EFD-07FE0FD12992}">
      <dgm:prSet/>
      <dgm:spPr/>
      <dgm:t>
        <a:bodyPr/>
        <a:lstStyle/>
        <a:p>
          <a:endParaRPr lang="en-US"/>
        </a:p>
      </dgm:t>
    </dgm:pt>
    <dgm:pt modelId="{AA3EF540-1696-4A83-92DC-6ED29CAF01D7}">
      <dgm:prSet/>
      <dgm:spPr/>
      <dgm:t>
        <a:bodyPr/>
        <a:lstStyle/>
        <a:p>
          <a:r>
            <a:rPr lang="en-GB"/>
            <a:t>“But if in the open country a man meets a young woman who is promised, and the man seizes her and lies with her, then only the man who lay with her shall die. But you shall do nothing to the young woman; she has committed no offense punishable by death”. </a:t>
          </a:r>
          <a:endParaRPr lang="en-US"/>
        </a:p>
      </dgm:t>
    </dgm:pt>
    <dgm:pt modelId="{191C67C4-EC5D-4BA0-B966-A4AE1EC4BB35}" type="parTrans" cxnId="{F4A9451C-8534-48D1-AD7D-6D97CAE8E739}">
      <dgm:prSet/>
      <dgm:spPr/>
      <dgm:t>
        <a:bodyPr/>
        <a:lstStyle/>
        <a:p>
          <a:endParaRPr lang="en-US"/>
        </a:p>
      </dgm:t>
    </dgm:pt>
    <dgm:pt modelId="{CC778B1A-25B1-4C64-8581-3786D8FA9060}" type="sibTrans" cxnId="{F4A9451C-8534-48D1-AD7D-6D97CAE8E739}">
      <dgm:prSet/>
      <dgm:spPr/>
      <dgm:t>
        <a:bodyPr/>
        <a:lstStyle/>
        <a:p>
          <a:endParaRPr lang="en-US"/>
        </a:p>
      </dgm:t>
    </dgm:pt>
    <dgm:pt modelId="{CA950BA1-CDB4-4AEE-81F9-41B9E0922A6A}" type="pres">
      <dgm:prSet presAssocID="{592F1ADA-BF51-45BD-AF7D-2C9747E6617F}" presName="vert0" presStyleCnt="0">
        <dgm:presLayoutVars>
          <dgm:dir/>
          <dgm:animOne val="branch"/>
          <dgm:animLvl val="lvl"/>
        </dgm:presLayoutVars>
      </dgm:prSet>
      <dgm:spPr/>
    </dgm:pt>
    <dgm:pt modelId="{ECEB52FB-9FE8-42E6-9B43-EF15656DB842}" type="pres">
      <dgm:prSet presAssocID="{DE354640-E394-4139-AE89-35948CADE2DD}" presName="thickLine" presStyleLbl="alignNode1" presStyleIdx="0" presStyleCnt="2"/>
      <dgm:spPr/>
    </dgm:pt>
    <dgm:pt modelId="{FC84F0E4-B16D-43BB-B452-DF134C94125C}" type="pres">
      <dgm:prSet presAssocID="{DE354640-E394-4139-AE89-35948CADE2DD}" presName="horz1" presStyleCnt="0"/>
      <dgm:spPr/>
    </dgm:pt>
    <dgm:pt modelId="{4096FA27-94D1-4EF3-A505-B0909FDAE57B}" type="pres">
      <dgm:prSet presAssocID="{DE354640-E394-4139-AE89-35948CADE2DD}" presName="tx1" presStyleLbl="revTx" presStyleIdx="0" presStyleCnt="2"/>
      <dgm:spPr/>
    </dgm:pt>
    <dgm:pt modelId="{71D75015-5EBD-40B2-903E-6557BF84B44F}" type="pres">
      <dgm:prSet presAssocID="{DE354640-E394-4139-AE89-35948CADE2DD}" presName="vert1" presStyleCnt="0"/>
      <dgm:spPr/>
    </dgm:pt>
    <dgm:pt modelId="{D864B18A-29B8-4295-AA5F-5FA505AFAFBB}" type="pres">
      <dgm:prSet presAssocID="{AA3EF540-1696-4A83-92DC-6ED29CAF01D7}" presName="thickLine" presStyleLbl="alignNode1" presStyleIdx="1" presStyleCnt="2"/>
      <dgm:spPr/>
    </dgm:pt>
    <dgm:pt modelId="{78BBC3CE-4432-4FAC-8F05-61AF1A8FD011}" type="pres">
      <dgm:prSet presAssocID="{AA3EF540-1696-4A83-92DC-6ED29CAF01D7}" presName="horz1" presStyleCnt="0"/>
      <dgm:spPr/>
    </dgm:pt>
    <dgm:pt modelId="{820C40A1-A730-462B-AE65-7A66A8CDC4FA}" type="pres">
      <dgm:prSet presAssocID="{AA3EF540-1696-4A83-92DC-6ED29CAF01D7}" presName="tx1" presStyleLbl="revTx" presStyleIdx="1" presStyleCnt="2"/>
      <dgm:spPr/>
    </dgm:pt>
    <dgm:pt modelId="{4B7E0625-0E5E-486B-9A82-65DF552D35DB}" type="pres">
      <dgm:prSet presAssocID="{AA3EF540-1696-4A83-92DC-6ED29CAF01D7}" presName="vert1" presStyleCnt="0"/>
      <dgm:spPr/>
    </dgm:pt>
  </dgm:ptLst>
  <dgm:cxnLst>
    <dgm:cxn modelId="{3659B70A-9AC0-4E01-BF85-AD69C4425139}" type="presOf" srcId="{AA3EF540-1696-4A83-92DC-6ED29CAF01D7}" destId="{820C40A1-A730-462B-AE65-7A66A8CDC4FA}" srcOrd="0" destOrd="0" presId="urn:microsoft.com/office/officeart/2008/layout/LinedList"/>
    <dgm:cxn modelId="{F4A9451C-8534-48D1-AD7D-6D97CAE8E739}" srcId="{592F1ADA-BF51-45BD-AF7D-2C9747E6617F}" destId="{AA3EF540-1696-4A83-92DC-6ED29CAF01D7}" srcOrd="1" destOrd="0" parTransId="{191C67C4-EC5D-4BA0-B966-A4AE1EC4BB35}" sibTransId="{CC778B1A-25B1-4C64-8581-3786D8FA9060}"/>
    <dgm:cxn modelId="{7453E435-146C-49C1-AAED-95E36B385669}" type="presOf" srcId="{592F1ADA-BF51-45BD-AF7D-2C9747E6617F}" destId="{CA950BA1-CDB4-4AEE-81F9-41B9E0922A6A}" srcOrd="0" destOrd="0" presId="urn:microsoft.com/office/officeart/2008/layout/LinedList"/>
    <dgm:cxn modelId="{FE16C8A6-1670-4AE9-8A0A-DAA621A220A8}" type="presOf" srcId="{DE354640-E394-4139-AE89-35948CADE2DD}" destId="{4096FA27-94D1-4EF3-A505-B0909FDAE57B}" srcOrd="0" destOrd="0" presId="urn:microsoft.com/office/officeart/2008/layout/LinedList"/>
    <dgm:cxn modelId="{C1FCF4EC-B87D-4B9A-9EFD-07FE0FD12992}" srcId="{592F1ADA-BF51-45BD-AF7D-2C9747E6617F}" destId="{DE354640-E394-4139-AE89-35948CADE2DD}" srcOrd="0" destOrd="0" parTransId="{1D4B238C-5613-4C8C-BB0A-46ACE0FF2126}" sibTransId="{A993E299-4E4B-403D-97C6-C67FEC57ECE1}"/>
    <dgm:cxn modelId="{EC0C02E6-C024-4B81-9A63-885C64A787B4}" type="presParOf" srcId="{CA950BA1-CDB4-4AEE-81F9-41B9E0922A6A}" destId="{ECEB52FB-9FE8-42E6-9B43-EF15656DB842}" srcOrd="0" destOrd="0" presId="urn:microsoft.com/office/officeart/2008/layout/LinedList"/>
    <dgm:cxn modelId="{BAEE05B1-D390-4BC4-AFD4-15F6284D3560}" type="presParOf" srcId="{CA950BA1-CDB4-4AEE-81F9-41B9E0922A6A}" destId="{FC84F0E4-B16D-43BB-B452-DF134C94125C}" srcOrd="1" destOrd="0" presId="urn:microsoft.com/office/officeart/2008/layout/LinedList"/>
    <dgm:cxn modelId="{FD48FA87-D5C8-4F57-B75E-1D5C9D146921}" type="presParOf" srcId="{FC84F0E4-B16D-43BB-B452-DF134C94125C}" destId="{4096FA27-94D1-4EF3-A505-B0909FDAE57B}" srcOrd="0" destOrd="0" presId="urn:microsoft.com/office/officeart/2008/layout/LinedList"/>
    <dgm:cxn modelId="{0CEBD0B9-C973-42D6-9D42-B6555C1F1AE5}" type="presParOf" srcId="{FC84F0E4-B16D-43BB-B452-DF134C94125C}" destId="{71D75015-5EBD-40B2-903E-6557BF84B44F}" srcOrd="1" destOrd="0" presId="urn:microsoft.com/office/officeart/2008/layout/LinedList"/>
    <dgm:cxn modelId="{47134EFF-8273-44E2-BA50-C5E43BD8C430}" type="presParOf" srcId="{CA950BA1-CDB4-4AEE-81F9-41B9E0922A6A}" destId="{D864B18A-29B8-4295-AA5F-5FA505AFAFBB}" srcOrd="2" destOrd="0" presId="urn:microsoft.com/office/officeart/2008/layout/LinedList"/>
    <dgm:cxn modelId="{8911F374-FA85-4BA2-8711-9E944633ADE9}" type="presParOf" srcId="{CA950BA1-CDB4-4AEE-81F9-41B9E0922A6A}" destId="{78BBC3CE-4432-4FAC-8F05-61AF1A8FD011}" srcOrd="3" destOrd="0" presId="urn:microsoft.com/office/officeart/2008/layout/LinedList"/>
    <dgm:cxn modelId="{871119E3-664A-4B06-B03D-4907134C39D3}" type="presParOf" srcId="{78BBC3CE-4432-4FAC-8F05-61AF1A8FD011}" destId="{820C40A1-A730-462B-AE65-7A66A8CDC4FA}" srcOrd="0" destOrd="0" presId="urn:microsoft.com/office/officeart/2008/layout/LinedList"/>
    <dgm:cxn modelId="{3F982B4C-68B5-4C83-A092-C74C43089781}" type="presParOf" srcId="{78BBC3CE-4432-4FAC-8F05-61AF1A8FD011}" destId="{4B7E0625-0E5E-486B-9A82-65DF552D35D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95B7BFC-E760-4AA6-8164-A8AF2C971960}"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91308230-139E-4D71-91A6-33F592F1AC5A}">
      <dgm:prSet/>
      <dgm:spPr/>
      <dgm:t>
        <a:bodyPr/>
        <a:lstStyle/>
        <a:p>
          <a:r>
            <a:rPr lang="en-GB"/>
            <a:t>Mid 1800’s theorist development of why people become victims</a:t>
          </a:r>
          <a:endParaRPr lang="en-US"/>
        </a:p>
      </dgm:t>
    </dgm:pt>
    <dgm:pt modelId="{C9F6942E-7BE1-4643-999B-BE65507A001A}" type="parTrans" cxnId="{BD3DEFD5-3179-4FA0-8522-71B210C30967}">
      <dgm:prSet/>
      <dgm:spPr/>
      <dgm:t>
        <a:bodyPr/>
        <a:lstStyle/>
        <a:p>
          <a:endParaRPr lang="en-US"/>
        </a:p>
      </dgm:t>
    </dgm:pt>
    <dgm:pt modelId="{C1E87AC7-1CD8-4464-BDF0-0F32A2436549}" type="sibTrans" cxnId="{BD3DEFD5-3179-4FA0-8522-71B210C30967}">
      <dgm:prSet/>
      <dgm:spPr/>
      <dgm:t>
        <a:bodyPr/>
        <a:lstStyle/>
        <a:p>
          <a:endParaRPr lang="en-US"/>
        </a:p>
      </dgm:t>
    </dgm:pt>
    <dgm:pt modelId="{6B72CA33-E010-43D4-B9C4-1CF74DFA5941}">
      <dgm:prSet phldr="0"/>
      <dgm:spPr/>
      <dgm:t>
        <a:bodyPr/>
        <a:lstStyle/>
        <a:p>
          <a:pPr algn="l"/>
          <a:r>
            <a:rPr lang="en-GB"/>
            <a:t>By the Twentieth Century victims were the ‘forgotten element’ in the Criminal Justice Process.</a:t>
          </a:r>
        </a:p>
      </dgm:t>
    </dgm:pt>
    <dgm:pt modelId="{46F1789D-9B15-4681-BC13-B06E60219A96}" type="parTrans" cxnId="{4BC5D297-F2E0-41A9-8FCF-F9940FAEBE6C}">
      <dgm:prSet/>
      <dgm:spPr/>
    </dgm:pt>
    <dgm:pt modelId="{AAC60A41-79A4-48B8-B442-4DD5614C7820}" type="sibTrans" cxnId="{4BC5D297-F2E0-41A9-8FCF-F9940FAEBE6C}">
      <dgm:prSet/>
      <dgm:spPr/>
    </dgm:pt>
    <dgm:pt modelId="{861CECC3-F681-440F-8A26-6D58CE41D247}">
      <dgm:prSet phldr="0"/>
      <dgm:spPr/>
      <dgm:t>
        <a:bodyPr/>
        <a:lstStyle/>
        <a:p>
          <a:pPr algn="l" rtl="0"/>
          <a:r>
            <a:rPr lang="en-GB"/>
            <a:t>Started a ‘Victim </a:t>
          </a:r>
          <a:r>
            <a:rPr lang="en-GB">
              <a:latin typeface="Calibri Light" panose="020F0302020204030204"/>
            </a:rPr>
            <a:t>Movement’ This</a:t>
          </a:r>
          <a:r>
            <a:rPr lang="en-GB"/>
            <a:t> drew attention to the problems victims faced within the criminal justice system.</a:t>
          </a:r>
          <a:r>
            <a:rPr lang="en-GB">
              <a:latin typeface="Calibri Light" panose="020F0302020204030204"/>
            </a:rPr>
            <a:t> 1940's victims voice</a:t>
          </a:r>
          <a:endParaRPr lang="en-GB"/>
        </a:p>
      </dgm:t>
    </dgm:pt>
    <dgm:pt modelId="{8256899B-1000-4BDB-932D-3A836FE29036}" type="parTrans" cxnId="{159B0D43-F441-48B8-855E-BEE8BEC901C9}">
      <dgm:prSet/>
      <dgm:spPr/>
    </dgm:pt>
    <dgm:pt modelId="{1AABFE6D-43C2-425F-A712-B3DA5F3A5DA2}" type="sibTrans" cxnId="{159B0D43-F441-48B8-855E-BEE8BEC901C9}">
      <dgm:prSet/>
      <dgm:spPr/>
    </dgm:pt>
    <dgm:pt modelId="{8AC65B21-FCF2-404F-817D-84A6D74D3345}">
      <dgm:prSet phldr="0"/>
      <dgm:spPr/>
      <dgm:t>
        <a:bodyPr/>
        <a:lstStyle/>
        <a:p>
          <a:pPr algn="l" rtl="0"/>
          <a:r>
            <a:rPr lang="en-GB"/>
            <a:t>Nineteenth Century and before Professional Police Forces the victim initiated criminal prosecutions. </a:t>
          </a:r>
          <a:endParaRPr lang="en-US">
            <a:latin typeface="Calibri Light" panose="020F0302020204030204"/>
          </a:endParaRPr>
        </a:p>
      </dgm:t>
    </dgm:pt>
    <dgm:pt modelId="{EFBA9288-82F8-46B8-90B1-8AC275A85136}" type="parTrans" cxnId="{20789ED9-4A25-47F4-B18A-3BF3CCD4924F}">
      <dgm:prSet/>
      <dgm:spPr/>
    </dgm:pt>
    <dgm:pt modelId="{45C2EF64-3F67-41A5-BB80-3AB30F5D8514}" type="sibTrans" cxnId="{20789ED9-4A25-47F4-B18A-3BF3CCD4924F}">
      <dgm:prSet/>
      <dgm:spPr/>
    </dgm:pt>
    <dgm:pt modelId="{3C79FA8C-2584-4D95-ADCE-DF7A0E0A4035}" type="pres">
      <dgm:prSet presAssocID="{595B7BFC-E760-4AA6-8164-A8AF2C971960}" presName="hierChild1" presStyleCnt="0">
        <dgm:presLayoutVars>
          <dgm:chPref val="1"/>
          <dgm:dir/>
          <dgm:animOne val="branch"/>
          <dgm:animLvl val="lvl"/>
          <dgm:resizeHandles/>
        </dgm:presLayoutVars>
      </dgm:prSet>
      <dgm:spPr/>
    </dgm:pt>
    <dgm:pt modelId="{3A28B0AD-D20D-468E-8649-8377B64B5B10}" type="pres">
      <dgm:prSet presAssocID="{91308230-139E-4D71-91A6-33F592F1AC5A}" presName="hierRoot1" presStyleCnt="0"/>
      <dgm:spPr/>
    </dgm:pt>
    <dgm:pt modelId="{ACD04DE8-6720-44D1-B248-BC8CDF22A357}" type="pres">
      <dgm:prSet presAssocID="{91308230-139E-4D71-91A6-33F592F1AC5A}" presName="composite" presStyleCnt="0"/>
      <dgm:spPr/>
    </dgm:pt>
    <dgm:pt modelId="{E628133C-5FAC-4D50-900F-DEB6C642A892}" type="pres">
      <dgm:prSet presAssocID="{91308230-139E-4D71-91A6-33F592F1AC5A}" presName="background" presStyleLbl="node0" presStyleIdx="0" presStyleCnt="4"/>
      <dgm:spPr/>
    </dgm:pt>
    <dgm:pt modelId="{994AE38E-DA02-47DD-9B96-0F02ABD63885}" type="pres">
      <dgm:prSet presAssocID="{91308230-139E-4D71-91A6-33F592F1AC5A}" presName="text" presStyleLbl="fgAcc0" presStyleIdx="0" presStyleCnt="4">
        <dgm:presLayoutVars>
          <dgm:chPref val="3"/>
        </dgm:presLayoutVars>
      </dgm:prSet>
      <dgm:spPr/>
    </dgm:pt>
    <dgm:pt modelId="{D8AF83E9-12C0-4C2E-A3D0-F3AE03A8BDE2}" type="pres">
      <dgm:prSet presAssocID="{91308230-139E-4D71-91A6-33F592F1AC5A}" presName="hierChild2" presStyleCnt="0"/>
      <dgm:spPr/>
    </dgm:pt>
    <dgm:pt modelId="{362E981A-7AA5-42B5-AD89-496EFDA84D91}" type="pres">
      <dgm:prSet presAssocID="{8AC65B21-FCF2-404F-817D-84A6D74D3345}" presName="hierRoot1" presStyleCnt="0"/>
      <dgm:spPr/>
    </dgm:pt>
    <dgm:pt modelId="{7F9BBA13-60D2-4A15-99EB-77FE2C61CE09}" type="pres">
      <dgm:prSet presAssocID="{8AC65B21-FCF2-404F-817D-84A6D74D3345}" presName="composite" presStyleCnt="0"/>
      <dgm:spPr/>
    </dgm:pt>
    <dgm:pt modelId="{E67C6400-1C26-43D6-B175-A6C6CFCBD8D9}" type="pres">
      <dgm:prSet presAssocID="{8AC65B21-FCF2-404F-817D-84A6D74D3345}" presName="background" presStyleLbl="node0" presStyleIdx="1" presStyleCnt="4"/>
      <dgm:spPr/>
    </dgm:pt>
    <dgm:pt modelId="{B89AB4A4-CC20-4D01-B995-5FBA087027D9}" type="pres">
      <dgm:prSet presAssocID="{8AC65B21-FCF2-404F-817D-84A6D74D3345}" presName="text" presStyleLbl="fgAcc0" presStyleIdx="1" presStyleCnt="4">
        <dgm:presLayoutVars>
          <dgm:chPref val="3"/>
        </dgm:presLayoutVars>
      </dgm:prSet>
      <dgm:spPr/>
    </dgm:pt>
    <dgm:pt modelId="{52B7CFDE-4E0D-4A40-A575-D18B0302FB83}" type="pres">
      <dgm:prSet presAssocID="{8AC65B21-FCF2-404F-817D-84A6D74D3345}" presName="hierChild2" presStyleCnt="0"/>
      <dgm:spPr/>
    </dgm:pt>
    <dgm:pt modelId="{446623B9-18F7-44EE-8ACA-C665619850D5}" type="pres">
      <dgm:prSet presAssocID="{6B72CA33-E010-43D4-B9C4-1CF74DFA5941}" presName="hierRoot1" presStyleCnt="0"/>
      <dgm:spPr/>
    </dgm:pt>
    <dgm:pt modelId="{3BF9FF3F-9E7A-41AA-8DBB-84909ECF1C8A}" type="pres">
      <dgm:prSet presAssocID="{6B72CA33-E010-43D4-B9C4-1CF74DFA5941}" presName="composite" presStyleCnt="0"/>
      <dgm:spPr/>
    </dgm:pt>
    <dgm:pt modelId="{EC16855D-4A1E-4EA1-9745-4C43F1855099}" type="pres">
      <dgm:prSet presAssocID="{6B72CA33-E010-43D4-B9C4-1CF74DFA5941}" presName="background" presStyleLbl="node0" presStyleIdx="2" presStyleCnt="4"/>
      <dgm:spPr/>
    </dgm:pt>
    <dgm:pt modelId="{C057F8F2-8A00-4CC3-906F-D94EFD0A51E7}" type="pres">
      <dgm:prSet presAssocID="{6B72CA33-E010-43D4-B9C4-1CF74DFA5941}" presName="text" presStyleLbl="fgAcc0" presStyleIdx="2" presStyleCnt="4">
        <dgm:presLayoutVars>
          <dgm:chPref val="3"/>
        </dgm:presLayoutVars>
      </dgm:prSet>
      <dgm:spPr/>
    </dgm:pt>
    <dgm:pt modelId="{549EDAFF-9190-42D1-9125-DBF10B0A7FD9}" type="pres">
      <dgm:prSet presAssocID="{6B72CA33-E010-43D4-B9C4-1CF74DFA5941}" presName="hierChild2" presStyleCnt="0"/>
      <dgm:spPr/>
    </dgm:pt>
    <dgm:pt modelId="{142CFEA0-9A32-4662-9EFE-3740ECB89CA5}" type="pres">
      <dgm:prSet presAssocID="{861CECC3-F681-440F-8A26-6D58CE41D247}" presName="hierRoot1" presStyleCnt="0"/>
      <dgm:spPr/>
    </dgm:pt>
    <dgm:pt modelId="{A31829E2-1E26-4FE9-94D4-E62BEC56FA68}" type="pres">
      <dgm:prSet presAssocID="{861CECC3-F681-440F-8A26-6D58CE41D247}" presName="composite" presStyleCnt="0"/>
      <dgm:spPr/>
    </dgm:pt>
    <dgm:pt modelId="{3C4F278B-202F-4434-976A-3896312FB151}" type="pres">
      <dgm:prSet presAssocID="{861CECC3-F681-440F-8A26-6D58CE41D247}" presName="background" presStyleLbl="node0" presStyleIdx="3" presStyleCnt="4"/>
      <dgm:spPr/>
    </dgm:pt>
    <dgm:pt modelId="{0C38B0FB-281E-4167-9A40-6A5A055DC96D}" type="pres">
      <dgm:prSet presAssocID="{861CECC3-F681-440F-8A26-6D58CE41D247}" presName="text" presStyleLbl="fgAcc0" presStyleIdx="3" presStyleCnt="4">
        <dgm:presLayoutVars>
          <dgm:chPref val="3"/>
        </dgm:presLayoutVars>
      </dgm:prSet>
      <dgm:spPr/>
    </dgm:pt>
    <dgm:pt modelId="{93D1D759-D966-48D0-B7E5-5DB713F8A82C}" type="pres">
      <dgm:prSet presAssocID="{861CECC3-F681-440F-8A26-6D58CE41D247}" presName="hierChild2" presStyleCnt="0"/>
      <dgm:spPr/>
    </dgm:pt>
  </dgm:ptLst>
  <dgm:cxnLst>
    <dgm:cxn modelId="{58AE7129-201F-4AEC-AB7E-1D1FAD0E4895}" type="presOf" srcId="{861CECC3-F681-440F-8A26-6D58CE41D247}" destId="{0C38B0FB-281E-4167-9A40-6A5A055DC96D}" srcOrd="0" destOrd="0" presId="urn:microsoft.com/office/officeart/2005/8/layout/hierarchy1"/>
    <dgm:cxn modelId="{159B0D43-F441-48B8-855E-BEE8BEC901C9}" srcId="{595B7BFC-E760-4AA6-8164-A8AF2C971960}" destId="{861CECC3-F681-440F-8A26-6D58CE41D247}" srcOrd="3" destOrd="0" parTransId="{8256899B-1000-4BDB-932D-3A836FE29036}" sibTransId="{1AABFE6D-43C2-425F-A712-B3DA5F3A5DA2}"/>
    <dgm:cxn modelId="{AF22F144-4ED6-426C-ACDD-784D50E5D21F}" type="presOf" srcId="{91308230-139E-4D71-91A6-33F592F1AC5A}" destId="{994AE38E-DA02-47DD-9B96-0F02ABD63885}" srcOrd="0" destOrd="0" presId="urn:microsoft.com/office/officeart/2005/8/layout/hierarchy1"/>
    <dgm:cxn modelId="{F75E2054-72FE-4873-92B2-8D1FAA09784B}" type="presOf" srcId="{595B7BFC-E760-4AA6-8164-A8AF2C971960}" destId="{3C79FA8C-2584-4D95-ADCE-DF7A0E0A4035}" srcOrd="0" destOrd="0" presId="urn:microsoft.com/office/officeart/2005/8/layout/hierarchy1"/>
    <dgm:cxn modelId="{4BC5D297-F2E0-41A9-8FCF-F9940FAEBE6C}" srcId="{595B7BFC-E760-4AA6-8164-A8AF2C971960}" destId="{6B72CA33-E010-43D4-B9C4-1CF74DFA5941}" srcOrd="2" destOrd="0" parTransId="{46F1789D-9B15-4681-BC13-B06E60219A96}" sibTransId="{AAC60A41-79A4-48B8-B442-4DD5614C7820}"/>
    <dgm:cxn modelId="{343B79C5-A89F-47B3-BD1D-36086BAA3E46}" type="presOf" srcId="{6B72CA33-E010-43D4-B9C4-1CF74DFA5941}" destId="{C057F8F2-8A00-4CC3-906F-D94EFD0A51E7}" srcOrd="0" destOrd="0" presId="urn:microsoft.com/office/officeart/2005/8/layout/hierarchy1"/>
    <dgm:cxn modelId="{BD3DEFD5-3179-4FA0-8522-71B210C30967}" srcId="{595B7BFC-E760-4AA6-8164-A8AF2C971960}" destId="{91308230-139E-4D71-91A6-33F592F1AC5A}" srcOrd="0" destOrd="0" parTransId="{C9F6942E-7BE1-4643-999B-BE65507A001A}" sibTransId="{C1E87AC7-1CD8-4464-BDF0-0F32A2436549}"/>
    <dgm:cxn modelId="{20789ED9-4A25-47F4-B18A-3BF3CCD4924F}" srcId="{595B7BFC-E760-4AA6-8164-A8AF2C971960}" destId="{8AC65B21-FCF2-404F-817D-84A6D74D3345}" srcOrd="1" destOrd="0" parTransId="{EFBA9288-82F8-46B8-90B1-8AC275A85136}" sibTransId="{45C2EF64-3F67-41A5-BB80-3AB30F5D8514}"/>
    <dgm:cxn modelId="{B94987DE-701C-417C-957E-C8110BB5A44A}" type="presOf" srcId="{8AC65B21-FCF2-404F-817D-84A6D74D3345}" destId="{B89AB4A4-CC20-4D01-B995-5FBA087027D9}" srcOrd="0" destOrd="0" presId="urn:microsoft.com/office/officeart/2005/8/layout/hierarchy1"/>
    <dgm:cxn modelId="{00CD4D71-5EDF-48BA-B1F3-BFD2692DD709}" type="presParOf" srcId="{3C79FA8C-2584-4D95-ADCE-DF7A0E0A4035}" destId="{3A28B0AD-D20D-468E-8649-8377B64B5B10}" srcOrd="0" destOrd="0" presId="urn:microsoft.com/office/officeart/2005/8/layout/hierarchy1"/>
    <dgm:cxn modelId="{4A4C17BE-B49F-42A4-8503-495A8BE7BD29}" type="presParOf" srcId="{3A28B0AD-D20D-468E-8649-8377B64B5B10}" destId="{ACD04DE8-6720-44D1-B248-BC8CDF22A357}" srcOrd="0" destOrd="0" presId="urn:microsoft.com/office/officeart/2005/8/layout/hierarchy1"/>
    <dgm:cxn modelId="{F1CA07CD-75D1-4549-86A8-19E4E61EBE85}" type="presParOf" srcId="{ACD04DE8-6720-44D1-B248-BC8CDF22A357}" destId="{E628133C-5FAC-4D50-900F-DEB6C642A892}" srcOrd="0" destOrd="0" presId="urn:microsoft.com/office/officeart/2005/8/layout/hierarchy1"/>
    <dgm:cxn modelId="{07969980-D2FE-4301-8306-D66523853E61}" type="presParOf" srcId="{ACD04DE8-6720-44D1-B248-BC8CDF22A357}" destId="{994AE38E-DA02-47DD-9B96-0F02ABD63885}" srcOrd="1" destOrd="0" presId="urn:microsoft.com/office/officeart/2005/8/layout/hierarchy1"/>
    <dgm:cxn modelId="{77515AFF-112B-46E1-857D-9134EC1A6A4E}" type="presParOf" srcId="{3A28B0AD-D20D-468E-8649-8377B64B5B10}" destId="{D8AF83E9-12C0-4C2E-A3D0-F3AE03A8BDE2}" srcOrd="1" destOrd="0" presId="urn:microsoft.com/office/officeart/2005/8/layout/hierarchy1"/>
    <dgm:cxn modelId="{A4087AFE-7A24-4CCE-8ABD-F8DB46B127D9}" type="presParOf" srcId="{3C79FA8C-2584-4D95-ADCE-DF7A0E0A4035}" destId="{362E981A-7AA5-42B5-AD89-496EFDA84D91}" srcOrd="1" destOrd="0" presId="urn:microsoft.com/office/officeart/2005/8/layout/hierarchy1"/>
    <dgm:cxn modelId="{66C76E9B-B31E-4512-A07D-BCA251ECDAF7}" type="presParOf" srcId="{362E981A-7AA5-42B5-AD89-496EFDA84D91}" destId="{7F9BBA13-60D2-4A15-99EB-77FE2C61CE09}" srcOrd="0" destOrd="0" presId="urn:microsoft.com/office/officeart/2005/8/layout/hierarchy1"/>
    <dgm:cxn modelId="{611FC82D-F7BF-475A-A302-94F90B83E026}" type="presParOf" srcId="{7F9BBA13-60D2-4A15-99EB-77FE2C61CE09}" destId="{E67C6400-1C26-43D6-B175-A6C6CFCBD8D9}" srcOrd="0" destOrd="0" presId="urn:microsoft.com/office/officeart/2005/8/layout/hierarchy1"/>
    <dgm:cxn modelId="{1134A915-EAA3-46B4-9C64-7763F7F2BE82}" type="presParOf" srcId="{7F9BBA13-60D2-4A15-99EB-77FE2C61CE09}" destId="{B89AB4A4-CC20-4D01-B995-5FBA087027D9}" srcOrd="1" destOrd="0" presId="urn:microsoft.com/office/officeart/2005/8/layout/hierarchy1"/>
    <dgm:cxn modelId="{8928C954-E541-496F-98A4-6D16D9711717}" type="presParOf" srcId="{362E981A-7AA5-42B5-AD89-496EFDA84D91}" destId="{52B7CFDE-4E0D-4A40-A575-D18B0302FB83}" srcOrd="1" destOrd="0" presId="urn:microsoft.com/office/officeart/2005/8/layout/hierarchy1"/>
    <dgm:cxn modelId="{A4C56F6B-4663-4CC7-B6DC-E151736DF36E}" type="presParOf" srcId="{3C79FA8C-2584-4D95-ADCE-DF7A0E0A4035}" destId="{446623B9-18F7-44EE-8ACA-C665619850D5}" srcOrd="2" destOrd="0" presId="urn:microsoft.com/office/officeart/2005/8/layout/hierarchy1"/>
    <dgm:cxn modelId="{821D2EB5-80CD-4A5D-9A3F-4384CB716FA8}" type="presParOf" srcId="{446623B9-18F7-44EE-8ACA-C665619850D5}" destId="{3BF9FF3F-9E7A-41AA-8DBB-84909ECF1C8A}" srcOrd="0" destOrd="0" presId="urn:microsoft.com/office/officeart/2005/8/layout/hierarchy1"/>
    <dgm:cxn modelId="{692DE732-7B16-4215-87F2-8AE7C2FF2D67}" type="presParOf" srcId="{3BF9FF3F-9E7A-41AA-8DBB-84909ECF1C8A}" destId="{EC16855D-4A1E-4EA1-9745-4C43F1855099}" srcOrd="0" destOrd="0" presId="urn:microsoft.com/office/officeart/2005/8/layout/hierarchy1"/>
    <dgm:cxn modelId="{1FC3482F-B3A9-4D81-AE56-9787D807318C}" type="presParOf" srcId="{3BF9FF3F-9E7A-41AA-8DBB-84909ECF1C8A}" destId="{C057F8F2-8A00-4CC3-906F-D94EFD0A51E7}" srcOrd="1" destOrd="0" presId="urn:microsoft.com/office/officeart/2005/8/layout/hierarchy1"/>
    <dgm:cxn modelId="{8C08AA44-4173-40F8-8DCB-D7186730592C}" type="presParOf" srcId="{446623B9-18F7-44EE-8ACA-C665619850D5}" destId="{549EDAFF-9190-42D1-9125-DBF10B0A7FD9}" srcOrd="1" destOrd="0" presId="urn:microsoft.com/office/officeart/2005/8/layout/hierarchy1"/>
    <dgm:cxn modelId="{7FC1F8A2-E8EB-44F6-81EC-55898D4CA740}" type="presParOf" srcId="{3C79FA8C-2584-4D95-ADCE-DF7A0E0A4035}" destId="{142CFEA0-9A32-4662-9EFE-3740ECB89CA5}" srcOrd="3" destOrd="0" presId="urn:microsoft.com/office/officeart/2005/8/layout/hierarchy1"/>
    <dgm:cxn modelId="{6713E0EF-B941-4C08-9470-BB4DC080940C}" type="presParOf" srcId="{142CFEA0-9A32-4662-9EFE-3740ECB89CA5}" destId="{A31829E2-1E26-4FE9-94D4-E62BEC56FA68}" srcOrd="0" destOrd="0" presId="urn:microsoft.com/office/officeart/2005/8/layout/hierarchy1"/>
    <dgm:cxn modelId="{82C1618C-14D7-44C1-9660-51DC1995CC96}" type="presParOf" srcId="{A31829E2-1E26-4FE9-94D4-E62BEC56FA68}" destId="{3C4F278B-202F-4434-976A-3896312FB151}" srcOrd="0" destOrd="0" presId="urn:microsoft.com/office/officeart/2005/8/layout/hierarchy1"/>
    <dgm:cxn modelId="{7CBC2FEB-441D-4B3F-8F84-766A0BF0C903}" type="presParOf" srcId="{A31829E2-1E26-4FE9-94D4-E62BEC56FA68}" destId="{0C38B0FB-281E-4167-9A40-6A5A055DC96D}" srcOrd="1" destOrd="0" presId="urn:microsoft.com/office/officeart/2005/8/layout/hierarchy1"/>
    <dgm:cxn modelId="{4E91EB39-C704-486D-8D9A-A64C6ECCC5E9}" type="presParOf" srcId="{142CFEA0-9A32-4662-9EFE-3740ECB89CA5}" destId="{93D1D759-D966-48D0-B7E5-5DB713F8A82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ECD7FA-060A-4EAB-B38A-1BE6638C3F50}">
      <dsp:nvSpPr>
        <dsp:cNvPr id="0" name=""/>
        <dsp:cNvSpPr/>
      </dsp:nvSpPr>
      <dsp:spPr>
        <a:xfrm>
          <a:off x="0" y="8572"/>
          <a:ext cx="10515600"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t>Please see work schedule on Moodle</a:t>
          </a:r>
          <a:r>
            <a:rPr lang="en-GB" sz="3400" kern="1200" dirty="0">
              <a:latin typeface="Calibri Light" panose="020F0302020204030204"/>
            </a:rPr>
            <a:t> </a:t>
          </a:r>
          <a:endParaRPr lang="en-US" sz="3400" kern="1200" dirty="0"/>
        </a:p>
      </dsp:txBody>
      <dsp:txXfrm>
        <a:off x="39809" y="48381"/>
        <a:ext cx="10435982" cy="735872"/>
      </dsp:txXfrm>
    </dsp:sp>
    <dsp:sp modelId="{5A4FB5BB-FC51-46D9-98A3-BE1AB57BAF3E}">
      <dsp:nvSpPr>
        <dsp:cNvPr id="0" name=""/>
        <dsp:cNvSpPr/>
      </dsp:nvSpPr>
      <dsp:spPr>
        <a:xfrm>
          <a:off x="0" y="921982"/>
          <a:ext cx="10515600"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t>Lectures </a:t>
          </a:r>
          <a:r>
            <a:rPr lang="en-GB" sz="3400" kern="1200" dirty="0">
              <a:latin typeface="Calibri Light" panose="020F0302020204030204"/>
            </a:rPr>
            <a:t>and tutorial Monday 9:00am &amp; Tuesday 9am </a:t>
          </a:r>
          <a:endParaRPr lang="en-US" sz="3400" kern="1200" dirty="0"/>
        </a:p>
      </dsp:txBody>
      <dsp:txXfrm>
        <a:off x="39809" y="961791"/>
        <a:ext cx="10435982" cy="735872"/>
      </dsp:txXfrm>
    </dsp:sp>
    <dsp:sp modelId="{A787D7B2-8E82-4FC1-8DF8-33AA66A54530}">
      <dsp:nvSpPr>
        <dsp:cNvPr id="0" name=""/>
        <dsp:cNvSpPr/>
      </dsp:nvSpPr>
      <dsp:spPr>
        <a:xfrm>
          <a:off x="0" y="1835392"/>
          <a:ext cx="10515600"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Participation is required</a:t>
          </a:r>
          <a:endParaRPr lang="en-US" sz="3400" kern="1200" dirty="0"/>
        </a:p>
      </dsp:txBody>
      <dsp:txXfrm>
        <a:off x="39809" y="1875201"/>
        <a:ext cx="10435982" cy="735872"/>
      </dsp:txXfrm>
    </dsp:sp>
    <dsp:sp modelId="{6375E9E3-97CE-4687-9855-45B6715C3778}">
      <dsp:nvSpPr>
        <dsp:cNvPr id="0" name=""/>
        <dsp:cNvSpPr/>
      </dsp:nvSpPr>
      <dsp:spPr>
        <a:xfrm>
          <a:off x="0" y="2748802"/>
          <a:ext cx="10515600"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Please email if you are unable to attend tutorials</a:t>
          </a:r>
          <a:endParaRPr lang="en-US" sz="3400" kern="1200" dirty="0"/>
        </a:p>
      </dsp:txBody>
      <dsp:txXfrm>
        <a:off x="39809" y="2788611"/>
        <a:ext cx="10435982" cy="735872"/>
      </dsp:txXfrm>
    </dsp:sp>
    <dsp:sp modelId="{2571315D-C4D4-4B5D-ABE3-1AF88B144D76}">
      <dsp:nvSpPr>
        <dsp:cNvPr id="0" name=""/>
        <dsp:cNvSpPr/>
      </dsp:nvSpPr>
      <dsp:spPr>
        <a:xfrm>
          <a:off x="0" y="3662212"/>
          <a:ext cx="10515600" cy="8154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Student Rep for the course to make contact with</a:t>
          </a:r>
          <a:endParaRPr lang="en-US" sz="3400" kern="1200" dirty="0"/>
        </a:p>
      </dsp:txBody>
      <dsp:txXfrm>
        <a:off x="39809" y="3702021"/>
        <a:ext cx="10435982" cy="7358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CBEDD-2D1A-4524-A400-BB5677818D9B}">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What and who do we mean by CJS? - Formal response to crime</a:t>
          </a:r>
          <a:endParaRPr lang="en-US" sz="1800" kern="1200"/>
        </a:p>
      </dsp:txBody>
      <dsp:txXfrm>
        <a:off x="3080" y="587032"/>
        <a:ext cx="2444055" cy="1466433"/>
      </dsp:txXfrm>
    </dsp:sp>
    <dsp:sp modelId="{EC52ABCB-0423-40E1-9A80-D03963402EC3}">
      <dsp:nvSpPr>
        <dsp:cNvPr id="0" name=""/>
        <dsp:cNvSpPr/>
      </dsp:nvSpPr>
      <dsp:spPr>
        <a:xfrm>
          <a:off x="2691541" y="587032"/>
          <a:ext cx="2444055" cy="1466433"/>
        </a:xfrm>
        <a:prstGeom prst="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One single jurisdiction that criminal procedures are fair, with policies, with control, within a system to deal with CJS</a:t>
          </a:r>
          <a:endParaRPr lang="en-US" sz="1800" kern="1200"/>
        </a:p>
      </dsp:txBody>
      <dsp:txXfrm>
        <a:off x="2691541" y="587032"/>
        <a:ext cx="2444055" cy="1466433"/>
      </dsp:txXfrm>
    </dsp:sp>
    <dsp:sp modelId="{99BB9A71-BAB3-473F-99B2-4D824757688A}">
      <dsp:nvSpPr>
        <dsp:cNvPr id="0" name=""/>
        <dsp:cNvSpPr/>
      </dsp:nvSpPr>
      <dsp:spPr>
        <a:xfrm>
          <a:off x="5380002" y="587032"/>
          <a:ext cx="2444055" cy="1466433"/>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4 key systems:</a:t>
          </a:r>
          <a:endParaRPr lang="en-US" sz="1800" kern="1200"/>
        </a:p>
      </dsp:txBody>
      <dsp:txXfrm>
        <a:off x="5380002" y="587032"/>
        <a:ext cx="2444055" cy="1466433"/>
      </dsp:txXfrm>
    </dsp:sp>
    <dsp:sp modelId="{6E013E1A-E0ED-468E-B419-0B324A21B537}">
      <dsp:nvSpPr>
        <dsp:cNvPr id="0" name=""/>
        <dsp:cNvSpPr/>
      </dsp:nvSpPr>
      <dsp:spPr>
        <a:xfrm>
          <a:off x="8068463" y="587032"/>
          <a:ext cx="2444055" cy="1466433"/>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Law – police / prosecution agencies - CPS</a:t>
          </a:r>
          <a:endParaRPr lang="en-US" sz="1800" kern="1200"/>
        </a:p>
      </dsp:txBody>
      <dsp:txXfrm>
        <a:off x="8068463" y="587032"/>
        <a:ext cx="2444055" cy="1466433"/>
      </dsp:txXfrm>
    </dsp:sp>
    <dsp:sp modelId="{1610E346-35D9-47CD-81BA-38C7AD764F65}">
      <dsp:nvSpPr>
        <dsp:cNvPr id="0" name=""/>
        <dsp:cNvSpPr/>
      </dsp:nvSpPr>
      <dsp:spPr>
        <a:xfrm>
          <a:off x="1347311" y="2297871"/>
          <a:ext cx="2444055" cy="1466433"/>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Courts – decisions / sentencing / rights</a:t>
          </a:r>
          <a:endParaRPr lang="en-US" sz="1800" kern="1200"/>
        </a:p>
      </dsp:txBody>
      <dsp:txXfrm>
        <a:off x="1347311" y="2297871"/>
        <a:ext cx="2444055" cy="1466433"/>
      </dsp:txXfrm>
    </dsp:sp>
    <dsp:sp modelId="{692F3BEE-8569-4907-8BBE-523DDDBE9356}">
      <dsp:nvSpPr>
        <dsp:cNvPr id="0" name=""/>
        <dsp:cNvSpPr/>
      </dsp:nvSpPr>
      <dsp:spPr>
        <a:xfrm>
          <a:off x="4035772" y="2297871"/>
          <a:ext cx="2444055" cy="1466433"/>
        </a:xfrm>
        <a:prstGeom prst="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Penal system – Prisons / probation</a:t>
          </a:r>
          <a:endParaRPr lang="en-US" sz="1800" kern="1200"/>
        </a:p>
      </dsp:txBody>
      <dsp:txXfrm>
        <a:off x="4035772" y="2297871"/>
        <a:ext cx="2444055" cy="1466433"/>
      </dsp:txXfrm>
    </dsp:sp>
    <dsp:sp modelId="{BBB4C6F2-D9C6-4723-B5ED-EAC3BB7AB4BD}">
      <dsp:nvSpPr>
        <dsp:cNvPr id="0" name=""/>
        <dsp:cNvSpPr/>
      </dsp:nvSpPr>
      <dsp:spPr>
        <a:xfrm>
          <a:off x="6724233" y="2297871"/>
          <a:ext cx="2444055" cy="1466433"/>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Crime prevention – agencies to support/ address crime free environments / change behaviours </a:t>
          </a:r>
          <a:endParaRPr lang="en-US" sz="1800" kern="1200"/>
        </a:p>
      </dsp:txBody>
      <dsp:txXfrm>
        <a:off x="672423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47373C-527E-4E73-AE45-4DA00ECAC8B5}">
      <dsp:nvSpPr>
        <dsp:cNvPr id="0" name=""/>
        <dsp:cNvSpPr/>
      </dsp:nvSpPr>
      <dsp:spPr>
        <a:xfrm>
          <a:off x="0" y="485469"/>
          <a:ext cx="10515600" cy="11934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The quality or state of being exposed to the possibility of being attacked or harmed , either physically or emotionally.</a:t>
          </a:r>
        </a:p>
      </dsp:txBody>
      <dsp:txXfrm>
        <a:off x="58257" y="543726"/>
        <a:ext cx="10399086" cy="1076886"/>
      </dsp:txXfrm>
    </dsp:sp>
    <dsp:sp modelId="{FBA1C051-5C7C-432A-89B9-68F15D0E9AB1}">
      <dsp:nvSpPr>
        <dsp:cNvPr id="0" name=""/>
        <dsp:cNvSpPr/>
      </dsp:nvSpPr>
      <dsp:spPr>
        <a:xfrm>
          <a:off x="0" y="1678869"/>
          <a:ext cx="10515600"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Oxford Languages</a:t>
          </a:r>
        </a:p>
      </dsp:txBody>
      <dsp:txXfrm>
        <a:off x="0" y="1678869"/>
        <a:ext cx="10515600" cy="496800"/>
      </dsp:txXfrm>
    </dsp:sp>
    <dsp:sp modelId="{7823A29D-1A40-4FDA-B725-C92143E3BF1F}">
      <dsp:nvSpPr>
        <dsp:cNvPr id="0" name=""/>
        <dsp:cNvSpPr/>
      </dsp:nvSpPr>
      <dsp:spPr>
        <a:xfrm>
          <a:off x="0" y="2175669"/>
          <a:ext cx="10515600" cy="11934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Someone who is vulnerable is weak and without protection, with the result that they are easily hurt physically or emotionally.</a:t>
          </a:r>
        </a:p>
      </dsp:txBody>
      <dsp:txXfrm>
        <a:off x="58257" y="2233926"/>
        <a:ext cx="10399086" cy="1076886"/>
      </dsp:txXfrm>
    </dsp:sp>
    <dsp:sp modelId="{039ECE01-FD92-4035-9A5F-96E051F0F28D}">
      <dsp:nvSpPr>
        <dsp:cNvPr id="0" name=""/>
        <dsp:cNvSpPr/>
      </dsp:nvSpPr>
      <dsp:spPr>
        <a:xfrm>
          <a:off x="0" y="3369069"/>
          <a:ext cx="10515600"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Collins English Dictionary</a:t>
          </a:r>
        </a:p>
      </dsp:txBody>
      <dsp:txXfrm>
        <a:off x="0" y="3369069"/>
        <a:ext cx="10515600" cy="4968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0CB990-DA70-44C4-B5E3-87CA4A7EBEF4}">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58083D-11B3-4F10-B46F-C60C901B0ED4}">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Being exposed to the possibility of being attacked or harmed, either physically or emotionally </a:t>
          </a:r>
          <a:endParaRPr lang="en-US" sz="3500" kern="1200"/>
        </a:p>
      </dsp:txBody>
      <dsp:txXfrm>
        <a:off x="602678" y="725825"/>
        <a:ext cx="4463730" cy="2771523"/>
      </dsp:txXfrm>
    </dsp:sp>
    <dsp:sp modelId="{E8C4A767-34CD-44BE-A1E7-E45582FCE5A5}">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C1B60E-E1B0-4D04-ADDC-9C71F6958E5F}">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No legal definition </a:t>
          </a:r>
        </a:p>
      </dsp:txBody>
      <dsp:txXfrm>
        <a:off x="6269123" y="725825"/>
        <a:ext cx="4463730" cy="27715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398A3-8C0C-404C-8736-AB5D27F0962F}">
      <dsp:nvSpPr>
        <dsp:cNvPr id="0" name=""/>
        <dsp:cNvSpPr/>
      </dsp:nvSpPr>
      <dsp:spPr>
        <a:xfrm>
          <a:off x="0" y="343178"/>
          <a:ext cx="6263640" cy="14870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Children (Always)</a:t>
          </a:r>
          <a:endParaRPr lang="en-US" sz="6200" kern="1200"/>
        </a:p>
      </dsp:txBody>
      <dsp:txXfrm>
        <a:off x="72593" y="415771"/>
        <a:ext cx="6118454" cy="1341884"/>
      </dsp:txXfrm>
    </dsp:sp>
    <dsp:sp modelId="{C3E4B007-A1C6-4E8A-B60D-2ED7781C6536}">
      <dsp:nvSpPr>
        <dsp:cNvPr id="0" name=""/>
        <dsp:cNvSpPr/>
      </dsp:nvSpPr>
      <dsp:spPr>
        <a:xfrm>
          <a:off x="0" y="2008808"/>
          <a:ext cx="6263640" cy="14870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and</a:t>
          </a:r>
          <a:endParaRPr lang="en-US" sz="6200" kern="1200"/>
        </a:p>
      </dsp:txBody>
      <dsp:txXfrm>
        <a:off x="72593" y="2081401"/>
        <a:ext cx="6118454" cy="1341884"/>
      </dsp:txXfrm>
    </dsp:sp>
    <dsp:sp modelId="{D5236D14-0801-4267-A380-3299509204B5}">
      <dsp:nvSpPr>
        <dsp:cNvPr id="0" name=""/>
        <dsp:cNvSpPr/>
      </dsp:nvSpPr>
      <dsp:spPr>
        <a:xfrm>
          <a:off x="0" y="3674438"/>
          <a:ext cx="6263640" cy="14870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Some adults </a:t>
          </a:r>
          <a:endParaRPr lang="en-US" sz="6200" kern="1200"/>
        </a:p>
      </dsp:txBody>
      <dsp:txXfrm>
        <a:off x="72593" y="3747031"/>
        <a:ext cx="6118454" cy="13418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FFF3D-C58A-445F-B80E-648AE8A8178F}">
      <dsp:nvSpPr>
        <dsp:cNvPr id="0" name=""/>
        <dsp:cNvSpPr/>
      </dsp:nvSpPr>
      <dsp:spPr>
        <a:xfrm>
          <a:off x="0" y="26633"/>
          <a:ext cx="6245265" cy="13127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Is a broad area of study encompassing:</a:t>
          </a:r>
          <a:endParaRPr lang="en-US" sz="3300" kern="1200"/>
        </a:p>
      </dsp:txBody>
      <dsp:txXfrm>
        <a:off x="64083" y="90716"/>
        <a:ext cx="6117099" cy="1184574"/>
      </dsp:txXfrm>
    </dsp:sp>
    <dsp:sp modelId="{98E7B89C-1AE6-4216-92B8-115D9CADA1F6}">
      <dsp:nvSpPr>
        <dsp:cNvPr id="0" name=""/>
        <dsp:cNvSpPr/>
      </dsp:nvSpPr>
      <dsp:spPr>
        <a:xfrm>
          <a:off x="0" y="1434413"/>
          <a:ext cx="6245265" cy="13127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Theory – why people become victims</a:t>
          </a:r>
          <a:endParaRPr lang="en-US" sz="3300" kern="1200"/>
        </a:p>
      </dsp:txBody>
      <dsp:txXfrm>
        <a:off x="64083" y="1498496"/>
        <a:ext cx="6117099" cy="1184574"/>
      </dsp:txXfrm>
    </dsp:sp>
    <dsp:sp modelId="{DC27EBAD-96E3-4C47-9585-E41C7CD3442B}">
      <dsp:nvSpPr>
        <dsp:cNvPr id="0" name=""/>
        <dsp:cNvSpPr/>
      </dsp:nvSpPr>
      <dsp:spPr>
        <a:xfrm>
          <a:off x="0" y="2842193"/>
          <a:ext cx="6245265" cy="13127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Policies – moving with the times to support victims &amp; societies</a:t>
          </a:r>
          <a:endParaRPr lang="en-US" sz="3300" kern="1200"/>
        </a:p>
      </dsp:txBody>
      <dsp:txXfrm>
        <a:off x="64083" y="2906276"/>
        <a:ext cx="6117099" cy="1184574"/>
      </dsp:txXfrm>
    </dsp:sp>
    <dsp:sp modelId="{6DDB0CA7-5F88-47B6-825E-9CDAD3B1B2F1}">
      <dsp:nvSpPr>
        <dsp:cNvPr id="0" name=""/>
        <dsp:cNvSpPr/>
      </dsp:nvSpPr>
      <dsp:spPr>
        <a:xfrm>
          <a:off x="0" y="4249973"/>
          <a:ext cx="6245265" cy="13127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Research – explore further into victimisation</a:t>
          </a:r>
          <a:endParaRPr lang="en-US" sz="3300" kern="1200"/>
        </a:p>
      </dsp:txBody>
      <dsp:txXfrm>
        <a:off x="64083" y="4314056"/>
        <a:ext cx="6117099" cy="11845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64463A-3BB9-45C1-AF29-9A21FC5E4D9C}">
      <dsp:nvSpPr>
        <dsp:cNvPr id="0" name=""/>
        <dsp:cNvSpPr/>
      </dsp:nvSpPr>
      <dsp:spPr>
        <a:xfrm>
          <a:off x="0" y="0"/>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F59877-8F4E-45EF-81AD-59F24F674B93}">
      <dsp:nvSpPr>
        <dsp:cNvPr id="0" name=""/>
        <dsp:cNvSpPr/>
      </dsp:nvSpPr>
      <dsp:spPr>
        <a:xfrm>
          <a:off x="0" y="0"/>
          <a:ext cx="10168127" cy="1045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Victimology historically developed from criminal lawyers/criminologists (Wolfgang, 1958; Mendelsohnm 1956; Fattah, 1986 &amp; Van Dijk, 1999)</a:t>
          </a:r>
          <a:endParaRPr lang="en-US" sz="2300" kern="1200"/>
        </a:p>
      </dsp:txBody>
      <dsp:txXfrm>
        <a:off x="0" y="0"/>
        <a:ext cx="10168127" cy="1045962"/>
      </dsp:txXfrm>
    </dsp:sp>
    <dsp:sp modelId="{FF59791A-62B5-406B-8993-901FBD52486E}">
      <dsp:nvSpPr>
        <dsp:cNvPr id="0" name=""/>
        <dsp:cNvSpPr/>
      </dsp:nvSpPr>
      <dsp:spPr>
        <a:xfrm>
          <a:off x="0" y="1045962"/>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6153C9-575A-4764-98E6-0988A33FC4C8}">
      <dsp:nvSpPr>
        <dsp:cNvPr id="0" name=""/>
        <dsp:cNvSpPr/>
      </dsp:nvSpPr>
      <dsp:spPr>
        <a:xfrm>
          <a:off x="0" y="1045962"/>
          <a:ext cx="10168127" cy="1045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Two approaches to Victimology as </a:t>
          </a:r>
          <a:r>
            <a:rPr lang="en-GB" sz="2300" b="1" u="sng" kern="1200"/>
            <a:t>Cressey (1992) </a:t>
          </a:r>
          <a:r>
            <a:rPr lang="en-GB" sz="2300" kern="1200"/>
            <a:t>claimed:</a:t>
          </a:r>
          <a:endParaRPr lang="en-US" sz="2300" kern="1200"/>
        </a:p>
      </dsp:txBody>
      <dsp:txXfrm>
        <a:off x="0" y="1045962"/>
        <a:ext cx="10168127" cy="1045962"/>
      </dsp:txXfrm>
    </dsp:sp>
    <dsp:sp modelId="{8CB95E9F-9304-45B0-B818-FDC898EFB388}">
      <dsp:nvSpPr>
        <dsp:cNvPr id="0" name=""/>
        <dsp:cNvSpPr/>
      </dsp:nvSpPr>
      <dsp:spPr>
        <a:xfrm>
          <a:off x="0" y="2091924"/>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4A2F15-711F-4990-9961-5896D79AD90C}">
      <dsp:nvSpPr>
        <dsp:cNvPr id="0" name=""/>
        <dsp:cNvSpPr/>
      </dsp:nvSpPr>
      <dsp:spPr>
        <a:xfrm>
          <a:off x="0" y="2091924"/>
          <a:ext cx="10168127" cy="1045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Humanistic</a:t>
          </a:r>
          <a:r>
            <a:rPr lang="en-GB" sz="2300" kern="1200"/>
            <a:t> (the suffering experienced)  </a:t>
          </a:r>
          <a:endParaRPr lang="en-US" sz="2300" kern="1200"/>
        </a:p>
      </dsp:txBody>
      <dsp:txXfrm>
        <a:off x="0" y="2091924"/>
        <a:ext cx="10168127" cy="1045962"/>
      </dsp:txXfrm>
    </dsp:sp>
    <dsp:sp modelId="{49CA96B7-8BC5-405E-B06E-CE5D50DA1D11}">
      <dsp:nvSpPr>
        <dsp:cNvPr id="0" name=""/>
        <dsp:cNvSpPr/>
      </dsp:nvSpPr>
      <dsp:spPr>
        <a:xfrm>
          <a:off x="0" y="3137887"/>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1C2AE1-0BBE-48AD-82E2-00F4A3DA07B1}">
      <dsp:nvSpPr>
        <dsp:cNvPr id="0" name=""/>
        <dsp:cNvSpPr/>
      </dsp:nvSpPr>
      <dsp:spPr>
        <a:xfrm>
          <a:off x="0" y="3137887"/>
          <a:ext cx="10168127" cy="1045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Scientific Approach </a:t>
          </a:r>
          <a:r>
            <a:rPr lang="en-GB" sz="2300" kern="1200"/>
            <a:t>(reaction to the crime and social change)</a:t>
          </a:r>
          <a:endParaRPr lang="en-US" sz="2300" kern="1200"/>
        </a:p>
      </dsp:txBody>
      <dsp:txXfrm>
        <a:off x="0" y="3137887"/>
        <a:ext cx="10168127" cy="10459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024CC0-37E0-40D1-B649-753DC713642F}">
      <dsp:nvSpPr>
        <dsp:cNvPr id="0" name=""/>
        <dsp:cNvSpPr/>
      </dsp:nvSpPr>
      <dsp:spPr>
        <a:xfrm>
          <a:off x="0" y="0"/>
          <a:ext cx="105500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AAB836-D8E9-42DC-92FC-F642E2A1AB41}">
      <dsp:nvSpPr>
        <dsp:cNvPr id="0" name=""/>
        <dsp:cNvSpPr/>
      </dsp:nvSpPr>
      <dsp:spPr>
        <a:xfrm>
          <a:off x="0" y="0"/>
          <a:ext cx="10550024" cy="985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Victim  - a word to describe human or animal sacrifice in ancient civilisations</a:t>
          </a:r>
          <a:endParaRPr lang="en-US" sz="2700" kern="1200"/>
        </a:p>
      </dsp:txBody>
      <dsp:txXfrm>
        <a:off x="0" y="0"/>
        <a:ext cx="10550024" cy="985978"/>
      </dsp:txXfrm>
    </dsp:sp>
    <dsp:sp modelId="{993EB4A8-0308-4210-93E4-AB4F3AA725A2}">
      <dsp:nvSpPr>
        <dsp:cNvPr id="0" name=""/>
        <dsp:cNvSpPr/>
      </dsp:nvSpPr>
      <dsp:spPr>
        <a:xfrm>
          <a:off x="0" y="985977"/>
          <a:ext cx="105500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55C57C-360C-41AF-9C3B-F268F2AA4F92}">
      <dsp:nvSpPr>
        <dsp:cNvPr id="0" name=""/>
        <dsp:cNvSpPr/>
      </dsp:nvSpPr>
      <dsp:spPr>
        <a:xfrm>
          <a:off x="0" y="985978"/>
          <a:ext cx="10550024" cy="985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Did not consider the pain and suffering that sacrifice when though</a:t>
          </a:r>
          <a:endParaRPr lang="en-US" sz="2700" kern="1200"/>
        </a:p>
      </dsp:txBody>
      <dsp:txXfrm>
        <a:off x="0" y="985978"/>
        <a:ext cx="10550024" cy="985978"/>
      </dsp:txXfrm>
    </dsp:sp>
    <dsp:sp modelId="{D43BC7EC-1AB8-4E94-93DC-9EF39C6F9129}">
      <dsp:nvSpPr>
        <dsp:cNvPr id="0" name=""/>
        <dsp:cNvSpPr/>
      </dsp:nvSpPr>
      <dsp:spPr>
        <a:xfrm>
          <a:off x="0" y="1971955"/>
          <a:ext cx="105500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B0F372-683C-4DAC-AD81-3C36015309DB}">
      <dsp:nvSpPr>
        <dsp:cNvPr id="0" name=""/>
        <dsp:cNvSpPr/>
      </dsp:nvSpPr>
      <dsp:spPr>
        <a:xfrm>
          <a:off x="0" y="1971956"/>
          <a:ext cx="10550024" cy="985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Late 19</a:t>
          </a:r>
          <a:r>
            <a:rPr lang="en-GB" sz="2700" kern="1200" baseline="30000"/>
            <a:t>th</a:t>
          </a:r>
          <a:r>
            <a:rPr lang="en-GB" sz="2700" kern="1200"/>
            <a:t> century a broader understanding of victimhood and the understanding of harm or injury</a:t>
          </a:r>
          <a:endParaRPr lang="en-US" sz="2700" kern="1200"/>
        </a:p>
      </dsp:txBody>
      <dsp:txXfrm>
        <a:off x="0" y="1971956"/>
        <a:ext cx="10550024" cy="985978"/>
      </dsp:txXfrm>
    </dsp:sp>
    <dsp:sp modelId="{5D8DF2E5-E3E4-4690-A186-C3B723AEA8E5}">
      <dsp:nvSpPr>
        <dsp:cNvPr id="0" name=""/>
        <dsp:cNvSpPr/>
      </dsp:nvSpPr>
      <dsp:spPr>
        <a:xfrm>
          <a:off x="0" y="2957934"/>
          <a:ext cx="105500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E68709-BDF9-4E8D-BC93-D545C9A7AE19}">
      <dsp:nvSpPr>
        <dsp:cNvPr id="0" name=""/>
        <dsp:cNvSpPr/>
      </dsp:nvSpPr>
      <dsp:spPr>
        <a:xfrm>
          <a:off x="0" y="2957934"/>
          <a:ext cx="10550024" cy="985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Victim started to be used in different contents – disease, war, natural disasters, farming and buildings</a:t>
          </a:r>
          <a:endParaRPr lang="en-US" sz="2700" kern="1200"/>
        </a:p>
      </dsp:txBody>
      <dsp:txXfrm>
        <a:off x="0" y="2957934"/>
        <a:ext cx="10550024" cy="9859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B52FB-9FE8-42E6-9B43-EF15656DB842}">
      <dsp:nvSpPr>
        <dsp:cNvPr id="0" name=""/>
        <dsp:cNvSpPr/>
      </dsp:nvSpPr>
      <dsp:spPr>
        <a:xfrm>
          <a:off x="0" y="0"/>
          <a:ext cx="619231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096FA27-94D1-4EF3-A505-B0909FDAE57B}">
      <dsp:nvSpPr>
        <dsp:cNvPr id="0" name=""/>
        <dsp:cNvSpPr/>
      </dsp:nvSpPr>
      <dsp:spPr>
        <a:xfrm>
          <a:off x="0" y="0"/>
          <a:ext cx="6192319" cy="2363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“Whoever steels a man and sells him, and anyone found in possession of him, shall be put to death.” </a:t>
          </a:r>
          <a:endParaRPr lang="en-US" sz="2500" kern="1200"/>
        </a:p>
      </dsp:txBody>
      <dsp:txXfrm>
        <a:off x="0" y="0"/>
        <a:ext cx="6192319" cy="2363137"/>
      </dsp:txXfrm>
    </dsp:sp>
    <dsp:sp modelId="{D864B18A-29B8-4295-AA5F-5FA505AFAFBB}">
      <dsp:nvSpPr>
        <dsp:cNvPr id="0" name=""/>
        <dsp:cNvSpPr/>
      </dsp:nvSpPr>
      <dsp:spPr>
        <a:xfrm>
          <a:off x="0" y="2363137"/>
          <a:ext cx="619231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20C40A1-A730-462B-AE65-7A66A8CDC4FA}">
      <dsp:nvSpPr>
        <dsp:cNvPr id="0" name=""/>
        <dsp:cNvSpPr/>
      </dsp:nvSpPr>
      <dsp:spPr>
        <a:xfrm>
          <a:off x="0" y="2363137"/>
          <a:ext cx="6192319" cy="2363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“But if in the open country a man meets a young woman who is promised, and the man seizes her and lies with her, then only the man who lay with her shall die. But you shall do nothing to the young woman; she has committed no offense punishable by death”. </a:t>
          </a:r>
          <a:endParaRPr lang="en-US" sz="2500" kern="1200"/>
        </a:p>
      </dsp:txBody>
      <dsp:txXfrm>
        <a:off x="0" y="2363137"/>
        <a:ext cx="6192319" cy="236313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8133C-5FAC-4D50-900F-DEB6C642A892}">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4AE38E-DA02-47DD-9B96-0F02ABD63885}">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Mid 1800’s theorist development of why people become victims</a:t>
          </a:r>
          <a:endParaRPr lang="en-US" sz="1400" kern="1200"/>
        </a:p>
      </dsp:txBody>
      <dsp:txXfrm>
        <a:off x="299702" y="1282093"/>
        <a:ext cx="2200851" cy="1366505"/>
      </dsp:txXfrm>
    </dsp:sp>
    <dsp:sp modelId="{E67C6400-1C26-43D6-B175-A6C6CFCBD8D9}">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AB4A4-CC20-4D01-B995-5FBA087027D9}">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Nineteenth Century and before Professional Police Forces the victim initiated criminal prosecutions. </a:t>
          </a:r>
          <a:endParaRPr lang="en-US" sz="1400" kern="1200">
            <a:latin typeface="Calibri Light" panose="020F0302020204030204"/>
          </a:endParaRPr>
        </a:p>
      </dsp:txBody>
      <dsp:txXfrm>
        <a:off x="3093555" y="1282093"/>
        <a:ext cx="2200851" cy="1366505"/>
      </dsp:txXfrm>
    </dsp:sp>
    <dsp:sp modelId="{EC16855D-4A1E-4EA1-9745-4C43F1855099}">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7F8F2-8A00-4CC3-906F-D94EFD0A51E7}">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By the Twentieth Century victims were the ‘forgotten element’ in the Criminal Justice Process.</a:t>
          </a:r>
        </a:p>
      </dsp:txBody>
      <dsp:txXfrm>
        <a:off x="5887408" y="1282093"/>
        <a:ext cx="2200851" cy="1366505"/>
      </dsp:txXfrm>
    </dsp:sp>
    <dsp:sp modelId="{3C4F278B-202F-4434-976A-3896312FB151}">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38B0FB-281E-4167-9A40-6A5A055DC96D}">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Started a ‘Victim </a:t>
          </a:r>
          <a:r>
            <a:rPr lang="en-GB" sz="1400" kern="1200">
              <a:latin typeface="Calibri Light" panose="020F0302020204030204"/>
            </a:rPr>
            <a:t>Movement’ This</a:t>
          </a:r>
          <a:r>
            <a:rPr lang="en-GB" sz="1400" kern="1200"/>
            <a:t> drew attention to the problems victims faced within the criminal justice system.</a:t>
          </a:r>
          <a:r>
            <a:rPr lang="en-GB" sz="1400" kern="1200">
              <a:latin typeface="Calibri Light" panose="020F0302020204030204"/>
            </a:rPr>
            <a:t> 1940's victims voice</a:t>
          </a:r>
          <a:endParaRPr lang="en-GB" sz="1400" kern="1200"/>
        </a:p>
      </dsp:txBody>
      <dsp:txXfrm>
        <a:off x="8681261" y="1282093"/>
        <a:ext cx="2200851" cy="136650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5E6DA-F6E6-4F1D-8CA9-798B6EDDD25F}" type="datetimeFigureOut">
              <a:rPr lang="en-GB" smtClean="0"/>
              <a:t>22/01/2025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BE2823-FC3A-46D5-8C21-E5ABE12E02C9}" type="slidenum">
              <a:rPr lang="en-GB" smtClean="0"/>
              <a:t>‹#›</a:t>
            </a:fld>
            <a:endParaRPr lang="en-GB"/>
          </a:p>
        </p:txBody>
      </p:sp>
    </p:spTree>
    <p:extLst>
      <p:ext uri="{BB962C8B-B14F-4D97-AF65-F5344CB8AC3E}">
        <p14:creationId xmlns:p14="http://schemas.microsoft.com/office/powerpoint/2010/main" val="17462515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legislation.gov.uk/ukpga/2020/7/contents"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independent.co.uk/news/uk/crime/april-jones-murder-the-full-story-alcoholic-paedophile-mark-bridger-turned-online-sex-fantasies-into-8637658.html"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librarysearch.uwtsd.ac.uk/discovery/search?vid=44WHELF_UWTSD:44WHELF_UWTSD_VU1&amp;tab=Everything&amp;search_scope=MyInst_and_CI&amp;lang=en&amp;displayMode=full&amp;bulkSize=10&amp;highlight=true&amp;dum=true&amp;query=any,contains,cite%20them%20right&amp;displayField=all</a:t>
            </a:r>
          </a:p>
        </p:txBody>
      </p:sp>
      <p:sp>
        <p:nvSpPr>
          <p:cNvPr id="4" name="Slide Number Placeholder 3"/>
          <p:cNvSpPr>
            <a:spLocks noGrp="1"/>
          </p:cNvSpPr>
          <p:nvPr>
            <p:ph type="sldNum" sz="quarter" idx="5"/>
          </p:nvPr>
        </p:nvSpPr>
        <p:spPr/>
        <p:txBody>
          <a:bodyPr/>
          <a:lstStyle/>
          <a:p>
            <a:fld id="{1821AD4F-4F0F-4A71-AF65-2582CC23EF52}" type="slidenum">
              <a:rPr lang="en-GB" smtClean="0"/>
              <a:t>7</a:t>
            </a:fld>
            <a:endParaRPr lang="en-GB"/>
          </a:p>
        </p:txBody>
      </p:sp>
    </p:spTree>
    <p:extLst>
      <p:ext uri="{BB962C8B-B14F-4D97-AF65-F5344CB8AC3E}">
        <p14:creationId xmlns:p14="http://schemas.microsoft.com/office/powerpoint/2010/main" val="2071392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a:t>The Crown Prosecution Service (CPS) prosecutes criminal cases that have been investigated by the police and other investigative organisations in England and Wales. The CPS is independent, and we make our decisions independently of the police and government.</a:t>
            </a:r>
            <a:endParaRPr lang="en-US"/>
          </a:p>
          <a:p>
            <a:r>
              <a:rPr lang="en-GB"/>
              <a:t>Our duty is to make sure that the right person is prosecuted for the right offence, and to bring offenders to justice wherever possible.</a:t>
            </a:r>
            <a:endParaRPr lang="en-GB">
              <a:cs typeface="Calibri"/>
            </a:endParaRPr>
          </a:p>
          <a:p>
            <a:r>
              <a:rPr lang="en-GB"/>
              <a:t>The CPS:</a:t>
            </a:r>
            <a:endParaRPr lang="en-GB">
              <a:cs typeface="Calibri"/>
            </a:endParaRPr>
          </a:p>
          <a:p>
            <a:pPr marL="181103" indent="-181103">
              <a:buFont typeface="Arial"/>
              <a:buChar char="•"/>
            </a:pPr>
            <a:r>
              <a:rPr lang="en-GB"/>
              <a:t>decides which cases should be prosecuted; </a:t>
            </a:r>
            <a:endParaRPr lang="en-GB">
              <a:cs typeface="Calibri"/>
            </a:endParaRPr>
          </a:p>
          <a:p>
            <a:pPr marL="181103" indent="-181103">
              <a:buFont typeface="Arial"/>
              <a:buChar char="•"/>
            </a:pPr>
            <a:r>
              <a:rPr lang="en-GB"/>
              <a:t>determines the appropriate charges in more serious or complex cases, and advises the police during the early stages of investigations; </a:t>
            </a:r>
            <a:endParaRPr lang="en-GB">
              <a:cs typeface="Calibri"/>
            </a:endParaRPr>
          </a:p>
          <a:p>
            <a:pPr marL="181103" indent="-181103">
              <a:buFont typeface="Arial"/>
              <a:buChar char="•"/>
            </a:pPr>
            <a:r>
              <a:rPr lang="en-GB"/>
              <a:t>prepares cases and presents them at court; and </a:t>
            </a:r>
            <a:endParaRPr lang="en-GB">
              <a:cs typeface="Calibri"/>
            </a:endParaRPr>
          </a:p>
          <a:p>
            <a:pPr marL="181103" indent="-181103">
              <a:buFont typeface="Arial"/>
              <a:buChar char="•"/>
            </a:pPr>
            <a:r>
              <a:rPr lang="en-GB"/>
              <a:t>provides information, assistance and support to victims and prosecution witnesses. </a:t>
            </a:r>
            <a:endParaRPr lang="en-GB">
              <a:cs typeface="Calibri"/>
            </a:endParaRPr>
          </a:p>
          <a:p>
            <a:endParaRPr lang="en-GB"/>
          </a:p>
          <a:p>
            <a:r>
              <a:rPr lang="en-GB"/>
              <a:t>The National Probation Service was set up on 1 June 2014, along with 21 community rehabilitation companies (CRCs) that manage low and medium risk offenders. We work in partnership with the CRCs, with the courts, police and with private and voluntary sector partners in order to manage offenders safely and effectively.</a:t>
            </a:r>
            <a:endParaRPr lang="en-GB">
              <a:cs typeface="Calibri"/>
            </a:endParaRPr>
          </a:p>
          <a:p>
            <a:r>
              <a:rPr lang="en-GB"/>
              <a:t>We’re responsible for:</a:t>
            </a:r>
            <a:endParaRPr lang="en-GB">
              <a:cs typeface="Calibri"/>
            </a:endParaRPr>
          </a:p>
          <a:p>
            <a:pPr marL="181103" indent="-181103">
              <a:buFont typeface="Arial"/>
              <a:buChar char="•"/>
            </a:pPr>
            <a:r>
              <a:rPr lang="en-GB"/>
              <a:t>preparing pre-sentence reports for courts, to help them select the most appropriate sentence</a:t>
            </a:r>
            <a:endParaRPr lang="en-GB">
              <a:cs typeface="Calibri"/>
            </a:endParaRPr>
          </a:p>
          <a:p>
            <a:pPr marL="181103" indent="-181103">
              <a:buFont typeface="Arial"/>
              <a:buChar char="•"/>
            </a:pPr>
            <a:r>
              <a:rPr lang="en-GB"/>
              <a:t>managing approved premises for offenders with a residence requirement on their sentence</a:t>
            </a:r>
            <a:endParaRPr lang="en-GB">
              <a:cs typeface="Calibri"/>
            </a:endParaRPr>
          </a:p>
          <a:p>
            <a:pPr marL="181103" indent="-181103">
              <a:buFont typeface="Arial"/>
              <a:buChar char="•"/>
            </a:pPr>
            <a:r>
              <a:rPr lang="en-GB"/>
              <a:t>assessing offenders in prison to prepare them for release on licence to the community, when they will come under our supervision</a:t>
            </a:r>
            <a:endParaRPr lang="en-GB">
              <a:cs typeface="Calibri"/>
            </a:endParaRPr>
          </a:p>
          <a:p>
            <a:pPr marL="181103" indent="-181103">
              <a:buFont typeface="Arial"/>
              <a:buChar char="•"/>
            </a:pPr>
            <a:r>
              <a:rPr lang="en-GB"/>
              <a:t>helping all offenders serving sentences in the community to meet the requirements ordered by the courts</a:t>
            </a:r>
            <a:endParaRPr lang="en-GB">
              <a:cs typeface="Calibri"/>
            </a:endParaRPr>
          </a:p>
          <a:p>
            <a:pPr marL="181103" indent="-181103">
              <a:buFont typeface="Arial"/>
              <a:buChar char="•"/>
            </a:pPr>
            <a:r>
              <a:rPr lang="en-GB"/>
              <a:t>communicating with and prioritising the wellbeing of victims of serious sexual and violent offences, when the offender has received a prison sentence of 12 months or more, or is detained as a mental health patient</a:t>
            </a:r>
            <a:endParaRPr lang="en-GB">
              <a:cs typeface="Calibri"/>
            </a:endParaRPr>
          </a:p>
          <a:p>
            <a:r>
              <a:rPr lang="en-GB"/>
              <a:t>Our priorities</a:t>
            </a:r>
            <a:endParaRPr lang="en-GB">
              <a:cs typeface="Calibri"/>
            </a:endParaRPr>
          </a:p>
          <a:p>
            <a:r>
              <a:rPr lang="en-GB"/>
              <a:t>Our priority is to protect the public by the effective rehabilitation of high risk offenders, by tackling the causes of offending and enabling offenders to turn their lives around.</a:t>
            </a:r>
            <a:endParaRPr lang="en-GB">
              <a:cs typeface="Calibri"/>
            </a:endParaRPr>
          </a:p>
          <a:p>
            <a:endParaRPr lang="en-GB">
              <a:cs typeface="Calibri"/>
            </a:endParaRPr>
          </a:p>
        </p:txBody>
      </p:sp>
      <p:sp>
        <p:nvSpPr>
          <p:cNvPr id="4" name="Slide Number Placeholder 3"/>
          <p:cNvSpPr>
            <a:spLocks noGrp="1"/>
          </p:cNvSpPr>
          <p:nvPr>
            <p:ph type="sldNum" sz="quarter" idx="10"/>
          </p:nvPr>
        </p:nvSpPr>
        <p:spPr/>
        <p:txBody>
          <a:bodyPr/>
          <a:lstStyle/>
          <a:p>
            <a:fld id="{0B567636-85B6-4AF6-A680-E36E5590A85C}" type="slidenum">
              <a:rPr lang="en-GB" smtClean="0"/>
              <a:pPr/>
              <a:t>15</a:t>
            </a:fld>
            <a:endParaRPr lang="en-GB"/>
          </a:p>
        </p:txBody>
      </p:sp>
    </p:spTree>
    <p:extLst>
      <p:ext uri="{BB962C8B-B14F-4D97-AF65-F5344CB8AC3E}">
        <p14:creationId xmlns:p14="http://schemas.microsoft.com/office/powerpoint/2010/main" val="65639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Many of us that fear vulnerability because somewhere in our lives, we’ve been hurt before. Weather it be a heart break, a rejection or a criticism. It made us aware of ourselves and we consciously avoid the possibility of being vulnerable again by dodging situations that could cause us the same pain, embarrassment or sense of rejection again.</a:t>
            </a:r>
          </a:p>
        </p:txBody>
      </p:sp>
      <p:sp>
        <p:nvSpPr>
          <p:cNvPr id="4" name="Slide Number Placeholder 3"/>
          <p:cNvSpPr>
            <a:spLocks noGrp="1"/>
          </p:cNvSpPr>
          <p:nvPr>
            <p:ph type="sldNum" sz="quarter" idx="5"/>
          </p:nvPr>
        </p:nvSpPr>
        <p:spPr/>
        <p:txBody>
          <a:bodyPr/>
          <a:lstStyle/>
          <a:p>
            <a:fld id="{0B567636-85B6-4AF6-A680-E36E5590A85C}" type="slidenum">
              <a:rPr lang="en-GB" smtClean="0"/>
              <a:pPr/>
              <a:t>20</a:t>
            </a:fld>
            <a:endParaRPr lang="en-GB"/>
          </a:p>
        </p:txBody>
      </p:sp>
    </p:spTree>
    <p:extLst>
      <p:ext uri="{BB962C8B-B14F-4D97-AF65-F5344CB8AC3E}">
        <p14:creationId xmlns:p14="http://schemas.microsoft.com/office/powerpoint/2010/main" val="21447265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atermark.silverchair.com/400414.pdf?token=AQECAHi208BE49Ooan9kkhW_Ercy7Dm3ZL_9Cf3qfKAc485ysgAAAlgwggJUBgkqhkiG9w0BBwagggJFMIICQQIBADCCAjoGCSqGSIb3DQEHATAeBglghkgBZQMEAS4wEQQMCqt92hHi2vwxsLBXAgEQgIICC6vxtXxSi-RF7BJ_t5k7zXCSZ29R8kZu1qYpKHECQzK1OtTl91AF6A2N2jSMySuP-y_h-hDvXSlS0B0pnq2_uG46N4dlZixPeAzm4fD4iroJMXaetAfaR4nsUIi6o3QUze6hnuS5NVsq2ghIw2MWm1GD0ENqObFldcaKUdpxWVbpYJxCVwLAoiHKIoaC110-pl4FkxS8_kyQY0iXDBnqo7yOq5t4WyC3mbsGPnReqBhDm-Trv44R1zh7YpSVNXR8eGVa9HxhxZ1TImxF40UvV8KRS6EDMDqb4S5X0pzhdlSBwFLz1-oYeoniKj7sDTme2fnLKuDrpze1Bw2C60DHxtghUMSpt1whJ7D_GCkmqEeMUBEIbr16SsMorjAtdryDGXs1lI6dLbl8WbwuNG3MIzfuABR5XN0UeOb6JhRG-erHXSmoSEWd8uCxvMdKkhlztTpcOmZFFSqUk41gXoi095xg4UWhE_kRhVVLftz1eagILuDZ2hYNbokeTzy5fNDeigxIXfNWtcQjyYa4w4i876xyO0C1cJNmApSKsH-gjLe1ltqEetPTvlAUKF_8D9CErynhZ-qIIB3oSuoyhECb3EBLi0XP2d2Qim3KJc6lneGJv5b9mLhfQtcH22DpPLE9NFIbOvMOw68Y2TMmxAIt_JfZyYzRRRbzX_uCebhD17EbKDOKiW1JGXDEAaY</a:t>
            </a:r>
          </a:p>
        </p:txBody>
      </p:sp>
      <p:sp>
        <p:nvSpPr>
          <p:cNvPr id="4" name="Slide Number Placeholder 3"/>
          <p:cNvSpPr>
            <a:spLocks noGrp="1"/>
          </p:cNvSpPr>
          <p:nvPr>
            <p:ph type="sldNum" sz="quarter" idx="5"/>
          </p:nvPr>
        </p:nvSpPr>
        <p:spPr/>
        <p:txBody>
          <a:bodyPr/>
          <a:lstStyle/>
          <a:p>
            <a:fld id="{0B567636-85B6-4AF6-A680-E36E5590A85C}" type="slidenum">
              <a:rPr lang="en-GB" smtClean="0"/>
              <a:pPr/>
              <a:t>21</a:t>
            </a:fld>
            <a:endParaRPr lang="en-GB"/>
          </a:p>
        </p:txBody>
      </p:sp>
    </p:spTree>
    <p:extLst>
      <p:ext uri="{BB962C8B-B14F-4D97-AF65-F5344CB8AC3E}">
        <p14:creationId xmlns:p14="http://schemas.microsoft.com/office/powerpoint/2010/main" val="2456586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u="sng" dirty="0"/>
              <a:t>https://www.</a:t>
            </a:r>
            <a:r>
              <a:rPr lang="en-GB" sz="1050" u="sng" kern="1000" baseline="0" dirty="0">
                <a:uFillTx/>
              </a:rPr>
              <a:t>independent</a:t>
            </a:r>
            <a:r>
              <a:rPr lang="en-GB" sz="1050" u="sng" dirty="0"/>
              <a:t>.co.uk/news/world/americas/</a:t>
            </a:r>
            <a:r>
              <a:rPr lang="en-GB" sz="1050" dirty="0"/>
              <a:t>harvey-weinstein-settlement-deal-victims-b1794121.html</a:t>
            </a:r>
            <a:endParaRPr lang="en-GB" sz="1050" u="sng"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27</a:t>
            </a:fld>
            <a:endParaRPr lang="en-GB"/>
          </a:p>
        </p:txBody>
      </p:sp>
    </p:spTree>
    <p:extLst>
      <p:ext uri="{BB962C8B-B14F-4D97-AF65-F5344CB8AC3E}">
        <p14:creationId xmlns:p14="http://schemas.microsoft.com/office/powerpoint/2010/main" val="431323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a:t>In 1972, the FBI formed the </a:t>
            </a:r>
            <a:r>
              <a:rPr lang="en-GB" sz="1300" b="1"/>
              <a:t>Behavioural Science Unit</a:t>
            </a:r>
            <a:r>
              <a:rPr lang="en-GB" sz="1300"/>
              <a:t> (BSU) to study the relationships between the offenders, the victims, </a:t>
            </a:r>
          </a:p>
          <a:p>
            <a:r>
              <a:rPr lang="en-GB" sz="1300"/>
              <a:t>Hendig,1967</a:t>
            </a:r>
          </a:p>
          <a:p>
            <a:r>
              <a:rPr lang="en-GB" sz="1300"/>
              <a:t>Mendelsohn</a:t>
            </a:r>
          </a:p>
          <a:p>
            <a:r>
              <a:rPr lang="en-GB" sz="1300"/>
              <a:t>1970s, the UK courts began to offer retribution for the victims, making them a more central focus in the courts</a:t>
            </a:r>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pPr/>
              <a:t>29</a:t>
            </a:fld>
            <a:endParaRPr lang="en-GB"/>
          </a:p>
        </p:txBody>
      </p:sp>
    </p:spTree>
    <p:extLst>
      <p:ext uri="{BB962C8B-B14F-4D97-AF65-F5344CB8AC3E}">
        <p14:creationId xmlns:p14="http://schemas.microsoft.com/office/powerpoint/2010/main" val="36802920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https://www.met.police.uk/foi-ai/metropolitan-police/disclosure-2018/august/information-operation-spanner/</a:t>
            </a:r>
          </a:p>
        </p:txBody>
      </p:sp>
      <p:sp>
        <p:nvSpPr>
          <p:cNvPr id="4" name="Slide Number Placeholder 3"/>
          <p:cNvSpPr>
            <a:spLocks noGrp="1"/>
          </p:cNvSpPr>
          <p:nvPr>
            <p:ph type="sldNum" sz="quarter" idx="5"/>
          </p:nvPr>
        </p:nvSpPr>
        <p:spPr/>
        <p:txBody>
          <a:bodyPr/>
          <a:lstStyle/>
          <a:p>
            <a:fld id="{9AE7F314-6C57-41FE-8FD0-817FB7932B77}" type="slidenum">
              <a:rPr lang="en-GB" smtClean="0"/>
              <a:t>30</a:t>
            </a:fld>
            <a:endParaRPr lang="en-GB"/>
          </a:p>
        </p:txBody>
      </p:sp>
    </p:spTree>
    <p:extLst>
      <p:ext uri="{BB962C8B-B14F-4D97-AF65-F5344CB8AC3E}">
        <p14:creationId xmlns:p14="http://schemas.microsoft.com/office/powerpoint/2010/main" val="13747518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https://www.legislation.gov.uk/ukpga/2020/7/contents</a:t>
            </a:r>
            <a:endParaRPr lang="en-GB" dirty="0"/>
          </a:p>
        </p:txBody>
      </p:sp>
      <p:sp>
        <p:nvSpPr>
          <p:cNvPr id="4" name="Slide Number Placeholder 3"/>
          <p:cNvSpPr>
            <a:spLocks noGrp="1"/>
          </p:cNvSpPr>
          <p:nvPr>
            <p:ph type="sldNum" sz="quarter" idx="5"/>
          </p:nvPr>
        </p:nvSpPr>
        <p:spPr/>
        <p:txBody>
          <a:bodyPr/>
          <a:lstStyle/>
          <a:p>
            <a:fld id="{9AE7F314-6C57-41FE-8FD0-817FB7932B77}" type="slidenum">
              <a:rPr lang="en-GB" smtClean="0"/>
              <a:t>31</a:t>
            </a:fld>
            <a:endParaRPr lang="en-GB" dirty="0"/>
          </a:p>
        </p:txBody>
      </p:sp>
    </p:spTree>
    <p:extLst>
      <p:ext uri="{BB962C8B-B14F-4D97-AF65-F5344CB8AC3E}">
        <p14:creationId xmlns:p14="http://schemas.microsoft.com/office/powerpoint/2010/main" val="39362584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https://www.ons.gov.uk/peoplepopulationandcommunity/crimeandjustice/bulletins/crimeinenglandandwales/yearendingmarch2021</a:t>
            </a:r>
          </a:p>
          <a:p>
            <a:endParaRPr lang="en-GB" dirty="0"/>
          </a:p>
          <a:p>
            <a:r>
              <a:rPr lang="en-GB" dirty="0"/>
              <a:t>https://victimscommissioner.org.uk/news/blog-fraud-is-now-an-epidemic-within-a-pandemic-the-upcoming-fraud-strategy-needs-to-be-bold-and-ambitious/</a:t>
            </a:r>
          </a:p>
        </p:txBody>
      </p:sp>
      <p:sp>
        <p:nvSpPr>
          <p:cNvPr id="4" name="Slide Number Placeholder 3"/>
          <p:cNvSpPr>
            <a:spLocks noGrp="1"/>
          </p:cNvSpPr>
          <p:nvPr>
            <p:ph type="sldNum" sz="quarter" idx="5"/>
          </p:nvPr>
        </p:nvSpPr>
        <p:spPr/>
        <p:txBody>
          <a:bodyPr/>
          <a:lstStyle/>
          <a:p>
            <a:fld id="{9AE7F314-6C57-41FE-8FD0-817FB7932B77}" type="slidenum">
              <a:rPr lang="en-GB" smtClean="0"/>
              <a:t>32</a:t>
            </a:fld>
            <a:endParaRPr lang="en-GB"/>
          </a:p>
        </p:txBody>
      </p:sp>
    </p:spTree>
    <p:extLst>
      <p:ext uri="{BB962C8B-B14F-4D97-AF65-F5344CB8AC3E}">
        <p14:creationId xmlns:p14="http://schemas.microsoft.com/office/powerpoint/2010/main" val="39567695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Wayne Couzens </a:t>
            </a:r>
          </a:p>
          <a:p>
            <a:r>
              <a:rPr lang="en-US" dirty="0">
                <a:cs typeface="Calibri"/>
              </a:rPr>
              <a:t>Yorkshire Ripper</a:t>
            </a:r>
          </a:p>
        </p:txBody>
      </p:sp>
      <p:sp>
        <p:nvSpPr>
          <p:cNvPr id="4" name="Slide Number Placeholder 3"/>
          <p:cNvSpPr>
            <a:spLocks noGrp="1"/>
          </p:cNvSpPr>
          <p:nvPr>
            <p:ph type="sldNum" sz="quarter" idx="5"/>
          </p:nvPr>
        </p:nvSpPr>
        <p:spPr/>
        <p:txBody>
          <a:bodyPr/>
          <a:lstStyle/>
          <a:p>
            <a:fld id="{ADDDE0D5-A8D5-4FFA-BA8D-DFD6D4E04E2C}" type="slidenum">
              <a:rPr lang="en-GB"/>
              <a:t>35</a:t>
            </a:fld>
            <a:endParaRPr lang="en-GB"/>
          </a:p>
        </p:txBody>
      </p:sp>
    </p:spTree>
    <p:extLst>
      <p:ext uri="{BB962C8B-B14F-4D97-AF65-F5344CB8AC3E}">
        <p14:creationId xmlns:p14="http://schemas.microsoft.com/office/powerpoint/2010/main" val="2002326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Victimology is the study of victimisation</a:t>
            </a:r>
            <a:r>
              <a:rPr lang="en-US"/>
              <a:t>, including the psychological effects on victims, relationships between victims and offenders, the interactions between victims and the criminal justice system, and the connections between victims and groups such as the media, organisations, and social movements.</a:t>
            </a:r>
          </a:p>
        </p:txBody>
      </p:sp>
      <p:sp>
        <p:nvSpPr>
          <p:cNvPr id="4" name="Slide Number Placeholder 3"/>
          <p:cNvSpPr>
            <a:spLocks noGrp="1"/>
          </p:cNvSpPr>
          <p:nvPr>
            <p:ph type="sldNum" sz="quarter" idx="5"/>
          </p:nvPr>
        </p:nvSpPr>
        <p:spPr/>
        <p:txBody>
          <a:bodyPr/>
          <a:lstStyle/>
          <a:p>
            <a:fld id="{0B567636-85B6-4AF6-A680-E36E5590A85C}" type="slidenum">
              <a:rPr lang="en-GB" smtClean="0"/>
              <a:pPr/>
              <a:t>36</a:t>
            </a:fld>
            <a:endParaRPr lang="en-GB"/>
          </a:p>
        </p:txBody>
      </p:sp>
    </p:spTree>
    <p:extLst>
      <p:ext uri="{BB962C8B-B14F-4D97-AF65-F5344CB8AC3E}">
        <p14:creationId xmlns:p14="http://schemas.microsoft.com/office/powerpoint/2010/main" val="2276702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Donald Cressy USA Criminologist </a:t>
            </a:r>
          </a:p>
          <a:p>
            <a:r>
              <a:rPr lang="en-GB">
                <a:cs typeface="Calibri"/>
              </a:rPr>
              <a:t>Humansitic considering the suffering that had been experienced but also scientific reaction to crime. </a:t>
            </a:r>
          </a:p>
          <a:p>
            <a:r>
              <a:rPr lang="en-GB">
                <a:cs typeface="Calibri"/>
              </a:rPr>
              <a:t>Today Cressey's work is considered outdated as the area of victiminology is driven by both</a:t>
            </a:r>
          </a:p>
          <a:p>
            <a:r>
              <a:rPr lang="en-GB">
                <a:cs typeface="Calibri"/>
              </a:rPr>
              <a:t>Hall, 2014 'green victiminology' consider develpments in human rights and environment development victims. </a:t>
            </a:r>
          </a:p>
        </p:txBody>
      </p:sp>
      <p:sp>
        <p:nvSpPr>
          <p:cNvPr id="4" name="Slide Number Placeholder 3"/>
          <p:cNvSpPr>
            <a:spLocks noGrp="1"/>
          </p:cNvSpPr>
          <p:nvPr>
            <p:ph type="sldNum" sz="quarter" idx="5"/>
          </p:nvPr>
        </p:nvSpPr>
        <p:spPr/>
        <p:txBody>
          <a:bodyPr/>
          <a:lstStyle/>
          <a:p>
            <a:fld id="{0B567636-85B6-4AF6-A680-E36E5590A85C}" type="slidenum">
              <a:rPr lang="en-GB" smtClean="0"/>
              <a:pPr/>
              <a:t>37</a:t>
            </a:fld>
            <a:endParaRPr lang="en-GB"/>
          </a:p>
        </p:txBody>
      </p:sp>
    </p:spTree>
    <p:extLst>
      <p:ext uri="{BB962C8B-B14F-4D97-AF65-F5344CB8AC3E}">
        <p14:creationId xmlns:p14="http://schemas.microsoft.com/office/powerpoint/2010/main" val="4064876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does this definition focus on criminal victimisation or is it</a:t>
            </a:r>
            <a:r>
              <a:rPr lang="en-GB" baseline="0"/>
              <a:t> rather narrow explanation?</a:t>
            </a:r>
          </a:p>
          <a:p>
            <a:r>
              <a:rPr lang="en-GB" baseline="0"/>
              <a:t>What about trauma experienced?</a:t>
            </a:r>
            <a:endParaRPr lang="en-GB"/>
          </a:p>
        </p:txBody>
      </p:sp>
      <p:sp>
        <p:nvSpPr>
          <p:cNvPr id="4" name="Slide Number Placeholder 3"/>
          <p:cNvSpPr>
            <a:spLocks noGrp="1"/>
          </p:cNvSpPr>
          <p:nvPr>
            <p:ph type="sldNum" sz="quarter" idx="10"/>
          </p:nvPr>
        </p:nvSpPr>
        <p:spPr/>
        <p:txBody>
          <a:bodyPr/>
          <a:lstStyle/>
          <a:p>
            <a:fld id="{0B567636-85B6-4AF6-A680-E36E5590A85C}" type="slidenum">
              <a:rPr lang="en-GB" smtClean="0"/>
              <a:pPr/>
              <a:t>39</a:t>
            </a:fld>
            <a:endParaRPr lang="en-GB"/>
          </a:p>
        </p:txBody>
      </p:sp>
    </p:spTree>
    <p:extLst>
      <p:ext uri="{BB962C8B-B14F-4D97-AF65-F5344CB8AC3E}">
        <p14:creationId xmlns:p14="http://schemas.microsoft.com/office/powerpoint/2010/main" val="3710988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Victims</a:t>
            </a:r>
            <a:r>
              <a:rPr lang="en-GB" baseline="0"/>
              <a:t> had a legal right to bring a prosecution.</a:t>
            </a:r>
          </a:p>
          <a:p>
            <a:r>
              <a:rPr lang="en-GB" baseline="0"/>
              <a:t>Few didn’t know about this right or could not afford it. Poor literature skills etc. </a:t>
            </a:r>
            <a:endParaRPr lang="en-GB"/>
          </a:p>
        </p:txBody>
      </p:sp>
      <p:sp>
        <p:nvSpPr>
          <p:cNvPr id="4" name="Slide Number Placeholder 3"/>
          <p:cNvSpPr>
            <a:spLocks noGrp="1"/>
          </p:cNvSpPr>
          <p:nvPr>
            <p:ph type="sldNum" sz="quarter" idx="10"/>
          </p:nvPr>
        </p:nvSpPr>
        <p:spPr/>
        <p:txBody>
          <a:bodyPr/>
          <a:lstStyle/>
          <a:p>
            <a:fld id="{0B567636-85B6-4AF6-A680-E36E5590A85C}" type="slidenum">
              <a:rPr lang="en-GB" smtClean="0"/>
              <a:pPr/>
              <a:t>42</a:t>
            </a:fld>
            <a:endParaRPr lang="en-GB"/>
          </a:p>
        </p:txBody>
      </p:sp>
    </p:spTree>
    <p:extLst>
      <p:ext uri="{BB962C8B-B14F-4D97-AF65-F5344CB8AC3E}">
        <p14:creationId xmlns:p14="http://schemas.microsoft.com/office/powerpoint/2010/main" val="7202770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Hand Von Hentig a German Criminologist positivist perspective on victims thus focusing on the victim rather than the criminal.</a:t>
            </a:r>
          </a:p>
        </p:txBody>
      </p:sp>
      <p:sp>
        <p:nvSpPr>
          <p:cNvPr id="4" name="Slide Number Placeholder 3"/>
          <p:cNvSpPr>
            <a:spLocks noGrp="1"/>
          </p:cNvSpPr>
          <p:nvPr>
            <p:ph type="sldNum" sz="quarter" idx="10"/>
          </p:nvPr>
        </p:nvSpPr>
        <p:spPr/>
        <p:txBody>
          <a:bodyPr/>
          <a:lstStyle/>
          <a:p>
            <a:fld id="{0B567636-85B6-4AF6-A680-E36E5590A85C}" type="slidenum">
              <a:rPr lang="en-GB" smtClean="0"/>
              <a:pPr/>
              <a:t>45</a:t>
            </a:fld>
            <a:endParaRPr lang="en-GB"/>
          </a:p>
        </p:txBody>
      </p:sp>
    </p:spTree>
    <p:extLst>
      <p:ext uri="{BB962C8B-B14F-4D97-AF65-F5344CB8AC3E}">
        <p14:creationId xmlns:p14="http://schemas.microsoft.com/office/powerpoint/2010/main" val="15938210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13 groups in the list which some are joined together.</a:t>
            </a:r>
          </a:p>
          <a:p>
            <a:r>
              <a:rPr lang="en-GB"/>
              <a:t>His typology included the young, female, old, immigrants, depressed, wanton, tormentor, blocked, exempted, or fighting. His notion that victims contributed to their victimization through their actions and behaviors led to the development of the concept of “victim-blaming” and is seen by many victim advocates as an attempt to assign equal culpability to the victim</a:t>
            </a:r>
          </a:p>
        </p:txBody>
      </p:sp>
      <p:sp>
        <p:nvSpPr>
          <p:cNvPr id="4" name="Slide Number Placeholder 3"/>
          <p:cNvSpPr>
            <a:spLocks noGrp="1"/>
          </p:cNvSpPr>
          <p:nvPr>
            <p:ph type="sldNum" sz="quarter" idx="10"/>
          </p:nvPr>
        </p:nvSpPr>
        <p:spPr/>
        <p:txBody>
          <a:bodyPr/>
          <a:lstStyle/>
          <a:p>
            <a:fld id="{0B567636-85B6-4AF6-A680-E36E5590A85C}" type="slidenum">
              <a:rPr lang="en-GB" smtClean="0"/>
              <a:pPr/>
              <a:t>46</a:t>
            </a:fld>
            <a:endParaRPr lang="en-GB"/>
          </a:p>
        </p:txBody>
      </p:sp>
    </p:spTree>
    <p:extLst>
      <p:ext uri="{BB962C8B-B14F-4D97-AF65-F5344CB8AC3E}">
        <p14:creationId xmlns:p14="http://schemas.microsoft.com/office/powerpoint/2010/main" val="3514867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Marvin</a:t>
            </a:r>
            <a:r>
              <a:rPr lang="en-GB" baseline="0"/>
              <a:t> </a:t>
            </a:r>
            <a:r>
              <a:rPr lang="en-GB"/>
              <a:t>Wolfgang USA criminologist</a:t>
            </a:r>
          </a:p>
          <a:p>
            <a:r>
              <a:rPr lang="en-GB"/>
              <a:t>152 homicides victim initiated </a:t>
            </a:r>
          </a:p>
          <a:p>
            <a:r>
              <a:rPr lang="en-GB"/>
              <a:t>122 rapes</a:t>
            </a:r>
          </a:p>
          <a:p>
            <a:r>
              <a:rPr lang="en-GB"/>
              <a:t>The first empirical evidence to support the notion that victims are to some degree responsible for their own victimisation was presented by Marvin E. Wolfgang (1958), who analyzed Philadelphia’s police homicide records from 1948 through 1952. He reported that 26% of homicides resulted from victim precipitation. Wolfgang identified three factors common to victim-precipitated homicides: (1) The victim and offender had some prior interpersonal relationship, (2) there was a series of escalating disagreements between the parties, and (3) the victim had consumed alcohol.</a:t>
            </a:r>
          </a:p>
        </p:txBody>
      </p:sp>
      <p:sp>
        <p:nvSpPr>
          <p:cNvPr id="4" name="Slide Number Placeholder 3"/>
          <p:cNvSpPr>
            <a:spLocks noGrp="1"/>
          </p:cNvSpPr>
          <p:nvPr>
            <p:ph type="sldNum" sz="quarter" idx="5"/>
          </p:nvPr>
        </p:nvSpPr>
        <p:spPr/>
        <p:txBody>
          <a:bodyPr/>
          <a:lstStyle/>
          <a:p>
            <a:fld id="{0B567636-85B6-4AF6-A680-E36E5590A85C}" type="slidenum">
              <a:rPr lang="en-GB" smtClean="0"/>
              <a:pPr/>
              <a:t>48</a:t>
            </a:fld>
            <a:endParaRPr lang="en-GB"/>
          </a:p>
        </p:txBody>
      </p:sp>
    </p:spTree>
    <p:extLst>
      <p:ext uri="{BB962C8B-B14F-4D97-AF65-F5344CB8AC3E}">
        <p14:creationId xmlns:p14="http://schemas.microsoft.com/office/powerpoint/2010/main" val="9884742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pPr/>
              <a:t>49</a:t>
            </a:fld>
            <a:endParaRPr lang="en-GB"/>
          </a:p>
        </p:txBody>
      </p:sp>
    </p:spTree>
    <p:extLst>
      <p:ext uri="{BB962C8B-B14F-4D97-AF65-F5344CB8AC3E}">
        <p14:creationId xmlns:p14="http://schemas.microsoft.com/office/powerpoint/2010/main" val="6842154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Contribute to an action that could make you the victim</a:t>
            </a:r>
          </a:p>
          <a:p>
            <a:endParaRPr lang="en-GB"/>
          </a:p>
          <a:p>
            <a:r>
              <a:rPr lang="en-GB">
                <a:hlinkClick r:id="rId3"/>
              </a:rPr>
              <a:t>https://www.independent.co.uk/news/uk/crime/april-jones-murder-the-full-story-alcoholic-paedophile-mark-bridger-turned-online-sex-fantasies-into-8637658.html</a:t>
            </a:r>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pPr/>
              <a:t>50</a:t>
            </a:fld>
            <a:endParaRPr lang="en-GB"/>
          </a:p>
        </p:txBody>
      </p:sp>
    </p:spTree>
    <p:extLst>
      <p:ext uri="{BB962C8B-B14F-4D97-AF65-F5344CB8AC3E}">
        <p14:creationId xmlns:p14="http://schemas.microsoft.com/office/powerpoint/2010/main" val="35632303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is some overlap between the lifestyle theory and the deviant place theory. The deviant place theory states that an individual is more likely to become the victim of a crime when exposed to dangerous areas. In other words, a mugger is more likely to target a person walking alone after dark in a bad neighborhood. The more frequently a person ventures into these places where violent crime is common, the greater the risk of victimization.</a:t>
            </a:r>
          </a:p>
        </p:txBody>
      </p:sp>
      <p:sp>
        <p:nvSpPr>
          <p:cNvPr id="4" name="Slide Number Placeholder 3"/>
          <p:cNvSpPr>
            <a:spLocks noGrp="1"/>
          </p:cNvSpPr>
          <p:nvPr>
            <p:ph type="sldNum" sz="quarter" idx="5"/>
          </p:nvPr>
        </p:nvSpPr>
        <p:spPr/>
        <p:txBody>
          <a:bodyPr/>
          <a:lstStyle/>
          <a:p>
            <a:fld id="{0B567636-85B6-4AF6-A680-E36E5590A85C}" type="slidenum">
              <a:rPr lang="en-GB" smtClean="0"/>
              <a:pPr/>
              <a:t>52</a:t>
            </a:fld>
            <a:endParaRPr lang="en-GB"/>
          </a:p>
        </p:txBody>
      </p:sp>
    </p:spTree>
    <p:extLst>
      <p:ext uri="{BB962C8B-B14F-4D97-AF65-F5344CB8AC3E}">
        <p14:creationId xmlns:p14="http://schemas.microsoft.com/office/powerpoint/2010/main" val="6132907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Routine activity theory, developed by Marcus Felson and Lawrence E. Cohen, revolves around three things: a “potential offender, a suitable target, and the absence of a capable guardian”. All three must come together in order for criminal activity to be realized. Routine activity theory relies on the same rational choice methodology rational crime prevention techniques.  One of the primary criticisms is the assumption that criminals are rational in their decision making. They may not use the same rationale as the person implementing the security measures. They may not even be aware of the situational crime prevention techniques put into effect. They may be under the influence of drugs or alcohol or, for whatever reason, they may simply not care about the security measures.</a:t>
            </a:r>
            <a:endParaRPr lang="en-US"/>
          </a:p>
        </p:txBody>
      </p:sp>
      <p:sp>
        <p:nvSpPr>
          <p:cNvPr id="4" name="Slide Number Placeholder 3"/>
          <p:cNvSpPr>
            <a:spLocks noGrp="1"/>
          </p:cNvSpPr>
          <p:nvPr>
            <p:ph type="sldNum" sz="quarter" idx="5"/>
          </p:nvPr>
        </p:nvSpPr>
        <p:spPr/>
        <p:txBody>
          <a:bodyPr/>
          <a:lstStyle/>
          <a:p>
            <a:fld id="{0B567636-85B6-4AF6-A680-E36E5590A85C}" type="slidenum">
              <a:rPr lang="en-GB" smtClean="0"/>
              <a:pPr/>
              <a:t>53</a:t>
            </a:fld>
            <a:endParaRPr lang="en-GB"/>
          </a:p>
        </p:txBody>
      </p:sp>
    </p:spTree>
    <p:extLst>
      <p:ext uri="{BB962C8B-B14F-4D97-AF65-F5344CB8AC3E}">
        <p14:creationId xmlns:p14="http://schemas.microsoft.com/office/powerpoint/2010/main" val="22138895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Wolfgang, Marvin - •</a:t>
            </a:r>
            <a:r>
              <a:rPr lang="en-US" i="1"/>
              <a:t>Patterns in Criminal Homicide </a:t>
            </a:r>
            <a:r>
              <a:rPr lang="en-US"/>
              <a:t>(1958)</a:t>
            </a:r>
          </a:p>
          <a:p>
            <a:r>
              <a:rPr lang="en-US"/>
              <a:t>•‘victims were a direct positive precipitator in the crime’</a:t>
            </a:r>
            <a:endParaRPr lang="en-US">
              <a:cs typeface="Calibri"/>
            </a:endParaRPr>
          </a:p>
          <a:p>
            <a:r>
              <a:rPr lang="en-US"/>
              <a:t>•588 homicides Philadelphia 26% of homicides was victim-initiated </a:t>
            </a:r>
          </a:p>
          <a:p>
            <a:r>
              <a:rPr lang="en-US"/>
              <a:t>•Inspired other studies Amir </a:t>
            </a:r>
            <a:r>
              <a:rPr lang="en-US" i="1"/>
              <a:t>Patterns of Forcible Rape </a:t>
            </a:r>
            <a:r>
              <a:rPr lang="en-US"/>
              <a:t>(1971)</a:t>
            </a:r>
            <a:endParaRPr lang="en-US">
              <a:cs typeface="Calibri"/>
            </a:endParaRPr>
          </a:p>
          <a:p>
            <a:r>
              <a:rPr lang="en-US"/>
              <a:t>•646 forcible rapes in Philadelphia</a:t>
            </a:r>
            <a:endParaRPr lang="en-US">
              <a:cs typeface="Calibri"/>
            </a:endParaRPr>
          </a:p>
          <a:p>
            <a:r>
              <a:rPr lang="en-US"/>
              <a:t>•19% of these rapes were victim-initiated (agreeing to sexual relations but retracting)</a:t>
            </a:r>
            <a:endParaRPr lang="en-US">
              <a:cs typeface="Calibri"/>
            </a:endParaRPr>
          </a:p>
          <a:p>
            <a:r>
              <a:rPr lang="en-US"/>
              <a:t>•Was </a:t>
            </a:r>
            <a:r>
              <a:rPr lang="en-US" err="1"/>
              <a:t>criticised</a:t>
            </a:r>
            <a:r>
              <a:rPr lang="en-US"/>
              <a:t> Feminist movement, police attitude to rape victims, factors on the victim “ walk in dark alleys after dark”.</a:t>
            </a:r>
            <a:endParaRPr lang="en-US">
              <a:cs typeface="Calibri"/>
            </a:endParaRPr>
          </a:p>
          <a:p>
            <a:r>
              <a:rPr lang="en-US"/>
              <a:t>•Rape victims blamed for what they wear, drunk, nightclubs, sexual partners – always revisited evening today.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55</a:t>
            </a:fld>
            <a:endParaRPr lang="en-US"/>
          </a:p>
        </p:txBody>
      </p:sp>
    </p:spTree>
    <p:extLst>
      <p:ext uri="{BB962C8B-B14F-4D97-AF65-F5344CB8AC3E}">
        <p14:creationId xmlns:p14="http://schemas.microsoft.com/office/powerpoint/2010/main" val="40209436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Why are victims and witnesses important? – </a:t>
            </a:r>
            <a:r>
              <a:rPr lang="en-US"/>
              <a:t>In relation to obtaining best evidence from Victims, Witnesses and Defendants, it would be best practice where you can to separate all involved to take accounts, which will help assist you in making decisions.</a:t>
            </a:r>
            <a:endParaRPr lang="en-US">
              <a:cs typeface="Calibri"/>
            </a:endParaRPr>
          </a:p>
          <a:p>
            <a:r>
              <a:rPr lang="en-US"/>
              <a:t>There are some areas for consideration:</a:t>
            </a:r>
            <a:endParaRPr lang="en-US">
              <a:cs typeface="Calibri"/>
            </a:endParaRPr>
          </a:p>
          <a:p>
            <a:r>
              <a:rPr lang="en-US"/>
              <a:t>•There will be a variance in accounts – each person will see things from a different perspective i.e. angle of viewpoint.</a:t>
            </a:r>
            <a:endParaRPr lang="en-US">
              <a:cs typeface="Calibri"/>
            </a:endParaRPr>
          </a:p>
          <a:p>
            <a:r>
              <a:rPr lang="en-US"/>
              <a:t>•Are there any other information sources that can be obtained? – CCTV</a:t>
            </a:r>
            <a:endParaRPr lang="en-US">
              <a:cs typeface="Calibri"/>
            </a:endParaRPr>
          </a:p>
          <a:p>
            <a:r>
              <a:rPr lang="en-US"/>
              <a:t>•It </a:t>
            </a:r>
            <a:r>
              <a:rPr lang="en-GB"/>
              <a:t>is important to keep the defendant/suspect from the victim and witnesses where possible, to prevent an escalation of the situation</a:t>
            </a:r>
            <a:endParaRPr lang="en-GB">
              <a:cs typeface="Calibri"/>
            </a:endParaRPr>
          </a:p>
          <a:p>
            <a:r>
              <a:rPr lang="en-GB"/>
              <a:t>•It is also important that the account are taking separately in order to obtain the accounts are as sterile as possible and can prevent ideas being planted by over hearing accounts, whereby a witness who did not see something may turn around and say ‘I saw this happen…’ when they did not, but said it because the victim or another witness had said it. Even if this is not malicious, it can happen.</a:t>
            </a:r>
            <a:endParaRPr lang="en-GB">
              <a:cs typeface="Calibri"/>
            </a:endParaRPr>
          </a:p>
          <a:p>
            <a:r>
              <a:rPr lang="en-GB"/>
              <a:t>•Dependant on the course of action you will take e.g. arrest, PCR, PND, the defendant will give an account either in a PACE custody based interview, or on the street whereby you will issue the correct disposal. </a:t>
            </a:r>
            <a:endParaRPr lang="en-GB">
              <a:cs typeface="Calibri"/>
            </a:endParaRPr>
          </a:p>
          <a:p>
            <a:endParaRPr lang="en-GB">
              <a:cs typeface="Calibri"/>
            </a:endParaRPr>
          </a:p>
          <a:p>
            <a:r>
              <a:rPr lang="en-GB"/>
              <a:t>•Incident – what has happened; to whom; timings; </a:t>
            </a:r>
            <a:endParaRPr lang="en-GB">
              <a:cs typeface="Calibri"/>
            </a:endParaRPr>
          </a:p>
          <a:p>
            <a:r>
              <a:rPr lang="en-GB"/>
              <a:t>•Victim account - note injury, damage or theft etc.</a:t>
            </a:r>
            <a:endParaRPr lang="en-GB">
              <a:cs typeface="Calibri"/>
            </a:endParaRPr>
          </a:p>
          <a:p>
            <a:r>
              <a:rPr lang="en-GB"/>
              <a:t>•Witness account – what have they seen, where were they when it happened, is there any CCTV</a:t>
            </a:r>
            <a:endParaRPr lang="en-GB">
              <a:cs typeface="Calibri"/>
            </a:endParaRPr>
          </a:p>
          <a:p>
            <a:r>
              <a:rPr lang="en-GB"/>
              <a:t>•Defence account – Interview in Custody; contemporaneous account; Body Warn, EPNB </a:t>
            </a:r>
            <a:endParaRPr lang="en-GB">
              <a:cs typeface="Calibri"/>
            </a:endParaRPr>
          </a:p>
          <a:p>
            <a:r>
              <a:rPr lang="en-GB"/>
              <a:t>•Police Action – Examples can be: Report for prosecution; arrest and charge; No further action. In essence, we must use the necessary legislation that is applicable at the time, or if other issues arise. Remember unconscious bias and try not to react on it</a:t>
            </a:r>
            <a:endParaRPr lang="en-GB">
              <a:cs typeface="Calibri"/>
            </a:endParaRPr>
          </a:p>
        </p:txBody>
      </p:sp>
      <p:sp>
        <p:nvSpPr>
          <p:cNvPr id="4" name="Slide Number Placeholder 3"/>
          <p:cNvSpPr>
            <a:spLocks noGrp="1"/>
          </p:cNvSpPr>
          <p:nvPr>
            <p:ph type="sldNum" sz="quarter" idx="5"/>
          </p:nvPr>
        </p:nvSpPr>
        <p:spPr/>
        <p:txBody>
          <a:bodyPr/>
          <a:lstStyle/>
          <a:p>
            <a:fld id="{ADDDE0D5-A8D5-4FFA-BA8D-DFD6D4E04E2C}" type="slidenum">
              <a:t>60</a:t>
            </a:fld>
            <a:endParaRPr lang="en-US"/>
          </a:p>
        </p:txBody>
      </p:sp>
    </p:spTree>
    <p:extLst>
      <p:ext uri="{BB962C8B-B14F-4D97-AF65-F5344CB8AC3E}">
        <p14:creationId xmlns:p14="http://schemas.microsoft.com/office/powerpoint/2010/main" val="21591514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Congo  - sleeping with leaders wife = hands cut off</a:t>
            </a:r>
          </a:p>
        </p:txBody>
      </p:sp>
      <p:sp>
        <p:nvSpPr>
          <p:cNvPr id="4" name="Slide Number Placeholder 3"/>
          <p:cNvSpPr>
            <a:spLocks noGrp="1"/>
          </p:cNvSpPr>
          <p:nvPr>
            <p:ph type="sldNum" sz="quarter" idx="5"/>
          </p:nvPr>
        </p:nvSpPr>
        <p:spPr/>
        <p:txBody>
          <a:bodyPr/>
          <a:lstStyle/>
          <a:p>
            <a:fld id="{0B567636-85B6-4AF6-A680-E36E5590A85C}" type="slidenum">
              <a:rPr lang="en-GB" smtClean="0"/>
              <a:pPr/>
              <a:t>61</a:t>
            </a:fld>
            <a:endParaRPr lang="en-GB"/>
          </a:p>
        </p:txBody>
      </p:sp>
    </p:spTree>
    <p:extLst>
      <p:ext uri="{BB962C8B-B14F-4D97-AF65-F5344CB8AC3E}">
        <p14:creationId xmlns:p14="http://schemas.microsoft.com/office/powerpoint/2010/main" val="21857605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pPr/>
              <a:t>64</a:t>
            </a:fld>
            <a:endParaRPr lang="en-GB"/>
          </a:p>
        </p:txBody>
      </p:sp>
    </p:spTree>
    <p:extLst>
      <p:ext uri="{BB962C8B-B14F-4D97-AF65-F5344CB8AC3E}">
        <p14:creationId xmlns:p14="http://schemas.microsoft.com/office/powerpoint/2010/main" val="720151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18F9C-640D-57B3-3572-2E54CC89B8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35287A-53E7-9DEA-6785-6C7A6E4920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CFF965-5988-BF65-BD58-FF89D06B0421}"/>
              </a:ext>
            </a:extLst>
          </p:cNvPr>
          <p:cNvSpPr>
            <a:spLocks noGrp="1"/>
          </p:cNvSpPr>
          <p:nvPr>
            <p:ph type="dt" sz="half" idx="10"/>
          </p:nvPr>
        </p:nvSpPr>
        <p:spPr/>
        <p:txBody>
          <a:bodyPr/>
          <a:lstStyle/>
          <a:p>
            <a:fld id="{64626B10-6104-47BA-8A23-4E28CA6F7E7C}" type="datetimeFigureOut">
              <a:rPr lang="en-GB" smtClean="0"/>
              <a:t>22/01/2025</a:t>
            </a:fld>
            <a:endParaRPr lang="en-GB"/>
          </a:p>
        </p:txBody>
      </p:sp>
      <p:sp>
        <p:nvSpPr>
          <p:cNvPr id="5" name="Footer Placeholder 4">
            <a:extLst>
              <a:ext uri="{FF2B5EF4-FFF2-40B4-BE49-F238E27FC236}">
                <a16:creationId xmlns:a16="http://schemas.microsoft.com/office/drawing/2014/main" id="{23EA00B0-9C84-639B-72AB-F6C4019761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99EF14-13EF-D12B-042A-C2A2CEA0C51F}"/>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2868136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3C400-9B17-1557-D23F-E8DA58F9A7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DFDEA9-577D-DB79-1BB4-FF4D5F5FBE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F69085-3CC5-F7CD-1A6B-BFD3D6B5FA5E}"/>
              </a:ext>
            </a:extLst>
          </p:cNvPr>
          <p:cNvSpPr>
            <a:spLocks noGrp="1"/>
          </p:cNvSpPr>
          <p:nvPr>
            <p:ph type="dt" sz="half" idx="10"/>
          </p:nvPr>
        </p:nvSpPr>
        <p:spPr/>
        <p:txBody>
          <a:bodyPr/>
          <a:lstStyle/>
          <a:p>
            <a:fld id="{64626B10-6104-47BA-8A23-4E28CA6F7E7C}" type="datetimeFigureOut">
              <a:rPr lang="en-GB" smtClean="0"/>
              <a:t>22/01/2025</a:t>
            </a:fld>
            <a:endParaRPr lang="en-GB"/>
          </a:p>
        </p:txBody>
      </p:sp>
      <p:sp>
        <p:nvSpPr>
          <p:cNvPr id="5" name="Footer Placeholder 4">
            <a:extLst>
              <a:ext uri="{FF2B5EF4-FFF2-40B4-BE49-F238E27FC236}">
                <a16:creationId xmlns:a16="http://schemas.microsoft.com/office/drawing/2014/main" id="{2A852AEA-F620-BEE8-72A6-F9C5261650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B20856-AD23-254C-F6A6-EE3AFA1FBC83}"/>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2087623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8F9AB-CC20-C6C1-3EDF-F269391562F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3B4C3F-8202-471B-7718-8623E73AE7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DADC91A-6DE2-0131-EB68-1761E1E07347}"/>
              </a:ext>
            </a:extLst>
          </p:cNvPr>
          <p:cNvSpPr>
            <a:spLocks noGrp="1"/>
          </p:cNvSpPr>
          <p:nvPr>
            <p:ph type="dt" sz="half" idx="10"/>
          </p:nvPr>
        </p:nvSpPr>
        <p:spPr/>
        <p:txBody>
          <a:bodyPr/>
          <a:lstStyle/>
          <a:p>
            <a:fld id="{64626B10-6104-47BA-8A23-4E28CA6F7E7C}" type="datetimeFigureOut">
              <a:rPr lang="en-GB" smtClean="0"/>
              <a:t>22/01/2025</a:t>
            </a:fld>
            <a:endParaRPr lang="en-GB"/>
          </a:p>
        </p:txBody>
      </p:sp>
      <p:sp>
        <p:nvSpPr>
          <p:cNvPr id="5" name="Footer Placeholder 4">
            <a:extLst>
              <a:ext uri="{FF2B5EF4-FFF2-40B4-BE49-F238E27FC236}">
                <a16:creationId xmlns:a16="http://schemas.microsoft.com/office/drawing/2014/main" id="{8784DEDF-9B0E-ECC1-1EC3-45FDDD8021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6D472A-BA2C-305C-9120-0972683382DA}"/>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2346100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B2524-4221-A2D8-1173-5543503E1F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3D22EC-2473-F328-0C29-4D4184DB40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D7EFE2-67CA-39CA-4B5F-B7450078B5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A07BD0-BFEB-A807-B767-242468472362}"/>
              </a:ext>
            </a:extLst>
          </p:cNvPr>
          <p:cNvSpPr>
            <a:spLocks noGrp="1"/>
          </p:cNvSpPr>
          <p:nvPr>
            <p:ph type="dt" sz="half" idx="10"/>
          </p:nvPr>
        </p:nvSpPr>
        <p:spPr/>
        <p:txBody>
          <a:bodyPr/>
          <a:lstStyle/>
          <a:p>
            <a:fld id="{64626B10-6104-47BA-8A23-4E28CA6F7E7C}" type="datetimeFigureOut">
              <a:rPr lang="en-GB" smtClean="0"/>
              <a:t>22/01/2025</a:t>
            </a:fld>
            <a:endParaRPr lang="en-GB"/>
          </a:p>
        </p:txBody>
      </p:sp>
      <p:sp>
        <p:nvSpPr>
          <p:cNvPr id="6" name="Footer Placeholder 5">
            <a:extLst>
              <a:ext uri="{FF2B5EF4-FFF2-40B4-BE49-F238E27FC236}">
                <a16:creationId xmlns:a16="http://schemas.microsoft.com/office/drawing/2014/main" id="{35BC3827-5244-5938-F5E7-9373A4C297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BB0441-A394-8C97-B568-ABB9184E00BC}"/>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1595022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006DC-8ABB-9162-6702-147FC1DC92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D24668-D600-EAC6-C4D7-DB1BAEE4D4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E08D70-DC20-9E10-2D91-7C08161CBE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4A5FC3-F258-1C78-A8B9-8A1E5A2D27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0AC8EE-B9BF-26DB-D7CF-1A68312375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C3009D-1B62-3ACC-4814-91CD4754099A}"/>
              </a:ext>
            </a:extLst>
          </p:cNvPr>
          <p:cNvSpPr>
            <a:spLocks noGrp="1"/>
          </p:cNvSpPr>
          <p:nvPr>
            <p:ph type="dt" sz="half" idx="10"/>
          </p:nvPr>
        </p:nvSpPr>
        <p:spPr/>
        <p:txBody>
          <a:bodyPr/>
          <a:lstStyle/>
          <a:p>
            <a:fld id="{64626B10-6104-47BA-8A23-4E28CA6F7E7C}" type="datetimeFigureOut">
              <a:rPr lang="en-GB" smtClean="0"/>
              <a:t>22/01/2025</a:t>
            </a:fld>
            <a:endParaRPr lang="en-GB"/>
          </a:p>
        </p:txBody>
      </p:sp>
      <p:sp>
        <p:nvSpPr>
          <p:cNvPr id="8" name="Footer Placeholder 7">
            <a:extLst>
              <a:ext uri="{FF2B5EF4-FFF2-40B4-BE49-F238E27FC236}">
                <a16:creationId xmlns:a16="http://schemas.microsoft.com/office/drawing/2014/main" id="{3BF2967E-242D-7B42-48B5-B36B22421C2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42B75C-50F4-637F-770F-E3F2CCD70375}"/>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633167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A68F0-E6E7-C436-D49D-C1D1EED767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B85139-B371-2591-3A1B-2190A92D55EE}"/>
              </a:ext>
            </a:extLst>
          </p:cNvPr>
          <p:cNvSpPr>
            <a:spLocks noGrp="1"/>
          </p:cNvSpPr>
          <p:nvPr>
            <p:ph type="dt" sz="half" idx="10"/>
          </p:nvPr>
        </p:nvSpPr>
        <p:spPr/>
        <p:txBody>
          <a:bodyPr/>
          <a:lstStyle/>
          <a:p>
            <a:fld id="{64626B10-6104-47BA-8A23-4E28CA6F7E7C}" type="datetimeFigureOut">
              <a:rPr lang="en-GB" smtClean="0"/>
              <a:t>22/01/2025</a:t>
            </a:fld>
            <a:endParaRPr lang="en-GB"/>
          </a:p>
        </p:txBody>
      </p:sp>
      <p:sp>
        <p:nvSpPr>
          <p:cNvPr id="4" name="Footer Placeholder 3">
            <a:extLst>
              <a:ext uri="{FF2B5EF4-FFF2-40B4-BE49-F238E27FC236}">
                <a16:creationId xmlns:a16="http://schemas.microsoft.com/office/drawing/2014/main" id="{FBF7CD1F-0B8E-3943-6C20-E272473265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B856CF-0236-304C-5FF1-80EFF4E80F4E}"/>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1119937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EC269A-2DDE-417C-E6A6-B8D4C513C2AB}"/>
              </a:ext>
            </a:extLst>
          </p:cNvPr>
          <p:cNvSpPr>
            <a:spLocks noGrp="1"/>
          </p:cNvSpPr>
          <p:nvPr>
            <p:ph type="dt" sz="half" idx="10"/>
          </p:nvPr>
        </p:nvSpPr>
        <p:spPr/>
        <p:txBody>
          <a:bodyPr/>
          <a:lstStyle/>
          <a:p>
            <a:fld id="{64626B10-6104-47BA-8A23-4E28CA6F7E7C}" type="datetimeFigureOut">
              <a:rPr lang="en-GB" smtClean="0"/>
              <a:t>22/01/2025</a:t>
            </a:fld>
            <a:endParaRPr lang="en-GB"/>
          </a:p>
        </p:txBody>
      </p:sp>
      <p:sp>
        <p:nvSpPr>
          <p:cNvPr id="3" name="Footer Placeholder 2">
            <a:extLst>
              <a:ext uri="{FF2B5EF4-FFF2-40B4-BE49-F238E27FC236}">
                <a16:creationId xmlns:a16="http://schemas.microsoft.com/office/drawing/2014/main" id="{2F099E96-4EDA-DD1E-82CC-2E00FCEBA5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5DE646-912F-CF9F-B0CC-43A9177F1C2D}"/>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3559425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E7007-52E3-A350-6C61-EBF7C7DA08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7C8E37-3E3D-6D18-CF71-E49752A6FA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B854B30-998A-EF1E-F38E-3FDF2EE7E6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AFDDE5-0BE8-BB57-8DDC-43FD98F51108}"/>
              </a:ext>
            </a:extLst>
          </p:cNvPr>
          <p:cNvSpPr>
            <a:spLocks noGrp="1"/>
          </p:cNvSpPr>
          <p:nvPr>
            <p:ph type="dt" sz="half" idx="10"/>
          </p:nvPr>
        </p:nvSpPr>
        <p:spPr/>
        <p:txBody>
          <a:bodyPr/>
          <a:lstStyle/>
          <a:p>
            <a:fld id="{64626B10-6104-47BA-8A23-4E28CA6F7E7C}" type="datetimeFigureOut">
              <a:rPr lang="en-GB" smtClean="0"/>
              <a:t>22/01/2025</a:t>
            </a:fld>
            <a:endParaRPr lang="en-GB"/>
          </a:p>
        </p:txBody>
      </p:sp>
      <p:sp>
        <p:nvSpPr>
          <p:cNvPr id="6" name="Footer Placeholder 5">
            <a:extLst>
              <a:ext uri="{FF2B5EF4-FFF2-40B4-BE49-F238E27FC236}">
                <a16:creationId xmlns:a16="http://schemas.microsoft.com/office/drawing/2014/main" id="{B48C3AC9-05A2-B6DD-F0C3-D2CED32847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F51045-E285-01C3-6551-65C46990D977}"/>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3078584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2F2D8-7F09-6F4C-4AF6-3BEC3F665A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636790-0300-5984-7431-2C8E14EB1C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D6AD5F-8FF2-A0BD-A690-7062CF330F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B97374-A3E4-E9DC-4DD4-C1D9462C2F7A}"/>
              </a:ext>
            </a:extLst>
          </p:cNvPr>
          <p:cNvSpPr>
            <a:spLocks noGrp="1"/>
          </p:cNvSpPr>
          <p:nvPr>
            <p:ph type="dt" sz="half" idx="10"/>
          </p:nvPr>
        </p:nvSpPr>
        <p:spPr/>
        <p:txBody>
          <a:bodyPr/>
          <a:lstStyle/>
          <a:p>
            <a:fld id="{64626B10-6104-47BA-8A23-4E28CA6F7E7C}" type="datetimeFigureOut">
              <a:rPr lang="en-GB" smtClean="0"/>
              <a:t>22/01/2025</a:t>
            </a:fld>
            <a:endParaRPr lang="en-GB"/>
          </a:p>
        </p:txBody>
      </p:sp>
      <p:sp>
        <p:nvSpPr>
          <p:cNvPr id="6" name="Footer Placeholder 5">
            <a:extLst>
              <a:ext uri="{FF2B5EF4-FFF2-40B4-BE49-F238E27FC236}">
                <a16:creationId xmlns:a16="http://schemas.microsoft.com/office/drawing/2014/main" id="{481D9DD6-9882-2765-BAC9-91484D4E1C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8C8DD3-B885-D128-C3A6-66EEB0040D0A}"/>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2357533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8E902-708E-F4D4-39F9-C4F1F7BEFE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BDA9FC-8FE0-6EA5-7B65-DB80ED1FB0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83694B-6533-6B04-4D85-73E7DCBED0FA}"/>
              </a:ext>
            </a:extLst>
          </p:cNvPr>
          <p:cNvSpPr>
            <a:spLocks noGrp="1"/>
          </p:cNvSpPr>
          <p:nvPr>
            <p:ph type="dt" sz="half" idx="10"/>
          </p:nvPr>
        </p:nvSpPr>
        <p:spPr/>
        <p:txBody>
          <a:bodyPr/>
          <a:lstStyle/>
          <a:p>
            <a:fld id="{64626B10-6104-47BA-8A23-4E28CA6F7E7C}" type="datetimeFigureOut">
              <a:rPr lang="en-GB" smtClean="0"/>
              <a:t>22/01/2025</a:t>
            </a:fld>
            <a:endParaRPr lang="en-GB"/>
          </a:p>
        </p:txBody>
      </p:sp>
      <p:sp>
        <p:nvSpPr>
          <p:cNvPr id="5" name="Footer Placeholder 4">
            <a:extLst>
              <a:ext uri="{FF2B5EF4-FFF2-40B4-BE49-F238E27FC236}">
                <a16:creationId xmlns:a16="http://schemas.microsoft.com/office/drawing/2014/main" id="{BA2EB284-2100-0869-32B2-9BF91684B0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D74890-165A-93C6-1913-31260CDD94E8}"/>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3811063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4F5ACE-2270-C0D7-209D-E68317EB4A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0E0B8E-12AC-6719-2F73-2600091BF9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C21109-6CA8-370E-CC72-F12E36CF1711}"/>
              </a:ext>
            </a:extLst>
          </p:cNvPr>
          <p:cNvSpPr>
            <a:spLocks noGrp="1"/>
          </p:cNvSpPr>
          <p:nvPr>
            <p:ph type="dt" sz="half" idx="10"/>
          </p:nvPr>
        </p:nvSpPr>
        <p:spPr/>
        <p:txBody>
          <a:bodyPr/>
          <a:lstStyle/>
          <a:p>
            <a:fld id="{64626B10-6104-47BA-8A23-4E28CA6F7E7C}" type="datetimeFigureOut">
              <a:rPr lang="en-GB" smtClean="0"/>
              <a:t>22/01/2025</a:t>
            </a:fld>
            <a:endParaRPr lang="en-GB"/>
          </a:p>
        </p:txBody>
      </p:sp>
      <p:sp>
        <p:nvSpPr>
          <p:cNvPr id="5" name="Footer Placeholder 4">
            <a:extLst>
              <a:ext uri="{FF2B5EF4-FFF2-40B4-BE49-F238E27FC236}">
                <a16:creationId xmlns:a16="http://schemas.microsoft.com/office/drawing/2014/main" id="{E1C912C0-B47B-1F88-979D-C189D51516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77123E-A9FE-722F-4B04-C74CD6EC5BB7}"/>
              </a:ext>
            </a:extLst>
          </p:cNvPr>
          <p:cNvSpPr>
            <a:spLocks noGrp="1"/>
          </p:cNvSpPr>
          <p:nvPr>
            <p:ph type="sldNum" sz="quarter" idx="12"/>
          </p:nvPr>
        </p:nvSpPr>
        <p:spPr/>
        <p:txBody>
          <a:bodyPr/>
          <a:lstStyle/>
          <a:p>
            <a:fld id="{91F3C9EA-7CCC-40D4-ACD9-69141D12B4C4}" type="slidenum">
              <a:rPr lang="en-GB" smtClean="0"/>
              <a:t>‹#›</a:t>
            </a:fld>
            <a:endParaRPr lang="en-GB"/>
          </a:p>
        </p:txBody>
      </p:sp>
    </p:spTree>
    <p:extLst>
      <p:ext uri="{BB962C8B-B14F-4D97-AF65-F5344CB8AC3E}">
        <p14:creationId xmlns:p14="http://schemas.microsoft.com/office/powerpoint/2010/main" val="32186940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6401170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5689067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DE6FC5-2DB5-4598-8471-BE4F5067D41E}" type="datetimeFigureOut">
              <a:rPr lang="en-GB" smtClean="0"/>
              <a:pPr/>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9096456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DE6FC5-2DB5-4598-8471-BE4F5067D41E}" type="datetimeFigureOut">
              <a:rPr lang="en-GB" smtClean="0"/>
              <a:pPr/>
              <a:t>22/01/2025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43069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DE6FC5-2DB5-4598-8471-BE4F5067D41E}" type="datetimeFigureOut">
              <a:rPr lang="en-GB" smtClean="0"/>
              <a:pPr/>
              <a:t>22/01/2025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2837971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DE6FC5-2DB5-4598-8471-BE4F5067D41E}" type="datetimeFigureOut">
              <a:rPr lang="en-GB" smtClean="0"/>
              <a:pPr/>
              <a:t>22/01/2025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5809925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E6FC5-2DB5-4598-8471-BE4F5067D41E}" type="datetimeFigureOut">
              <a:rPr lang="en-GB" smtClean="0"/>
              <a:pPr/>
              <a:t>22/01/2025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8496239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22/01/2025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3376597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22/01/2025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1819377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477843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1584071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22/01/2025</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22/01/2025</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22/01/2025</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22/01/2025</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22/01/2025</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22/01/2025</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22/01/2025</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22/01/2025</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22/01/2025</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22/01/2025</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22/01/2025</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8ACCF8-1A60-EF87-F50C-6AC3A4A2A1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1FAD38-314A-0D89-CD56-9195B1E9F7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52BB69-3184-0F57-5E9C-B85D1A37D1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626B10-6104-47BA-8A23-4E28CA6F7E7C}" type="datetimeFigureOut">
              <a:rPr lang="en-GB" smtClean="0"/>
              <a:t>22/01/2025</a:t>
            </a:fld>
            <a:endParaRPr lang="en-GB"/>
          </a:p>
        </p:txBody>
      </p:sp>
      <p:sp>
        <p:nvSpPr>
          <p:cNvPr id="5" name="Footer Placeholder 4">
            <a:extLst>
              <a:ext uri="{FF2B5EF4-FFF2-40B4-BE49-F238E27FC236}">
                <a16:creationId xmlns:a16="http://schemas.microsoft.com/office/drawing/2014/main" id="{24725470-99A0-1508-64B7-48137C9AC9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7231E7-A8F7-9889-FC75-6B27A39C38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F3C9EA-7CCC-40D4-ACD9-69141D12B4C4}" type="slidenum">
              <a:rPr lang="en-GB" smtClean="0"/>
              <a:t>‹#›</a:t>
            </a:fld>
            <a:endParaRPr lang="en-GB"/>
          </a:p>
        </p:txBody>
      </p:sp>
    </p:spTree>
    <p:extLst>
      <p:ext uri="{BB962C8B-B14F-4D97-AF65-F5344CB8AC3E}">
        <p14:creationId xmlns:p14="http://schemas.microsoft.com/office/powerpoint/2010/main" val="11905360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DE6FC5-2DB5-4598-8471-BE4F5067D41E}" type="datetimeFigureOut">
              <a:rPr lang="en-GB" smtClean="0"/>
              <a:pPr/>
              <a:t>22/01/2025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1E3D0B-6B24-4BED-A733-6E2B43C42E41}" type="slidenum">
              <a:rPr lang="en-GB" smtClean="0"/>
              <a:pPr/>
              <a:t>‹#›</a:t>
            </a:fld>
            <a:endParaRPr lang="en-GB"/>
          </a:p>
        </p:txBody>
      </p:sp>
    </p:spTree>
    <p:extLst>
      <p:ext uri="{BB962C8B-B14F-4D97-AF65-F5344CB8AC3E}">
        <p14:creationId xmlns:p14="http://schemas.microsoft.com/office/powerpoint/2010/main" val="4228027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22/01/2025</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1"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gov.uk/guidance/support-for-family-members-of-british-nationals-in-ukraine-and-ukrainian-nationals-in-ukraine-and-the-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bbc.co.uk/news/uk-49923129"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hyperlink" Target="https://www.cps.gov.uk/legal-guidance/victims-crime-code-practice-cps-legal-guidance"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www.victimsupport.org.uk/help-and-support/get-help/support-near-you/wales/south-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85241" y="1008993"/>
            <a:ext cx="9231410" cy="3542045"/>
          </a:xfrm>
        </p:spPr>
        <p:txBody>
          <a:bodyPr anchor="b">
            <a:normAutofit/>
          </a:bodyPr>
          <a:lstStyle/>
          <a:p>
            <a:pPr algn="l"/>
            <a:r>
              <a:rPr lang="en-GB" b="1"/>
              <a:t>Social Inclusion, Victimisation and Welfare </a:t>
            </a:r>
            <a:endParaRPr lang="en-GB" sz="10600"/>
          </a:p>
        </p:txBody>
      </p:sp>
      <p:sp>
        <p:nvSpPr>
          <p:cNvPr id="3" name="Subtitle 2"/>
          <p:cNvSpPr>
            <a:spLocks noGrp="1"/>
          </p:cNvSpPr>
          <p:nvPr>
            <p:ph type="subTitle" idx="1"/>
          </p:nvPr>
        </p:nvSpPr>
        <p:spPr>
          <a:xfrm>
            <a:off x="1285241" y="4582814"/>
            <a:ext cx="7132335" cy="1312657"/>
          </a:xfrm>
        </p:spPr>
        <p:txBody>
          <a:bodyPr anchor="t">
            <a:normAutofit/>
          </a:bodyPr>
          <a:lstStyle/>
          <a:p>
            <a:pPr algn="l"/>
            <a:r>
              <a:rPr lang="en-GB" dirty="0"/>
              <a:t>Week 1</a:t>
            </a:r>
            <a:endParaRPr lang="en-GB" dirty="0">
              <a:solidFill>
                <a:srgbClr val="FF0000"/>
              </a:solidFill>
            </a:endParaRPr>
          </a:p>
          <a:p>
            <a:pPr algn="l"/>
            <a:r>
              <a:rPr lang="en-GB" dirty="0">
                <a:solidFill>
                  <a:srgbClr val="000000"/>
                </a:solidFill>
              </a:rPr>
              <a:t>2025</a:t>
            </a:r>
            <a:endParaRPr lang="en-GB" dirty="0">
              <a:solidFill>
                <a:srgbClr val="000000"/>
              </a:solidFill>
              <a:cs typeface="Calibri"/>
            </a:endParaRPr>
          </a:p>
        </p:txBody>
      </p:sp>
    </p:spTree>
    <p:extLst>
      <p:ext uri="{BB962C8B-B14F-4D97-AF65-F5344CB8AC3E}">
        <p14:creationId xmlns:p14="http://schemas.microsoft.com/office/powerpoint/2010/main" val="2915515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5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6A2C-AC4D-512C-615E-2F44F111F9F3}"/>
              </a:ext>
            </a:extLst>
          </p:cNvPr>
          <p:cNvSpPr>
            <a:spLocks noGrp="1"/>
          </p:cNvSpPr>
          <p:nvPr>
            <p:ph type="title"/>
          </p:nvPr>
        </p:nvSpPr>
        <p:spPr/>
        <p:txBody>
          <a:bodyPr/>
          <a:lstStyle/>
          <a:p>
            <a:r>
              <a:rPr lang="en-GB">
                <a:cs typeface="Calibri Light"/>
              </a:rPr>
              <a:t>Introductions </a:t>
            </a:r>
            <a:endParaRPr lang="en-GB"/>
          </a:p>
        </p:txBody>
      </p:sp>
      <p:pic>
        <p:nvPicPr>
          <p:cNvPr id="4" name="Picture 4" descr="Curious dog poking his head into view">
            <a:extLst>
              <a:ext uri="{FF2B5EF4-FFF2-40B4-BE49-F238E27FC236}">
                <a16:creationId xmlns:a16="http://schemas.microsoft.com/office/drawing/2014/main" id="{2FF927F0-F238-02F1-445F-5B6A6C6EACFA}"/>
              </a:ext>
            </a:extLst>
          </p:cNvPr>
          <p:cNvPicPr>
            <a:picLocks noGrp="1" noChangeAspect="1"/>
          </p:cNvPicPr>
          <p:nvPr>
            <p:ph idx="1"/>
          </p:nvPr>
        </p:nvPicPr>
        <p:blipFill>
          <a:blip r:embed="rId2"/>
          <a:stretch>
            <a:fillRect/>
          </a:stretch>
        </p:blipFill>
        <p:spPr>
          <a:xfrm>
            <a:off x="1385884" y="2390069"/>
            <a:ext cx="9420232" cy="4464227"/>
          </a:xfrm>
        </p:spPr>
      </p:pic>
    </p:spTree>
    <p:extLst>
      <p:ext uri="{BB962C8B-B14F-4D97-AF65-F5344CB8AC3E}">
        <p14:creationId xmlns:p14="http://schemas.microsoft.com/office/powerpoint/2010/main" val="2392258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78908-65F8-CA9D-9F24-DB857AA28DD0}"/>
              </a:ext>
            </a:extLst>
          </p:cNvPr>
          <p:cNvSpPr>
            <a:spLocks noGrp="1"/>
          </p:cNvSpPr>
          <p:nvPr>
            <p:ph type="title"/>
          </p:nvPr>
        </p:nvSpPr>
        <p:spPr>
          <a:xfrm>
            <a:off x="965199" y="851517"/>
            <a:ext cx="5130795" cy="1461778"/>
          </a:xfrm>
        </p:spPr>
        <p:txBody>
          <a:bodyPr>
            <a:normAutofit/>
          </a:bodyPr>
          <a:lstStyle/>
          <a:p>
            <a:r>
              <a:rPr lang="en-GB" sz="4000">
                <a:cs typeface="Calibri Light"/>
              </a:rPr>
              <a:t>Welcome</a:t>
            </a:r>
            <a:endParaRPr lang="en-GB" sz="4000"/>
          </a:p>
        </p:txBody>
      </p:sp>
      <p:sp>
        <p:nvSpPr>
          <p:cNvPr id="3" name="Content Placeholder 2">
            <a:extLst>
              <a:ext uri="{FF2B5EF4-FFF2-40B4-BE49-F238E27FC236}">
                <a16:creationId xmlns:a16="http://schemas.microsoft.com/office/drawing/2014/main" id="{88B8E5ED-3E7A-14BA-0395-512EC3A3B954}"/>
              </a:ext>
            </a:extLst>
          </p:cNvPr>
          <p:cNvSpPr>
            <a:spLocks noGrp="1"/>
          </p:cNvSpPr>
          <p:nvPr>
            <p:ph idx="1"/>
          </p:nvPr>
        </p:nvSpPr>
        <p:spPr>
          <a:xfrm>
            <a:off x="965200" y="2470248"/>
            <a:ext cx="4048344" cy="3536236"/>
          </a:xfrm>
        </p:spPr>
        <p:txBody>
          <a:bodyPr vert="horz" lIns="91440" tIns="45720" rIns="91440" bIns="45720" rtlCol="0" anchor="t">
            <a:normAutofit/>
          </a:bodyPr>
          <a:lstStyle/>
          <a:p>
            <a:pPr marL="0" indent="0">
              <a:buNone/>
            </a:pPr>
            <a:r>
              <a:rPr lang="en-GB" sz="2400" dirty="0">
                <a:cs typeface="Calibri"/>
              </a:rPr>
              <a:t>Expectations </a:t>
            </a:r>
            <a:endParaRPr lang="en-US" sz="2400" dirty="0"/>
          </a:p>
          <a:p>
            <a:r>
              <a:rPr lang="en-GB" sz="2400" dirty="0">
                <a:cs typeface="Calibri"/>
              </a:rPr>
              <a:t>Attendance</a:t>
            </a:r>
          </a:p>
          <a:p>
            <a:r>
              <a:rPr lang="en-GB" sz="2400" dirty="0">
                <a:cs typeface="Calibri"/>
              </a:rPr>
              <a:t>Participation</a:t>
            </a:r>
          </a:p>
          <a:p>
            <a:r>
              <a:rPr lang="en-GB" sz="2400" dirty="0">
                <a:cs typeface="Calibri"/>
              </a:rPr>
              <a:t>Final second year</a:t>
            </a:r>
          </a:p>
          <a:p>
            <a:r>
              <a:rPr lang="en-GB" sz="2400" dirty="0">
                <a:cs typeface="Calibri"/>
              </a:rPr>
              <a:t>Steppingstone into 3rd year</a:t>
            </a:r>
          </a:p>
          <a:p>
            <a:r>
              <a:rPr lang="en-GB" sz="2400" dirty="0">
                <a:ea typeface="+mn-lt"/>
                <a:cs typeface="+mn-lt"/>
              </a:rPr>
              <a:t>Library – Use it!</a:t>
            </a:r>
          </a:p>
          <a:p>
            <a:r>
              <a:rPr lang="en-GB" sz="2400" dirty="0">
                <a:cs typeface="Calibri"/>
              </a:rPr>
              <a:t>Emails - where possible use the drop-in session</a:t>
            </a:r>
          </a:p>
          <a:p>
            <a:endParaRPr lang="en-GB" sz="2400">
              <a:cs typeface="Calibri"/>
            </a:endParaRPr>
          </a:p>
          <a:p>
            <a:endParaRPr lang="en-GB" sz="2400">
              <a:cs typeface="Calibri"/>
            </a:endParaRPr>
          </a:p>
          <a:p>
            <a:endParaRPr lang="en-GB" sz="2400">
              <a:cs typeface="Calibri"/>
            </a:endParaRPr>
          </a:p>
        </p:txBody>
      </p:sp>
      <p:sp>
        <p:nvSpPr>
          <p:cNvPr id="11" name="Freeform: Shape 10">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Graphic 8" descr="Award ribbon with star">
            <a:extLst>
              <a:ext uri="{FF2B5EF4-FFF2-40B4-BE49-F238E27FC236}">
                <a16:creationId xmlns:a16="http://schemas.microsoft.com/office/drawing/2014/main" id="{A7BD68DE-83E8-2BAA-0774-14B3B7A51020}"/>
              </a:ext>
            </a:extLst>
          </p:cNvPr>
          <p:cNvPicPr>
            <a:picLocks noGrp="1" noChangeAspect="1"/>
          </p:cNvPicPr>
          <p:nvPr/>
        </p:nvPicPr>
        <p:blipFill>
          <a:blip r:embed="rId2">
            <a:extLs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1005156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5558489" cy="1325563"/>
          </a:xfrm>
        </p:spPr>
        <p:txBody>
          <a:bodyPr>
            <a:normAutofit/>
          </a:bodyPr>
          <a:lstStyle/>
          <a:p>
            <a:r>
              <a:rPr lang="en-GB" b="1"/>
              <a:t>What is your Module all about?</a:t>
            </a:r>
            <a:endParaRPr lang="en-GB"/>
          </a:p>
        </p:txBody>
      </p:sp>
      <p:sp>
        <p:nvSpPr>
          <p:cNvPr id="22" name="Freeform: Shape 21">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Content Placeholder 2"/>
          <p:cNvSpPr>
            <a:spLocks noGrp="1"/>
          </p:cNvSpPr>
          <p:nvPr>
            <p:ph idx="1"/>
          </p:nvPr>
        </p:nvSpPr>
        <p:spPr>
          <a:xfrm>
            <a:off x="838200" y="1825625"/>
            <a:ext cx="5558489" cy="4351338"/>
          </a:xfrm>
        </p:spPr>
        <p:txBody>
          <a:bodyPr vert="horz" lIns="91440" tIns="45720" rIns="91440" bIns="45720" rtlCol="0">
            <a:normAutofit/>
          </a:bodyPr>
          <a:lstStyle/>
          <a:p>
            <a:pPr rtl="0" fontAlgn="base">
              <a:buFont typeface="Arial" panose="020B0604020202020204" pitchFamily="34" charset="0"/>
              <a:buChar char="•"/>
            </a:pPr>
            <a:r>
              <a:rPr lang="en-GB" sz="2000" b="0" i="0" dirty="0">
                <a:effectLst/>
                <a:latin typeface="Calibri" panose="020F0502020204030204" pitchFamily="34" charset="0"/>
              </a:rPr>
              <a:t>To appreciate of the discipline of victimology, its strengths and weaknesses and to appreciate and understand people’s experiences.  </a:t>
            </a:r>
          </a:p>
          <a:p>
            <a:pPr rtl="0" fontAlgn="base">
              <a:buFont typeface="Arial" panose="020B0604020202020204" pitchFamily="34" charset="0"/>
              <a:buChar char="•"/>
            </a:pPr>
            <a:r>
              <a:rPr lang="en-GB" sz="2000" b="0" i="0" dirty="0">
                <a:effectLst/>
                <a:latin typeface="Calibri" panose="020F0502020204030204" pitchFamily="34" charset="0"/>
              </a:rPr>
              <a:t>Have an understanding and knowledge of the nature and extent of crime and its impact on victims.  </a:t>
            </a:r>
          </a:p>
          <a:p>
            <a:pPr rtl="0" fontAlgn="base">
              <a:buFont typeface="Arial" panose="020B0604020202020204" pitchFamily="34" charset="0"/>
              <a:buChar char="•"/>
            </a:pPr>
            <a:r>
              <a:rPr lang="en-GB" sz="2000" dirty="0">
                <a:latin typeface="Calibri" panose="020F0502020204030204" pitchFamily="34" charset="0"/>
              </a:rPr>
              <a:t>Develop an eva</a:t>
            </a:r>
            <a:r>
              <a:rPr lang="en-GB" sz="2000" b="0" i="0" dirty="0">
                <a:effectLst/>
                <a:latin typeface="Calibri" panose="020F0502020204030204" pitchFamily="34" charset="0"/>
              </a:rPr>
              <a:t>luation of the concept of the victim and victim-oriented policies </a:t>
            </a:r>
          </a:p>
          <a:p>
            <a:pPr rtl="0" fontAlgn="base">
              <a:buFont typeface="Arial" panose="020B0604020202020204" pitchFamily="34" charset="0"/>
              <a:buChar char="•"/>
            </a:pPr>
            <a:r>
              <a:rPr lang="en-GB" sz="2000" dirty="0">
                <a:latin typeface="Calibri" panose="020F0502020204030204" pitchFamily="34" charset="0"/>
              </a:rPr>
              <a:t>To consider a </a:t>
            </a:r>
            <a:r>
              <a:rPr lang="en-GB" sz="2000" b="0" i="0" dirty="0">
                <a:effectLst/>
                <a:latin typeface="Calibri" panose="020F0502020204030204" pitchFamily="34" charset="0"/>
              </a:rPr>
              <a:t>broad range of issues surrounding the theory and practice of securing human rights, equality and social justice.  </a:t>
            </a:r>
            <a:r>
              <a:rPr lang="en-GB" sz="1400" dirty="0"/>
              <a:t> </a:t>
            </a:r>
            <a:endParaRPr lang="en-GB" sz="2000" b="0" i="0" dirty="0">
              <a:effectLst/>
              <a:latin typeface="Segoe UI" panose="020B0502040204020203" pitchFamily="34" charset="0"/>
            </a:endParaRPr>
          </a:p>
          <a:p>
            <a:endParaRPr lang="en-GB" sz="2000" dirty="0"/>
          </a:p>
        </p:txBody>
      </p:sp>
      <p:sp>
        <p:nvSpPr>
          <p:cNvPr id="24" name="Oval 23">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Block Arc 25">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Freeform: Shape 27">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30" name="Straight Connector 29">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2" name="Freeform: Shape 31">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4" name="Arc 33">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6" name="Freeform: Shape 35">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809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6A8E64-E72A-EA79-A52B-68CF966C2F6B}"/>
              </a:ext>
            </a:extLst>
          </p:cNvPr>
          <p:cNvSpPr>
            <a:spLocks noGrp="1"/>
          </p:cNvSpPr>
          <p:nvPr>
            <p:ph type="title"/>
          </p:nvPr>
        </p:nvSpPr>
        <p:spPr>
          <a:xfrm>
            <a:off x="761803" y="350196"/>
            <a:ext cx="4646904" cy="1624520"/>
          </a:xfrm>
        </p:spPr>
        <p:txBody>
          <a:bodyPr anchor="ctr">
            <a:normAutofit/>
          </a:bodyPr>
          <a:lstStyle/>
          <a:p>
            <a:r>
              <a:rPr lang="en-GB" sz="4000">
                <a:cs typeface="Calibri Light"/>
              </a:rPr>
              <a:t>Today</a:t>
            </a:r>
            <a:endParaRPr lang="en-GB" sz="4000"/>
          </a:p>
        </p:txBody>
      </p:sp>
      <p:sp>
        <p:nvSpPr>
          <p:cNvPr id="3" name="Content Placeholder 2">
            <a:extLst>
              <a:ext uri="{FF2B5EF4-FFF2-40B4-BE49-F238E27FC236}">
                <a16:creationId xmlns:a16="http://schemas.microsoft.com/office/drawing/2014/main" id="{DFD18B5B-4BCB-B367-151C-7809399644B0}"/>
              </a:ext>
            </a:extLst>
          </p:cNvPr>
          <p:cNvSpPr>
            <a:spLocks noGrp="1"/>
          </p:cNvSpPr>
          <p:nvPr>
            <p:ph idx="1"/>
          </p:nvPr>
        </p:nvSpPr>
        <p:spPr>
          <a:xfrm>
            <a:off x="761802" y="2283125"/>
            <a:ext cx="4646905" cy="4073224"/>
          </a:xfrm>
        </p:spPr>
        <p:txBody>
          <a:bodyPr vert="horz" lIns="91440" tIns="45720" rIns="91440" bIns="45720" rtlCol="0" anchor="ctr">
            <a:normAutofit/>
          </a:bodyPr>
          <a:lstStyle/>
          <a:p>
            <a:endParaRPr lang="en-GB" dirty="0">
              <a:cs typeface="Calibri"/>
            </a:endParaRPr>
          </a:p>
          <a:p>
            <a:r>
              <a:rPr lang="en-GB" dirty="0">
                <a:cs typeface="Calibri"/>
              </a:rPr>
              <a:t>Welcomes</a:t>
            </a:r>
            <a:endParaRPr lang="en-GB" dirty="0"/>
          </a:p>
          <a:p>
            <a:r>
              <a:rPr lang="en-GB" dirty="0">
                <a:cs typeface="Calibri"/>
              </a:rPr>
              <a:t>Assignments</a:t>
            </a:r>
          </a:p>
          <a:p>
            <a:r>
              <a:rPr lang="en-GB" dirty="0">
                <a:cs typeface="Calibri"/>
              </a:rPr>
              <a:t>Thinking about vulnerabilities and being vulnerable</a:t>
            </a:r>
          </a:p>
          <a:p>
            <a:r>
              <a:rPr lang="en-GB" dirty="0">
                <a:cs typeface="Calibri"/>
              </a:rPr>
              <a:t>Victimology – History / Theories / services</a:t>
            </a:r>
          </a:p>
          <a:p>
            <a:endParaRPr lang="en-GB" sz="2000">
              <a:cs typeface="Calibri"/>
            </a:endParaRPr>
          </a:p>
          <a:p>
            <a:endParaRPr lang="en-GB" sz="2000">
              <a:cs typeface="Calibri"/>
            </a:endParaRPr>
          </a:p>
          <a:p>
            <a:endParaRPr lang="en-GB" sz="2000">
              <a:cs typeface="Calibri"/>
            </a:endParaRPr>
          </a:p>
        </p:txBody>
      </p:sp>
      <p:pic>
        <p:nvPicPr>
          <p:cNvPr id="5" name="Picture 4" descr="Pen placed on top of a signature line">
            <a:extLst>
              <a:ext uri="{FF2B5EF4-FFF2-40B4-BE49-F238E27FC236}">
                <a16:creationId xmlns:a16="http://schemas.microsoft.com/office/drawing/2014/main" id="{E2DDE750-092D-F343-4DF3-F65CABA4CB4D}"/>
              </a:ext>
            </a:extLst>
          </p:cNvPr>
          <p:cNvPicPr>
            <a:picLocks noChangeAspect="1"/>
          </p:cNvPicPr>
          <p:nvPr/>
        </p:nvPicPr>
        <p:blipFill rotWithShape="1">
          <a:blip r:embed="rId2"/>
          <a:srcRect l="40690" r="-3" b="-3"/>
          <a:stretch/>
        </p:blipFill>
        <p:spPr>
          <a:xfrm>
            <a:off x="6096000" y="1"/>
            <a:ext cx="6102825" cy="6858000"/>
          </a:xfrm>
          <a:prstGeom prst="rect">
            <a:avLst/>
          </a:prstGeom>
        </p:spPr>
      </p:pic>
    </p:spTree>
    <p:extLst>
      <p:ext uri="{BB962C8B-B14F-4D97-AF65-F5344CB8AC3E}">
        <p14:creationId xmlns:p14="http://schemas.microsoft.com/office/powerpoint/2010/main" val="3332555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9653884-08CE-4579-8A80-F00D55BF07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l="21491" r="7206"/>
          <a:stretch/>
        </p:blipFill>
        <p:spPr>
          <a:xfrm>
            <a:off x="20" y="-1"/>
            <a:ext cx="3936404" cy="6309360"/>
          </a:xfrm>
          <a:prstGeom prst="rect">
            <a:avLst/>
          </a:prstGeom>
        </p:spPr>
      </p:pic>
      <p:sp useBgFill="1">
        <p:nvSpPr>
          <p:cNvPr id="15" name="Rectangle 14">
            <a:extLst>
              <a:ext uri="{FF2B5EF4-FFF2-40B4-BE49-F238E27FC236}">
                <a16:creationId xmlns:a16="http://schemas.microsoft.com/office/drawing/2014/main" id="{720D4FAC-7B9A-4A4F-8E53-071522870B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3078" y="201352"/>
            <a:ext cx="7568588" cy="2093976"/>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4521271" y="443668"/>
            <a:ext cx="2871216" cy="1609344"/>
          </a:xfrm>
        </p:spPr>
        <p:txBody>
          <a:bodyPr vert="horz" lIns="91440" tIns="45720" rIns="91440" bIns="45720" rtlCol="0">
            <a:normAutofit/>
          </a:bodyPr>
          <a:lstStyle/>
          <a:p>
            <a:r>
              <a:rPr lang="en-US" sz="2400" kern="1200">
                <a:latin typeface="+mj-lt"/>
                <a:ea typeface="+mj-ea"/>
                <a:cs typeface="+mj-cs"/>
              </a:rPr>
              <a:t>Warnings and Feelings</a:t>
            </a:r>
          </a:p>
        </p:txBody>
      </p:sp>
      <p:sp>
        <p:nvSpPr>
          <p:cNvPr id="17" name="Rectangle 16">
            <a:extLst>
              <a:ext uri="{FF2B5EF4-FFF2-40B4-BE49-F238E27FC236}">
                <a16:creationId xmlns:a16="http://schemas.microsoft.com/office/drawing/2014/main" id="{EDD2A13B-608C-4BE1-AC1F-62B2DAF76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5702" y="897487"/>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977038ED-F717-467A-8D75-D8441BB92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54550" y="1239196"/>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9">
            <a:extLst>
              <a:ext uri="{FF2B5EF4-FFF2-40B4-BE49-F238E27FC236}">
                <a16:creationId xmlns:a16="http://schemas.microsoft.com/office/drawing/2014/main" id="{C93807C8-D7BB-3E7B-0DFC-518FB8A53FEF}"/>
              </a:ext>
            </a:extLst>
          </p:cNvPr>
          <p:cNvSpPr>
            <a:spLocks noGrp="1"/>
          </p:cNvSpPr>
          <p:nvPr>
            <p:ph idx="1"/>
          </p:nvPr>
        </p:nvSpPr>
        <p:spPr>
          <a:xfrm>
            <a:off x="7791391" y="443668"/>
            <a:ext cx="3712464" cy="1609344"/>
          </a:xfrm>
        </p:spPr>
        <p:txBody>
          <a:bodyPr anchor="ctr">
            <a:normAutofit/>
          </a:bodyPr>
          <a:lstStyle/>
          <a:p>
            <a:endParaRPr lang="en-US" sz="1700"/>
          </a:p>
        </p:txBody>
      </p:sp>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ChangeAspect="1"/>
          </p:cNvPicPr>
          <p:nvPr/>
        </p:nvPicPr>
        <p:blipFill rotWithShape="1">
          <a:blip r:embed="rId3"/>
          <a:srcRect r="29910" b="-2"/>
          <a:stretch/>
        </p:blipFill>
        <p:spPr>
          <a:xfrm>
            <a:off x="4155702" y="2573434"/>
            <a:ext cx="3922776" cy="3735926"/>
          </a:xfrm>
          <a:prstGeom prst="rect">
            <a:avLst/>
          </a:prstGeom>
        </p:spPr>
      </p:pic>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4"/>
          <a:srcRect l="8073" r="25037"/>
          <a:stretch/>
        </p:blipFill>
        <p:spPr>
          <a:xfrm>
            <a:off x="7784931" y="442748"/>
            <a:ext cx="3901068" cy="3749236"/>
          </a:xfrm>
          <a:prstGeom prst="rect">
            <a:avLst/>
          </a:prstGeom>
        </p:spPr>
      </p:pic>
    </p:spTree>
    <p:extLst>
      <p:ext uri="{BB962C8B-B14F-4D97-AF65-F5344CB8AC3E}">
        <p14:creationId xmlns:p14="http://schemas.microsoft.com/office/powerpoint/2010/main" val="1986946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6E83-D3A6-E1CB-A303-B9F197754759}"/>
              </a:ext>
            </a:extLst>
          </p:cNvPr>
          <p:cNvSpPr>
            <a:spLocks noGrp="1"/>
          </p:cNvSpPr>
          <p:nvPr>
            <p:ph type="title"/>
          </p:nvPr>
        </p:nvSpPr>
        <p:spPr>
          <a:xfrm>
            <a:off x="838200" y="365125"/>
            <a:ext cx="10515600" cy="915035"/>
          </a:xfrm>
        </p:spPr>
        <p:txBody>
          <a:bodyPr/>
          <a:lstStyle/>
          <a:p>
            <a:r>
              <a:rPr lang="en-GB"/>
              <a:t>Referencing Help</a:t>
            </a:r>
          </a:p>
        </p:txBody>
      </p:sp>
      <p:sp>
        <p:nvSpPr>
          <p:cNvPr id="3" name="Content Placeholder 2">
            <a:extLst>
              <a:ext uri="{FF2B5EF4-FFF2-40B4-BE49-F238E27FC236}">
                <a16:creationId xmlns:a16="http://schemas.microsoft.com/office/drawing/2014/main" id="{C64D86AE-0C10-42C3-36DC-0F7445688A80}"/>
              </a:ext>
            </a:extLst>
          </p:cNvPr>
          <p:cNvSpPr>
            <a:spLocks noGrp="1"/>
          </p:cNvSpPr>
          <p:nvPr>
            <p:ph idx="1"/>
          </p:nvPr>
        </p:nvSpPr>
        <p:spPr/>
        <p:txBody>
          <a:bodyPr/>
          <a:lstStyle/>
          <a:p>
            <a:r>
              <a:rPr lang="en-GB" dirty="0"/>
              <a:t>Harvard Referencing Handbook </a:t>
            </a:r>
          </a:p>
          <a:p>
            <a:endParaRPr lang="en-GB" dirty="0"/>
          </a:p>
          <a:p>
            <a:r>
              <a:rPr lang="en-GB" dirty="0"/>
              <a:t>Cite them Right – via library </a:t>
            </a:r>
          </a:p>
          <a:p>
            <a:endParaRPr lang="en-GB" dirty="0"/>
          </a:p>
        </p:txBody>
      </p:sp>
      <p:pic>
        <p:nvPicPr>
          <p:cNvPr id="5" name="Picture 4">
            <a:extLst>
              <a:ext uri="{FF2B5EF4-FFF2-40B4-BE49-F238E27FC236}">
                <a16:creationId xmlns:a16="http://schemas.microsoft.com/office/drawing/2014/main" id="{DCC8C8A2-F7EB-1BFA-3759-F96BD9D70ACE}"/>
              </a:ext>
            </a:extLst>
          </p:cNvPr>
          <p:cNvPicPr>
            <a:picLocks noChangeAspect="1"/>
          </p:cNvPicPr>
          <p:nvPr/>
        </p:nvPicPr>
        <p:blipFill>
          <a:blip r:embed="rId3"/>
          <a:stretch>
            <a:fillRect/>
          </a:stretch>
        </p:blipFill>
        <p:spPr>
          <a:xfrm>
            <a:off x="1868372" y="3429000"/>
            <a:ext cx="5729461" cy="2455483"/>
          </a:xfrm>
          <a:prstGeom prst="rect">
            <a:avLst/>
          </a:prstGeom>
        </p:spPr>
      </p:pic>
    </p:spTree>
    <p:extLst>
      <p:ext uri="{BB962C8B-B14F-4D97-AF65-F5344CB8AC3E}">
        <p14:creationId xmlns:p14="http://schemas.microsoft.com/office/powerpoint/2010/main" val="3161207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16872-0CD2-710A-133A-6BF63E15910B}"/>
              </a:ext>
            </a:extLst>
          </p:cNvPr>
          <p:cNvSpPr>
            <a:spLocks noGrp="1"/>
          </p:cNvSpPr>
          <p:nvPr>
            <p:ph type="title"/>
          </p:nvPr>
        </p:nvSpPr>
        <p:spPr>
          <a:xfrm>
            <a:off x="838200" y="365125"/>
            <a:ext cx="10515600" cy="775230"/>
          </a:xfrm>
        </p:spPr>
        <p:txBody>
          <a:bodyPr/>
          <a:lstStyle/>
          <a:p>
            <a:r>
              <a:rPr lang="en-GB">
                <a:cs typeface="Calibri Light"/>
              </a:rPr>
              <a:t>Sources for assignments </a:t>
            </a:r>
            <a:endParaRPr lang="en-GB"/>
          </a:p>
        </p:txBody>
      </p:sp>
      <p:sp>
        <p:nvSpPr>
          <p:cNvPr id="3" name="Content Placeholder 2">
            <a:extLst>
              <a:ext uri="{FF2B5EF4-FFF2-40B4-BE49-F238E27FC236}">
                <a16:creationId xmlns:a16="http://schemas.microsoft.com/office/drawing/2014/main" id="{6F0D2618-A7D7-77E7-ED80-B5055595BA5B}"/>
              </a:ext>
            </a:extLst>
          </p:cNvPr>
          <p:cNvSpPr>
            <a:spLocks noGrp="1"/>
          </p:cNvSpPr>
          <p:nvPr>
            <p:ph idx="1"/>
          </p:nvPr>
        </p:nvSpPr>
        <p:spPr/>
        <p:txBody>
          <a:bodyPr vert="horz" lIns="91440" tIns="45720" rIns="91440" bIns="45720" rtlCol="0" anchor="t">
            <a:normAutofit fontScale="70000" lnSpcReduction="20000"/>
          </a:bodyPr>
          <a:lstStyle/>
          <a:p>
            <a:r>
              <a:rPr lang="en-GB" dirty="0">
                <a:cs typeface="Calibri"/>
              </a:rPr>
              <a:t>Library – Books and Journals (British Journal Criminology/Police journals)</a:t>
            </a:r>
          </a:p>
          <a:p>
            <a:r>
              <a:rPr lang="en-GB" dirty="0">
                <a:ea typeface="+mn-lt"/>
                <a:cs typeface="+mn-lt"/>
              </a:rPr>
              <a:t>Office for National Statistics ONS</a:t>
            </a:r>
            <a:endParaRPr lang="en-US" dirty="0">
              <a:ea typeface="+mn-lt"/>
              <a:cs typeface="+mn-lt"/>
            </a:endParaRPr>
          </a:p>
          <a:p>
            <a:r>
              <a:rPr lang="en-GB" dirty="0">
                <a:cs typeface="Calibri"/>
              </a:rPr>
              <a:t>Victims Statistics / Victims Commissioner</a:t>
            </a:r>
          </a:p>
          <a:p>
            <a:r>
              <a:rPr lang="en-GB" dirty="0">
                <a:cs typeface="Calibri"/>
              </a:rPr>
              <a:t>Government webpages/documents – Gov.uk (referencing error)</a:t>
            </a:r>
          </a:p>
          <a:p>
            <a:pPr lvl="1"/>
            <a:r>
              <a:rPr lang="en-GB" dirty="0">
                <a:cs typeface="Calibri"/>
              </a:rPr>
              <a:t>Gov.uk (2019) </a:t>
            </a:r>
          </a:p>
          <a:p>
            <a:pPr lvl="1"/>
            <a:r>
              <a:rPr lang="en-GB" dirty="0">
                <a:ea typeface="+mn-lt"/>
                <a:cs typeface="+mn-lt"/>
                <a:hlinkClick r:id="rId2"/>
              </a:rPr>
              <a:t>https://www.gov.uk/guidance/support-for-family-members-of-british-nationals-in-ukraine-and-ukrainian-nationals-in-ukraine-and-the-uk</a:t>
            </a:r>
            <a:endParaRPr lang="en-GB" dirty="0">
              <a:cs typeface="Calibri"/>
            </a:endParaRPr>
          </a:p>
          <a:p>
            <a:pPr lvl="1"/>
            <a:r>
              <a:rPr lang="en-GB" dirty="0">
                <a:cs typeface="Calibri"/>
              </a:rPr>
              <a:t>Home Office (2022) </a:t>
            </a:r>
            <a:r>
              <a:rPr lang="en-GB" b="1" dirty="0"/>
              <a:t>UK visa support for Ukrainian nationals. Not </a:t>
            </a:r>
            <a:r>
              <a:rPr lang="en-GB" dirty="0"/>
              <a:t>Gov.uk (2022)…........</a:t>
            </a:r>
            <a:endParaRPr lang="en-GB" dirty="0">
              <a:cs typeface="Calibri"/>
            </a:endParaRPr>
          </a:p>
          <a:p>
            <a:pPr lvl="1"/>
            <a:endParaRPr lang="en-GB" dirty="0">
              <a:cs typeface="Calibri"/>
            </a:endParaRPr>
          </a:p>
          <a:p>
            <a:r>
              <a:rPr lang="en-GB" dirty="0">
                <a:cs typeface="Calibri"/>
              </a:rPr>
              <a:t>PCC / police forces</a:t>
            </a:r>
          </a:p>
          <a:p>
            <a:pPr>
              <a:lnSpc>
                <a:spcPct val="114999"/>
              </a:lnSpc>
              <a:spcAft>
                <a:spcPts val="600"/>
              </a:spcAft>
            </a:pPr>
            <a:r>
              <a:rPr lang="en-GB" dirty="0">
                <a:ea typeface="+mn-lt"/>
                <a:cs typeface="+mn-lt"/>
              </a:rPr>
              <a:t>Independent Office for Police Conduct - IOPC</a:t>
            </a:r>
          </a:p>
          <a:p>
            <a:pPr>
              <a:lnSpc>
                <a:spcPct val="114999"/>
              </a:lnSpc>
              <a:spcAft>
                <a:spcPts val="600"/>
              </a:spcAft>
            </a:pPr>
            <a:r>
              <a:rPr lang="en-GB" dirty="0">
                <a:ea typeface="+mn-lt"/>
                <a:cs typeface="+mn-lt"/>
              </a:rPr>
              <a:t>National Police Chiefs Council- NPCC</a:t>
            </a:r>
          </a:p>
          <a:p>
            <a:pPr>
              <a:lnSpc>
                <a:spcPct val="114999"/>
              </a:lnSpc>
              <a:spcAft>
                <a:spcPts val="600"/>
              </a:spcAft>
            </a:pPr>
            <a:r>
              <a:rPr lang="en-GB" dirty="0">
                <a:ea typeface="+mn-lt"/>
                <a:cs typeface="+mn-lt"/>
              </a:rPr>
              <a:t>CPS/ Courts / probation service / Criminal Justice Inspectorates</a:t>
            </a:r>
          </a:p>
          <a:p>
            <a:pPr>
              <a:lnSpc>
                <a:spcPct val="114999"/>
              </a:lnSpc>
              <a:spcAft>
                <a:spcPts val="600"/>
              </a:spcAft>
            </a:pPr>
            <a:endParaRPr lang="en-GB" dirty="0">
              <a:cs typeface="Calibri"/>
            </a:endParaRPr>
          </a:p>
        </p:txBody>
      </p:sp>
    </p:spTree>
    <p:extLst>
      <p:ext uri="{BB962C8B-B14F-4D97-AF65-F5344CB8AC3E}">
        <p14:creationId xmlns:p14="http://schemas.microsoft.com/office/powerpoint/2010/main" val="1071156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B123E-2907-4935-AA40-C4F93ADABBC4}"/>
              </a:ext>
            </a:extLst>
          </p:cNvPr>
          <p:cNvSpPr>
            <a:spLocks noGrp="1"/>
          </p:cNvSpPr>
          <p:nvPr>
            <p:ph type="title"/>
          </p:nvPr>
        </p:nvSpPr>
        <p:spPr/>
        <p:txBody>
          <a:bodyPr/>
          <a:lstStyle/>
          <a:p>
            <a:r>
              <a:rPr lang="en-GB">
                <a:cs typeface="Calibri Light"/>
              </a:rPr>
              <a:t>Work Schedule</a:t>
            </a:r>
            <a:endParaRPr lang="en-GB" err="1"/>
          </a:p>
        </p:txBody>
      </p:sp>
      <p:graphicFrame>
        <p:nvGraphicFramePr>
          <p:cNvPr id="5" name="Content Placeholder 2">
            <a:extLst>
              <a:ext uri="{FF2B5EF4-FFF2-40B4-BE49-F238E27FC236}">
                <a16:creationId xmlns:a16="http://schemas.microsoft.com/office/drawing/2014/main" id="{8C19D1D7-CDF5-4C2D-B227-0EB38BE40034}"/>
              </a:ext>
            </a:extLst>
          </p:cNvPr>
          <p:cNvGraphicFramePr>
            <a:graphicFrameLocks noGrp="1"/>
          </p:cNvGraphicFramePr>
          <p:nvPr>
            <p:ph idx="1"/>
            <p:extLst>
              <p:ext uri="{D42A27DB-BD31-4B8C-83A1-F6EECF244321}">
                <p14:modId xmlns:p14="http://schemas.microsoft.com/office/powerpoint/2010/main" val="3412701676"/>
              </p:ext>
            </p:extLst>
          </p:nvPr>
        </p:nvGraphicFramePr>
        <p:xfrm>
          <a:off x="838200" y="1690688"/>
          <a:ext cx="10515600" cy="4486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9371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Assignment 1</a:t>
            </a:r>
            <a:endParaRPr lang="en-GB" sz="5400">
              <a:ea typeface="Calibri Light"/>
              <a:cs typeface="Calibri Light"/>
            </a:endParaRPr>
          </a:p>
        </p:txBody>
      </p:sp>
      <p:sp>
        <p:nvSpPr>
          <p:cNvPr id="3" name="Content Placeholder 2"/>
          <p:cNvSpPr>
            <a:spLocks noGrp="1"/>
          </p:cNvSpPr>
          <p:nvPr>
            <p:ph idx="1"/>
          </p:nvPr>
        </p:nvSpPr>
        <p:spPr>
          <a:xfrm>
            <a:off x="640080" y="2807911"/>
            <a:ext cx="4243589" cy="3385656"/>
          </a:xfrm>
        </p:spPr>
        <p:txBody>
          <a:bodyPr vert="horz" lIns="91440" tIns="45720" rIns="91440" bIns="45720" rtlCol="0" anchor="t">
            <a:normAutofit lnSpcReduction="10000"/>
          </a:bodyPr>
          <a:lstStyle/>
          <a:p>
            <a:r>
              <a:rPr lang="en-GB" sz="2200" dirty="0"/>
              <a:t> </a:t>
            </a:r>
            <a:r>
              <a:rPr lang="en-GB" sz="3200" dirty="0"/>
              <a:t>2,000-word essay  (50%)</a:t>
            </a:r>
          </a:p>
          <a:p>
            <a:r>
              <a:rPr lang="en-GB" sz="3200" dirty="0"/>
              <a:t>Submission date : </a:t>
            </a:r>
            <a:r>
              <a:rPr lang="en-GB" sz="3200" b="1" dirty="0"/>
              <a:t>7</a:t>
            </a:r>
            <a:r>
              <a:rPr lang="en-GB" sz="3200" b="1" baseline="30000" dirty="0"/>
              <a:t>th</a:t>
            </a:r>
            <a:r>
              <a:rPr lang="en-GB" sz="3200" b="1" dirty="0"/>
              <a:t> March 2025 by 23:59hrs</a:t>
            </a:r>
          </a:p>
          <a:p>
            <a:r>
              <a:rPr lang="en-GB" sz="3200" b="1" dirty="0"/>
              <a:t>Choice of questions – Only choose 1</a:t>
            </a:r>
            <a:endParaRPr lang="en-GB" sz="3200" b="1" dirty="0">
              <a:ea typeface="Calibri"/>
              <a:cs typeface="Calibri"/>
            </a:endParaRPr>
          </a:p>
          <a:p>
            <a:endParaRPr lang="en-GB" sz="2200" b="1" dirty="0">
              <a:ea typeface="Calibri"/>
              <a:cs typeface="Calibri"/>
            </a:endParaRPr>
          </a:p>
          <a:p>
            <a:endParaRPr lang="en-GB" sz="2200" dirty="0"/>
          </a:p>
          <a:p>
            <a:endParaRPr lang="en-GB" sz="2200" dirty="0"/>
          </a:p>
          <a:p>
            <a:endParaRPr lang="en-GB" sz="2200" dirty="0"/>
          </a:p>
          <a:p>
            <a:endParaRPr lang="en-GB" sz="2200" dirty="0"/>
          </a:p>
        </p:txBody>
      </p:sp>
      <p:pic>
        <p:nvPicPr>
          <p:cNvPr id="5" name="Picture 4" descr="Pen placed on top of a signature line">
            <a:extLst>
              <a:ext uri="{FF2B5EF4-FFF2-40B4-BE49-F238E27FC236}">
                <a16:creationId xmlns:a16="http://schemas.microsoft.com/office/drawing/2014/main" id="{C61341B7-BD08-9867-E5BE-C10F8C125D6A}"/>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255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181015-3905-6070-19C0-E838C75C6A36}"/>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Option 1</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5002C4-0C92-8F77-D051-5770FD1FE5AB}"/>
              </a:ext>
            </a:extLst>
          </p:cNvPr>
          <p:cNvSpPr>
            <a:spLocks noGrp="1"/>
          </p:cNvSpPr>
          <p:nvPr>
            <p:ph idx="1"/>
          </p:nvPr>
        </p:nvSpPr>
        <p:spPr>
          <a:xfrm>
            <a:off x="4447308" y="319088"/>
            <a:ext cx="6906491" cy="5857875"/>
          </a:xfrm>
        </p:spPr>
        <p:txBody>
          <a:bodyPr vert="horz" lIns="91440" tIns="45720" rIns="91440" bIns="45720" rtlCol="0" anchor="ctr">
            <a:normAutofit fontScale="92500" lnSpcReduction="20000"/>
          </a:bodyPr>
          <a:lstStyle/>
          <a:p>
            <a:pPr marL="0" indent="0" algn="just" rtl="0" fontAlgn="base">
              <a:lnSpc>
                <a:spcPts val="1538"/>
              </a:lnSpc>
              <a:buNone/>
            </a:pPr>
            <a:endParaRPr lang="en-GB" sz="2400" dirty="0">
              <a:ea typeface="+mn-lt"/>
              <a:cs typeface="Calibri"/>
            </a:endParaRPr>
          </a:p>
          <a:p>
            <a:pPr>
              <a:buFont typeface="Arial,Sans-Serif" panose="020B0604020202020204" pitchFamily="34" charset="0"/>
              <a:buChar char="•"/>
            </a:pPr>
            <a:endParaRPr lang="en-GB" sz="2800" b="1" i="0" dirty="0">
              <a:solidFill>
                <a:srgbClr val="000000"/>
              </a:solidFill>
              <a:effectLst/>
              <a:latin typeface="Calibri" panose="020F0502020204030204" pitchFamily="34" charset="0"/>
            </a:endParaRPr>
          </a:p>
          <a:p>
            <a:pPr>
              <a:buFont typeface="Arial,Sans-Serif" panose="020B0604020202020204" pitchFamily="34" charset="0"/>
              <a:buChar char="•"/>
            </a:pPr>
            <a:r>
              <a:rPr lang="en-GB" sz="2800" b="1" i="0" dirty="0">
                <a:solidFill>
                  <a:srgbClr val="000000"/>
                </a:solidFill>
                <a:effectLst/>
                <a:latin typeface="Calibri"/>
                <a:ea typeface="Calibri"/>
                <a:cs typeface="Calibri"/>
              </a:rPr>
              <a:t>Critically evaluate the development and implementation of victims' rights in the criminal justice system. How effective are these rights in addressing the needs and concerns of victims. </a:t>
            </a:r>
          </a:p>
          <a:p>
            <a:pPr>
              <a:buFont typeface="Arial,Sans-Serif" panose="020B0604020202020204" pitchFamily="34" charset="0"/>
            </a:pPr>
            <a:r>
              <a:rPr lang="en-GB" dirty="0">
                <a:ea typeface="+mn-lt"/>
                <a:cs typeface="Calibri"/>
              </a:rPr>
              <a:t>Introduction – Victims Rights – history- s</a:t>
            </a:r>
            <a:r>
              <a:rPr lang="en-GB" i="0" dirty="0">
                <a:effectLst/>
              </a:rPr>
              <a:t>ignificance in the criminal justice system</a:t>
            </a:r>
            <a:r>
              <a:rPr lang="en-GB" dirty="0">
                <a:ea typeface="+mn-lt"/>
                <a:cs typeface="Calibri"/>
              </a:rPr>
              <a:t> </a:t>
            </a:r>
          </a:p>
          <a:p>
            <a:pPr>
              <a:buFont typeface="Arial,Sans-Serif" panose="020B0604020202020204" pitchFamily="34" charset="0"/>
              <a:buChar char="•"/>
            </a:pPr>
            <a:r>
              <a:rPr lang="en-GB" i="0" dirty="0">
                <a:effectLst/>
              </a:rPr>
              <a:t>Implementation of Victims' Rights</a:t>
            </a:r>
          </a:p>
          <a:p>
            <a:pPr>
              <a:buFont typeface="Arial,Sans-Serif" panose="020B0604020202020204" pitchFamily="34" charset="0"/>
              <a:buChar char="•"/>
            </a:pPr>
            <a:r>
              <a:rPr lang="en-GB" i="0" dirty="0">
                <a:effectLst/>
              </a:rPr>
              <a:t>Effectiveness of Victims' Rights</a:t>
            </a:r>
          </a:p>
          <a:p>
            <a:pPr>
              <a:buFont typeface="Arial,Sans-Serif" panose="020B0604020202020204" pitchFamily="34" charset="0"/>
            </a:pPr>
            <a:r>
              <a:rPr lang="en-GB" b="0" i="0" dirty="0">
                <a:effectLst/>
              </a:rPr>
              <a:t>Compare the goals of victims' rights with their practical outcomes - case</a:t>
            </a:r>
            <a:endParaRPr lang="en-GB" dirty="0">
              <a:ea typeface="+mn-lt"/>
              <a:cs typeface="Calibri"/>
            </a:endParaRPr>
          </a:p>
          <a:p>
            <a:pPr>
              <a:buFont typeface="Arial,Sans-Serif" panose="020B0604020202020204" pitchFamily="34" charset="0"/>
              <a:buChar char="•"/>
            </a:pPr>
            <a:r>
              <a:rPr lang="en-GB" b="0" i="0" dirty="0">
                <a:effectLst/>
              </a:rPr>
              <a:t>Could discuss success or where areas need improvement</a:t>
            </a:r>
          </a:p>
          <a:p>
            <a:pPr algn="l">
              <a:spcBef>
                <a:spcPts val="750"/>
              </a:spcBef>
              <a:spcAft>
                <a:spcPts val="750"/>
              </a:spcAft>
              <a:buFont typeface="Arial" panose="020B0604020202020204" pitchFamily="34" charset="0"/>
              <a:buChar char="•"/>
            </a:pPr>
            <a:r>
              <a:rPr lang="en-GB" dirty="0">
                <a:ea typeface="+mn-lt"/>
                <a:cs typeface="+mn-lt"/>
              </a:rPr>
              <a:t>Critically evaluate- comparing theories/actions of victim's rights. Analysing policy and practice.</a:t>
            </a:r>
          </a:p>
          <a:p>
            <a:pPr marL="0" indent="0" algn="just">
              <a:buNone/>
            </a:pPr>
            <a:endParaRPr lang="en-GB" sz="1400" b="1" dirty="0">
              <a:ea typeface="+mn-lt"/>
              <a:cs typeface="+mn-lt"/>
            </a:endParaRPr>
          </a:p>
          <a:p>
            <a:endParaRPr lang="en-GB" sz="1400" dirty="0">
              <a:ea typeface="+mn-lt"/>
              <a:cs typeface="+mn-lt"/>
            </a:endParaRPr>
          </a:p>
          <a:p>
            <a:pPr algn="l">
              <a:spcBef>
                <a:spcPts val="750"/>
              </a:spcBef>
              <a:spcAft>
                <a:spcPts val="750"/>
              </a:spcAft>
              <a:buFont typeface="Arial" panose="020B0604020202020204" pitchFamily="34" charset="0"/>
              <a:buChar char="•"/>
            </a:pPr>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883938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E5C958-8AC5-BBEE-4C78-B71CDB2D269E}"/>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Question 2</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BC82B54-F838-316C-8EF0-A2CDD212069A}"/>
              </a:ext>
            </a:extLst>
          </p:cNvPr>
          <p:cNvSpPr>
            <a:spLocks noGrp="1"/>
          </p:cNvSpPr>
          <p:nvPr>
            <p:ph idx="1"/>
          </p:nvPr>
        </p:nvSpPr>
        <p:spPr>
          <a:xfrm>
            <a:off x="4447308" y="194872"/>
            <a:ext cx="6906491" cy="5982091"/>
          </a:xfrm>
        </p:spPr>
        <p:txBody>
          <a:bodyPr anchor="ctr">
            <a:normAutofit lnSpcReduction="10000"/>
          </a:bodyPr>
          <a:lstStyle/>
          <a:p>
            <a:pPr marL="0" indent="0">
              <a:buNone/>
            </a:pPr>
            <a:r>
              <a:rPr lang="en-GB" sz="2400" b="1" i="0" dirty="0">
                <a:effectLst/>
                <a:latin typeface="Calibri" panose="020F0502020204030204" pitchFamily="34" charset="0"/>
              </a:rPr>
              <a:t>What factors contribute to some victims choosing not to report their crimes? Evaluate the reasons and implications of underreporting in the context of the criminal justice system</a:t>
            </a:r>
            <a:r>
              <a:rPr lang="en-GB" sz="2400" b="0" i="0" dirty="0">
                <a:effectLst/>
                <a:latin typeface="Calibri" panose="020F0502020204030204" pitchFamily="34" charset="0"/>
              </a:rPr>
              <a:t> </a:t>
            </a:r>
          </a:p>
          <a:p>
            <a:r>
              <a:rPr lang="en-GB" sz="1800" i="0" dirty="0">
                <a:effectLst/>
              </a:rPr>
              <a:t>Factors Contributing to Non-Reporting</a:t>
            </a:r>
          </a:p>
          <a:p>
            <a:pPr lvl="1">
              <a:spcBef>
                <a:spcPts val="750"/>
              </a:spcBef>
              <a:spcAft>
                <a:spcPts val="750"/>
              </a:spcAft>
            </a:pPr>
            <a:r>
              <a:rPr lang="en-GB" sz="1800" i="0" dirty="0">
                <a:effectLst/>
              </a:rPr>
              <a:t>Fear of Retaliation:</a:t>
            </a:r>
          </a:p>
          <a:p>
            <a:pPr lvl="1">
              <a:spcBef>
                <a:spcPts val="750"/>
              </a:spcBef>
              <a:spcAft>
                <a:spcPts val="750"/>
              </a:spcAft>
            </a:pPr>
            <a:r>
              <a:rPr lang="en-GB" sz="1800" i="0" dirty="0">
                <a:effectLst/>
              </a:rPr>
              <a:t>Shame or Embarrassment:.</a:t>
            </a:r>
          </a:p>
          <a:p>
            <a:pPr lvl="1">
              <a:spcBef>
                <a:spcPts val="750"/>
              </a:spcBef>
              <a:spcAft>
                <a:spcPts val="750"/>
              </a:spcAft>
            </a:pPr>
            <a:r>
              <a:rPr lang="en-GB" sz="1800" i="0" dirty="0">
                <a:effectLst/>
              </a:rPr>
              <a:t>Lack of Trust in the Criminal Justice System</a:t>
            </a:r>
          </a:p>
          <a:p>
            <a:pPr lvl="1">
              <a:spcBef>
                <a:spcPts val="750"/>
              </a:spcBef>
              <a:spcAft>
                <a:spcPts val="750"/>
              </a:spcAft>
            </a:pPr>
            <a:r>
              <a:rPr lang="en-GB" sz="1800" i="0" dirty="0">
                <a:effectLst/>
              </a:rPr>
              <a:t>Perceived Insignificance:</a:t>
            </a:r>
          </a:p>
          <a:p>
            <a:pPr lvl="1">
              <a:spcBef>
                <a:spcPts val="750"/>
              </a:spcBef>
              <a:spcAft>
                <a:spcPts val="750"/>
              </a:spcAft>
            </a:pPr>
            <a:r>
              <a:rPr lang="en-GB" sz="1800" i="0" dirty="0">
                <a:effectLst/>
              </a:rPr>
              <a:t>Cultural and Social Barriers:</a:t>
            </a:r>
          </a:p>
          <a:p>
            <a:r>
              <a:rPr lang="en-GB" sz="1800" i="0" dirty="0">
                <a:effectLst/>
              </a:rPr>
              <a:t>Implications of Underreporting</a:t>
            </a:r>
          </a:p>
          <a:p>
            <a:pPr lvl="1">
              <a:spcBef>
                <a:spcPts val="750"/>
              </a:spcBef>
              <a:spcAft>
                <a:spcPts val="750"/>
              </a:spcAft>
            </a:pPr>
            <a:r>
              <a:rPr lang="en-GB" sz="1800" i="0" dirty="0">
                <a:solidFill>
                  <a:srgbClr val="242424"/>
                </a:solidFill>
                <a:effectLst/>
              </a:rPr>
              <a:t>Victim Support and Recovery</a:t>
            </a:r>
          </a:p>
          <a:p>
            <a:pPr lvl="1">
              <a:spcBef>
                <a:spcPts val="750"/>
              </a:spcBef>
              <a:spcAft>
                <a:spcPts val="750"/>
              </a:spcAft>
            </a:pPr>
            <a:r>
              <a:rPr lang="en-GB" sz="1800" i="0" dirty="0">
                <a:solidFill>
                  <a:srgbClr val="242424"/>
                </a:solidFill>
                <a:effectLst/>
              </a:rPr>
              <a:t>Crime Statistics and Policy Making:</a:t>
            </a:r>
          </a:p>
          <a:p>
            <a:pPr lvl="1">
              <a:spcBef>
                <a:spcPts val="750"/>
              </a:spcBef>
              <a:spcAft>
                <a:spcPts val="750"/>
              </a:spcAft>
            </a:pPr>
            <a:r>
              <a:rPr lang="en-GB" sz="1800" i="0" dirty="0">
                <a:solidFill>
                  <a:srgbClr val="242424"/>
                </a:solidFill>
                <a:effectLst/>
              </a:rPr>
              <a:t>Public Safety: -more crimes</a:t>
            </a:r>
          </a:p>
          <a:p>
            <a:pPr lvl="1">
              <a:spcBef>
                <a:spcPts val="750"/>
              </a:spcBef>
              <a:spcAft>
                <a:spcPts val="750"/>
              </a:spcAft>
            </a:pPr>
            <a:r>
              <a:rPr lang="en-GB" sz="1800" i="0" dirty="0">
                <a:solidFill>
                  <a:srgbClr val="242424"/>
                </a:solidFill>
                <a:effectLst/>
              </a:rPr>
              <a:t>Trust in the Justice System</a:t>
            </a:r>
          </a:p>
          <a:p>
            <a:endParaRPr lang="en-GB" sz="2400" dirty="0"/>
          </a:p>
        </p:txBody>
      </p:sp>
    </p:spTree>
    <p:extLst>
      <p:ext uri="{BB962C8B-B14F-4D97-AF65-F5344CB8AC3E}">
        <p14:creationId xmlns:p14="http://schemas.microsoft.com/office/powerpoint/2010/main" val="2709081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6EB63-B9B6-90E4-A706-44CC92F4033C}"/>
              </a:ext>
            </a:extLst>
          </p:cNvPr>
          <p:cNvSpPr>
            <a:spLocks noGrp="1"/>
          </p:cNvSpPr>
          <p:nvPr>
            <p:ph type="title"/>
          </p:nvPr>
        </p:nvSpPr>
        <p:spPr>
          <a:xfrm>
            <a:off x="686834" y="1153572"/>
            <a:ext cx="3200400" cy="4461163"/>
          </a:xfrm>
        </p:spPr>
        <p:txBody>
          <a:bodyPr>
            <a:normAutofit/>
          </a:bodyPr>
          <a:lstStyle/>
          <a:p>
            <a:r>
              <a:rPr lang="en-GB">
                <a:solidFill>
                  <a:srgbClr val="FFFFFF"/>
                </a:solidFill>
              </a:rPr>
              <a:t>Option 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97ACEA-9674-E7BA-E4D0-AD8CF2B00E9E}"/>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sz="2800" dirty="0">
              <a:solidFill>
                <a:srgbClr val="000000"/>
              </a:solidFill>
              <a:effectLst/>
              <a:latin typeface="Calibri" panose="020F0502020204030204" pitchFamily="34" charset="0"/>
              <a:ea typeface="Calibri" panose="020F0502020204030204" pitchFamily="34" charset="0"/>
            </a:endParaRPr>
          </a:p>
          <a:p>
            <a:pPr marL="0" indent="0" algn="just" rtl="0" fontAlgn="base">
              <a:lnSpc>
                <a:spcPts val="1538"/>
              </a:lnSpc>
              <a:buNone/>
            </a:pPr>
            <a:r>
              <a:rPr lang="en-GB" sz="2800" b="1" i="0" dirty="0">
                <a:solidFill>
                  <a:srgbClr val="000000"/>
                </a:solidFill>
                <a:effectLst/>
                <a:latin typeface="Calibri" panose="020F0502020204030204" pitchFamily="34" charset="0"/>
              </a:rPr>
              <a:t>Explore the limitations of how the Criminal</a:t>
            </a:r>
          </a:p>
          <a:p>
            <a:pPr marL="0" indent="0" algn="just" rtl="0" fontAlgn="base">
              <a:lnSpc>
                <a:spcPts val="1538"/>
              </a:lnSpc>
              <a:buNone/>
            </a:pPr>
            <a:r>
              <a:rPr lang="en-GB" sz="2800" b="1" i="0" dirty="0">
                <a:solidFill>
                  <a:srgbClr val="000000"/>
                </a:solidFill>
                <a:effectLst/>
                <a:latin typeface="Calibri" panose="020F0502020204030204" pitchFamily="34" charset="0"/>
              </a:rPr>
              <a:t> Justice System responds to victims of crime. </a:t>
            </a:r>
          </a:p>
          <a:p>
            <a:pPr algn="l">
              <a:spcBef>
                <a:spcPts val="750"/>
              </a:spcBef>
              <a:spcAft>
                <a:spcPts val="750"/>
              </a:spcAft>
              <a:buFont typeface="Arial" panose="020B0604020202020204" pitchFamily="34" charset="0"/>
              <a:buChar char="•"/>
            </a:pPr>
            <a:r>
              <a:rPr lang="en-GB" sz="2300" i="0" dirty="0">
                <a:solidFill>
                  <a:srgbClr val="242424"/>
                </a:solidFill>
                <a:effectLst/>
                <a:latin typeface="Calibri "/>
              </a:rPr>
              <a:t>Inconsistent Implementation – implementation of rights can vary in areas / unequal treatment of victims</a:t>
            </a:r>
          </a:p>
          <a:p>
            <a:pPr algn="l">
              <a:spcBef>
                <a:spcPts val="750"/>
              </a:spcBef>
              <a:spcAft>
                <a:spcPts val="750"/>
              </a:spcAft>
              <a:buFont typeface="Arial" panose="020B0604020202020204" pitchFamily="34" charset="0"/>
              <a:buChar char="•"/>
            </a:pPr>
            <a:r>
              <a:rPr lang="en-GB" sz="2300" dirty="0">
                <a:solidFill>
                  <a:srgbClr val="242424"/>
                </a:solidFill>
                <a:latin typeface="Calibri "/>
              </a:rPr>
              <a:t>Victims lack awareness of rights</a:t>
            </a:r>
            <a:endParaRPr lang="en-GB" sz="2300" i="0" dirty="0">
              <a:solidFill>
                <a:srgbClr val="242424"/>
              </a:solidFill>
              <a:effectLst/>
              <a:latin typeface="Calibri "/>
            </a:endParaRPr>
          </a:p>
          <a:p>
            <a:pPr algn="l">
              <a:spcBef>
                <a:spcPts val="750"/>
              </a:spcBef>
              <a:spcAft>
                <a:spcPts val="750"/>
              </a:spcAft>
              <a:buFont typeface="Arial" panose="020B0604020202020204" pitchFamily="34" charset="0"/>
              <a:buChar char="•"/>
            </a:pPr>
            <a:r>
              <a:rPr lang="en-GB" sz="2300" i="0" dirty="0">
                <a:solidFill>
                  <a:srgbClr val="242424"/>
                </a:solidFill>
                <a:effectLst/>
                <a:latin typeface="Calibri "/>
              </a:rPr>
              <a:t>Insufficient Training CJS services</a:t>
            </a:r>
          </a:p>
          <a:p>
            <a:pPr algn="l">
              <a:spcBef>
                <a:spcPts val="750"/>
              </a:spcBef>
              <a:spcAft>
                <a:spcPts val="750"/>
              </a:spcAft>
              <a:buFont typeface="Arial" panose="020B0604020202020204" pitchFamily="34" charset="0"/>
              <a:buChar char="•"/>
            </a:pPr>
            <a:r>
              <a:rPr lang="en-GB" sz="2300" i="0" dirty="0">
                <a:solidFill>
                  <a:srgbClr val="242424"/>
                </a:solidFill>
                <a:effectLst/>
                <a:latin typeface="Calibri "/>
              </a:rPr>
              <a:t>Complex Legal Processes</a:t>
            </a:r>
            <a:endParaRPr lang="en-GB" sz="2300" dirty="0">
              <a:solidFill>
                <a:srgbClr val="242424"/>
              </a:solidFill>
              <a:latin typeface="Calibri "/>
            </a:endParaRPr>
          </a:p>
          <a:p>
            <a:pPr algn="l">
              <a:spcBef>
                <a:spcPts val="750"/>
              </a:spcBef>
              <a:spcAft>
                <a:spcPts val="750"/>
              </a:spcAft>
              <a:buFont typeface="Arial" panose="020B0604020202020204" pitchFamily="34" charset="0"/>
              <a:buChar char="•"/>
            </a:pPr>
            <a:r>
              <a:rPr lang="en-GB" sz="2300" dirty="0">
                <a:solidFill>
                  <a:srgbClr val="242424"/>
                </a:solidFill>
                <a:latin typeface="Calibri "/>
              </a:rPr>
              <a:t>La</a:t>
            </a:r>
            <a:r>
              <a:rPr lang="en-GB" sz="2300" i="0" dirty="0">
                <a:solidFill>
                  <a:srgbClr val="242424"/>
                </a:solidFill>
                <a:effectLst/>
                <a:latin typeface="Calibri "/>
              </a:rPr>
              <a:t>ck of services/ support </a:t>
            </a:r>
          </a:p>
          <a:p>
            <a:pPr>
              <a:spcBef>
                <a:spcPts val="750"/>
              </a:spcBef>
              <a:spcAft>
                <a:spcPts val="750"/>
              </a:spcAft>
            </a:pPr>
            <a:r>
              <a:rPr lang="en-GB" sz="2300" i="0" dirty="0">
                <a:solidFill>
                  <a:srgbClr val="242424"/>
                </a:solidFill>
                <a:effectLst/>
                <a:latin typeface="Calibri "/>
              </a:rPr>
              <a:t>Emotional and Psychological Impact</a:t>
            </a:r>
          </a:p>
          <a:p>
            <a:pPr algn="l">
              <a:spcBef>
                <a:spcPts val="750"/>
              </a:spcBef>
              <a:spcAft>
                <a:spcPts val="750"/>
              </a:spcAft>
              <a:buFont typeface="Arial" panose="020B0604020202020204" pitchFamily="34" charset="0"/>
              <a:buChar char="•"/>
            </a:pPr>
            <a:r>
              <a:rPr lang="en-GB" sz="2300" dirty="0">
                <a:solidFill>
                  <a:srgbClr val="242424"/>
                </a:solidFill>
                <a:latin typeface="Calibri "/>
              </a:rPr>
              <a:t>Cultural Barriers – social stigma </a:t>
            </a:r>
            <a:endParaRPr lang="en-GB" sz="2300" i="0" dirty="0">
              <a:solidFill>
                <a:srgbClr val="242424"/>
              </a:solidFill>
              <a:effectLst/>
              <a:latin typeface="Calibri "/>
            </a:endParaRPr>
          </a:p>
          <a:p>
            <a:pPr marL="0" indent="0">
              <a:buNone/>
            </a:pPr>
            <a:endParaRPr lang="en-GB" dirty="0">
              <a:cs typeface="Calibri"/>
            </a:endParaRPr>
          </a:p>
          <a:p>
            <a:endParaRPr lang="en-GB" dirty="0">
              <a:cs typeface="Calibri"/>
            </a:endParaRPr>
          </a:p>
        </p:txBody>
      </p:sp>
    </p:spTree>
    <p:extLst>
      <p:ext uri="{BB962C8B-B14F-4D97-AF65-F5344CB8AC3E}">
        <p14:creationId xmlns:p14="http://schemas.microsoft.com/office/powerpoint/2010/main" val="1066157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02F6C-0EF2-EAD7-0857-1CADEA1E2637}"/>
              </a:ext>
            </a:extLst>
          </p:cNvPr>
          <p:cNvSpPr>
            <a:spLocks noGrp="1"/>
          </p:cNvSpPr>
          <p:nvPr>
            <p:ph type="title"/>
          </p:nvPr>
        </p:nvSpPr>
        <p:spPr>
          <a:xfrm>
            <a:off x="838200" y="365125"/>
            <a:ext cx="10515600" cy="534809"/>
          </a:xfrm>
        </p:spPr>
        <p:txBody>
          <a:bodyPr>
            <a:normAutofit fontScale="90000"/>
          </a:bodyPr>
          <a:lstStyle/>
          <a:p>
            <a:br>
              <a:rPr lang="en-GB">
                <a:ea typeface="+mj-lt"/>
                <a:cs typeface="+mj-lt"/>
              </a:rPr>
            </a:br>
            <a:r>
              <a:rPr lang="en-GB" sz="2000">
                <a:ea typeface="+mj-lt"/>
                <a:cs typeface="+mj-lt"/>
              </a:rPr>
              <a:t>Assignment 2:</a:t>
            </a:r>
            <a:br>
              <a:rPr lang="en-GB" sz="2000">
                <a:ea typeface="+mj-lt"/>
                <a:cs typeface="+mj-lt"/>
              </a:rPr>
            </a:br>
            <a:endParaRPr lang="en-GB">
              <a:ea typeface="+mj-lt"/>
              <a:cs typeface="+mj-lt"/>
            </a:endParaRPr>
          </a:p>
        </p:txBody>
      </p:sp>
      <p:sp>
        <p:nvSpPr>
          <p:cNvPr id="3" name="Content Placeholder 2">
            <a:extLst>
              <a:ext uri="{FF2B5EF4-FFF2-40B4-BE49-F238E27FC236}">
                <a16:creationId xmlns:a16="http://schemas.microsoft.com/office/drawing/2014/main" id="{8E627EDB-4AF4-4F41-A72F-338DE8438076}"/>
              </a:ext>
            </a:extLst>
          </p:cNvPr>
          <p:cNvSpPr>
            <a:spLocks noGrp="1"/>
          </p:cNvSpPr>
          <p:nvPr>
            <p:ph idx="1"/>
          </p:nvPr>
        </p:nvSpPr>
        <p:spPr>
          <a:xfrm>
            <a:off x="956187" y="1167606"/>
            <a:ext cx="10515600" cy="5142092"/>
          </a:xfrm>
        </p:spPr>
        <p:txBody>
          <a:bodyPr vert="horz" lIns="91440" tIns="45720" rIns="91440" bIns="45720" rtlCol="0" anchor="t">
            <a:normAutofit lnSpcReduction="10000"/>
          </a:bodyPr>
          <a:lstStyle/>
          <a:p>
            <a:r>
              <a:rPr lang="en-GB" b="1" dirty="0">
                <a:ea typeface="+mn-lt"/>
                <a:cs typeface="+mn-lt"/>
              </a:rPr>
              <a:t>Second Assignment due: 2nd May 2025 by 23.59 hrs</a:t>
            </a:r>
          </a:p>
          <a:p>
            <a:r>
              <a:rPr lang="en-GB" b="1" dirty="0">
                <a:ea typeface="+mn-lt"/>
                <a:cs typeface="+mn-lt"/>
              </a:rPr>
              <a:t>Group Video – 4 minutes per person Max group of 4</a:t>
            </a:r>
          </a:p>
          <a:p>
            <a:r>
              <a:rPr lang="en-GB" b="1" dirty="0">
                <a:ea typeface="+mn-lt"/>
                <a:cs typeface="+mn-lt"/>
              </a:rPr>
              <a:t>Share via Teams</a:t>
            </a:r>
          </a:p>
          <a:p>
            <a:pPr marL="0" indent="0">
              <a:buNone/>
            </a:pPr>
            <a:r>
              <a:rPr lang="en-GB" b="1" dirty="0">
                <a:ea typeface="+mn-lt"/>
                <a:cs typeface="+mn-lt"/>
              </a:rPr>
              <a:t>Subject titles – </a:t>
            </a:r>
          </a:p>
          <a:p>
            <a:pPr marL="0" indent="0">
              <a:buNone/>
            </a:pPr>
            <a:r>
              <a:rPr lang="en-GB" dirty="0">
                <a:effectLst/>
              </a:rPr>
              <a:t>Should welfare programmes be reformed to better address the needs of the modern workforce and changing economic landscape? </a:t>
            </a:r>
          </a:p>
          <a:p>
            <a:pPr marL="0" indent="0">
              <a:buNone/>
            </a:pPr>
            <a:r>
              <a:rPr lang="en-GB">
                <a:ea typeface="Calibri"/>
              </a:rPr>
              <a:t>OR</a:t>
            </a:r>
            <a:endParaRPr lang="en-GB" sz="1200" b="1">
              <a:ea typeface="Calibri"/>
            </a:endParaRPr>
          </a:p>
          <a:p>
            <a:pPr>
              <a:buNone/>
            </a:pPr>
            <a:r>
              <a:rPr lang="en-GB" dirty="0">
                <a:ea typeface="Calibri"/>
              </a:rPr>
              <a:t>Analysis how </a:t>
            </a:r>
            <a:r>
              <a:rPr lang="en-GB" dirty="0">
                <a:effectLst/>
                <a:ea typeface="Calibri"/>
              </a:rPr>
              <a:t>can communities actively promote social inclusion and combat social isolation</a:t>
            </a:r>
            <a:r>
              <a:rPr lang="en-GB" dirty="0">
                <a:ea typeface="Calibri"/>
              </a:rPr>
              <a:t>?</a:t>
            </a:r>
            <a:endParaRPr lang="en-GB">
              <a:ea typeface="Calibri"/>
              <a:cs typeface="Calibri"/>
            </a:endParaRPr>
          </a:p>
          <a:p>
            <a:pPr marL="0" indent="0">
              <a:buNone/>
            </a:pPr>
            <a:endParaRPr lang="en-GB" dirty="0">
              <a:effectLst/>
              <a:ea typeface="Calibri"/>
              <a:cs typeface="Calibri"/>
            </a:endParaRPr>
          </a:p>
          <a:p>
            <a:pPr marL="0" indent="0">
              <a:buNone/>
            </a:pPr>
            <a:r>
              <a:rPr lang="en-GB" dirty="0">
                <a:ea typeface="+mn-lt"/>
                <a:cs typeface="+mn-lt"/>
              </a:rPr>
              <a:t>FURTHER DISCISSION ON THIS LATER IN THE ACADEMIC YEAR</a:t>
            </a:r>
          </a:p>
        </p:txBody>
      </p:sp>
    </p:spTree>
    <p:extLst>
      <p:ext uri="{BB962C8B-B14F-4D97-AF65-F5344CB8AC3E}">
        <p14:creationId xmlns:p14="http://schemas.microsoft.com/office/powerpoint/2010/main" val="35385438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79123B6-13C3-4435-A5AA-6F5D4FD1818A}"/>
              </a:ext>
            </a:extLst>
          </p:cNvPr>
          <p:cNvPicPr>
            <a:picLocks noChangeAspect="1"/>
          </p:cNvPicPr>
          <p:nvPr/>
        </p:nvPicPr>
        <p:blipFill rotWithShape="1">
          <a:blip r:embed="rId3">
            <a:duotone>
              <a:schemeClr val="bg2">
                <a:shade val="45000"/>
                <a:satMod val="135000"/>
              </a:schemeClr>
              <a:prstClr val="white"/>
            </a:duotone>
          </a:blip>
          <a:srcRect t="11756" b="3975"/>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a:t>Criminal Justice System</a:t>
            </a:r>
          </a:p>
        </p:txBody>
      </p:sp>
      <p:graphicFrame>
        <p:nvGraphicFramePr>
          <p:cNvPr id="5" name="Content Placeholder 2">
            <a:extLst>
              <a:ext uri="{FF2B5EF4-FFF2-40B4-BE49-F238E27FC236}">
                <a16:creationId xmlns:a16="http://schemas.microsoft.com/office/drawing/2014/main" id="{7146636B-19B4-4041-BE53-B1D9A380D24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383B6-405E-9637-5A8E-0084DD3B56AD}"/>
              </a:ext>
            </a:extLst>
          </p:cNvPr>
          <p:cNvSpPr>
            <a:spLocks noGrp="1"/>
          </p:cNvSpPr>
          <p:nvPr>
            <p:ph type="title"/>
          </p:nvPr>
        </p:nvSpPr>
        <p:spPr>
          <a:xfrm>
            <a:off x="965199" y="851517"/>
            <a:ext cx="5130795" cy="426609"/>
          </a:xfrm>
        </p:spPr>
        <p:txBody>
          <a:bodyPr>
            <a:normAutofit/>
          </a:bodyPr>
          <a:lstStyle/>
          <a:p>
            <a:r>
              <a:rPr lang="en-GB" sz="1600">
                <a:cs typeface="Calibri Light"/>
              </a:rPr>
              <a:t>Task</a:t>
            </a:r>
            <a:endParaRPr lang="en-GB" sz="4000"/>
          </a:p>
        </p:txBody>
      </p:sp>
      <p:sp>
        <p:nvSpPr>
          <p:cNvPr id="3" name="Content Placeholder 2">
            <a:extLst>
              <a:ext uri="{FF2B5EF4-FFF2-40B4-BE49-F238E27FC236}">
                <a16:creationId xmlns:a16="http://schemas.microsoft.com/office/drawing/2014/main" id="{65066D0F-FD47-86CB-09F7-4797C72DE832}"/>
              </a:ext>
            </a:extLst>
          </p:cNvPr>
          <p:cNvSpPr>
            <a:spLocks noGrp="1"/>
          </p:cNvSpPr>
          <p:nvPr>
            <p:ph idx="1"/>
          </p:nvPr>
        </p:nvSpPr>
        <p:spPr>
          <a:xfrm>
            <a:off x="965200" y="1601900"/>
            <a:ext cx="5601098" cy="4432806"/>
          </a:xfrm>
        </p:spPr>
        <p:txBody>
          <a:bodyPr vert="horz" lIns="91440" tIns="45720" rIns="91440" bIns="45720" rtlCol="0" anchor="t">
            <a:normAutofit fontScale="77500" lnSpcReduction="20000"/>
          </a:bodyPr>
          <a:lstStyle/>
          <a:p>
            <a:r>
              <a:rPr lang="en-GB" sz="4000" dirty="0">
                <a:cs typeface="Calibri"/>
              </a:rPr>
              <a:t>What does </a:t>
            </a:r>
            <a:r>
              <a:rPr lang="en-GB" sz="4000" b="1" dirty="0">
                <a:cs typeface="Calibri"/>
              </a:rPr>
              <a:t>Vulnerability</a:t>
            </a:r>
            <a:r>
              <a:rPr lang="en-GB" sz="4000" dirty="0">
                <a:cs typeface="Calibri"/>
              </a:rPr>
              <a:t> mean to you?</a:t>
            </a:r>
            <a:endParaRPr lang="en-US" dirty="0"/>
          </a:p>
          <a:p>
            <a:endParaRPr lang="en-GB" sz="4000">
              <a:ea typeface="+mn-lt"/>
              <a:cs typeface="+mn-lt"/>
            </a:endParaRPr>
          </a:p>
          <a:p>
            <a:r>
              <a:rPr lang="en-GB" sz="4000" dirty="0">
                <a:ea typeface="+mn-lt"/>
                <a:cs typeface="+mn-lt"/>
              </a:rPr>
              <a:t>Who has ever felt vulnerable?</a:t>
            </a:r>
            <a:endParaRPr lang="en-US" sz="4000" dirty="0">
              <a:ea typeface="+mn-lt"/>
              <a:cs typeface="+mn-lt"/>
            </a:endParaRPr>
          </a:p>
          <a:p>
            <a:pPr marL="0" indent="0">
              <a:buNone/>
            </a:pPr>
            <a:endParaRPr lang="en-GB" sz="4000" dirty="0">
              <a:cs typeface="Calibri"/>
            </a:endParaRPr>
          </a:p>
          <a:p>
            <a:r>
              <a:rPr lang="en-GB" sz="4000" dirty="0">
                <a:cs typeface="Calibri"/>
              </a:rPr>
              <a:t>Anyone been a victim of crime?</a:t>
            </a:r>
          </a:p>
          <a:p>
            <a:pPr marL="0" indent="0">
              <a:buNone/>
            </a:pPr>
            <a:endParaRPr lang="en-GB" sz="4000">
              <a:cs typeface="Calibri"/>
            </a:endParaRPr>
          </a:p>
          <a:p>
            <a:r>
              <a:rPr lang="en-GB" sz="4000" dirty="0">
                <a:cs typeface="Calibri"/>
              </a:rPr>
              <a:t>Discuss</a:t>
            </a:r>
          </a:p>
        </p:txBody>
      </p:sp>
      <p:pic>
        <p:nvPicPr>
          <p:cNvPr id="5" name="Graphic 4" descr="Clipboard Mixed with solid fill">
            <a:extLst>
              <a:ext uri="{FF2B5EF4-FFF2-40B4-BE49-F238E27FC236}">
                <a16:creationId xmlns:a16="http://schemas.microsoft.com/office/drawing/2014/main" id="{AFCC101B-12E8-E36A-B285-F3D3E91B3C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897363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9E5E3-840A-BABF-965F-8FFAF3890EE1}"/>
              </a:ext>
            </a:extLst>
          </p:cNvPr>
          <p:cNvSpPr>
            <a:spLocks noGrp="1"/>
          </p:cNvSpPr>
          <p:nvPr>
            <p:ph type="title"/>
          </p:nvPr>
        </p:nvSpPr>
        <p:spPr>
          <a:xfrm>
            <a:off x="960100" y="978102"/>
            <a:ext cx="10588434" cy="1062644"/>
          </a:xfrm>
        </p:spPr>
        <p:txBody>
          <a:bodyPr anchor="b">
            <a:normAutofit/>
          </a:bodyPr>
          <a:lstStyle/>
          <a:p>
            <a:r>
              <a:rPr lang="en-GB"/>
              <a:t>Vulnerability </a:t>
            </a:r>
          </a:p>
        </p:txBody>
      </p:sp>
      <p:pic>
        <p:nvPicPr>
          <p:cNvPr id="5" name="Graphic 4" descr="Clipboard Mixed with solid fill">
            <a:extLst>
              <a:ext uri="{FF2B5EF4-FFF2-40B4-BE49-F238E27FC236}">
                <a16:creationId xmlns:a16="http://schemas.microsoft.com/office/drawing/2014/main" id="{08CC7CDE-342C-A7C1-BC35-26A73E062A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3206" y="2811104"/>
            <a:ext cx="2928114" cy="2928114"/>
          </a:xfrm>
          <a:prstGeom prst="rect">
            <a:avLst/>
          </a:prstGeom>
        </p:spPr>
      </p:pic>
      <p:sp>
        <p:nvSpPr>
          <p:cNvPr id="3" name="Content Placeholder 2">
            <a:extLst>
              <a:ext uri="{FF2B5EF4-FFF2-40B4-BE49-F238E27FC236}">
                <a16:creationId xmlns:a16="http://schemas.microsoft.com/office/drawing/2014/main" id="{EE5D82C5-AFFF-3E2D-C2BA-81DCD3D7E6DA}"/>
              </a:ext>
            </a:extLst>
          </p:cNvPr>
          <p:cNvSpPr>
            <a:spLocks noGrp="1"/>
          </p:cNvSpPr>
          <p:nvPr>
            <p:ph idx="1"/>
          </p:nvPr>
        </p:nvSpPr>
        <p:spPr>
          <a:xfrm>
            <a:off x="4955354" y="2682433"/>
            <a:ext cx="6282169" cy="3215749"/>
          </a:xfrm>
        </p:spPr>
        <p:txBody>
          <a:bodyPr vert="horz" lIns="91440" tIns="45720" rIns="91440" bIns="45720" rtlCol="0">
            <a:normAutofit/>
          </a:bodyPr>
          <a:lstStyle/>
          <a:p>
            <a:r>
              <a:rPr lang="en-GB" sz="2400"/>
              <a:t>Being exposed to the possibility of being attacked or harmed, either physically or emotionally </a:t>
            </a:r>
          </a:p>
          <a:p>
            <a:endParaRPr lang="en-GB" sz="2400"/>
          </a:p>
          <a:p>
            <a:pPr lvl="2"/>
            <a:r>
              <a:rPr lang="en-GB" sz="2400"/>
              <a:t>Discuss who can be a vulnerable person?</a:t>
            </a:r>
          </a:p>
          <a:p>
            <a:pPr lvl="2"/>
            <a:r>
              <a:rPr lang="en-GB" sz="2400"/>
              <a:t>Any particular categories of people?</a:t>
            </a:r>
            <a:endParaRPr lang="en-GB" sz="2400">
              <a:cs typeface="Calibri"/>
            </a:endParaRPr>
          </a:p>
          <a:p>
            <a:pPr lvl="2"/>
            <a:r>
              <a:rPr lang="en-GB" sz="2400"/>
              <a:t>Any particular crime?</a:t>
            </a:r>
          </a:p>
          <a:p>
            <a:endParaRPr lang="en-GB" sz="2400"/>
          </a:p>
        </p:txBody>
      </p:sp>
    </p:spTree>
    <p:extLst>
      <p:ext uri="{BB962C8B-B14F-4D97-AF65-F5344CB8AC3E}">
        <p14:creationId xmlns:p14="http://schemas.microsoft.com/office/powerpoint/2010/main" val="13089795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A704D9-388F-485E-2AD2-81A01E9DC420}"/>
              </a:ext>
            </a:extLst>
          </p:cNvPr>
          <p:cNvSpPr>
            <a:spLocks noGrp="1"/>
          </p:cNvSpPr>
          <p:nvPr>
            <p:ph type="title"/>
          </p:nvPr>
        </p:nvSpPr>
        <p:spPr>
          <a:xfrm>
            <a:off x="838200" y="556995"/>
            <a:ext cx="10515600" cy="1133693"/>
          </a:xfrm>
        </p:spPr>
        <p:txBody>
          <a:bodyPr>
            <a:normAutofit/>
          </a:bodyPr>
          <a:lstStyle/>
          <a:p>
            <a:r>
              <a:rPr lang="en-US" sz="5200">
                <a:cs typeface="Calibri Light"/>
              </a:rPr>
              <a:t>Definition </a:t>
            </a:r>
          </a:p>
        </p:txBody>
      </p:sp>
      <p:sp>
        <p:nvSpPr>
          <p:cNvPr id="7" name="TextBox 6">
            <a:extLst>
              <a:ext uri="{FF2B5EF4-FFF2-40B4-BE49-F238E27FC236}">
                <a16:creationId xmlns:a16="http://schemas.microsoft.com/office/drawing/2014/main" id="{29EB4FC7-791F-2E30-3708-A7820BAAE1B5}"/>
              </a:ext>
            </a:extLst>
          </p:cNvPr>
          <p:cNvSpPr txBox="1"/>
          <p:nvPr/>
        </p:nvSpPr>
        <p:spPr>
          <a:xfrm>
            <a:off x="1217341" y="3707780"/>
            <a:ext cx="9757317" cy="1143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9" name="Content Placeholder 5">
            <a:extLst>
              <a:ext uri="{FF2B5EF4-FFF2-40B4-BE49-F238E27FC236}">
                <a16:creationId xmlns:a16="http://schemas.microsoft.com/office/drawing/2014/main" id="{306EFE1C-527D-CE4E-5BD0-90476E942009}"/>
              </a:ext>
            </a:extLst>
          </p:cNvPr>
          <p:cNvGraphicFramePr>
            <a:graphicFrameLocks noGrp="1"/>
          </p:cNvGraphicFramePr>
          <p:nvPr>
            <p:ph idx="1"/>
            <p:extLst>
              <p:ext uri="{D42A27DB-BD31-4B8C-83A1-F6EECF244321}">
                <p14:modId xmlns:p14="http://schemas.microsoft.com/office/powerpoint/2010/main" val="34716938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21758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081F66B-E70A-05BF-5884-A1DBD4E14A91}"/>
              </a:ext>
            </a:extLst>
          </p:cNvPr>
          <p:cNvSpPr>
            <a:spLocks noGrp="1"/>
          </p:cNvSpPr>
          <p:nvPr>
            <p:ph type="title"/>
          </p:nvPr>
        </p:nvSpPr>
        <p:spPr>
          <a:xfrm>
            <a:off x="1143000" y="990599"/>
            <a:ext cx="9906000" cy="685800"/>
          </a:xfrm>
        </p:spPr>
        <p:txBody>
          <a:bodyPr anchor="t">
            <a:normAutofit/>
          </a:bodyPr>
          <a:lstStyle/>
          <a:p>
            <a:r>
              <a:rPr lang="en-GB" sz="4000"/>
              <a:t>Vulnerability </a:t>
            </a:r>
          </a:p>
        </p:txBody>
      </p:sp>
      <p:graphicFrame>
        <p:nvGraphicFramePr>
          <p:cNvPr id="7" name="Content Placeholder 2">
            <a:extLst>
              <a:ext uri="{FF2B5EF4-FFF2-40B4-BE49-F238E27FC236}">
                <a16:creationId xmlns:a16="http://schemas.microsoft.com/office/drawing/2014/main" id="{3B77868E-F863-C970-F34F-97F62F0A478F}"/>
              </a:ext>
            </a:extLst>
          </p:cNvPr>
          <p:cNvGraphicFramePr>
            <a:graphicFrameLocks noGrp="1"/>
          </p:cNvGraphicFramePr>
          <p:nvPr>
            <p:ph idx="1"/>
            <p:extLst>
              <p:ext uri="{D42A27DB-BD31-4B8C-83A1-F6EECF244321}">
                <p14:modId xmlns:p14="http://schemas.microsoft.com/office/powerpoint/2010/main" val="123586438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48699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4CD8F-3B5E-4A25-BA56-76CA8B51E462}"/>
              </a:ext>
            </a:extLst>
          </p:cNvPr>
          <p:cNvSpPr>
            <a:spLocks noGrp="1"/>
          </p:cNvSpPr>
          <p:nvPr>
            <p:ph type="title"/>
          </p:nvPr>
        </p:nvSpPr>
        <p:spPr>
          <a:xfrm>
            <a:off x="770467" y="322792"/>
            <a:ext cx="10515600" cy="676275"/>
          </a:xfrm>
        </p:spPr>
        <p:txBody>
          <a:bodyPr>
            <a:normAutofit/>
          </a:bodyPr>
          <a:lstStyle/>
          <a:p>
            <a:r>
              <a:rPr lang="en-GB" sz="3200"/>
              <a:t>Vulnerable or Vulnerability </a:t>
            </a:r>
          </a:p>
        </p:txBody>
      </p:sp>
      <p:sp>
        <p:nvSpPr>
          <p:cNvPr id="3" name="Content Placeholder 2">
            <a:extLst>
              <a:ext uri="{FF2B5EF4-FFF2-40B4-BE49-F238E27FC236}">
                <a16:creationId xmlns:a16="http://schemas.microsoft.com/office/drawing/2014/main" id="{A0907CE4-2790-46B4-89A8-4929CD665CA9}"/>
              </a:ext>
            </a:extLst>
          </p:cNvPr>
          <p:cNvSpPr>
            <a:spLocks noGrp="1"/>
          </p:cNvSpPr>
          <p:nvPr>
            <p:ph idx="1"/>
          </p:nvPr>
        </p:nvSpPr>
        <p:spPr>
          <a:xfrm>
            <a:off x="838200" y="1075267"/>
            <a:ext cx="10515600" cy="5101696"/>
          </a:xfrm>
        </p:spPr>
        <p:txBody>
          <a:bodyPr/>
          <a:lstStyle/>
          <a:p>
            <a:r>
              <a:rPr lang="en-GB"/>
              <a:t>Vulnerable - </a:t>
            </a:r>
            <a:r>
              <a:rPr lang="en-GB" i="1"/>
              <a:t> E</a:t>
            </a:r>
            <a:r>
              <a:rPr lang="en-GB"/>
              <a:t>xposed to the possibility of being attacked or harmed, either physically or emotionally.</a:t>
            </a:r>
          </a:p>
          <a:p>
            <a:endParaRPr lang="en-GB"/>
          </a:p>
          <a:p>
            <a:r>
              <a:rPr lang="en-GB"/>
              <a:t>Vulnerability —To be in a vulnerable position due to health, age, disabilities (or something that you have no control over) that could leave you in risk of psychological and physical harm.</a:t>
            </a:r>
          </a:p>
          <a:p>
            <a:r>
              <a:rPr lang="en-GB"/>
              <a:t>Sometimes we have no control over our position</a:t>
            </a:r>
          </a:p>
          <a:p>
            <a:r>
              <a:rPr lang="en-GB"/>
              <a:t>Vulnerability can be long or short term</a:t>
            </a:r>
          </a:p>
          <a:p>
            <a:pPr algn="ctr"/>
            <a:endParaRPr lang="en-GB" b="1"/>
          </a:p>
          <a:p>
            <a:pPr algn="ctr"/>
            <a:r>
              <a:rPr lang="en-GB" b="1"/>
              <a:t>Personal Factors + Situational Factors = Vulnerability</a:t>
            </a:r>
          </a:p>
          <a:p>
            <a:endParaRPr lang="en-GB" b="1"/>
          </a:p>
        </p:txBody>
      </p:sp>
    </p:spTree>
    <p:extLst>
      <p:ext uri="{BB962C8B-B14F-4D97-AF65-F5344CB8AC3E}">
        <p14:creationId xmlns:p14="http://schemas.microsoft.com/office/powerpoint/2010/main" val="18900515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42271"/>
          </a:xfrm>
        </p:spPr>
        <p:txBody>
          <a:bodyPr>
            <a:normAutofit fontScale="90000"/>
          </a:bodyPr>
          <a:lstStyle/>
          <a:p>
            <a:endParaRPr lang="en-GB"/>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63959" y="278862"/>
            <a:ext cx="11864081" cy="6288594"/>
          </a:xfrm>
        </p:spPr>
      </p:pic>
    </p:spTree>
    <p:extLst>
      <p:ext uri="{BB962C8B-B14F-4D97-AF65-F5344CB8AC3E}">
        <p14:creationId xmlns:p14="http://schemas.microsoft.com/office/powerpoint/2010/main" val="38710787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1AF80-D0BF-D7C7-CCF8-C2C98E40DF53}"/>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Who can be classed as vulnerable?</a:t>
            </a:r>
          </a:p>
        </p:txBody>
      </p:sp>
      <p:graphicFrame>
        <p:nvGraphicFramePr>
          <p:cNvPr id="5" name="Content Placeholder 2">
            <a:extLst>
              <a:ext uri="{FF2B5EF4-FFF2-40B4-BE49-F238E27FC236}">
                <a16:creationId xmlns:a16="http://schemas.microsoft.com/office/drawing/2014/main" id="{F0C59175-9B49-8736-3B7C-E95D597317D8}"/>
              </a:ext>
            </a:extLst>
          </p:cNvPr>
          <p:cNvGraphicFramePr>
            <a:graphicFrameLocks noGrp="1"/>
          </p:cNvGraphicFramePr>
          <p:nvPr>
            <p:ph idx="1"/>
            <p:extLst>
              <p:ext uri="{D42A27DB-BD31-4B8C-83A1-F6EECF244321}">
                <p14:modId xmlns:p14="http://schemas.microsoft.com/office/powerpoint/2010/main" val="269769340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28193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F3313-FB3D-DB38-5390-AC839D03BE5D}"/>
              </a:ext>
            </a:extLst>
          </p:cNvPr>
          <p:cNvSpPr>
            <a:spLocks noGrp="1"/>
          </p:cNvSpPr>
          <p:nvPr>
            <p:ph type="title"/>
          </p:nvPr>
        </p:nvSpPr>
        <p:spPr>
          <a:xfrm>
            <a:off x="1075767" y="1188637"/>
            <a:ext cx="2988234" cy="4480726"/>
          </a:xfrm>
        </p:spPr>
        <p:txBody>
          <a:bodyPr>
            <a:normAutofit/>
          </a:bodyPr>
          <a:lstStyle/>
          <a:p>
            <a:pPr algn="r"/>
            <a:br>
              <a:rPr lang="en-US" sz="4600" b="1">
                <a:ea typeface="+mj-lt"/>
                <a:cs typeface="+mj-lt"/>
              </a:rPr>
            </a:br>
            <a:r>
              <a:rPr lang="en-US" sz="4600" b="1">
                <a:ea typeface="+mj-lt"/>
                <a:cs typeface="+mj-lt"/>
              </a:rPr>
              <a:t>Who could be considered vulnerable?</a:t>
            </a:r>
            <a:endParaRPr lang="en-US" sz="4600">
              <a:cs typeface="Calibri Light"/>
            </a:endParaRPr>
          </a:p>
          <a:p>
            <a:pPr algn="r"/>
            <a:endParaRPr lang="en-US" sz="4600">
              <a:cs typeface="Calibri Light"/>
            </a:endParaRP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F4EDAB-457B-A375-7E2E-286DFF07D09E}"/>
              </a:ext>
            </a:extLst>
          </p:cNvPr>
          <p:cNvSpPr>
            <a:spLocks noGrp="1"/>
          </p:cNvSpPr>
          <p:nvPr>
            <p:ph idx="1"/>
          </p:nvPr>
        </p:nvSpPr>
        <p:spPr>
          <a:xfrm>
            <a:off x="5255260" y="961212"/>
            <a:ext cx="4702848" cy="4759015"/>
          </a:xfrm>
        </p:spPr>
        <p:txBody>
          <a:bodyPr vert="horz" lIns="91440" tIns="45720" rIns="91440" bIns="45720" rtlCol="0" anchor="ctr">
            <a:normAutofit fontScale="92500" lnSpcReduction="20000"/>
          </a:bodyPr>
          <a:lstStyle/>
          <a:p>
            <a:r>
              <a:rPr lang="en-US" sz="2400" dirty="0">
                <a:ea typeface="+mn-lt"/>
                <a:cs typeface="+mn-lt"/>
              </a:rPr>
              <a:t>Children</a:t>
            </a:r>
            <a:endParaRPr lang="en-US" sz="2400" dirty="0">
              <a:cs typeface="Calibri" panose="020F0502020204030204"/>
            </a:endParaRPr>
          </a:p>
          <a:p>
            <a:r>
              <a:rPr lang="en-US" sz="2400" dirty="0">
                <a:ea typeface="+mn-lt"/>
                <a:cs typeface="+mn-lt"/>
              </a:rPr>
              <a:t>Some adults – those who are physically or mentally frail</a:t>
            </a:r>
            <a:endParaRPr lang="en-US" sz="2400" dirty="0">
              <a:cs typeface="Calibri"/>
            </a:endParaRPr>
          </a:p>
          <a:p>
            <a:r>
              <a:rPr lang="en-US" sz="2400" dirty="0">
                <a:ea typeface="+mn-lt"/>
                <a:cs typeface="+mn-lt"/>
              </a:rPr>
              <a:t>People with learning disabilities</a:t>
            </a:r>
            <a:endParaRPr lang="en-US" sz="2400" dirty="0">
              <a:cs typeface="Calibri"/>
            </a:endParaRPr>
          </a:p>
          <a:p>
            <a:r>
              <a:rPr lang="en-US" sz="2400" dirty="0">
                <a:ea typeface="+mn-lt"/>
                <a:cs typeface="+mn-lt"/>
              </a:rPr>
              <a:t>People suffering from mental ill health</a:t>
            </a:r>
            <a:endParaRPr lang="en-US" sz="2400" dirty="0">
              <a:cs typeface="Calibri"/>
            </a:endParaRPr>
          </a:p>
          <a:p>
            <a:r>
              <a:rPr lang="en-US" sz="2400" dirty="0">
                <a:ea typeface="+mn-lt"/>
                <a:cs typeface="+mn-lt"/>
              </a:rPr>
              <a:t>People who are ill and would need help to carry out normal daily tasks</a:t>
            </a:r>
            <a:endParaRPr lang="en-US" sz="2400" dirty="0">
              <a:cs typeface="Calibri"/>
            </a:endParaRPr>
          </a:p>
          <a:p>
            <a:r>
              <a:rPr lang="en-US" sz="2400" dirty="0">
                <a:ea typeface="+mn-lt"/>
                <a:cs typeface="+mn-lt"/>
              </a:rPr>
              <a:t>People who have undergone a recent traumatic event – e.g. bereavement, divorce, job loss etc.</a:t>
            </a:r>
            <a:endParaRPr lang="en-US" sz="2400" dirty="0">
              <a:cs typeface="Calibri"/>
            </a:endParaRPr>
          </a:p>
          <a:p>
            <a:r>
              <a:rPr lang="en-US" sz="2400" dirty="0">
                <a:ea typeface="+mn-lt"/>
                <a:cs typeface="+mn-lt"/>
              </a:rPr>
              <a:t>People who are victims of domestic abuse</a:t>
            </a:r>
            <a:endParaRPr lang="en-US" sz="2400" dirty="0">
              <a:cs typeface="Calibri"/>
            </a:endParaRPr>
          </a:p>
          <a:p>
            <a:r>
              <a:rPr lang="en-US" sz="2400" b="1" dirty="0">
                <a:ea typeface="+mn-lt"/>
                <a:cs typeface="+mn-lt"/>
              </a:rPr>
              <a:t>Q. What can the CJS do to reduce the risk to them ?</a:t>
            </a:r>
            <a:endParaRPr lang="en-US" sz="2400" dirty="0">
              <a:cs typeface="Calibri"/>
            </a:endParaRPr>
          </a:p>
          <a:p>
            <a:endParaRPr lang="en-US" sz="1500">
              <a:cs typeface="Calibri"/>
            </a:endParaRPr>
          </a:p>
        </p:txBody>
      </p:sp>
    </p:spTree>
    <p:extLst>
      <p:ext uri="{BB962C8B-B14F-4D97-AF65-F5344CB8AC3E}">
        <p14:creationId xmlns:p14="http://schemas.microsoft.com/office/powerpoint/2010/main" val="755896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2" y="802955"/>
            <a:ext cx="4977976" cy="1454051"/>
          </a:xfrm>
        </p:spPr>
        <p:txBody>
          <a:bodyPr>
            <a:normAutofit/>
          </a:bodyPr>
          <a:lstStyle/>
          <a:p>
            <a:r>
              <a:rPr lang="en-GB" sz="3600">
                <a:solidFill>
                  <a:schemeClr val="tx2"/>
                </a:solidFill>
              </a:rPr>
              <a:t>Vulnerable</a:t>
            </a:r>
          </a:p>
        </p:txBody>
      </p:sp>
      <p:sp>
        <p:nvSpPr>
          <p:cNvPr id="3" name="Content Placeholder 2"/>
          <p:cNvSpPr>
            <a:spLocks noGrp="1"/>
          </p:cNvSpPr>
          <p:nvPr>
            <p:ph idx="1"/>
          </p:nvPr>
        </p:nvSpPr>
        <p:spPr>
          <a:xfrm>
            <a:off x="804672" y="2062249"/>
            <a:ext cx="4977578" cy="3998722"/>
          </a:xfrm>
        </p:spPr>
        <p:txBody>
          <a:bodyPr anchor="ctr">
            <a:normAutofit/>
          </a:bodyPr>
          <a:lstStyle/>
          <a:p>
            <a:r>
              <a:rPr lang="en-GB" sz="2400" dirty="0"/>
              <a:t>We can all be vulnerable at some time who ever we are and especially in certain situations.</a:t>
            </a:r>
            <a:endParaRPr lang="en-GB" sz="2400" dirty="0">
              <a:cs typeface="Calibri"/>
            </a:endParaRPr>
          </a:p>
          <a:p>
            <a:r>
              <a:rPr lang="en-GB" sz="2400" dirty="0"/>
              <a:t> Afraid of being judged</a:t>
            </a:r>
            <a:endParaRPr lang="en-GB" sz="2400" dirty="0">
              <a:cs typeface="Calibri"/>
            </a:endParaRPr>
          </a:p>
          <a:p>
            <a:r>
              <a:rPr lang="en-GB" sz="2400" dirty="0"/>
              <a:t>Passing higher risk areas</a:t>
            </a:r>
            <a:endParaRPr lang="en-GB" sz="2400" dirty="0">
              <a:cs typeface="Calibri"/>
            </a:endParaRPr>
          </a:p>
          <a:p>
            <a:r>
              <a:rPr lang="en-GB" sz="2400" dirty="0"/>
              <a:t>Internet – exposed threats  </a:t>
            </a:r>
            <a:endParaRPr lang="en-GB" sz="2400" dirty="0">
              <a:cs typeface="Calibri"/>
            </a:endParaRPr>
          </a:p>
          <a:p>
            <a:r>
              <a:rPr lang="en-GB" sz="2400" dirty="0"/>
              <a:t>Fear of crime</a:t>
            </a:r>
            <a:endParaRPr lang="en-GB" sz="2400" dirty="0">
              <a:cs typeface="Calibri"/>
            </a:endParaRPr>
          </a:p>
          <a:p>
            <a:endParaRPr lang="en-GB" sz="2400" dirty="0">
              <a:cs typeface="Calibri"/>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Devil Face Outline">
            <a:extLst>
              <a:ext uri="{FF2B5EF4-FFF2-40B4-BE49-F238E27FC236}">
                <a16:creationId xmlns:a16="http://schemas.microsoft.com/office/drawing/2014/main" id="{FA468C6E-A7A8-FE43-4EE5-80D8DBBB32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7813100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1338D8-0DB9-1832-7DF7-0110C5E0CBB2}"/>
              </a:ext>
            </a:extLst>
          </p:cNvPr>
          <p:cNvSpPr>
            <a:spLocks noGrp="1"/>
          </p:cNvSpPr>
          <p:nvPr>
            <p:ph type="title"/>
          </p:nvPr>
        </p:nvSpPr>
        <p:spPr>
          <a:xfrm>
            <a:off x="1171074" y="1396686"/>
            <a:ext cx="3240506" cy="4064628"/>
          </a:xfrm>
        </p:spPr>
        <p:txBody>
          <a:bodyPr>
            <a:normAutofit/>
          </a:bodyPr>
          <a:lstStyle/>
          <a:p>
            <a:r>
              <a:rPr lang="en-GB">
                <a:solidFill>
                  <a:srgbClr val="FFFFFF"/>
                </a:solidFill>
                <a:ea typeface="Calibri Light"/>
                <a:cs typeface="Calibri Light"/>
              </a:rPr>
              <a:t>Vulnerability </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4BD2CF0-52AF-F60A-4356-179055A5871C}"/>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GB" sz="3200" dirty="0">
                <a:ea typeface="Calibri"/>
                <a:cs typeface="Calibri"/>
              </a:rPr>
              <a:t>How we cope with being vulnerable will change from person to person</a:t>
            </a:r>
          </a:p>
          <a:p>
            <a:r>
              <a:rPr lang="en-GB" sz="3200" dirty="0">
                <a:ea typeface="Calibri"/>
                <a:cs typeface="Calibri"/>
              </a:rPr>
              <a:t>Not a weakness – Flight or Fight</a:t>
            </a:r>
          </a:p>
          <a:p>
            <a:r>
              <a:rPr lang="en-GB" sz="3200" dirty="0">
                <a:ea typeface="Calibri"/>
                <a:cs typeface="Calibri"/>
              </a:rPr>
              <a:t>Psychopaths' personality </a:t>
            </a:r>
          </a:p>
        </p:txBody>
      </p:sp>
    </p:spTree>
    <p:extLst>
      <p:ext uri="{BB962C8B-B14F-4D97-AF65-F5344CB8AC3E}">
        <p14:creationId xmlns:p14="http://schemas.microsoft.com/office/powerpoint/2010/main" val="2711709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18F7AB-9B61-4A14-A067-3D02AF1CD793}"/>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a:t>
            </a:r>
            <a:r>
              <a:rPr lang="en-GB" sz="4000">
                <a:solidFill>
                  <a:srgbClr val="FFFFFF"/>
                </a:solidFill>
              </a:rPr>
              <a:t>MeToo Movement</a:t>
            </a:r>
            <a:endParaRPr lang="en-GB" sz="4000">
              <a:solidFill>
                <a:srgbClr val="FFFFFF"/>
              </a:solidFill>
              <a:cs typeface="Calibri Light"/>
            </a:endParaRPr>
          </a:p>
        </p:txBody>
      </p:sp>
      <p:sp>
        <p:nvSpPr>
          <p:cNvPr id="3" name="Content Placeholder 2">
            <a:extLst>
              <a:ext uri="{FF2B5EF4-FFF2-40B4-BE49-F238E27FC236}">
                <a16:creationId xmlns:a16="http://schemas.microsoft.com/office/drawing/2014/main" id="{806A9CAC-E2F5-4527-A895-29FA092646FB}"/>
              </a:ext>
            </a:extLst>
          </p:cNvPr>
          <p:cNvSpPr>
            <a:spLocks noGrp="1"/>
          </p:cNvSpPr>
          <p:nvPr>
            <p:ph idx="1"/>
          </p:nvPr>
        </p:nvSpPr>
        <p:spPr>
          <a:xfrm>
            <a:off x="1371599" y="2016273"/>
            <a:ext cx="9724031" cy="3985282"/>
          </a:xfrm>
        </p:spPr>
        <p:txBody>
          <a:bodyPr anchor="ctr">
            <a:normAutofit/>
          </a:bodyPr>
          <a:lstStyle/>
          <a:p>
            <a:pPr marL="0" indent="0">
              <a:buNone/>
            </a:pPr>
            <a:r>
              <a:rPr lang="en-GB" sz="2400" b="1" dirty="0"/>
              <a:t>#MeToo Campaign </a:t>
            </a:r>
            <a:endParaRPr lang="en-GB" sz="2400" dirty="0">
              <a:cs typeface="Calibri"/>
            </a:endParaRPr>
          </a:p>
          <a:p>
            <a:pPr marL="0" indent="0">
              <a:buNone/>
            </a:pPr>
            <a:r>
              <a:rPr lang="en-GB" sz="2400" dirty="0"/>
              <a:t>	called for women to expose attacks</a:t>
            </a:r>
            <a:endParaRPr lang="en-GB" sz="2400" dirty="0">
              <a:cs typeface="Calibri"/>
            </a:endParaRPr>
          </a:p>
          <a:p>
            <a:pPr marL="0" indent="0">
              <a:buNone/>
            </a:pPr>
            <a:endParaRPr lang="en-GB" sz="2400" dirty="0">
              <a:cs typeface="Calibri"/>
            </a:endParaRPr>
          </a:p>
          <a:p>
            <a:pPr marL="0" indent="0">
              <a:buNone/>
            </a:pPr>
            <a:r>
              <a:rPr lang="en-GB" sz="2400" dirty="0"/>
              <a:t>The French </a:t>
            </a:r>
            <a:r>
              <a:rPr lang="en-GB" sz="2400" b="1" dirty="0"/>
              <a:t>#BalanceTonPorc</a:t>
            </a:r>
            <a:r>
              <a:rPr lang="en-GB" sz="2400" dirty="0"/>
              <a:t>, or ‘expose your pig’</a:t>
            </a:r>
            <a:endParaRPr lang="en-GB" sz="2400" dirty="0">
              <a:cs typeface="Calibri"/>
            </a:endParaRPr>
          </a:p>
          <a:p>
            <a:pPr marL="0" indent="0">
              <a:buNone/>
            </a:pPr>
            <a:r>
              <a:rPr lang="en-GB" sz="2400" dirty="0"/>
              <a:t>	which instead of emphasising victimhood puts the responsibility on perpetrators.  </a:t>
            </a:r>
            <a:endParaRPr lang="en-GB" sz="2400" dirty="0">
              <a:cs typeface="Calibri"/>
            </a:endParaRPr>
          </a:p>
          <a:p>
            <a:pPr marL="0" indent="0">
              <a:buNone/>
            </a:pPr>
            <a:endParaRPr lang="en-GB" sz="2400" dirty="0">
              <a:cs typeface="Calibri"/>
            </a:endParaRPr>
          </a:p>
          <a:p>
            <a:pPr marL="0" indent="0">
              <a:buNone/>
            </a:pPr>
            <a:r>
              <a:rPr lang="en-GB" sz="2400" b="1" dirty="0"/>
              <a:t>#IAmNotAfraidToSpeak </a:t>
            </a:r>
            <a:r>
              <a:rPr lang="en-GB" sz="2400" dirty="0"/>
              <a:t>- Ukrainian</a:t>
            </a:r>
            <a:endParaRPr lang="en-GB" sz="2400" dirty="0">
              <a:cs typeface="Calibri"/>
            </a:endParaRPr>
          </a:p>
        </p:txBody>
      </p:sp>
    </p:spTree>
    <p:extLst>
      <p:ext uri="{BB962C8B-B14F-4D97-AF65-F5344CB8AC3E}">
        <p14:creationId xmlns:p14="http://schemas.microsoft.com/office/powerpoint/2010/main" val="39713445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79073" y="628651"/>
            <a:ext cx="9833548" cy="781050"/>
          </a:xfrm>
        </p:spPr>
        <p:txBody>
          <a:bodyPr anchor="b">
            <a:normAutofit/>
          </a:bodyPr>
          <a:lstStyle/>
          <a:p>
            <a:r>
              <a:rPr lang="en-GB" sz="3600" dirty="0">
                <a:solidFill>
                  <a:schemeClr val="tx2"/>
                </a:solidFill>
              </a:rPr>
              <a:t>Harvey Weinstein </a:t>
            </a:r>
          </a:p>
        </p:txBody>
      </p:sp>
      <p:sp>
        <p:nvSpPr>
          <p:cNvPr id="3" name="Content Placeholder 2"/>
          <p:cNvSpPr>
            <a:spLocks noGrp="1"/>
          </p:cNvSpPr>
          <p:nvPr>
            <p:ph idx="1"/>
          </p:nvPr>
        </p:nvSpPr>
        <p:spPr>
          <a:xfrm>
            <a:off x="1179226" y="1562100"/>
            <a:ext cx="9833548" cy="4432799"/>
          </a:xfrm>
        </p:spPr>
        <p:txBody>
          <a:bodyPr anchor="ctr">
            <a:normAutofit/>
          </a:bodyPr>
          <a:lstStyle/>
          <a:p>
            <a:r>
              <a:rPr lang="en-GB" sz="2400" dirty="0"/>
              <a:t>Oct 5, 2017 In an article In The New York Times Weinstein is accused by several women of sexual harassment and misconduct spanning three decades. </a:t>
            </a:r>
          </a:p>
          <a:p>
            <a:r>
              <a:rPr lang="en-GB" sz="2400" dirty="0"/>
              <a:t>Oct 8, 2017 Weinstein is sacked by the board of the Weinstein Company. </a:t>
            </a:r>
          </a:p>
          <a:p>
            <a:r>
              <a:rPr lang="en-GB" sz="2400" dirty="0"/>
              <a:t>Accused with several rape’s, criminal sex act, sex abuse and sexual misconduct.</a:t>
            </a:r>
          </a:p>
          <a:p>
            <a:r>
              <a:rPr lang="en-GB" sz="2400" dirty="0"/>
              <a:t>Powerful women placed in vulnerable situations </a:t>
            </a:r>
          </a:p>
          <a:p>
            <a:r>
              <a:rPr lang="en-GB" sz="2400" dirty="0"/>
              <a:t>23 years in prison for rape and sexual assault 2020</a:t>
            </a:r>
          </a:p>
          <a:p>
            <a:r>
              <a:rPr lang="en-GB" sz="2400" dirty="0"/>
              <a:t>2021 83% of victims have agreed a deal to $17m victims fund as compensation</a:t>
            </a:r>
          </a:p>
        </p:txBody>
      </p:sp>
    </p:spTree>
    <p:extLst>
      <p:ext uri="{BB962C8B-B14F-4D97-AF65-F5344CB8AC3E}">
        <p14:creationId xmlns:p14="http://schemas.microsoft.com/office/powerpoint/2010/main" val="38451065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9E5E3-840A-BABF-965F-8FFAF3890EE1}"/>
              </a:ext>
            </a:extLst>
          </p:cNvPr>
          <p:cNvSpPr>
            <a:spLocks noGrp="1"/>
          </p:cNvSpPr>
          <p:nvPr>
            <p:ph type="title"/>
          </p:nvPr>
        </p:nvSpPr>
        <p:spPr>
          <a:xfrm>
            <a:off x="960100" y="978102"/>
            <a:ext cx="10588434" cy="1062644"/>
          </a:xfrm>
        </p:spPr>
        <p:txBody>
          <a:bodyPr anchor="b">
            <a:normAutofit/>
          </a:bodyPr>
          <a:lstStyle/>
          <a:p>
            <a:r>
              <a:rPr lang="en-GB"/>
              <a:t>Victim</a:t>
            </a:r>
          </a:p>
        </p:txBody>
      </p:sp>
      <p:pic>
        <p:nvPicPr>
          <p:cNvPr id="5" name="Graphic 4" descr="Clipboard Mixed with solid fill">
            <a:extLst>
              <a:ext uri="{FF2B5EF4-FFF2-40B4-BE49-F238E27FC236}">
                <a16:creationId xmlns:a16="http://schemas.microsoft.com/office/drawing/2014/main" id="{08CC7CDE-342C-A7C1-BC35-26A73E062A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9923" y="2192877"/>
            <a:ext cx="1375360" cy="2194869"/>
          </a:xfrm>
          <a:prstGeom prst="rect">
            <a:avLst/>
          </a:prstGeom>
        </p:spPr>
      </p:pic>
      <p:sp>
        <p:nvSpPr>
          <p:cNvPr id="3" name="Content Placeholder 2">
            <a:extLst>
              <a:ext uri="{FF2B5EF4-FFF2-40B4-BE49-F238E27FC236}">
                <a16:creationId xmlns:a16="http://schemas.microsoft.com/office/drawing/2014/main" id="{EE5D82C5-AFFF-3E2D-C2BA-81DCD3D7E6DA}"/>
              </a:ext>
            </a:extLst>
          </p:cNvPr>
          <p:cNvSpPr>
            <a:spLocks noGrp="1"/>
          </p:cNvSpPr>
          <p:nvPr>
            <p:ph idx="1"/>
          </p:nvPr>
        </p:nvSpPr>
        <p:spPr>
          <a:xfrm>
            <a:off x="2626222" y="1855304"/>
            <a:ext cx="8611301" cy="4042878"/>
          </a:xfrm>
        </p:spPr>
        <p:txBody>
          <a:bodyPr vert="horz" lIns="91440" tIns="45720" rIns="91440" bIns="45720" rtlCol="0" anchor="t">
            <a:normAutofit fontScale="92500" lnSpcReduction="10000"/>
          </a:bodyPr>
          <a:lstStyle/>
          <a:p>
            <a:r>
              <a:rPr lang="en-GB" sz="2600">
                <a:ea typeface="+mn-lt"/>
                <a:cs typeface="+mn-lt"/>
              </a:rPr>
              <a:t>CPS, 2023 defines a ‘victim’ as:</a:t>
            </a:r>
            <a:endParaRPr lang="en-US" sz="2600"/>
          </a:p>
          <a:p>
            <a:r>
              <a:rPr lang="en-GB" sz="2600">
                <a:ea typeface="+mn-lt"/>
                <a:cs typeface="+mn-lt"/>
              </a:rPr>
              <a:t>a person who has suffered harm, including physical, mental or emotional harm or economic loss which was directly caused by a criminal offence;</a:t>
            </a:r>
            <a:endParaRPr lang="en-GB" sz="2600"/>
          </a:p>
          <a:p>
            <a:r>
              <a:rPr lang="en-GB" sz="2600">
                <a:ea typeface="+mn-lt"/>
                <a:cs typeface="+mn-lt"/>
              </a:rPr>
              <a:t>a close relative (or a nominated family spokesperson) of a person whose death was directly caused by a criminal offence.</a:t>
            </a:r>
            <a:endParaRPr lang="en-GB" sz="2600"/>
          </a:p>
          <a:p>
            <a:endParaRPr lang="en-GB" sz="2600">
              <a:cs typeface="Calibri"/>
            </a:endParaRPr>
          </a:p>
          <a:p>
            <a:pPr lvl="2"/>
            <a:r>
              <a:rPr lang="en-GB" sz="2600"/>
              <a:t>Discuss who can be a victim of crime?</a:t>
            </a:r>
            <a:endParaRPr lang="en-GB" sz="2600">
              <a:cs typeface="Calibri"/>
            </a:endParaRPr>
          </a:p>
          <a:p>
            <a:pPr lvl="2"/>
            <a:r>
              <a:rPr lang="en-GB" sz="2600"/>
              <a:t>Any particular categories of people?</a:t>
            </a:r>
            <a:endParaRPr lang="en-GB" sz="2600">
              <a:cs typeface="Calibri"/>
            </a:endParaRPr>
          </a:p>
          <a:p>
            <a:pPr lvl="2"/>
            <a:r>
              <a:rPr lang="en-GB" sz="2600"/>
              <a:t>Any particular crime?</a:t>
            </a:r>
          </a:p>
          <a:p>
            <a:pPr lvl="2"/>
            <a:r>
              <a:rPr lang="en-GB" sz="2600"/>
              <a:t>Any one been a victim of crime?</a:t>
            </a:r>
          </a:p>
          <a:p>
            <a:endParaRPr lang="en-GB" sz="2400"/>
          </a:p>
        </p:txBody>
      </p:sp>
    </p:spTree>
    <p:extLst>
      <p:ext uri="{BB962C8B-B14F-4D97-AF65-F5344CB8AC3E}">
        <p14:creationId xmlns:p14="http://schemas.microsoft.com/office/powerpoint/2010/main" val="1808877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61870"/>
          </a:xfrm>
        </p:spPr>
        <p:txBody>
          <a:bodyPr/>
          <a:lstStyle/>
          <a:p>
            <a:r>
              <a:rPr lang="en-GB"/>
              <a:t>Understanding Victimology </a:t>
            </a:r>
          </a:p>
        </p:txBody>
      </p:sp>
      <p:sp>
        <p:nvSpPr>
          <p:cNvPr id="3" name="Content Placeholder 2"/>
          <p:cNvSpPr>
            <a:spLocks noGrp="1"/>
          </p:cNvSpPr>
          <p:nvPr>
            <p:ph idx="1"/>
          </p:nvPr>
        </p:nvSpPr>
        <p:spPr>
          <a:xfrm>
            <a:off x="838200" y="1427356"/>
            <a:ext cx="10515600" cy="4749607"/>
          </a:xfrm>
        </p:spPr>
        <p:txBody>
          <a:bodyPr vert="horz" lIns="91440" tIns="45720" rIns="91440" bIns="45720" rtlCol="0" anchor="t">
            <a:normAutofit/>
          </a:bodyPr>
          <a:lstStyle/>
          <a:p>
            <a:pPr marL="0" indent="0" algn="ctr">
              <a:buNone/>
            </a:pPr>
            <a:r>
              <a:rPr lang="en-US" altLang="en-US" sz="4000" b="1">
                <a:solidFill>
                  <a:srgbClr val="030103"/>
                </a:solidFill>
                <a:latin typeface="Garamond"/>
              </a:rPr>
              <a:t>For every criminal act, there is at least one victim.            </a:t>
            </a:r>
            <a:r>
              <a:rPr lang="en-US" altLang="en-US" sz="4000" b="1">
                <a:solidFill>
                  <a:srgbClr val="00B0F0"/>
                </a:solidFill>
                <a:latin typeface="Garamond"/>
              </a:rPr>
              <a:t> </a:t>
            </a:r>
          </a:p>
          <a:p>
            <a:r>
              <a:rPr lang="en-GB"/>
              <a:t>Understanding victims of crime is just as important as understanding the behaviour of crime and criminals.</a:t>
            </a:r>
          </a:p>
          <a:p>
            <a:r>
              <a:rPr lang="en-GB"/>
              <a:t>Not about the engagement of criminal behaviour but explain why certain people or groups experience victimisation at certain times in their lives, at certain places</a:t>
            </a:r>
          </a:p>
          <a:p>
            <a:endParaRPr lang="en-GB"/>
          </a:p>
        </p:txBody>
      </p:sp>
      <p:pic>
        <p:nvPicPr>
          <p:cNvPr id="5" name="Graphic 4" descr="Clipboard Mixed with solid fill">
            <a:extLst>
              <a:ext uri="{FF2B5EF4-FFF2-40B4-BE49-F238E27FC236}">
                <a16:creationId xmlns:a16="http://schemas.microsoft.com/office/drawing/2014/main" id="{02AB9646-40A3-7C5E-BFA8-55FA2DDD30D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06602" y="237556"/>
            <a:ext cx="1375360" cy="2194869"/>
          </a:xfrm>
          <a:prstGeom prst="rect">
            <a:avLst/>
          </a:prstGeom>
        </p:spPr>
      </p:pic>
    </p:spTree>
    <p:extLst>
      <p:ext uri="{BB962C8B-B14F-4D97-AF65-F5344CB8AC3E}">
        <p14:creationId xmlns:p14="http://schemas.microsoft.com/office/powerpoint/2010/main" val="238659976"/>
      </p:ext>
    </p:extLst>
  </p:cSld>
  <p:clrMapOvr>
    <a:masterClrMapping/>
  </p:clrMapOvr>
  <mc:AlternateContent xmlns:mc="http://schemas.openxmlformats.org/markup-compatibility/2006" xmlns:p14="http://schemas.microsoft.com/office/powerpoint/2010/main">
    <mc:Choice Requires="p14">
      <p:transition spd="slow" p14:dur="2000" advTm="98160"/>
    </mc:Choice>
    <mc:Fallback xmlns="">
      <p:transition spd="slow" advTm="9816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2601F1-E953-43D4-92A1-886B40CC09C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Victim less Crimes?</a:t>
            </a:r>
          </a:p>
        </p:txBody>
      </p:sp>
      <p:sp>
        <p:nvSpPr>
          <p:cNvPr id="3" name="Content Placeholder 2">
            <a:extLst>
              <a:ext uri="{FF2B5EF4-FFF2-40B4-BE49-F238E27FC236}">
                <a16:creationId xmlns:a16="http://schemas.microsoft.com/office/drawing/2014/main" id="{68F7FAE0-8DB6-4BEC-960A-92F5F270454C}"/>
              </a:ext>
            </a:extLst>
          </p:cNvPr>
          <p:cNvSpPr>
            <a:spLocks noGrp="1"/>
          </p:cNvSpPr>
          <p:nvPr>
            <p:ph idx="1"/>
          </p:nvPr>
        </p:nvSpPr>
        <p:spPr>
          <a:xfrm>
            <a:off x="4810259" y="419443"/>
            <a:ext cx="6555347" cy="5776084"/>
          </a:xfrm>
        </p:spPr>
        <p:txBody>
          <a:bodyPr vert="horz" lIns="91440" tIns="45720" rIns="91440" bIns="45720" rtlCol="0" anchor="ctr">
            <a:noAutofit/>
          </a:bodyPr>
          <a:lstStyle/>
          <a:p>
            <a:r>
              <a:rPr lang="en-GB" dirty="0"/>
              <a:t>A victimless crime is an illegal act that typically either directly involves only the perpetrator or occurs between consenting adults.</a:t>
            </a:r>
            <a:endParaRPr lang="en-GB" dirty="0">
              <a:cs typeface="Calibri"/>
            </a:endParaRPr>
          </a:p>
          <a:p>
            <a:r>
              <a:rPr lang="en-GB" b="1" dirty="0"/>
              <a:t>Operation Spanner </a:t>
            </a:r>
            <a:r>
              <a:rPr lang="en-GB" dirty="0"/>
              <a:t>Police investigation 1980’s led by the Obscene Publications Squad of the Met into same-sex male sexual violence groups. The CPS prosecuted 16 men for ABH, unlawful wounding and assault.</a:t>
            </a:r>
            <a:endParaRPr lang="en-GB" dirty="0">
              <a:cs typeface="Calibri"/>
            </a:endParaRPr>
          </a:p>
          <a:p>
            <a:r>
              <a:rPr lang="en-GB" dirty="0"/>
              <a:t>Drug taking – can’t see the violent path that drug has taken – from cartels, to smuggling to the violence dealers place on other. The impact on family, money, job.</a:t>
            </a:r>
            <a:endParaRPr lang="en-GB" dirty="0">
              <a:cs typeface="Calibri"/>
            </a:endParaRPr>
          </a:p>
        </p:txBody>
      </p:sp>
    </p:spTree>
    <p:extLst>
      <p:ext uri="{BB962C8B-B14F-4D97-AF65-F5344CB8AC3E}">
        <p14:creationId xmlns:p14="http://schemas.microsoft.com/office/powerpoint/2010/main" val="12339811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4DBF4A-C1E3-4377-93EB-3D9FDF46F2FC}"/>
              </a:ext>
            </a:extLst>
          </p:cNvPr>
          <p:cNvSpPr>
            <a:spLocks noGrp="1"/>
          </p:cNvSpPr>
          <p:nvPr>
            <p:ph type="title"/>
          </p:nvPr>
        </p:nvSpPr>
        <p:spPr>
          <a:xfrm>
            <a:off x="6094105" y="802956"/>
            <a:ext cx="4977976" cy="821698"/>
          </a:xfrm>
        </p:spPr>
        <p:txBody>
          <a:bodyPr>
            <a:normAutofit/>
          </a:bodyPr>
          <a:lstStyle/>
          <a:p>
            <a:r>
              <a:rPr lang="en-GB" sz="3600" dirty="0"/>
              <a:t>Victims of COVID</a:t>
            </a:r>
          </a:p>
        </p:txBody>
      </p:sp>
      <p:pic>
        <p:nvPicPr>
          <p:cNvPr id="7" name="Graphic 6" descr="Security Camera Sign">
            <a:extLst>
              <a:ext uri="{FF2B5EF4-FFF2-40B4-BE49-F238E27FC236}">
                <a16:creationId xmlns:a16="http://schemas.microsoft.com/office/drawing/2014/main" id="{AF9298D9-960D-B0AA-3657-757D4F6CB76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21" name="Content Placeholder 2">
            <a:extLst>
              <a:ext uri="{FF2B5EF4-FFF2-40B4-BE49-F238E27FC236}">
                <a16:creationId xmlns:a16="http://schemas.microsoft.com/office/drawing/2014/main" id="{422DD095-CB4A-4896-8FB0-70B0D7BE2178}"/>
              </a:ext>
            </a:extLst>
          </p:cNvPr>
          <p:cNvSpPr>
            <a:spLocks noGrp="1"/>
          </p:cNvSpPr>
          <p:nvPr>
            <p:ph idx="1"/>
          </p:nvPr>
        </p:nvSpPr>
        <p:spPr>
          <a:xfrm>
            <a:off x="6090574" y="1793846"/>
            <a:ext cx="4977578" cy="4267125"/>
          </a:xfrm>
        </p:spPr>
        <p:txBody>
          <a:bodyPr anchor="ctr">
            <a:normAutofit/>
          </a:bodyPr>
          <a:lstStyle/>
          <a:p>
            <a:r>
              <a:rPr lang="en-GB" sz="2000" dirty="0"/>
              <a:t>Vulnerable people worse off</a:t>
            </a:r>
          </a:p>
          <a:p>
            <a:r>
              <a:rPr lang="en-GB" sz="2000" dirty="0"/>
              <a:t>Fines – out of area/coughing over people on purpose</a:t>
            </a:r>
          </a:p>
          <a:p>
            <a:r>
              <a:rPr lang="en-GB" sz="2000" dirty="0"/>
              <a:t>Restrictions worse than in WW11 </a:t>
            </a:r>
          </a:p>
          <a:p>
            <a:r>
              <a:rPr lang="en-GB" sz="2000" dirty="0"/>
              <a:t>Coronavirus Act 2020</a:t>
            </a:r>
          </a:p>
          <a:p>
            <a:pPr lvl="1"/>
            <a:r>
              <a:rPr lang="en-GB" sz="2000" dirty="0"/>
              <a:t>Food supply (s.25)</a:t>
            </a:r>
          </a:p>
          <a:p>
            <a:pPr lvl="1"/>
            <a:r>
              <a:rPr lang="en-GB" sz="2000" dirty="0"/>
              <a:t>Closure of schools (S.37)</a:t>
            </a:r>
          </a:p>
          <a:p>
            <a:pPr lvl="1"/>
            <a:r>
              <a:rPr lang="en-GB" sz="2000" dirty="0"/>
              <a:t>Finger Prints &amp; DNA (S.24) – Extended or retained indefinitely </a:t>
            </a:r>
          </a:p>
          <a:p>
            <a:pPr lvl="1"/>
            <a:r>
              <a:rPr lang="en-GB" sz="2000" dirty="0"/>
              <a:t>Suspend Port operations (s.50)</a:t>
            </a:r>
          </a:p>
          <a:p>
            <a:pPr lvl="1"/>
            <a:r>
              <a:rPr lang="en-GB" sz="2000" dirty="0"/>
              <a:t>Postpone Elections (s.59)</a:t>
            </a:r>
          </a:p>
          <a:p>
            <a:pPr lvl="1"/>
            <a:endParaRPr lang="en-GB" sz="18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2" name="Freeform: Shape 21">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7550028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DE1FA-5C56-434A-AB25-50413CEFFB36}"/>
              </a:ext>
            </a:extLst>
          </p:cNvPr>
          <p:cNvSpPr>
            <a:spLocks noGrp="1"/>
          </p:cNvSpPr>
          <p:nvPr>
            <p:ph type="title"/>
          </p:nvPr>
        </p:nvSpPr>
        <p:spPr>
          <a:xfrm>
            <a:off x="838200" y="365126"/>
            <a:ext cx="10515600" cy="1035972"/>
          </a:xfrm>
        </p:spPr>
        <p:txBody>
          <a:bodyPr>
            <a:normAutofit fontScale="90000"/>
          </a:bodyPr>
          <a:lstStyle/>
          <a:p>
            <a:br>
              <a:rPr lang="en-GB" b="1" i="0" dirty="0">
                <a:effectLst/>
                <a:latin typeface="Merriweather" panose="020B0604020202020204" pitchFamily="2" charset="0"/>
              </a:rPr>
            </a:br>
            <a:r>
              <a:rPr lang="en-GB" b="1" i="0" dirty="0">
                <a:effectLst/>
                <a:latin typeface="Merriweather" panose="020B0604020202020204" pitchFamily="2" charset="0"/>
              </a:rPr>
              <a:t>Fraud - Epidemic within a pandemic</a:t>
            </a:r>
            <a:br>
              <a:rPr lang="en-GB" b="1" i="0" dirty="0">
                <a:solidFill>
                  <a:srgbClr val="A60F51"/>
                </a:solidFill>
                <a:effectLst/>
                <a:latin typeface="Merriweather" panose="020B0604020202020204" pitchFamily="2" charset="0"/>
              </a:rPr>
            </a:br>
            <a:endParaRPr lang="en-GB" dirty="0"/>
          </a:p>
        </p:txBody>
      </p:sp>
      <p:sp>
        <p:nvSpPr>
          <p:cNvPr id="3" name="Content Placeholder 2">
            <a:extLst>
              <a:ext uri="{FF2B5EF4-FFF2-40B4-BE49-F238E27FC236}">
                <a16:creationId xmlns:a16="http://schemas.microsoft.com/office/drawing/2014/main" id="{B4A4AE68-9F96-4D99-8AF0-F59A98D92FE8}"/>
              </a:ext>
            </a:extLst>
          </p:cNvPr>
          <p:cNvSpPr>
            <a:spLocks noGrp="1"/>
          </p:cNvSpPr>
          <p:nvPr>
            <p:ph idx="1"/>
          </p:nvPr>
        </p:nvSpPr>
        <p:spPr/>
        <p:txBody>
          <a:bodyPr vert="horz" lIns="91440" tIns="45720" rIns="91440" bIns="45720" rtlCol="0" anchor="t">
            <a:normAutofit/>
          </a:bodyPr>
          <a:lstStyle/>
          <a:p>
            <a:r>
              <a:rPr lang="en-GB" dirty="0"/>
              <a:t>Messages/letters from organisations – who falls for them?</a:t>
            </a:r>
          </a:p>
          <a:p>
            <a:r>
              <a:rPr lang="en-GB" b="0" i="0" dirty="0">
                <a:effectLst/>
              </a:rPr>
              <a:t>According to Crime Survey for England &amp; Wales since 2019 fraud has risen by a quarter 24%.  (CSEW May 2020 to March 2021)</a:t>
            </a:r>
          </a:p>
          <a:p>
            <a:r>
              <a:rPr lang="en-GB" dirty="0"/>
              <a:t>CSEW showed that </a:t>
            </a:r>
            <a:r>
              <a:rPr lang="en-GB" b="0" i="0" dirty="0">
                <a:effectLst/>
              </a:rPr>
              <a:t>theft decreased by  20% over the same period</a:t>
            </a:r>
            <a:endParaRPr lang="en-GB" dirty="0"/>
          </a:p>
          <a:p>
            <a:pPr marL="0" indent="0">
              <a:buNone/>
            </a:pPr>
            <a:r>
              <a:rPr lang="en-GB" dirty="0"/>
              <a:t>Victims = the most vulnerable of society</a:t>
            </a:r>
            <a:endParaRPr lang="en-GB" dirty="0">
              <a:cs typeface="Calibri"/>
            </a:endParaRPr>
          </a:p>
          <a:p>
            <a:pPr marL="0" indent="0">
              <a:buNone/>
            </a:pPr>
            <a:r>
              <a:rPr lang="en-GB" dirty="0"/>
              <a:t>Victims Commissioner – ‘</a:t>
            </a:r>
            <a:r>
              <a:rPr lang="en-GB" b="0" i="1" dirty="0">
                <a:effectLst/>
                <a:latin typeface="Barlow"/>
              </a:rPr>
              <a:t>criminal justice system has treated fraud as the poor relation to other crime types’ </a:t>
            </a:r>
            <a:endParaRPr lang="en-GB" i="1" dirty="0">
              <a:latin typeface="Barlow"/>
            </a:endParaRPr>
          </a:p>
        </p:txBody>
      </p:sp>
    </p:spTree>
    <p:extLst>
      <p:ext uri="{BB962C8B-B14F-4D97-AF65-F5344CB8AC3E}">
        <p14:creationId xmlns:p14="http://schemas.microsoft.com/office/powerpoint/2010/main" val="17934232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105CE-EE30-4366-815F-DBEC035B82EE}"/>
              </a:ext>
            </a:extLst>
          </p:cNvPr>
          <p:cNvSpPr>
            <a:spLocks noGrp="1"/>
          </p:cNvSpPr>
          <p:nvPr>
            <p:ph type="title"/>
          </p:nvPr>
        </p:nvSpPr>
        <p:spPr>
          <a:xfrm>
            <a:off x="838200" y="304165"/>
            <a:ext cx="10515600" cy="904875"/>
          </a:xfrm>
        </p:spPr>
        <p:txBody>
          <a:bodyPr/>
          <a:lstStyle/>
          <a:p>
            <a:r>
              <a:rPr lang="en-GB" dirty="0"/>
              <a:t>The Fear of Crime</a:t>
            </a:r>
            <a:endParaRPr lang="en-GB">
              <a:cs typeface="Calibri Light"/>
            </a:endParaRPr>
          </a:p>
        </p:txBody>
      </p:sp>
      <p:sp>
        <p:nvSpPr>
          <p:cNvPr id="3" name="Content Placeholder 2">
            <a:extLst>
              <a:ext uri="{FF2B5EF4-FFF2-40B4-BE49-F238E27FC236}">
                <a16:creationId xmlns:a16="http://schemas.microsoft.com/office/drawing/2014/main" id="{72B35982-5CC3-42E4-9969-E2F64E4EFBF8}"/>
              </a:ext>
            </a:extLst>
          </p:cNvPr>
          <p:cNvSpPr>
            <a:spLocks noGrp="1"/>
          </p:cNvSpPr>
          <p:nvPr>
            <p:ph idx="1"/>
          </p:nvPr>
        </p:nvSpPr>
        <p:spPr>
          <a:xfrm>
            <a:off x="838200" y="1298714"/>
            <a:ext cx="10515600" cy="4949686"/>
          </a:xfrm>
        </p:spPr>
        <p:txBody>
          <a:bodyPr>
            <a:normAutofit fontScale="92500" lnSpcReduction="10000"/>
          </a:bodyPr>
          <a:lstStyle/>
          <a:p>
            <a:r>
              <a:rPr lang="en-GB" dirty="0"/>
              <a:t>Words made by Tony Blair in election campaign.</a:t>
            </a:r>
          </a:p>
          <a:p>
            <a:r>
              <a:rPr lang="en-GB" dirty="0"/>
              <a:t>"we should be tough on crime and tough on the underlying causes of crime," </a:t>
            </a:r>
          </a:p>
          <a:p>
            <a:r>
              <a:rPr lang="en-GB" dirty="0"/>
              <a:t>1997 speech  - ‘the UK streets would be made safe again for the poor, elderly, women and those from ethic minorities’.</a:t>
            </a:r>
          </a:p>
          <a:p>
            <a:r>
              <a:rPr lang="en-GB" dirty="0"/>
              <a:t>Growing political &amp; public interest in reducing crime &amp; the fear.</a:t>
            </a:r>
          </a:p>
          <a:p>
            <a:r>
              <a:rPr lang="en-GB" dirty="0"/>
              <a:t>1984 Crime Watch UK – ‘sleep safe &amp; don’t have nightmares’</a:t>
            </a:r>
          </a:p>
          <a:p>
            <a:r>
              <a:rPr lang="en-GB" dirty="0"/>
              <a:t>1994 Crime Survey  - new questions on crime &amp; criminal worries </a:t>
            </a:r>
          </a:p>
          <a:p>
            <a:r>
              <a:rPr lang="en-GB" dirty="0"/>
              <a:t>Fear surpassed unemployment &amp; health</a:t>
            </a:r>
          </a:p>
          <a:p>
            <a:r>
              <a:rPr lang="en-GB" dirty="0"/>
              <a:t>Contagious </a:t>
            </a:r>
          </a:p>
          <a:p>
            <a:pPr>
              <a:buNone/>
            </a:pPr>
            <a:r>
              <a:rPr lang="en-GB" dirty="0"/>
              <a:t>  </a:t>
            </a:r>
          </a:p>
          <a:p>
            <a:endParaRPr lang="en-GB" dirty="0"/>
          </a:p>
        </p:txBody>
      </p:sp>
    </p:spTree>
    <p:extLst>
      <p:ext uri="{BB962C8B-B14F-4D97-AF65-F5344CB8AC3E}">
        <p14:creationId xmlns:p14="http://schemas.microsoft.com/office/powerpoint/2010/main" val="31508157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17765"/>
          </a:xfrm>
        </p:spPr>
        <p:txBody>
          <a:bodyPr/>
          <a:lstStyle/>
          <a:p>
            <a:r>
              <a:rPr lang="en-GB" dirty="0"/>
              <a:t>Fear of Crime</a:t>
            </a:r>
          </a:p>
        </p:txBody>
      </p:sp>
      <p:sp>
        <p:nvSpPr>
          <p:cNvPr id="3" name="Content Placeholder 2"/>
          <p:cNvSpPr>
            <a:spLocks noGrp="1"/>
          </p:cNvSpPr>
          <p:nvPr>
            <p:ph idx="1"/>
          </p:nvPr>
        </p:nvSpPr>
        <p:spPr>
          <a:xfrm>
            <a:off x="838200" y="1296537"/>
            <a:ext cx="10515600" cy="4880426"/>
          </a:xfrm>
        </p:spPr>
        <p:txBody>
          <a:bodyPr>
            <a:normAutofit fontScale="92500" lnSpcReduction="20000"/>
          </a:bodyPr>
          <a:lstStyle/>
          <a:p>
            <a:r>
              <a:rPr lang="en-GB" dirty="0"/>
              <a:t>The fear of crime in its self a problem</a:t>
            </a:r>
          </a:p>
          <a:p>
            <a:r>
              <a:rPr lang="en-GB" dirty="0"/>
              <a:t>People’s fear exceeds their risk of crime</a:t>
            </a:r>
          </a:p>
          <a:p>
            <a:r>
              <a:rPr lang="en-GB" dirty="0"/>
              <a:t>People’s fear of crime is a reflection of social issues</a:t>
            </a:r>
          </a:p>
          <a:p>
            <a:r>
              <a:rPr lang="en-GB" dirty="0"/>
              <a:t>Gordon, (1997) found that older people living in deprived areas were 7 times more likely to feel unsafe compare to those living in better areas. </a:t>
            </a:r>
          </a:p>
          <a:p>
            <a:r>
              <a:rPr lang="en-GB" dirty="0"/>
              <a:t>People’s fears are irrational –</a:t>
            </a:r>
          </a:p>
          <a:p>
            <a:pPr lvl="1"/>
            <a:r>
              <a:rPr lang="en-GB" dirty="0"/>
              <a:t>Example  -being assaulted -  younger people are less like to worry compared to the elderly</a:t>
            </a:r>
          </a:p>
          <a:p>
            <a:pPr lvl="1"/>
            <a:endParaRPr lang="en-GB" dirty="0"/>
          </a:p>
          <a:p>
            <a:pPr lvl="1"/>
            <a:r>
              <a:rPr lang="en-GB" sz="2600" dirty="0"/>
              <a:t>BBC news 7/10/19 Blackpool young people &amp; knife crime</a:t>
            </a:r>
          </a:p>
          <a:p>
            <a:pPr lvl="2"/>
            <a:r>
              <a:rPr lang="en-GB" dirty="0"/>
              <a:t>‘protection from each other’ </a:t>
            </a:r>
          </a:p>
          <a:p>
            <a:pPr lvl="2"/>
            <a:endParaRPr lang="en-GB" dirty="0"/>
          </a:p>
          <a:p>
            <a:pPr lvl="1"/>
            <a:r>
              <a:rPr lang="en-GB" dirty="0">
                <a:hlinkClick r:id="rId2"/>
              </a:rPr>
              <a:t>https://www.bbc.co.uk/news/uk-49923129</a:t>
            </a:r>
            <a:endParaRPr lang="en-GB" dirty="0"/>
          </a:p>
          <a:p>
            <a:pPr lvl="1"/>
            <a:endParaRPr lang="en-GB" dirty="0"/>
          </a:p>
          <a:p>
            <a:pPr lvl="1">
              <a:buNone/>
            </a:pPr>
            <a:r>
              <a:rPr lang="en-GB" dirty="0"/>
              <a:t>	</a:t>
            </a:r>
          </a:p>
          <a:p>
            <a:pPr lvl="1">
              <a:buNone/>
            </a:pPr>
            <a:endParaRPr lang="en-GB" dirty="0"/>
          </a:p>
          <a:p>
            <a:pPr lvl="1">
              <a:buNone/>
            </a:pPr>
            <a:endParaRPr lang="en-GB" dirty="0"/>
          </a:p>
        </p:txBody>
      </p:sp>
    </p:spTree>
    <p:extLst>
      <p:ext uri="{BB962C8B-B14F-4D97-AF65-F5344CB8AC3E}">
        <p14:creationId xmlns:p14="http://schemas.microsoft.com/office/powerpoint/2010/main" val="36440153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BE1035-8A44-4432-8E68-8F036095F9B2}"/>
              </a:ext>
            </a:extLst>
          </p:cNvPr>
          <p:cNvSpPr txBox="1"/>
          <p:nvPr/>
        </p:nvSpPr>
        <p:spPr>
          <a:xfrm>
            <a:off x="95250" y="342901"/>
            <a:ext cx="6403849" cy="4172628"/>
          </a:xfrm>
          <a:prstGeom prst="rect">
            <a:avLst/>
          </a:prstGeom>
        </p:spPr>
        <p:txBody>
          <a:bodyPr vert="horz" lIns="91440" tIns="45720" rIns="91440" bIns="45720" rtlCol="0" anchor="ctr">
            <a:noAutofit/>
          </a:bodyPr>
          <a:lstStyle/>
          <a:p>
            <a:pPr>
              <a:lnSpc>
                <a:spcPct val="90000"/>
              </a:lnSpc>
              <a:spcBef>
                <a:spcPct val="0"/>
              </a:spcBef>
              <a:spcAft>
                <a:spcPts val="600"/>
              </a:spcAft>
            </a:pPr>
            <a:endParaRPr lang="en-US" sz="4400" b="1" dirty="0">
              <a:latin typeface="+mj-lt"/>
              <a:ea typeface="+mj-ea"/>
              <a:cs typeface="+mj-cs"/>
            </a:endParaRPr>
          </a:p>
          <a:p>
            <a:pPr>
              <a:lnSpc>
                <a:spcPct val="90000"/>
              </a:lnSpc>
              <a:spcBef>
                <a:spcPct val="0"/>
              </a:spcBef>
              <a:spcAft>
                <a:spcPts val="600"/>
              </a:spcAft>
            </a:pPr>
            <a:r>
              <a:rPr lang="en-US" sz="2400" b="1" dirty="0">
                <a:latin typeface="+mj-lt"/>
                <a:ea typeface="+mj-ea"/>
                <a:cs typeface="+mj-cs"/>
              </a:rPr>
              <a:t>Nils Christie (1986) </a:t>
            </a:r>
            <a:r>
              <a:rPr lang="en-US" sz="2400" b="1" dirty="0">
                <a:solidFill>
                  <a:srgbClr val="FFFFFF"/>
                </a:solidFill>
                <a:latin typeface="Calibri Light"/>
                <a:ea typeface="+mn-lt"/>
                <a:cs typeface="Calibri Light"/>
              </a:rPr>
              <a:t>conception of an "ideal victim".</a:t>
            </a:r>
            <a:endParaRPr lang="en-US" sz="2400" b="1">
              <a:solidFill>
                <a:schemeClr val="bg1"/>
              </a:solidFill>
              <a:latin typeface="Calibri Light" panose="020F0302020204030204"/>
              <a:ea typeface="+mn-lt"/>
              <a:cs typeface="Calibri Light"/>
            </a:endParaRPr>
          </a:p>
          <a:p>
            <a:pPr>
              <a:lnSpc>
                <a:spcPct val="90000"/>
              </a:lnSpc>
              <a:spcBef>
                <a:spcPct val="0"/>
              </a:spcBef>
              <a:spcAft>
                <a:spcPts val="600"/>
              </a:spcAft>
            </a:pPr>
            <a:r>
              <a:rPr lang="en-US" sz="2400" dirty="0">
                <a:ea typeface="+mn-lt"/>
                <a:cs typeface="+mn-lt"/>
              </a:rPr>
              <a:t>Little Red Riding Hood fairy tale victim: a young, innocent female out doing good deeds who is attacked by an unknown stranger’ </a:t>
            </a:r>
            <a:endParaRPr lang="en-US" dirty="0">
              <a:ea typeface="+mj-ea"/>
            </a:endParaRPr>
          </a:p>
          <a:p>
            <a:pPr>
              <a:lnSpc>
                <a:spcPct val="90000"/>
              </a:lnSpc>
              <a:spcBef>
                <a:spcPct val="0"/>
              </a:spcBef>
              <a:spcAft>
                <a:spcPts val="600"/>
              </a:spcAft>
            </a:pPr>
            <a:endParaRPr lang="en-US" sz="4400" b="1">
              <a:solidFill>
                <a:schemeClr val="bg1"/>
              </a:solidFill>
              <a:latin typeface="+mj-lt"/>
              <a:ea typeface="+mj-ea"/>
              <a:cs typeface="Calibri Light"/>
            </a:endParaRPr>
          </a:p>
        </p:txBody>
      </p:sp>
      <p:sp>
        <p:nvSpPr>
          <p:cNvPr id="2" name="TextBox 1">
            <a:extLst>
              <a:ext uri="{FF2B5EF4-FFF2-40B4-BE49-F238E27FC236}">
                <a16:creationId xmlns:a16="http://schemas.microsoft.com/office/drawing/2014/main" id="{637B8861-B9E2-45D1-8ECF-CDA99ADD51F1}"/>
              </a:ext>
            </a:extLst>
          </p:cNvPr>
          <p:cNvSpPr txBox="1"/>
          <p:nvPr/>
        </p:nvSpPr>
        <p:spPr>
          <a:xfrm>
            <a:off x="339661" y="3632600"/>
            <a:ext cx="5915025" cy="1021041"/>
          </a:xfrm>
          <a:prstGeom prst="rect">
            <a:avLst/>
          </a:prstGeom>
        </p:spPr>
        <p:txBody>
          <a:bodyPr vert="horz" lIns="91440" tIns="45720" rIns="91440" bIns="45720" rtlCol="0" anchor="t">
            <a:noAutofit/>
          </a:bodyPr>
          <a:lstStyle/>
          <a:p>
            <a:r>
              <a:rPr lang="en-US" sz="2800" b="1" dirty="0">
                <a:latin typeface="Calibri Light"/>
                <a:cs typeface="Calibri Light"/>
              </a:rPr>
              <a:t>Is this the real image of being a victim of crime - Discuss</a:t>
            </a:r>
          </a:p>
        </p:txBody>
      </p:sp>
      <p:pic>
        <p:nvPicPr>
          <p:cNvPr id="4" name="Picture 3">
            <a:extLst>
              <a:ext uri="{FF2B5EF4-FFF2-40B4-BE49-F238E27FC236}">
                <a16:creationId xmlns:a16="http://schemas.microsoft.com/office/drawing/2014/main" id="{FFDE8360-9107-4975-9F47-EB055BCF12AB}"/>
              </a:ext>
            </a:extLst>
          </p:cNvPr>
          <p:cNvPicPr>
            <a:picLocks noChangeAspect="1"/>
          </p:cNvPicPr>
          <p:nvPr/>
        </p:nvPicPr>
        <p:blipFill rotWithShape="1">
          <a:blip r:embed="rId3">
            <a:extLst>
              <a:ext uri="{28A0092B-C50C-407E-A947-70E740481C1C}">
                <a14:useLocalDpi xmlns:a14="http://schemas.microsoft.com/office/drawing/2010/main" val="0"/>
              </a:ext>
            </a:extLst>
          </a:blip>
          <a:srcRect t="6050" r="1" b="2146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3C1731B7-3055-4697-AF01-70D458F4E98C}"/>
              </a:ext>
            </a:extLst>
          </p:cNvPr>
          <p:cNvSpPr txBox="1"/>
          <p:nvPr/>
        </p:nvSpPr>
        <p:spPr>
          <a:xfrm>
            <a:off x="266681" y="5654938"/>
            <a:ext cx="9204389" cy="523220"/>
          </a:xfrm>
          <a:prstGeom prst="rect">
            <a:avLst/>
          </a:prstGeom>
          <a:noFill/>
        </p:spPr>
        <p:txBody>
          <a:bodyPr wrap="square" lIns="91440" tIns="45720" rIns="91440" bIns="45720" rtlCol="0" anchor="t">
            <a:spAutoFit/>
          </a:bodyPr>
          <a:lstStyle/>
          <a:p>
            <a:r>
              <a:rPr lang="en-GB" sz="2800" dirty="0"/>
              <a:t>‘</a:t>
            </a:r>
            <a:endParaRPr lang="en-GB" sz="2800" dirty="0">
              <a:cs typeface="Calibri"/>
            </a:endParaRPr>
          </a:p>
        </p:txBody>
      </p:sp>
    </p:spTree>
    <p:extLst>
      <p:ext uri="{BB962C8B-B14F-4D97-AF65-F5344CB8AC3E}">
        <p14:creationId xmlns:p14="http://schemas.microsoft.com/office/powerpoint/2010/main" val="2487729094"/>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394" y="1070800"/>
            <a:ext cx="3939688" cy="5583126"/>
          </a:xfrm>
        </p:spPr>
        <p:txBody>
          <a:bodyPr>
            <a:normAutofit/>
          </a:bodyPr>
          <a:lstStyle/>
          <a:p>
            <a:pPr algn="r"/>
            <a:r>
              <a:rPr lang="en-GB" sz="6200"/>
              <a:t>Victimology</a:t>
            </a:r>
          </a:p>
        </p:txBody>
      </p:sp>
      <p:graphicFrame>
        <p:nvGraphicFramePr>
          <p:cNvPr id="5" name="Content Placeholder 2">
            <a:extLst>
              <a:ext uri="{FF2B5EF4-FFF2-40B4-BE49-F238E27FC236}">
                <a16:creationId xmlns:a16="http://schemas.microsoft.com/office/drawing/2014/main" id="{2902F3EE-A8A5-4CD6-8DD2-88476B6CA1D2}"/>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2472621"/>
      </p:ext>
    </p:extLst>
  </p:cSld>
  <p:clrMapOvr>
    <a:masterClrMapping/>
  </p:clrMapOvr>
  <mc:AlternateContent xmlns:mc="http://schemas.openxmlformats.org/markup-compatibility/2006" xmlns:p14="http://schemas.microsoft.com/office/powerpoint/2010/main">
    <mc:Choice Requires="p14">
      <p:transition spd="slow" p14:dur="2000" advTm="70366"/>
    </mc:Choice>
    <mc:Fallback xmlns="">
      <p:transition spd="slow" advTm="70366"/>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1F324-7388-460E-AF5E-693C766B7585}"/>
              </a:ext>
            </a:extLst>
          </p:cNvPr>
          <p:cNvSpPr>
            <a:spLocks noGrp="1"/>
          </p:cNvSpPr>
          <p:nvPr>
            <p:ph type="title"/>
          </p:nvPr>
        </p:nvSpPr>
        <p:spPr>
          <a:xfrm>
            <a:off x="1115568" y="548640"/>
            <a:ext cx="10168128" cy="1179576"/>
          </a:xfrm>
        </p:spPr>
        <p:txBody>
          <a:bodyPr>
            <a:normAutofit/>
          </a:bodyPr>
          <a:lstStyle/>
          <a:p>
            <a:r>
              <a:rPr lang="en-GB" sz="4000"/>
              <a:t>What is it:</a:t>
            </a:r>
          </a:p>
        </p:txBody>
      </p:sp>
      <p:graphicFrame>
        <p:nvGraphicFramePr>
          <p:cNvPr id="6" name="Content Placeholder 2">
            <a:extLst>
              <a:ext uri="{FF2B5EF4-FFF2-40B4-BE49-F238E27FC236}">
                <a16:creationId xmlns:a16="http://schemas.microsoft.com/office/drawing/2014/main" id="{3F5DEEDA-7D79-0085-58EE-123705973404}"/>
              </a:ext>
            </a:extLst>
          </p:cNvPr>
          <p:cNvGraphicFramePr>
            <a:graphicFrameLocks noGrp="1"/>
          </p:cNvGraphicFramePr>
          <p:nvPr>
            <p:ph idx="1"/>
            <p:extLst>
              <p:ext uri="{D42A27DB-BD31-4B8C-83A1-F6EECF244321}">
                <p14:modId xmlns:p14="http://schemas.microsoft.com/office/powerpoint/2010/main" val="851771861"/>
              </p:ext>
            </p:extLst>
          </p:nvPr>
        </p:nvGraphicFramePr>
        <p:xfrm>
          <a:off x="1115568" y="1993113"/>
          <a:ext cx="10168128" cy="4183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8666242"/>
      </p:ext>
    </p:extLst>
  </p:cSld>
  <p:clrMapOvr>
    <a:masterClrMapping/>
  </p:clrMapOvr>
  <mc:AlternateContent xmlns:mc="http://schemas.openxmlformats.org/markup-compatibility/2006" xmlns:p14="http://schemas.microsoft.com/office/powerpoint/2010/main">
    <mc:Choice Requires="p14">
      <p:transition spd="slow" p14:dur="2000" advTm="124820"/>
    </mc:Choice>
    <mc:Fallback xmlns="">
      <p:transition spd="slow" advTm="12482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43215-9B60-44F1-A81A-24ED2B145C9B}"/>
              </a:ext>
            </a:extLst>
          </p:cNvPr>
          <p:cNvSpPr>
            <a:spLocks noGrp="1"/>
          </p:cNvSpPr>
          <p:nvPr>
            <p:ph type="title"/>
          </p:nvPr>
        </p:nvSpPr>
        <p:spPr>
          <a:xfrm>
            <a:off x="1115568" y="548640"/>
            <a:ext cx="10168128" cy="1179576"/>
          </a:xfrm>
        </p:spPr>
        <p:txBody>
          <a:bodyPr>
            <a:normAutofit/>
          </a:bodyPr>
          <a:lstStyle/>
          <a:p>
            <a:r>
              <a:rPr lang="en-GB" sz="4000"/>
              <a:t>World Society of Victimology </a:t>
            </a:r>
          </a:p>
        </p:txBody>
      </p:sp>
      <p:sp>
        <p:nvSpPr>
          <p:cNvPr id="3" name="Content Placeholder 2">
            <a:extLst>
              <a:ext uri="{FF2B5EF4-FFF2-40B4-BE49-F238E27FC236}">
                <a16:creationId xmlns:a16="http://schemas.microsoft.com/office/drawing/2014/main" id="{FD872E3F-26BE-4908-9DB6-933A369C4C37}"/>
              </a:ext>
            </a:extLst>
          </p:cNvPr>
          <p:cNvSpPr>
            <a:spLocks noGrp="1"/>
          </p:cNvSpPr>
          <p:nvPr>
            <p:ph idx="1"/>
          </p:nvPr>
        </p:nvSpPr>
        <p:spPr>
          <a:xfrm>
            <a:off x="1115568" y="2151264"/>
            <a:ext cx="10168128" cy="4025699"/>
          </a:xfrm>
        </p:spPr>
        <p:txBody>
          <a:bodyPr vert="horz" lIns="91440" tIns="45720" rIns="91440" bIns="45720" rtlCol="0">
            <a:normAutofit/>
          </a:bodyPr>
          <a:lstStyle/>
          <a:p>
            <a:r>
              <a:rPr lang="en-GB"/>
              <a:t>Organisation that brings Organisations, Governments, Professionals, Academics and voluntary organisations together to improve the plight of victims of crime and the abuse of power around the globe.</a:t>
            </a:r>
          </a:p>
          <a:p>
            <a:r>
              <a:rPr lang="en-GB"/>
              <a:t>Discuss &amp; consult on international issues about victims.</a:t>
            </a:r>
          </a:p>
          <a:p>
            <a:r>
              <a:rPr lang="en-GB"/>
              <a:t>Run advocacy &amp; promote victim's rights.</a:t>
            </a:r>
          </a:p>
          <a:p>
            <a:pPr marL="0" indent="0">
              <a:buNone/>
            </a:pPr>
            <a:endParaRPr lang="en-GB"/>
          </a:p>
          <a:p>
            <a:pPr marL="0" indent="0">
              <a:buNone/>
            </a:pPr>
            <a:r>
              <a:rPr lang="en-GB"/>
              <a:t>http://www.worldsocietyofvictimology.org</a:t>
            </a:r>
          </a:p>
        </p:txBody>
      </p:sp>
    </p:spTree>
    <p:extLst>
      <p:ext uri="{BB962C8B-B14F-4D97-AF65-F5344CB8AC3E}">
        <p14:creationId xmlns:p14="http://schemas.microsoft.com/office/powerpoint/2010/main" val="3307081463"/>
      </p:ext>
    </p:extLst>
  </p:cSld>
  <p:clrMapOvr>
    <a:masterClrMapping/>
  </p:clrMapOvr>
  <mc:AlternateContent xmlns:mc="http://schemas.openxmlformats.org/markup-compatibility/2006" xmlns:p14="http://schemas.microsoft.com/office/powerpoint/2010/main">
    <mc:Choice Requires="p14">
      <p:transition spd="slow" p14:dur="2000" advTm="70227"/>
    </mc:Choice>
    <mc:Fallback xmlns="">
      <p:transition spd="slow" advTm="70227"/>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3E926-50DF-4794-8B3D-243AA2C58535}"/>
              </a:ext>
            </a:extLst>
          </p:cNvPr>
          <p:cNvSpPr>
            <a:spLocks noGrp="1"/>
          </p:cNvSpPr>
          <p:nvPr>
            <p:ph type="title"/>
          </p:nvPr>
        </p:nvSpPr>
        <p:spPr/>
        <p:txBody>
          <a:bodyPr/>
          <a:lstStyle/>
          <a:p>
            <a:r>
              <a:rPr lang="en-GB"/>
              <a:t>What is Victimology?</a:t>
            </a:r>
          </a:p>
        </p:txBody>
      </p:sp>
      <p:sp>
        <p:nvSpPr>
          <p:cNvPr id="3" name="Content Placeholder 2">
            <a:extLst>
              <a:ext uri="{FF2B5EF4-FFF2-40B4-BE49-F238E27FC236}">
                <a16:creationId xmlns:a16="http://schemas.microsoft.com/office/drawing/2014/main" id="{10B404ED-6B25-4519-A3E1-3F8FF85FDDD2}"/>
              </a:ext>
            </a:extLst>
          </p:cNvPr>
          <p:cNvSpPr>
            <a:spLocks noGrp="1"/>
          </p:cNvSpPr>
          <p:nvPr>
            <p:ph idx="1"/>
          </p:nvPr>
        </p:nvSpPr>
        <p:spPr/>
        <p:txBody>
          <a:bodyPr/>
          <a:lstStyle/>
          <a:p>
            <a:pPr marL="0" indent="0">
              <a:buNone/>
            </a:pPr>
            <a:r>
              <a:rPr lang="en-GB"/>
              <a:t>The World Society of Victimology definition of victimology:</a:t>
            </a:r>
          </a:p>
          <a:p>
            <a:pPr marL="0" indent="0">
              <a:buNone/>
            </a:pPr>
            <a:endParaRPr lang="en-GB"/>
          </a:p>
          <a:p>
            <a:r>
              <a:rPr lang="en-GB" sz="3600" i="1"/>
              <a:t>“The scientific study of the extent, nature and causes of criminal victimisation, its consequences for the persons involved and the reactions thereto by society, in particular the police and criminal justice system as well as voluntary workers and professional helpers”</a:t>
            </a:r>
          </a:p>
          <a:p>
            <a:r>
              <a:rPr lang="en-GB" b="1">
                <a:solidFill>
                  <a:srgbClr val="7030A0"/>
                </a:solidFill>
              </a:rPr>
              <a:t>Discuss definition</a:t>
            </a:r>
          </a:p>
          <a:p>
            <a:endParaRPr lang="en-GB"/>
          </a:p>
        </p:txBody>
      </p:sp>
      <p:pic>
        <p:nvPicPr>
          <p:cNvPr id="5" name="Graphic 4" descr="Clipboard Mixed with solid fill">
            <a:extLst>
              <a:ext uri="{FF2B5EF4-FFF2-40B4-BE49-F238E27FC236}">
                <a16:creationId xmlns:a16="http://schemas.microsoft.com/office/drawing/2014/main" id="{CAB6A7F7-24E2-2541-65D9-0F492A5BF5B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04376" y="5447315"/>
            <a:ext cx="1410685" cy="1410685"/>
          </a:xfrm>
          <a:prstGeom prst="rect">
            <a:avLst/>
          </a:prstGeom>
        </p:spPr>
      </p:pic>
    </p:spTree>
    <p:extLst>
      <p:ext uri="{BB962C8B-B14F-4D97-AF65-F5344CB8AC3E}">
        <p14:creationId xmlns:p14="http://schemas.microsoft.com/office/powerpoint/2010/main" val="1778203874"/>
      </p:ext>
    </p:extLst>
  </p:cSld>
  <p:clrMapOvr>
    <a:masterClrMapping/>
  </p:clrMapOvr>
  <mc:AlternateContent xmlns:mc="http://schemas.openxmlformats.org/markup-compatibility/2006" xmlns:p14="http://schemas.microsoft.com/office/powerpoint/2010/main">
    <mc:Choice Requires="p14">
      <p:transition spd="slow" p14:dur="2000" advTm="89917"/>
    </mc:Choice>
    <mc:Fallback xmlns="">
      <p:transition spd="slow" advTm="89917"/>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568" y="548640"/>
            <a:ext cx="10168128" cy="776577"/>
          </a:xfrm>
        </p:spPr>
        <p:txBody>
          <a:bodyPr>
            <a:normAutofit/>
          </a:bodyPr>
          <a:lstStyle/>
          <a:p>
            <a:r>
              <a:rPr lang="en-GB" sz="4000"/>
              <a:t>United Nations</a:t>
            </a:r>
          </a:p>
        </p:txBody>
      </p:sp>
      <p:sp>
        <p:nvSpPr>
          <p:cNvPr id="3" name="Content Placeholder 2"/>
          <p:cNvSpPr>
            <a:spLocks noGrp="1"/>
          </p:cNvSpPr>
          <p:nvPr>
            <p:ph idx="1"/>
          </p:nvPr>
        </p:nvSpPr>
        <p:spPr>
          <a:xfrm>
            <a:off x="1115568" y="1606390"/>
            <a:ext cx="10168128" cy="4570574"/>
          </a:xfrm>
        </p:spPr>
        <p:txBody>
          <a:bodyPr vert="horz" lIns="91440" tIns="45720" rIns="91440" bIns="45720" rtlCol="0">
            <a:normAutofit/>
          </a:bodyPr>
          <a:lstStyle/>
          <a:p>
            <a:r>
              <a:rPr lang="en-GB" sz="2400"/>
              <a:t>State that victimisation can be experienced as a result of criminal and non-criminal harms.</a:t>
            </a:r>
            <a:endParaRPr lang="en-GB" sz="2400">
              <a:cs typeface="Calibri"/>
            </a:endParaRPr>
          </a:p>
          <a:p>
            <a:r>
              <a:rPr lang="en-GB" sz="2400"/>
              <a:t>Abuse of Power – abuse of economic / political power</a:t>
            </a:r>
          </a:p>
          <a:p>
            <a:pPr lvl="1"/>
            <a:r>
              <a:rPr lang="en-GB"/>
              <a:t>Jamal Khashoggi US based journalist, critical of Saudi Arabia's Government murdered in the country's consulate Turkey 2018.</a:t>
            </a:r>
          </a:p>
          <a:p>
            <a:r>
              <a:rPr lang="en-GB" sz="2400"/>
              <a:t>Being treated unfairly out of intent</a:t>
            </a:r>
          </a:p>
          <a:p>
            <a:pPr lvl="1"/>
            <a:r>
              <a:rPr lang="en-GB"/>
              <a:t>Bullying </a:t>
            </a:r>
          </a:p>
          <a:p>
            <a:r>
              <a:rPr lang="en-GB" sz="2400"/>
              <a:t>Perpetrators argue that they had no intention to harm</a:t>
            </a:r>
          </a:p>
          <a:p>
            <a:pPr lvl="1"/>
            <a:r>
              <a:rPr lang="en-GB"/>
              <a:t>Stalking – unwanted surveillance/harassment</a:t>
            </a:r>
          </a:p>
        </p:txBody>
      </p:sp>
    </p:spTree>
  </p:cSld>
  <p:clrMapOvr>
    <a:masterClrMapping/>
  </p:clrMapOvr>
  <mc:AlternateContent xmlns:mc="http://schemas.openxmlformats.org/markup-compatibility/2006" xmlns:p14="http://schemas.microsoft.com/office/powerpoint/2010/main">
    <mc:Choice Requires="p14">
      <p:transition spd="slow" p14:dur="2000" advTm="254291"/>
    </mc:Choice>
    <mc:Fallback xmlns="">
      <p:transition spd="slow" advTm="254291"/>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3775" y="1106008"/>
            <a:ext cx="10550025" cy="656532"/>
          </a:xfrm>
        </p:spPr>
        <p:txBody>
          <a:bodyPr anchor="b">
            <a:normAutofit/>
          </a:bodyPr>
          <a:lstStyle/>
          <a:p>
            <a:r>
              <a:rPr lang="en-GB" sz="3600"/>
              <a:t>History</a:t>
            </a:r>
          </a:p>
        </p:txBody>
      </p:sp>
      <p:graphicFrame>
        <p:nvGraphicFramePr>
          <p:cNvPr id="6" name="Content Placeholder 2">
            <a:extLst>
              <a:ext uri="{FF2B5EF4-FFF2-40B4-BE49-F238E27FC236}">
                <a16:creationId xmlns:a16="http://schemas.microsoft.com/office/drawing/2014/main" id="{2CFA16C6-83D2-4B4C-B780-29F5ED2132F0}"/>
              </a:ext>
            </a:extLst>
          </p:cNvPr>
          <p:cNvGraphicFramePr>
            <a:graphicFrameLocks noGrp="1"/>
          </p:cNvGraphicFramePr>
          <p:nvPr>
            <p:ph idx="1"/>
          </p:nvPr>
        </p:nvGraphicFramePr>
        <p:xfrm>
          <a:off x="803775" y="2332383"/>
          <a:ext cx="10550025" cy="3943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1961349"/>
      </p:ext>
    </p:extLst>
  </p:cSld>
  <p:clrMapOvr>
    <a:masterClrMapping/>
  </p:clrMapOvr>
  <mc:AlternateContent xmlns:mc="http://schemas.openxmlformats.org/markup-compatibility/2006" xmlns:p14="http://schemas.microsoft.com/office/powerpoint/2010/main">
    <mc:Choice Requires="p14">
      <p:transition spd="slow" p14:dur="2000" advTm="93632"/>
    </mc:Choice>
    <mc:Fallback xmlns="">
      <p:transition spd="slow" advTm="93632"/>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591344"/>
            <a:ext cx="3200400" cy="5585619"/>
          </a:xfrm>
        </p:spPr>
        <p:txBody>
          <a:bodyPr>
            <a:normAutofit/>
          </a:bodyPr>
          <a:lstStyle/>
          <a:p>
            <a:r>
              <a:rPr lang="en-GB">
                <a:solidFill>
                  <a:srgbClr val="FFFFFF"/>
                </a:solidFill>
              </a:rPr>
              <a:t>History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Nineteenth Century and before Professional Police Forces the victim initiated criminal prosecutions. </a:t>
            </a:r>
            <a:endParaRPr lang="en-GB"/>
          </a:p>
          <a:p>
            <a:r>
              <a:rPr lang="en-GB" dirty="0"/>
              <a:t>By the Twentieth Century victims were the ‘forgotten element’ in the Criminal Justice Process.</a:t>
            </a:r>
            <a:endParaRPr lang="en-GB" dirty="0">
              <a:cs typeface="Calibri"/>
            </a:endParaRPr>
          </a:p>
          <a:p>
            <a:r>
              <a:rPr lang="en-GB" dirty="0"/>
              <a:t>Started a ‘Victim Movement’</a:t>
            </a:r>
            <a:endParaRPr lang="en-GB" dirty="0">
              <a:cs typeface="Calibri"/>
            </a:endParaRPr>
          </a:p>
          <a:p>
            <a:r>
              <a:rPr lang="en-GB" dirty="0"/>
              <a:t>This drew attention to the problems victims faced within the criminal justice system.</a:t>
            </a:r>
            <a:endParaRPr lang="en-GB" dirty="0">
              <a:cs typeface="Calibri"/>
            </a:endParaRPr>
          </a:p>
          <a:p>
            <a:r>
              <a:rPr lang="en-GB" dirty="0">
                <a:cs typeface="Calibri"/>
              </a:rPr>
              <a:t>However, evidence of 'victims' from bible</a:t>
            </a:r>
          </a:p>
        </p:txBody>
      </p:sp>
    </p:spTree>
    <p:extLst>
      <p:ext uri="{BB962C8B-B14F-4D97-AF65-F5344CB8AC3E}">
        <p14:creationId xmlns:p14="http://schemas.microsoft.com/office/powerpoint/2010/main" val="2912237225"/>
      </p:ext>
    </p:extLst>
  </p:cSld>
  <p:clrMapOvr>
    <a:masterClrMapping/>
  </p:clrMapOvr>
  <mc:AlternateContent xmlns:mc="http://schemas.openxmlformats.org/markup-compatibility/2006" xmlns:p14="http://schemas.microsoft.com/office/powerpoint/2010/main">
    <mc:Choice Requires="p14">
      <p:transition spd="slow" p14:dur="2000" advTm="121288"/>
    </mc:Choice>
    <mc:Fallback xmlns="">
      <p:transition spd="slow" advTm="121288"/>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Illuminated hanging lamps">
            <a:extLst>
              <a:ext uri="{FF2B5EF4-FFF2-40B4-BE49-F238E27FC236}">
                <a16:creationId xmlns:a16="http://schemas.microsoft.com/office/drawing/2014/main" id="{CCAA210D-DFD1-584E-0606-66171B8232FB}"/>
              </a:ext>
            </a:extLst>
          </p:cNvPr>
          <p:cNvPicPr>
            <a:picLocks noChangeAspect="1"/>
          </p:cNvPicPr>
          <p:nvPr/>
        </p:nvPicPr>
        <p:blipFill rotWithShape="1">
          <a:blip r:embed="rId2">
            <a:duotone>
              <a:prstClr val="black"/>
              <a:prstClr val="white"/>
            </a:duotone>
            <a:alphaModFix amt="35000"/>
            <a:extLst>
              <a:ext uri="{28A0092B-C50C-407E-A947-70E740481C1C}">
                <a14:useLocalDpi xmlns:a14="http://schemas.microsoft.com/office/drawing/2010/main" val="0"/>
              </a:ext>
            </a:extLst>
          </a:blip>
          <a:srcRect t="1918" b="8083"/>
          <a:stretch/>
        </p:blipFill>
        <p:spPr>
          <a:xfrm>
            <a:off x="20" y="10"/>
            <a:ext cx="12191980" cy="6857990"/>
          </a:xfrm>
          <a:prstGeom prst="rect">
            <a:avLst/>
          </a:prstGeom>
        </p:spPr>
      </p:pic>
      <p:sp>
        <p:nvSpPr>
          <p:cNvPr id="18" name="Rectangle 13">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17A180-47A9-5E3D-AB96-61F12A2A49B7}"/>
              </a:ext>
            </a:extLst>
          </p:cNvPr>
          <p:cNvSpPr>
            <a:spLocks noGrp="1"/>
          </p:cNvSpPr>
          <p:nvPr>
            <p:ph type="title"/>
          </p:nvPr>
        </p:nvSpPr>
        <p:spPr>
          <a:xfrm>
            <a:off x="838201" y="1065862"/>
            <a:ext cx="3313164" cy="4726276"/>
          </a:xfrm>
        </p:spPr>
        <p:txBody>
          <a:bodyPr>
            <a:normAutofit/>
          </a:bodyPr>
          <a:lstStyle/>
          <a:p>
            <a:pPr algn="r"/>
            <a:br>
              <a:rPr lang="en-GB" sz="4000"/>
            </a:br>
            <a:br>
              <a:rPr lang="en-GB" sz="4000"/>
            </a:br>
            <a:r>
              <a:rPr lang="en-GB" sz="4000"/>
              <a:t>Victims considered many years ago:</a:t>
            </a:r>
            <a:br>
              <a:rPr lang="en-GB" sz="4000"/>
            </a:br>
            <a:br>
              <a:rPr lang="en-GB" sz="4000"/>
            </a:br>
            <a:endParaRPr lang="en-GB" sz="4000"/>
          </a:p>
        </p:txBody>
      </p:sp>
      <p:cxnSp>
        <p:nvCxnSpPr>
          <p:cNvPr id="19" name="Straight Connector 1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AF42CC1-17B8-0D7A-291A-33FC301D0DD4}"/>
              </a:ext>
            </a:extLst>
          </p:cNvPr>
          <p:cNvGraphicFramePr>
            <a:graphicFrameLocks noGrp="1"/>
          </p:cNvGraphicFramePr>
          <p:nvPr>
            <p:ph idx="1"/>
            <p:extLst>
              <p:ext uri="{D42A27DB-BD31-4B8C-83A1-F6EECF244321}">
                <p14:modId xmlns:p14="http://schemas.microsoft.com/office/powerpoint/2010/main" val="531569484"/>
              </p:ext>
            </p:extLst>
          </p:nvPr>
        </p:nvGraphicFramePr>
        <p:xfrm>
          <a:off x="5155379" y="1065862"/>
          <a:ext cx="6192319"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49442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5D297-76DC-4402-9C6D-DE02AD93792C}"/>
              </a:ext>
            </a:extLst>
          </p:cNvPr>
          <p:cNvSpPr>
            <a:spLocks noGrp="1"/>
          </p:cNvSpPr>
          <p:nvPr>
            <p:ph type="title"/>
          </p:nvPr>
        </p:nvSpPr>
        <p:spPr>
          <a:xfrm>
            <a:off x="904877" y="2415322"/>
            <a:ext cx="3451730" cy="2399869"/>
          </a:xfrm>
        </p:spPr>
        <p:txBody>
          <a:bodyPr>
            <a:normAutofit/>
          </a:bodyPr>
          <a:lstStyle/>
          <a:p>
            <a:pPr algn="ctr"/>
            <a:r>
              <a:rPr lang="en-GB" sz="4000">
                <a:solidFill>
                  <a:srgbClr val="FFFFFF"/>
                </a:solidFill>
              </a:rPr>
              <a:t>Bible Versus</a:t>
            </a:r>
          </a:p>
        </p:txBody>
      </p:sp>
      <p:sp>
        <p:nvSpPr>
          <p:cNvPr id="3" name="Content Placeholder 2">
            <a:extLst>
              <a:ext uri="{FF2B5EF4-FFF2-40B4-BE49-F238E27FC236}">
                <a16:creationId xmlns:a16="http://schemas.microsoft.com/office/drawing/2014/main" id="{F9E6C1AA-C1AF-4143-BA7E-1E9021AD8944}"/>
              </a:ext>
            </a:extLst>
          </p:cNvPr>
          <p:cNvSpPr>
            <a:spLocks noGrp="1"/>
          </p:cNvSpPr>
          <p:nvPr>
            <p:ph idx="1"/>
          </p:nvPr>
        </p:nvSpPr>
        <p:spPr>
          <a:xfrm>
            <a:off x="4904980" y="804672"/>
            <a:ext cx="6497588" cy="5449939"/>
          </a:xfrm>
        </p:spPr>
        <p:txBody>
          <a:bodyPr anchor="ctr">
            <a:normAutofit/>
          </a:bodyPr>
          <a:lstStyle/>
          <a:p>
            <a:r>
              <a:rPr lang="en-GB"/>
              <a:t>“If there is a virgin, and a man meets her in the city and lies with her, then you shall bring them both out to the gate of that city, and you shall stone them to death. The young woman because she did not cry for help though she was in the city, and the man because he violated his neighbour's wife”.</a:t>
            </a:r>
            <a:endParaRPr lang="en-GB">
              <a:cs typeface="Calibri"/>
            </a:endParaRPr>
          </a:p>
          <a:p>
            <a:endParaRPr lang="en-GB">
              <a:cs typeface="Calibri"/>
            </a:endParaRPr>
          </a:p>
          <a:p>
            <a:r>
              <a:rPr lang="en-GB"/>
              <a:t>“If a thief is found breaking in and is struck so that he dies, there shall be no bloodguilt for him”.</a:t>
            </a:r>
            <a:endParaRPr lang="en-GB">
              <a:cs typeface="Calibri"/>
            </a:endParaRPr>
          </a:p>
          <a:p>
            <a:endParaRPr lang="en-GB">
              <a:cs typeface="Calibri"/>
            </a:endParaRPr>
          </a:p>
        </p:txBody>
      </p:sp>
      <p:pic>
        <p:nvPicPr>
          <p:cNvPr id="8" name="Picture 7" descr="Illuminated hanging lamps">
            <a:extLst>
              <a:ext uri="{FF2B5EF4-FFF2-40B4-BE49-F238E27FC236}">
                <a16:creationId xmlns:a16="http://schemas.microsoft.com/office/drawing/2014/main" id="{DF6971C1-82C4-D106-811E-51811CE6E8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774" y="2236136"/>
            <a:ext cx="3333887" cy="2084201"/>
          </a:xfrm>
          <a:prstGeom prst="rect">
            <a:avLst/>
          </a:prstGeom>
        </p:spPr>
      </p:pic>
    </p:spTree>
    <p:extLst>
      <p:ext uri="{BB962C8B-B14F-4D97-AF65-F5344CB8AC3E}">
        <p14:creationId xmlns:p14="http://schemas.microsoft.com/office/powerpoint/2010/main" val="3947421395"/>
      </p:ext>
    </p:extLst>
  </p:cSld>
  <p:clrMapOvr>
    <a:masterClrMapping/>
  </p:clrMapOvr>
  <mc:AlternateContent xmlns:mc="http://schemas.openxmlformats.org/markup-compatibility/2006" xmlns:p14="http://schemas.microsoft.com/office/powerpoint/2010/main">
    <mc:Choice Requires="p14">
      <p:transition spd="slow" p14:dur="2000" advTm="101550"/>
    </mc:Choice>
    <mc:Fallback xmlns="">
      <p:transition spd="slow" advTm="10155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71454"/>
          </a:xfrm>
        </p:spPr>
        <p:txBody>
          <a:bodyPr>
            <a:normAutofit fontScale="90000"/>
          </a:bodyPr>
          <a:lstStyle/>
          <a:p>
            <a:br>
              <a:rPr lang="en-GB"/>
            </a:br>
            <a:r>
              <a:rPr lang="en-GB"/>
              <a:t>Development of Victimology</a:t>
            </a:r>
            <a:br>
              <a:rPr lang="en-GB"/>
            </a:br>
            <a:endParaRPr lang="en-GB"/>
          </a:p>
        </p:txBody>
      </p:sp>
      <p:sp>
        <p:nvSpPr>
          <p:cNvPr id="3" name="Content Placeholder 2"/>
          <p:cNvSpPr>
            <a:spLocks noGrp="1"/>
          </p:cNvSpPr>
          <p:nvPr>
            <p:ph idx="1"/>
          </p:nvPr>
        </p:nvSpPr>
        <p:spPr>
          <a:xfrm>
            <a:off x="838200" y="1153391"/>
            <a:ext cx="10515600" cy="5023572"/>
          </a:xfrm>
        </p:spPr>
        <p:txBody>
          <a:bodyPr vert="horz" lIns="91440" tIns="45720" rIns="91440" bIns="45720" rtlCol="0" anchor="t">
            <a:normAutofit/>
          </a:bodyPr>
          <a:lstStyle/>
          <a:p>
            <a:pPr fontAlgn="base"/>
            <a:r>
              <a:rPr lang="en-GB"/>
              <a:t>A field of study began in the 1940s and 1950s</a:t>
            </a:r>
            <a:endParaRPr lang="en-GB">
              <a:cs typeface="Calibri"/>
            </a:endParaRPr>
          </a:p>
          <a:p>
            <a:pPr fontAlgn="base"/>
            <a:r>
              <a:rPr lang="en-GB"/>
              <a:t> </a:t>
            </a:r>
            <a:r>
              <a:rPr lang="en-GB" b="1"/>
              <a:t>Hans Von Hentig </a:t>
            </a:r>
            <a:r>
              <a:rPr lang="en-GB"/>
              <a:t>- victims were passive actors.</a:t>
            </a:r>
            <a:endParaRPr lang="en-GB">
              <a:cs typeface="Calibri"/>
            </a:endParaRPr>
          </a:p>
          <a:p>
            <a:pPr fontAlgn="base"/>
            <a:r>
              <a:rPr lang="en-GB"/>
              <a:t>“. . . Clear distinction between the one who does and the one who suffers”</a:t>
            </a:r>
          </a:p>
          <a:p>
            <a:pPr fontAlgn="base"/>
            <a:r>
              <a:rPr lang="en-GB" b="1" i="1"/>
              <a:t>The Criminal and His Victim </a:t>
            </a:r>
            <a:r>
              <a:rPr lang="en-GB"/>
              <a:t>(1948)</a:t>
            </a:r>
          </a:p>
          <a:p>
            <a:pPr fontAlgn="base"/>
            <a:r>
              <a:rPr lang="en-GB"/>
              <a:t>Considered victims that co-operates, conspires or provokes being a victim.</a:t>
            </a:r>
          </a:p>
          <a:p>
            <a:pPr fontAlgn="base"/>
            <a:r>
              <a:rPr lang="en-GB"/>
              <a:t>Certain individuals were ‘victim prone’</a:t>
            </a:r>
          </a:p>
          <a:p>
            <a:pPr fontAlgn="base"/>
            <a:r>
              <a:rPr lang="en-GB"/>
              <a:t>Victim and the Criminal not in isolation but together.</a:t>
            </a:r>
          </a:p>
          <a:p>
            <a:pPr fontAlgn="base"/>
            <a:endParaRPr lang="en-GB"/>
          </a:p>
          <a:p>
            <a:endParaRPr lang="en-GB"/>
          </a:p>
        </p:txBody>
      </p:sp>
    </p:spTree>
    <p:extLst>
      <p:ext uri="{BB962C8B-B14F-4D97-AF65-F5344CB8AC3E}">
        <p14:creationId xmlns:p14="http://schemas.microsoft.com/office/powerpoint/2010/main" val="3074185548"/>
      </p:ext>
    </p:extLst>
  </p:cSld>
  <p:clrMapOvr>
    <a:masterClrMapping/>
  </p:clrMapOvr>
  <mc:AlternateContent xmlns:mc="http://schemas.openxmlformats.org/markup-compatibility/2006" xmlns:p14="http://schemas.microsoft.com/office/powerpoint/2010/main">
    <mc:Choice Requires="p14">
      <p:transition spd="slow" p14:dur="2000" advTm="121218"/>
    </mc:Choice>
    <mc:Fallback xmlns="">
      <p:transition spd="slow" advTm="121218"/>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0987" y="464235"/>
            <a:ext cx="10550025" cy="609601"/>
          </a:xfrm>
        </p:spPr>
        <p:txBody>
          <a:bodyPr anchor="b">
            <a:normAutofit/>
          </a:bodyPr>
          <a:lstStyle/>
          <a:p>
            <a:r>
              <a:rPr lang="en-GB" sz="3600" b="1"/>
              <a:t>Hans Von Hentig</a:t>
            </a:r>
            <a:endParaRPr lang="en-GB" sz="3600"/>
          </a:p>
        </p:txBody>
      </p:sp>
      <p:sp>
        <p:nvSpPr>
          <p:cNvPr id="3" name="Content Placeholder 2"/>
          <p:cNvSpPr>
            <a:spLocks noGrp="1"/>
          </p:cNvSpPr>
          <p:nvPr>
            <p:ph idx="1"/>
          </p:nvPr>
        </p:nvSpPr>
        <p:spPr>
          <a:xfrm>
            <a:off x="803775" y="1603718"/>
            <a:ext cx="10550025" cy="4672578"/>
          </a:xfrm>
        </p:spPr>
        <p:txBody>
          <a:bodyPr vert="horz" lIns="91440" tIns="45720" rIns="91440" bIns="45720" rtlCol="0" anchor="t">
            <a:normAutofit/>
          </a:bodyPr>
          <a:lstStyle/>
          <a:p>
            <a:r>
              <a:rPr lang="en-GB" sz="2400" dirty="0">
                <a:solidFill>
                  <a:schemeClr val="tx1">
                    <a:lumMod val="95000"/>
                    <a:lumOff val="5000"/>
                  </a:schemeClr>
                </a:solidFill>
              </a:rPr>
              <a:t>Stated that victims may provoke victimisation:</a:t>
            </a:r>
            <a:endParaRPr lang="en-GB" sz="2400">
              <a:solidFill>
                <a:schemeClr val="tx1">
                  <a:lumMod val="95000"/>
                  <a:lumOff val="5000"/>
                </a:schemeClr>
              </a:solidFill>
              <a:ea typeface="Calibri"/>
              <a:cs typeface="Calibri"/>
            </a:endParaRPr>
          </a:p>
          <a:p>
            <a:r>
              <a:rPr lang="en-GB" sz="2400" dirty="0">
                <a:solidFill>
                  <a:schemeClr val="tx1">
                    <a:lumMod val="95000"/>
                    <a:lumOff val="5000"/>
                  </a:schemeClr>
                </a:solidFill>
              </a:rPr>
              <a:t>Identified 13 Predispositions:</a:t>
            </a:r>
            <a:endParaRPr lang="en-GB" sz="2400">
              <a:solidFill>
                <a:schemeClr val="tx1">
                  <a:lumMod val="95000"/>
                  <a:lumOff val="5000"/>
                </a:schemeClr>
              </a:solidFill>
              <a:ea typeface="Calibri"/>
              <a:cs typeface="Calibri"/>
            </a:endParaRPr>
          </a:p>
          <a:p>
            <a:pPr marL="514350" indent="-514350">
              <a:buFont typeface="+mj-lt"/>
              <a:buAutoNum type="arabicPeriod"/>
            </a:pPr>
            <a:r>
              <a:rPr lang="en-GB" sz="2400" dirty="0">
                <a:solidFill>
                  <a:schemeClr val="tx1">
                    <a:lumMod val="95000"/>
                    <a:lumOff val="5000"/>
                  </a:schemeClr>
                </a:solidFill>
              </a:rPr>
              <a:t>Young, old &amp; female – ignorant of risk taking or be taking advantage of.</a:t>
            </a:r>
            <a:endParaRPr lang="en-GB" sz="2400">
              <a:solidFill>
                <a:schemeClr val="tx1">
                  <a:lumMod val="95000"/>
                  <a:lumOff val="5000"/>
                </a:schemeClr>
              </a:solidFill>
              <a:ea typeface="Calibri"/>
              <a:cs typeface="Calibri"/>
            </a:endParaRPr>
          </a:p>
          <a:p>
            <a:pPr marL="514350" indent="-514350">
              <a:buFont typeface="+mj-lt"/>
              <a:buAutoNum type="arabicPeriod"/>
            </a:pPr>
            <a:r>
              <a:rPr lang="en-GB" sz="2400" dirty="0">
                <a:solidFill>
                  <a:schemeClr val="tx1">
                    <a:lumMod val="95000"/>
                    <a:lumOff val="5000"/>
                  </a:schemeClr>
                </a:solidFill>
              </a:rPr>
              <a:t>Immigrants – due to their social status and lack of activity in the community.</a:t>
            </a:r>
            <a:endParaRPr lang="en-GB" sz="2400">
              <a:solidFill>
                <a:schemeClr val="tx1">
                  <a:lumMod val="95000"/>
                  <a:lumOff val="5000"/>
                </a:schemeClr>
              </a:solidFill>
              <a:ea typeface="Calibri"/>
              <a:cs typeface="Calibri"/>
            </a:endParaRPr>
          </a:p>
          <a:p>
            <a:pPr marL="514350" indent="-514350">
              <a:buFont typeface="+mj-lt"/>
              <a:buAutoNum type="arabicPeriod"/>
            </a:pPr>
            <a:r>
              <a:rPr lang="en-GB" sz="2400" dirty="0">
                <a:solidFill>
                  <a:schemeClr val="tx1">
                    <a:lumMod val="95000"/>
                    <a:lumOff val="5000"/>
                  </a:schemeClr>
                </a:solidFill>
              </a:rPr>
              <a:t>Mentally ill/depressed – don’t recognise or respond to danger due to mental state</a:t>
            </a:r>
            <a:endParaRPr lang="en-GB" sz="2400">
              <a:solidFill>
                <a:schemeClr val="tx1">
                  <a:lumMod val="95000"/>
                  <a:lumOff val="5000"/>
                </a:schemeClr>
              </a:solidFill>
              <a:ea typeface="Calibri"/>
              <a:cs typeface="Calibri"/>
            </a:endParaRPr>
          </a:p>
          <a:p>
            <a:pPr marL="514350" indent="-514350">
              <a:buFont typeface="+mj-lt"/>
              <a:buAutoNum type="arabicPeriod"/>
            </a:pPr>
            <a:r>
              <a:rPr lang="en-GB" sz="2400" dirty="0">
                <a:solidFill>
                  <a:schemeClr val="tx1">
                    <a:lumMod val="95000"/>
                    <a:lumOff val="5000"/>
                  </a:schemeClr>
                </a:solidFill>
              </a:rPr>
              <a:t>Tormentors – provoke violence</a:t>
            </a:r>
            <a:endParaRPr lang="en-GB" sz="2400">
              <a:solidFill>
                <a:schemeClr val="tx1">
                  <a:lumMod val="95000"/>
                  <a:lumOff val="5000"/>
                </a:schemeClr>
              </a:solidFill>
              <a:ea typeface="Calibri"/>
              <a:cs typeface="Calibri"/>
            </a:endParaRPr>
          </a:p>
          <a:p>
            <a:pPr marL="514350" indent="-514350">
              <a:buFont typeface="+mj-lt"/>
              <a:buAutoNum type="arabicPeriod"/>
            </a:pPr>
            <a:r>
              <a:rPr lang="en-GB" sz="2400" dirty="0">
                <a:solidFill>
                  <a:schemeClr val="tx1">
                    <a:lumMod val="95000"/>
                    <a:lumOff val="5000"/>
                  </a:schemeClr>
                </a:solidFill>
              </a:rPr>
              <a:t>The blocked  - caught in poor decisions </a:t>
            </a:r>
            <a:r>
              <a:rPr lang="en-GB" sz="2400" dirty="0">
                <a:solidFill>
                  <a:schemeClr val="tx1">
                    <a:alpha val="80000"/>
                  </a:schemeClr>
                </a:solidFill>
              </a:rPr>
              <a:t>   </a:t>
            </a:r>
            <a:endParaRPr lang="en-GB" sz="2400" dirty="0">
              <a:solidFill>
                <a:schemeClr val="tx1">
                  <a:alpha val="80000"/>
                </a:schemeClr>
              </a:solidFill>
              <a:cs typeface="Calibri"/>
            </a:endParaRPr>
          </a:p>
        </p:txBody>
      </p:sp>
      <p:pic>
        <p:nvPicPr>
          <p:cNvPr id="5" name="Graphic 4" descr="Clipboard Mixed with solid fill">
            <a:extLst>
              <a:ext uri="{FF2B5EF4-FFF2-40B4-BE49-F238E27FC236}">
                <a16:creationId xmlns:a16="http://schemas.microsoft.com/office/drawing/2014/main" id="{F5FE2417-417F-7486-3FB8-EDAFA091B55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30564" y="1148485"/>
            <a:ext cx="1410685" cy="1410685"/>
          </a:xfrm>
          <a:prstGeom prst="rect">
            <a:avLst/>
          </a:prstGeom>
        </p:spPr>
      </p:pic>
    </p:spTree>
    <p:extLst>
      <p:ext uri="{BB962C8B-B14F-4D97-AF65-F5344CB8AC3E}">
        <p14:creationId xmlns:p14="http://schemas.microsoft.com/office/powerpoint/2010/main" val="4220727507"/>
      </p:ext>
    </p:extLst>
  </p:cSld>
  <p:clrMapOvr>
    <a:masterClrMapping/>
  </p:clrMapOvr>
  <mc:AlternateContent xmlns:mc="http://schemas.openxmlformats.org/markup-compatibility/2006" xmlns:p14="http://schemas.microsoft.com/office/powerpoint/2010/main">
    <mc:Choice Requires="p14">
      <p:transition spd="slow" p14:dur="2000" advTm="194872"/>
    </mc:Choice>
    <mc:Fallback xmlns="">
      <p:transition spd="slow" advTm="19487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D3BDC-306F-8C1A-299D-FE4D6F3CB142}"/>
              </a:ext>
            </a:extLst>
          </p:cNvPr>
          <p:cNvSpPr>
            <a:spLocks noGrp="1"/>
          </p:cNvSpPr>
          <p:nvPr>
            <p:ph type="title"/>
          </p:nvPr>
        </p:nvSpPr>
        <p:spPr>
          <a:xfrm>
            <a:off x="838200" y="365126"/>
            <a:ext cx="10515600" cy="907084"/>
          </a:xfrm>
        </p:spPr>
        <p:txBody>
          <a:bodyPr>
            <a:normAutofit fontScale="90000"/>
          </a:bodyPr>
          <a:lstStyle/>
          <a:p>
            <a:br>
              <a:rPr lang="en-GB" sz="4400">
                <a:solidFill>
                  <a:srgbClr val="FF0000"/>
                </a:solidFill>
              </a:rPr>
            </a:br>
            <a:r>
              <a:rPr lang="en-GB" sz="4400"/>
              <a:t>Mendelsohn (1950’s) </a:t>
            </a:r>
            <a:br>
              <a:rPr lang="en-GB" sz="4400"/>
            </a:br>
            <a:endParaRPr lang="en-GB"/>
          </a:p>
        </p:txBody>
      </p:sp>
      <p:sp>
        <p:nvSpPr>
          <p:cNvPr id="3" name="Content Placeholder 2">
            <a:extLst>
              <a:ext uri="{FF2B5EF4-FFF2-40B4-BE49-F238E27FC236}">
                <a16:creationId xmlns:a16="http://schemas.microsoft.com/office/drawing/2014/main" id="{806B68FA-86BF-CB23-B220-62117AA9AD18}"/>
              </a:ext>
            </a:extLst>
          </p:cNvPr>
          <p:cNvSpPr>
            <a:spLocks noGrp="1"/>
          </p:cNvSpPr>
          <p:nvPr>
            <p:ph idx="1"/>
          </p:nvPr>
        </p:nvSpPr>
        <p:spPr/>
        <p:txBody>
          <a:bodyPr vert="horz" lIns="91440" tIns="45720" rIns="91440" bIns="45720" rtlCol="0" anchor="t">
            <a:normAutofit/>
          </a:bodyPr>
          <a:lstStyle/>
          <a:p>
            <a:pPr fontAlgn="base"/>
            <a:r>
              <a:rPr lang="en-GB" sz="2800" dirty="0">
                <a:solidFill>
                  <a:schemeClr val="tx1">
                    <a:lumMod val="95000"/>
                    <a:lumOff val="5000"/>
                  </a:schemeClr>
                </a:solidFill>
              </a:rPr>
              <a:t>Examined the relationship between victims and offenders. </a:t>
            </a:r>
            <a:endParaRPr lang="en-GB" sz="2800" dirty="0">
              <a:solidFill>
                <a:schemeClr val="tx1">
                  <a:lumMod val="95000"/>
                  <a:lumOff val="5000"/>
                </a:schemeClr>
              </a:solidFill>
              <a:ea typeface="Calibri"/>
              <a:cs typeface="Calibri"/>
            </a:endParaRPr>
          </a:p>
          <a:p>
            <a:pPr fontAlgn="base"/>
            <a:r>
              <a:rPr lang="en-GB" sz="2800" dirty="0">
                <a:solidFill>
                  <a:schemeClr val="tx1">
                    <a:lumMod val="95000"/>
                    <a:lumOff val="5000"/>
                  </a:schemeClr>
                </a:solidFill>
              </a:rPr>
              <a:t>Early work was especially focused around victim actions and weaknesses.</a:t>
            </a:r>
            <a:endParaRPr lang="en-GB" sz="2800" dirty="0">
              <a:solidFill>
                <a:schemeClr val="tx1">
                  <a:lumMod val="95000"/>
                  <a:lumOff val="5000"/>
                </a:schemeClr>
              </a:solidFill>
              <a:ea typeface="Calibri"/>
              <a:cs typeface="Calibri"/>
            </a:endParaRPr>
          </a:p>
          <a:p>
            <a:pPr fontAlgn="base"/>
            <a:r>
              <a:rPr lang="en-GB" sz="2800" dirty="0">
                <a:solidFill>
                  <a:schemeClr val="tx1">
                    <a:lumMod val="95000"/>
                    <a:lumOff val="5000"/>
                  </a:schemeClr>
                </a:solidFill>
              </a:rPr>
              <a:t>He attempted to qualify the ‘victims guilt contributes to the crime’.</a:t>
            </a:r>
            <a:endParaRPr lang="en-GB" sz="2800" dirty="0">
              <a:solidFill>
                <a:schemeClr val="tx1">
                  <a:lumMod val="95000"/>
                  <a:lumOff val="5000"/>
                </a:schemeClr>
              </a:solidFill>
              <a:ea typeface="Calibri"/>
              <a:cs typeface="Calibri"/>
            </a:endParaRPr>
          </a:p>
          <a:p>
            <a:pPr fontAlgn="base"/>
            <a:r>
              <a:rPr lang="en-GB" sz="2800" dirty="0">
                <a:solidFill>
                  <a:schemeClr val="tx1">
                    <a:lumMod val="95000"/>
                    <a:lumOff val="5000"/>
                  </a:schemeClr>
                </a:solidFill>
              </a:rPr>
              <a:t>Ranging from ‘completely innocent’  to the ‘most guilty victim’</a:t>
            </a:r>
            <a:endParaRPr lang="en-GB" sz="2800" dirty="0">
              <a:solidFill>
                <a:schemeClr val="tx1">
                  <a:lumMod val="95000"/>
                  <a:lumOff val="5000"/>
                </a:schemeClr>
              </a:solidFill>
              <a:ea typeface="Calibri"/>
              <a:cs typeface="Calibri"/>
            </a:endParaRPr>
          </a:p>
          <a:p>
            <a:pPr fontAlgn="base"/>
            <a:r>
              <a:rPr lang="en-GB" sz="2800" dirty="0">
                <a:solidFill>
                  <a:schemeClr val="tx1">
                    <a:lumMod val="95000"/>
                    <a:lumOff val="5000"/>
                  </a:schemeClr>
                </a:solidFill>
              </a:rPr>
              <a:t>The ‘victim blaming’ attracted considerable criticism</a:t>
            </a:r>
            <a:endParaRPr lang="en-GB" sz="2800" dirty="0">
              <a:solidFill>
                <a:schemeClr val="tx1">
                  <a:lumMod val="95000"/>
                  <a:lumOff val="5000"/>
                </a:schemeClr>
              </a:solidFill>
              <a:ea typeface="Calibri"/>
              <a:cs typeface="Calibri"/>
            </a:endParaRPr>
          </a:p>
          <a:p>
            <a:endParaRPr lang="en-GB" dirty="0">
              <a:solidFill>
                <a:schemeClr val="tx1">
                  <a:lumMod val="95000"/>
                  <a:lumOff val="5000"/>
                </a:schemeClr>
              </a:solidFill>
              <a:ea typeface="Calibri"/>
              <a:cs typeface="Calibri"/>
            </a:endParaRPr>
          </a:p>
        </p:txBody>
      </p:sp>
    </p:spTree>
    <p:extLst>
      <p:ext uri="{BB962C8B-B14F-4D97-AF65-F5344CB8AC3E}">
        <p14:creationId xmlns:p14="http://schemas.microsoft.com/office/powerpoint/2010/main" val="31111474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C53D4-5EAA-416A-9A0F-B3BB0C9E8108}"/>
              </a:ext>
            </a:extLst>
          </p:cNvPr>
          <p:cNvSpPr>
            <a:spLocks noGrp="1"/>
          </p:cNvSpPr>
          <p:nvPr>
            <p:ph type="title"/>
          </p:nvPr>
        </p:nvSpPr>
        <p:spPr>
          <a:xfrm>
            <a:off x="838200" y="365126"/>
            <a:ext cx="10515600" cy="861002"/>
          </a:xfrm>
        </p:spPr>
        <p:txBody>
          <a:bodyPr/>
          <a:lstStyle/>
          <a:p>
            <a:r>
              <a:rPr lang="en-GB" dirty="0"/>
              <a:t>Marvin Wolfgang</a:t>
            </a:r>
          </a:p>
        </p:txBody>
      </p:sp>
      <p:sp>
        <p:nvSpPr>
          <p:cNvPr id="3" name="Content Placeholder 2">
            <a:extLst>
              <a:ext uri="{FF2B5EF4-FFF2-40B4-BE49-F238E27FC236}">
                <a16:creationId xmlns:a16="http://schemas.microsoft.com/office/drawing/2014/main" id="{065E1299-152B-4F90-97B2-E9A3E40CBF75}"/>
              </a:ext>
            </a:extLst>
          </p:cNvPr>
          <p:cNvSpPr>
            <a:spLocks noGrp="1"/>
          </p:cNvSpPr>
          <p:nvPr>
            <p:ph idx="1"/>
          </p:nvPr>
        </p:nvSpPr>
        <p:spPr>
          <a:xfrm>
            <a:off x="838200" y="1226128"/>
            <a:ext cx="10515600" cy="4950835"/>
          </a:xfrm>
        </p:spPr>
        <p:txBody>
          <a:bodyPr>
            <a:normAutofit lnSpcReduction="10000"/>
          </a:bodyPr>
          <a:lstStyle/>
          <a:p>
            <a:r>
              <a:rPr lang="en-GB" i="1"/>
              <a:t>Patterns in Criminal Homicide </a:t>
            </a:r>
            <a:r>
              <a:rPr lang="en-GB"/>
              <a:t>(1958)</a:t>
            </a:r>
          </a:p>
          <a:p>
            <a:r>
              <a:rPr lang="en-GB"/>
              <a:t>‘victims were a direct positive precipitator in the crime’</a:t>
            </a:r>
          </a:p>
          <a:p>
            <a:r>
              <a:rPr lang="en-GB"/>
              <a:t>588 homicides Philadelphia 26% of homicides was victim-initiated </a:t>
            </a:r>
          </a:p>
          <a:p>
            <a:r>
              <a:rPr lang="en-GB"/>
              <a:t>Inspired other studies Amir </a:t>
            </a:r>
            <a:r>
              <a:rPr lang="en-GB" i="1"/>
              <a:t>Patterns of Forcible Rape </a:t>
            </a:r>
            <a:r>
              <a:rPr lang="en-GB"/>
              <a:t>(1971)</a:t>
            </a:r>
          </a:p>
          <a:p>
            <a:r>
              <a:rPr lang="en-GB"/>
              <a:t>646 forcible rapes in Philadelphia</a:t>
            </a:r>
          </a:p>
          <a:p>
            <a:r>
              <a:rPr lang="en-GB"/>
              <a:t>19% of these rapes were victim-initiated (agreeing to sexual relations but retracting)</a:t>
            </a:r>
          </a:p>
          <a:p>
            <a:r>
              <a:rPr lang="en-GB"/>
              <a:t>Was criticised Feminist movement, police attitude to rape victims, factors on the victim “ walk in dark alleys after dark”.</a:t>
            </a:r>
          </a:p>
          <a:p>
            <a:r>
              <a:rPr lang="en-GB"/>
              <a:t>Rape victims blamed for what they wear, drunk, nightclubs, sexual partners – always revisited evening today. </a:t>
            </a:r>
          </a:p>
          <a:p>
            <a:endParaRPr lang="en-GB"/>
          </a:p>
        </p:txBody>
      </p:sp>
    </p:spTree>
    <p:extLst>
      <p:ext uri="{BB962C8B-B14F-4D97-AF65-F5344CB8AC3E}">
        <p14:creationId xmlns:p14="http://schemas.microsoft.com/office/powerpoint/2010/main" val="3709688385"/>
      </p:ext>
    </p:extLst>
  </p:cSld>
  <p:clrMapOvr>
    <a:masterClrMapping/>
  </p:clrMapOvr>
  <mc:AlternateContent xmlns:mc="http://schemas.openxmlformats.org/markup-compatibility/2006" xmlns:p14="http://schemas.microsoft.com/office/powerpoint/2010/main">
    <mc:Choice Requires="p14">
      <p:transition spd="slow" p14:dur="2000" advTm="138261"/>
    </mc:Choice>
    <mc:Fallback xmlns="">
      <p:transition spd="slow" advTm="138261"/>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EADF-C8AB-4284-9EFD-D7113168B6B2}"/>
              </a:ext>
            </a:extLst>
          </p:cNvPr>
          <p:cNvSpPr>
            <a:spLocks noGrp="1"/>
          </p:cNvSpPr>
          <p:nvPr>
            <p:ph type="title"/>
          </p:nvPr>
        </p:nvSpPr>
        <p:spPr>
          <a:xfrm>
            <a:off x="803775" y="1106008"/>
            <a:ext cx="10550025" cy="911234"/>
          </a:xfrm>
        </p:spPr>
        <p:txBody>
          <a:bodyPr anchor="b">
            <a:normAutofit/>
          </a:bodyPr>
          <a:lstStyle/>
          <a:p>
            <a:r>
              <a:rPr lang="en-GB" sz="5600"/>
              <a:t>Victimology</a:t>
            </a:r>
          </a:p>
        </p:txBody>
      </p:sp>
      <p:sp>
        <p:nvSpPr>
          <p:cNvPr id="3" name="Content Placeholder 2">
            <a:extLst>
              <a:ext uri="{FF2B5EF4-FFF2-40B4-BE49-F238E27FC236}">
                <a16:creationId xmlns:a16="http://schemas.microsoft.com/office/drawing/2014/main" id="{C7C0E499-2973-4581-A269-A56EEBE8F432}"/>
              </a:ext>
            </a:extLst>
          </p:cNvPr>
          <p:cNvSpPr>
            <a:spLocks noGrp="1"/>
          </p:cNvSpPr>
          <p:nvPr>
            <p:ph idx="1"/>
          </p:nvPr>
        </p:nvSpPr>
        <p:spPr>
          <a:xfrm>
            <a:off x="803775" y="2464461"/>
            <a:ext cx="10550025" cy="3811834"/>
          </a:xfrm>
        </p:spPr>
        <p:txBody>
          <a:bodyPr anchor="t">
            <a:normAutofit/>
          </a:bodyPr>
          <a:lstStyle/>
          <a:p>
            <a:r>
              <a:rPr lang="en-GB" sz="2400" dirty="0">
                <a:solidFill>
                  <a:schemeClr val="tx1">
                    <a:alpha val="80000"/>
                  </a:schemeClr>
                </a:solidFill>
              </a:rPr>
              <a:t>V</a:t>
            </a:r>
            <a:r>
              <a:rPr lang="en-GB" sz="2400" dirty="0">
                <a:solidFill>
                  <a:schemeClr val="tx1">
                    <a:lumMod val="95000"/>
                    <a:lumOff val="5000"/>
                  </a:schemeClr>
                </a:solidFill>
              </a:rPr>
              <a:t>ictimology attempts to understand why some people are more prone than others in becoming victims of crime. </a:t>
            </a:r>
            <a:endParaRPr lang="en-GB" sz="2400" dirty="0">
              <a:solidFill>
                <a:schemeClr val="tx1">
                  <a:lumMod val="95000"/>
                  <a:lumOff val="5000"/>
                </a:schemeClr>
              </a:solidFill>
              <a:ea typeface="Calibri"/>
              <a:cs typeface="Calibri"/>
            </a:endParaRPr>
          </a:p>
          <a:p>
            <a:r>
              <a:rPr lang="en-GB" sz="2400" dirty="0">
                <a:solidFill>
                  <a:schemeClr val="tx1">
                    <a:lumMod val="95000"/>
                    <a:lumOff val="5000"/>
                  </a:schemeClr>
                </a:solidFill>
              </a:rPr>
              <a:t>4 theories to explain why:</a:t>
            </a:r>
            <a:endParaRPr lang="en-GB" sz="2400" dirty="0">
              <a:solidFill>
                <a:schemeClr val="tx1">
                  <a:lumMod val="95000"/>
                  <a:lumOff val="5000"/>
                </a:schemeClr>
              </a:solidFill>
              <a:ea typeface="Calibri"/>
              <a:cs typeface="Calibri"/>
            </a:endParaRPr>
          </a:p>
          <a:p>
            <a:r>
              <a:rPr lang="en-GB" sz="2400" i="1" dirty="0">
                <a:solidFill>
                  <a:schemeClr val="tx1">
                    <a:lumMod val="95000"/>
                    <a:lumOff val="5000"/>
                  </a:schemeClr>
                </a:solidFill>
              </a:rPr>
              <a:t>Victim Precipitation Theory</a:t>
            </a:r>
            <a:endParaRPr lang="en-GB" sz="2400" i="1" dirty="0">
              <a:solidFill>
                <a:schemeClr val="tx1">
                  <a:lumMod val="95000"/>
                  <a:lumOff val="5000"/>
                </a:schemeClr>
              </a:solidFill>
              <a:ea typeface="Calibri"/>
              <a:cs typeface="Calibri"/>
            </a:endParaRPr>
          </a:p>
          <a:p>
            <a:r>
              <a:rPr lang="en-GB" sz="2400" i="1" dirty="0">
                <a:solidFill>
                  <a:schemeClr val="tx1">
                    <a:lumMod val="95000"/>
                    <a:lumOff val="5000"/>
                  </a:schemeClr>
                </a:solidFill>
              </a:rPr>
              <a:t>Lifestyle Theory</a:t>
            </a:r>
            <a:endParaRPr lang="en-GB" sz="2400" i="1" dirty="0">
              <a:solidFill>
                <a:schemeClr val="tx1">
                  <a:lumMod val="95000"/>
                  <a:lumOff val="5000"/>
                </a:schemeClr>
              </a:solidFill>
              <a:ea typeface="Calibri"/>
              <a:cs typeface="Calibri"/>
            </a:endParaRPr>
          </a:p>
          <a:p>
            <a:r>
              <a:rPr lang="en-GB" sz="2400" i="1" dirty="0">
                <a:solidFill>
                  <a:schemeClr val="tx1">
                    <a:lumMod val="95000"/>
                    <a:lumOff val="5000"/>
                  </a:schemeClr>
                </a:solidFill>
              </a:rPr>
              <a:t>Deviant Place Theory</a:t>
            </a:r>
            <a:endParaRPr lang="en-GB" sz="2400" i="1" dirty="0">
              <a:solidFill>
                <a:schemeClr val="tx1">
                  <a:lumMod val="95000"/>
                  <a:lumOff val="5000"/>
                </a:schemeClr>
              </a:solidFill>
              <a:ea typeface="Calibri"/>
              <a:cs typeface="Calibri"/>
            </a:endParaRPr>
          </a:p>
          <a:p>
            <a:r>
              <a:rPr lang="en-GB" sz="2400" i="1" dirty="0">
                <a:solidFill>
                  <a:schemeClr val="tx1">
                    <a:lumMod val="95000"/>
                    <a:lumOff val="5000"/>
                  </a:schemeClr>
                </a:solidFill>
              </a:rPr>
              <a:t>Routine Activities Theory </a:t>
            </a:r>
            <a:br>
              <a:rPr lang="en-GB" sz="2000" i="1" dirty="0">
                <a:solidFill>
                  <a:schemeClr val="tx1">
                    <a:lumMod val="95000"/>
                    <a:lumOff val="5000"/>
                  </a:schemeClr>
                </a:solidFill>
              </a:rPr>
            </a:br>
            <a:br>
              <a:rPr lang="en-GB" sz="2000" i="1" dirty="0">
                <a:solidFill>
                  <a:schemeClr val="tx1">
                    <a:alpha val="80000"/>
                  </a:schemeClr>
                </a:solidFill>
              </a:rPr>
            </a:br>
            <a:endParaRPr lang="en-GB" sz="2000" i="1" dirty="0">
              <a:solidFill>
                <a:schemeClr val="tx1">
                  <a:alpha val="80000"/>
                </a:schemeClr>
              </a:solidFill>
            </a:endParaRPr>
          </a:p>
          <a:p>
            <a:endParaRPr lang="en-GB" sz="2000" dirty="0">
              <a:solidFill>
                <a:schemeClr val="tx1">
                  <a:alpha val="80000"/>
                </a:schemeClr>
              </a:solidFill>
            </a:endParaRPr>
          </a:p>
        </p:txBody>
      </p:sp>
    </p:spTree>
    <p:extLst>
      <p:ext uri="{BB962C8B-B14F-4D97-AF65-F5344CB8AC3E}">
        <p14:creationId xmlns:p14="http://schemas.microsoft.com/office/powerpoint/2010/main" val="983403402"/>
      </p:ext>
    </p:extLst>
  </p:cSld>
  <p:clrMapOvr>
    <a:masterClrMapping/>
  </p:clrMapOvr>
  <mc:AlternateContent xmlns:mc="http://schemas.openxmlformats.org/markup-compatibility/2006" xmlns:p14="http://schemas.microsoft.com/office/powerpoint/2010/main">
    <mc:Choice Requires="p14">
      <p:transition spd="slow" p14:dur="2000" advTm="26341"/>
    </mc:Choice>
    <mc:Fallback xmlns="">
      <p:transition spd="slow" advTm="26341"/>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07EED-4BB0-4BC7-856A-36E83F2533D4}"/>
              </a:ext>
            </a:extLst>
          </p:cNvPr>
          <p:cNvSpPr>
            <a:spLocks noGrp="1"/>
          </p:cNvSpPr>
          <p:nvPr>
            <p:ph type="title"/>
          </p:nvPr>
        </p:nvSpPr>
        <p:spPr>
          <a:xfrm>
            <a:off x="838200" y="365125"/>
            <a:ext cx="10515600" cy="739775"/>
          </a:xfrm>
        </p:spPr>
        <p:txBody>
          <a:bodyPr/>
          <a:lstStyle/>
          <a:p>
            <a:r>
              <a:rPr lang="en-GB"/>
              <a:t>Victimology Theory</a:t>
            </a:r>
          </a:p>
        </p:txBody>
      </p:sp>
      <p:sp>
        <p:nvSpPr>
          <p:cNvPr id="3" name="Content Placeholder 2">
            <a:extLst>
              <a:ext uri="{FF2B5EF4-FFF2-40B4-BE49-F238E27FC236}">
                <a16:creationId xmlns:a16="http://schemas.microsoft.com/office/drawing/2014/main" id="{B596513B-5931-4A1D-8EBC-267C7029C7E9}"/>
              </a:ext>
            </a:extLst>
          </p:cNvPr>
          <p:cNvSpPr>
            <a:spLocks noGrp="1"/>
          </p:cNvSpPr>
          <p:nvPr>
            <p:ph idx="1"/>
          </p:nvPr>
        </p:nvSpPr>
        <p:spPr>
          <a:xfrm>
            <a:off x="838200" y="1200150"/>
            <a:ext cx="10515600" cy="4976813"/>
          </a:xfrm>
        </p:spPr>
        <p:txBody>
          <a:bodyPr vert="horz" lIns="91440" tIns="45720" rIns="91440" bIns="45720" rtlCol="0" anchor="t">
            <a:normAutofit/>
          </a:bodyPr>
          <a:lstStyle/>
          <a:p>
            <a:r>
              <a:rPr lang="en-GB" i="1"/>
              <a:t>Victim Precipitation Theory</a:t>
            </a:r>
          </a:p>
          <a:p>
            <a:endParaRPr lang="en-GB" i="1"/>
          </a:p>
          <a:p>
            <a:r>
              <a:rPr lang="en-GB"/>
              <a:t>theory, some people may initiate the confrontation that eventually leads to their injury or death.</a:t>
            </a:r>
          </a:p>
          <a:p>
            <a:r>
              <a:rPr lang="en-GB"/>
              <a:t>Domestic abuse victims often contribute to their attacks by pursuing a relationship with the attacker.</a:t>
            </a:r>
          </a:p>
          <a:p>
            <a:r>
              <a:rPr lang="en-GB"/>
              <a:t>A woman may become the target of domestic violence when she disobeys the wishes which results in a backlash from her jealous spouse or partner.</a:t>
            </a:r>
          </a:p>
          <a:p>
            <a:r>
              <a:rPr lang="en-GB"/>
              <a:t>Becoming a member of a gang. </a:t>
            </a:r>
          </a:p>
        </p:txBody>
      </p:sp>
    </p:spTree>
    <p:extLst>
      <p:ext uri="{BB962C8B-B14F-4D97-AF65-F5344CB8AC3E}">
        <p14:creationId xmlns:p14="http://schemas.microsoft.com/office/powerpoint/2010/main" val="686628670"/>
      </p:ext>
    </p:extLst>
  </p:cSld>
  <p:clrMapOvr>
    <a:masterClrMapping/>
  </p:clrMapOvr>
  <mc:AlternateContent xmlns:mc="http://schemas.openxmlformats.org/markup-compatibility/2006" xmlns:p14="http://schemas.microsoft.com/office/powerpoint/2010/main">
    <mc:Choice Requires="p14">
      <p:transition spd="slow" p14:dur="2000" advTm="109492"/>
    </mc:Choice>
    <mc:Fallback xmlns="">
      <p:transition spd="slow" advTm="109492"/>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2AA38-419D-42D5-80CD-AA6C8071AF42}"/>
              </a:ext>
            </a:extLst>
          </p:cNvPr>
          <p:cNvSpPr>
            <a:spLocks noGrp="1"/>
          </p:cNvSpPr>
          <p:nvPr>
            <p:ph type="title"/>
          </p:nvPr>
        </p:nvSpPr>
        <p:spPr>
          <a:xfrm>
            <a:off x="838200" y="365125"/>
            <a:ext cx="10515600" cy="957237"/>
          </a:xfrm>
        </p:spPr>
        <p:txBody>
          <a:bodyPr>
            <a:normAutofit fontScale="90000"/>
          </a:bodyPr>
          <a:lstStyle/>
          <a:p>
            <a:br>
              <a:rPr lang="en-GB" i="1"/>
            </a:br>
            <a:r>
              <a:rPr lang="en-GB" i="1"/>
              <a:t>Lifestyle Theory</a:t>
            </a:r>
            <a:br>
              <a:rPr lang="en-GB" i="1"/>
            </a:br>
            <a:endParaRPr lang="en-GB"/>
          </a:p>
        </p:txBody>
      </p:sp>
      <p:sp>
        <p:nvSpPr>
          <p:cNvPr id="3" name="Content Placeholder 2">
            <a:extLst>
              <a:ext uri="{FF2B5EF4-FFF2-40B4-BE49-F238E27FC236}">
                <a16:creationId xmlns:a16="http://schemas.microsoft.com/office/drawing/2014/main" id="{C867A5C8-08CD-4DFD-9770-96C695F1EDC0}"/>
              </a:ext>
            </a:extLst>
          </p:cNvPr>
          <p:cNvSpPr>
            <a:spLocks noGrp="1"/>
          </p:cNvSpPr>
          <p:nvPr>
            <p:ph idx="1"/>
          </p:nvPr>
        </p:nvSpPr>
        <p:spPr/>
        <p:txBody>
          <a:bodyPr vert="horz" lIns="91440" tIns="45720" rIns="91440" bIns="45720" rtlCol="0" anchor="t">
            <a:normAutofit/>
          </a:bodyPr>
          <a:lstStyle/>
          <a:p>
            <a:r>
              <a:rPr lang="en-GB"/>
              <a:t>Some criminologists believe people may become crime victims because their lifestyle increases their </a:t>
            </a:r>
            <a:r>
              <a:rPr lang="en-GB" b="1"/>
              <a:t>exposure to criminal offenders</a:t>
            </a:r>
            <a:r>
              <a:rPr lang="en-GB"/>
              <a:t>.</a:t>
            </a:r>
          </a:p>
          <a:p>
            <a:r>
              <a:rPr lang="en-GB"/>
              <a:t>People who drink frequently have are most likely to be assaulted.</a:t>
            </a:r>
            <a:endParaRPr lang="en-GB">
              <a:cs typeface="Calibri"/>
            </a:endParaRPr>
          </a:p>
          <a:p>
            <a:r>
              <a:rPr lang="en-GB"/>
              <a:t>People who belong to groups that have an extremely risky life—homeless, drug users, gang members—are at high risk for victimisation; the more time they are exposed to street life, the greater their risk of becoming crime victims.</a:t>
            </a:r>
          </a:p>
          <a:p>
            <a:endParaRPr lang="en-GB"/>
          </a:p>
        </p:txBody>
      </p:sp>
    </p:spTree>
    <p:extLst>
      <p:ext uri="{BB962C8B-B14F-4D97-AF65-F5344CB8AC3E}">
        <p14:creationId xmlns:p14="http://schemas.microsoft.com/office/powerpoint/2010/main" val="3590827722"/>
      </p:ext>
    </p:extLst>
  </p:cSld>
  <p:clrMapOvr>
    <a:masterClrMapping/>
  </p:clrMapOvr>
  <mc:AlternateContent xmlns:mc="http://schemas.openxmlformats.org/markup-compatibility/2006" xmlns:p14="http://schemas.microsoft.com/office/powerpoint/2010/main">
    <mc:Choice Requires="p14">
      <p:transition spd="slow" p14:dur="2000" advTm="80885"/>
    </mc:Choice>
    <mc:Fallback xmlns="">
      <p:transition spd="slow" advTm="80885"/>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5E421-6DF6-4AC1-A92E-26C79160B2CB}"/>
              </a:ext>
            </a:extLst>
          </p:cNvPr>
          <p:cNvSpPr>
            <a:spLocks noGrp="1"/>
          </p:cNvSpPr>
          <p:nvPr>
            <p:ph type="title"/>
          </p:nvPr>
        </p:nvSpPr>
        <p:spPr>
          <a:xfrm>
            <a:off x="838200" y="365126"/>
            <a:ext cx="10515600" cy="892174"/>
          </a:xfrm>
        </p:spPr>
        <p:txBody>
          <a:bodyPr>
            <a:normAutofit fontScale="90000"/>
          </a:bodyPr>
          <a:lstStyle/>
          <a:p>
            <a:br>
              <a:rPr lang="en-GB" i="1"/>
            </a:br>
            <a:r>
              <a:rPr lang="en-GB" i="1"/>
              <a:t>Deviant Place Theory</a:t>
            </a:r>
            <a:br>
              <a:rPr lang="en-GB" i="1"/>
            </a:br>
            <a:endParaRPr lang="en-GB"/>
          </a:p>
        </p:txBody>
      </p:sp>
      <p:sp>
        <p:nvSpPr>
          <p:cNvPr id="3" name="Content Placeholder 2">
            <a:extLst>
              <a:ext uri="{FF2B5EF4-FFF2-40B4-BE49-F238E27FC236}">
                <a16:creationId xmlns:a16="http://schemas.microsoft.com/office/drawing/2014/main" id="{6F10EE85-34C4-4A99-A18B-448194BA7D18}"/>
              </a:ext>
            </a:extLst>
          </p:cNvPr>
          <p:cNvSpPr>
            <a:spLocks noGrp="1"/>
          </p:cNvSpPr>
          <p:nvPr>
            <p:ph idx="1"/>
          </p:nvPr>
        </p:nvSpPr>
        <p:spPr>
          <a:xfrm>
            <a:off x="838200" y="1257300"/>
            <a:ext cx="10515600" cy="4919663"/>
          </a:xfrm>
        </p:spPr>
        <p:txBody>
          <a:bodyPr vert="horz" lIns="91440" tIns="45720" rIns="91440" bIns="45720" rtlCol="0" anchor="t">
            <a:normAutofit/>
          </a:bodyPr>
          <a:lstStyle/>
          <a:p>
            <a:r>
              <a:rPr lang="en-GB"/>
              <a:t>The more often victims visit dangerous places, the more likely they will be exposed to crime and violence. </a:t>
            </a:r>
          </a:p>
          <a:p>
            <a:r>
              <a:rPr lang="en-GB"/>
              <a:t>Victims do not encourage crime, but are victim prone because they live in </a:t>
            </a:r>
            <a:r>
              <a:rPr lang="en-GB" b="1"/>
              <a:t>socially disorganised high-crime areas</a:t>
            </a:r>
          </a:p>
          <a:p>
            <a:r>
              <a:rPr lang="en-GB"/>
              <a:t>Victims have a greatest risk of encountering criminal offenders, irrespective of their own behaviour or lifestyle.</a:t>
            </a:r>
          </a:p>
          <a:p>
            <a:endParaRPr lang="en-GB"/>
          </a:p>
        </p:txBody>
      </p:sp>
    </p:spTree>
    <p:extLst>
      <p:ext uri="{BB962C8B-B14F-4D97-AF65-F5344CB8AC3E}">
        <p14:creationId xmlns:p14="http://schemas.microsoft.com/office/powerpoint/2010/main" val="2581938718"/>
      </p:ext>
    </p:extLst>
  </p:cSld>
  <p:clrMapOvr>
    <a:masterClrMapping/>
  </p:clrMapOvr>
  <mc:AlternateContent xmlns:mc="http://schemas.openxmlformats.org/markup-compatibility/2006" xmlns:p14="http://schemas.microsoft.com/office/powerpoint/2010/main">
    <mc:Choice Requires="p14">
      <p:transition spd="slow" p14:dur="2000" advTm="98137"/>
    </mc:Choice>
    <mc:Fallback xmlns="">
      <p:transition spd="slow" advTm="98137"/>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22B42-DE1C-4CAA-94DD-0D47478F431B}"/>
              </a:ext>
            </a:extLst>
          </p:cNvPr>
          <p:cNvSpPr>
            <a:spLocks noGrp="1"/>
          </p:cNvSpPr>
          <p:nvPr>
            <p:ph type="title"/>
          </p:nvPr>
        </p:nvSpPr>
        <p:spPr>
          <a:xfrm>
            <a:off x="838200" y="365125"/>
            <a:ext cx="10515600" cy="511175"/>
          </a:xfrm>
        </p:spPr>
        <p:txBody>
          <a:bodyPr>
            <a:normAutofit fontScale="90000"/>
          </a:bodyPr>
          <a:lstStyle/>
          <a:p>
            <a:br>
              <a:rPr lang="en-GB" i="1"/>
            </a:br>
            <a:r>
              <a:rPr lang="en-GB" i="1"/>
              <a:t>Routine Activities Theory</a:t>
            </a:r>
            <a:br>
              <a:rPr lang="en-GB" i="1"/>
            </a:br>
            <a:endParaRPr lang="en-GB"/>
          </a:p>
        </p:txBody>
      </p:sp>
      <p:sp>
        <p:nvSpPr>
          <p:cNvPr id="3" name="Content Placeholder 2">
            <a:extLst>
              <a:ext uri="{FF2B5EF4-FFF2-40B4-BE49-F238E27FC236}">
                <a16:creationId xmlns:a16="http://schemas.microsoft.com/office/drawing/2014/main" id="{2D7FD516-B1E0-4BC3-9223-BB19852294BF}"/>
              </a:ext>
            </a:extLst>
          </p:cNvPr>
          <p:cNvSpPr>
            <a:spLocks noGrp="1"/>
          </p:cNvSpPr>
          <p:nvPr>
            <p:ph idx="1"/>
          </p:nvPr>
        </p:nvSpPr>
        <p:spPr>
          <a:xfrm>
            <a:off x="838200" y="1276350"/>
            <a:ext cx="5015484" cy="4900613"/>
          </a:xfrm>
        </p:spPr>
        <p:txBody>
          <a:bodyPr>
            <a:normAutofit/>
          </a:bodyPr>
          <a:lstStyle/>
          <a:p>
            <a:r>
              <a:rPr lang="en-GB"/>
              <a:t>The availability of </a:t>
            </a:r>
            <a:r>
              <a:rPr lang="en-GB" b="1"/>
              <a:t>suitable targets</a:t>
            </a:r>
            <a:r>
              <a:rPr lang="en-GB"/>
              <a:t>, such as homes containing easily saleable goods.</a:t>
            </a:r>
          </a:p>
          <a:p>
            <a:r>
              <a:rPr lang="en-GB"/>
              <a:t>The </a:t>
            </a:r>
            <a:r>
              <a:rPr lang="en-GB" b="1"/>
              <a:t>absence of capable guardians</a:t>
            </a:r>
            <a:r>
              <a:rPr lang="en-GB"/>
              <a:t>, such as police, homeowners, neighbours &amp; home security. </a:t>
            </a:r>
          </a:p>
          <a:p>
            <a:r>
              <a:rPr lang="en-GB"/>
              <a:t>The presence of </a:t>
            </a:r>
            <a:r>
              <a:rPr lang="en-GB" b="1"/>
              <a:t>motivated or likely  offenders</a:t>
            </a:r>
            <a:r>
              <a:rPr lang="en-GB"/>
              <a:t>, ready to engage in  criminal behaviour.  </a:t>
            </a:r>
          </a:p>
        </p:txBody>
      </p:sp>
      <p:pic>
        <p:nvPicPr>
          <p:cNvPr id="4" name="Picture 3">
            <a:extLst>
              <a:ext uri="{FF2B5EF4-FFF2-40B4-BE49-F238E27FC236}">
                <a16:creationId xmlns:a16="http://schemas.microsoft.com/office/drawing/2014/main" id="{83A080F4-C663-4B32-8FB7-1289D6C2F18C}"/>
              </a:ext>
            </a:extLst>
          </p:cNvPr>
          <p:cNvPicPr>
            <a:picLocks noChangeAspect="1"/>
          </p:cNvPicPr>
          <p:nvPr/>
        </p:nvPicPr>
        <p:blipFill rotWithShape="1">
          <a:blip r:embed="rId3" cstate="print"/>
          <a:srcRect l="2370" r="4109"/>
          <a:stretch/>
        </p:blipFill>
        <p:spPr>
          <a:xfrm>
            <a:off x="6338316" y="1409701"/>
            <a:ext cx="5074070" cy="4767262"/>
          </a:xfrm>
          <a:prstGeom prst="rect">
            <a:avLst/>
          </a:prstGeom>
        </p:spPr>
      </p:pic>
    </p:spTree>
    <p:extLst>
      <p:ext uri="{BB962C8B-B14F-4D97-AF65-F5344CB8AC3E}">
        <p14:creationId xmlns:p14="http://schemas.microsoft.com/office/powerpoint/2010/main" val="1334444427"/>
      </p:ext>
    </p:extLst>
  </p:cSld>
  <p:clrMapOvr>
    <a:masterClrMapping/>
  </p:clrMapOvr>
  <mc:AlternateContent xmlns:mc="http://schemas.openxmlformats.org/markup-compatibility/2006" xmlns:p14="http://schemas.microsoft.com/office/powerpoint/2010/main">
    <mc:Choice Requires="p14">
      <p:transition spd="slow" p14:dur="2000" advTm="191113"/>
    </mc:Choice>
    <mc:Fallback xmlns="">
      <p:transition spd="slow" advTm="191113"/>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A01F-7FFD-4749-99C6-D29A1DA59BCF}"/>
              </a:ext>
            </a:extLst>
          </p:cNvPr>
          <p:cNvSpPr>
            <a:spLocks noGrp="1"/>
          </p:cNvSpPr>
          <p:nvPr>
            <p:ph type="title"/>
          </p:nvPr>
        </p:nvSpPr>
        <p:spPr>
          <a:xfrm>
            <a:off x="838200" y="421109"/>
            <a:ext cx="10515600" cy="829193"/>
          </a:xfrm>
        </p:spPr>
        <p:txBody>
          <a:bodyPr>
            <a:normAutofit/>
          </a:bodyPr>
          <a:lstStyle/>
          <a:p>
            <a:r>
              <a:rPr lang="en-GB"/>
              <a:t>Recent movement </a:t>
            </a:r>
          </a:p>
        </p:txBody>
      </p:sp>
      <p:sp>
        <p:nvSpPr>
          <p:cNvPr id="3" name="Content Placeholder 2">
            <a:extLst>
              <a:ext uri="{FF2B5EF4-FFF2-40B4-BE49-F238E27FC236}">
                <a16:creationId xmlns:a16="http://schemas.microsoft.com/office/drawing/2014/main" id="{764C08B7-C0EB-4861-B537-6B61694A0780}"/>
              </a:ext>
            </a:extLst>
          </p:cNvPr>
          <p:cNvSpPr>
            <a:spLocks noGrp="1"/>
          </p:cNvSpPr>
          <p:nvPr>
            <p:ph idx="1"/>
          </p:nvPr>
        </p:nvSpPr>
        <p:spPr/>
        <p:txBody>
          <a:bodyPr/>
          <a:lstStyle/>
          <a:p>
            <a:pPr fontAlgn="base"/>
            <a:r>
              <a:rPr lang="en-GB"/>
              <a:t>1970’s  where victimology was formally recognized as a subfield within criminology.</a:t>
            </a:r>
          </a:p>
          <a:p>
            <a:pPr fontAlgn="base"/>
            <a:r>
              <a:rPr lang="en-GB"/>
              <a:t>Growth within victimology has been substantial. </a:t>
            </a:r>
          </a:p>
          <a:p>
            <a:pPr fontAlgn="base"/>
            <a:r>
              <a:rPr lang="en-GB"/>
              <a:t>Result of a heightened attention to victims of crime. Increased interest in data collection, theorists and legislation development directed toward the victim rather than the perpetrator. </a:t>
            </a:r>
          </a:p>
          <a:p>
            <a:pPr fontAlgn="base"/>
            <a:r>
              <a:rPr lang="en-GB"/>
              <a:t>Victims’ Rights movement has been influential in drawing attention to crime victims and to the field of victimology.</a:t>
            </a:r>
          </a:p>
          <a:p>
            <a:endParaRPr lang="en-GB"/>
          </a:p>
        </p:txBody>
      </p:sp>
    </p:spTree>
    <p:extLst>
      <p:ext uri="{BB962C8B-B14F-4D97-AF65-F5344CB8AC3E}">
        <p14:creationId xmlns:p14="http://schemas.microsoft.com/office/powerpoint/2010/main" val="2811909454"/>
      </p:ext>
    </p:extLst>
  </p:cSld>
  <p:clrMapOvr>
    <a:masterClrMapping/>
  </p:clrMapOvr>
  <mc:AlternateContent xmlns:mc="http://schemas.openxmlformats.org/markup-compatibility/2006" xmlns:p14="http://schemas.microsoft.com/office/powerpoint/2010/main">
    <mc:Choice Requires="p14">
      <p:transition spd="slow" p14:dur="2000" advTm="120034"/>
    </mc:Choice>
    <mc:Fallback xmlns="">
      <p:transition spd="slow" advTm="120034"/>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83564" y="348865"/>
            <a:ext cx="9718111" cy="1576446"/>
          </a:xfrm>
        </p:spPr>
        <p:txBody>
          <a:bodyPr anchor="ctr">
            <a:normAutofit/>
          </a:bodyPr>
          <a:lstStyle/>
          <a:p>
            <a:r>
              <a:rPr lang="en-GB" sz="4000" dirty="0"/>
              <a:t>Victims History</a:t>
            </a:r>
            <a:endParaRPr lang="en-GB" sz="4000" dirty="0">
              <a:cs typeface="Calibri Light"/>
            </a:endParaRPr>
          </a:p>
        </p:txBody>
      </p:sp>
      <p:graphicFrame>
        <p:nvGraphicFramePr>
          <p:cNvPr id="6" name="Content Placeholder 2">
            <a:extLst>
              <a:ext uri="{FF2B5EF4-FFF2-40B4-BE49-F238E27FC236}">
                <a16:creationId xmlns:a16="http://schemas.microsoft.com/office/drawing/2014/main" id="{AE386823-93C2-263D-9750-0316A118CFEC}"/>
              </a:ext>
            </a:extLst>
          </p:cNvPr>
          <p:cNvGraphicFramePr>
            <a:graphicFrameLocks noGrp="1"/>
          </p:cNvGraphicFramePr>
          <p:nvPr>
            <p:ph idx="1"/>
          </p:nvPr>
        </p:nvGraphicFramePr>
        <p:xfrm>
          <a:off x="785167" y="2220868"/>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07889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06029"/>
          </a:xfrm>
        </p:spPr>
        <p:txBody>
          <a:bodyPr>
            <a:normAutofit/>
          </a:bodyPr>
          <a:lstStyle/>
          <a:p>
            <a:r>
              <a:rPr lang="en-GB" dirty="0"/>
              <a:t>Victim’s Movement</a:t>
            </a:r>
          </a:p>
        </p:txBody>
      </p:sp>
      <p:sp>
        <p:nvSpPr>
          <p:cNvPr id="3" name="Content Placeholder 2"/>
          <p:cNvSpPr>
            <a:spLocks noGrp="1"/>
          </p:cNvSpPr>
          <p:nvPr>
            <p:ph idx="1"/>
          </p:nvPr>
        </p:nvSpPr>
        <p:spPr>
          <a:xfrm>
            <a:off x="838200" y="1358537"/>
            <a:ext cx="10515600" cy="4818426"/>
          </a:xfrm>
        </p:spPr>
        <p:txBody>
          <a:bodyPr/>
          <a:lstStyle/>
          <a:p>
            <a:r>
              <a:rPr lang="en-GB"/>
              <a:t>Studies show that victims were dissatisfied with the treatment they received from the criminal justice system agencies</a:t>
            </a:r>
          </a:p>
          <a:p>
            <a:r>
              <a:rPr lang="en-GB"/>
              <a:t>Report to police nothing else would be done</a:t>
            </a:r>
          </a:p>
          <a:p>
            <a:r>
              <a:rPr lang="en-GB"/>
              <a:t>No practical help (change of locks/doors/windows)</a:t>
            </a:r>
          </a:p>
          <a:p>
            <a:r>
              <a:rPr lang="en-GB"/>
              <a:t>Giving evidence – witnesses were given little information on what was expected of them</a:t>
            </a:r>
          </a:p>
          <a:p>
            <a:r>
              <a:rPr lang="en-GB"/>
              <a:t>Medical Help </a:t>
            </a:r>
          </a:p>
          <a:p>
            <a:r>
              <a:rPr lang="en-GB"/>
              <a:t>Fear of crime / emotional support</a:t>
            </a:r>
          </a:p>
          <a:p>
            <a:r>
              <a:rPr lang="en-GB"/>
              <a:t>No compensation </a:t>
            </a:r>
          </a:p>
          <a:p>
            <a:endParaRPr lang="en-GB"/>
          </a:p>
        </p:txBody>
      </p:sp>
    </p:spTree>
    <p:extLst>
      <p:ext uri="{BB962C8B-B14F-4D97-AF65-F5344CB8AC3E}">
        <p14:creationId xmlns:p14="http://schemas.microsoft.com/office/powerpoint/2010/main" val="655664187"/>
      </p:ext>
    </p:extLst>
  </p:cSld>
  <p:clrMapOvr>
    <a:masterClrMapping/>
  </p:clrMapOvr>
  <mc:AlternateContent xmlns:mc="http://schemas.openxmlformats.org/markup-compatibility/2006" xmlns:p14="http://schemas.microsoft.com/office/powerpoint/2010/main">
    <mc:Choice Requires="p14">
      <p:transition spd="slow" p14:dur="2000" advTm="165429"/>
    </mc:Choice>
    <mc:Fallback xmlns="">
      <p:transition spd="slow" advTm="165429"/>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E0AF-C0DA-47AE-9D72-9BFDB8E71A25}"/>
              </a:ext>
            </a:extLst>
          </p:cNvPr>
          <p:cNvSpPr>
            <a:spLocks noGrp="1"/>
          </p:cNvSpPr>
          <p:nvPr>
            <p:ph type="title"/>
          </p:nvPr>
        </p:nvSpPr>
        <p:spPr>
          <a:xfrm>
            <a:off x="838200" y="365125"/>
            <a:ext cx="10515600" cy="1006475"/>
          </a:xfrm>
        </p:spPr>
        <p:txBody>
          <a:bodyPr/>
          <a:lstStyle/>
          <a:p>
            <a:r>
              <a:rPr lang="en-GB"/>
              <a:t>1970’s onwards</a:t>
            </a:r>
          </a:p>
        </p:txBody>
      </p:sp>
      <p:sp>
        <p:nvSpPr>
          <p:cNvPr id="3" name="Content Placeholder 2">
            <a:extLst>
              <a:ext uri="{FF2B5EF4-FFF2-40B4-BE49-F238E27FC236}">
                <a16:creationId xmlns:a16="http://schemas.microsoft.com/office/drawing/2014/main" id="{C22B1C39-585E-439A-8857-35BF2998B0F8}"/>
              </a:ext>
            </a:extLst>
          </p:cNvPr>
          <p:cNvSpPr>
            <a:spLocks noGrp="1"/>
          </p:cNvSpPr>
          <p:nvPr>
            <p:ph idx="1"/>
          </p:nvPr>
        </p:nvSpPr>
        <p:spPr>
          <a:xfrm>
            <a:off x="838200" y="1371600"/>
            <a:ext cx="10515600" cy="4805363"/>
          </a:xfrm>
        </p:spPr>
        <p:txBody>
          <a:bodyPr/>
          <a:lstStyle/>
          <a:p>
            <a:r>
              <a:rPr lang="en-GB"/>
              <a:t>Initiatives started to be developed to support victims.</a:t>
            </a:r>
          </a:p>
          <a:p>
            <a:r>
              <a:rPr lang="en-GB"/>
              <a:t>Recognition of victims’ – victim impact statements </a:t>
            </a:r>
          </a:p>
          <a:p>
            <a:r>
              <a:rPr lang="en-GB"/>
              <a:t>Witness Protection  </a:t>
            </a:r>
          </a:p>
          <a:p>
            <a:r>
              <a:rPr lang="en-GB"/>
              <a:t>1970s, the UK courts began to offer retribution for the victims, making them a more central focus in the courts</a:t>
            </a:r>
          </a:p>
          <a:p>
            <a:r>
              <a:rPr lang="en-GB"/>
              <a:t>Victim compensation scheme issued by the courts</a:t>
            </a:r>
          </a:p>
          <a:p>
            <a:r>
              <a:rPr lang="en-GB"/>
              <a:t>In 1972, the FBI formed the </a:t>
            </a:r>
            <a:r>
              <a:rPr lang="en-GB" b="1"/>
              <a:t>Behavioural Science Unit</a:t>
            </a:r>
            <a:r>
              <a:rPr lang="en-GB"/>
              <a:t> (BSU) to study the relationships between the offenders, victims and effects of being  victim. </a:t>
            </a:r>
          </a:p>
          <a:p>
            <a:r>
              <a:rPr lang="en-GB"/>
              <a:t>United Nations Handbook on Justice for Victims in 1999.</a:t>
            </a:r>
          </a:p>
          <a:p>
            <a:endParaRPr lang="en-GB"/>
          </a:p>
        </p:txBody>
      </p:sp>
    </p:spTree>
    <p:extLst>
      <p:ext uri="{BB962C8B-B14F-4D97-AF65-F5344CB8AC3E}">
        <p14:creationId xmlns:p14="http://schemas.microsoft.com/office/powerpoint/2010/main" val="1705570482"/>
      </p:ext>
    </p:extLst>
  </p:cSld>
  <p:clrMapOvr>
    <a:masterClrMapping/>
  </p:clrMapOvr>
  <mc:AlternateContent xmlns:mc="http://schemas.openxmlformats.org/markup-compatibility/2006" xmlns:p14="http://schemas.microsoft.com/office/powerpoint/2010/main">
    <mc:Choice Requires="p14">
      <p:transition spd="slow" p14:dur="2000" advTm="63957"/>
    </mc:Choice>
    <mc:Fallback xmlns="">
      <p:transition spd="slow" advTm="63957"/>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D2603-A684-501B-9D84-93D0F57C56EE}"/>
              </a:ext>
            </a:extLst>
          </p:cNvPr>
          <p:cNvSpPr>
            <a:spLocks noGrp="1"/>
          </p:cNvSpPr>
          <p:nvPr>
            <p:ph type="title"/>
          </p:nvPr>
        </p:nvSpPr>
        <p:spPr>
          <a:xfrm>
            <a:off x="556532" y="643467"/>
            <a:ext cx="11210925" cy="744836"/>
          </a:xfrm>
        </p:spPr>
        <p:txBody>
          <a:bodyPr vert="horz" lIns="91440" tIns="45720" rIns="91440" bIns="45720" rtlCol="0" anchor="ctr">
            <a:normAutofit fontScale="90000"/>
          </a:bodyPr>
          <a:lstStyle/>
          <a:p>
            <a:pPr algn="ctr"/>
            <a:r>
              <a:rPr lang="en-US" sz="5400" baseline="0" dirty="0">
                <a:latin typeface="Calibri Light"/>
              </a:rPr>
              <a:t>Victim's </a:t>
            </a:r>
            <a:r>
              <a:rPr lang="en-US" sz="5400" dirty="0">
                <a:latin typeface="Calibri Light"/>
              </a:rPr>
              <a:t>Support</a:t>
            </a:r>
            <a:endParaRPr lang="en-US" sz="3200" kern="1200" dirty="0">
              <a:latin typeface="+mj-lt"/>
              <a:ea typeface="+mj-ea"/>
              <a:cs typeface="+mj-cs"/>
            </a:endParaRPr>
          </a:p>
        </p:txBody>
      </p:sp>
      <p:pic>
        <p:nvPicPr>
          <p:cNvPr id="4" name="Picture 4">
            <a:extLst>
              <a:ext uri="{FF2B5EF4-FFF2-40B4-BE49-F238E27FC236}">
                <a16:creationId xmlns:a16="http://schemas.microsoft.com/office/drawing/2014/main" id="{32298CBA-9284-BA96-DD49-B6BBFA2CAADE}"/>
              </a:ext>
            </a:extLst>
          </p:cNvPr>
          <p:cNvPicPr>
            <a:picLocks noGrp="1" noChangeAspect="1"/>
          </p:cNvPicPr>
          <p:nvPr>
            <p:ph idx="1"/>
          </p:nvPr>
        </p:nvPicPr>
        <p:blipFill>
          <a:blip r:embed="rId2"/>
          <a:stretch>
            <a:fillRect/>
          </a:stretch>
        </p:blipFill>
        <p:spPr>
          <a:xfrm>
            <a:off x="1213556" y="1675227"/>
            <a:ext cx="9764888" cy="4394199"/>
          </a:xfrm>
          <a:prstGeom prst="rect">
            <a:avLst/>
          </a:prstGeom>
        </p:spPr>
      </p:pic>
    </p:spTree>
    <p:extLst>
      <p:ext uri="{BB962C8B-B14F-4D97-AF65-F5344CB8AC3E}">
        <p14:creationId xmlns:p14="http://schemas.microsoft.com/office/powerpoint/2010/main" val="368677336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68B26-9A86-BF27-B1AF-15FBD43EB6D1}"/>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dirty="0"/>
              <a:t>Victim's</a:t>
            </a:r>
            <a:r>
              <a:rPr lang="en-US" sz="5400" kern="1200" dirty="0">
                <a:latin typeface="+mj-lt"/>
                <a:ea typeface="+mj-ea"/>
                <a:cs typeface="+mj-cs"/>
              </a:rPr>
              <a:t> </a:t>
            </a:r>
            <a:r>
              <a:rPr lang="en-US" sz="5400" dirty="0"/>
              <a:t>support</a:t>
            </a:r>
            <a:endParaRPr lang="en-US" sz="5400" kern="1200" dirty="0">
              <a:latin typeface="+mj-lt"/>
              <a:ea typeface="+mj-ea"/>
              <a:cs typeface="+mj-cs"/>
            </a:endParaRPr>
          </a:p>
        </p:txBody>
      </p:sp>
      <p:pic>
        <p:nvPicPr>
          <p:cNvPr id="4" name="Picture 4" descr="Text&#10;&#10;Description automatically generated">
            <a:extLst>
              <a:ext uri="{FF2B5EF4-FFF2-40B4-BE49-F238E27FC236}">
                <a16:creationId xmlns:a16="http://schemas.microsoft.com/office/drawing/2014/main" id="{066F09CB-E62A-58F9-2C57-FD643770EF67}"/>
              </a:ext>
            </a:extLst>
          </p:cNvPr>
          <p:cNvPicPr>
            <a:picLocks noGrp="1" noChangeAspect="1"/>
          </p:cNvPicPr>
          <p:nvPr>
            <p:ph idx="1"/>
          </p:nvPr>
        </p:nvPicPr>
        <p:blipFill>
          <a:blip r:embed="rId2"/>
          <a:stretch>
            <a:fillRect/>
          </a:stretch>
        </p:blipFill>
        <p:spPr>
          <a:xfrm>
            <a:off x="1134272" y="1863801"/>
            <a:ext cx="9923455" cy="4440746"/>
          </a:xfrm>
          <a:prstGeom prst="rect">
            <a:avLst/>
          </a:prstGeom>
        </p:spPr>
      </p:pic>
    </p:spTree>
    <p:extLst>
      <p:ext uri="{BB962C8B-B14F-4D97-AF65-F5344CB8AC3E}">
        <p14:creationId xmlns:p14="http://schemas.microsoft.com/office/powerpoint/2010/main" val="150898751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71162"/>
            <a:ext cx="2840182" cy="2371148"/>
          </a:xfrm>
        </p:spPr>
        <p:txBody>
          <a:bodyPr vert="horz" lIns="91440" tIns="45720" rIns="91440" bIns="45720" rtlCol="0" anchor="ctr">
            <a:normAutofit/>
          </a:bodyPr>
          <a:lstStyle/>
          <a:p>
            <a:br>
              <a:rPr lang="en-US" sz="3200" b="1" kern="1200" dirty="0"/>
            </a:br>
            <a:r>
              <a:rPr lang="en-GB" sz="3200" b="1" kern="1200" dirty="0">
                <a:latin typeface="+mj-lt"/>
                <a:ea typeface="+mj-ea"/>
                <a:cs typeface="+mj-cs"/>
              </a:rPr>
              <a:t>Victim, Witness and Defence Accounts</a:t>
            </a:r>
            <a:r>
              <a:rPr lang="en-GB" sz="3200" b="1" dirty="0"/>
              <a:t> / Evidence</a:t>
            </a:r>
            <a:endParaRPr lang="en-GB" sz="3200" kern="1200" dirty="0">
              <a:latin typeface="+mj-lt"/>
              <a:cs typeface="Calibri Light"/>
            </a:endParaRPr>
          </a:p>
          <a:p>
            <a:endParaRPr lang="en-GB" sz="3200" kern="1200" dirty="0">
              <a:latin typeface="+mj-lt"/>
              <a:cs typeface="Calibri Light"/>
            </a:endParaRPr>
          </a:p>
        </p:txBody>
      </p:sp>
      <p:pic>
        <p:nvPicPr>
          <p:cNvPr id="4" name="Picture 4" descr="Diagram&#10;&#10;Description automatically generated">
            <a:extLst>
              <a:ext uri="{FF2B5EF4-FFF2-40B4-BE49-F238E27FC236}">
                <a16:creationId xmlns:a16="http://schemas.microsoft.com/office/drawing/2014/main" id="{1B44D29E-614C-A2FA-F0A9-5A5D5AB20969}"/>
              </a:ext>
            </a:extLst>
          </p:cNvPr>
          <p:cNvPicPr>
            <a:picLocks noGrp="1" noChangeAspect="1"/>
          </p:cNvPicPr>
          <p:nvPr>
            <p:ph idx="1"/>
          </p:nvPr>
        </p:nvPicPr>
        <p:blipFill>
          <a:blip r:embed="rId3"/>
          <a:stretch>
            <a:fillRect/>
          </a:stretch>
        </p:blipFill>
        <p:spPr>
          <a:xfrm>
            <a:off x="4285500" y="640080"/>
            <a:ext cx="7192403" cy="5578816"/>
          </a:xfrm>
          <a:prstGeom prst="rect">
            <a:avLst/>
          </a:prstGeom>
        </p:spPr>
      </p:pic>
    </p:spTree>
    <p:extLst>
      <p:ext uri="{BB962C8B-B14F-4D97-AF65-F5344CB8AC3E}">
        <p14:creationId xmlns:p14="http://schemas.microsoft.com/office/powerpoint/2010/main" val="400955452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B4D1B-4DEE-48D9-82DC-08F5A8742736}"/>
              </a:ext>
            </a:extLst>
          </p:cNvPr>
          <p:cNvSpPr>
            <a:spLocks noGrp="1"/>
          </p:cNvSpPr>
          <p:nvPr>
            <p:ph type="title"/>
          </p:nvPr>
        </p:nvSpPr>
        <p:spPr>
          <a:xfrm>
            <a:off x="761803" y="350196"/>
            <a:ext cx="4646904" cy="1624520"/>
          </a:xfrm>
        </p:spPr>
        <p:txBody>
          <a:bodyPr anchor="ctr">
            <a:normAutofit/>
          </a:bodyPr>
          <a:lstStyle/>
          <a:p>
            <a:r>
              <a:rPr lang="en-GB" sz="4000"/>
              <a:t>Other Countries</a:t>
            </a:r>
          </a:p>
        </p:txBody>
      </p:sp>
      <p:sp>
        <p:nvSpPr>
          <p:cNvPr id="3" name="Content Placeholder 2">
            <a:extLst>
              <a:ext uri="{FF2B5EF4-FFF2-40B4-BE49-F238E27FC236}">
                <a16:creationId xmlns:a16="http://schemas.microsoft.com/office/drawing/2014/main" id="{5D813B27-7EAD-42CD-B760-E38A34BAE814}"/>
              </a:ext>
            </a:extLst>
          </p:cNvPr>
          <p:cNvSpPr>
            <a:spLocks noGrp="1"/>
          </p:cNvSpPr>
          <p:nvPr>
            <p:ph idx="1"/>
          </p:nvPr>
        </p:nvSpPr>
        <p:spPr>
          <a:xfrm>
            <a:off x="244218" y="2398144"/>
            <a:ext cx="5164489" cy="4116355"/>
          </a:xfrm>
        </p:spPr>
        <p:txBody>
          <a:bodyPr vert="horz" lIns="91440" tIns="45720" rIns="91440" bIns="45720" rtlCol="0" anchor="ctr">
            <a:normAutofit/>
          </a:bodyPr>
          <a:lstStyle/>
          <a:p>
            <a:r>
              <a:rPr lang="en-GB" sz="2000" dirty="0"/>
              <a:t>Africa / Asia punishments.  Congo leaders would cut lips, hands, fingers off.</a:t>
            </a:r>
            <a:endParaRPr lang="en-GB" sz="2000" dirty="0">
              <a:cs typeface="Calibri"/>
            </a:endParaRPr>
          </a:p>
          <a:p>
            <a:r>
              <a:rPr lang="en-GB" sz="2000" dirty="0"/>
              <a:t>Old traditions set up communities</a:t>
            </a:r>
            <a:endParaRPr lang="en-GB" sz="2000" dirty="0">
              <a:cs typeface="Calibri"/>
            </a:endParaRPr>
          </a:p>
          <a:p>
            <a:r>
              <a:rPr lang="en-GB" sz="2000" dirty="0"/>
              <a:t>A ‘wrongdoing’  - something that effected the relationship between the offender and victim as well as the wider relationships. </a:t>
            </a:r>
            <a:endParaRPr lang="en-GB" sz="2000" dirty="0">
              <a:cs typeface="Calibri"/>
            </a:endParaRPr>
          </a:p>
          <a:p>
            <a:r>
              <a:rPr lang="en-GB" sz="2000" dirty="0"/>
              <a:t>The act may be minor, but the effect sever.</a:t>
            </a:r>
            <a:endParaRPr lang="en-GB" sz="2000" dirty="0">
              <a:cs typeface="Calibri"/>
            </a:endParaRPr>
          </a:p>
          <a:p>
            <a:r>
              <a:rPr lang="en-GB" sz="2000" dirty="0"/>
              <a:t>Arabic countries – Qur’an, traditions &amp; law.</a:t>
            </a:r>
            <a:endParaRPr lang="en-GB" sz="2000" dirty="0">
              <a:cs typeface="Calibri"/>
            </a:endParaRPr>
          </a:p>
          <a:p>
            <a:pPr lvl="1"/>
            <a:r>
              <a:rPr lang="en-GB" sz="2000" dirty="0"/>
              <a:t>Rape victims – should not be punishable (eyes of the law) but in practice rape is treated as consensual (traditional). </a:t>
            </a:r>
            <a:endParaRPr lang="en-GB" sz="2000" dirty="0">
              <a:cs typeface="Calibri"/>
            </a:endParaRPr>
          </a:p>
        </p:txBody>
      </p:sp>
      <p:pic>
        <p:nvPicPr>
          <p:cNvPr id="5" name="Picture 4" descr="White stones balanced in a stack">
            <a:extLst>
              <a:ext uri="{FF2B5EF4-FFF2-40B4-BE49-F238E27FC236}">
                <a16:creationId xmlns:a16="http://schemas.microsoft.com/office/drawing/2014/main" id="{6B8EB222-C97D-1529-2313-9DA913C64EFD}"/>
              </a:ext>
            </a:extLst>
          </p:cNvPr>
          <p:cNvPicPr>
            <a:picLocks noChangeAspect="1"/>
          </p:cNvPicPr>
          <p:nvPr/>
        </p:nvPicPr>
        <p:blipFill rotWithShape="1">
          <a:blip r:embed="rId3"/>
          <a:srcRect l="40690" r="-3" b="-3"/>
          <a:stretch/>
        </p:blipFill>
        <p:spPr>
          <a:xfrm>
            <a:off x="6096000" y="1"/>
            <a:ext cx="6102825" cy="6858000"/>
          </a:xfrm>
          <a:prstGeom prst="rect">
            <a:avLst/>
          </a:prstGeom>
        </p:spPr>
      </p:pic>
    </p:spTree>
    <p:extLst>
      <p:ext uri="{BB962C8B-B14F-4D97-AF65-F5344CB8AC3E}">
        <p14:creationId xmlns:p14="http://schemas.microsoft.com/office/powerpoint/2010/main" val="178012549"/>
      </p:ext>
    </p:extLst>
  </p:cSld>
  <p:clrMapOvr>
    <a:masterClrMapping/>
  </p:clrMapOvr>
  <mc:AlternateContent xmlns:mc="http://schemas.openxmlformats.org/markup-compatibility/2006" xmlns:p14="http://schemas.microsoft.com/office/powerpoint/2010/main">
    <mc:Choice Requires="p14">
      <p:transition spd="slow" p14:dur="2000" advTm="116365"/>
    </mc:Choice>
    <mc:Fallback xmlns="">
      <p:transition spd="slow" advTm="116365"/>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C8FCA-5E1C-4988-9DA0-58512D40D3F8}"/>
              </a:ext>
            </a:extLst>
          </p:cNvPr>
          <p:cNvSpPr>
            <a:spLocks noGrp="1"/>
          </p:cNvSpPr>
          <p:nvPr>
            <p:ph type="title"/>
          </p:nvPr>
        </p:nvSpPr>
        <p:spPr>
          <a:xfrm>
            <a:off x="838200" y="365125"/>
            <a:ext cx="10515600" cy="563789"/>
          </a:xfrm>
        </p:spPr>
        <p:txBody>
          <a:bodyPr>
            <a:normAutofit fontScale="90000"/>
          </a:bodyPr>
          <a:lstStyle/>
          <a:p>
            <a:br>
              <a:rPr lang="en-GB">
                <a:ea typeface="+mj-lt"/>
                <a:cs typeface="+mj-lt"/>
              </a:rPr>
            </a:br>
            <a:r>
              <a:rPr lang="en-GB">
                <a:ea typeface="+mj-lt"/>
                <a:cs typeface="+mj-lt"/>
              </a:rPr>
              <a:t>Tasks:</a:t>
            </a:r>
            <a:br>
              <a:rPr lang="en-GB">
                <a:ea typeface="+mj-lt"/>
                <a:cs typeface="+mj-lt"/>
              </a:rPr>
            </a:br>
            <a:endParaRPr lang="en-GB">
              <a:ea typeface="+mj-lt"/>
              <a:cs typeface="+mj-lt"/>
            </a:endParaRPr>
          </a:p>
        </p:txBody>
      </p:sp>
      <p:sp>
        <p:nvSpPr>
          <p:cNvPr id="3" name="Content Placeholder 2">
            <a:extLst>
              <a:ext uri="{FF2B5EF4-FFF2-40B4-BE49-F238E27FC236}">
                <a16:creationId xmlns:a16="http://schemas.microsoft.com/office/drawing/2014/main" id="{E71B79C4-F9F0-4C7D-8E37-59AD3804A2E7}"/>
              </a:ext>
            </a:extLst>
          </p:cNvPr>
          <p:cNvSpPr>
            <a:spLocks noGrp="1"/>
          </p:cNvSpPr>
          <p:nvPr>
            <p:ph idx="1"/>
          </p:nvPr>
        </p:nvSpPr>
        <p:spPr>
          <a:xfrm>
            <a:off x="838200" y="1161143"/>
            <a:ext cx="10515600" cy="5331732"/>
          </a:xfrm>
        </p:spPr>
        <p:txBody>
          <a:bodyPr vert="horz" lIns="91440" tIns="45720" rIns="91440" bIns="45720" rtlCol="0" anchor="t">
            <a:normAutofit/>
          </a:bodyPr>
          <a:lstStyle/>
          <a:p>
            <a:r>
              <a:rPr lang="en-GB" dirty="0">
                <a:cs typeface="Calibri"/>
              </a:rPr>
              <a:t>Read the case study (Ian) on page 2 of the book below </a:t>
            </a:r>
            <a:r>
              <a:rPr lang="en-GB" dirty="0">
                <a:ea typeface="+mn-lt"/>
                <a:cs typeface="+mn-lt"/>
              </a:rPr>
              <a:t>:</a:t>
            </a:r>
          </a:p>
          <a:p>
            <a:r>
              <a:rPr lang="en-GB" dirty="0">
                <a:ea typeface="+mn-lt"/>
                <a:cs typeface="+mn-lt"/>
              </a:rPr>
              <a:t>Spalek, B. (2017) </a:t>
            </a:r>
            <a:r>
              <a:rPr lang="en-GB" i="1" dirty="0">
                <a:ea typeface="+mn-lt"/>
                <a:cs typeface="+mn-lt"/>
              </a:rPr>
              <a:t>Crime Victims : Theory, Policy and Practice</a:t>
            </a:r>
            <a:r>
              <a:rPr lang="en-GB" dirty="0">
                <a:ea typeface="+mn-lt"/>
                <a:cs typeface="+mn-lt"/>
              </a:rPr>
              <a:t>. London: Palgrave</a:t>
            </a:r>
            <a:endParaRPr lang="en-GB">
              <a:ea typeface="+mn-lt"/>
              <a:cs typeface="+mn-lt"/>
            </a:endParaRPr>
          </a:p>
          <a:p>
            <a:pPr lvl="1"/>
            <a:r>
              <a:rPr lang="en-GB" dirty="0">
                <a:ea typeface="+mn-lt"/>
                <a:cs typeface="+mn-lt"/>
              </a:rPr>
              <a:t>Available online University library.</a:t>
            </a:r>
            <a:endParaRPr lang="en-GB">
              <a:cs typeface="Calibri"/>
            </a:endParaRPr>
          </a:p>
          <a:p>
            <a:r>
              <a:rPr lang="en-GB" dirty="0">
                <a:cs typeface="Calibri"/>
              </a:rPr>
              <a:t>Consider the theories as discussed in lecture and relate to this case. </a:t>
            </a:r>
          </a:p>
          <a:p>
            <a:r>
              <a:rPr lang="en-GB" dirty="0">
                <a:cs typeface="Calibri"/>
              </a:rPr>
              <a:t>Have a think of any UK cases like this case.</a:t>
            </a:r>
          </a:p>
          <a:p>
            <a:pPr marL="0" indent="0">
              <a:buNone/>
            </a:pPr>
            <a:endParaRPr lang="en-GB">
              <a:ea typeface="+mn-lt"/>
              <a:cs typeface="+mn-lt"/>
            </a:endParaRPr>
          </a:p>
          <a:p>
            <a:r>
              <a:rPr lang="en-GB" dirty="0">
                <a:ea typeface="+mn-lt"/>
                <a:cs typeface="+mn-lt"/>
              </a:rPr>
              <a:t>How have we become victims of Covid-19?</a:t>
            </a:r>
          </a:p>
          <a:p>
            <a:pPr lvl="1"/>
            <a:r>
              <a:rPr lang="en-GB" dirty="0">
                <a:ea typeface="+mn-lt"/>
                <a:cs typeface="+mn-lt"/>
              </a:rPr>
              <a:t>Not necessary criminal but overall victims </a:t>
            </a:r>
            <a:endParaRPr lang="en-GB" dirty="0">
              <a:cs typeface="Calibri"/>
            </a:endParaRPr>
          </a:p>
        </p:txBody>
      </p:sp>
    </p:spTree>
    <p:extLst>
      <p:ext uri="{BB962C8B-B14F-4D97-AF65-F5344CB8AC3E}">
        <p14:creationId xmlns:p14="http://schemas.microsoft.com/office/powerpoint/2010/main" val="2961603746"/>
      </p:ext>
    </p:extLst>
  </p:cSld>
  <p:clrMapOvr>
    <a:masterClrMapping/>
  </p:clrMapOvr>
  <mc:AlternateContent xmlns:mc="http://schemas.openxmlformats.org/markup-compatibility/2006" xmlns:p14="http://schemas.microsoft.com/office/powerpoint/2010/main">
    <mc:Choice Requires="p14">
      <p:transition spd="slow" p14:dur="2000" advTm="100459"/>
    </mc:Choice>
    <mc:Fallback xmlns="">
      <p:transition spd="slow" advTm="100459"/>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8CFF6A-2B88-42C9-A364-3F003CC5348B}"/>
              </a:ext>
            </a:extLst>
          </p:cNvPr>
          <p:cNvPicPr>
            <a:picLocks noChangeAspect="1"/>
          </p:cNvPicPr>
          <p:nvPr/>
        </p:nvPicPr>
        <p:blipFill>
          <a:blip r:embed="rId2"/>
          <a:stretch>
            <a:fillRect/>
          </a:stretch>
        </p:blipFill>
        <p:spPr>
          <a:xfrm>
            <a:off x="73475" y="666427"/>
            <a:ext cx="12098515" cy="5563892"/>
          </a:xfrm>
          <a:prstGeom prst="rect">
            <a:avLst/>
          </a:prstGeom>
        </p:spPr>
      </p:pic>
    </p:spTree>
    <p:extLst>
      <p:ext uri="{BB962C8B-B14F-4D97-AF65-F5344CB8AC3E}">
        <p14:creationId xmlns:p14="http://schemas.microsoft.com/office/powerpoint/2010/main" val="319873103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54A1-D399-4D78-84A2-052684EA5F3F}"/>
              </a:ext>
            </a:extLst>
          </p:cNvPr>
          <p:cNvSpPr>
            <a:spLocks noGrp="1"/>
          </p:cNvSpPr>
          <p:nvPr>
            <p:ph type="title"/>
          </p:nvPr>
        </p:nvSpPr>
        <p:spPr>
          <a:xfrm>
            <a:off x="1115568" y="548640"/>
            <a:ext cx="10168128" cy="1179576"/>
          </a:xfrm>
        </p:spPr>
        <p:txBody>
          <a:bodyPr>
            <a:normAutofit/>
          </a:bodyPr>
          <a:lstStyle/>
          <a:p>
            <a:r>
              <a:rPr lang="en-GB" sz="4000"/>
              <a:t>Sources:</a:t>
            </a:r>
          </a:p>
        </p:txBody>
      </p:sp>
      <p:sp>
        <p:nvSpPr>
          <p:cNvPr id="3" name="Content Placeholder 2">
            <a:extLst>
              <a:ext uri="{FF2B5EF4-FFF2-40B4-BE49-F238E27FC236}">
                <a16:creationId xmlns:a16="http://schemas.microsoft.com/office/drawing/2014/main" id="{51A387B7-0FDC-428D-B72A-3A36081E6F1A}"/>
              </a:ext>
            </a:extLst>
          </p:cNvPr>
          <p:cNvSpPr>
            <a:spLocks noGrp="1"/>
          </p:cNvSpPr>
          <p:nvPr>
            <p:ph idx="1"/>
          </p:nvPr>
        </p:nvSpPr>
        <p:spPr>
          <a:xfrm>
            <a:off x="1115568" y="2481943"/>
            <a:ext cx="10168128" cy="3695020"/>
          </a:xfrm>
        </p:spPr>
        <p:txBody>
          <a:bodyPr>
            <a:normAutofit/>
          </a:bodyPr>
          <a:lstStyle/>
          <a:p>
            <a:r>
              <a:rPr lang="en-GB" sz="2200">
                <a:ea typeface="+mn-lt"/>
                <a:cs typeface="+mn-lt"/>
              </a:rPr>
              <a:t>Spalek, B. (2017) </a:t>
            </a:r>
            <a:r>
              <a:rPr lang="en-GB" sz="2200" i="1">
                <a:ea typeface="+mn-lt"/>
                <a:cs typeface="+mn-lt"/>
              </a:rPr>
              <a:t>Crime Victims : Theory, Policy and Practice</a:t>
            </a:r>
            <a:r>
              <a:rPr lang="en-GB" sz="2200">
                <a:ea typeface="+mn-lt"/>
                <a:cs typeface="+mn-lt"/>
              </a:rPr>
              <a:t>. London: Palgrave</a:t>
            </a:r>
          </a:p>
          <a:p>
            <a:r>
              <a:rPr lang="en-GB" sz="2200">
                <a:hlinkClick r:id="rId3"/>
              </a:rPr>
              <a:t>https://www.cps.gov.uk/legal-guidance/victims-crime-code-practice-cps-legal-guidance</a:t>
            </a:r>
            <a:endParaRPr lang="en-GB" sz="2200"/>
          </a:p>
          <a:p>
            <a:r>
              <a:rPr lang="en-GB" sz="2200">
                <a:hlinkClick r:id="rId4"/>
              </a:rPr>
              <a:t>https://www.victimsupport.org.uk/help-and-support/get-help/support-near-you/wales/south-wales</a:t>
            </a:r>
            <a:endParaRPr lang="en-GB" sz="2200"/>
          </a:p>
          <a:p>
            <a:r>
              <a:rPr lang="en-GB" sz="2200"/>
              <a:t>Victims commissioner</a:t>
            </a:r>
          </a:p>
          <a:p>
            <a:r>
              <a:rPr lang="en-GB" sz="2200"/>
              <a:t>UN Handbook for victims</a:t>
            </a:r>
          </a:p>
          <a:p>
            <a:endParaRPr lang="en-GB" sz="2200"/>
          </a:p>
          <a:p>
            <a:endParaRPr lang="en-GB" sz="2200"/>
          </a:p>
          <a:p>
            <a:endParaRPr lang="en-GB" sz="2200"/>
          </a:p>
        </p:txBody>
      </p:sp>
    </p:spTree>
    <p:extLst>
      <p:ext uri="{BB962C8B-B14F-4D97-AF65-F5344CB8AC3E}">
        <p14:creationId xmlns:p14="http://schemas.microsoft.com/office/powerpoint/2010/main" val="3226461582"/>
      </p:ext>
    </p:extLst>
  </p:cSld>
  <p:clrMapOvr>
    <a:masterClrMapping/>
  </p:clrMapOvr>
  <mc:AlternateContent xmlns:mc="http://schemas.openxmlformats.org/markup-compatibility/2006" xmlns:p14="http://schemas.microsoft.com/office/powerpoint/2010/main">
    <mc:Choice Requires="p14">
      <p:transition spd="slow" p14:dur="2000" advTm="10923"/>
    </mc:Choice>
    <mc:Fallback xmlns="">
      <p:transition spd="slow" advTm="10923"/>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2760</TotalTime>
  <Words>5252</Words>
  <Application>Microsoft Office PowerPoint</Application>
  <PresentationFormat>Widescreen</PresentationFormat>
  <Paragraphs>490</Paragraphs>
  <Slides>64</Slides>
  <Notes>25</Notes>
  <HiddenSlides>0</HiddenSlides>
  <MMClips>0</MMClips>
  <ScaleCrop>false</ScaleCrop>
  <HeadingPairs>
    <vt:vector size="4" baseType="variant">
      <vt:variant>
        <vt:lpstr>Theme</vt:lpstr>
      </vt:variant>
      <vt:variant>
        <vt:i4>3</vt:i4>
      </vt:variant>
      <vt:variant>
        <vt:lpstr>Slide Titles</vt:lpstr>
      </vt:variant>
      <vt:variant>
        <vt:i4>64</vt:i4>
      </vt:variant>
    </vt:vector>
  </HeadingPairs>
  <TitlesOfParts>
    <vt:vector size="67" baseType="lpstr">
      <vt:lpstr>Office Theme</vt:lpstr>
      <vt:lpstr>Office Theme</vt:lpstr>
      <vt:lpstr>Office Theme</vt:lpstr>
      <vt:lpstr>Social Inclusion, Victimisation and Welfare </vt:lpstr>
      <vt:lpstr>Introductions </vt:lpstr>
      <vt:lpstr>Welcome</vt:lpstr>
      <vt:lpstr>What is your Module all about?</vt:lpstr>
      <vt:lpstr>Today</vt:lpstr>
      <vt:lpstr>Warnings and Feelings</vt:lpstr>
      <vt:lpstr>Referencing Help</vt:lpstr>
      <vt:lpstr>Sources for assignments </vt:lpstr>
      <vt:lpstr>Work Schedule</vt:lpstr>
      <vt:lpstr>Assignment 1</vt:lpstr>
      <vt:lpstr>Option 1</vt:lpstr>
      <vt:lpstr>Question 2</vt:lpstr>
      <vt:lpstr>Option 3</vt:lpstr>
      <vt:lpstr> Assignment 2: </vt:lpstr>
      <vt:lpstr>Criminal Justice System</vt:lpstr>
      <vt:lpstr>Task</vt:lpstr>
      <vt:lpstr>Vulnerability </vt:lpstr>
      <vt:lpstr>Definition </vt:lpstr>
      <vt:lpstr>Vulnerability </vt:lpstr>
      <vt:lpstr>Vulnerable or Vulnerability </vt:lpstr>
      <vt:lpstr>PowerPoint Presentation</vt:lpstr>
      <vt:lpstr>Who can be classed as vulnerable?</vt:lpstr>
      <vt:lpstr> Who could be considered vulnerable? </vt:lpstr>
      <vt:lpstr>Vulnerable</vt:lpstr>
      <vt:lpstr>Vulnerability </vt:lpstr>
      <vt:lpstr>#MeToo Movement</vt:lpstr>
      <vt:lpstr>Harvey Weinstein </vt:lpstr>
      <vt:lpstr>Victim</vt:lpstr>
      <vt:lpstr>Understanding Victimology </vt:lpstr>
      <vt:lpstr>Victim less Crimes?</vt:lpstr>
      <vt:lpstr>Victims of COVID</vt:lpstr>
      <vt:lpstr> Fraud - Epidemic within a pandemic </vt:lpstr>
      <vt:lpstr>The Fear of Crime</vt:lpstr>
      <vt:lpstr>Fear of Crime</vt:lpstr>
      <vt:lpstr>PowerPoint Presentation</vt:lpstr>
      <vt:lpstr>Victimology</vt:lpstr>
      <vt:lpstr>What is it:</vt:lpstr>
      <vt:lpstr>World Society of Victimology </vt:lpstr>
      <vt:lpstr>What is Victimology?</vt:lpstr>
      <vt:lpstr>United Nations</vt:lpstr>
      <vt:lpstr>History</vt:lpstr>
      <vt:lpstr>History </vt:lpstr>
      <vt:lpstr>  Victims considered many years ago:  </vt:lpstr>
      <vt:lpstr>Bible Versus</vt:lpstr>
      <vt:lpstr> Development of Victimology </vt:lpstr>
      <vt:lpstr>Hans Von Hentig</vt:lpstr>
      <vt:lpstr> Mendelsohn (1950’s)  </vt:lpstr>
      <vt:lpstr>Marvin Wolfgang</vt:lpstr>
      <vt:lpstr>Victimology</vt:lpstr>
      <vt:lpstr>Victimology Theory</vt:lpstr>
      <vt:lpstr> Lifestyle Theory </vt:lpstr>
      <vt:lpstr> Deviant Place Theory </vt:lpstr>
      <vt:lpstr> Routine Activities Theory </vt:lpstr>
      <vt:lpstr>Recent movement </vt:lpstr>
      <vt:lpstr>Victims History</vt:lpstr>
      <vt:lpstr>Victim’s Movement</vt:lpstr>
      <vt:lpstr>1970’s onwards</vt:lpstr>
      <vt:lpstr>Victim's Support</vt:lpstr>
      <vt:lpstr>Victim's support</vt:lpstr>
      <vt:lpstr> Victim, Witness and Defence Accounts / Evidence </vt:lpstr>
      <vt:lpstr>Other Countries</vt:lpstr>
      <vt:lpstr> Tasks: </vt:lpstr>
      <vt:lpstr>PowerPoint Presentation</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Inclusion, Victimisation and Welfare </dc:title>
  <dc:creator>Jane Thomas</dc:creator>
  <cp:lastModifiedBy>Jane Davies</cp:lastModifiedBy>
  <cp:revision>185</cp:revision>
  <dcterms:created xsi:type="dcterms:W3CDTF">2023-01-22T21:32:44Z</dcterms:created>
  <dcterms:modified xsi:type="dcterms:W3CDTF">2025-01-22T15:34:30Z</dcterms:modified>
</cp:coreProperties>
</file>