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6459200" cy="21945600"/>
  <p:notesSz cx="6858000" cy="9144000"/>
  <p:embeddedFontLst>
    <p:embeddedFont>
      <p:font typeface="Source Sans Pro Bold" panose="020B0604020202020204" charset="0"/>
      <p:regular r:id="rId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30" d="100"/>
          <a:sy n="30" d="100"/>
        </p:scale>
        <p:origin x="162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font" Target="fonts/font1.fntdata"/><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3BEBC"/>
        </a:solidFill>
        <a:effectLst/>
      </p:bgPr>
    </p:bg>
    <p:spTree>
      <p:nvGrpSpPr>
        <p:cNvPr id="1" name=""/>
        <p:cNvGrpSpPr/>
        <p:nvPr/>
      </p:nvGrpSpPr>
      <p:grpSpPr>
        <a:xfrm>
          <a:off x="0" y="0"/>
          <a:ext cx="0" cy="0"/>
          <a:chOff x="0" y="0"/>
          <a:chExt cx="0" cy="0"/>
        </a:xfrm>
      </p:grpSpPr>
      <p:grpSp>
        <p:nvGrpSpPr>
          <p:cNvPr id="2" name="Group 2"/>
          <p:cNvGrpSpPr/>
          <p:nvPr/>
        </p:nvGrpSpPr>
        <p:grpSpPr>
          <a:xfrm>
            <a:off x="1096490" y="2565980"/>
            <a:ext cx="14062333" cy="2629897"/>
            <a:chOff x="0" y="0"/>
            <a:chExt cx="2314787" cy="432905"/>
          </a:xfrm>
        </p:grpSpPr>
        <p:sp>
          <p:nvSpPr>
            <p:cNvPr id="3" name="Freeform 3"/>
            <p:cNvSpPr/>
            <p:nvPr/>
          </p:nvSpPr>
          <p:spPr>
            <a:xfrm>
              <a:off x="0" y="0"/>
              <a:ext cx="2314787" cy="432905"/>
            </a:xfrm>
            <a:custGeom>
              <a:avLst/>
              <a:gdLst/>
              <a:ahLst/>
              <a:cxnLst/>
              <a:rect l="l" t="t" r="r" b="b"/>
              <a:pathLst>
                <a:path w="2314787" h="432905">
                  <a:moveTo>
                    <a:pt x="11011" y="0"/>
                  </a:moveTo>
                  <a:lnTo>
                    <a:pt x="2303777" y="0"/>
                  </a:lnTo>
                  <a:cubicBezTo>
                    <a:pt x="2309858" y="0"/>
                    <a:pt x="2314787" y="4930"/>
                    <a:pt x="2314787" y="11011"/>
                  </a:cubicBezTo>
                  <a:lnTo>
                    <a:pt x="2314787" y="421894"/>
                  </a:lnTo>
                  <a:cubicBezTo>
                    <a:pt x="2314787" y="427975"/>
                    <a:pt x="2309858" y="432905"/>
                    <a:pt x="2303777" y="432905"/>
                  </a:cubicBezTo>
                  <a:lnTo>
                    <a:pt x="11011" y="432905"/>
                  </a:lnTo>
                  <a:cubicBezTo>
                    <a:pt x="4930" y="432905"/>
                    <a:pt x="0" y="427975"/>
                    <a:pt x="0" y="421894"/>
                  </a:cubicBezTo>
                  <a:lnTo>
                    <a:pt x="0" y="11011"/>
                  </a:lnTo>
                  <a:cubicBezTo>
                    <a:pt x="0" y="4930"/>
                    <a:pt x="4930" y="0"/>
                    <a:pt x="11011" y="0"/>
                  </a:cubicBezTo>
                  <a:close/>
                </a:path>
              </a:pathLst>
            </a:custGeom>
            <a:solidFill>
              <a:srgbClr val="FFFFFF"/>
            </a:solidFill>
            <a:ln w="95250" cap="sq">
              <a:solidFill>
                <a:srgbClr val="19344F"/>
              </a:solidFill>
              <a:prstDash val="solid"/>
              <a:miter/>
            </a:ln>
          </p:spPr>
          <p:txBody>
            <a:bodyPr/>
            <a:lstStyle/>
            <a:p>
              <a:endParaRPr lang="en-US"/>
            </a:p>
          </p:txBody>
        </p:sp>
        <p:sp>
          <p:nvSpPr>
            <p:cNvPr id="4" name="TextBox 4"/>
            <p:cNvSpPr txBox="1"/>
            <p:nvPr/>
          </p:nvSpPr>
          <p:spPr>
            <a:xfrm>
              <a:off x="0" y="-57150"/>
              <a:ext cx="2314787" cy="490055"/>
            </a:xfrm>
            <a:prstGeom prst="rect">
              <a:avLst/>
            </a:prstGeom>
          </p:spPr>
          <p:txBody>
            <a:bodyPr lIns="50800" tIns="50800" rIns="50800" bIns="50800" rtlCol="0" anchor="ctr"/>
            <a:lstStyle/>
            <a:p>
              <a:pPr marL="0" lvl="0" indent="0" algn="ctr">
                <a:lnSpc>
                  <a:spcPts val="4339"/>
                </a:lnSpc>
                <a:spcBef>
                  <a:spcPct val="0"/>
                </a:spcBef>
              </a:pPr>
              <a:endParaRPr/>
            </a:p>
          </p:txBody>
        </p:sp>
      </p:grpSp>
      <p:grpSp>
        <p:nvGrpSpPr>
          <p:cNvPr id="5" name="Group 5"/>
          <p:cNvGrpSpPr/>
          <p:nvPr/>
        </p:nvGrpSpPr>
        <p:grpSpPr>
          <a:xfrm>
            <a:off x="1097128" y="1682513"/>
            <a:ext cx="14061695" cy="796055"/>
            <a:chOff x="0" y="0"/>
            <a:chExt cx="2314682" cy="131038"/>
          </a:xfrm>
        </p:grpSpPr>
        <p:sp>
          <p:nvSpPr>
            <p:cNvPr id="6" name="Freeform 6"/>
            <p:cNvSpPr/>
            <p:nvPr/>
          </p:nvSpPr>
          <p:spPr>
            <a:xfrm>
              <a:off x="0" y="0"/>
              <a:ext cx="2314682" cy="131038"/>
            </a:xfrm>
            <a:custGeom>
              <a:avLst/>
              <a:gdLst/>
              <a:ahLst/>
              <a:cxnLst/>
              <a:rect l="l" t="t" r="r" b="b"/>
              <a:pathLst>
                <a:path w="2314682" h="131038">
                  <a:moveTo>
                    <a:pt x="0" y="0"/>
                  </a:moveTo>
                  <a:lnTo>
                    <a:pt x="2314682" y="0"/>
                  </a:lnTo>
                  <a:lnTo>
                    <a:pt x="2314682" y="131038"/>
                  </a:lnTo>
                  <a:lnTo>
                    <a:pt x="0" y="131038"/>
                  </a:lnTo>
                  <a:close/>
                </a:path>
              </a:pathLst>
            </a:custGeom>
            <a:solidFill>
              <a:srgbClr val="A99168"/>
            </a:solidFill>
          </p:spPr>
          <p:txBody>
            <a:bodyPr/>
            <a:lstStyle/>
            <a:p>
              <a:endParaRPr lang="en-US"/>
            </a:p>
          </p:txBody>
        </p:sp>
        <p:sp>
          <p:nvSpPr>
            <p:cNvPr id="7" name="TextBox 7"/>
            <p:cNvSpPr txBox="1"/>
            <p:nvPr/>
          </p:nvSpPr>
          <p:spPr>
            <a:xfrm>
              <a:off x="0" y="-57150"/>
              <a:ext cx="2314682" cy="188188"/>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INTRODUCTION: WHAT IS EMOTIONAL INTELLIGENCE (EI)?</a:t>
              </a:r>
            </a:p>
          </p:txBody>
        </p:sp>
      </p:grpSp>
      <p:grpSp>
        <p:nvGrpSpPr>
          <p:cNvPr id="8" name="Group 8"/>
          <p:cNvGrpSpPr/>
          <p:nvPr/>
        </p:nvGrpSpPr>
        <p:grpSpPr>
          <a:xfrm>
            <a:off x="1096490" y="5929302"/>
            <a:ext cx="14009160" cy="3542843"/>
            <a:chOff x="0" y="0"/>
            <a:chExt cx="2306035" cy="583184"/>
          </a:xfrm>
        </p:grpSpPr>
        <p:sp>
          <p:nvSpPr>
            <p:cNvPr id="9" name="Freeform 9"/>
            <p:cNvSpPr/>
            <p:nvPr/>
          </p:nvSpPr>
          <p:spPr>
            <a:xfrm>
              <a:off x="0" y="0"/>
              <a:ext cx="2306035" cy="583184"/>
            </a:xfrm>
            <a:custGeom>
              <a:avLst/>
              <a:gdLst/>
              <a:ahLst/>
              <a:cxnLst/>
              <a:rect l="l" t="t" r="r" b="b"/>
              <a:pathLst>
                <a:path w="2306035" h="583184">
                  <a:moveTo>
                    <a:pt x="11053" y="0"/>
                  </a:moveTo>
                  <a:lnTo>
                    <a:pt x="2294982" y="0"/>
                  </a:lnTo>
                  <a:cubicBezTo>
                    <a:pt x="2297913" y="0"/>
                    <a:pt x="2300725" y="1164"/>
                    <a:pt x="2302797" y="3237"/>
                  </a:cubicBezTo>
                  <a:cubicBezTo>
                    <a:pt x="2304870" y="5310"/>
                    <a:pt x="2306035" y="8121"/>
                    <a:pt x="2306035" y="11053"/>
                  </a:cubicBezTo>
                  <a:lnTo>
                    <a:pt x="2306035" y="572131"/>
                  </a:lnTo>
                  <a:cubicBezTo>
                    <a:pt x="2306035" y="578236"/>
                    <a:pt x="2301086" y="583184"/>
                    <a:pt x="2294982" y="583184"/>
                  </a:cubicBezTo>
                  <a:lnTo>
                    <a:pt x="11053" y="583184"/>
                  </a:lnTo>
                  <a:cubicBezTo>
                    <a:pt x="4948" y="583184"/>
                    <a:pt x="0" y="578236"/>
                    <a:pt x="0" y="572131"/>
                  </a:cubicBezTo>
                  <a:lnTo>
                    <a:pt x="0" y="11053"/>
                  </a:lnTo>
                  <a:cubicBezTo>
                    <a:pt x="0" y="4948"/>
                    <a:pt x="4948" y="0"/>
                    <a:pt x="11053" y="0"/>
                  </a:cubicBezTo>
                  <a:close/>
                </a:path>
              </a:pathLst>
            </a:custGeom>
            <a:solidFill>
              <a:srgbClr val="FFFFFF"/>
            </a:solidFill>
            <a:ln w="114300" cap="sq">
              <a:solidFill>
                <a:srgbClr val="19344F"/>
              </a:solidFill>
              <a:prstDash val="solid"/>
              <a:miter/>
            </a:ln>
          </p:spPr>
          <p:txBody>
            <a:bodyPr/>
            <a:lstStyle/>
            <a:p>
              <a:endParaRPr lang="en-US"/>
            </a:p>
          </p:txBody>
        </p:sp>
        <p:sp>
          <p:nvSpPr>
            <p:cNvPr id="10" name="TextBox 10"/>
            <p:cNvSpPr txBox="1"/>
            <p:nvPr/>
          </p:nvSpPr>
          <p:spPr>
            <a:xfrm>
              <a:off x="0" y="-57150"/>
              <a:ext cx="2306035" cy="640334"/>
            </a:xfrm>
            <a:prstGeom prst="rect">
              <a:avLst/>
            </a:prstGeom>
          </p:spPr>
          <p:txBody>
            <a:bodyPr lIns="50800" tIns="50800" rIns="50800" bIns="50800" rtlCol="0" anchor="ctr"/>
            <a:lstStyle/>
            <a:p>
              <a:pPr marL="0" lvl="0" indent="0" algn="ctr">
                <a:lnSpc>
                  <a:spcPts val="4339"/>
                </a:lnSpc>
                <a:spcBef>
                  <a:spcPct val="0"/>
                </a:spcBef>
              </a:pPr>
              <a:endParaRPr/>
            </a:p>
          </p:txBody>
        </p:sp>
      </p:grpSp>
      <p:grpSp>
        <p:nvGrpSpPr>
          <p:cNvPr id="11" name="Group 11"/>
          <p:cNvGrpSpPr/>
          <p:nvPr/>
        </p:nvGrpSpPr>
        <p:grpSpPr>
          <a:xfrm>
            <a:off x="1097128" y="5257789"/>
            <a:ext cx="13983658" cy="759206"/>
            <a:chOff x="0" y="0"/>
            <a:chExt cx="2301837" cy="124972"/>
          </a:xfrm>
        </p:grpSpPr>
        <p:sp>
          <p:nvSpPr>
            <p:cNvPr id="12" name="Freeform 12"/>
            <p:cNvSpPr/>
            <p:nvPr/>
          </p:nvSpPr>
          <p:spPr>
            <a:xfrm>
              <a:off x="0" y="0"/>
              <a:ext cx="2301837" cy="124972"/>
            </a:xfrm>
            <a:custGeom>
              <a:avLst/>
              <a:gdLst/>
              <a:ahLst/>
              <a:cxnLst/>
              <a:rect l="l" t="t" r="r" b="b"/>
              <a:pathLst>
                <a:path w="2301837" h="124972">
                  <a:moveTo>
                    <a:pt x="11073" y="0"/>
                  </a:moveTo>
                  <a:lnTo>
                    <a:pt x="2290764" y="0"/>
                  </a:lnTo>
                  <a:cubicBezTo>
                    <a:pt x="2293701" y="0"/>
                    <a:pt x="2296517" y="1167"/>
                    <a:pt x="2298594" y="3243"/>
                  </a:cubicBezTo>
                  <a:cubicBezTo>
                    <a:pt x="2300670" y="5320"/>
                    <a:pt x="2301837" y="8136"/>
                    <a:pt x="2301837" y="11073"/>
                  </a:cubicBezTo>
                  <a:lnTo>
                    <a:pt x="2301837" y="113899"/>
                  </a:lnTo>
                  <a:cubicBezTo>
                    <a:pt x="2301837" y="120015"/>
                    <a:pt x="2296879" y="124972"/>
                    <a:pt x="2290764" y="124972"/>
                  </a:cubicBezTo>
                  <a:lnTo>
                    <a:pt x="11073" y="124972"/>
                  </a:lnTo>
                  <a:cubicBezTo>
                    <a:pt x="4957" y="124972"/>
                    <a:pt x="0" y="120015"/>
                    <a:pt x="0" y="113899"/>
                  </a:cubicBezTo>
                  <a:lnTo>
                    <a:pt x="0" y="11073"/>
                  </a:lnTo>
                  <a:cubicBezTo>
                    <a:pt x="0" y="4957"/>
                    <a:pt x="4957" y="0"/>
                    <a:pt x="11073" y="0"/>
                  </a:cubicBezTo>
                  <a:close/>
                </a:path>
              </a:pathLst>
            </a:custGeom>
            <a:solidFill>
              <a:srgbClr val="5C735F"/>
            </a:solidFill>
          </p:spPr>
          <p:txBody>
            <a:bodyPr/>
            <a:lstStyle/>
            <a:p>
              <a:endParaRPr lang="en-US"/>
            </a:p>
          </p:txBody>
        </p:sp>
        <p:sp>
          <p:nvSpPr>
            <p:cNvPr id="13" name="TextBox 13"/>
            <p:cNvSpPr txBox="1"/>
            <p:nvPr/>
          </p:nvSpPr>
          <p:spPr>
            <a:xfrm>
              <a:off x="0" y="-57150"/>
              <a:ext cx="2301837" cy="182122"/>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SECTION 1 – EI IN TEAMWORK</a:t>
              </a:r>
            </a:p>
          </p:txBody>
        </p:sp>
      </p:grpSp>
      <p:grpSp>
        <p:nvGrpSpPr>
          <p:cNvPr id="14" name="Group 14"/>
          <p:cNvGrpSpPr/>
          <p:nvPr/>
        </p:nvGrpSpPr>
        <p:grpSpPr>
          <a:xfrm>
            <a:off x="1149982" y="10113157"/>
            <a:ext cx="13902176" cy="3454252"/>
            <a:chOff x="0" y="0"/>
            <a:chExt cx="2288424" cy="568601"/>
          </a:xfrm>
        </p:grpSpPr>
        <p:sp>
          <p:nvSpPr>
            <p:cNvPr id="15" name="Freeform 15"/>
            <p:cNvSpPr/>
            <p:nvPr/>
          </p:nvSpPr>
          <p:spPr>
            <a:xfrm>
              <a:off x="0" y="0"/>
              <a:ext cx="2288424" cy="568601"/>
            </a:xfrm>
            <a:custGeom>
              <a:avLst/>
              <a:gdLst/>
              <a:ahLst/>
              <a:cxnLst/>
              <a:rect l="l" t="t" r="r" b="b"/>
              <a:pathLst>
                <a:path w="2288424" h="568601">
                  <a:moveTo>
                    <a:pt x="11138" y="0"/>
                  </a:moveTo>
                  <a:lnTo>
                    <a:pt x="2277286" y="0"/>
                  </a:lnTo>
                  <a:cubicBezTo>
                    <a:pt x="2283438" y="0"/>
                    <a:pt x="2288424" y="4987"/>
                    <a:pt x="2288424" y="11138"/>
                  </a:cubicBezTo>
                  <a:lnTo>
                    <a:pt x="2288424" y="557463"/>
                  </a:lnTo>
                  <a:cubicBezTo>
                    <a:pt x="2288424" y="563615"/>
                    <a:pt x="2283438" y="568601"/>
                    <a:pt x="2277286" y="568601"/>
                  </a:cubicBezTo>
                  <a:lnTo>
                    <a:pt x="11138" y="568601"/>
                  </a:lnTo>
                  <a:cubicBezTo>
                    <a:pt x="4987" y="568601"/>
                    <a:pt x="0" y="563615"/>
                    <a:pt x="0" y="557463"/>
                  </a:cubicBezTo>
                  <a:lnTo>
                    <a:pt x="0" y="11138"/>
                  </a:lnTo>
                  <a:cubicBezTo>
                    <a:pt x="0" y="4987"/>
                    <a:pt x="4987" y="0"/>
                    <a:pt x="11138" y="0"/>
                  </a:cubicBezTo>
                  <a:close/>
                </a:path>
              </a:pathLst>
            </a:custGeom>
            <a:solidFill>
              <a:srgbClr val="FFFFFF"/>
            </a:solidFill>
            <a:ln w="114300" cap="sq">
              <a:solidFill>
                <a:srgbClr val="19344F"/>
              </a:solidFill>
              <a:prstDash val="solid"/>
              <a:miter/>
            </a:ln>
          </p:spPr>
          <p:txBody>
            <a:bodyPr/>
            <a:lstStyle/>
            <a:p>
              <a:endParaRPr lang="en-US"/>
            </a:p>
          </p:txBody>
        </p:sp>
        <p:sp>
          <p:nvSpPr>
            <p:cNvPr id="16" name="TextBox 16"/>
            <p:cNvSpPr txBox="1"/>
            <p:nvPr/>
          </p:nvSpPr>
          <p:spPr>
            <a:xfrm>
              <a:off x="0" y="-57150"/>
              <a:ext cx="2288424" cy="625751"/>
            </a:xfrm>
            <a:prstGeom prst="rect">
              <a:avLst/>
            </a:prstGeom>
          </p:spPr>
          <p:txBody>
            <a:bodyPr lIns="50800" tIns="50800" rIns="50800" bIns="50800" rtlCol="0" anchor="ctr"/>
            <a:lstStyle/>
            <a:p>
              <a:pPr marL="0" lvl="0" indent="0" algn="ctr">
                <a:lnSpc>
                  <a:spcPts val="4339"/>
                </a:lnSpc>
                <a:spcBef>
                  <a:spcPct val="0"/>
                </a:spcBef>
              </a:pPr>
              <a:endParaRPr/>
            </a:p>
          </p:txBody>
        </p:sp>
      </p:grpSp>
      <p:grpSp>
        <p:nvGrpSpPr>
          <p:cNvPr id="17" name="Group 17"/>
          <p:cNvGrpSpPr/>
          <p:nvPr/>
        </p:nvGrpSpPr>
        <p:grpSpPr>
          <a:xfrm>
            <a:off x="1067544" y="9393184"/>
            <a:ext cx="14062333" cy="759206"/>
            <a:chOff x="0" y="0"/>
            <a:chExt cx="2279671" cy="124972"/>
          </a:xfrm>
        </p:grpSpPr>
        <p:sp>
          <p:nvSpPr>
            <p:cNvPr id="18" name="Freeform 18"/>
            <p:cNvSpPr/>
            <p:nvPr/>
          </p:nvSpPr>
          <p:spPr>
            <a:xfrm>
              <a:off x="0" y="0"/>
              <a:ext cx="2279671" cy="124972"/>
            </a:xfrm>
            <a:custGeom>
              <a:avLst/>
              <a:gdLst/>
              <a:ahLst/>
              <a:cxnLst/>
              <a:rect l="l" t="t" r="r" b="b"/>
              <a:pathLst>
                <a:path w="2279671" h="124972">
                  <a:moveTo>
                    <a:pt x="11180" y="0"/>
                  </a:moveTo>
                  <a:lnTo>
                    <a:pt x="2268491" y="0"/>
                  </a:lnTo>
                  <a:cubicBezTo>
                    <a:pt x="2271456" y="0"/>
                    <a:pt x="2274300" y="1178"/>
                    <a:pt x="2276397" y="3275"/>
                  </a:cubicBezTo>
                  <a:cubicBezTo>
                    <a:pt x="2278493" y="5371"/>
                    <a:pt x="2279671" y="8215"/>
                    <a:pt x="2279671" y="11180"/>
                  </a:cubicBezTo>
                  <a:lnTo>
                    <a:pt x="2279671" y="113792"/>
                  </a:lnTo>
                  <a:cubicBezTo>
                    <a:pt x="2279671" y="119967"/>
                    <a:pt x="2274666" y="124972"/>
                    <a:pt x="2268491" y="124972"/>
                  </a:cubicBezTo>
                  <a:lnTo>
                    <a:pt x="11180" y="124972"/>
                  </a:lnTo>
                  <a:cubicBezTo>
                    <a:pt x="5006" y="124972"/>
                    <a:pt x="0" y="119967"/>
                    <a:pt x="0" y="113792"/>
                  </a:cubicBezTo>
                  <a:lnTo>
                    <a:pt x="0" y="11180"/>
                  </a:lnTo>
                  <a:cubicBezTo>
                    <a:pt x="0" y="8215"/>
                    <a:pt x="1178" y="5371"/>
                    <a:pt x="3275" y="3275"/>
                  </a:cubicBezTo>
                  <a:cubicBezTo>
                    <a:pt x="5371" y="1178"/>
                    <a:pt x="8215" y="0"/>
                    <a:pt x="11180" y="0"/>
                  </a:cubicBezTo>
                  <a:close/>
                </a:path>
              </a:pathLst>
            </a:custGeom>
            <a:solidFill>
              <a:srgbClr val="375878"/>
            </a:solidFill>
          </p:spPr>
          <p:txBody>
            <a:bodyPr/>
            <a:lstStyle/>
            <a:p>
              <a:endParaRPr lang="en-US"/>
            </a:p>
          </p:txBody>
        </p:sp>
        <p:sp>
          <p:nvSpPr>
            <p:cNvPr id="19" name="TextBox 19"/>
            <p:cNvSpPr txBox="1"/>
            <p:nvPr/>
          </p:nvSpPr>
          <p:spPr>
            <a:xfrm>
              <a:off x="0" y="-57150"/>
              <a:ext cx="2279671" cy="182122"/>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SECTION 2 – MANAGING YOUR OWN EMOTIONS</a:t>
              </a:r>
            </a:p>
          </p:txBody>
        </p:sp>
      </p:grpSp>
      <p:grpSp>
        <p:nvGrpSpPr>
          <p:cNvPr id="20" name="Group 20"/>
          <p:cNvGrpSpPr/>
          <p:nvPr/>
        </p:nvGrpSpPr>
        <p:grpSpPr>
          <a:xfrm>
            <a:off x="1149982" y="14208420"/>
            <a:ext cx="14008841" cy="3217226"/>
            <a:chOff x="0" y="0"/>
            <a:chExt cx="2305982" cy="529585"/>
          </a:xfrm>
        </p:grpSpPr>
        <p:sp>
          <p:nvSpPr>
            <p:cNvPr id="21" name="Freeform 21"/>
            <p:cNvSpPr/>
            <p:nvPr/>
          </p:nvSpPr>
          <p:spPr>
            <a:xfrm>
              <a:off x="0" y="0"/>
              <a:ext cx="2305982" cy="529585"/>
            </a:xfrm>
            <a:custGeom>
              <a:avLst/>
              <a:gdLst/>
              <a:ahLst/>
              <a:cxnLst/>
              <a:rect l="l" t="t" r="r" b="b"/>
              <a:pathLst>
                <a:path w="2305982" h="529585">
                  <a:moveTo>
                    <a:pt x="11053" y="0"/>
                  </a:moveTo>
                  <a:lnTo>
                    <a:pt x="2294929" y="0"/>
                  </a:lnTo>
                  <a:cubicBezTo>
                    <a:pt x="2297861" y="0"/>
                    <a:pt x="2300672" y="1164"/>
                    <a:pt x="2302745" y="3237"/>
                  </a:cubicBezTo>
                  <a:cubicBezTo>
                    <a:pt x="2304818" y="5310"/>
                    <a:pt x="2305982" y="8121"/>
                    <a:pt x="2305982" y="11053"/>
                  </a:cubicBezTo>
                  <a:lnTo>
                    <a:pt x="2305982" y="518532"/>
                  </a:lnTo>
                  <a:cubicBezTo>
                    <a:pt x="2305982" y="521463"/>
                    <a:pt x="2304818" y="524274"/>
                    <a:pt x="2302745" y="526347"/>
                  </a:cubicBezTo>
                  <a:cubicBezTo>
                    <a:pt x="2300672" y="528420"/>
                    <a:pt x="2297861" y="529585"/>
                    <a:pt x="2294929" y="529585"/>
                  </a:cubicBezTo>
                  <a:lnTo>
                    <a:pt x="11053" y="529585"/>
                  </a:lnTo>
                  <a:cubicBezTo>
                    <a:pt x="8121" y="529585"/>
                    <a:pt x="5310" y="528420"/>
                    <a:pt x="3237" y="526347"/>
                  </a:cubicBezTo>
                  <a:cubicBezTo>
                    <a:pt x="1164" y="524274"/>
                    <a:pt x="0" y="521463"/>
                    <a:pt x="0" y="518532"/>
                  </a:cubicBezTo>
                  <a:lnTo>
                    <a:pt x="0" y="11053"/>
                  </a:lnTo>
                  <a:cubicBezTo>
                    <a:pt x="0" y="8121"/>
                    <a:pt x="1164" y="5310"/>
                    <a:pt x="3237" y="3237"/>
                  </a:cubicBezTo>
                  <a:cubicBezTo>
                    <a:pt x="5310" y="1164"/>
                    <a:pt x="8121" y="0"/>
                    <a:pt x="11053" y="0"/>
                  </a:cubicBezTo>
                  <a:close/>
                </a:path>
              </a:pathLst>
            </a:custGeom>
            <a:solidFill>
              <a:srgbClr val="FFFFFF"/>
            </a:solidFill>
            <a:ln w="114300" cap="sq">
              <a:solidFill>
                <a:srgbClr val="19344F"/>
              </a:solidFill>
              <a:prstDash val="solid"/>
              <a:miter/>
            </a:ln>
          </p:spPr>
          <p:txBody>
            <a:bodyPr/>
            <a:lstStyle/>
            <a:p>
              <a:endParaRPr lang="en-US"/>
            </a:p>
          </p:txBody>
        </p:sp>
        <p:sp>
          <p:nvSpPr>
            <p:cNvPr id="22" name="TextBox 22"/>
            <p:cNvSpPr txBox="1"/>
            <p:nvPr/>
          </p:nvSpPr>
          <p:spPr>
            <a:xfrm>
              <a:off x="0" y="-57150"/>
              <a:ext cx="2305982" cy="586735"/>
            </a:xfrm>
            <a:prstGeom prst="rect">
              <a:avLst/>
            </a:prstGeom>
          </p:spPr>
          <p:txBody>
            <a:bodyPr lIns="50800" tIns="50800" rIns="50800" bIns="50800" rtlCol="0" anchor="ctr"/>
            <a:lstStyle/>
            <a:p>
              <a:pPr marL="0" lvl="0" indent="0" algn="ctr">
                <a:lnSpc>
                  <a:spcPts val="4339"/>
                </a:lnSpc>
                <a:spcBef>
                  <a:spcPct val="0"/>
                </a:spcBef>
              </a:pPr>
              <a:endParaRPr/>
            </a:p>
          </p:txBody>
        </p:sp>
      </p:grpSp>
      <p:grpSp>
        <p:nvGrpSpPr>
          <p:cNvPr id="23" name="Group 23"/>
          <p:cNvGrpSpPr/>
          <p:nvPr/>
        </p:nvGrpSpPr>
        <p:grpSpPr>
          <a:xfrm>
            <a:off x="1149982" y="13606920"/>
            <a:ext cx="14009160" cy="759206"/>
            <a:chOff x="0" y="0"/>
            <a:chExt cx="2279671" cy="124972"/>
          </a:xfrm>
        </p:grpSpPr>
        <p:sp>
          <p:nvSpPr>
            <p:cNvPr id="24" name="Freeform 24"/>
            <p:cNvSpPr/>
            <p:nvPr/>
          </p:nvSpPr>
          <p:spPr>
            <a:xfrm>
              <a:off x="0" y="0"/>
              <a:ext cx="2279671" cy="124972"/>
            </a:xfrm>
            <a:custGeom>
              <a:avLst/>
              <a:gdLst/>
              <a:ahLst/>
              <a:cxnLst/>
              <a:rect l="l" t="t" r="r" b="b"/>
              <a:pathLst>
                <a:path w="2279671" h="124972">
                  <a:moveTo>
                    <a:pt x="11180" y="0"/>
                  </a:moveTo>
                  <a:lnTo>
                    <a:pt x="2268491" y="0"/>
                  </a:lnTo>
                  <a:cubicBezTo>
                    <a:pt x="2271456" y="0"/>
                    <a:pt x="2274300" y="1178"/>
                    <a:pt x="2276397" y="3275"/>
                  </a:cubicBezTo>
                  <a:cubicBezTo>
                    <a:pt x="2278493" y="5371"/>
                    <a:pt x="2279671" y="8215"/>
                    <a:pt x="2279671" y="11180"/>
                  </a:cubicBezTo>
                  <a:lnTo>
                    <a:pt x="2279671" y="113792"/>
                  </a:lnTo>
                  <a:cubicBezTo>
                    <a:pt x="2279671" y="119967"/>
                    <a:pt x="2274666" y="124972"/>
                    <a:pt x="2268491" y="124972"/>
                  </a:cubicBezTo>
                  <a:lnTo>
                    <a:pt x="11180" y="124972"/>
                  </a:lnTo>
                  <a:cubicBezTo>
                    <a:pt x="5006" y="124972"/>
                    <a:pt x="0" y="119967"/>
                    <a:pt x="0" y="113792"/>
                  </a:cubicBezTo>
                  <a:lnTo>
                    <a:pt x="0" y="11180"/>
                  </a:lnTo>
                  <a:cubicBezTo>
                    <a:pt x="0" y="8215"/>
                    <a:pt x="1178" y="5371"/>
                    <a:pt x="3275" y="3275"/>
                  </a:cubicBezTo>
                  <a:cubicBezTo>
                    <a:pt x="5371" y="1178"/>
                    <a:pt x="8215" y="0"/>
                    <a:pt x="11180" y="0"/>
                  </a:cubicBezTo>
                  <a:close/>
                </a:path>
              </a:pathLst>
            </a:custGeom>
            <a:solidFill>
              <a:srgbClr val="7B7C43"/>
            </a:solidFill>
          </p:spPr>
          <p:txBody>
            <a:bodyPr/>
            <a:lstStyle/>
            <a:p>
              <a:endParaRPr lang="en-US"/>
            </a:p>
          </p:txBody>
        </p:sp>
        <p:sp>
          <p:nvSpPr>
            <p:cNvPr id="25" name="TextBox 25"/>
            <p:cNvSpPr txBox="1"/>
            <p:nvPr/>
          </p:nvSpPr>
          <p:spPr>
            <a:xfrm>
              <a:off x="0" y="-57150"/>
              <a:ext cx="2279671" cy="182122"/>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SECTION 3 – UNDERSTANDING OTHERS' EMOTIONS</a:t>
              </a:r>
            </a:p>
          </p:txBody>
        </p:sp>
      </p:grpSp>
      <p:sp>
        <p:nvSpPr>
          <p:cNvPr id="26" name="Freeform 26"/>
          <p:cNvSpPr/>
          <p:nvPr/>
        </p:nvSpPr>
        <p:spPr>
          <a:xfrm>
            <a:off x="13030201" y="362692"/>
            <a:ext cx="2075130" cy="2090544"/>
          </a:xfrm>
          <a:custGeom>
            <a:avLst/>
            <a:gdLst/>
            <a:ahLst/>
            <a:cxnLst/>
            <a:rect l="l" t="t" r="r" b="b"/>
            <a:pathLst>
              <a:path w="2402130" h="2221380">
                <a:moveTo>
                  <a:pt x="0" y="0"/>
                </a:moveTo>
                <a:lnTo>
                  <a:pt x="2402130" y="0"/>
                </a:lnTo>
                <a:lnTo>
                  <a:pt x="2402130" y="2221380"/>
                </a:lnTo>
                <a:lnTo>
                  <a:pt x="0" y="2221380"/>
                </a:lnTo>
                <a:lnTo>
                  <a:pt x="0" y="0"/>
                </a:lnTo>
                <a:close/>
              </a:path>
            </a:pathLst>
          </a:custGeom>
          <a:blipFill>
            <a:blip r:embed="rId2">
              <a:alphaModFix amt="62000"/>
            </a:blip>
            <a:stretch>
              <a:fillRect t="-16227" b="-16227"/>
            </a:stretch>
          </a:blipFill>
        </p:spPr>
        <p:txBody>
          <a:bodyPr/>
          <a:lstStyle/>
          <a:p>
            <a:endParaRPr lang="en-US"/>
          </a:p>
        </p:txBody>
      </p:sp>
      <p:sp>
        <p:nvSpPr>
          <p:cNvPr id="27" name="Freeform 27"/>
          <p:cNvSpPr/>
          <p:nvPr/>
        </p:nvSpPr>
        <p:spPr>
          <a:xfrm>
            <a:off x="1387218" y="2820294"/>
            <a:ext cx="2282757" cy="2121269"/>
          </a:xfrm>
          <a:custGeom>
            <a:avLst/>
            <a:gdLst/>
            <a:ahLst/>
            <a:cxnLst/>
            <a:rect l="l" t="t" r="r" b="b"/>
            <a:pathLst>
              <a:path w="2282757" h="2121269">
                <a:moveTo>
                  <a:pt x="0" y="0"/>
                </a:moveTo>
                <a:lnTo>
                  <a:pt x="2282757" y="0"/>
                </a:lnTo>
                <a:lnTo>
                  <a:pt x="2282757" y="2121269"/>
                </a:lnTo>
                <a:lnTo>
                  <a:pt x="0" y="2121269"/>
                </a:lnTo>
                <a:lnTo>
                  <a:pt x="0" y="0"/>
                </a:lnTo>
                <a:close/>
              </a:path>
            </a:pathLst>
          </a:custGeom>
          <a:blipFill>
            <a:blip r:embed="rId3"/>
            <a:stretch>
              <a:fillRect t="-315" b="-11344"/>
            </a:stretch>
          </a:blipFill>
        </p:spPr>
        <p:txBody>
          <a:bodyPr/>
          <a:lstStyle/>
          <a:p>
            <a:endParaRPr lang="en-US"/>
          </a:p>
        </p:txBody>
      </p:sp>
      <p:sp>
        <p:nvSpPr>
          <p:cNvPr id="28" name="Freeform 28"/>
          <p:cNvSpPr/>
          <p:nvPr/>
        </p:nvSpPr>
        <p:spPr>
          <a:xfrm>
            <a:off x="1645920" y="10341080"/>
            <a:ext cx="2183232" cy="2536634"/>
          </a:xfrm>
          <a:custGeom>
            <a:avLst/>
            <a:gdLst/>
            <a:ahLst/>
            <a:cxnLst/>
            <a:rect l="l" t="t" r="r" b="b"/>
            <a:pathLst>
              <a:path w="2183232" h="2536634">
                <a:moveTo>
                  <a:pt x="0" y="0"/>
                </a:moveTo>
                <a:lnTo>
                  <a:pt x="2183232" y="0"/>
                </a:lnTo>
                <a:lnTo>
                  <a:pt x="2183232" y="2536634"/>
                </a:lnTo>
                <a:lnTo>
                  <a:pt x="0" y="2536634"/>
                </a:lnTo>
                <a:lnTo>
                  <a:pt x="0" y="0"/>
                </a:lnTo>
                <a:close/>
              </a:path>
            </a:pathLst>
          </a:custGeom>
          <a:blipFill>
            <a:blip r:embed="rId4"/>
            <a:stretch>
              <a:fillRect t="-5083" b="-5083"/>
            </a:stretch>
          </a:blipFill>
        </p:spPr>
        <p:txBody>
          <a:bodyPr/>
          <a:lstStyle/>
          <a:p>
            <a:endParaRPr lang="en-US"/>
          </a:p>
        </p:txBody>
      </p:sp>
      <p:sp>
        <p:nvSpPr>
          <p:cNvPr id="29" name="Freeform 29"/>
          <p:cNvSpPr/>
          <p:nvPr/>
        </p:nvSpPr>
        <p:spPr>
          <a:xfrm>
            <a:off x="1808565" y="6025095"/>
            <a:ext cx="2218491" cy="3368090"/>
          </a:xfrm>
          <a:custGeom>
            <a:avLst/>
            <a:gdLst/>
            <a:ahLst/>
            <a:cxnLst/>
            <a:rect l="l" t="t" r="r" b="b"/>
            <a:pathLst>
              <a:path w="2218491" h="2794949">
                <a:moveTo>
                  <a:pt x="0" y="0"/>
                </a:moveTo>
                <a:lnTo>
                  <a:pt x="2218491" y="0"/>
                </a:lnTo>
                <a:lnTo>
                  <a:pt x="2218491" y="2794950"/>
                </a:lnTo>
                <a:lnTo>
                  <a:pt x="0" y="2794950"/>
                </a:lnTo>
                <a:lnTo>
                  <a:pt x="0" y="0"/>
                </a:lnTo>
                <a:close/>
              </a:path>
            </a:pathLst>
          </a:custGeom>
          <a:blipFill>
            <a:blip r:embed="rId5"/>
            <a:stretch>
              <a:fillRect/>
            </a:stretch>
          </a:blipFill>
        </p:spPr>
        <p:txBody>
          <a:bodyPr/>
          <a:lstStyle/>
          <a:p>
            <a:endParaRPr lang="en-US"/>
          </a:p>
        </p:txBody>
      </p:sp>
      <p:sp>
        <p:nvSpPr>
          <p:cNvPr id="30" name="Freeform 30"/>
          <p:cNvSpPr/>
          <p:nvPr/>
        </p:nvSpPr>
        <p:spPr>
          <a:xfrm>
            <a:off x="1256647" y="14374225"/>
            <a:ext cx="2634783" cy="2876960"/>
          </a:xfrm>
          <a:custGeom>
            <a:avLst/>
            <a:gdLst/>
            <a:ahLst/>
            <a:cxnLst/>
            <a:rect l="l" t="t" r="r" b="b"/>
            <a:pathLst>
              <a:path w="2634783" h="2876960">
                <a:moveTo>
                  <a:pt x="0" y="0"/>
                </a:moveTo>
                <a:lnTo>
                  <a:pt x="2634783" y="0"/>
                </a:lnTo>
                <a:lnTo>
                  <a:pt x="2634783" y="2876960"/>
                </a:lnTo>
                <a:lnTo>
                  <a:pt x="0" y="2876960"/>
                </a:lnTo>
                <a:lnTo>
                  <a:pt x="0" y="0"/>
                </a:lnTo>
                <a:close/>
              </a:path>
            </a:pathLst>
          </a:custGeom>
          <a:blipFill>
            <a:blip r:embed="rId6"/>
            <a:stretch>
              <a:fillRect l="-9496" t="-4131" b="-4131"/>
            </a:stretch>
          </a:blipFill>
        </p:spPr>
        <p:txBody>
          <a:bodyPr/>
          <a:lstStyle/>
          <a:p>
            <a:endParaRPr lang="en-US"/>
          </a:p>
        </p:txBody>
      </p:sp>
      <p:sp>
        <p:nvSpPr>
          <p:cNvPr id="31" name="TextBox 31"/>
          <p:cNvSpPr txBox="1"/>
          <p:nvPr/>
        </p:nvSpPr>
        <p:spPr>
          <a:xfrm>
            <a:off x="1203474" y="648834"/>
            <a:ext cx="9015130" cy="995578"/>
          </a:xfrm>
          <a:prstGeom prst="rect">
            <a:avLst/>
          </a:prstGeom>
        </p:spPr>
        <p:txBody>
          <a:bodyPr lIns="0" tIns="0" rIns="0" bIns="0" rtlCol="0" anchor="t">
            <a:spAutoFit/>
          </a:bodyPr>
          <a:lstStyle/>
          <a:p>
            <a:pPr marL="0" lvl="0" indent="0" algn="ctr">
              <a:lnSpc>
                <a:spcPts val="3777"/>
              </a:lnSpc>
            </a:pPr>
            <a:r>
              <a:rPr lang="en-US" sz="4018" b="1">
                <a:solidFill>
                  <a:srgbClr val="000000"/>
                </a:solidFill>
                <a:latin typeface="Source Sans Pro Bold"/>
                <a:ea typeface="Source Sans Pro Bold"/>
                <a:cs typeface="Source Sans Pro Bold"/>
                <a:sym typeface="Source Sans Pro Bold"/>
              </a:rPr>
              <a:t>LEADING GROUP PROJECTS WITH EMOTIONAL INTELLIGENCE</a:t>
            </a:r>
          </a:p>
        </p:txBody>
      </p:sp>
      <p:sp>
        <p:nvSpPr>
          <p:cNvPr id="32" name="TextBox 32"/>
          <p:cNvSpPr txBox="1"/>
          <p:nvPr/>
        </p:nvSpPr>
        <p:spPr>
          <a:xfrm>
            <a:off x="4321499" y="2818172"/>
            <a:ext cx="10491781" cy="2070823"/>
          </a:xfrm>
          <a:prstGeom prst="rect">
            <a:avLst/>
          </a:prstGeom>
        </p:spPr>
        <p:txBody>
          <a:bodyPr lIns="0" tIns="0" rIns="0" bIns="0" rtlCol="0" anchor="t">
            <a:spAutoFit/>
          </a:bodyPr>
          <a:lstStyle/>
          <a:p>
            <a:pPr marL="0" lvl="0" indent="0" algn="l">
              <a:lnSpc>
                <a:spcPts val="3267"/>
              </a:lnSpc>
            </a:pPr>
            <a:r>
              <a:rPr lang="en-US" sz="1815" b="1" dirty="0">
                <a:solidFill>
                  <a:srgbClr val="000000"/>
                </a:solidFill>
                <a:latin typeface="Source Sans Pro Bold"/>
                <a:ea typeface="Source Sans Pro Bold"/>
                <a:cs typeface="Source Sans Pro Bold"/>
                <a:sym typeface="Source Sans Pro Bold"/>
              </a:rPr>
              <a:t>Emotional Intelligence (EI) is the  capacity to recognise, understand, and manage emotions in yourself and others (Goleman, 1995). In group projects, EI is essential because students often face stress, conflict, and communication breakdowns. High EI helps teams collaborate effectively, resolve disagreements, and stay motivated. Real student challenges include unequal workloads, missed deadlines, and clashing personalities, all situations where EI makes a measurable difference.</a:t>
            </a:r>
          </a:p>
        </p:txBody>
      </p:sp>
      <p:sp>
        <p:nvSpPr>
          <p:cNvPr id="33" name="TextBox 33"/>
          <p:cNvSpPr txBox="1"/>
          <p:nvPr/>
        </p:nvSpPr>
        <p:spPr>
          <a:xfrm>
            <a:off x="4384973" y="5997946"/>
            <a:ext cx="10589468" cy="3282494"/>
          </a:xfrm>
          <a:prstGeom prst="rect">
            <a:avLst/>
          </a:prstGeom>
        </p:spPr>
        <p:txBody>
          <a:bodyPr lIns="0" tIns="0" rIns="0" bIns="0" rtlCol="0" anchor="t">
            <a:spAutoFit/>
          </a:bodyPr>
          <a:lstStyle/>
          <a:p>
            <a:pPr marL="0" lvl="0" indent="0" algn="l">
              <a:lnSpc>
                <a:spcPts val="3281"/>
              </a:lnSpc>
            </a:pPr>
            <a:r>
              <a:rPr lang="en-US" sz="1823" b="1" dirty="0">
                <a:solidFill>
                  <a:srgbClr val="000000"/>
                </a:solidFill>
                <a:latin typeface="Source Sans Pro Bold"/>
                <a:ea typeface="Source Sans Pro Bold"/>
                <a:cs typeface="Source Sans Pro Bold"/>
                <a:sym typeface="Source Sans Pro Bold"/>
              </a:rPr>
              <a:t>Key EI Skills for Teamwork:</a:t>
            </a:r>
          </a:p>
          <a:p>
            <a:pPr marL="0" lvl="0" indent="0" algn="l">
              <a:lnSpc>
                <a:spcPts val="3281"/>
              </a:lnSpc>
            </a:pPr>
            <a:r>
              <a:rPr lang="en-US" sz="1823" b="1" dirty="0">
                <a:solidFill>
                  <a:srgbClr val="000000"/>
                </a:solidFill>
                <a:latin typeface="Source Sans Pro Bold"/>
                <a:ea typeface="Source Sans Pro Bold"/>
                <a:cs typeface="Source Sans Pro Bold"/>
                <a:sym typeface="Source Sans Pro Bold"/>
              </a:rPr>
              <a:t>• Self-Awareness: Recognise your own strengths and emotional triggers</a:t>
            </a:r>
          </a:p>
          <a:p>
            <a:pPr marL="0" lvl="0" indent="0" algn="l">
              <a:lnSpc>
                <a:spcPts val="3281"/>
              </a:lnSpc>
            </a:pPr>
            <a:r>
              <a:rPr lang="en-US" sz="1823" b="1" dirty="0">
                <a:solidFill>
                  <a:srgbClr val="000000"/>
                </a:solidFill>
                <a:latin typeface="Source Sans Pro Bold"/>
                <a:ea typeface="Source Sans Pro Bold"/>
                <a:cs typeface="Source Sans Pro Bold"/>
                <a:sym typeface="Source Sans Pro Bold"/>
              </a:rPr>
              <a:t>• Self-Regulation: Stay calm during conflicts or tight deadlines</a:t>
            </a:r>
          </a:p>
          <a:p>
            <a:pPr marL="0" lvl="0" indent="0" algn="l">
              <a:lnSpc>
                <a:spcPts val="3281"/>
              </a:lnSpc>
            </a:pPr>
            <a:r>
              <a:rPr lang="en-US" sz="1823" b="1" dirty="0">
                <a:solidFill>
                  <a:srgbClr val="000000"/>
                </a:solidFill>
                <a:latin typeface="Source Sans Pro Bold"/>
                <a:ea typeface="Source Sans Pro Bold"/>
                <a:cs typeface="Source Sans Pro Bold"/>
                <a:sym typeface="Source Sans Pro Bold"/>
              </a:rPr>
              <a:t>• Motivation: Keep the team focused on shared goals</a:t>
            </a:r>
          </a:p>
          <a:p>
            <a:pPr marL="0" lvl="0" indent="0" algn="l">
              <a:lnSpc>
                <a:spcPts val="3281"/>
              </a:lnSpc>
            </a:pPr>
            <a:r>
              <a:rPr lang="en-US" sz="1823" b="1" dirty="0">
                <a:solidFill>
                  <a:srgbClr val="000000"/>
                </a:solidFill>
                <a:latin typeface="Source Sans Pro Bold"/>
                <a:ea typeface="Source Sans Pro Bold"/>
                <a:cs typeface="Source Sans Pro Bold"/>
                <a:sym typeface="Source Sans Pro Bold"/>
              </a:rPr>
              <a:t>• Empathy: Understand teammates' stress and perspectives</a:t>
            </a:r>
          </a:p>
          <a:p>
            <a:pPr marL="0" lvl="0" indent="0" algn="l">
              <a:lnSpc>
                <a:spcPts val="3281"/>
              </a:lnSpc>
            </a:pPr>
            <a:r>
              <a:rPr lang="en-US" sz="1823" b="1" dirty="0">
                <a:solidFill>
                  <a:srgbClr val="000000"/>
                </a:solidFill>
                <a:latin typeface="Source Sans Pro Bold"/>
                <a:ea typeface="Source Sans Pro Bold"/>
                <a:cs typeface="Source Sans Pro Bold"/>
                <a:sym typeface="Source Sans Pro Bold"/>
              </a:rPr>
              <a:t>• Social Skills: Communicate clearly, give constructive feedback</a:t>
            </a:r>
          </a:p>
          <a:p>
            <a:pPr marL="0" lvl="0" indent="0" algn="l">
              <a:lnSpc>
                <a:spcPts val="3281"/>
              </a:lnSpc>
            </a:pPr>
            <a:r>
              <a:rPr lang="en-US" sz="1823" b="1" dirty="0">
                <a:solidFill>
                  <a:srgbClr val="000000"/>
                </a:solidFill>
                <a:latin typeface="Source Sans Pro Bold"/>
                <a:ea typeface="Source Sans Pro Bold"/>
                <a:cs typeface="Source Sans Pro Bold"/>
                <a:sym typeface="Source Sans Pro Bold"/>
              </a:rPr>
              <a:t>Example: When a deadline is missed, a high-EI student pauses, listens to teammates' reasons, and problem-solves rather than blaming (Brackett et al., 2011).</a:t>
            </a:r>
          </a:p>
        </p:txBody>
      </p:sp>
      <p:sp>
        <p:nvSpPr>
          <p:cNvPr id="34" name="TextBox 34"/>
          <p:cNvSpPr txBox="1"/>
          <p:nvPr/>
        </p:nvSpPr>
        <p:spPr>
          <a:xfrm>
            <a:off x="4321499" y="10123815"/>
            <a:ext cx="10759287" cy="3252496"/>
          </a:xfrm>
          <a:prstGeom prst="rect">
            <a:avLst/>
          </a:prstGeom>
        </p:spPr>
        <p:txBody>
          <a:bodyPr lIns="0" tIns="0" rIns="0" bIns="0" rtlCol="0" anchor="t">
            <a:spAutoFit/>
          </a:bodyPr>
          <a:lstStyle/>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Emotions → Pause &amp; Reflect → Chosen Response → Positive Outcome</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Mindfulness: Notice feelings without immediate reaction</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Reflection: Journal or review your emotional responses after meetings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Stress Management: Use breathing techniques or short breaks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Pause Before Reacting: Count to 5 before responding in conflict</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Reframing: View challenges as learning opportunities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Research shows students who regulate emotions report lower stress and higher group satisfaction (Zeidner et al., 2009).</a:t>
            </a:r>
          </a:p>
        </p:txBody>
      </p:sp>
      <p:sp>
        <p:nvSpPr>
          <p:cNvPr id="35" name="TextBox 35"/>
          <p:cNvSpPr txBox="1"/>
          <p:nvPr/>
        </p:nvSpPr>
        <p:spPr>
          <a:xfrm>
            <a:off x="4353136" y="14313195"/>
            <a:ext cx="10205086" cy="2858725"/>
          </a:xfrm>
          <a:prstGeom prst="rect">
            <a:avLst/>
          </a:prstGeom>
        </p:spPr>
        <p:txBody>
          <a:bodyPr lIns="0" tIns="0" rIns="0" bIns="0" rtlCol="0" anchor="t">
            <a:spAutoFit/>
          </a:bodyPr>
          <a:lstStyle/>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Empathetic Behaviours That Improve Team Success: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Active Listening: Give full attention; avoid interrupting teammates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Perspective-Taking: Ask "How might they be feeling right now?"</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Constructive Feedback: Focus on actions, not personal criticism</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 Validate Emotions: Acknowledge stress or frustration in others</a:t>
            </a:r>
          </a:p>
          <a:p>
            <a:pPr marL="0" lvl="0" indent="0" algn="l">
              <a:lnSpc>
                <a:spcPts val="3269"/>
              </a:lnSpc>
            </a:pPr>
            <a:r>
              <a:rPr lang="en-US" sz="1816" b="1">
                <a:solidFill>
                  <a:srgbClr val="000000"/>
                </a:solidFill>
                <a:latin typeface="Source Sans Pro Bold"/>
                <a:ea typeface="Source Sans Pro Bold"/>
                <a:cs typeface="Source Sans Pro Bold"/>
                <a:sym typeface="Source Sans Pro Bold"/>
              </a:rPr>
              <a:t>Method and Reflection: Insights gathered through personal group project experience, academic research, and peer observation. </a:t>
            </a:r>
          </a:p>
        </p:txBody>
      </p:sp>
      <p:grpSp>
        <p:nvGrpSpPr>
          <p:cNvPr id="36" name="Group 36"/>
          <p:cNvGrpSpPr/>
          <p:nvPr/>
        </p:nvGrpSpPr>
        <p:grpSpPr>
          <a:xfrm>
            <a:off x="1067544" y="18146820"/>
            <a:ext cx="14091279" cy="1713281"/>
            <a:chOff x="0" y="-47625"/>
            <a:chExt cx="2297177" cy="319361"/>
          </a:xfrm>
        </p:grpSpPr>
        <p:sp>
          <p:nvSpPr>
            <p:cNvPr id="37" name="Freeform 37"/>
            <p:cNvSpPr/>
            <p:nvPr/>
          </p:nvSpPr>
          <p:spPr>
            <a:xfrm>
              <a:off x="0" y="0"/>
              <a:ext cx="2297177" cy="271736"/>
            </a:xfrm>
            <a:custGeom>
              <a:avLst/>
              <a:gdLst/>
              <a:ahLst/>
              <a:cxnLst/>
              <a:rect l="l" t="t" r="r" b="b"/>
              <a:pathLst>
                <a:path w="2297177" h="271736">
                  <a:moveTo>
                    <a:pt x="11095" y="0"/>
                  </a:moveTo>
                  <a:lnTo>
                    <a:pt x="2286082" y="0"/>
                  </a:lnTo>
                  <a:cubicBezTo>
                    <a:pt x="2289024" y="0"/>
                    <a:pt x="2291846" y="1169"/>
                    <a:pt x="2293927" y="3250"/>
                  </a:cubicBezTo>
                  <a:cubicBezTo>
                    <a:pt x="2296008" y="5330"/>
                    <a:pt x="2297177" y="8153"/>
                    <a:pt x="2297177" y="11095"/>
                  </a:cubicBezTo>
                  <a:lnTo>
                    <a:pt x="2297177" y="260640"/>
                  </a:lnTo>
                  <a:cubicBezTo>
                    <a:pt x="2297177" y="266768"/>
                    <a:pt x="2292209" y="271736"/>
                    <a:pt x="2286082" y="271736"/>
                  </a:cubicBezTo>
                  <a:lnTo>
                    <a:pt x="11095" y="271736"/>
                  </a:lnTo>
                  <a:cubicBezTo>
                    <a:pt x="4968" y="271736"/>
                    <a:pt x="0" y="266768"/>
                    <a:pt x="0" y="260640"/>
                  </a:cubicBezTo>
                  <a:lnTo>
                    <a:pt x="0" y="11095"/>
                  </a:lnTo>
                  <a:cubicBezTo>
                    <a:pt x="0" y="4968"/>
                    <a:pt x="4968" y="0"/>
                    <a:pt x="11095" y="0"/>
                  </a:cubicBezTo>
                  <a:close/>
                </a:path>
              </a:pathLst>
            </a:custGeom>
            <a:solidFill>
              <a:srgbClr val="FFFFFF"/>
            </a:solidFill>
            <a:ln w="133350" cap="sq">
              <a:solidFill>
                <a:srgbClr val="000000"/>
              </a:solidFill>
              <a:prstDash val="solid"/>
              <a:miter/>
            </a:ln>
          </p:spPr>
          <p:txBody>
            <a:bodyPr/>
            <a:lstStyle/>
            <a:p>
              <a:endParaRPr lang="en-US"/>
            </a:p>
          </p:txBody>
        </p:sp>
        <p:sp>
          <p:nvSpPr>
            <p:cNvPr id="38" name="TextBox 38"/>
            <p:cNvSpPr txBox="1"/>
            <p:nvPr/>
          </p:nvSpPr>
          <p:spPr>
            <a:xfrm>
              <a:off x="15951" y="-47625"/>
              <a:ext cx="2281226" cy="319361"/>
            </a:xfrm>
            <a:prstGeom prst="rect">
              <a:avLst/>
            </a:prstGeom>
          </p:spPr>
          <p:txBody>
            <a:bodyPr lIns="12700" tIns="12700" rIns="12700" bIns="12700" rtlCol="0" anchor="ctr"/>
            <a:lstStyle/>
            <a:p>
              <a:pPr algn="l">
                <a:lnSpc>
                  <a:spcPts val="2548"/>
                </a:lnSpc>
              </a:pPr>
              <a:r>
                <a:rPr lang="en-US" sz="1820" b="1" spc="91" dirty="0">
                  <a:solidFill>
                    <a:srgbClr val="000000"/>
                  </a:solidFill>
                  <a:latin typeface="Source Sans Pro Bold"/>
                  <a:ea typeface="Source Sans Pro Bold"/>
                  <a:cs typeface="Source Sans Pro Bold"/>
                  <a:sym typeface="Source Sans Pro Bold"/>
                </a:rPr>
                <a:t> Emotional Intelligence (EI) helps students work effectively in teams by improving self-awareness, empathy, and communication. These skills enable them to handle challenges, resolve conflicts, and collaborate more successfully. Developing EI contributes to stronger teamwork, greater satisfaction, and better project results.</a:t>
              </a:r>
            </a:p>
            <a:p>
              <a:pPr marL="0" lvl="0" indent="0" algn="l">
                <a:lnSpc>
                  <a:spcPts val="2548"/>
                </a:lnSpc>
              </a:pPr>
              <a:r>
                <a:rPr lang="en-US" sz="1820" b="1" spc="91" dirty="0">
                  <a:solidFill>
                    <a:srgbClr val="000000"/>
                  </a:solidFill>
                  <a:latin typeface="Source Sans Pro Bold"/>
                  <a:ea typeface="Source Sans Pro Bold"/>
                  <a:cs typeface="Source Sans Pro Bold"/>
                  <a:sym typeface="Source Sans Pro Bold"/>
                </a:rPr>
                <a:t>(Chang, Sy and Choi, 2012)</a:t>
              </a:r>
            </a:p>
          </p:txBody>
        </p:sp>
      </p:grpSp>
      <p:sp>
        <p:nvSpPr>
          <p:cNvPr id="39" name="TextBox 39"/>
          <p:cNvSpPr txBox="1"/>
          <p:nvPr/>
        </p:nvSpPr>
        <p:spPr>
          <a:xfrm>
            <a:off x="1256647" y="19869626"/>
            <a:ext cx="13873229" cy="1713281"/>
          </a:xfrm>
          <a:prstGeom prst="rect">
            <a:avLst/>
          </a:prstGeom>
        </p:spPr>
        <p:txBody>
          <a:bodyPr lIns="0" tIns="0" rIns="0" bIns="0" rtlCol="0" anchor="t">
            <a:spAutoFit/>
          </a:bodyPr>
          <a:lstStyle/>
          <a:p>
            <a:pPr algn="l">
              <a:lnSpc>
                <a:spcPts val="1390"/>
              </a:lnSpc>
            </a:pPr>
            <a:endParaRPr/>
          </a:p>
          <a:p>
            <a:pPr algn="l">
              <a:lnSpc>
                <a:spcPts val="2079"/>
              </a:lnSpc>
              <a:spcBef>
                <a:spcPct val="0"/>
              </a:spcBef>
            </a:pPr>
            <a:endParaRPr/>
          </a:p>
          <a:p>
            <a:pPr algn="l">
              <a:lnSpc>
                <a:spcPts val="2079"/>
              </a:lnSpc>
              <a:spcBef>
                <a:spcPct val="0"/>
              </a:spcBef>
            </a:pPr>
            <a:r>
              <a:rPr lang="en-US" sz="1485" b="1">
                <a:solidFill>
                  <a:srgbClr val="000000"/>
                </a:solidFill>
                <a:latin typeface="Source Sans Pro Bold"/>
                <a:ea typeface="Source Sans Pro Bold"/>
                <a:cs typeface="Source Sans Pro Bold"/>
                <a:sym typeface="Source Sans Pro Bold"/>
              </a:rPr>
              <a:t>References: Goleman, D. (1995). Emotional Intelligence. Bantam. | Brackett, M. et al. (2011). Emotion regulation ability, burnout, and job satisfaction. Psych of Schools. | Zeidner, M. et al. (2009). What we know about EI. MIT Press Chang, J.W., Sy, T. and Choi, J.N. (2012) “Team Emotional Intelligence and Performance: Interactive Dynamics between Leaders and Members,” Small group research, 43(1), pp. 75–104. Available at: https://doi.org/10.1177/1046496411415692.</a:t>
            </a:r>
          </a:p>
          <a:p>
            <a:pPr algn="l">
              <a:lnSpc>
                <a:spcPts val="1390"/>
              </a:lnSpc>
              <a:spcBef>
                <a:spcPct val="0"/>
              </a:spcBef>
            </a:pPr>
            <a:endParaRPr lang="en-US" sz="1485" b="1">
              <a:solidFill>
                <a:srgbClr val="000000"/>
              </a:solidFill>
              <a:latin typeface="Source Sans Pro Bold"/>
              <a:ea typeface="Source Sans Pro Bold"/>
              <a:cs typeface="Source Sans Pro Bold"/>
              <a:sym typeface="Source Sans Pro Bold"/>
            </a:endParaRPr>
          </a:p>
          <a:p>
            <a:pPr algn="l">
              <a:lnSpc>
                <a:spcPts val="1390"/>
              </a:lnSpc>
              <a:spcBef>
                <a:spcPct val="0"/>
              </a:spcBef>
            </a:pPr>
            <a:endParaRPr lang="en-US" sz="1485" b="1">
              <a:solidFill>
                <a:srgbClr val="000000"/>
              </a:solidFill>
              <a:latin typeface="Source Sans Pro Bold"/>
              <a:ea typeface="Source Sans Pro Bold"/>
              <a:cs typeface="Source Sans Pro Bold"/>
              <a:sym typeface="Source Sans Pro Bold"/>
            </a:endParaRPr>
          </a:p>
          <a:p>
            <a:pPr algn="l">
              <a:lnSpc>
                <a:spcPts val="1390"/>
              </a:lnSpc>
              <a:spcBef>
                <a:spcPct val="0"/>
              </a:spcBef>
            </a:pPr>
            <a:endParaRPr lang="en-US" sz="1485" b="1">
              <a:solidFill>
                <a:srgbClr val="000000"/>
              </a:solidFill>
              <a:latin typeface="Source Sans Pro Bold"/>
              <a:ea typeface="Source Sans Pro Bold"/>
              <a:cs typeface="Source Sans Pro Bold"/>
              <a:sym typeface="Source Sans Pro Bold"/>
            </a:endParaRPr>
          </a:p>
        </p:txBody>
      </p:sp>
      <p:grpSp>
        <p:nvGrpSpPr>
          <p:cNvPr id="40" name="Group 40"/>
          <p:cNvGrpSpPr/>
          <p:nvPr/>
        </p:nvGrpSpPr>
        <p:grpSpPr>
          <a:xfrm>
            <a:off x="1149982" y="17450101"/>
            <a:ext cx="13955349" cy="759206"/>
            <a:chOff x="0" y="0"/>
            <a:chExt cx="2297177" cy="124972"/>
          </a:xfrm>
        </p:grpSpPr>
        <p:sp>
          <p:nvSpPr>
            <p:cNvPr id="41" name="Freeform 41"/>
            <p:cNvSpPr/>
            <p:nvPr/>
          </p:nvSpPr>
          <p:spPr>
            <a:xfrm>
              <a:off x="0" y="0"/>
              <a:ext cx="2297177" cy="124972"/>
            </a:xfrm>
            <a:custGeom>
              <a:avLst/>
              <a:gdLst/>
              <a:ahLst/>
              <a:cxnLst/>
              <a:rect l="l" t="t" r="r" b="b"/>
              <a:pathLst>
                <a:path w="2297177" h="124972">
                  <a:moveTo>
                    <a:pt x="11095" y="0"/>
                  </a:moveTo>
                  <a:lnTo>
                    <a:pt x="2286082" y="0"/>
                  </a:lnTo>
                  <a:cubicBezTo>
                    <a:pt x="2289024" y="0"/>
                    <a:pt x="2291846" y="1169"/>
                    <a:pt x="2293927" y="3250"/>
                  </a:cubicBezTo>
                  <a:cubicBezTo>
                    <a:pt x="2296008" y="5330"/>
                    <a:pt x="2297177" y="8153"/>
                    <a:pt x="2297177" y="11095"/>
                  </a:cubicBezTo>
                  <a:lnTo>
                    <a:pt x="2297177" y="113877"/>
                  </a:lnTo>
                  <a:cubicBezTo>
                    <a:pt x="2297177" y="120005"/>
                    <a:pt x="2292209" y="124972"/>
                    <a:pt x="2286082" y="124972"/>
                  </a:cubicBezTo>
                  <a:lnTo>
                    <a:pt x="11095" y="124972"/>
                  </a:lnTo>
                  <a:cubicBezTo>
                    <a:pt x="4968" y="124972"/>
                    <a:pt x="0" y="120005"/>
                    <a:pt x="0" y="113877"/>
                  </a:cubicBezTo>
                  <a:lnTo>
                    <a:pt x="0" y="11095"/>
                  </a:lnTo>
                  <a:cubicBezTo>
                    <a:pt x="0" y="4968"/>
                    <a:pt x="4968" y="0"/>
                    <a:pt x="11095" y="0"/>
                  </a:cubicBezTo>
                  <a:close/>
                </a:path>
              </a:pathLst>
            </a:custGeom>
            <a:solidFill>
              <a:srgbClr val="61594A"/>
            </a:solidFill>
          </p:spPr>
          <p:txBody>
            <a:bodyPr/>
            <a:lstStyle/>
            <a:p>
              <a:endParaRPr lang="en-US"/>
            </a:p>
          </p:txBody>
        </p:sp>
        <p:sp>
          <p:nvSpPr>
            <p:cNvPr id="42" name="TextBox 42"/>
            <p:cNvSpPr txBox="1"/>
            <p:nvPr/>
          </p:nvSpPr>
          <p:spPr>
            <a:xfrm>
              <a:off x="0" y="-57150"/>
              <a:ext cx="2297177" cy="182122"/>
            </a:xfrm>
            <a:prstGeom prst="rect">
              <a:avLst/>
            </a:prstGeom>
          </p:spPr>
          <p:txBody>
            <a:bodyPr lIns="12700" tIns="12700" rIns="12700" bIns="12700" rtlCol="0" anchor="ctr"/>
            <a:lstStyle/>
            <a:p>
              <a:pPr marL="0" lvl="0" indent="0" algn="l">
                <a:lnSpc>
                  <a:spcPts val="4200"/>
                </a:lnSpc>
              </a:pPr>
              <a:r>
                <a:rPr lang="en-US" sz="3000" b="1" spc="150">
                  <a:solidFill>
                    <a:srgbClr val="FFFFFF"/>
                  </a:solidFill>
                  <a:latin typeface="Source Sans Pro Bold"/>
                  <a:ea typeface="Source Sans Pro Bold"/>
                  <a:cs typeface="Source Sans Pro Bold"/>
                  <a:sym typeface="Source Sans Pro Bold"/>
                </a:rPr>
                <a:t>CONCLUSION</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528</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Source Sans Pro Bold</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Group Project with Emotional Intelligence</dc:title>
  <cp:lastModifiedBy>Supun Lakmal Karunanayake Liyanage</cp:lastModifiedBy>
  <cp:revision>5</cp:revision>
  <dcterms:created xsi:type="dcterms:W3CDTF">2006-08-16T00:00:00Z</dcterms:created>
  <dcterms:modified xsi:type="dcterms:W3CDTF">2026-06-13T17:00:02Z</dcterms:modified>
  <dc:identifier>DAHLno8QGXw</dc:identifier>
</cp:coreProperties>
</file>