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7" r:id="rId2"/>
    <p:sldId id="258" r:id="rId3"/>
    <p:sldId id="259" r:id="rId4"/>
    <p:sldId id="260" r:id="rId5"/>
    <p:sldId id="261" r:id="rId6"/>
    <p:sldId id="594" r:id="rId7"/>
    <p:sldId id="263" r:id="rId8"/>
    <p:sldId id="262" r:id="rId9"/>
    <p:sldId id="264" r:id="rId10"/>
    <p:sldId id="266" r:id="rId11"/>
    <p:sldId id="267" r:id="rId12"/>
    <p:sldId id="268" r:id="rId13"/>
    <p:sldId id="595"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
    <a:wholeTbl>
      <a:tcTxStyle>
        <a:font>
          <a:latin typeface="+mn-lt"/>
          <a:ea typeface="+mn-ea"/>
          <a:cs typeface="+mn-cs"/>
        </a:font>
        <a:srgbClr val="000000"/>
      </a:tcTxStyle>
      <a:tcStyle>
        <a:tcBdr>
          <a:left>
            <a:ln w="12701" cap="flat" cmpd="sng" algn="ctr">
              <a:solidFill>
                <a:srgbClr val="FFFFFF"/>
              </a:solidFill>
              <a:prstDash val="solid"/>
              <a:round/>
              <a:headEnd type="none" w="med" len="med"/>
              <a:tailEnd type="none" w="med" len="med"/>
            </a:ln>
          </a:left>
          <a:right>
            <a:ln w="12701" cap="flat" cmpd="sng" algn="ctr">
              <a:solidFill>
                <a:srgbClr val="FFFFFF"/>
              </a:solidFill>
              <a:prstDash val="solid"/>
              <a:round/>
              <a:headEnd type="none" w="med" len="med"/>
              <a:tailEnd type="none" w="med" len="med"/>
            </a:ln>
          </a:right>
          <a:top>
            <a:ln w="12701" cap="flat" cmpd="sng" algn="ctr">
              <a:solidFill>
                <a:srgbClr val="FFFFFF"/>
              </a:solidFill>
              <a:prstDash val="solid"/>
              <a:round/>
              <a:headEnd type="none" w="med" len="med"/>
              <a:tailEnd type="none" w="med" len="med"/>
            </a:ln>
          </a:top>
          <a:bottom>
            <a:ln w="12701" cap="flat" cmpd="sng" algn="ctr">
              <a:solidFill>
                <a:srgbClr val="FFFFFF"/>
              </a:solidFill>
              <a:prstDash val="solid"/>
              <a:round/>
              <a:headEnd type="none" w="med" len="med"/>
              <a:tailEnd type="none" w="med" len="med"/>
            </a:ln>
          </a:bottom>
        </a:tcBdr>
        <a:fill>
          <a:solidFill>
            <a:srgbClr val="E9EBF5"/>
          </a:solidFill>
        </a:fill>
      </a:tcStyle>
    </a:wholeTbl>
    <a:band1H>
      <a:tcStyle>
        <a:tcBdr/>
        <a:fill>
          <a:solidFill>
            <a:srgbClr val="CFD5EA"/>
          </a:solidFill>
        </a:fill>
      </a:tcStyle>
    </a:band1H>
    <a:band2H>
      <a:tcStyle>
        <a:tcBdr/>
      </a:tcStyle>
    </a:band2H>
    <a:band1V>
      <a:tcStyle>
        <a:tcBdr/>
        <a:fill>
          <a:solidFill>
            <a:srgbClr val="CFD5EA"/>
          </a:solidFill>
        </a:fill>
      </a:tcStyle>
    </a:band1V>
    <a:band2V>
      <a:tcStyle>
        <a:tcBdr/>
      </a:tcStyle>
    </a:band2V>
    <a:lastCol>
      <a:tcTxStyle b="on">
        <a:font>
          <a:latin typeface="+mn-lt"/>
          <a:ea typeface="+mn-ea"/>
          <a:cs typeface="+mn-cs"/>
        </a:font>
        <a:srgbClr val="FFFFFF"/>
      </a:tcTxStyle>
      <a:tcStyle>
        <a:tcBdr/>
        <a:fill>
          <a:solidFill>
            <a:srgbClr val="4472C4"/>
          </a:solidFill>
        </a:fill>
      </a:tcStyle>
    </a:lastCol>
    <a:firstCol>
      <a:tcTxStyle b="on">
        <a:font>
          <a:latin typeface="+mn-lt"/>
          <a:ea typeface="+mn-ea"/>
          <a:cs typeface="+mn-cs"/>
        </a:font>
        <a:srgbClr val="FFFFFF"/>
      </a:tcTxStyle>
      <a:tcStyle>
        <a:tcBdr/>
        <a:fill>
          <a:solidFill>
            <a:srgbClr val="4472C4"/>
          </a:solidFill>
        </a:fill>
      </a:tcStyle>
    </a:firstCol>
    <a:lastRow>
      <a:tcTxStyle b="on">
        <a:font>
          <a:latin typeface="+mn-lt"/>
          <a:ea typeface="+mn-ea"/>
          <a:cs typeface="+mn-cs"/>
        </a:font>
        <a:srgbClr val="FFFFFF"/>
      </a:tcTxStyle>
      <a:tcStyle>
        <a:tcBdr>
          <a:top>
            <a:ln w="38103" cap="flat" cmpd="sng" algn="ctr">
              <a:solidFill>
                <a:srgbClr val="FFFFFF"/>
              </a:solidFill>
              <a:prstDash val="solid"/>
              <a:round/>
              <a:headEnd type="none" w="med" len="med"/>
              <a:tailEnd type="none" w="med" len="med"/>
            </a:ln>
          </a:top>
        </a:tcBdr>
        <a:fill>
          <a:solidFill>
            <a:srgbClr val="4472C4"/>
          </a:solidFill>
        </a:fill>
      </a:tcStyle>
    </a:lastRow>
    <a:firstRow>
      <a:tcTxStyle b="on">
        <a:font>
          <a:latin typeface="+mn-lt"/>
          <a:ea typeface="+mn-ea"/>
          <a:cs typeface="+mn-cs"/>
        </a:font>
        <a:srgbClr val="FFFFFF"/>
      </a:tcTxStyle>
      <a:tcStyle>
        <a:tcBdr>
          <a:bottom>
            <a:ln w="38103" cap="flat" cmpd="sng" algn="ctr">
              <a:solidFill>
                <a:srgbClr val="FFFFFF"/>
              </a:solidFill>
              <a:prstDash val="solid"/>
              <a:round/>
              <a:headEnd type="none" w="med" len="med"/>
              <a:tailEnd type="none" w="med" len="med"/>
            </a:ln>
          </a:bottom>
        </a:tcBdr>
        <a:fill>
          <a:solidFill>
            <a:srgbClr val="4472C4"/>
          </a:solidFill>
        </a:fill>
      </a:tcStyle>
    </a:firstRow>
  </a:tblStyle>
  <a:tblStyle styleId="{3B4B98B0-60AC-42C2-AFA5-B58CD77FA1E5}" styleName="">
    <a:wholeTbl>
      <a:tcTxStyle>
        <a:font>
          <a:latin typeface="+mn-lt"/>
          <a:ea typeface="+mn-ea"/>
          <a:cs typeface="+mn-cs"/>
        </a:font>
        <a:srgbClr val="000000"/>
      </a:tcTxStyle>
      <a:tcStyle>
        <a:tcBdr>
          <a:top>
            <a:ln w="12701" cap="flat" cmpd="sng" algn="ctr">
              <a:solidFill>
                <a:srgbClr val="4472C4"/>
              </a:solidFill>
              <a:prstDash val="solid"/>
              <a:round/>
              <a:headEnd type="none" w="med" len="med"/>
              <a:tailEnd type="none" w="med" len="med"/>
            </a:ln>
          </a:top>
          <a:bottom>
            <a:ln w="12701" cap="flat" cmpd="sng" algn="ctr">
              <a:solidFill>
                <a:srgbClr val="4472C4"/>
              </a:solidFill>
              <a:prstDash val="solid"/>
              <a:round/>
              <a:headEnd type="none" w="med" len="med"/>
              <a:tailEnd type="none" w="med" len="med"/>
            </a:ln>
          </a:bottom>
        </a:tcBdr>
      </a:tcStyle>
    </a:wholeTbl>
    <a:band1H>
      <a:tcStyle>
        <a:tcBdr/>
        <a:fill>
          <a:solidFill>
            <a:srgbClr val="4472C4"/>
          </a:solidFill>
        </a:fill>
      </a:tcStyle>
    </a:band1H>
    <a:band2H>
      <a:tcStyle>
        <a:tcBdr/>
      </a:tcStyle>
    </a:band2H>
    <a:band1V>
      <a:tcStyle>
        <a:tcBdr/>
        <a:fill>
          <a:solidFill>
            <a:srgbClr val="4472C4"/>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12701" cap="flat" cmpd="sng" algn="ctr">
              <a:solidFill>
                <a:srgbClr val="4472C4"/>
              </a:solidFill>
              <a:prstDash val="solid"/>
              <a:round/>
              <a:headEnd type="none" w="med" len="med"/>
              <a:tailEnd type="none" w="med" len="med"/>
            </a:ln>
          </a:top>
        </a:tcBdr>
      </a:tcStyle>
    </a:lastRow>
    <a:firstRow>
      <a:tcTxStyle b="on">
        <a:font>
          <a:latin typeface=""/>
          <a:ea typeface=""/>
          <a:cs typeface=""/>
        </a:font>
      </a:tcTxStyle>
      <a:tcStyle>
        <a:tcBdr>
          <a:bottom>
            <a:ln w="12701" cap="flat" cmpd="sng" algn="ctr">
              <a:solidFill>
                <a:srgbClr val="4472C4"/>
              </a:solidFill>
              <a:prstDash val="solid"/>
              <a:round/>
              <a:headEnd type="none" w="med" len="med"/>
              <a:tailEnd type="none" w="med" len="med"/>
            </a:ln>
          </a:bottom>
        </a:tcBdr>
      </a:tcStyle>
    </a:firstRow>
  </a:tblStyle>
  <a:tblStyle styleId="{9D7B26C5-4107-4FEC-AEDC-1716B250A1EF}" styleName="">
    <a:wholeTbl>
      <a:tcTxStyle>
        <a:font>
          <a:latin typeface="+mn-lt"/>
          <a:ea typeface="+mn-ea"/>
          <a:cs typeface="+mn-cs"/>
        </a:font>
        <a:srgbClr val="000000"/>
      </a:tcTxStyle>
      <a:tcStyle>
        <a:tcBdr>
          <a:top>
            <a:ln w="12701" cap="flat" cmpd="sng" algn="ctr">
              <a:solidFill>
                <a:srgbClr val="000000"/>
              </a:solidFill>
              <a:prstDash val="solid"/>
              <a:round/>
              <a:headEnd type="none" w="med" len="med"/>
              <a:tailEnd type="none" w="med" len="med"/>
            </a:ln>
          </a:top>
          <a:bottom>
            <a:ln w="12701" cap="flat" cmpd="sng" algn="ctr">
              <a:solidFill>
                <a:srgbClr val="000000"/>
              </a:solidFill>
              <a:prstDash val="solid"/>
              <a:round/>
              <a:headEnd type="none" w="med" len="med"/>
              <a:tailEnd type="none" w="med" len="med"/>
            </a:ln>
          </a:bottom>
        </a:tcBdr>
      </a:tcStyle>
    </a:wholeTbl>
    <a:band1H>
      <a:tcStyle>
        <a:tcBdr/>
        <a:fill>
          <a:solidFill>
            <a:srgbClr val="000000"/>
          </a:solidFill>
        </a:fill>
      </a:tcStyle>
    </a:band1H>
    <a:band2H>
      <a:tcStyle>
        <a:tcBdr/>
      </a:tcStyle>
    </a:band2H>
    <a:band1V>
      <a:tcStyle>
        <a:tcBdr/>
        <a:fill>
          <a:solidFill>
            <a:srgbClr val="000000"/>
          </a:solidFill>
        </a:fill>
      </a:tcStyle>
    </a:band1V>
    <a:lastCol>
      <a:tcTxStyle b="on">
        <a:font>
          <a:latin typeface=""/>
          <a:ea typeface=""/>
          <a:cs typeface=""/>
        </a:font>
      </a:tcTxStyle>
      <a:tcStyle>
        <a:tcBdr/>
      </a:tcStyle>
    </a:lastCol>
    <a:firstCol>
      <a:tcTxStyle b="on">
        <a:font>
          <a:latin typeface=""/>
          <a:ea typeface=""/>
          <a:cs typeface=""/>
        </a:font>
      </a:tcTxStyle>
      <a:tcStyle>
        <a:tcBdr/>
      </a:tcStyle>
    </a:firstCol>
    <a:lastRow>
      <a:tcTxStyle b="on">
        <a:font>
          <a:latin typeface=""/>
          <a:ea typeface=""/>
          <a:cs typeface=""/>
        </a:font>
      </a:tcTxStyle>
      <a:tcStyle>
        <a:tcBdr>
          <a:top>
            <a:ln w="12701" cap="flat" cmpd="sng" algn="ctr">
              <a:solidFill>
                <a:srgbClr val="000000"/>
              </a:solidFill>
              <a:prstDash val="solid"/>
              <a:round/>
              <a:headEnd type="none" w="med" len="med"/>
              <a:tailEnd type="none" w="med" len="med"/>
            </a:ln>
          </a:top>
        </a:tcBdr>
      </a:tcStyle>
    </a:lastRow>
    <a:firstRow>
      <a:tcTxStyle b="on">
        <a:font>
          <a:latin typeface=""/>
          <a:ea typeface=""/>
          <a:cs typeface=""/>
        </a:font>
      </a:tcTxStyle>
      <a:tcStyle>
        <a:tcBdr>
          <a:bottom>
            <a:ln w="12701" cap="flat" cmpd="sng" algn="ctr">
              <a:solidFill>
                <a:srgbClr val="000000"/>
              </a:solidFill>
              <a:prstDash val="solid"/>
              <a:round/>
              <a:headEnd type="none" w="med" len="med"/>
              <a:tailEnd type="none" w="med" len="med"/>
            </a:ln>
          </a:bottom>
        </a:tcBdr>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ana Volosianko (2440623)" userId="97997a5c-5340-43cb-a5ac-d75d1ed77ae0" providerId="ADAL" clId="{2BA31F11-C6F9-402A-975C-A711F7C2B528}"/>
    <pc:docChg chg="custSel modSld">
      <pc:chgData name="Diana Volosianko (2440623)" userId="97997a5c-5340-43cb-a5ac-d75d1ed77ae0" providerId="ADAL" clId="{2BA31F11-C6F9-402A-975C-A711F7C2B528}" dt="2026-04-13T11:29:11.780" v="0" actId="478"/>
      <pc:docMkLst>
        <pc:docMk/>
      </pc:docMkLst>
      <pc:sldChg chg="delSp mod">
        <pc:chgData name="Diana Volosianko (2440623)" userId="97997a5c-5340-43cb-a5ac-d75d1ed77ae0" providerId="ADAL" clId="{2BA31F11-C6F9-402A-975C-A711F7C2B528}" dt="2026-04-13T11:29:11.780" v="0" actId="478"/>
        <pc:sldMkLst>
          <pc:docMk/>
          <pc:sldMk cId="0" sldId="257"/>
        </pc:sldMkLst>
        <pc:spChg chg="del">
          <ac:chgData name="Diana Volosianko (2440623)" userId="97997a5c-5340-43cb-a5ac-d75d1ed77ae0" providerId="ADAL" clId="{2BA31F11-C6F9-402A-975C-A711F7C2B528}" dt="2026-04-13T11:29:11.780" v="0" actId="478"/>
          <ac:spMkLst>
            <pc:docMk/>
            <pc:sldMk cId="0" sldId="257"/>
            <ac:spMk id="2" creationId="{8C4890F2-EE83-7CF7-DCCD-1CBF97F34CB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8" name="Header Placeholder 1">
            <a:extLst>
              <a:ext uri="{FF2B5EF4-FFF2-40B4-BE49-F238E27FC236}">
                <a16:creationId xmlns:a16="http://schemas.microsoft.com/office/drawing/2014/main" id="{66D5F71C-3EEF-ECE0-A7A4-7ED8E62AEBA2}"/>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9" name="Date Placeholder 2">
            <a:extLst>
              <a:ext uri="{FF2B5EF4-FFF2-40B4-BE49-F238E27FC236}">
                <a16:creationId xmlns:a16="http://schemas.microsoft.com/office/drawing/2014/main" id="{E8129904-E192-38D0-C139-507BCA5D6A2C}"/>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F7793EEA-F0A1-444C-A9E5-5EEB36516F5E}" type="datetime1">
              <a:rPr lang="en-GB"/>
              <a:pPr lvl="0"/>
              <a:t>13/04/2026</a:t>
            </a:fld>
            <a:endParaRPr lang="en-GB"/>
          </a:p>
        </p:txBody>
      </p:sp>
      <p:sp>
        <p:nvSpPr>
          <p:cNvPr id="10" name="Slide Image Placeholder 3">
            <a:extLst>
              <a:ext uri="{FF2B5EF4-FFF2-40B4-BE49-F238E27FC236}">
                <a16:creationId xmlns:a16="http://schemas.microsoft.com/office/drawing/2014/main" id="{FDFF5295-102C-7039-7451-EF1D2ED4BF0C}"/>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11" name="Notes Placeholder 4">
            <a:extLst>
              <a:ext uri="{FF2B5EF4-FFF2-40B4-BE49-F238E27FC236}">
                <a16:creationId xmlns:a16="http://schemas.microsoft.com/office/drawing/2014/main" id="{1788361F-B3C8-113B-8A7D-3C934E5A83EE}"/>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2" name="Footer Placeholder 5">
            <a:extLst>
              <a:ext uri="{FF2B5EF4-FFF2-40B4-BE49-F238E27FC236}">
                <a16:creationId xmlns:a16="http://schemas.microsoft.com/office/drawing/2014/main" id="{1AD729EC-4480-1E24-220D-42E6B578D17E}"/>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13" name="Slide Number Placeholder 6">
            <a:extLst>
              <a:ext uri="{FF2B5EF4-FFF2-40B4-BE49-F238E27FC236}">
                <a16:creationId xmlns:a16="http://schemas.microsoft.com/office/drawing/2014/main" id="{EA1A1C48-FEDD-A52E-7DB0-CB98D42F5000}"/>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7F2D3F80-31EE-409F-85D4-CD6FB8A002EE}" type="slidenum">
              <a:t>‹#›</a:t>
            </a:fld>
            <a:endParaRPr lang="en-GB"/>
          </a:p>
        </p:txBody>
      </p:sp>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31B599-0048-4109-BE3F-ED198A90A1AD}" type="datetimeFigureOut">
              <a:t>4/13/26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1CD6DA-0778-46BA-B881-52FAD6110B58}" type="slidenum">
              <a:t>‹#›</a:t>
            </a:fld>
            <a:endParaRPr lang="en-US"/>
          </a:p>
        </p:txBody>
      </p:sp>
    </p:spTree>
    <p:extLst>
      <p:ext uri="{BB962C8B-B14F-4D97-AF65-F5344CB8AC3E}">
        <p14:creationId xmlns:p14="http://schemas.microsoft.com/office/powerpoint/2010/main" val="2607291602"/>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FC0FEA4-EE8A-D3AB-AA7A-2D514B4C8463}"/>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99F7DC74-7E48-6AC7-5E08-8BC557A17585}"/>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GB">
                <a:latin typeface="Söhne"/>
              </a:rPr>
              <a:t>When introducing yourself remember to Keep the introduction section concise but impactful. The goal is to establish trust and confidence in your ability to lead the business successfully. Remember to focus on relevant information that aligns with your business idea and creates a positive impression of you. You may include the following information.</a:t>
            </a:r>
          </a:p>
          <a:p>
            <a:pPr lvl="0"/>
            <a:endParaRPr lang="en-GB">
              <a:latin typeface="Söhne"/>
            </a:endParaRPr>
          </a:p>
          <a:p>
            <a:pPr lvl="0"/>
            <a:r>
              <a:rPr lang="en-GB" b="1">
                <a:latin typeface="Söhne"/>
              </a:rPr>
              <a:t>Name and Role</a:t>
            </a:r>
            <a:r>
              <a:rPr lang="en-GB">
                <a:latin typeface="Söhne"/>
              </a:rPr>
              <a:t>: Start by stating your name and your position or role in the company. If you are the founder or one of the key team members, mention your title (e.g., CEO, Co-founder).</a:t>
            </a:r>
          </a:p>
          <a:p>
            <a:pPr lvl="0"/>
            <a:endParaRPr lang="en-GB">
              <a:latin typeface="Söhne"/>
            </a:endParaRPr>
          </a:p>
          <a:p>
            <a:pPr lvl="0"/>
            <a:r>
              <a:rPr lang="en-GB" b="1">
                <a:latin typeface="Söhne"/>
              </a:rPr>
              <a:t>Background and Experience</a:t>
            </a:r>
            <a:r>
              <a:rPr lang="en-GB">
                <a:latin typeface="Söhne"/>
              </a:rPr>
              <a:t>: Briefly share your relevant background and experience. Highlight any expertise, qualifications, or achievements that demonstrate your capability to lead and execute the business idea effectively.</a:t>
            </a:r>
          </a:p>
          <a:p>
            <a:pPr lvl="0"/>
            <a:endParaRPr lang="en-GB">
              <a:latin typeface="Söhne"/>
            </a:endParaRPr>
          </a:p>
          <a:p>
            <a:pPr lvl="0"/>
            <a:r>
              <a:rPr lang="en-GB" b="1">
                <a:latin typeface="Söhne"/>
              </a:rPr>
              <a:t>Passion and Motivation</a:t>
            </a:r>
            <a:r>
              <a:rPr lang="en-GB">
                <a:latin typeface="Söhne"/>
              </a:rPr>
              <a:t>: Explain why you are passionate about the business and the problem you are solving. Share your vision for the company and what drives you to pursue this venture.</a:t>
            </a:r>
          </a:p>
          <a:p>
            <a:pPr lvl="0"/>
            <a:endParaRPr lang="en-GB">
              <a:latin typeface="Söhne"/>
            </a:endParaRPr>
          </a:p>
          <a:p>
            <a:pPr lvl="0"/>
            <a:endParaRPr lang="en-GB">
              <a:latin typeface="Söhne"/>
            </a:endParaRPr>
          </a:p>
          <a:p>
            <a:pPr lvl="0"/>
            <a:r>
              <a:rPr lang="en-GB" b="1">
                <a:latin typeface="Söhne"/>
              </a:rPr>
              <a:t>Connection to the Industry</a:t>
            </a:r>
            <a:r>
              <a:rPr lang="en-GB">
                <a:latin typeface="Söhne"/>
              </a:rPr>
              <a:t>: If you have a personal or professional connection to the industry in which your business operates, share that information. It could be an experience, personal story, or a passion for the industry that led you to start this venture.</a:t>
            </a:r>
          </a:p>
          <a:p>
            <a:pPr lvl="0"/>
            <a:endParaRPr lang="en-GB">
              <a:latin typeface="Söhne"/>
            </a:endParaRPr>
          </a:p>
          <a:p>
            <a:pPr lvl="0"/>
            <a:endParaRPr lang="en-GB">
              <a:latin typeface="Söhne"/>
            </a:endParaRPr>
          </a:p>
          <a:p>
            <a:pPr lvl="0"/>
            <a:r>
              <a:rPr lang="en-GB">
                <a:latin typeface="Söhne"/>
              </a:rPr>
              <a:t>Keep the introduction section concise but impactful. The goal is to establish trust and confidence in your ability to lead the business successfully. Remember to focus on relevant information that aligns with your business idea and creates a positive impression of you and your team.</a:t>
            </a:r>
          </a:p>
          <a:p>
            <a:pPr lvl="0"/>
            <a:endParaRPr lang="en-GB">
              <a:latin typeface="Söhne"/>
            </a:endParaRPr>
          </a:p>
          <a:p>
            <a:pPr lvl="0"/>
            <a:endParaRPr lang="en-GB">
              <a:latin typeface="Söhne"/>
            </a:endParaRPr>
          </a:p>
          <a:p>
            <a:pPr lvl="0"/>
            <a:endParaRPr lang="en-GB">
              <a:latin typeface="Söhne"/>
            </a:endParaRPr>
          </a:p>
          <a:p>
            <a:pPr lvl="0"/>
            <a:endParaRPr lang="en-GB">
              <a:latin typeface="Söhne"/>
            </a:endParaRPr>
          </a:p>
          <a:p>
            <a:pPr lvl="0"/>
            <a:endParaRPr lang="en-GB">
              <a:latin typeface="Söhne"/>
            </a:endParaRPr>
          </a:p>
          <a:p>
            <a:pPr lvl="0"/>
            <a:br>
              <a:rPr lang="en-GB">
                <a:latin typeface="Söhne"/>
              </a:rPr>
            </a:br>
            <a:endParaRPr lang="en-GB"/>
          </a:p>
        </p:txBody>
      </p:sp>
      <p:sp>
        <p:nvSpPr>
          <p:cNvPr id="4" name="Slide Number Placeholder 3">
            <a:extLst>
              <a:ext uri="{FF2B5EF4-FFF2-40B4-BE49-F238E27FC236}">
                <a16:creationId xmlns:a16="http://schemas.microsoft.com/office/drawing/2014/main" id="{57004533-B178-A7F1-D608-62BA11A50D5C}"/>
              </a:ext>
            </a:extLst>
          </p:cNvPr>
          <p:cNvSpPr txBox="1">
            <a:spLocks noGrp="1"/>
          </p:cNvSpPr>
          <p:nvPr/>
        </p:nvSpPr>
        <p:spPr>
          <a:xfrm>
            <a:off x="3884608" y="8685208"/>
            <a:ext cx="2971800" cy="458791"/>
          </a:xfrm>
          <a:prstGeom prst="rect">
            <a:avLst/>
          </a:prstGeom>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F5A556C-38CB-4193-BC88-B9B4AF647D2F}" type="slidenum">
              <a:rPr kumimoji="0" lang="en-GB"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GB"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CC472F-A08F-DD5A-1762-EBF45F092F28}"/>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1731F46C-B820-9EF1-06DF-55423AF8E782}"/>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endParaRPr lang="en-US"/>
          </a:p>
        </p:txBody>
      </p:sp>
      <p:sp>
        <p:nvSpPr>
          <p:cNvPr id="4" name="Slide Number Placeholder 3">
            <a:extLst>
              <a:ext uri="{FF2B5EF4-FFF2-40B4-BE49-F238E27FC236}">
                <a16:creationId xmlns:a16="http://schemas.microsoft.com/office/drawing/2014/main" id="{64ABFE27-6AAF-9D3A-952B-288E828C170F}"/>
              </a:ext>
            </a:extLst>
          </p:cNvPr>
          <p:cNvSpPr txBox="1">
            <a:spLocks noGrp="1"/>
          </p:cNvSpPr>
          <p:nvPr/>
        </p:nvSpPr>
        <p:spPr>
          <a:xfrm>
            <a:off x="3884608" y="8685208"/>
            <a:ext cx="2971800" cy="458791"/>
          </a:xfrm>
          <a:prstGeom prst="rect">
            <a:avLst/>
          </a:prstGeom>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51AC788-CF69-4923-995B-FEA2FBED82ED}" type="slidenum">
              <a:rPr kumimoji="0" lang="en-GB"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316A07F-F2FE-62F1-C6E9-B4A2D0B9F740}"/>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AF80CC18-63F3-1AA3-31CF-0417F38A860B}"/>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GB"/>
              <a:t>Refer to week 3 slides: Legal format of Enterprises &amp; Building a Founding team</a:t>
            </a:r>
          </a:p>
        </p:txBody>
      </p:sp>
      <p:sp>
        <p:nvSpPr>
          <p:cNvPr id="4" name="Slide Number Placeholder 3">
            <a:extLst>
              <a:ext uri="{FF2B5EF4-FFF2-40B4-BE49-F238E27FC236}">
                <a16:creationId xmlns:a16="http://schemas.microsoft.com/office/drawing/2014/main" id="{4DAE72C8-9B8C-5012-F289-AEBD062F2298}"/>
              </a:ext>
            </a:extLst>
          </p:cNvPr>
          <p:cNvSpPr txBox="1">
            <a:spLocks noGrp="1"/>
          </p:cNvSpPr>
          <p:nvPr/>
        </p:nvSpPr>
        <p:spPr>
          <a:xfrm>
            <a:off x="3884608" y="8685208"/>
            <a:ext cx="2971800" cy="458791"/>
          </a:xfrm>
          <a:prstGeom prst="rect">
            <a:avLst/>
          </a:prstGeom>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DECCA78-D797-4231-AF04-07F9C53489B1}" type="slidenum">
              <a:rPr kumimoji="0" lang="en-GB"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0403F34-431B-7BAF-E15B-E9555F094A37}"/>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29B1C803-6BAB-FDBA-63B7-59B9331C2BBB}"/>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GB"/>
              <a:t>You can use either MS Visio or MS Word to create this.</a:t>
            </a:r>
          </a:p>
        </p:txBody>
      </p:sp>
      <p:sp>
        <p:nvSpPr>
          <p:cNvPr id="4" name="Slide Number Placeholder 3">
            <a:extLst>
              <a:ext uri="{FF2B5EF4-FFF2-40B4-BE49-F238E27FC236}">
                <a16:creationId xmlns:a16="http://schemas.microsoft.com/office/drawing/2014/main" id="{E7358278-649D-53DF-C84F-07C704FD60E6}"/>
              </a:ext>
            </a:extLst>
          </p:cNvPr>
          <p:cNvSpPr txBox="1">
            <a:spLocks noGrp="1"/>
          </p:cNvSpPr>
          <p:nvPr/>
        </p:nvSpPr>
        <p:spPr>
          <a:xfrm>
            <a:off x="3884608" y="8685208"/>
            <a:ext cx="2971800" cy="458791"/>
          </a:xfrm>
          <a:prstGeom prst="rect">
            <a:avLst/>
          </a:prstGeom>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9E3C658-AFDA-4724-8A57-0385055A6A32}" type="slidenum">
              <a:rPr kumimoji="0" lang="en-GB"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21FE72A-DB6B-C65F-0301-8EA7A44E560C}"/>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67F16095-831A-3B76-26E5-4C17E4B0354C}"/>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GB">
                <a:highlight>
                  <a:srgbClr val="FFFF00"/>
                </a:highlight>
              </a:rPr>
              <a:t>Apply PESTEL analysis </a:t>
            </a:r>
            <a:r>
              <a:rPr lang="en-GB">
                <a:solidFill>
                  <a:srgbClr val="ED7D31"/>
                </a:solidFill>
              </a:rPr>
              <a:t>taught in week 4:</a:t>
            </a:r>
          </a:p>
          <a:p>
            <a:pPr lvl="0"/>
            <a:endParaRPr lang="en-GB">
              <a:solidFill>
                <a:srgbClr val="ED7D31"/>
              </a:solidFill>
            </a:endParaRPr>
          </a:p>
          <a:p>
            <a:pPr lvl="0"/>
            <a:r>
              <a:rPr lang="en-GB">
                <a:solidFill>
                  <a:srgbClr val="ED7D31"/>
                </a:solidFill>
              </a:rPr>
              <a:t>Analyse the following factors:</a:t>
            </a:r>
          </a:p>
          <a:p>
            <a:pPr lvl="0"/>
            <a:endParaRPr lang="en-GB">
              <a:solidFill>
                <a:srgbClr val="ED7D31"/>
              </a:solidFill>
            </a:endParaRPr>
          </a:p>
          <a:p>
            <a:pPr lvl="0"/>
            <a:r>
              <a:rPr lang="en-GB">
                <a:solidFill>
                  <a:srgbClr val="ED7D31"/>
                </a:solidFill>
              </a:rPr>
              <a:t>Political – Government policies, regulations, tax laws, trade restrictions.</a:t>
            </a:r>
          </a:p>
          <a:p>
            <a:pPr lvl="0"/>
            <a:r>
              <a:rPr lang="en-GB">
                <a:solidFill>
                  <a:srgbClr val="ED7D31"/>
                </a:solidFill>
              </a:rPr>
              <a:t>Economic – Inflation, interest rates, economic growth, consumer spending.</a:t>
            </a:r>
          </a:p>
          <a:p>
            <a:pPr lvl="0"/>
            <a:r>
              <a:rPr lang="en-GB">
                <a:solidFill>
                  <a:srgbClr val="ED7D31"/>
                </a:solidFill>
              </a:rPr>
              <a:t>Social – Demographics, cultural trends, lifestyle changes, education.</a:t>
            </a:r>
          </a:p>
          <a:p>
            <a:pPr lvl="0"/>
            <a:r>
              <a:rPr lang="en-GB">
                <a:solidFill>
                  <a:srgbClr val="ED7D31"/>
                </a:solidFill>
              </a:rPr>
              <a:t>Technological – Innovation, digital transformation, automation.</a:t>
            </a:r>
          </a:p>
          <a:p>
            <a:pPr lvl="0"/>
            <a:r>
              <a:rPr lang="en-GB">
                <a:solidFill>
                  <a:srgbClr val="ED7D31"/>
                </a:solidFill>
              </a:rPr>
              <a:t>Environmental – Sustainability, climate change regulations, waste management.</a:t>
            </a:r>
          </a:p>
          <a:p>
            <a:pPr lvl="0"/>
            <a:r>
              <a:rPr lang="en-GB">
                <a:solidFill>
                  <a:srgbClr val="ED7D31"/>
                </a:solidFill>
              </a:rPr>
              <a:t>Legal – Employment laws, intellectual property rights, industry-specific regulations.</a:t>
            </a:r>
          </a:p>
          <a:p>
            <a:pPr lvl="0"/>
            <a:endParaRPr lang="en-GB">
              <a:solidFill>
                <a:srgbClr val="ED7D31"/>
              </a:solidFill>
            </a:endParaRPr>
          </a:p>
          <a:p>
            <a:pPr lvl="0"/>
            <a:r>
              <a:rPr lang="en-GB">
                <a:solidFill>
                  <a:srgbClr val="ED7D31"/>
                </a:solidFill>
              </a:rPr>
              <a:t>2. Align PESTEL with Business Strategy</a:t>
            </a:r>
          </a:p>
          <a:p>
            <a:pPr lvl="0"/>
            <a:r>
              <a:rPr lang="en-GB">
                <a:solidFill>
                  <a:srgbClr val="ED7D31"/>
                </a:solidFill>
              </a:rPr>
              <a:t>After identifying key external factors, explain how they impact your business and what strategies you will adopt to mitigate risks or leverage opportunities.</a:t>
            </a:r>
          </a:p>
          <a:p>
            <a:pPr lvl="0"/>
            <a:endParaRPr lang="en-GB" sz="1400" b="1">
              <a:highlight>
                <a:srgbClr val="FFFF00"/>
              </a:highlight>
            </a:endParaRPr>
          </a:p>
          <a:p>
            <a:pPr lvl="0"/>
            <a:endParaRPr lang="en-GB"/>
          </a:p>
        </p:txBody>
      </p:sp>
      <p:sp>
        <p:nvSpPr>
          <p:cNvPr id="4" name="Slide Number Placeholder 3">
            <a:extLst>
              <a:ext uri="{FF2B5EF4-FFF2-40B4-BE49-F238E27FC236}">
                <a16:creationId xmlns:a16="http://schemas.microsoft.com/office/drawing/2014/main" id="{5361251C-9AB0-91DD-3105-B36F02CBD5A8}"/>
              </a:ext>
            </a:extLst>
          </p:cNvPr>
          <p:cNvSpPr txBox="1">
            <a:spLocks noGrp="1"/>
          </p:cNvSpPr>
          <p:nvPr/>
        </p:nvSpPr>
        <p:spPr>
          <a:xfrm>
            <a:off x="3884608" y="8685208"/>
            <a:ext cx="2971800" cy="458791"/>
          </a:xfrm>
          <a:prstGeom prst="rect">
            <a:avLst/>
          </a:prstGeom>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0E8CBE8-86D4-4682-9C4D-C6ADF11DF4A2}" type="slidenum">
              <a:rPr kumimoji="0" lang="en-GB"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6A5894-D261-132A-F098-4D208F4BCE26}"/>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EADC3494-1581-5B6C-C997-12B3BB6B6168}"/>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GB"/>
              <a:t>Refer to week 5: Market Segmentation, Targeting, Positioning and marketing mix</a:t>
            </a:r>
          </a:p>
          <a:p>
            <a:pPr lvl="0"/>
            <a:endParaRPr lang="en-GB"/>
          </a:p>
          <a:p>
            <a:pPr lvl="0"/>
            <a:r>
              <a:rPr lang="en-GB"/>
              <a:t>Here are some key aspects of </a:t>
            </a:r>
            <a:r>
              <a:rPr lang="en-GB" b="1"/>
              <a:t>Unique Selling Points</a:t>
            </a:r>
            <a:r>
              <a:rPr lang="en-GB"/>
              <a:t>:</a:t>
            </a:r>
          </a:p>
          <a:p>
            <a:pPr lvl="0">
              <a:buSzPct val="100000"/>
              <a:buFont typeface="Calibri Light"/>
              <a:buAutoNum type="arabicPeriod"/>
            </a:pPr>
            <a:r>
              <a:rPr lang="en-GB" b="1"/>
              <a:t>Differentiation:</a:t>
            </a:r>
            <a:r>
              <a:rPr lang="en-GB"/>
              <a:t> USPs highlight what makes a product or service unique and differentiates it from similar offerings in the market. It can be a feature, quality, or capability that competitors do not offer or cannot replicate easily.</a:t>
            </a:r>
          </a:p>
          <a:p>
            <a:pPr lvl="0">
              <a:buSzPct val="100000"/>
              <a:buFont typeface="Calibri Light"/>
              <a:buAutoNum type="arabicPeriod"/>
            </a:pPr>
            <a:r>
              <a:rPr lang="en-GB" b="1"/>
              <a:t>Customer-Centric:</a:t>
            </a:r>
            <a:r>
              <a:rPr lang="en-GB"/>
              <a:t> USPs are designed to address the needs, wants, or pain points of the target market. They showcase how the product or service fulfills a specific customer demand or solves a particular problem effectively.</a:t>
            </a:r>
          </a:p>
          <a:p>
            <a:pPr lvl="0">
              <a:buSzPct val="100000"/>
              <a:buFont typeface="Calibri Light"/>
              <a:buAutoNum type="arabicPeriod"/>
            </a:pPr>
            <a:r>
              <a:rPr lang="en-GB" b="1"/>
              <a:t>Value and Benefits:</a:t>
            </a:r>
            <a:r>
              <a:rPr lang="en-GB"/>
              <a:t> USPs emphasize the value customers will gain by choosing the product or service. They demonstrate the benefits and advantages the customers will experience by using the offering.</a:t>
            </a:r>
          </a:p>
          <a:p>
            <a:pPr lvl="0">
              <a:buSzPct val="100000"/>
              <a:buFont typeface="Calibri Light"/>
              <a:buAutoNum type="arabicPeriod"/>
            </a:pPr>
            <a:r>
              <a:rPr lang="en-GB" b="1"/>
              <a:t>Memorability:</a:t>
            </a:r>
            <a:r>
              <a:rPr lang="en-GB"/>
              <a:t> A compelling USP is memorable and easy to communicate. It should be concise, clear, and leave a lasting impression on the audience.</a:t>
            </a:r>
          </a:p>
          <a:p>
            <a:pPr lvl="0">
              <a:buSzPct val="100000"/>
              <a:buFont typeface="Calibri Light"/>
              <a:buAutoNum type="arabicPeriod"/>
            </a:pPr>
            <a:r>
              <a:rPr lang="en-GB" b="1"/>
              <a:t>Emotional Appeal:</a:t>
            </a:r>
            <a:r>
              <a:rPr lang="en-GB"/>
              <a:t> USPs can tap into emotions and aspirations of customers. They can create an emotional connection, making the product or service more appealing and desirable.</a:t>
            </a:r>
          </a:p>
          <a:p>
            <a:pPr lvl="0">
              <a:buSzPct val="100000"/>
              <a:buFont typeface="Calibri Light"/>
              <a:buAutoNum type="arabicPeriod"/>
            </a:pPr>
            <a:r>
              <a:rPr lang="en-GB" b="1"/>
              <a:t>Competitive Advantage:</a:t>
            </a:r>
            <a:r>
              <a:rPr lang="en-GB"/>
              <a:t> USPs help companies gain a competitive edge in the market. They provide a reason for customers to choose their offerings over alternatives from competitors.</a:t>
            </a:r>
          </a:p>
          <a:p>
            <a:pPr lvl="0"/>
            <a:r>
              <a:rPr lang="en-GB" b="1"/>
              <a:t>Examples of Unique Selling Points:</a:t>
            </a:r>
          </a:p>
          <a:p>
            <a:pPr lvl="0">
              <a:buSzPct val="100000"/>
              <a:buFont typeface="Calibri Light"/>
              <a:buAutoNum type="arabicPeriod"/>
            </a:pPr>
            <a:r>
              <a:rPr lang="en-GB"/>
              <a:t> A smartphone with an exceptionally long-lasting battery life.</a:t>
            </a:r>
          </a:p>
          <a:p>
            <a:pPr lvl="0">
              <a:buSzPct val="100000"/>
              <a:buFont typeface="Calibri Light"/>
              <a:buAutoNum type="arabicPeriod"/>
            </a:pPr>
            <a:r>
              <a:rPr lang="en-GB"/>
              <a:t> A cleaning product that is eco-friendly and non-toxic, appealing to environmentally conscious consumers.</a:t>
            </a:r>
          </a:p>
          <a:p>
            <a:pPr lvl="0">
              <a:buSzPct val="100000"/>
              <a:buFont typeface="Calibri Light"/>
              <a:buAutoNum type="arabicPeriod"/>
            </a:pPr>
            <a:r>
              <a:rPr lang="en-GB"/>
              <a:t>An online platform that offers 24/7 customer support and assistance.</a:t>
            </a:r>
          </a:p>
          <a:p>
            <a:pPr lvl="0">
              <a:buSzPct val="100000"/>
              <a:buFont typeface="Calibri Light"/>
              <a:buAutoNum type="arabicPeriod"/>
            </a:pPr>
            <a:r>
              <a:rPr lang="en-GB"/>
              <a:t> A restaurant that serves unique fusion cuisine not available anywhere else in the area.</a:t>
            </a:r>
          </a:p>
          <a:p>
            <a:pPr lvl="0">
              <a:buSzPct val="100000"/>
              <a:buFont typeface="Calibri Light"/>
              <a:buAutoNum type="arabicPeriod"/>
            </a:pPr>
            <a:r>
              <a:rPr lang="en-GB"/>
              <a:t>An e-commerce website with free and fast shipping, setting it apart from competitors with longer delivery times and shipping fees.</a:t>
            </a:r>
          </a:p>
          <a:p>
            <a:pPr lvl="0"/>
            <a:r>
              <a:rPr lang="en-GB"/>
              <a:t>Identifying and effectively promoting USPs is crucial for successful marketing and business growth. It allows businesses to position themselves as the best solution for their target customers and build a loyal customer base.</a:t>
            </a:r>
          </a:p>
          <a:p>
            <a:pPr lvl="0"/>
            <a:r>
              <a:rPr lang="en-GB">
                <a:latin typeface="Söhne"/>
              </a:rPr>
              <a:t>Regenerate</a:t>
            </a:r>
          </a:p>
          <a:p>
            <a:pPr lvl="0"/>
            <a:br>
              <a:rPr lang="en-GB"/>
            </a:br>
            <a:endParaRPr lang="en-GB"/>
          </a:p>
        </p:txBody>
      </p:sp>
      <p:sp>
        <p:nvSpPr>
          <p:cNvPr id="4" name="Slide Number Placeholder 3">
            <a:extLst>
              <a:ext uri="{FF2B5EF4-FFF2-40B4-BE49-F238E27FC236}">
                <a16:creationId xmlns:a16="http://schemas.microsoft.com/office/drawing/2014/main" id="{B8F802B8-6C1C-AF94-E751-1C6957DB3636}"/>
              </a:ext>
            </a:extLst>
          </p:cNvPr>
          <p:cNvSpPr txBox="1">
            <a:spLocks noGrp="1"/>
          </p:cNvSpPr>
          <p:nvPr/>
        </p:nvSpPr>
        <p:spPr>
          <a:xfrm>
            <a:off x="3884608" y="8685208"/>
            <a:ext cx="2971800" cy="458791"/>
          </a:xfrm>
          <a:prstGeom prst="rect">
            <a:avLst/>
          </a:prstGeom>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5B8DA73-AF7B-49FB-A489-E8F0B42A1CDB}" type="slidenum">
              <a:rPr kumimoji="0" lang="en-GB"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76C4E39-A8E3-54CF-7939-35D4D90D82D4}"/>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C5B46CF8-C31A-E2F3-8206-B384F18A1D28}"/>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endParaRPr lang="en-GB">
              <a:solidFill>
                <a:srgbClr val="374151"/>
              </a:solidFill>
              <a:latin typeface="Söhne"/>
            </a:endParaRPr>
          </a:p>
          <a:p>
            <a:pPr lvl="0"/>
            <a:endParaRPr lang="en-GB"/>
          </a:p>
        </p:txBody>
      </p:sp>
      <p:sp>
        <p:nvSpPr>
          <p:cNvPr id="4" name="Slide Number Placeholder 3">
            <a:extLst>
              <a:ext uri="{FF2B5EF4-FFF2-40B4-BE49-F238E27FC236}">
                <a16:creationId xmlns:a16="http://schemas.microsoft.com/office/drawing/2014/main" id="{BE57833A-28CC-11D8-CDD8-29F06BA61648}"/>
              </a:ext>
            </a:extLst>
          </p:cNvPr>
          <p:cNvSpPr txBox="1">
            <a:spLocks noGrp="1"/>
          </p:cNvSpPr>
          <p:nvPr/>
        </p:nvSpPr>
        <p:spPr>
          <a:xfrm>
            <a:off x="3884608" y="8685208"/>
            <a:ext cx="2971800" cy="458791"/>
          </a:xfrm>
          <a:prstGeom prst="rect">
            <a:avLst/>
          </a:prstGeom>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7891E3-4358-4485-BB4B-9805056961B5}" type="slidenum">
              <a:rPr kumimoji="0" lang="en-GB"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AF10198-0345-48E6-451E-77741A16646C}"/>
              </a:ext>
            </a:extLst>
          </p:cNvPr>
          <p:cNvSpPr>
            <a:spLocks noGrp="1" noRot="1" noChangeAspect="1"/>
          </p:cNvSpPr>
          <p:nvPr>
            <p:ph type="sldImg"/>
          </p:nvPr>
        </p:nvSpPr>
        <p:spPr>
          <a:xfrm>
            <a:off x="685800" y="1143000"/>
            <a:ext cx="5486400" cy="3086100"/>
          </a:xfrm>
          <a:noFill/>
          <a:ln w="12701">
            <a:solidFill>
              <a:srgbClr val="000000"/>
            </a:solidFill>
            <a:prstDash val="solid"/>
          </a:ln>
        </p:spPr>
      </p:sp>
      <p:sp>
        <p:nvSpPr>
          <p:cNvPr id="3" name="Notes Placeholder 2">
            <a:extLst>
              <a:ext uri="{FF2B5EF4-FFF2-40B4-BE49-F238E27FC236}">
                <a16:creationId xmlns:a16="http://schemas.microsoft.com/office/drawing/2014/main" id="{E19CE9B9-0D22-53E3-FC39-0524FAAAC570}"/>
              </a:ext>
            </a:extLst>
          </p:cNvPr>
          <p:cNvSpPr txBox="1">
            <a:spLocks noGrp="1"/>
          </p:cNvSpPr>
          <p:nvPr>
            <p:ph type="body" sz="quarter" idx="1"/>
          </p:nvPr>
        </p:nvSpPr>
        <p:spPr>
          <a:xfrm>
            <a:off x="685800" y="4400549"/>
            <a:ext cx="5486400" cy="3600450"/>
          </a:xfrm>
          <a:noFill/>
          <a:ln>
            <a:noFill/>
          </a:ln>
        </p:spPr>
        <p:txBody>
          <a:bodyPr wrap="square" anchor="t" anchorCtr="0" compatLnSpc="1">
            <a:noAutofit/>
          </a:bodyPr>
          <a:lstStyle/>
          <a:p>
            <a:pPr lvl="0"/>
            <a:r>
              <a:rPr lang="en-GB" sz="1800">
                <a:highlight>
                  <a:srgbClr val="FFFF00"/>
                </a:highlight>
                <a:latin typeface="Aptos" pitchFamily="34"/>
                <a:ea typeface="DengXian" pitchFamily="2"/>
                <a:cs typeface="Times New Roman" pitchFamily="18"/>
              </a:rPr>
              <a:t>Investment needed</a:t>
            </a:r>
            <a:r>
              <a:rPr lang="en-GB" sz="1800">
                <a:latin typeface="Aptos" pitchFamily="34"/>
                <a:ea typeface="DengXian" pitchFamily="2"/>
                <a:cs typeface="Times New Roman" pitchFamily="18"/>
              </a:rPr>
              <a:t> = </a:t>
            </a:r>
            <a:r>
              <a:rPr lang="en-GB" sz="1800">
                <a:highlight>
                  <a:srgbClr val="00FFFF"/>
                </a:highlight>
                <a:latin typeface="Aptos" pitchFamily="34"/>
                <a:ea typeface="DengXian" pitchFamily="2"/>
                <a:cs typeface="Times New Roman" pitchFamily="18"/>
              </a:rPr>
              <a:t>Total Startup Cost</a:t>
            </a:r>
            <a:r>
              <a:rPr lang="en-GB" sz="1800">
                <a:latin typeface="Aptos" pitchFamily="34"/>
                <a:ea typeface="DengXian" pitchFamily="2"/>
                <a:cs typeface="Times New Roman" pitchFamily="18"/>
              </a:rPr>
              <a:t> + (</a:t>
            </a:r>
            <a:r>
              <a:rPr lang="en-GB" sz="1800">
                <a:highlight>
                  <a:srgbClr val="00FF00"/>
                </a:highlight>
                <a:latin typeface="Aptos" pitchFamily="34"/>
                <a:ea typeface="DengXian" pitchFamily="2"/>
                <a:cs typeface="Times New Roman" pitchFamily="18"/>
              </a:rPr>
              <a:t>Operational Cost</a:t>
            </a:r>
            <a:r>
              <a:rPr lang="en-GB" sz="1800">
                <a:latin typeface="Aptos" pitchFamily="34"/>
                <a:ea typeface="DengXian" pitchFamily="2"/>
                <a:cs typeface="Times New Roman" pitchFamily="18"/>
              </a:rPr>
              <a:t>– </a:t>
            </a:r>
            <a:r>
              <a:rPr lang="en-GB" sz="1800">
                <a:highlight>
                  <a:srgbClr val="FF00FF"/>
                </a:highlight>
                <a:latin typeface="Aptos" pitchFamily="34"/>
                <a:ea typeface="DengXian" pitchFamily="2"/>
                <a:cs typeface="Times New Roman" pitchFamily="18"/>
              </a:rPr>
              <a:t>Revenue</a:t>
            </a:r>
            <a:r>
              <a:rPr lang="en-GB" sz="1800">
                <a:latin typeface="Aptos" pitchFamily="34"/>
                <a:ea typeface="DengXian" pitchFamily="2"/>
                <a:cs typeface="Times New Roman" pitchFamily="18"/>
              </a:rPr>
              <a:t> ) - up to the break-even point</a:t>
            </a:r>
          </a:p>
          <a:p>
            <a:pPr lvl="0"/>
            <a:endParaRPr lang="en-GB"/>
          </a:p>
        </p:txBody>
      </p:sp>
      <p:sp>
        <p:nvSpPr>
          <p:cNvPr id="4" name="Slide Number Placeholder 3">
            <a:extLst>
              <a:ext uri="{FF2B5EF4-FFF2-40B4-BE49-F238E27FC236}">
                <a16:creationId xmlns:a16="http://schemas.microsoft.com/office/drawing/2014/main" id="{1FC1D989-7D3E-1BFB-57A2-C05B88E5908A}"/>
              </a:ext>
            </a:extLst>
          </p:cNvPr>
          <p:cNvSpPr txBox="1">
            <a:spLocks noGrp="1"/>
          </p:cNvSpPr>
          <p:nvPr/>
        </p:nvSpPr>
        <p:spPr>
          <a:xfrm>
            <a:off x="3884608" y="8685208"/>
            <a:ext cx="2971800" cy="458791"/>
          </a:xfrm>
          <a:prstGeom prst="rect">
            <a:avLst/>
          </a:prstGeom>
          <a:noFill/>
          <a:ln/>
        </p:spPr>
        <p:txBody>
          <a:bodyPr vert="horz" wrap="square" lIns="91440" tIns="45720" rIns="91440" bIns="45720" anchor="b"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3C3F587-85F1-4AA7-90FF-7DACDCC00CB7}" type="slidenum">
              <a:rPr kumimoji="0" lang="en-GB"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377C0-AFB1-EA8E-DC86-F2D49C34A20F}"/>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GB"/>
              <a:t>Click to edit Master title style</a:t>
            </a:r>
            <a:endParaRPr lang="en-US"/>
          </a:p>
        </p:txBody>
      </p:sp>
      <p:sp>
        <p:nvSpPr>
          <p:cNvPr id="3" name="Subtitle 2">
            <a:extLst>
              <a:ext uri="{FF2B5EF4-FFF2-40B4-BE49-F238E27FC236}">
                <a16:creationId xmlns:a16="http://schemas.microsoft.com/office/drawing/2014/main" id="{EBDF99BE-A6FE-247A-BDC8-7537ABD808C6}"/>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GB"/>
              <a:t>Click to edit Master subtitle style</a:t>
            </a:r>
            <a:endParaRPr lang="en-US"/>
          </a:p>
        </p:txBody>
      </p:sp>
      <p:sp>
        <p:nvSpPr>
          <p:cNvPr id="4" name="Date Placeholder 3">
            <a:extLst>
              <a:ext uri="{FF2B5EF4-FFF2-40B4-BE49-F238E27FC236}">
                <a16:creationId xmlns:a16="http://schemas.microsoft.com/office/drawing/2014/main" id="{E4C88040-840F-A632-A644-B5817DF37146}"/>
              </a:ext>
            </a:extLst>
          </p:cNvPr>
          <p:cNvSpPr txBox="1">
            <a:spLocks noGrp="1"/>
          </p:cNvSpPr>
          <p:nvPr>
            <p:ph type="dt" sz="half" idx="7"/>
          </p:nvPr>
        </p:nvSpPr>
        <p:spPr>
          <a:xfrm>
            <a:off x="838203" y="6356351"/>
            <a:ext cx="2743200" cy="365129"/>
          </a:xfrm>
        </p:spPr>
        <p:txBody>
          <a:bodyPr/>
          <a:lstStyle>
            <a:lvl1pPr>
              <a:defRPr/>
            </a:lvl1pPr>
          </a:lstStyle>
          <a:p>
            <a:pPr lvl="0"/>
            <a:fld id="{87F803FB-918F-4EA8-8FD6-DC407485BA2D}" type="datetime1">
              <a:rPr lang="en-US"/>
              <a:pPr lvl="0"/>
              <a:t>4/13/26</a:t>
            </a:fld>
            <a:endParaRPr lang="en-US"/>
          </a:p>
        </p:txBody>
      </p:sp>
      <p:sp>
        <p:nvSpPr>
          <p:cNvPr id="5" name="Footer Placeholder 4">
            <a:extLst>
              <a:ext uri="{FF2B5EF4-FFF2-40B4-BE49-F238E27FC236}">
                <a16:creationId xmlns:a16="http://schemas.microsoft.com/office/drawing/2014/main" id="{9C9C3763-4D24-D634-8DC1-03D42102B185}"/>
              </a:ext>
            </a:extLst>
          </p:cNvPr>
          <p:cNvSpPr txBox="1">
            <a:spLocks noGrp="1"/>
          </p:cNvSpPr>
          <p:nvPr>
            <p:ph type="ftr" sz="quarter" idx="9"/>
          </p:nvPr>
        </p:nvSpPr>
        <p:spPr>
          <a:xfrm>
            <a:off x="4038603" y="6356351"/>
            <a:ext cx="4114800"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91DB3A5C-57CC-9BCB-E64E-52E85468D7CF}"/>
              </a:ext>
            </a:extLst>
          </p:cNvPr>
          <p:cNvSpPr txBox="1">
            <a:spLocks noGrp="1"/>
          </p:cNvSpPr>
          <p:nvPr>
            <p:ph type="sldNum" sz="quarter" idx="8"/>
          </p:nvPr>
        </p:nvSpPr>
        <p:spPr>
          <a:xfrm>
            <a:off x="8610603" y="6356351"/>
            <a:ext cx="2743200" cy="365129"/>
          </a:xfrm>
        </p:spPr>
        <p:txBody>
          <a:bodyPr/>
          <a:lstStyle>
            <a:lvl1pPr>
              <a:defRPr/>
            </a:lvl1pPr>
          </a:lstStyle>
          <a:p>
            <a:pPr lvl="0"/>
            <a:fld id="{599C56D2-96A4-4D9D-8ED9-DD9444BC5EA0}" type="slidenum">
              <a:t>‹#›</a:t>
            </a:fld>
            <a:endParaRPr lang="en-US"/>
          </a:p>
        </p:txBody>
      </p:sp>
    </p:spTree>
    <p:extLst>
      <p:ext uri="{BB962C8B-B14F-4D97-AF65-F5344CB8AC3E}">
        <p14:creationId xmlns:p14="http://schemas.microsoft.com/office/powerpoint/2010/main" val="37689831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EF890-44E2-2959-EB1E-004A56A1A019}"/>
              </a:ext>
            </a:extLst>
          </p:cNvPr>
          <p:cNvSpPr txBox="1">
            <a:spLocks noGrp="1"/>
          </p:cNvSpPr>
          <p:nvPr>
            <p:ph type="title"/>
          </p:nvPr>
        </p:nvSpPr>
        <p:spPr>
          <a:xfrm>
            <a:off x="838203" y="365129"/>
            <a:ext cx="10515600" cy="1325559"/>
          </a:xfrm>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9E62AFE7-2894-E4CC-B082-5331F75F2D4A}"/>
              </a:ext>
            </a:extLst>
          </p:cNvPr>
          <p:cNvSpPr txBox="1">
            <a:spLocks noGrp="1"/>
          </p:cNvSpPr>
          <p:nvPr>
            <p:ph idx="1"/>
          </p:nvPr>
        </p:nvSpPr>
        <p:spPr>
          <a:xfrm>
            <a:off x="838203" y="1825627"/>
            <a:ext cx="10515600"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0E83BDE-91C2-C2DE-64A8-5610A432699A}"/>
              </a:ext>
            </a:extLst>
          </p:cNvPr>
          <p:cNvSpPr txBox="1">
            <a:spLocks noGrp="1"/>
          </p:cNvSpPr>
          <p:nvPr>
            <p:ph type="dt" sz="half" idx="7"/>
          </p:nvPr>
        </p:nvSpPr>
        <p:spPr>
          <a:xfrm>
            <a:off x="838203" y="6356351"/>
            <a:ext cx="2743200" cy="365129"/>
          </a:xfrm>
        </p:spPr>
        <p:txBody>
          <a:bodyPr/>
          <a:lstStyle>
            <a:lvl1pPr>
              <a:defRPr/>
            </a:lvl1pPr>
          </a:lstStyle>
          <a:p>
            <a:pPr lvl="0"/>
            <a:fld id="{E0AB250A-0E5A-4FFF-883C-7AFC6BF05C5C}" type="datetime1">
              <a:rPr lang="en-US"/>
              <a:pPr lvl="0"/>
              <a:t>4/13/26</a:t>
            </a:fld>
            <a:endParaRPr lang="en-US"/>
          </a:p>
        </p:txBody>
      </p:sp>
      <p:sp>
        <p:nvSpPr>
          <p:cNvPr id="5" name="Footer Placeholder 4">
            <a:extLst>
              <a:ext uri="{FF2B5EF4-FFF2-40B4-BE49-F238E27FC236}">
                <a16:creationId xmlns:a16="http://schemas.microsoft.com/office/drawing/2014/main" id="{F4B8CB5E-26AE-96DC-1CC4-CB132459086A}"/>
              </a:ext>
            </a:extLst>
          </p:cNvPr>
          <p:cNvSpPr txBox="1">
            <a:spLocks noGrp="1"/>
          </p:cNvSpPr>
          <p:nvPr>
            <p:ph type="ftr" sz="quarter" idx="9"/>
          </p:nvPr>
        </p:nvSpPr>
        <p:spPr>
          <a:xfrm>
            <a:off x="4038603" y="6356351"/>
            <a:ext cx="4114800"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65831679-4862-C66A-72EE-4B473C2F14BE}"/>
              </a:ext>
            </a:extLst>
          </p:cNvPr>
          <p:cNvSpPr txBox="1">
            <a:spLocks noGrp="1"/>
          </p:cNvSpPr>
          <p:nvPr>
            <p:ph type="sldNum" sz="quarter" idx="8"/>
          </p:nvPr>
        </p:nvSpPr>
        <p:spPr>
          <a:xfrm>
            <a:off x="8610603" y="6356351"/>
            <a:ext cx="2743200" cy="365129"/>
          </a:xfrm>
        </p:spPr>
        <p:txBody>
          <a:bodyPr/>
          <a:lstStyle>
            <a:lvl1pPr>
              <a:defRPr/>
            </a:lvl1pPr>
          </a:lstStyle>
          <a:p>
            <a:pPr lvl="0"/>
            <a:fld id="{232C9700-5D00-4A74-B651-4171141EBF28}" type="slidenum">
              <a:t>‹#›</a:t>
            </a:fld>
            <a:endParaRPr lang="en-US"/>
          </a:p>
        </p:txBody>
      </p:sp>
    </p:spTree>
    <p:extLst>
      <p:ext uri="{BB962C8B-B14F-4D97-AF65-F5344CB8AC3E}">
        <p14:creationId xmlns:p14="http://schemas.microsoft.com/office/powerpoint/2010/main" val="4157942670"/>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C04F3-4547-7F8E-9EE1-8C17070B3272}"/>
              </a:ext>
            </a:extLst>
          </p:cNvPr>
          <p:cNvSpPr txBox="1">
            <a:spLocks noGrp="1"/>
          </p:cNvSpPr>
          <p:nvPr>
            <p:ph type="title"/>
          </p:nvPr>
        </p:nvSpPr>
        <p:spPr>
          <a:xfrm>
            <a:off x="831847" y="1709735"/>
            <a:ext cx="10515600" cy="2852735"/>
          </a:xfrm>
        </p:spPr>
        <p:txBody>
          <a:bodyPr anchor="b"/>
          <a:lstStyle>
            <a:lvl1pPr>
              <a:defRPr sz="60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EB91F2D3-B934-4F64-37E5-88C0A7C859E2}"/>
              </a:ext>
            </a:extLst>
          </p:cNvPr>
          <p:cNvSpPr txBox="1">
            <a:spLocks noGrp="1"/>
          </p:cNvSpPr>
          <p:nvPr>
            <p:ph type="body" idx="1"/>
          </p:nvPr>
        </p:nvSpPr>
        <p:spPr>
          <a:xfrm>
            <a:off x="831847" y="4589465"/>
            <a:ext cx="10515600" cy="1500182"/>
          </a:xfrm>
        </p:spPr>
        <p:txBody>
          <a:bodyPr/>
          <a:lstStyle>
            <a:lvl1pPr marL="0" indent="0">
              <a:buNone/>
              <a:defRPr sz="2400">
                <a:solidFill>
                  <a:srgbClr val="767676"/>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DCDC8434-B480-E476-B898-E84B14BEC657}"/>
              </a:ext>
            </a:extLst>
          </p:cNvPr>
          <p:cNvSpPr txBox="1">
            <a:spLocks noGrp="1"/>
          </p:cNvSpPr>
          <p:nvPr>
            <p:ph type="dt" sz="half" idx="7"/>
          </p:nvPr>
        </p:nvSpPr>
        <p:spPr>
          <a:xfrm>
            <a:off x="838203" y="6356351"/>
            <a:ext cx="2743200" cy="365129"/>
          </a:xfrm>
        </p:spPr>
        <p:txBody>
          <a:bodyPr/>
          <a:lstStyle>
            <a:lvl1pPr>
              <a:defRPr/>
            </a:lvl1pPr>
          </a:lstStyle>
          <a:p>
            <a:pPr lvl="0"/>
            <a:fld id="{43335782-1BC8-49CA-B5ED-56F3A50399C9}" type="datetime1">
              <a:rPr lang="en-US"/>
              <a:pPr lvl="0"/>
              <a:t>4/13/26</a:t>
            </a:fld>
            <a:endParaRPr lang="en-US"/>
          </a:p>
        </p:txBody>
      </p:sp>
      <p:sp>
        <p:nvSpPr>
          <p:cNvPr id="5" name="Footer Placeholder 4">
            <a:extLst>
              <a:ext uri="{FF2B5EF4-FFF2-40B4-BE49-F238E27FC236}">
                <a16:creationId xmlns:a16="http://schemas.microsoft.com/office/drawing/2014/main" id="{DC80FE31-835F-D99B-3EDF-CB0443407C4B}"/>
              </a:ext>
            </a:extLst>
          </p:cNvPr>
          <p:cNvSpPr txBox="1">
            <a:spLocks noGrp="1"/>
          </p:cNvSpPr>
          <p:nvPr>
            <p:ph type="ftr" sz="quarter" idx="9"/>
          </p:nvPr>
        </p:nvSpPr>
        <p:spPr>
          <a:xfrm>
            <a:off x="4038603" y="6356351"/>
            <a:ext cx="4114800"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EF481D7-9290-AB4F-FD03-AC1B956A79C6}"/>
              </a:ext>
            </a:extLst>
          </p:cNvPr>
          <p:cNvSpPr txBox="1">
            <a:spLocks noGrp="1"/>
          </p:cNvSpPr>
          <p:nvPr>
            <p:ph type="sldNum" sz="quarter" idx="8"/>
          </p:nvPr>
        </p:nvSpPr>
        <p:spPr>
          <a:xfrm>
            <a:off x="8610603" y="6356351"/>
            <a:ext cx="2743200" cy="365129"/>
          </a:xfrm>
        </p:spPr>
        <p:txBody>
          <a:bodyPr/>
          <a:lstStyle>
            <a:lvl1pPr>
              <a:defRPr/>
            </a:lvl1pPr>
          </a:lstStyle>
          <a:p>
            <a:pPr lvl="0"/>
            <a:fld id="{07A227F5-B00B-41D2-9D12-E3D59160B328}" type="slidenum">
              <a:t>‹#›</a:t>
            </a:fld>
            <a:endParaRPr lang="en-US"/>
          </a:p>
        </p:txBody>
      </p:sp>
    </p:spTree>
    <p:extLst>
      <p:ext uri="{BB962C8B-B14F-4D97-AF65-F5344CB8AC3E}">
        <p14:creationId xmlns:p14="http://schemas.microsoft.com/office/powerpoint/2010/main" val="24800232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B7F59E-A02E-E6B9-FAC7-BE8D0D7D9FDB}"/>
              </a:ext>
            </a:extLst>
          </p:cNvPr>
          <p:cNvSpPr txBox="1">
            <a:spLocks noGrp="1"/>
          </p:cNvSpPr>
          <p:nvPr>
            <p:ph type="title"/>
          </p:nvPr>
        </p:nvSpPr>
        <p:spPr>
          <a:xfrm>
            <a:off x="838203" y="365129"/>
            <a:ext cx="10515600" cy="1325559"/>
          </a:xfrm>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5ABBD84A-9A48-27DB-B8FF-8C609F6BA2ED}"/>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1A512BB0-A59A-D62B-47FD-F0FC9935C2D1}"/>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F7E0753-45F5-C2D4-AE7B-EECE5529E942}"/>
              </a:ext>
            </a:extLst>
          </p:cNvPr>
          <p:cNvSpPr txBox="1">
            <a:spLocks noGrp="1"/>
          </p:cNvSpPr>
          <p:nvPr>
            <p:ph type="dt" sz="half" idx="7"/>
          </p:nvPr>
        </p:nvSpPr>
        <p:spPr>
          <a:xfrm>
            <a:off x="838203" y="6356351"/>
            <a:ext cx="2743200" cy="365129"/>
          </a:xfrm>
        </p:spPr>
        <p:txBody>
          <a:bodyPr/>
          <a:lstStyle>
            <a:lvl1pPr>
              <a:defRPr/>
            </a:lvl1pPr>
          </a:lstStyle>
          <a:p>
            <a:pPr lvl="0"/>
            <a:fld id="{BDDE17A1-146C-4C16-8E36-F67317DE7394}" type="datetime1">
              <a:rPr lang="en-US"/>
              <a:pPr lvl="0"/>
              <a:t>4/13/26</a:t>
            </a:fld>
            <a:endParaRPr lang="en-US"/>
          </a:p>
        </p:txBody>
      </p:sp>
      <p:sp>
        <p:nvSpPr>
          <p:cNvPr id="6" name="Footer Placeholder 5">
            <a:extLst>
              <a:ext uri="{FF2B5EF4-FFF2-40B4-BE49-F238E27FC236}">
                <a16:creationId xmlns:a16="http://schemas.microsoft.com/office/drawing/2014/main" id="{59CEA6E0-D3BB-11F5-F40C-99BF78425BC6}"/>
              </a:ext>
            </a:extLst>
          </p:cNvPr>
          <p:cNvSpPr txBox="1">
            <a:spLocks noGrp="1"/>
          </p:cNvSpPr>
          <p:nvPr>
            <p:ph type="ftr" sz="quarter" idx="9"/>
          </p:nvPr>
        </p:nvSpPr>
        <p:spPr>
          <a:xfrm>
            <a:off x="4038603" y="6356351"/>
            <a:ext cx="4114800"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A0E9571C-BFF3-2528-0DCA-3A68E6F04BD3}"/>
              </a:ext>
            </a:extLst>
          </p:cNvPr>
          <p:cNvSpPr txBox="1">
            <a:spLocks noGrp="1"/>
          </p:cNvSpPr>
          <p:nvPr>
            <p:ph type="sldNum" sz="quarter" idx="8"/>
          </p:nvPr>
        </p:nvSpPr>
        <p:spPr>
          <a:xfrm>
            <a:off x="8610603" y="6356351"/>
            <a:ext cx="2743200" cy="365129"/>
          </a:xfrm>
        </p:spPr>
        <p:txBody>
          <a:bodyPr/>
          <a:lstStyle>
            <a:lvl1pPr>
              <a:defRPr/>
            </a:lvl1pPr>
          </a:lstStyle>
          <a:p>
            <a:pPr lvl="0"/>
            <a:fld id="{50D3D0FE-DA17-41C3-9A78-58B7F3F27848}" type="slidenum">
              <a:t>‹#›</a:t>
            </a:fld>
            <a:endParaRPr lang="en-US"/>
          </a:p>
        </p:txBody>
      </p:sp>
    </p:spTree>
    <p:extLst>
      <p:ext uri="{BB962C8B-B14F-4D97-AF65-F5344CB8AC3E}">
        <p14:creationId xmlns:p14="http://schemas.microsoft.com/office/powerpoint/2010/main" val="31811300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B0C8BF-3CAE-111C-6AA9-E5AB8F9D5945}"/>
              </a:ext>
            </a:extLst>
          </p:cNvPr>
          <p:cNvSpPr txBox="1">
            <a:spLocks noGrp="1"/>
          </p:cNvSpPr>
          <p:nvPr>
            <p:ph type="title"/>
          </p:nvPr>
        </p:nvSpPr>
        <p:spPr>
          <a:xfrm>
            <a:off x="839784" y="365129"/>
            <a:ext cx="10515600" cy="1325559"/>
          </a:xfrm>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DBD46AD4-3ADC-1C50-97A7-16374C742BD7}"/>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GB"/>
              <a:t>Click to edit Master text styles</a:t>
            </a:r>
          </a:p>
        </p:txBody>
      </p:sp>
      <p:sp>
        <p:nvSpPr>
          <p:cNvPr id="4" name="Content Placeholder 3">
            <a:extLst>
              <a:ext uri="{FF2B5EF4-FFF2-40B4-BE49-F238E27FC236}">
                <a16:creationId xmlns:a16="http://schemas.microsoft.com/office/drawing/2014/main" id="{4C65CB23-E9AC-2E8F-35BB-3F2D989BE351}"/>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8C8F4F26-C45C-C814-78B1-63BE8DC3FEC7}"/>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GB"/>
              <a:t>Click to edit Master text styles</a:t>
            </a:r>
          </a:p>
        </p:txBody>
      </p:sp>
      <p:sp>
        <p:nvSpPr>
          <p:cNvPr id="6" name="Content Placeholder 5">
            <a:extLst>
              <a:ext uri="{FF2B5EF4-FFF2-40B4-BE49-F238E27FC236}">
                <a16:creationId xmlns:a16="http://schemas.microsoft.com/office/drawing/2014/main" id="{A110C2E0-98AF-E724-5C6A-514F5C6D2372}"/>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20B7A4D-801F-7CF0-73F9-C75E8B0F5D95}"/>
              </a:ext>
            </a:extLst>
          </p:cNvPr>
          <p:cNvSpPr txBox="1">
            <a:spLocks noGrp="1"/>
          </p:cNvSpPr>
          <p:nvPr>
            <p:ph type="dt" sz="half" idx="7"/>
          </p:nvPr>
        </p:nvSpPr>
        <p:spPr>
          <a:xfrm>
            <a:off x="838203" y="6356351"/>
            <a:ext cx="2743200" cy="365129"/>
          </a:xfrm>
        </p:spPr>
        <p:txBody>
          <a:bodyPr/>
          <a:lstStyle>
            <a:lvl1pPr>
              <a:defRPr/>
            </a:lvl1pPr>
          </a:lstStyle>
          <a:p>
            <a:pPr lvl="0"/>
            <a:fld id="{E73ABCC2-6A3D-453E-9808-52E3330F23C1}" type="datetime1">
              <a:rPr lang="en-US"/>
              <a:pPr lvl="0"/>
              <a:t>4/13/26</a:t>
            </a:fld>
            <a:endParaRPr lang="en-US"/>
          </a:p>
        </p:txBody>
      </p:sp>
      <p:sp>
        <p:nvSpPr>
          <p:cNvPr id="8" name="Footer Placeholder 7">
            <a:extLst>
              <a:ext uri="{FF2B5EF4-FFF2-40B4-BE49-F238E27FC236}">
                <a16:creationId xmlns:a16="http://schemas.microsoft.com/office/drawing/2014/main" id="{88ABB081-B4DC-DA93-48D7-AFAD74ED53D3}"/>
              </a:ext>
            </a:extLst>
          </p:cNvPr>
          <p:cNvSpPr txBox="1">
            <a:spLocks noGrp="1"/>
          </p:cNvSpPr>
          <p:nvPr>
            <p:ph type="ftr" sz="quarter" idx="9"/>
          </p:nvPr>
        </p:nvSpPr>
        <p:spPr>
          <a:xfrm>
            <a:off x="4038603" y="6356351"/>
            <a:ext cx="4114800" cy="365129"/>
          </a:xfrm>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5C1AD1EC-D438-AD4F-43A3-233C3458A35A}"/>
              </a:ext>
            </a:extLst>
          </p:cNvPr>
          <p:cNvSpPr txBox="1">
            <a:spLocks noGrp="1"/>
          </p:cNvSpPr>
          <p:nvPr>
            <p:ph type="sldNum" sz="quarter" idx="8"/>
          </p:nvPr>
        </p:nvSpPr>
        <p:spPr>
          <a:xfrm>
            <a:off x="8610603" y="6356351"/>
            <a:ext cx="2743200" cy="365129"/>
          </a:xfrm>
        </p:spPr>
        <p:txBody>
          <a:bodyPr/>
          <a:lstStyle>
            <a:lvl1pPr>
              <a:defRPr/>
            </a:lvl1pPr>
          </a:lstStyle>
          <a:p>
            <a:pPr lvl="0"/>
            <a:fld id="{E1BB5FA5-B589-4A71-A332-94635ABBA3C9}" type="slidenum">
              <a:t>‹#›</a:t>
            </a:fld>
            <a:endParaRPr lang="en-US"/>
          </a:p>
        </p:txBody>
      </p:sp>
    </p:spTree>
    <p:extLst>
      <p:ext uri="{BB962C8B-B14F-4D97-AF65-F5344CB8AC3E}">
        <p14:creationId xmlns:p14="http://schemas.microsoft.com/office/powerpoint/2010/main" val="32333900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287AFD-8452-6CA0-E0D5-B5263F725C7D}"/>
              </a:ext>
            </a:extLst>
          </p:cNvPr>
          <p:cNvSpPr txBox="1">
            <a:spLocks noGrp="1"/>
          </p:cNvSpPr>
          <p:nvPr>
            <p:ph type="title"/>
          </p:nvPr>
        </p:nvSpPr>
        <p:spPr>
          <a:xfrm>
            <a:off x="838203" y="365129"/>
            <a:ext cx="10515600" cy="1325559"/>
          </a:xfrm>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155CBA08-94EE-A68E-A32E-DF566FAEADF1}"/>
              </a:ext>
            </a:extLst>
          </p:cNvPr>
          <p:cNvSpPr txBox="1">
            <a:spLocks noGrp="1"/>
          </p:cNvSpPr>
          <p:nvPr>
            <p:ph type="dt" sz="half" idx="7"/>
          </p:nvPr>
        </p:nvSpPr>
        <p:spPr>
          <a:xfrm>
            <a:off x="838203" y="6356351"/>
            <a:ext cx="2743200" cy="365129"/>
          </a:xfrm>
        </p:spPr>
        <p:txBody>
          <a:bodyPr/>
          <a:lstStyle>
            <a:lvl1pPr>
              <a:defRPr/>
            </a:lvl1pPr>
          </a:lstStyle>
          <a:p>
            <a:pPr lvl="0"/>
            <a:fld id="{D713BE02-ED31-4E29-8538-2C7C99E6F319}" type="datetime1">
              <a:rPr lang="en-US"/>
              <a:pPr lvl="0"/>
              <a:t>4/13/26</a:t>
            </a:fld>
            <a:endParaRPr lang="en-US"/>
          </a:p>
        </p:txBody>
      </p:sp>
      <p:sp>
        <p:nvSpPr>
          <p:cNvPr id="4" name="Footer Placeholder 3">
            <a:extLst>
              <a:ext uri="{FF2B5EF4-FFF2-40B4-BE49-F238E27FC236}">
                <a16:creationId xmlns:a16="http://schemas.microsoft.com/office/drawing/2014/main" id="{F6585E13-216B-AE2F-4D4B-ECEEAD87ACEF}"/>
              </a:ext>
            </a:extLst>
          </p:cNvPr>
          <p:cNvSpPr txBox="1">
            <a:spLocks noGrp="1"/>
          </p:cNvSpPr>
          <p:nvPr>
            <p:ph type="ftr" sz="quarter" idx="9"/>
          </p:nvPr>
        </p:nvSpPr>
        <p:spPr>
          <a:xfrm>
            <a:off x="4038603" y="6356351"/>
            <a:ext cx="4114800" cy="365129"/>
          </a:xfrm>
        </p:spPr>
        <p:txBody>
          <a:bodyPr/>
          <a:lstStyle>
            <a:lvl1pPr>
              <a:defRPr/>
            </a:lvl1pPr>
          </a:lstStyle>
          <a:p>
            <a:pPr lvl="0"/>
            <a:endParaRPr lang="en-US"/>
          </a:p>
        </p:txBody>
      </p:sp>
      <p:sp>
        <p:nvSpPr>
          <p:cNvPr id="5" name="Slide Number Placeholder 4">
            <a:extLst>
              <a:ext uri="{FF2B5EF4-FFF2-40B4-BE49-F238E27FC236}">
                <a16:creationId xmlns:a16="http://schemas.microsoft.com/office/drawing/2014/main" id="{87BA2620-69D5-26C4-301F-5FCB8AC9F5FF}"/>
              </a:ext>
            </a:extLst>
          </p:cNvPr>
          <p:cNvSpPr txBox="1">
            <a:spLocks noGrp="1"/>
          </p:cNvSpPr>
          <p:nvPr>
            <p:ph type="sldNum" sz="quarter" idx="8"/>
          </p:nvPr>
        </p:nvSpPr>
        <p:spPr>
          <a:xfrm>
            <a:off x="8610603" y="6356351"/>
            <a:ext cx="2743200" cy="365129"/>
          </a:xfrm>
        </p:spPr>
        <p:txBody>
          <a:bodyPr/>
          <a:lstStyle>
            <a:lvl1pPr>
              <a:defRPr/>
            </a:lvl1pPr>
          </a:lstStyle>
          <a:p>
            <a:pPr lvl="0"/>
            <a:fld id="{788F5900-8F3B-4609-88C0-BBB58A7EA6AE}" type="slidenum">
              <a:t>‹#›</a:t>
            </a:fld>
            <a:endParaRPr lang="en-US"/>
          </a:p>
        </p:txBody>
      </p:sp>
    </p:spTree>
    <p:extLst>
      <p:ext uri="{BB962C8B-B14F-4D97-AF65-F5344CB8AC3E}">
        <p14:creationId xmlns:p14="http://schemas.microsoft.com/office/powerpoint/2010/main" val="7360967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923B837-657A-01D5-AEC6-980354CBBBDF}"/>
              </a:ext>
            </a:extLst>
          </p:cNvPr>
          <p:cNvSpPr txBox="1">
            <a:spLocks noGrp="1"/>
          </p:cNvSpPr>
          <p:nvPr>
            <p:ph type="dt" sz="half" idx="7"/>
          </p:nvPr>
        </p:nvSpPr>
        <p:spPr>
          <a:xfrm>
            <a:off x="838203" y="6356351"/>
            <a:ext cx="2743200" cy="365129"/>
          </a:xfrm>
        </p:spPr>
        <p:txBody>
          <a:bodyPr/>
          <a:lstStyle>
            <a:lvl1pPr>
              <a:defRPr/>
            </a:lvl1pPr>
          </a:lstStyle>
          <a:p>
            <a:pPr lvl="0"/>
            <a:fld id="{088F1E0B-1ADE-4998-B54E-45BA92BA8526}" type="datetime1">
              <a:rPr lang="en-US"/>
              <a:pPr lvl="0"/>
              <a:t>4/13/26</a:t>
            </a:fld>
            <a:endParaRPr lang="en-US"/>
          </a:p>
        </p:txBody>
      </p:sp>
      <p:sp>
        <p:nvSpPr>
          <p:cNvPr id="3" name="Footer Placeholder 2">
            <a:extLst>
              <a:ext uri="{FF2B5EF4-FFF2-40B4-BE49-F238E27FC236}">
                <a16:creationId xmlns:a16="http://schemas.microsoft.com/office/drawing/2014/main" id="{CB140391-F9AA-C2D2-70A8-5D275244B09F}"/>
              </a:ext>
            </a:extLst>
          </p:cNvPr>
          <p:cNvSpPr txBox="1">
            <a:spLocks noGrp="1"/>
          </p:cNvSpPr>
          <p:nvPr>
            <p:ph type="ftr" sz="quarter" idx="9"/>
          </p:nvPr>
        </p:nvSpPr>
        <p:spPr>
          <a:xfrm>
            <a:off x="4038603" y="6356351"/>
            <a:ext cx="4114800" cy="365129"/>
          </a:xfrm>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A59AD7F1-6402-A49A-3B2D-DA93DF1A1DED}"/>
              </a:ext>
            </a:extLst>
          </p:cNvPr>
          <p:cNvSpPr txBox="1">
            <a:spLocks noGrp="1"/>
          </p:cNvSpPr>
          <p:nvPr>
            <p:ph type="sldNum" sz="quarter" idx="8"/>
          </p:nvPr>
        </p:nvSpPr>
        <p:spPr>
          <a:xfrm>
            <a:off x="8610603" y="6356351"/>
            <a:ext cx="2743200" cy="365129"/>
          </a:xfrm>
        </p:spPr>
        <p:txBody>
          <a:bodyPr/>
          <a:lstStyle>
            <a:lvl1pPr>
              <a:defRPr/>
            </a:lvl1pPr>
          </a:lstStyle>
          <a:p>
            <a:pPr lvl="0"/>
            <a:fld id="{488DC478-20D6-479C-A7A5-C14FA9A0AD84}" type="slidenum">
              <a:t>‹#›</a:t>
            </a:fld>
            <a:endParaRPr lang="en-US"/>
          </a:p>
        </p:txBody>
      </p:sp>
    </p:spTree>
    <p:extLst>
      <p:ext uri="{BB962C8B-B14F-4D97-AF65-F5344CB8AC3E}">
        <p14:creationId xmlns:p14="http://schemas.microsoft.com/office/powerpoint/2010/main" val="38427036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AAC115-6458-5369-B885-562CADEFC004}"/>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6CF4BBFB-FF24-0261-9B9D-DC140123BB12}"/>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B5321E7-D5D2-9320-30EC-96EF52EFE572}"/>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D9BA0458-F78C-DA70-A0D1-B3016C88B4D3}"/>
              </a:ext>
            </a:extLst>
          </p:cNvPr>
          <p:cNvSpPr txBox="1">
            <a:spLocks noGrp="1"/>
          </p:cNvSpPr>
          <p:nvPr>
            <p:ph type="dt" sz="half" idx="7"/>
          </p:nvPr>
        </p:nvSpPr>
        <p:spPr>
          <a:xfrm>
            <a:off x="838203" y="6356351"/>
            <a:ext cx="2743200" cy="365129"/>
          </a:xfrm>
        </p:spPr>
        <p:txBody>
          <a:bodyPr/>
          <a:lstStyle>
            <a:lvl1pPr>
              <a:defRPr/>
            </a:lvl1pPr>
          </a:lstStyle>
          <a:p>
            <a:pPr lvl="0"/>
            <a:fld id="{1E313FFF-EE1C-427A-B181-DD0794938575}" type="datetime1">
              <a:rPr lang="en-US"/>
              <a:pPr lvl="0"/>
              <a:t>4/13/26</a:t>
            </a:fld>
            <a:endParaRPr lang="en-US"/>
          </a:p>
        </p:txBody>
      </p:sp>
      <p:sp>
        <p:nvSpPr>
          <p:cNvPr id="6" name="Footer Placeholder 5">
            <a:extLst>
              <a:ext uri="{FF2B5EF4-FFF2-40B4-BE49-F238E27FC236}">
                <a16:creationId xmlns:a16="http://schemas.microsoft.com/office/drawing/2014/main" id="{926506CD-53CC-0B43-8C6E-C6C8B33CF819}"/>
              </a:ext>
            </a:extLst>
          </p:cNvPr>
          <p:cNvSpPr txBox="1">
            <a:spLocks noGrp="1"/>
          </p:cNvSpPr>
          <p:nvPr>
            <p:ph type="ftr" sz="quarter" idx="9"/>
          </p:nvPr>
        </p:nvSpPr>
        <p:spPr>
          <a:xfrm>
            <a:off x="4038603" y="6356351"/>
            <a:ext cx="4114800"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3FB39A2B-67A3-0067-5EEA-851959AE9B36}"/>
              </a:ext>
            </a:extLst>
          </p:cNvPr>
          <p:cNvSpPr txBox="1">
            <a:spLocks noGrp="1"/>
          </p:cNvSpPr>
          <p:nvPr>
            <p:ph type="sldNum" sz="quarter" idx="8"/>
          </p:nvPr>
        </p:nvSpPr>
        <p:spPr>
          <a:xfrm>
            <a:off x="8610603" y="6356351"/>
            <a:ext cx="2743200" cy="365129"/>
          </a:xfrm>
        </p:spPr>
        <p:txBody>
          <a:bodyPr/>
          <a:lstStyle>
            <a:lvl1pPr>
              <a:defRPr/>
            </a:lvl1pPr>
          </a:lstStyle>
          <a:p>
            <a:pPr lvl="0"/>
            <a:fld id="{7B71ED51-8BC0-4A9A-8E6A-4CDDF83E6EF8}" type="slidenum">
              <a:t>‹#›</a:t>
            </a:fld>
            <a:endParaRPr lang="en-US"/>
          </a:p>
        </p:txBody>
      </p:sp>
    </p:spTree>
    <p:extLst>
      <p:ext uri="{BB962C8B-B14F-4D97-AF65-F5344CB8AC3E}">
        <p14:creationId xmlns:p14="http://schemas.microsoft.com/office/powerpoint/2010/main" val="32302207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30CB24-11A2-FFBA-D8CC-A34624A02016}"/>
              </a:ext>
            </a:extLst>
          </p:cNvPr>
          <p:cNvSpPr txBox="1">
            <a:spLocks noGrp="1"/>
          </p:cNvSpPr>
          <p:nvPr>
            <p:ph type="title"/>
          </p:nvPr>
        </p:nvSpPr>
        <p:spPr>
          <a:xfrm>
            <a:off x="839784" y="457200"/>
            <a:ext cx="3932240" cy="1600200"/>
          </a:xfrm>
        </p:spPr>
        <p:txBody>
          <a:bodyPr anchor="b"/>
          <a:lstStyle>
            <a:lvl1pPr>
              <a:defRPr sz="32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4F8FFE4E-7B4F-36CA-E2D3-17677DEDF61D}"/>
              </a:ext>
            </a:extLst>
          </p:cNvPr>
          <p:cNvSpPr txBox="1">
            <a:spLocks noGrp="1"/>
          </p:cNvSpPr>
          <p:nvPr>
            <p:ph type="pic" idx="1"/>
          </p:nvPr>
        </p:nvSpPr>
        <p:spPr>
          <a:xfrm>
            <a:off x="5183184" y="987423"/>
            <a:ext cx="6172200" cy="4873623"/>
          </a:xfrm>
        </p:spPr>
        <p:txBody>
          <a:bodyPr/>
          <a:lstStyle>
            <a:lvl1pPr marL="0" indent="0">
              <a:buNone/>
              <a:defRPr sz="32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4BB4BF7C-6032-9C5B-F540-4ACE50507E24}"/>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GB"/>
              <a:t>Click to edit Master text styles</a:t>
            </a:r>
          </a:p>
        </p:txBody>
      </p:sp>
      <p:sp>
        <p:nvSpPr>
          <p:cNvPr id="5" name="Date Placeholder 4">
            <a:extLst>
              <a:ext uri="{FF2B5EF4-FFF2-40B4-BE49-F238E27FC236}">
                <a16:creationId xmlns:a16="http://schemas.microsoft.com/office/drawing/2014/main" id="{C9695643-7866-4C9B-BB0A-198E029DF109}"/>
              </a:ext>
            </a:extLst>
          </p:cNvPr>
          <p:cNvSpPr txBox="1">
            <a:spLocks noGrp="1"/>
          </p:cNvSpPr>
          <p:nvPr>
            <p:ph type="dt" sz="half" idx="7"/>
          </p:nvPr>
        </p:nvSpPr>
        <p:spPr>
          <a:xfrm>
            <a:off x="838203" y="6356351"/>
            <a:ext cx="2743200" cy="365129"/>
          </a:xfrm>
        </p:spPr>
        <p:txBody>
          <a:bodyPr/>
          <a:lstStyle>
            <a:lvl1pPr>
              <a:defRPr/>
            </a:lvl1pPr>
          </a:lstStyle>
          <a:p>
            <a:pPr lvl="0"/>
            <a:fld id="{C9E1AED7-9EAF-49CA-BA3A-E654585B138B}" type="datetime1">
              <a:rPr lang="en-US"/>
              <a:pPr lvl="0"/>
              <a:t>4/13/26</a:t>
            </a:fld>
            <a:endParaRPr lang="en-US"/>
          </a:p>
        </p:txBody>
      </p:sp>
      <p:sp>
        <p:nvSpPr>
          <p:cNvPr id="6" name="Footer Placeholder 5">
            <a:extLst>
              <a:ext uri="{FF2B5EF4-FFF2-40B4-BE49-F238E27FC236}">
                <a16:creationId xmlns:a16="http://schemas.microsoft.com/office/drawing/2014/main" id="{C4A2EB5E-E693-174B-3A69-2E63EDDBB83D}"/>
              </a:ext>
            </a:extLst>
          </p:cNvPr>
          <p:cNvSpPr txBox="1">
            <a:spLocks noGrp="1"/>
          </p:cNvSpPr>
          <p:nvPr>
            <p:ph type="ftr" sz="quarter" idx="9"/>
          </p:nvPr>
        </p:nvSpPr>
        <p:spPr>
          <a:xfrm>
            <a:off x="4038603" y="6356351"/>
            <a:ext cx="4114800" cy="365129"/>
          </a:xfrm>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75D03D9A-D324-A92A-42BC-7CB8ACAA5FDA}"/>
              </a:ext>
            </a:extLst>
          </p:cNvPr>
          <p:cNvSpPr txBox="1">
            <a:spLocks noGrp="1"/>
          </p:cNvSpPr>
          <p:nvPr>
            <p:ph type="sldNum" sz="quarter" idx="8"/>
          </p:nvPr>
        </p:nvSpPr>
        <p:spPr>
          <a:xfrm>
            <a:off x="8610603" y="6356351"/>
            <a:ext cx="2743200" cy="365129"/>
          </a:xfrm>
        </p:spPr>
        <p:txBody>
          <a:bodyPr/>
          <a:lstStyle>
            <a:lvl1pPr>
              <a:defRPr/>
            </a:lvl1pPr>
          </a:lstStyle>
          <a:p>
            <a:pPr lvl="0"/>
            <a:fld id="{C9BF6B8B-0C42-4FC6-A375-4D1C4D906847}" type="slidenum">
              <a:t>‹#›</a:t>
            </a:fld>
            <a:endParaRPr lang="en-US"/>
          </a:p>
        </p:txBody>
      </p:sp>
    </p:spTree>
    <p:extLst>
      <p:ext uri="{BB962C8B-B14F-4D97-AF65-F5344CB8AC3E}">
        <p14:creationId xmlns:p14="http://schemas.microsoft.com/office/powerpoint/2010/main" val="14577085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8762F-0D92-E90D-DD6F-E54FB8AA6D08}"/>
              </a:ext>
            </a:extLst>
          </p:cNvPr>
          <p:cNvSpPr txBox="1">
            <a:spLocks noGrp="1"/>
          </p:cNvSpPr>
          <p:nvPr>
            <p:ph type="title"/>
          </p:nvPr>
        </p:nvSpPr>
        <p:spPr>
          <a:xfrm>
            <a:off x="838203" y="365129"/>
            <a:ext cx="10515600" cy="1325559"/>
          </a:xfrm>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FE7C4667-C1F0-80FC-8C53-99C84153AA2A}"/>
              </a:ext>
            </a:extLst>
          </p:cNvPr>
          <p:cNvSpPr txBox="1">
            <a:spLocks noGrp="1"/>
          </p:cNvSpPr>
          <p:nvPr>
            <p:ph type="body" orient="vert" idx="1"/>
          </p:nvPr>
        </p:nvSpPr>
        <p:spPr>
          <a:xfrm>
            <a:off x="838203" y="1825627"/>
            <a:ext cx="10515600" cy="4351336"/>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0DD4A24-C03C-DC87-C6A7-511AC422C92D}"/>
              </a:ext>
            </a:extLst>
          </p:cNvPr>
          <p:cNvSpPr txBox="1">
            <a:spLocks noGrp="1"/>
          </p:cNvSpPr>
          <p:nvPr>
            <p:ph type="dt" sz="half" idx="7"/>
          </p:nvPr>
        </p:nvSpPr>
        <p:spPr>
          <a:xfrm>
            <a:off x="838203" y="6356351"/>
            <a:ext cx="2743200" cy="365129"/>
          </a:xfrm>
        </p:spPr>
        <p:txBody>
          <a:bodyPr/>
          <a:lstStyle>
            <a:lvl1pPr>
              <a:defRPr/>
            </a:lvl1pPr>
          </a:lstStyle>
          <a:p>
            <a:pPr lvl="0"/>
            <a:fld id="{15E7E6AB-0243-4659-AA3A-A63676F6F217}" type="datetime1">
              <a:rPr lang="en-US"/>
              <a:pPr lvl="0"/>
              <a:t>4/13/26</a:t>
            </a:fld>
            <a:endParaRPr lang="en-US"/>
          </a:p>
        </p:txBody>
      </p:sp>
      <p:sp>
        <p:nvSpPr>
          <p:cNvPr id="5" name="Footer Placeholder 4">
            <a:extLst>
              <a:ext uri="{FF2B5EF4-FFF2-40B4-BE49-F238E27FC236}">
                <a16:creationId xmlns:a16="http://schemas.microsoft.com/office/drawing/2014/main" id="{9CA48444-48E1-4B9D-3BEB-FA9D30E42A2C}"/>
              </a:ext>
            </a:extLst>
          </p:cNvPr>
          <p:cNvSpPr txBox="1">
            <a:spLocks noGrp="1"/>
          </p:cNvSpPr>
          <p:nvPr>
            <p:ph type="ftr" sz="quarter" idx="9"/>
          </p:nvPr>
        </p:nvSpPr>
        <p:spPr>
          <a:xfrm>
            <a:off x="4038603" y="6356351"/>
            <a:ext cx="4114800"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EFDD4206-D576-EEB7-0AFB-06508498F915}"/>
              </a:ext>
            </a:extLst>
          </p:cNvPr>
          <p:cNvSpPr txBox="1">
            <a:spLocks noGrp="1"/>
          </p:cNvSpPr>
          <p:nvPr>
            <p:ph type="sldNum" sz="quarter" idx="8"/>
          </p:nvPr>
        </p:nvSpPr>
        <p:spPr>
          <a:xfrm>
            <a:off x="8610603" y="6356351"/>
            <a:ext cx="2743200" cy="365129"/>
          </a:xfrm>
        </p:spPr>
        <p:txBody>
          <a:bodyPr/>
          <a:lstStyle>
            <a:lvl1pPr>
              <a:defRPr/>
            </a:lvl1pPr>
          </a:lstStyle>
          <a:p>
            <a:pPr lvl="0"/>
            <a:fld id="{7C1F3C77-3ECB-4FD2-8BE1-D1FD658455C2}" type="slidenum">
              <a:t>‹#›</a:t>
            </a:fld>
            <a:endParaRPr lang="en-US"/>
          </a:p>
        </p:txBody>
      </p:sp>
    </p:spTree>
    <p:extLst>
      <p:ext uri="{BB962C8B-B14F-4D97-AF65-F5344CB8AC3E}">
        <p14:creationId xmlns:p14="http://schemas.microsoft.com/office/powerpoint/2010/main" val="17401512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8D433CD-AC19-305D-40D4-72D83C5B88D9}"/>
              </a:ext>
            </a:extLst>
          </p:cNvPr>
          <p:cNvSpPr txBox="1">
            <a:spLocks noGrp="1"/>
          </p:cNvSpPr>
          <p:nvPr>
            <p:ph type="title" orient="vert"/>
          </p:nvPr>
        </p:nvSpPr>
        <p:spPr>
          <a:xfrm>
            <a:off x="8724903" y="365129"/>
            <a:ext cx="2628899" cy="5811834"/>
          </a:xfrm>
        </p:spPr>
        <p:txBody>
          <a:bodyPr vert="eaVert"/>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54581909-48B8-F68C-4EF9-92128D4C9E7E}"/>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11DC072-6281-7720-A85F-23B3F201A95B}"/>
              </a:ext>
            </a:extLst>
          </p:cNvPr>
          <p:cNvSpPr txBox="1">
            <a:spLocks noGrp="1"/>
          </p:cNvSpPr>
          <p:nvPr>
            <p:ph type="dt" sz="half" idx="7"/>
          </p:nvPr>
        </p:nvSpPr>
        <p:spPr>
          <a:xfrm>
            <a:off x="838203" y="6356351"/>
            <a:ext cx="2743200" cy="365129"/>
          </a:xfrm>
        </p:spPr>
        <p:txBody>
          <a:bodyPr/>
          <a:lstStyle>
            <a:lvl1pPr>
              <a:defRPr/>
            </a:lvl1pPr>
          </a:lstStyle>
          <a:p>
            <a:pPr lvl="0"/>
            <a:fld id="{DECBD727-2073-4F2F-97C9-D183F13BB1F1}" type="datetime1">
              <a:rPr lang="en-US"/>
              <a:pPr lvl="0"/>
              <a:t>4/13/26</a:t>
            </a:fld>
            <a:endParaRPr lang="en-US"/>
          </a:p>
        </p:txBody>
      </p:sp>
      <p:sp>
        <p:nvSpPr>
          <p:cNvPr id="5" name="Footer Placeholder 4">
            <a:extLst>
              <a:ext uri="{FF2B5EF4-FFF2-40B4-BE49-F238E27FC236}">
                <a16:creationId xmlns:a16="http://schemas.microsoft.com/office/drawing/2014/main" id="{FBAECEDA-3C95-7CAD-3055-D1DF50895D58}"/>
              </a:ext>
            </a:extLst>
          </p:cNvPr>
          <p:cNvSpPr txBox="1">
            <a:spLocks noGrp="1"/>
          </p:cNvSpPr>
          <p:nvPr>
            <p:ph type="ftr" sz="quarter" idx="9"/>
          </p:nvPr>
        </p:nvSpPr>
        <p:spPr>
          <a:xfrm>
            <a:off x="4038603" y="6356351"/>
            <a:ext cx="4114800" cy="365129"/>
          </a:xfrm>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06611B7-1842-EAE0-768A-4B8255A45AD1}"/>
              </a:ext>
            </a:extLst>
          </p:cNvPr>
          <p:cNvSpPr txBox="1">
            <a:spLocks noGrp="1"/>
          </p:cNvSpPr>
          <p:nvPr>
            <p:ph type="sldNum" sz="quarter" idx="8"/>
          </p:nvPr>
        </p:nvSpPr>
        <p:spPr>
          <a:xfrm>
            <a:off x="8610603" y="6356351"/>
            <a:ext cx="2743200" cy="365129"/>
          </a:xfrm>
        </p:spPr>
        <p:txBody>
          <a:bodyPr/>
          <a:lstStyle>
            <a:lvl1pPr>
              <a:defRPr/>
            </a:lvl1pPr>
          </a:lstStyle>
          <a:p>
            <a:pPr lvl="0"/>
            <a:fld id="{E7693A04-BCB4-4BD1-9813-850F4FC08D11}" type="slidenum">
              <a:t>‹#›</a:t>
            </a:fld>
            <a:endParaRPr lang="en-US"/>
          </a:p>
        </p:txBody>
      </p:sp>
    </p:spTree>
    <p:extLst>
      <p:ext uri="{BB962C8B-B14F-4D97-AF65-F5344CB8AC3E}">
        <p14:creationId xmlns:p14="http://schemas.microsoft.com/office/powerpoint/2010/main" val="23291157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9F68985-E761-EE1A-1051-A367959EC44E}"/>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DC85B45F-766A-4AB3-840E-65111846402F}"/>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07DC162-80D3-90B4-8A8D-4DBD7918E29F}"/>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767676"/>
                </a:solidFill>
                <a:uFillTx/>
                <a:latin typeface="Aptos"/>
              </a:defRPr>
            </a:lvl1pPr>
          </a:lstStyle>
          <a:p>
            <a:pPr lvl="0"/>
            <a:fld id="{A41958C6-7F2E-445A-849F-A50B34F67E7E}" type="datetime1">
              <a:rPr lang="en-US"/>
              <a:pPr lvl="0"/>
              <a:t>4/13/26</a:t>
            </a:fld>
            <a:endParaRPr lang="en-US"/>
          </a:p>
        </p:txBody>
      </p:sp>
      <p:sp>
        <p:nvSpPr>
          <p:cNvPr id="5" name="Footer Placeholder 4">
            <a:extLst>
              <a:ext uri="{FF2B5EF4-FFF2-40B4-BE49-F238E27FC236}">
                <a16:creationId xmlns:a16="http://schemas.microsoft.com/office/drawing/2014/main" id="{868D8303-C0A8-8213-B0A9-D72D75EA2303}"/>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US" sz="1200" b="0" i="0" u="none" strike="noStrike" kern="1200" cap="none" spc="0" baseline="0">
                <a:solidFill>
                  <a:srgbClr val="767676"/>
                </a:solidFill>
                <a:uFillTx/>
                <a:latin typeface="Aptos"/>
              </a:defRPr>
            </a:lvl1pPr>
          </a:lstStyle>
          <a:p>
            <a:pPr lvl="0"/>
            <a:endParaRPr lang="en-US"/>
          </a:p>
        </p:txBody>
      </p:sp>
      <p:sp>
        <p:nvSpPr>
          <p:cNvPr id="6" name="Slide Number Placeholder 5">
            <a:extLst>
              <a:ext uri="{FF2B5EF4-FFF2-40B4-BE49-F238E27FC236}">
                <a16:creationId xmlns:a16="http://schemas.microsoft.com/office/drawing/2014/main" id="{DDD5597D-5874-F2CE-FDFB-0ABC58F20050}"/>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1200" b="0" i="0" u="none" strike="noStrike" kern="1200" cap="none" spc="0" baseline="0">
                <a:solidFill>
                  <a:srgbClr val="767676"/>
                </a:solidFill>
                <a:uFillTx/>
                <a:latin typeface="Aptos"/>
              </a:defRPr>
            </a:lvl1pPr>
          </a:lstStyle>
          <a:p>
            <a:pPr lvl="0"/>
            <a:fld id="{76993395-7D7C-4C6C-972D-CF20E78BA8CF}"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GB" sz="4400" b="0" i="0" u="none" strike="noStrike" kern="1200" cap="none" spc="0" baseline="0">
          <a:solidFill>
            <a:srgbClr val="000000"/>
          </a:solidFill>
          <a:uFillTx/>
          <a:latin typeface="Aptos Display"/>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GB" sz="2800" b="0" i="0" u="none" strike="noStrike" kern="1200" cap="none" spc="0" baseline="0">
          <a:solidFill>
            <a:srgbClr val="000000"/>
          </a:solidFill>
          <a:uFillTx/>
          <a:latin typeface="Apto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GB" sz="2400" b="0" i="0" u="none" strike="noStrike" kern="1200" cap="none" spc="0" baseline="0">
          <a:solidFill>
            <a:srgbClr val="000000"/>
          </a:solidFill>
          <a:uFillTx/>
          <a:latin typeface="Apto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GB" sz="2000" b="0" i="0" u="none" strike="noStrike" kern="1200" cap="none" spc="0" baseline="0">
          <a:solidFill>
            <a:srgbClr val="000000"/>
          </a:solidFill>
          <a:uFillTx/>
          <a:latin typeface="Apto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GB" sz="1800" b="0" i="0" u="none" strike="noStrike" kern="1200" cap="none" spc="0" baseline="0">
          <a:solidFill>
            <a:srgbClr val="000000"/>
          </a:solidFill>
          <a:uFillTx/>
          <a:latin typeface="Apto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name="Slide2">
    <p:bg>
      <p:bgPr>
        <a:solidFill>
          <a:srgbClr val="FFFFFF"/>
        </a:solidFill>
        <a:effectLst/>
      </p:bgPr>
    </p:bg>
    <p:spTree>
      <p:nvGrpSpPr>
        <p:cNvPr id="1" name=""/>
        <p:cNvGrpSpPr/>
        <p:nvPr/>
      </p:nvGrpSpPr>
      <p:grpSpPr>
        <a:xfrm>
          <a:off x="0" y="0"/>
          <a:ext cx="0" cy="0"/>
          <a:chOff x="0" y="0"/>
          <a:chExt cx="0" cy="0"/>
        </a:xfrm>
      </p:grpSpPr>
      <p:sp>
        <p:nvSpPr>
          <p:cNvPr id="3" name="Right Triangle 9">
            <a:extLst>
              <a:ext uri="{FF2B5EF4-FFF2-40B4-BE49-F238E27FC236}">
                <a16:creationId xmlns:a16="http://schemas.microsoft.com/office/drawing/2014/main" id="{F7553ED4-2EBD-FDCA-DAFD-6321E44AAF64}"/>
              </a:ext>
              <a:ext uri="{C183D7F6-B498-43B3-948B-1728B52AA6E4}">
                <adec:decorative xmlns:adec="http://schemas.microsoft.com/office/drawing/2017/decorative" val="1"/>
              </a:ext>
            </a:extLst>
          </p:cNvPr>
          <p:cNvSpPr>
            <a:spLocks noMove="1" noResize="1"/>
          </p:cNvSpPr>
          <p:nvPr/>
        </p:nvSpPr>
        <p:spPr>
          <a:xfrm flipH="1">
            <a:off x="8576724" y="3335868"/>
            <a:ext cx="3291840" cy="3200400"/>
          </a:xfrm>
          <a:custGeom>
            <a:avLst/>
            <a:gdLst>
              <a:gd name="f0" fmla="val 10800000"/>
              <a:gd name="f1" fmla="val 5400000"/>
              <a:gd name="f2" fmla="val 180"/>
              <a:gd name="f3" fmla="val w"/>
              <a:gd name="f4" fmla="val h"/>
              <a:gd name="f5" fmla="val ss"/>
              <a:gd name="f6" fmla="val 0"/>
              <a:gd name="f7" fmla="+- 0 0 -360"/>
              <a:gd name="f8" fmla="+- 0 0 -180"/>
              <a:gd name="f9" fmla="+- 0 0 -90"/>
              <a:gd name="f10" fmla="abs f3"/>
              <a:gd name="f11" fmla="abs f4"/>
              <a:gd name="f12" fmla="abs f5"/>
              <a:gd name="f13" fmla="val f6"/>
              <a:gd name="f14" fmla="*/ f7 f0 1"/>
              <a:gd name="f15" fmla="*/ f8 f0 1"/>
              <a:gd name="f16" fmla="*/ f9 f0 1"/>
              <a:gd name="f17" fmla="?: f10 f3 1"/>
              <a:gd name="f18" fmla="?: f11 f4 1"/>
              <a:gd name="f19" fmla="?: f12 f5 1"/>
              <a:gd name="f20" fmla="*/ f14 1 f2"/>
              <a:gd name="f21" fmla="*/ f15 1 f2"/>
              <a:gd name="f22" fmla="*/ f16 1 f2"/>
              <a:gd name="f23" fmla="*/ f17 1 21600"/>
              <a:gd name="f24" fmla="*/ f18 1 21600"/>
              <a:gd name="f25" fmla="*/ 21600 f17 1"/>
              <a:gd name="f26" fmla="*/ 21600 f18 1"/>
              <a:gd name="f27" fmla="+- f20 0 f1"/>
              <a:gd name="f28" fmla="+- f21 0 f1"/>
              <a:gd name="f29" fmla="+- f22 0 f1"/>
              <a:gd name="f30" fmla="min f24 f23"/>
              <a:gd name="f31" fmla="*/ f25 1 f19"/>
              <a:gd name="f32" fmla="*/ f26 1 f19"/>
              <a:gd name="f33" fmla="val f31"/>
              <a:gd name="f34" fmla="val f32"/>
              <a:gd name="f35" fmla="*/ f13 f30 1"/>
              <a:gd name="f36" fmla="+- f34 0 f13"/>
              <a:gd name="f37" fmla="+- f33 0 f13"/>
              <a:gd name="f38" fmla="*/ f34 f30 1"/>
              <a:gd name="f39" fmla="*/ f33 f30 1"/>
              <a:gd name="f40" fmla="*/ f36 1 2"/>
              <a:gd name="f41" fmla="*/ f37 1 2"/>
              <a:gd name="f42" fmla="*/ f37 1 12"/>
              <a:gd name="f43" fmla="*/ f36 7 1"/>
              <a:gd name="f44" fmla="*/ f37 7 1"/>
              <a:gd name="f45" fmla="*/ f36 11 1"/>
              <a:gd name="f46" fmla="+- f13 f40 0"/>
              <a:gd name="f47" fmla="+- f13 f41 0"/>
              <a:gd name="f48" fmla="*/ f43 1 12"/>
              <a:gd name="f49" fmla="*/ f44 1 12"/>
              <a:gd name="f50" fmla="*/ f45 1 12"/>
              <a:gd name="f51" fmla="*/ f42 f30 1"/>
              <a:gd name="f52" fmla="*/ f48 f30 1"/>
              <a:gd name="f53" fmla="*/ f49 f30 1"/>
              <a:gd name="f54" fmla="*/ f50 f30 1"/>
              <a:gd name="f55" fmla="*/ f47 f30 1"/>
              <a:gd name="f56" fmla="*/ f46 f30 1"/>
            </a:gdLst>
            <a:ahLst/>
            <a:cxnLst>
              <a:cxn ang="3cd4">
                <a:pos x="hc" y="t"/>
              </a:cxn>
              <a:cxn ang="0">
                <a:pos x="r" y="vc"/>
              </a:cxn>
              <a:cxn ang="cd4">
                <a:pos x="hc" y="b"/>
              </a:cxn>
              <a:cxn ang="cd2">
                <a:pos x="l" y="vc"/>
              </a:cxn>
              <a:cxn ang="f27">
                <a:pos x="f35" y="f35"/>
              </a:cxn>
              <a:cxn ang="f28">
                <a:pos x="f35" y="f38"/>
              </a:cxn>
              <a:cxn ang="f28">
                <a:pos x="f39" y="f38"/>
              </a:cxn>
              <a:cxn ang="f29">
                <a:pos x="f55" y="f56"/>
              </a:cxn>
            </a:cxnLst>
            <a:rect l="f51" t="f52" r="f53" b="f54"/>
            <a:pathLst>
              <a:path>
                <a:moveTo>
                  <a:pt x="f35" y="f38"/>
                </a:moveTo>
                <a:lnTo>
                  <a:pt x="f35" y="f35"/>
                </a:lnTo>
                <a:lnTo>
                  <a:pt x="f39" y="f38"/>
                </a:lnTo>
                <a:close/>
              </a:path>
            </a:pathLst>
          </a:custGeom>
          <a:solidFill>
            <a:srgbClr val="0F9ED5"/>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4" name="Rectangle 11">
            <a:extLst>
              <a:ext uri="{FF2B5EF4-FFF2-40B4-BE49-F238E27FC236}">
                <a16:creationId xmlns:a16="http://schemas.microsoft.com/office/drawing/2014/main" id="{B8ECD0B6-A965-09CF-0D6D-0BB73A907CB1}"/>
              </a:ext>
              <a:ext uri="{C183D7F6-B498-43B3-948B-1728B52AA6E4}">
                <adec:decorative xmlns:adec="http://schemas.microsoft.com/office/drawing/2017/decorative" val="1"/>
              </a:ext>
            </a:extLst>
          </p:cNvPr>
          <p:cNvSpPr>
            <a:spLocks noMove="1" noResize="1"/>
          </p:cNvSpPr>
          <p:nvPr/>
        </p:nvSpPr>
        <p:spPr>
          <a:xfrm>
            <a:off x="641771" y="623273"/>
            <a:ext cx="10905052" cy="5607878"/>
          </a:xfrm>
          <a:prstGeom prst="rect">
            <a:avLst/>
          </a:prstGeom>
          <a:noFill/>
          <a:ln w="19046" cap="flat">
            <a:solidFill>
              <a:srgbClr val="404040"/>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Aptos"/>
            </a:endParaRPr>
          </a:p>
        </p:txBody>
      </p:sp>
      <p:sp>
        <p:nvSpPr>
          <p:cNvPr id="5" name="Title 1">
            <a:extLst>
              <a:ext uri="{FF2B5EF4-FFF2-40B4-BE49-F238E27FC236}">
                <a16:creationId xmlns:a16="http://schemas.microsoft.com/office/drawing/2014/main" id="{2C1528F1-E956-E3FB-8792-B737AC2FDE8D}"/>
              </a:ext>
            </a:extLst>
          </p:cNvPr>
          <p:cNvSpPr txBox="1">
            <a:spLocks noGrp="1"/>
          </p:cNvSpPr>
          <p:nvPr>
            <p:ph type="title"/>
          </p:nvPr>
        </p:nvSpPr>
        <p:spPr>
          <a:xfrm>
            <a:off x="1285244" y="1050590"/>
            <a:ext cx="8074819" cy="1618488"/>
          </a:xfrm>
        </p:spPr>
        <p:txBody>
          <a:bodyPr/>
          <a:lstStyle/>
          <a:p>
            <a:pPr lvl="0"/>
            <a:r>
              <a:rPr lang="en-GB" sz="7200"/>
              <a:t>Business Plan</a:t>
            </a:r>
          </a:p>
        </p:txBody>
      </p:sp>
      <p:sp>
        <p:nvSpPr>
          <p:cNvPr id="6" name="Content Placeholder 2">
            <a:extLst>
              <a:ext uri="{FF2B5EF4-FFF2-40B4-BE49-F238E27FC236}">
                <a16:creationId xmlns:a16="http://schemas.microsoft.com/office/drawing/2014/main" id="{807FDBD7-1812-0DB0-C72C-726BE23FF006}"/>
              </a:ext>
            </a:extLst>
          </p:cNvPr>
          <p:cNvSpPr txBox="1">
            <a:spLocks noGrp="1"/>
          </p:cNvSpPr>
          <p:nvPr>
            <p:ph idx="1"/>
          </p:nvPr>
        </p:nvSpPr>
        <p:spPr>
          <a:xfrm>
            <a:off x="1285244" y="2969468"/>
            <a:ext cx="8074819" cy="2800395"/>
          </a:xfrm>
        </p:spPr>
        <p:txBody>
          <a:bodyPr/>
          <a:lstStyle/>
          <a:p>
            <a:pPr lvl="0"/>
            <a:r>
              <a:rPr lang="en-GB" sz="2400"/>
              <a:t>Diana Volosianko</a:t>
            </a:r>
          </a:p>
          <a:p>
            <a:pPr lvl="0"/>
            <a:r>
              <a:rPr lang="en-GB" sz="2400"/>
              <a:t>2440623</a:t>
            </a:r>
          </a:p>
          <a:p>
            <a:pPr lvl="0"/>
            <a:r>
              <a:rPr lang="en-GB" sz="2400"/>
              <a:t>Module code: LCLM4006</a:t>
            </a:r>
          </a:p>
          <a:p>
            <a:pPr lvl="0"/>
            <a:r>
              <a:rPr lang="en-GB" sz="2400"/>
              <a:t>Module title: Enterprise and Enterpreneurship</a:t>
            </a:r>
          </a:p>
          <a:p>
            <a:pPr lvl="0"/>
            <a:r>
              <a:rPr lang="en-GB" sz="2400"/>
              <a:t>Lecturer’s name: Charles Oham</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58C908A2-8718-82EE-4F83-51E7A813A32B}"/>
              </a:ext>
            </a:extLst>
          </p:cNvPr>
          <p:cNvSpPr txBox="1">
            <a:spLocks noGrp="1"/>
          </p:cNvSpPr>
          <p:nvPr>
            <p:ph idx="1"/>
          </p:nvPr>
        </p:nvSpPr>
        <p:spPr>
          <a:xfrm>
            <a:off x="1241179" y="1928561"/>
            <a:ext cx="10515600" cy="4248402"/>
          </a:xfrm>
        </p:spPr>
        <p:txBody>
          <a:bodyPr/>
          <a:lstStyle/>
          <a:p>
            <a:pPr lvl="0"/>
            <a:r>
              <a:rPr lang="en-GB">
                <a:latin typeface="Söhne"/>
              </a:rPr>
              <a:t>Introduction</a:t>
            </a:r>
          </a:p>
          <a:p>
            <a:pPr lvl="0"/>
            <a:r>
              <a:rPr lang="en-GB">
                <a:latin typeface="Söhne"/>
              </a:rPr>
              <a:t>Overview of the business idea</a:t>
            </a:r>
          </a:p>
          <a:p>
            <a:pPr lvl="0"/>
            <a:r>
              <a:rPr lang="en-GB">
                <a:latin typeface="Söhne"/>
              </a:rPr>
              <a:t>Legal Format and management structure </a:t>
            </a:r>
          </a:p>
          <a:p>
            <a:pPr lvl="0"/>
            <a:r>
              <a:rPr lang="en-GB">
                <a:latin typeface="Söhne"/>
              </a:rPr>
              <a:t>Pestle Analysis</a:t>
            </a:r>
          </a:p>
          <a:p>
            <a:pPr lvl="0"/>
            <a:r>
              <a:rPr lang="en-GB">
                <a:latin typeface="Söhne"/>
              </a:rPr>
              <a:t>Marketing Strategies </a:t>
            </a:r>
          </a:p>
          <a:p>
            <a:pPr lvl="0"/>
            <a:r>
              <a:rPr lang="en-GB">
                <a:latin typeface="Söhne"/>
              </a:rPr>
              <a:t>Funding and Allocation </a:t>
            </a:r>
            <a:endParaRPr lang="en-GB"/>
          </a:p>
        </p:txBody>
      </p:sp>
      <p:sp>
        <p:nvSpPr>
          <p:cNvPr id="3" name="TextBox 3">
            <a:extLst>
              <a:ext uri="{FF2B5EF4-FFF2-40B4-BE49-F238E27FC236}">
                <a16:creationId xmlns:a16="http://schemas.microsoft.com/office/drawing/2014/main" id="{D995CAA6-6AD2-8EF6-E69F-681FEF2632F9}"/>
              </a:ext>
            </a:extLst>
          </p:cNvPr>
          <p:cNvSpPr txBox="1"/>
          <p:nvPr/>
        </p:nvSpPr>
        <p:spPr>
          <a:xfrm>
            <a:off x="1752310" y="681035"/>
            <a:ext cx="3611889" cy="1077218"/>
          </a:xfrm>
          <a:prstGeom prst="rect">
            <a:avLst/>
          </a:prstGeom>
          <a:noFill/>
          <a:ln cap="flat">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1200" cap="none" spc="0" baseline="0">
                <a:solidFill>
                  <a:srgbClr val="000000"/>
                </a:solidFill>
                <a:uFillTx/>
                <a:latin typeface="Arial" pitchFamily="34"/>
                <a:cs typeface="Arial" pitchFamily="34"/>
              </a:rPr>
              <a:t>Table of Contents</a:t>
            </a:r>
            <a:endParaRPr lang="en-GB" sz="32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3200" b="1" i="0" u="none" strike="noStrike" kern="1200" cap="none" spc="0" baseline="0">
              <a:solidFill>
                <a:srgbClr val="000000"/>
              </a:solidFill>
              <a:uFillTx/>
              <a:latin typeface="Arial" pitchFamily="34"/>
              <a:cs typeface="Arial" pitchFamily="34"/>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8F1C7E01-71A8-974B-4BC6-5B26669DA9C8}"/>
              </a:ext>
            </a:extLst>
          </p:cNvPr>
          <p:cNvSpPr txBox="1"/>
          <p:nvPr/>
        </p:nvSpPr>
        <p:spPr>
          <a:xfrm>
            <a:off x="977457" y="681035"/>
            <a:ext cx="2877708" cy="1200332"/>
          </a:xfrm>
          <a:prstGeom prst="rect">
            <a:avLst/>
          </a:prstGeom>
          <a:noFill/>
          <a:ln cap="flat">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000000"/>
                </a:solidFill>
                <a:uFillTx/>
                <a:latin typeface="Arial" pitchFamily="34"/>
                <a:cs typeface="Arial" pitchFamily="34"/>
              </a:rPr>
              <a:t>Introduction</a:t>
            </a:r>
            <a:endParaRPr lang="en-GB" sz="36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3600" b="1" i="0" u="none" strike="noStrike" kern="1200" cap="none" spc="0" baseline="0">
              <a:solidFill>
                <a:srgbClr val="000000"/>
              </a:solidFill>
              <a:uFillTx/>
              <a:latin typeface="Arial" pitchFamily="34"/>
              <a:cs typeface="Arial" pitchFamily="34"/>
            </a:endParaRPr>
          </a:p>
        </p:txBody>
      </p:sp>
      <p:sp>
        <p:nvSpPr>
          <p:cNvPr id="3" name="Content Placeholder 2">
            <a:extLst>
              <a:ext uri="{FF2B5EF4-FFF2-40B4-BE49-F238E27FC236}">
                <a16:creationId xmlns:a16="http://schemas.microsoft.com/office/drawing/2014/main" id="{75A46EA6-B443-4876-D5AF-E30F8571398C}"/>
              </a:ext>
            </a:extLst>
          </p:cNvPr>
          <p:cNvSpPr txBox="1">
            <a:spLocks noGrp="1"/>
          </p:cNvSpPr>
          <p:nvPr>
            <p:ph idx="1"/>
          </p:nvPr>
        </p:nvSpPr>
        <p:spPr>
          <a:xfrm>
            <a:off x="1283186" y="1881368"/>
            <a:ext cx="9426330" cy="3581403"/>
          </a:xfrm>
        </p:spPr>
        <p:txBody>
          <a:bodyPr anchorCtr="1"/>
          <a:lstStyle/>
          <a:p>
            <a:pPr marL="0" lvl="0" indent="0" algn="ctr">
              <a:buNone/>
            </a:pPr>
            <a:r>
              <a:rPr lang="en-GB" sz="2400"/>
              <a:t>In this presentation will be discussed business idea </a:t>
            </a:r>
            <a:r>
              <a:rPr lang="en-GB" sz="2400">
                <a:ea typeface="DengXian" pitchFamily="2"/>
                <a:cs typeface="Times New Roman" pitchFamily="18"/>
              </a:rPr>
              <a:t>and its concept with detailed explanation of product, services, and objectives.</a:t>
            </a:r>
          </a:p>
          <a:p>
            <a:pPr marL="0" lvl="0" indent="0" algn="ctr">
              <a:buNone/>
            </a:pPr>
            <a:r>
              <a:rPr lang="en-GB" sz="2400">
                <a:ea typeface="DengXian" pitchFamily="2"/>
                <a:cs typeface="Times New Roman" pitchFamily="18"/>
              </a:rPr>
              <a:t>Event Agency – Plan &amp; Celebrate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6C138F4B-9AFA-C179-3B0D-D2AB2938CEAB}"/>
              </a:ext>
            </a:extLst>
          </p:cNvPr>
          <p:cNvSpPr txBox="1"/>
          <p:nvPr/>
        </p:nvSpPr>
        <p:spPr>
          <a:xfrm>
            <a:off x="1180124" y="681035"/>
            <a:ext cx="5956182" cy="646334"/>
          </a:xfrm>
          <a:prstGeom prst="rect">
            <a:avLst/>
          </a:prstGeom>
          <a:noFill/>
          <a:ln cap="flat">
            <a:noFill/>
          </a:ln>
        </p:spPr>
        <p:txBody>
          <a:bodyPr vert="horz" wrap="non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000000"/>
                </a:solidFill>
                <a:uFillTx/>
                <a:latin typeface="Söhne"/>
              </a:rPr>
              <a:t>Overview of the Business Idea</a:t>
            </a:r>
            <a:endParaRPr lang="en-GB" sz="3600" b="1" i="0" u="none" strike="noStrike" kern="1200" cap="none" spc="0" baseline="0">
              <a:solidFill>
                <a:srgbClr val="000000"/>
              </a:solidFill>
              <a:uFillTx/>
              <a:latin typeface="Aptos"/>
            </a:endParaRPr>
          </a:p>
        </p:txBody>
      </p:sp>
      <p:sp>
        <p:nvSpPr>
          <p:cNvPr id="3" name="Content Placeholder 2">
            <a:extLst>
              <a:ext uri="{FF2B5EF4-FFF2-40B4-BE49-F238E27FC236}">
                <a16:creationId xmlns:a16="http://schemas.microsoft.com/office/drawing/2014/main" id="{775EC53E-D265-02D3-392A-7B76D68FC107}"/>
              </a:ext>
            </a:extLst>
          </p:cNvPr>
          <p:cNvSpPr txBox="1">
            <a:spLocks noGrp="1"/>
          </p:cNvSpPr>
          <p:nvPr>
            <p:ph idx="1"/>
          </p:nvPr>
        </p:nvSpPr>
        <p:spPr>
          <a:xfrm>
            <a:off x="1180124" y="1858600"/>
            <a:ext cx="9601200" cy="3581403"/>
          </a:xfrm>
        </p:spPr>
        <p:txBody>
          <a:bodyPr/>
          <a:lstStyle/>
          <a:p>
            <a:pPr lvl="0"/>
            <a:r>
              <a:rPr lang="en-GB" sz="2400">
                <a:latin typeface="Arial" pitchFamily="34"/>
                <a:ea typeface="DengXian" pitchFamily="2"/>
                <a:cs typeface="Times New Roman" pitchFamily="18"/>
              </a:rPr>
              <a:t>The concept of the agency is to help organise a personalised event and reduce stress for clients. </a:t>
            </a:r>
          </a:p>
          <a:p>
            <a:pPr lvl="0"/>
            <a:r>
              <a:rPr lang="en-GB" sz="2400">
                <a:latin typeface="Arial" pitchFamily="34"/>
                <a:ea typeface="DengXian" pitchFamily="2"/>
                <a:cs typeface="Times New Roman" pitchFamily="18"/>
              </a:rPr>
              <a:t>Target audience are young couples, families, people with limited budget.</a:t>
            </a:r>
          </a:p>
          <a:p>
            <a:pPr lvl="0"/>
            <a:r>
              <a:rPr lang="en-GB" sz="2400">
                <a:latin typeface="Arial" pitchFamily="34"/>
                <a:ea typeface="DengXian" pitchFamily="2"/>
                <a:cs typeface="Times New Roman" pitchFamily="18"/>
              </a:rPr>
              <a:t>The agency focuses on personalisation, budget, and efficient organisation. </a:t>
            </a:r>
          </a:p>
          <a:p>
            <a:pPr lvl="0"/>
            <a:r>
              <a:rPr lang="en-GB" sz="2400">
                <a:latin typeface="Arial" pitchFamily="34"/>
                <a:ea typeface="DengXian" pitchFamily="2"/>
                <a:cs typeface="Times New Roman" pitchFamily="18"/>
              </a:rPr>
              <a:t>Competitors: decoration stores, local events.</a:t>
            </a:r>
          </a:p>
          <a:p>
            <a:pPr lvl="0"/>
            <a:r>
              <a:rPr lang="en-GB" sz="2400">
                <a:latin typeface="Arial" pitchFamily="34"/>
                <a:ea typeface="DengXian" pitchFamily="2"/>
                <a:cs typeface="Times New Roman" pitchFamily="18"/>
              </a:rPr>
              <a:t>Unique selling points: Three-tier model pricing.</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B27C0F80-DEA8-29FE-318F-26B7D7ACE1CC}"/>
              </a:ext>
            </a:extLst>
          </p:cNvPr>
          <p:cNvSpPr txBox="1">
            <a:spLocks noGrp="1"/>
          </p:cNvSpPr>
          <p:nvPr>
            <p:ph idx="1"/>
          </p:nvPr>
        </p:nvSpPr>
        <p:spPr>
          <a:xfrm>
            <a:off x="838203" y="1534884"/>
            <a:ext cx="10515600" cy="4739764"/>
          </a:xfrm>
        </p:spPr>
        <p:txBody>
          <a:bodyPr/>
          <a:lstStyle/>
          <a:p>
            <a:pPr lvl="0"/>
            <a:endParaRPr lang="en-GB">
              <a:latin typeface="Arial" pitchFamily="34"/>
              <a:cs typeface="Arial" pitchFamily="34"/>
            </a:endParaRPr>
          </a:p>
          <a:p>
            <a:pPr lvl="0"/>
            <a:r>
              <a:rPr lang="en-GB">
                <a:latin typeface="Arial" pitchFamily="34"/>
                <a:cs typeface="Arial" pitchFamily="34"/>
              </a:rPr>
              <a:t>The business will operate as a Solo trader as it is low cost startup and easy to set up. </a:t>
            </a:r>
          </a:p>
          <a:p>
            <a:pPr lvl="0"/>
            <a:endParaRPr lang="en-GB">
              <a:latin typeface="Arial" pitchFamily="34"/>
              <a:cs typeface="Arial" pitchFamily="34"/>
            </a:endParaRPr>
          </a:p>
          <a:p>
            <a:pPr lvl="0"/>
            <a:r>
              <a:rPr lang="en-GB">
                <a:latin typeface="Arial" pitchFamily="34"/>
                <a:cs typeface="Arial" pitchFamily="34"/>
              </a:rPr>
              <a:t>The owner will manage all aspects of the business as the business grows, additional roles will be included.</a:t>
            </a:r>
          </a:p>
        </p:txBody>
      </p:sp>
      <p:sp>
        <p:nvSpPr>
          <p:cNvPr id="3" name="TextBox 3">
            <a:extLst>
              <a:ext uri="{FF2B5EF4-FFF2-40B4-BE49-F238E27FC236}">
                <a16:creationId xmlns:a16="http://schemas.microsoft.com/office/drawing/2014/main" id="{7BA0F4A0-5899-80E7-CE4B-11CDA9D1A596}"/>
              </a:ext>
            </a:extLst>
          </p:cNvPr>
          <p:cNvSpPr txBox="1"/>
          <p:nvPr/>
        </p:nvSpPr>
        <p:spPr>
          <a:xfrm>
            <a:off x="580644" y="583341"/>
            <a:ext cx="11030708" cy="1200332"/>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000000"/>
                </a:solidFill>
                <a:uFillTx/>
                <a:latin typeface="Aptos"/>
              </a:rPr>
              <a:t>Legal Format and Management Structure</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3600" b="1" i="0" u="none" strike="noStrike" kern="1200" cap="none" spc="0" baseline="0">
              <a:solidFill>
                <a:srgbClr val="000000"/>
              </a:solidFill>
              <a:uFillTx/>
              <a:latin typeface="Apto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33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22CD1-D34A-C1B7-1E46-5E2EEB894B03}"/>
              </a:ext>
            </a:extLst>
          </p:cNvPr>
          <p:cNvSpPr txBox="1">
            <a:spLocks noGrp="1"/>
          </p:cNvSpPr>
          <p:nvPr>
            <p:ph type="title"/>
          </p:nvPr>
        </p:nvSpPr>
        <p:spPr>
          <a:xfrm>
            <a:off x="838203" y="307000"/>
            <a:ext cx="10515600" cy="1325559"/>
          </a:xfrm>
        </p:spPr>
        <p:txBody>
          <a:bodyPr anchorCtr="1"/>
          <a:lstStyle/>
          <a:p>
            <a:pPr lvl="0" algn="ctr"/>
            <a:r>
              <a:rPr lang="en-GB" sz="3600" b="1">
                <a:latin typeface="Arial" pitchFamily="34"/>
                <a:cs typeface="Arial" pitchFamily="34"/>
              </a:rPr>
              <a:t>An organisational chart</a:t>
            </a:r>
          </a:p>
        </p:txBody>
      </p:sp>
      <p:sp>
        <p:nvSpPr>
          <p:cNvPr id="3" name="Slide Number Placeholder 3">
            <a:extLst>
              <a:ext uri="{FF2B5EF4-FFF2-40B4-BE49-F238E27FC236}">
                <a16:creationId xmlns:a16="http://schemas.microsoft.com/office/drawing/2014/main" id="{744F66DE-3085-0A91-AD10-2604C59AAE55}"/>
              </a:ext>
            </a:extLst>
          </p:cNvPr>
          <p:cNvSpPr txBox="1">
            <a:spLocks noGrp="1"/>
          </p:cNvSpPr>
          <p:nvPr/>
        </p:nvSpPr>
        <p:spPr>
          <a:xfrm>
            <a:off x="8610603" y="6356351"/>
            <a:ext cx="2743200" cy="365129"/>
          </a:xfrm>
          <a:prstGeom prst="rect">
            <a:avLst/>
          </a:prstGeom>
          <a:noFill/>
          <a:ln/>
        </p:spPr>
        <p:txBody>
          <a:bodyPr vert="horz" wrap="square" lIns="91440" tIns="45720" rIns="91440" bIns="45720" anchor="ctr" anchorCtr="0" compatLnSpc="1">
            <a:no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DF26B27-D0E8-4ADB-AB2B-E6F30F029946}" type="slidenum">
              <a:rPr kumimoji="0" lang="en-GB" sz="1200" b="0" i="0" u="none" strike="noStrike" kern="1200" cap="none" spc="0" normalizeH="0" baseline="0" noProof="0" smtClean="0">
                <a:ln>
                  <a:noFill/>
                </a:ln>
                <a:solidFill>
                  <a:srgbClr val="767676"/>
                </a:solidFill>
                <a:effectLst/>
                <a:uLnTx/>
                <a:uFillTx/>
                <a:latin typeface="Apto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srgbClr val="767676"/>
              </a:solidFill>
              <a:effectLst/>
              <a:uLnTx/>
              <a:uFillTx/>
              <a:latin typeface="Aptos"/>
              <a:ea typeface="+mn-ea"/>
              <a:cs typeface="+mn-cs"/>
            </a:endParaRPr>
          </a:p>
        </p:txBody>
      </p:sp>
      <p:pic>
        <p:nvPicPr>
          <p:cNvPr id="4" name="Content Placeholder 11">
            <a:extLst>
              <a:ext uri="{FF2B5EF4-FFF2-40B4-BE49-F238E27FC236}">
                <a16:creationId xmlns:a16="http://schemas.microsoft.com/office/drawing/2014/main" id="{F1FD6636-0811-B95A-E397-81E9D6998AF5}"/>
              </a:ext>
            </a:extLst>
          </p:cNvPr>
          <p:cNvPicPr>
            <a:picLocks noGrp="1" noChangeAspect="1"/>
          </p:cNvPicPr>
          <p:nvPr>
            <p:ph idx="1"/>
          </p:nvPr>
        </p:nvPicPr>
        <p:blipFill>
          <a:blip r:embed="rId3"/>
          <a:stretch>
            <a:fillRect/>
          </a:stretch>
        </p:blipFill>
        <p:spPr>
          <a:xfrm>
            <a:off x="1299636" y="1825627"/>
            <a:ext cx="9592723" cy="4351336"/>
          </a:xfr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923EC895-86BB-A16B-5EA0-23BFB736D2C3}"/>
              </a:ext>
            </a:extLst>
          </p:cNvPr>
          <p:cNvSpPr txBox="1"/>
          <p:nvPr/>
        </p:nvSpPr>
        <p:spPr>
          <a:xfrm>
            <a:off x="581787" y="400854"/>
            <a:ext cx="11030708" cy="646334"/>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000000"/>
                </a:solidFill>
                <a:uFillTx/>
                <a:latin typeface="Aptos"/>
              </a:rPr>
              <a:t>PESTEL Analysis</a:t>
            </a:r>
          </a:p>
        </p:txBody>
      </p:sp>
      <p:sp>
        <p:nvSpPr>
          <p:cNvPr id="3" name="TextBox 5">
            <a:extLst>
              <a:ext uri="{FF2B5EF4-FFF2-40B4-BE49-F238E27FC236}">
                <a16:creationId xmlns:a16="http://schemas.microsoft.com/office/drawing/2014/main" id="{1A562BCF-78C8-25A6-340E-FCC03A6614F3}"/>
              </a:ext>
            </a:extLst>
          </p:cNvPr>
          <p:cNvSpPr txBox="1"/>
          <p:nvPr/>
        </p:nvSpPr>
        <p:spPr>
          <a:xfrm>
            <a:off x="581787" y="1438351"/>
            <a:ext cx="5059302" cy="45243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E2841"/>
                </a:solidFill>
                <a:uFillTx/>
                <a:latin typeface="Arial" pitchFamily="34"/>
                <a:cs typeface="Arial" pitchFamily="34"/>
              </a:rPr>
              <a:t>Political</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 Economic Impact and stability</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E2841"/>
                </a:solidFill>
                <a:uFillTx/>
                <a:latin typeface="Arial" pitchFamily="34"/>
                <a:cs typeface="Arial" pitchFamily="34"/>
              </a:rPr>
              <a:t>Economical</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  Inflation</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E2841"/>
                </a:solidFill>
                <a:uFillTx/>
                <a:latin typeface="Arial" pitchFamily="34"/>
                <a:cs typeface="Arial" pitchFamily="34"/>
              </a:rPr>
              <a:t>Social</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 Trends</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E2841"/>
                </a:solidFill>
                <a:uFillTx/>
                <a:latin typeface="Arial" pitchFamily="34"/>
                <a:cs typeface="Arial" pitchFamily="34"/>
              </a:rPr>
              <a:t>Technology</a:t>
            </a:r>
            <a:r>
              <a:rPr lang="en-GB" sz="2400" b="0" i="0" u="none" strike="noStrike" kern="1200" cap="none" spc="0" baseline="0">
                <a:solidFill>
                  <a:srgbClr val="000000"/>
                </a:solidFill>
                <a:uFillTx/>
                <a:latin typeface="Arial" pitchFamily="34"/>
                <a:cs typeface="Arial" pitchFamily="34"/>
              </a:rPr>
              <a:t> </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Website </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  </a:t>
            </a:r>
          </a:p>
        </p:txBody>
      </p:sp>
      <p:sp>
        <p:nvSpPr>
          <p:cNvPr id="4" name="TextBox 7">
            <a:extLst>
              <a:ext uri="{FF2B5EF4-FFF2-40B4-BE49-F238E27FC236}">
                <a16:creationId xmlns:a16="http://schemas.microsoft.com/office/drawing/2014/main" id="{9E7CD323-8636-3709-162A-6376AF7C5A98}"/>
              </a:ext>
            </a:extLst>
          </p:cNvPr>
          <p:cNvSpPr txBox="1"/>
          <p:nvPr/>
        </p:nvSpPr>
        <p:spPr>
          <a:xfrm>
            <a:off x="6353552" y="1438351"/>
            <a:ext cx="5256657" cy="267765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E2841"/>
                </a:solidFill>
                <a:uFillTx/>
                <a:latin typeface="Arial" pitchFamily="34"/>
                <a:cs typeface="Arial" pitchFamily="34"/>
              </a:rPr>
              <a:t>Environmental</a:t>
            </a:r>
            <a:r>
              <a:rPr lang="en-GB" sz="2400" b="0" i="0" u="none" strike="noStrike" kern="1200" cap="none" spc="0" baseline="0">
                <a:solidFill>
                  <a:srgbClr val="000000"/>
                </a:solidFill>
                <a:uFillTx/>
                <a:latin typeface="Arial" pitchFamily="34"/>
                <a:cs typeface="Arial" pitchFamily="34"/>
              </a:rPr>
              <a:t> </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Weather Conditions</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2400" b="0" i="0" u="none" strike="noStrike" kern="1200" cap="none" spc="0" baseline="0">
              <a:solidFill>
                <a:srgbClr val="000000"/>
              </a:solidFill>
              <a:uFillTx/>
              <a:latin typeface="Arial" pitchFamily="34"/>
              <a:cs typeface="Arial" pitchFamily="34"/>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400" b="1" i="0" u="none" strike="noStrike" kern="1200" cap="none" spc="0" baseline="0">
                <a:solidFill>
                  <a:srgbClr val="0E2841"/>
                </a:solidFill>
                <a:uFillTx/>
                <a:latin typeface="Arial" pitchFamily="34"/>
                <a:cs typeface="Arial" pitchFamily="34"/>
              </a:rPr>
              <a:t>Legal</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 Data protection law</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 Licensing requirements</a:t>
            </a:r>
          </a:p>
          <a:p>
            <a:pPr marL="342900" marR="0" lvl="0" indent="-34290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400" b="0" i="0" u="none" strike="noStrike" kern="1200" cap="none" spc="0" baseline="0">
                <a:solidFill>
                  <a:srgbClr val="000000"/>
                </a:solidFill>
                <a:uFillTx/>
                <a:latin typeface="Arial" pitchFamily="34"/>
                <a:cs typeface="Arial" pitchFamily="34"/>
              </a:rPr>
              <a:t> Safety regulations for events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sp>
        <p:nvSpPr>
          <p:cNvPr id="2" name="TextBox 3">
            <a:extLst>
              <a:ext uri="{FF2B5EF4-FFF2-40B4-BE49-F238E27FC236}">
                <a16:creationId xmlns:a16="http://schemas.microsoft.com/office/drawing/2014/main" id="{3E30B2E2-D856-1A97-6CF4-CAFCCFD742A3}"/>
              </a:ext>
            </a:extLst>
          </p:cNvPr>
          <p:cNvSpPr txBox="1"/>
          <p:nvPr/>
        </p:nvSpPr>
        <p:spPr>
          <a:xfrm>
            <a:off x="580644" y="546710"/>
            <a:ext cx="11030708" cy="646334"/>
          </a:xfrm>
          <a:prstGeom prst="rect">
            <a:avLst/>
          </a:prstGeom>
          <a:noFill/>
          <a:ln cap="flat">
            <a:noFill/>
          </a:ln>
        </p:spPr>
        <p:txBody>
          <a:bodyPr vert="horz" wrap="square" lIns="91440" tIns="45720" rIns="91440" bIns="45720" anchor="t" anchorCtr="1"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600" b="1" i="0" u="none" strike="noStrike" kern="1200" cap="none" spc="0" baseline="0">
                <a:solidFill>
                  <a:srgbClr val="000000"/>
                </a:solidFill>
                <a:uFillTx/>
                <a:latin typeface="Aptos"/>
              </a:rPr>
              <a:t>Marketing Strategies</a:t>
            </a:r>
          </a:p>
        </p:txBody>
      </p:sp>
      <p:sp>
        <p:nvSpPr>
          <p:cNvPr id="3" name="Content Placeholder 4">
            <a:extLst>
              <a:ext uri="{FF2B5EF4-FFF2-40B4-BE49-F238E27FC236}">
                <a16:creationId xmlns:a16="http://schemas.microsoft.com/office/drawing/2014/main" id="{281AC872-49C2-ECC2-D14E-76456C44E16F}"/>
              </a:ext>
            </a:extLst>
          </p:cNvPr>
          <p:cNvSpPr txBox="1">
            <a:spLocks noGrp="1"/>
          </p:cNvSpPr>
          <p:nvPr>
            <p:ph idx="1"/>
          </p:nvPr>
        </p:nvSpPr>
        <p:spPr>
          <a:xfrm>
            <a:off x="838203" y="1509336"/>
            <a:ext cx="10515600" cy="1603372"/>
          </a:xfrm>
        </p:spPr>
        <p:txBody>
          <a:bodyPr/>
          <a:lstStyle/>
          <a:p>
            <a:pPr lvl="0"/>
            <a:r>
              <a:rPr lang="en-GB" sz="2400">
                <a:latin typeface="Arial" pitchFamily="34"/>
                <a:ea typeface="DengXian" pitchFamily="2"/>
                <a:cs typeface="Arial" pitchFamily="34"/>
              </a:rPr>
              <a:t>The customers are young couples and family age of 20-40 years. </a:t>
            </a:r>
          </a:p>
          <a:p>
            <a:pPr lvl="0"/>
            <a:r>
              <a:rPr lang="en-GB" sz="2400">
                <a:latin typeface="Arial" pitchFamily="34"/>
                <a:ea typeface="DengXian" pitchFamily="2"/>
                <a:cs typeface="Arial" pitchFamily="34"/>
              </a:rPr>
              <a:t>Busy people who value time savings</a:t>
            </a:r>
            <a:r>
              <a:rPr lang="en-GB" sz="2400">
                <a:latin typeface="Arial" pitchFamily="34"/>
                <a:cs typeface="Arial" pitchFamily="34"/>
              </a:rPr>
              <a:t> </a:t>
            </a:r>
            <a:endParaRPr lang="en-GB" sz="2400">
              <a:latin typeface="Arial" pitchFamily="34"/>
              <a:ea typeface="DengXian" pitchFamily="2"/>
              <a:cs typeface="Arial" pitchFamily="34"/>
            </a:endParaRPr>
          </a:p>
          <a:p>
            <a:pPr lvl="0"/>
            <a:r>
              <a:rPr lang="en-GB" sz="2400">
                <a:latin typeface="Arial" pitchFamily="34"/>
                <a:cs typeface="Arial" pitchFamily="34"/>
              </a:rPr>
              <a:t>Reach to the customers through the social media.</a:t>
            </a:r>
            <a:endParaRPr lang="en-US" sz="2400">
              <a:latin typeface="Arial" pitchFamily="34"/>
              <a:cs typeface="Arial" pitchFamily="34"/>
            </a:endParaRPr>
          </a:p>
        </p:txBody>
      </p:sp>
      <p:graphicFrame>
        <p:nvGraphicFramePr>
          <p:cNvPr id="4" name="Table 6">
            <a:extLst>
              <a:ext uri="{FF2B5EF4-FFF2-40B4-BE49-F238E27FC236}">
                <a16:creationId xmlns:a16="http://schemas.microsoft.com/office/drawing/2014/main" id="{8AC42F10-1E62-4B7F-75D1-7829AB4A6976}"/>
              </a:ext>
            </a:extLst>
          </p:cNvPr>
          <p:cNvGraphicFramePr>
            <a:graphicFrameLocks noGrp="1"/>
          </p:cNvGraphicFramePr>
          <p:nvPr/>
        </p:nvGraphicFramePr>
        <p:xfrm>
          <a:off x="1123459" y="3429000"/>
          <a:ext cx="7607789" cy="1430981"/>
        </p:xfrm>
        <a:graphic>
          <a:graphicData uri="http://schemas.openxmlformats.org/drawingml/2006/table">
            <a:tbl>
              <a:tblPr>
                <a:effectLst/>
                <a:tableStyleId>{5C22544A-7EE6-4342-B048-85BDC9FD1C3A}</a:tableStyleId>
              </a:tblPr>
              <a:tblGrid>
                <a:gridCol w="3803894">
                  <a:extLst>
                    <a:ext uri="{9D8B030D-6E8A-4147-A177-3AD203B41FA5}">
                      <a16:colId xmlns:a16="http://schemas.microsoft.com/office/drawing/2014/main" val="410650107"/>
                    </a:ext>
                  </a:extLst>
                </a:gridCol>
                <a:gridCol w="3803894">
                  <a:extLst>
                    <a:ext uri="{9D8B030D-6E8A-4147-A177-3AD203B41FA5}">
                      <a16:colId xmlns:a16="http://schemas.microsoft.com/office/drawing/2014/main" val="4157489751"/>
                    </a:ext>
                  </a:extLst>
                </a:gridCol>
              </a:tblGrid>
              <a:tr h="482702">
                <a:tc>
                  <a:txBody>
                    <a:bodyPr/>
                    <a:lstStyle/>
                    <a:p>
                      <a:pPr lvl="0">
                        <a:lnSpc>
                          <a:spcPct val="106000"/>
                        </a:lnSpc>
                        <a:spcAft>
                          <a:spcPts val="800"/>
                        </a:spcAft>
                        <a:buNone/>
                      </a:pPr>
                      <a:r>
                        <a:rPr lang="en-GB" sz="2400" b="1"/>
                        <a:t>Indirect Competitors</a:t>
                      </a:r>
                      <a:endParaRPr lang="en-GB" sz="2400" b="1">
                        <a:latin typeface="Arial" pitchFamily="34"/>
                        <a:ea typeface="DengXian" pitchFamily="2"/>
                      </a:endParaRPr>
                    </a:p>
                  </a:txBody>
                  <a:tcPr marL="68580" marR="68580" marT="0" marB="0">
                    <a:solidFill>
                      <a:srgbClr val="A6CAEC"/>
                    </a:solidFill>
                  </a:tcPr>
                </a:tc>
                <a:tc>
                  <a:txBody>
                    <a:bodyPr/>
                    <a:lstStyle/>
                    <a:p>
                      <a:pPr lvl="0">
                        <a:lnSpc>
                          <a:spcPct val="106000"/>
                        </a:lnSpc>
                        <a:spcAft>
                          <a:spcPts val="800"/>
                        </a:spcAft>
                        <a:buNone/>
                      </a:pPr>
                      <a:r>
                        <a:rPr lang="en-GB" sz="2400" b="1"/>
                        <a:t>Direct Competitors</a:t>
                      </a:r>
                      <a:endParaRPr lang="en-GB" sz="2400" b="1">
                        <a:latin typeface="Arial" pitchFamily="34"/>
                        <a:ea typeface="DengXian" pitchFamily="2"/>
                      </a:endParaRPr>
                    </a:p>
                  </a:txBody>
                  <a:tcPr marL="68580" marR="68580" marT="0" marB="0">
                    <a:solidFill>
                      <a:srgbClr val="A6CAEC"/>
                    </a:solidFill>
                  </a:tcPr>
                </a:tc>
                <a:extLst>
                  <a:ext uri="{0D108BD9-81ED-4DB2-BD59-A6C34878D82A}">
                    <a16:rowId xmlns:a16="http://schemas.microsoft.com/office/drawing/2014/main" val="948133182"/>
                  </a:ext>
                </a:extLst>
              </a:tr>
              <a:tr h="465575">
                <a:tc>
                  <a:txBody>
                    <a:bodyPr/>
                    <a:lstStyle/>
                    <a:p>
                      <a:pPr lvl="0">
                        <a:lnSpc>
                          <a:spcPct val="106000"/>
                        </a:lnSpc>
                        <a:spcAft>
                          <a:spcPts val="800"/>
                        </a:spcAft>
                        <a:buNone/>
                      </a:pPr>
                      <a:r>
                        <a:rPr lang="en-GB" sz="2400"/>
                        <a:t>Decorations stores</a:t>
                      </a:r>
                      <a:endParaRPr lang="en-GB" sz="2400">
                        <a:latin typeface="Arial" pitchFamily="34"/>
                        <a:ea typeface="DengXian" pitchFamily="2"/>
                      </a:endParaRPr>
                    </a:p>
                  </a:txBody>
                  <a:tcPr marL="68580" marR="68580" marT="0" marB="0"/>
                </a:tc>
                <a:tc>
                  <a:txBody>
                    <a:bodyPr/>
                    <a:lstStyle/>
                    <a:p>
                      <a:pPr lvl="0">
                        <a:lnSpc>
                          <a:spcPct val="106000"/>
                        </a:lnSpc>
                        <a:spcAft>
                          <a:spcPts val="800"/>
                        </a:spcAft>
                        <a:buNone/>
                      </a:pPr>
                      <a:r>
                        <a:rPr lang="en-GB" sz="2400"/>
                        <a:t>Local events planners</a:t>
                      </a:r>
                      <a:endParaRPr lang="en-GB" sz="2400">
                        <a:latin typeface="Arial" pitchFamily="34"/>
                        <a:ea typeface="DengXian" pitchFamily="2"/>
                      </a:endParaRPr>
                    </a:p>
                  </a:txBody>
                  <a:tcPr marL="68580" marR="68580" marT="0" marB="0"/>
                </a:tc>
                <a:extLst>
                  <a:ext uri="{0D108BD9-81ED-4DB2-BD59-A6C34878D82A}">
                    <a16:rowId xmlns:a16="http://schemas.microsoft.com/office/drawing/2014/main" val="856151062"/>
                  </a:ext>
                </a:extLst>
              </a:tr>
              <a:tr h="482702">
                <a:tc>
                  <a:txBody>
                    <a:bodyPr/>
                    <a:lstStyle/>
                    <a:p>
                      <a:pPr lvl="0">
                        <a:lnSpc>
                          <a:spcPct val="106000"/>
                        </a:lnSpc>
                        <a:spcAft>
                          <a:spcPts val="800"/>
                        </a:spcAft>
                        <a:buNone/>
                      </a:pPr>
                      <a:r>
                        <a:rPr lang="en-GB" sz="2400"/>
                        <a:t>Catering</a:t>
                      </a:r>
                      <a:r>
                        <a:rPr lang="en-GB" sz="1100"/>
                        <a:t> </a:t>
                      </a:r>
                      <a:endParaRPr lang="en-GB" sz="1100">
                        <a:latin typeface="Arial" pitchFamily="34"/>
                        <a:ea typeface="DengXian" pitchFamily="2"/>
                      </a:endParaRPr>
                    </a:p>
                  </a:txBody>
                  <a:tcPr marL="68580" marR="68580" marT="0" marB="0"/>
                </a:tc>
                <a:tc>
                  <a:txBody>
                    <a:bodyPr/>
                    <a:lstStyle/>
                    <a:p>
                      <a:pPr lvl="0">
                        <a:lnSpc>
                          <a:spcPct val="106000"/>
                        </a:lnSpc>
                        <a:spcAft>
                          <a:spcPts val="800"/>
                        </a:spcAft>
                        <a:buNone/>
                      </a:pPr>
                      <a:r>
                        <a:rPr lang="en-GB" sz="2400"/>
                        <a:t>“Rhubarb Events” </a:t>
                      </a:r>
                      <a:endParaRPr lang="en-GB" sz="2400">
                        <a:latin typeface="Arial" pitchFamily="34"/>
                        <a:ea typeface="DengXian" pitchFamily="2"/>
                      </a:endParaRPr>
                    </a:p>
                  </a:txBody>
                  <a:tcPr marL="68580" marR="68580" marT="0" marB="0"/>
                </a:tc>
                <a:extLst>
                  <a:ext uri="{0D108BD9-81ED-4DB2-BD59-A6C34878D82A}">
                    <a16:rowId xmlns:a16="http://schemas.microsoft.com/office/drawing/2014/main" val="185632347"/>
                  </a:ext>
                </a:extLst>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9">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2A9E826B-9AEC-D2B7-357E-7438F4ABEBC5}"/>
              </a:ext>
            </a:extLst>
          </p:cNvPr>
          <p:cNvSpPr txBox="1">
            <a:spLocks noGrp="1"/>
          </p:cNvSpPr>
          <p:nvPr>
            <p:ph idx="1"/>
          </p:nvPr>
        </p:nvSpPr>
        <p:spPr>
          <a:xfrm>
            <a:off x="838203" y="1175113"/>
            <a:ext cx="10515600" cy="4683447"/>
          </a:xfrm>
        </p:spPr>
        <p:txBody>
          <a:bodyPr/>
          <a:lstStyle/>
          <a:p>
            <a:pPr lvl="0">
              <a:buFont typeface="Aptos Display"/>
              <a:buAutoNum type="arabicPeriod"/>
            </a:pPr>
            <a:r>
              <a:rPr lang="en-GB"/>
              <a:t>Clearly specify the total </a:t>
            </a:r>
            <a:r>
              <a:rPr lang="en-GB" b="1"/>
              <a:t>amount of funding you are seeking.</a:t>
            </a:r>
            <a:endParaRPr lang="en-GB"/>
          </a:p>
          <a:p>
            <a:pPr lvl="0">
              <a:buFont typeface="Aptos Display"/>
              <a:buAutoNum type="arabicPeriod"/>
            </a:pPr>
            <a:r>
              <a:rPr lang="en-GB" b="1"/>
              <a:t>Break down the allocation of funds</a:t>
            </a:r>
            <a:r>
              <a:rPr lang="en-GB"/>
              <a:t> by categorizing them into:</a:t>
            </a:r>
          </a:p>
          <a:p>
            <a:pPr marL="742950" lvl="1" indent="-285750">
              <a:buFont typeface="Aptos Display"/>
              <a:buAutoNum type="arabicPeriod"/>
            </a:pPr>
            <a:r>
              <a:rPr lang="en-GB" b="1"/>
              <a:t>Startup Costs</a:t>
            </a:r>
            <a:r>
              <a:rPr lang="en-GB"/>
              <a:t>: </a:t>
            </a:r>
          </a:p>
          <a:p>
            <a:pPr marL="742950" lvl="1" indent="-285750">
              <a:buFont typeface="Aptos Display"/>
              <a:buAutoNum type="arabicPeriod"/>
            </a:pPr>
            <a:r>
              <a:rPr lang="en-GB" b="1"/>
              <a:t>Fixed Costs</a:t>
            </a:r>
            <a:r>
              <a:rPr lang="en-GB"/>
              <a:t>:</a:t>
            </a:r>
          </a:p>
          <a:p>
            <a:pPr marL="742950" lvl="1" indent="-285750">
              <a:buFont typeface="Aptos Display"/>
              <a:buAutoNum type="arabicPeriod"/>
            </a:pPr>
            <a:r>
              <a:rPr lang="en-GB" b="1"/>
              <a:t>Variable Costs</a:t>
            </a:r>
            <a:r>
              <a:rPr lang="en-GB"/>
              <a:t>: </a:t>
            </a:r>
          </a:p>
          <a:p>
            <a:pPr lvl="0">
              <a:buFont typeface="Aptos Display"/>
              <a:buAutoNum type="arabicPeriod"/>
            </a:pPr>
            <a:r>
              <a:rPr lang="en-GB" b="1"/>
              <a:t>Provide a monthly financial forecast</a:t>
            </a:r>
            <a:r>
              <a:rPr lang="en-GB"/>
              <a:t> for up to six months, detailing projected income and expenditure for each month.</a:t>
            </a:r>
          </a:p>
          <a:p>
            <a:pPr lvl="0">
              <a:buFont typeface="Aptos Display"/>
              <a:buAutoNum type="arabicPeriod"/>
            </a:pPr>
            <a:r>
              <a:rPr lang="en-GB" b="1"/>
              <a:t>Include your breakeven analysis</a:t>
            </a:r>
            <a:r>
              <a:rPr lang="en-GB"/>
              <a:t>, indicating when your business is expected to cover all expenses and start generating profit.</a:t>
            </a:r>
          </a:p>
          <a:p>
            <a:pPr lvl="0"/>
            <a:endParaRPr lang="en-GB"/>
          </a:p>
        </p:txBody>
      </p:sp>
      <p:sp>
        <p:nvSpPr>
          <p:cNvPr id="3" name="TextBox 3">
            <a:extLst>
              <a:ext uri="{FF2B5EF4-FFF2-40B4-BE49-F238E27FC236}">
                <a16:creationId xmlns:a16="http://schemas.microsoft.com/office/drawing/2014/main" id="{5321A333-1AF2-37D3-5B48-9441A5DD76DE}"/>
              </a:ext>
            </a:extLst>
          </p:cNvPr>
          <p:cNvSpPr txBox="1"/>
          <p:nvPr/>
        </p:nvSpPr>
        <p:spPr>
          <a:xfrm>
            <a:off x="838203" y="510756"/>
            <a:ext cx="11030708" cy="584777"/>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3200" b="1" i="0" u="none" strike="noStrike" kern="1200" cap="none" spc="0" baseline="0">
                <a:solidFill>
                  <a:srgbClr val="000000"/>
                </a:solidFill>
                <a:uFillTx/>
                <a:latin typeface="Aptos"/>
              </a:rPr>
              <a:t>Section 5 - </a:t>
            </a:r>
            <a:r>
              <a:rPr lang="en-GB" sz="3200" b="1" i="0" u="none" strike="noStrike" kern="1200" cap="none" spc="0" baseline="0">
                <a:solidFill>
                  <a:srgbClr val="374151"/>
                </a:solidFill>
                <a:uFillTx/>
                <a:latin typeface="Söhne"/>
              </a:rPr>
              <a:t>Funding Requirements and Allocation</a:t>
            </a:r>
            <a:endParaRPr lang="en-GB" sz="3200" b="1" i="0" u="none" strike="noStrike" kern="1200" cap="none" spc="0" baseline="0">
              <a:solidFill>
                <a:srgbClr val="000000"/>
              </a:solidFill>
              <a:uFillTx/>
              <a:latin typeface="Aptos"/>
            </a:endParaRPr>
          </a:p>
        </p:txBody>
      </p:sp>
      <p:sp>
        <p:nvSpPr>
          <p:cNvPr id="4" name="TextBox 1">
            <a:extLst>
              <a:ext uri="{FF2B5EF4-FFF2-40B4-BE49-F238E27FC236}">
                <a16:creationId xmlns:a16="http://schemas.microsoft.com/office/drawing/2014/main" id="{37697BE1-8CF6-8521-48D7-2C88AA18E65F}"/>
              </a:ext>
            </a:extLst>
          </p:cNvPr>
          <p:cNvSpPr txBox="1"/>
          <p:nvPr/>
        </p:nvSpPr>
        <p:spPr>
          <a:xfrm>
            <a:off x="1151924" y="5206749"/>
            <a:ext cx="10716987"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highlight>
                  <a:srgbClr val="FFFF00"/>
                </a:highlight>
                <a:uFillTx/>
                <a:latin typeface="Aptos"/>
              </a:rPr>
              <a:t>Refer to the examples provided in the next three slides, for further information.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11">
    <p:bg>
      <p:bgPr>
        <a:solidFill>
          <a:srgbClr val="FFFFFF"/>
        </a:solidFill>
        <a:effectLst/>
      </p:bgPr>
    </p:bg>
    <p:spTree>
      <p:nvGrpSpPr>
        <p:cNvPr id="1" name=""/>
        <p:cNvGrpSpPr/>
        <p:nvPr/>
      </p:nvGrpSpPr>
      <p:grpSpPr>
        <a:xfrm>
          <a:off x="0" y="0"/>
          <a:ext cx="0" cy="0"/>
          <a:chOff x="0" y="0"/>
          <a:chExt cx="0" cy="0"/>
        </a:xfrm>
      </p:grpSpPr>
      <p:graphicFrame>
        <p:nvGraphicFramePr>
          <p:cNvPr id="2" name="Table 4">
            <a:extLst>
              <a:ext uri="{FF2B5EF4-FFF2-40B4-BE49-F238E27FC236}">
                <a16:creationId xmlns:a16="http://schemas.microsoft.com/office/drawing/2014/main" id="{7D0673B6-88B0-16FA-F949-6DDFA7801A9C}"/>
              </a:ext>
            </a:extLst>
          </p:cNvPr>
          <p:cNvGraphicFramePr>
            <a:graphicFrameLocks noGrp="1"/>
          </p:cNvGraphicFramePr>
          <p:nvPr/>
        </p:nvGraphicFramePr>
        <p:xfrm>
          <a:off x="6582015" y="962515"/>
          <a:ext cx="5232525" cy="4932968"/>
        </p:xfrm>
        <a:graphic>
          <a:graphicData uri="http://schemas.openxmlformats.org/drawingml/2006/table">
            <a:tbl>
              <a:tblPr bandRow="1">
                <a:effectLst/>
                <a:tableStyleId>{5C22544A-7EE6-4342-B048-85BDC9FD1C3A}</a:tableStyleId>
              </a:tblPr>
              <a:tblGrid>
                <a:gridCol w="3574325">
                  <a:extLst>
                    <a:ext uri="{9D8B030D-6E8A-4147-A177-3AD203B41FA5}">
                      <a16:colId xmlns:a16="http://schemas.microsoft.com/office/drawing/2014/main" val="253662835"/>
                    </a:ext>
                  </a:extLst>
                </a:gridCol>
                <a:gridCol w="1658191">
                  <a:extLst>
                    <a:ext uri="{9D8B030D-6E8A-4147-A177-3AD203B41FA5}">
                      <a16:colId xmlns:a16="http://schemas.microsoft.com/office/drawing/2014/main" val="87047354"/>
                    </a:ext>
                  </a:extLst>
                </a:gridCol>
              </a:tblGrid>
              <a:tr h="1191362">
                <a:tc>
                  <a:txBody>
                    <a:bodyPr/>
                    <a:lstStyle/>
                    <a:p>
                      <a:pPr lvl="0" algn="l" rtl="0" fontAlgn="ctr"/>
                      <a:r>
                        <a:rPr lang="en-GB" sz="3300" u="none" strike="noStrike"/>
                        <a:t>Fixed Costs</a:t>
                      </a:r>
                      <a:endParaRPr lang="en-GB" sz="3300" b="1" i="0" u="none" strike="noStrike">
                        <a:solidFill>
                          <a:srgbClr val="000000"/>
                        </a:solidFill>
                        <a:latin typeface="Calibri" pitchFamily="34"/>
                      </a:endParaRPr>
                    </a:p>
                  </a:txBody>
                  <a:tcPr marL="15718" marR="15718" marT="15718" marB="0" anchor="ctr">
                    <a:solidFill>
                      <a:srgbClr val="8ED973"/>
                    </a:solidFill>
                  </a:tcPr>
                </a:tc>
                <a:tc>
                  <a:txBody>
                    <a:bodyPr/>
                    <a:lstStyle/>
                    <a:p>
                      <a:pPr lvl="0" algn="l" rtl="0" fontAlgn="ctr"/>
                      <a:r>
                        <a:rPr lang="en-GB" sz="3300" u="none" strike="noStrike"/>
                        <a:t>per month</a:t>
                      </a:r>
                      <a:endParaRPr lang="en-GB" sz="3300" b="0" i="0" u="none" strike="noStrike">
                        <a:solidFill>
                          <a:srgbClr val="000000"/>
                        </a:solidFill>
                        <a:latin typeface="Calibri" pitchFamily="34"/>
                      </a:endParaRPr>
                    </a:p>
                  </a:txBody>
                  <a:tcPr marL="15718" marR="15718" marT="15718" marB="0" anchor="ctr">
                    <a:solidFill>
                      <a:srgbClr val="8ED973"/>
                    </a:solidFill>
                  </a:tcPr>
                </a:tc>
                <a:extLst>
                  <a:ext uri="{0D108BD9-81ED-4DB2-BD59-A6C34878D82A}">
                    <a16:rowId xmlns:a16="http://schemas.microsoft.com/office/drawing/2014/main" val="874394595"/>
                  </a:ext>
                </a:extLst>
              </a:tr>
              <a:tr h="637565">
                <a:tc>
                  <a:txBody>
                    <a:bodyPr/>
                    <a:lstStyle/>
                    <a:p>
                      <a:pPr lvl="0" algn="l" rtl="0" fontAlgn="ctr"/>
                      <a:r>
                        <a:rPr lang="en-GB" sz="3300" u="none" strike="noStrike"/>
                        <a:t>Marketing</a:t>
                      </a:r>
                      <a:endParaRPr lang="en-GB" sz="3300" b="0" i="0" u="none" strike="noStrike">
                        <a:solidFill>
                          <a:srgbClr val="000000"/>
                        </a:solidFill>
                        <a:latin typeface="Calibri" pitchFamily="34"/>
                      </a:endParaRPr>
                    </a:p>
                  </a:txBody>
                  <a:tcPr marL="15718" marR="15718" marT="15718" marB="0" anchor="ctr"/>
                </a:tc>
                <a:tc>
                  <a:txBody>
                    <a:bodyPr/>
                    <a:lstStyle/>
                    <a:p>
                      <a:pPr lvl="0" algn="r" rtl="0" fontAlgn="ctr"/>
                      <a:r>
                        <a:rPr lang="en-GB" sz="3300" u="none" strike="noStrike"/>
                        <a:t>£100</a:t>
                      </a:r>
                      <a:endParaRPr lang="en-GB" sz="3300" b="0" i="0" u="none" strike="noStrike">
                        <a:solidFill>
                          <a:srgbClr val="000000"/>
                        </a:solidFill>
                        <a:latin typeface="Calibri" pitchFamily="34"/>
                      </a:endParaRPr>
                    </a:p>
                  </a:txBody>
                  <a:tcPr marL="15718" marR="15718" marT="15718" marB="0" anchor="ctr"/>
                </a:tc>
                <a:extLst>
                  <a:ext uri="{0D108BD9-81ED-4DB2-BD59-A6C34878D82A}">
                    <a16:rowId xmlns:a16="http://schemas.microsoft.com/office/drawing/2014/main" val="1055733788"/>
                  </a:ext>
                </a:extLst>
              </a:tr>
              <a:tr h="637565">
                <a:tc>
                  <a:txBody>
                    <a:bodyPr/>
                    <a:lstStyle/>
                    <a:p>
                      <a:pPr lvl="0" algn="l" rtl="0" fontAlgn="ctr"/>
                      <a:r>
                        <a:rPr lang="en-GB" sz="3300" u="none" strike="noStrike"/>
                        <a:t>Transport</a:t>
                      </a:r>
                      <a:endParaRPr lang="en-GB" sz="3300" b="0" i="0" u="none" strike="noStrike">
                        <a:solidFill>
                          <a:srgbClr val="000000"/>
                        </a:solidFill>
                        <a:latin typeface="Calibri" pitchFamily="34"/>
                      </a:endParaRPr>
                    </a:p>
                  </a:txBody>
                  <a:tcPr marL="15718" marR="15718" marT="15718" marB="0" anchor="ctr"/>
                </a:tc>
                <a:tc>
                  <a:txBody>
                    <a:bodyPr/>
                    <a:lstStyle/>
                    <a:p>
                      <a:pPr lvl="0" algn="r" rtl="0" fontAlgn="ctr"/>
                      <a:r>
                        <a:rPr lang="en-GB" sz="3300" u="none" strike="noStrike"/>
                        <a:t>£80</a:t>
                      </a:r>
                      <a:endParaRPr lang="en-GB" sz="3300" b="0" i="0" u="none" strike="noStrike">
                        <a:solidFill>
                          <a:srgbClr val="000000"/>
                        </a:solidFill>
                        <a:latin typeface="Calibri" pitchFamily="34"/>
                      </a:endParaRPr>
                    </a:p>
                  </a:txBody>
                  <a:tcPr marL="15718" marR="15718" marT="15718" marB="0" anchor="ctr"/>
                </a:tc>
                <a:extLst>
                  <a:ext uri="{0D108BD9-81ED-4DB2-BD59-A6C34878D82A}">
                    <a16:rowId xmlns:a16="http://schemas.microsoft.com/office/drawing/2014/main" val="866660247"/>
                  </a:ext>
                </a:extLst>
              </a:tr>
              <a:tr h="637565">
                <a:tc>
                  <a:txBody>
                    <a:bodyPr/>
                    <a:lstStyle/>
                    <a:p>
                      <a:pPr lvl="0" algn="l" rtl="0" fontAlgn="ctr"/>
                      <a:r>
                        <a:rPr lang="en-GB" sz="3300" u="none" strike="noStrike"/>
                        <a:t>Insurance </a:t>
                      </a:r>
                      <a:endParaRPr lang="en-GB" sz="3300" b="0" i="0" u="none" strike="noStrike">
                        <a:solidFill>
                          <a:srgbClr val="000000"/>
                        </a:solidFill>
                        <a:latin typeface="Calibri" pitchFamily="34"/>
                      </a:endParaRPr>
                    </a:p>
                  </a:txBody>
                  <a:tcPr marL="15718" marR="15718" marT="15718" marB="0" anchor="ctr"/>
                </a:tc>
                <a:tc>
                  <a:txBody>
                    <a:bodyPr/>
                    <a:lstStyle/>
                    <a:p>
                      <a:pPr lvl="0" algn="r" rtl="0" fontAlgn="ctr"/>
                      <a:r>
                        <a:rPr lang="en-GB" sz="3300" u="none" strike="noStrike"/>
                        <a:t>£30</a:t>
                      </a:r>
                      <a:endParaRPr lang="en-GB" sz="3300" b="0" i="0" u="none" strike="noStrike">
                        <a:solidFill>
                          <a:srgbClr val="000000"/>
                        </a:solidFill>
                        <a:latin typeface="Calibri" pitchFamily="34"/>
                      </a:endParaRPr>
                    </a:p>
                  </a:txBody>
                  <a:tcPr marL="15718" marR="15718" marT="15718" marB="0" anchor="ctr"/>
                </a:tc>
                <a:extLst>
                  <a:ext uri="{0D108BD9-81ED-4DB2-BD59-A6C34878D82A}">
                    <a16:rowId xmlns:a16="http://schemas.microsoft.com/office/drawing/2014/main" val="3281555037"/>
                  </a:ext>
                </a:extLst>
              </a:tr>
              <a:tr h="1191362">
                <a:tc>
                  <a:txBody>
                    <a:bodyPr/>
                    <a:lstStyle/>
                    <a:p>
                      <a:pPr lvl="0" algn="l" rtl="0" fontAlgn="ctr"/>
                      <a:r>
                        <a:rPr lang="en-GB" sz="3300" b="0" i="0" u="none" strike="noStrike">
                          <a:solidFill>
                            <a:srgbClr val="000000"/>
                          </a:solidFill>
                          <a:latin typeface="Calibri" pitchFamily="34"/>
                        </a:rPr>
                        <a:t>Internet/telephone</a:t>
                      </a:r>
                    </a:p>
                  </a:txBody>
                  <a:tcPr marL="15718" marR="15718" marT="15718" marB="0" anchor="ctr"/>
                </a:tc>
                <a:tc>
                  <a:txBody>
                    <a:bodyPr/>
                    <a:lstStyle/>
                    <a:p>
                      <a:pPr lvl="0" algn="r" rtl="0" fontAlgn="ctr"/>
                      <a:r>
                        <a:rPr lang="en-GB" sz="3300" u="none" strike="noStrike"/>
                        <a:t>£40</a:t>
                      </a:r>
                      <a:endParaRPr lang="en-GB" sz="3300" b="0" i="0" u="none" strike="noStrike">
                        <a:solidFill>
                          <a:srgbClr val="000000"/>
                        </a:solidFill>
                        <a:latin typeface="Calibri" pitchFamily="34"/>
                      </a:endParaRPr>
                    </a:p>
                  </a:txBody>
                  <a:tcPr marL="15718" marR="15718" marT="15718" marB="0" anchor="ctr"/>
                </a:tc>
                <a:extLst>
                  <a:ext uri="{0D108BD9-81ED-4DB2-BD59-A6C34878D82A}">
                    <a16:rowId xmlns:a16="http://schemas.microsoft.com/office/drawing/2014/main" val="231558997"/>
                  </a:ext>
                </a:extLst>
              </a:tr>
              <a:tr h="637565">
                <a:tc>
                  <a:txBody>
                    <a:bodyPr/>
                    <a:lstStyle/>
                    <a:p>
                      <a:pPr lvl="0" algn="l" rtl="0" fontAlgn="ctr"/>
                      <a:r>
                        <a:rPr lang="en-GB" sz="3300" u="none" strike="noStrike"/>
                        <a:t>Total cost</a:t>
                      </a:r>
                      <a:endParaRPr lang="en-GB" sz="3300" b="0" i="0" u="none" strike="noStrike">
                        <a:solidFill>
                          <a:srgbClr val="000000"/>
                        </a:solidFill>
                        <a:latin typeface="Calibri" pitchFamily="34"/>
                      </a:endParaRPr>
                    </a:p>
                  </a:txBody>
                  <a:tcPr marL="15718" marR="15718" marT="15718" marB="0" anchor="ctr">
                    <a:solidFill>
                      <a:srgbClr val="CAEEFB"/>
                    </a:solidFill>
                  </a:tcPr>
                </a:tc>
                <a:tc>
                  <a:txBody>
                    <a:bodyPr/>
                    <a:lstStyle/>
                    <a:p>
                      <a:pPr lvl="0" algn="r" rtl="0" fontAlgn="ctr"/>
                      <a:r>
                        <a:rPr lang="en-GB" sz="3300" u="none" strike="noStrike"/>
                        <a:t>£230</a:t>
                      </a:r>
                      <a:endParaRPr lang="en-GB" sz="3300" b="0" i="0" u="none" strike="noStrike">
                        <a:solidFill>
                          <a:srgbClr val="000000"/>
                        </a:solidFill>
                        <a:latin typeface="Calibri" pitchFamily="34"/>
                      </a:endParaRPr>
                    </a:p>
                  </a:txBody>
                  <a:tcPr marL="15718" marR="15718" marT="15718" marB="0" anchor="ctr"/>
                </a:tc>
                <a:extLst>
                  <a:ext uri="{0D108BD9-81ED-4DB2-BD59-A6C34878D82A}">
                    <a16:rowId xmlns:a16="http://schemas.microsoft.com/office/drawing/2014/main" val="1691667975"/>
                  </a:ext>
                </a:extLst>
              </a:tr>
            </a:tbl>
          </a:graphicData>
        </a:graphic>
      </p:graphicFrame>
      <p:graphicFrame>
        <p:nvGraphicFramePr>
          <p:cNvPr id="3" name="Content Placeholder 3">
            <a:extLst>
              <a:ext uri="{FF2B5EF4-FFF2-40B4-BE49-F238E27FC236}">
                <a16:creationId xmlns:a16="http://schemas.microsoft.com/office/drawing/2014/main" id="{D67C9C3D-D500-FF4C-DBD7-790537AE23B2}"/>
              </a:ext>
            </a:extLst>
          </p:cNvPr>
          <p:cNvGraphicFramePr>
            <a:graphicFrameLocks noGrp="1"/>
          </p:cNvGraphicFramePr>
          <p:nvPr>
            <p:ph idx="1"/>
          </p:nvPr>
        </p:nvGraphicFramePr>
        <p:xfrm>
          <a:off x="939189" y="671635"/>
          <a:ext cx="4551361" cy="4972589"/>
        </p:xfrm>
        <a:graphic>
          <a:graphicData uri="http://schemas.openxmlformats.org/drawingml/2006/table">
            <a:tbl>
              <a:tblPr firstRow="1">
                <a:effectLst/>
              </a:tblPr>
              <a:tblGrid>
                <a:gridCol w="2625288">
                  <a:extLst>
                    <a:ext uri="{9D8B030D-6E8A-4147-A177-3AD203B41FA5}">
                      <a16:colId xmlns:a16="http://schemas.microsoft.com/office/drawing/2014/main" val="470862002"/>
                    </a:ext>
                  </a:extLst>
                </a:gridCol>
                <a:gridCol w="1926073">
                  <a:extLst>
                    <a:ext uri="{9D8B030D-6E8A-4147-A177-3AD203B41FA5}">
                      <a16:colId xmlns:a16="http://schemas.microsoft.com/office/drawing/2014/main" val="3972547104"/>
                    </a:ext>
                  </a:extLst>
                </a:gridCol>
              </a:tblGrid>
              <a:tr h="974430">
                <a:tc>
                  <a:txBody>
                    <a:bodyPr/>
                    <a:lstStyle/>
                    <a:p>
                      <a:pPr lvl="0" algn="l" rtl="0" fontAlgn="ctr">
                        <a:spcBef>
                          <a:spcPts val="0"/>
                        </a:spcBef>
                        <a:spcAft>
                          <a:spcPts val="0"/>
                        </a:spcAft>
                      </a:pPr>
                      <a:r>
                        <a:rPr lang="en-GB" sz="3300" b="1" i="0" u="none" strike="noStrike">
                          <a:solidFill>
                            <a:srgbClr val="000000"/>
                          </a:solidFill>
                          <a:highlight>
                            <a:srgbClr val="83CCEB"/>
                          </a:highlight>
                          <a:latin typeface="Calibri" pitchFamily="34"/>
                        </a:rPr>
                        <a:t>Startup</a:t>
                      </a:r>
                      <a:r>
                        <a:rPr lang="en-GB" sz="3300" b="0" i="0" u="none" strike="noStrike">
                          <a:solidFill>
                            <a:srgbClr val="000000"/>
                          </a:solidFill>
                          <a:highlight>
                            <a:srgbClr val="83CCEB"/>
                          </a:highlight>
                          <a:latin typeface="Calibri" pitchFamily="34"/>
                        </a:rPr>
                        <a:t> </a:t>
                      </a:r>
                      <a:r>
                        <a:rPr lang="en-GB" sz="3300" b="1" i="0" u="none" strike="noStrike">
                          <a:solidFill>
                            <a:srgbClr val="000000"/>
                          </a:solidFill>
                          <a:highlight>
                            <a:srgbClr val="83CCEB"/>
                          </a:highlight>
                          <a:latin typeface="Calibri" pitchFamily="34"/>
                        </a:rPr>
                        <a:t>Cost</a:t>
                      </a:r>
                      <a:endParaRPr lang="en-GB" sz="2500" b="0" i="0" u="none" strike="noStrike">
                        <a:highlight>
                          <a:srgbClr val="83CCEB"/>
                        </a:highlight>
                        <a:latin typeface="Arial" pitchFamily="34"/>
                      </a:endParaRPr>
                    </a:p>
                  </a:txBody>
                  <a:tcPr marL="13094" marR="13094" marT="13094" marB="0" anchor="ctr">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83CCEB"/>
                    </a:solidFill>
                  </a:tcPr>
                </a:tc>
                <a:tc>
                  <a:txBody>
                    <a:bodyPr/>
                    <a:lstStyle/>
                    <a:p>
                      <a:pPr lvl="0" algn="l" rtl="0" fontAlgn="ctr">
                        <a:spcBef>
                          <a:spcPts val="0"/>
                        </a:spcBef>
                        <a:spcAft>
                          <a:spcPts val="0"/>
                        </a:spcAft>
                      </a:pPr>
                      <a:r>
                        <a:rPr lang="en-GB" sz="3300" b="0" i="0" u="none" strike="noStrike">
                          <a:solidFill>
                            <a:srgbClr val="000000"/>
                          </a:solidFill>
                          <a:highlight>
                            <a:srgbClr val="83CCEB"/>
                          </a:highlight>
                          <a:latin typeface="Calibri" pitchFamily="34"/>
                        </a:rPr>
                        <a:t> </a:t>
                      </a:r>
                      <a:endParaRPr lang="en-GB" sz="2500" b="0" i="0" u="none" strike="noStrike">
                        <a:highlight>
                          <a:srgbClr val="83CCEB"/>
                        </a:highlight>
                        <a:latin typeface="Arial" pitchFamily="34"/>
                      </a:endParaRPr>
                    </a:p>
                  </a:txBody>
                  <a:tcPr marL="13094" marR="13094" marT="13094" marB="0" anchor="ctr">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83CCEB"/>
                    </a:solidFill>
                  </a:tcPr>
                </a:tc>
                <a:extLst>
                  <a:ext uri="{0D108BD9-81ED-4DB2-BD59-A6C34878D82A}">
                    <a16:rowId xmlns:a16="http://schemas.microsoft.com/office/drawing/2014/main" val="1782752417"/>
                  </a:ext>
                </a:extLst>
              </a:tr>
              <a:tr h="974430">
                <a:tc>
                  <a:txBody>
                    <a:bodyPr/>
                    <a:lstStyle/>
                    <a:p>
                      <a:pPr lvl="0" algn="l" rtl="0" fontAlgn="ctr">
                        <a:spcBef>
                          <a:spcPts val="0"/>
                        </a:spcBef>
                        <a:spcAft>
                          <a:spcPts val="0"/>
                        </a:spcAft>
                      </a:pPr>
                      <a:r>
                        <a:rPr lang="en-GB" sz="3300" b="0" i="0" u="none" strike="noStrike">
                          <a:solidFill>
                            <a:srgbClr val="000000"/>
                          </a:solidFill>
                          <a:highlight>
                            <a:srgbClr val="CAEDFB"/>
                          </a:highlight>
                          <a:latin typeface="Calibri" pitchFamily="34"/>
                        </a:rPr>
                        <a:t>Equipment </a:t>
                      </a:r>
                      <a:endParaRPr lang="en-GB" sz="2500" b="0" i="0" u="none" strike="noStrike">
                        <a:highlight>
                          <a:srgbClr val="CAEDFB"/>
                        </a:highlight>
                        <a:latin typeface="Arial" pitchFamily="34"/>
                      </a:endParaRPr>
                    </a:p>
                  </a:txBody>
                  <a:tcPr marL="13094" marR="13094" marT="13094" marB="0" anchor="ctr">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CAEDFB"/>
                    </a:solidFill>
                  </a:tcPr>
                </a:tc>
                <a:tc>
                  <a:txBody>
                    <a:bodyPr/>
                    <a:lstStyle/>
                    <a:p>
                      <a:pPr lvl="0" algn="r" rtl="0" fontAlgn="ctr">
                        <a:spcBef>
                          <a:spcPts val="0"/>
                        </a:spcBef>
                        <a:spcAft>
                          <a:spcPts val="0"/>
                        </a:spcAft>
                      </a:pPr>
                      <a:r>
                        <a:rPr lang="en-GB" sz="3300" b="0" i="0" u="none" strike="noStrike">
                          <a:solidFill>
                            <a:srgbClr val="000000"/>
                          </a:solidFill>
                          <a:highlight>
                            <a:srgbClr val="E9EBF5"/>
                          </a:highlight>
                          <a:latin typeface="Calibri" pitchFamily="34"/>
                        </a:rPr>
                        <a:t>£700</a:t>
                      </a:r>
                      <a:endParaRPr lang="en-GB" sz="2500" b="0" i="0" u="none" strike="noStrike">
                        <a:highlight>
                          <a:srgbClr val="E9EBF5"/>
                        </a:highlight>
                        <a:latin typeface="Arial" pitchFamily="34"/>
                      </a:endParaRPr>
                    </a:p>
                  </a:txBody>
                  <a:tcPr marL="13094" marR="13094" marT="13094" marB="0" anchor="ctr">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1854114994"/>
                  </a:ext>
                </a:extLst>
              </a:tr>
              <a:tr h="1074877">
                <a:tc>
                  <a:txBody>
                    <a:bodyPr/>
                    <a:lstStyle/>
                    <a:p>
                      <a:pPr lvl="0" algn="l" rtl="0" fontAlgn="ctr">
                        <a:spcBef>
                          <a:spcPts val="0"/>
                        </a:spcBef>
                        <a:spcAft>
                          <a:spcPts val="0"/>
                        </a:spcAft>
                      </a:pPr>
                      <a:r>
                        <a:rPr lang="en-GB" sz="3300" b="0" i="0" u="none" strike="noStrike">
                          <a:solidFill>
                            <a:srgbClr val="000000"/>
                          </a:solidFill>
                          <a:highlight>
                            <a:srgbClr val="CAEDFB"/>
                          </a:highlight>
                          <a:latin typeface="Calibri" pitchFamily="34"/>
                        </a:rPr>
                        <a:t>Professional fee</a:t>
                      </a:r>
                      <a:endParaRPr lang="en-GB" sz="2500" b="0" i="0" u="none" strike="noStrike">
                        <a:highlight>
                          <a:srgbClr val="CAEDFB"/>
                        </a:highlight>
                        <a:latin typeface="Arial" pitchFamily="34"/>
                      </a:endParaRPr>
                    </a:p>
                  </a:txBody>
                  <a:tcPr marL="13094" marR="13094" marT="13094" marB="0" anchor="ctr">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CAEDFB"/>
                    </a:solidFill>
                  </a:tcPr>
                </a:tc>
                <a:tc>
                  <a:txBody>
                    <a:bodyPr/>
                    <a:lstStyle/>
                    <a:p>
                      <a:pPr lvl="0" algn="r" rtl="0" fontAlgn="ctr">
                        <a:spcBef>
                          <a:spcPts val="0"/>
                        </a:spcBef>
                        <a:spcAft>
                          <a:spcPts val="0"/>
                        </a:spcAft>
                      </a:pPr>
                      <a:r>
                        <a:rPr lang="en-GB" sz="3300" b="0" i="0" u="none" strike="noStrike">
                          <a:solidFill>
                            <a:srgbClr val="000000"/>
                          </a:solidFill>
                          <a:highlight>
                            <a:srgbClr val="E9EBF5"/>
                          </a:highlight>
                          <a:latin typeface="Calibri" pitchFamily="34"/>
                        </a:rPr>
                        <a:t>£200</a:t>
                      </a:r>
                      <a:endParaRPr lang="en-GB" sz="2500" b="0" i="0" u="none" strike="noStrike">
                        <a:highlight>
                          <a:srgbClr val="E9EBF5"/>
                        </a:highlight>
                        <a:latin typeface="Arial" pitchFamily="34"/>
                      </a:endParaRPr>
                    </a:p>
                  </a:txBody>
                  <a:tcPr marL="13094" marR="13094" marT="13094" marB="0" anchor="ctr">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947827671"/>
                  </a:ext>
                </a:extLst>
              </a:tr>
              <a:tr h="974430">
                <a:tc>
                  <a:txBody>
                    <a:bodyPr/>
                    <a:lstStyle/>
                    <a:p>
                      <a:pPr lvl="0" algn="l" rtl="0" fontAlgn="ctr">
                        <a:spcBef>
                          <a:spcPts val="0"/>
                        </a:spcBef>
                        <a:spcAft>
                          <a:spcPts val="0"/>
                        </a:spcAft>
                      </a:pPr>
                      <a:r>
                        <a:rPr lang="en-GB" sz="2500" b="0" i="0" u="none" strike="noStrike">
                          <a:highlight>
                            <a:srgbClr val="CAEDFB"/>
                          </a:highlight>
                          <a:latin typeface="Arial" pitchFamily="34"/>
                        </a:rPr>
                        <a:t>Material</a:t>
                      </a:r>
                    </a:p>
                  </a:txBody>
                  <a:tcPr marL="13094" marR="13094" marT="13094" marB="0" anchor="ctr">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CAEDFB"/>
                    </a:solidFill>
                  </a:tcPr>
                </a:tc>
                <a:tc>
                  <a:txBody>
                    <a:bodyPr/>
                    <a:lstStyle/>
                    <a:p>
                      <a:pPr lvl="0" algn="r" rtl="0" fontAlgn="ctr">
                        <a:spcBef>
                          <a:spcPts val="0"/>
                        </a:spcBef>
                        <a:spcAft>
                          <a:spcPts val="0"/>
                        </a:spcAft>
                      </a:pPr>
                      <a:r>
                        <a:rPr lang="en-GB" sz="3300" b="0" i="0" u="none" strike="noStrike">
                          <a:solidFill>
                            <a:srgbClr val="000000"/>
                          </a:solidFill>
                          <a:highlight>
                            <a:srgbClr val="E9EBF5"/>
                          </a:highlight>
                          <a:latin typeface="Calibri" pitchFamily="34"/>
                        </a:rPr>
                        <a:t>£700</a:t>
                      </a:r>
                      <a:endParaRPr lang="en-GB" sz="2500" b="0" i="0" u="none" strike="noStrike">
                        <a:highlight>
                          <a:srgbClr val="E9EBF5"/>
                        </a:highlight>
                        <a:latin typeface="Arial" pitchFamily="34"/>
                      </a:endParaRPr>
                    </a:p>
                  </a:txBody>
                  <a:tcPr marL="13094" marR="13094" marT="13094" marB="0" anchor="ctr">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4061622792"/>
                  </a:ext>
                </a:extLst>
              </a:tr>
              <a:tr h="974430">
                <a:tc>
                  <a:txBody>
                    <a:bodyPr/>
                    <a:lstStyle/>
                    <a:p>
                      <a:pPr lvl="0" algn="l" rtl="0" fontAlgn="ctr">
                        <a:spcBef>
                          <a:spcPts val="0"/>
                        </a:spcBef>
                        <a:spcAft>
                          <a:spcPts val="0"/>
                        </a:spcAft>
                      </a:pPr>
                      <a:r>
                        <a:rPr lang="en-GB" sz="3300" b="1" i="0" u="none" strike="noStrike">
                          <a:solidFill>
                            <a:srgbClr val="000000"/>
                          </a:solidFill>
                          <a:highlight>
                            <a:srgbClr val="FFFF00"/>
                          </a:highlight>
                          <a:latin typeface="Calibri" pitchFamily="34"/>
                        </a:rPr>
                        <a:t>Total</a:t>
                      </a:r>
                      <a:endParaRPr lang="en-GB" sz="2500" b="0" i="0" u="none" strike="noStrike">
                        <a:highlight>
                          <a:srgbClr val="FFFF00"/>
                        </a:highlight>
                        <a:latin typeface="Arial" pitchFamily="34"/>
                      </a:endParaRPr>
                    </a:p>
                  </a:txBody>
                  <a:tcPr marL="13094" marR="13094" marT="13094" marB="0" anchor="ctr">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FFFF00"/>
                    </a:solidFill>
                  </a:tcPr>
                </a:tc>
                <a:tc>
                  <a:txBody>
                    <a:bodyPr/>
                    <a:lstStyle/>
                    <a:p>
                      <a:pPr lvl="0" algn="r" rtl="0" fontAlgn="ctr">
                        <a:spcBef>
                          <a:spcPts val="0"/>
                        </a:spcBef>
                        <a:spcAft>
                          <a:spcPts val="0"/>
                        </a:spcAft>
                      </a:pPr>
                      <a:r>
                        <a:rPr lang="en-GB" sz="3300" b="0" i="0" u="none" strike="noStrike">
                          <a:solidFill>
                            <a:srgbClr val="000000"/>
                          </a:solidFill>
                          <a:highlight>
                            <a:srgbClr val="E9EBF5"/>
                          </a:highlight>
                          <a:latin typeface="Calibri" pitchFamily="34"/>
                        </a:rPr>
                        <a:t>£1600</a:t>
                      </a:r>
                      <a:endParaRPr lang="en-GB" sz="2500" b="0" i="0" u="none" strike="noStrike">
                        <a:highlight>
                          <a:srgbClr val="E9EBF5"/>
                        </a:highlight>
                        <a:latin typeface="Arial" pitchFamily="34"/>
                      </a:endParaRPr>
                    </a:p>
                  </a:txBody>
                  <a:tcPr marL="13094" marR="13094" marT="13094" marB="0" anchor="ctr">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186215301"/>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12">
    <p:bg>
      <p:bgPr>
        <a:solidFill>
          <a:srgbClr val="FFFFFF"/>
        </a:solidFill>
        <a:effectLst/>
      </p:bgPr>
    </p:bg>
    <p:spTree>
      <p:nvGrpSpPr>
        <p:cNvPr id="1" name=""/>
        <p:cNvGrpSpPr/>
        <p:nvPr/>
      </p:nvGrpSpPr>
      <p:grpSpPr>
        <a:xfrm>
          <a:off x="0" y="0"/>
          <a:ext cx="0" cy="0"/>
          <a:chOff x="0" y="0"/>
          <a:chExt cx="0" cy="0"/>
        </a:xfrm>
      </p:grpSpPr>
      <p:graphicFrame>
        <p:nvGraphicFramePr>
          <p:cNvPr id="2" name="Table 3">
            <a:extLst>
              <a:ext uri="{FF2B5EF4-FFF2-40B4-BE49-F238E27FC236}">
                <a16:creationId xmlns:a16="http://schemas.microsoft.com/office/drawing/2014/main" id="{228ACC5E-06CE-90C6-95AE-FE48ECA78505}"/>
              </a:ext>
            </a:extLst>
          </p:cNvPr>
          <p:cNvGraphicFramePr>
            <a:graphicFrameLocks noGrp="1"/>
          </p:cNvGraphicFramePr>
          <p:nvPr/>
        </p:nvGraphicFramePr>
        <p:xfrm>
          <a:off x="698592" y="322115"/>
          <a:ext cx="7560862" cy="3118085"/>
        </p:xfrm>
        <a:graphic>
          <a:graphicData uri="http://schemas.openxmlformats.org/drawingml/2006/table">
            <a:tbl>
              <a:tblPr firstRow="1" bandRow="1">
                <a:effectLst/>
              </a:tblPr>
              <a:tblGrid>
                <a:gridCol w="1573344">
                  <a:extLst>
                    <a:ext uri="{9D8B030D-6E8A-4147-A177-3AD203B41FA5}">
                      <a16:colId xmlns:a16="http://schemas.microsoft.com/office/drawing/2014/main" val="2357766145"/>
                    </a:ext>
                  </a:extLst>
                </a:gridCol>
                <a:gridCol w="805906">
                  <a:extLst>
                    <a:ext uri="{9D8B030D-6E8A-4147-A177-3AD203B41FA5}">
                      <a16:colId xmlns:a16="http://schemas.microsoft.com/office/drawing/2014/main" val="4065967686"/>
                    </a:ext>
                  </a:extLst>
                </a:gridCol>
                <a:gridCol w="1036326">
                  <a:extLst>
                    <a:ext uri="{9D8B030D-6E8A-4147-A177-3AD203B41FA5}">
                      <a16:colId xmlns:a16="http://schemas.microsoft.com/office/drawing/2014/main" val="3622146338"/>
                    </a:ext>
                  </a:extLst>
                </a:gridCol>
                <a:gridCol w="1036326">
                  <a:extLst>
                    <a:ext uri="{9D8B030D-6E8A-4147-A177-3AD203B41FA5}">
                      <a16:colId xmlns:a16="http://schemas.microsoft.com/office/drawing/2014/main" val="968663699"/>
                    </a:ext>
                  </a:extLst>
                </a:gridCol>
                <a:gridCol w="1036326">
                  <a:extLst>
                    <a:ext uri="{9D8B030D-6E8A-4147-A177-3AD203B41FA5}">
                      <a16:colId xmlns:a16="http://schemas.microsoft.com/office/drawing/2014/main" val="336360910"/>
                    </a:ext>
                  </a:extLst>
                </a:gridCol>
                <a:gridCol w="1036326">
                  <a:extLst>
                    <a:ext uri="{9D8B030D-6E8A-4147-A177-3AD203B41FA5}">
                      <a16:colId xmlns:a16="http://schemas.microsoft.com/office/drawing/2014/main" val="3475899413"/>
                    </a:ext>
                  </a:extLst>
                </a:gridCol>
                <a:gridCol w="1036326">
                  <a:extLst>
                    <a:ext uri="{9D8B030D-6E8A-4147-A177-3AD203B41FA5}">
                      <a16:colId xmlns:a16="http://schemas.microsoft.com/office/drawing/2014/main" val="1364351651"/>
                    </a:ext>
                  </a:extLst>
                </a:gridCol>
              </a:tblGrid>
              <a:tr h="779526">
                <a:tc>
                  <a:txBody>
                    <a:bodyPr/>
                    <a:lstStyle/>
                    <a:p>
                      <a:pPr lvl="0" algn="l" rtl="0" fontAlgn="ctr">
                        <a:spcBef>
                          <a:spcPts val="0"/>
                        </a:spcBef>
                        <a:spcAft>
                          <a:spcPts val="0"/>
                        </a:spcAft>
                      </a:pPr>
                      <a:r>
                        <a:rPr lang="en-GB" sz="2400" b="1" i="0" u="none" strike="noStrike">
                          <a:solidFill>
                            <a:srgbClr val="000000"/>
                          </a:solidFill>
                          <a:highlight>
                            <a:srgbClr val="A6C9EC"/>
                          </a:highlight>
                          <a:latin typeface="Calibri" pitchFamily="34"/>
                        </a:rPr>
                        <a:t>Variable Costs</a:t>
                      </a:r>
                      <a:endParaRPr lang="en-GB" sz="2200" b="0" i="0" u="none" strike="noStrike">
                        <a:highlight>
                          <a:srgbClr val="A6C9EC"/>
                        </a:highlight>
                        <a:latin typeface="Arial" pitchFamily="34"/>
                      </a:endParaRPr>
                    </a:p>
                  </a:txBody>
                  <a:tcPr marL="11430" marR="11430" marT="11430" marB="0" anchor="ctr">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A6C9EC"/>
                    </a:solidFill>
                  </a:tcPr>
                </a:tc>
                <a:tc>
                  <a:txBody>
                    <a:bodyPr/>
                    <a:lstStyle/>
                    <a:p>
                      <a:pPr lvl="0" algn="l" rtl="0" fontAlgn="ctr">
                        <a:spcBef>
                          <a:spcPts val="0"/>
                        </a:spcBef>
                        <a:spcAft>
                          <a:spcPts val="0"/>
                        </a:spcAft>
                      </a:pPr>
                      <a:r>
                        <a:rPr lang="en-GB" sz="2400" b="1" i="0" u="none" strike="noStrike">
                          <a:solidFill>
                            <a:srgbClr val="000000"/>
                          </a:solidFill>
                          <a:highlight>
                            <a:srgbClr val="A6C9EC"/>
                          </a:highlight>
                          <a:latin typeface="Calibri" pitchFamily="34"/>
                        </a:rPr>
                        <a:t>Jan</a:t>
                      </a:r>
                      <a:endParaRPr lang="en-GB" sz="2200" b="0" i="0" u="none" strike="noStrike">
                        <a:highlight>
                          <a:srgbClr val="A6C9EC"/>
                        </a:highlight>
                        <a:latin typeface="Arial" pitchFamily="34"/>
                      </a:endParaRPr>
                    </a:p>
                  </a:txBody>
                  <a:tcPr marL="11430" marR="11430" marT="11430" marB="0" anchor="ctr">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A6C9EC"/>
                    </a:solidFill>
                  </a:tcPr>
                </a:tc>
                <a:tc>
                  <a:txBody>
                    <a:bodyPr/>
                    <a:lstStyle/>
                    <a:p>
                      <a:pPr lvl="0" algn="l" rtl="0" fontAlgn="ctr">
                        <a:spcBef>
                          <a:spcPts val="0"/>
                        </a:spcBef>
                        <a:spcAft>
                          <a:spcPts val="0"/>
                        </a:spcAft>
                      </a:pPr>
                      <a:r>
                        <a:rPr lang="en-GB" sz="2400" b="1" i="0" u="none" strike="noStrike">
                          <a:solidFill>
                            <a:srgbClr val="000000"/>
                          </a:solidFill>
                          <a:highlight>
                            <a:srgbClr val="A6C9EC"/>
                          </a:highlight>
                          <a:latin typeface="Calibri" pitchFamily="34"/>
                        </a:rPr>
                        <a:t>Feb</a:t>
                      </a:r>
                      <a:endParaRPr lang="en-GB" sz="2200" b="0" i="0" u="none" strike="noStrike">
                        <a:highlight>
                          <a:srgbClr val="A6C9EC"/>
                        </a:highlight>
                        <a:latin typeface="Arial" pitchFamily="34"/>
                      </a:endParaRPr>
                    </a:p>
                  </a:txBody>
                  <a:tcPr marL="11430" marR="11430" marT="11430" marB="0" anchor="ctr">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A6C9EC"/>
                    </a:solidFill>
                  </a:tcPr>
                </a:tc>
                <a:tc>
                  <a:txBody>
                    <a:bodyPr/>
                    <a:lstStyle/>
                    <a:p>
                      <a:pPr lvl="0" algn="l" rtl="0" fontAlgn="ctr">
                        <a:spcBef>
                          <a:spcPts val="0"/>
                        </a:spcBef>
                        <a:spcAft>
                          <a:spcPts val="0"/>
                        </a:spcAft>
                      </a:pPr>
                      <a:r>
                        <a:rPr lang="en-GB" sz="2400" b="1" i="0" u="none" strike="noStrike">
                          <a:solidFill>
                            <a:srgbClr val="000000"/>
                          </a:solidFill>
                          <a:highlight>
                            <a:srgbClr val="A6C9EC"/>
                          </a:highlight>
                          <a:latin typeface="Calibri" pitchFamily="34"/>
                        </a:rPr>
                        <a:t>Mar</a:t>
                      </a:r>
                      <a:endParaRPr lang="en-GB" sz="2200" b="0" i="0" u="none" strike="noStrike">
                        <a:highlight>
                          <a:srgbClr val="A6C9EC"/>
                        </a:highlight>
                        <a:latin typeface="Arial" pitchFamily="34"/>
                      </a:endParaRPr>
                    </a:p>
                  </a:txBody>
                  <a:tcPr marL="11430" marR="11430" marT="11430" marB="0" anchor="ctr">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A6C9EC"/>
                    </a:solidFill>
                  </a:tcPr>
                </a:tc>
                <a:tc>
                  <a:txBody>
                    <a:bodyPr/>
                    <a:lstStyle/>
                    <a:p>
                      <a:pPr lvl="0" algn="l" rtl="0" fontAlgn="ctr">
                        <a:spcBef>
                          <a:spcPts val="0"/>
                        </a:spcBef>
                        <a:spcAft>
                          <a:spcPts val="0"/>
                        </a:spcAft>
                      </a:pPr>
                      <a:r>
                        <a:rPr lang="en-GB" sz="2400" b="1" i="0" u="none" strike="noStrike">
                          <a:solidFill>
                            <a:srgbClr val="000000"/>
                          </a:solidFill>
                          <a:highlight>
                            <a:srgbClr val="A6C9EC"/>
                          </a:highlight>
                          <a:latin typeface="Calibri" pitchFamily="34"/>
                        </a:rPr>
                        <a:t>Apr</a:t>
                      </a:r>
                      <a:endParaRPr lang="en-GB" sz="2200" b="0" i="0" u="none" strike="noStrike">
                        <a:highlight>
                          <a:srgbClr val="A6C9EC"/>
                        </a:highlight>
                        <a:latin typeface="Arial" pitchFamily="34"/>
                      </a:endParaRPr>
                    </a:p>
                  </a:txBody>
                  <a:tcPr marL="11430" marR="11430" marT="11430" marB="0" anchor="ctr">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A6C9EC"/>
                    </a:solidFill>
                  </a:tcPr>
                </a:tc>
                <a:tc>
                  <a:txBody>
                    <a:bodyPr/>
                    <a:lstStyle/>
                    <a:p>
                      <a:pPr lvl="0" algn="l" rtl="0" fontAlgn="ctr">
                        <a:spcBef>
                          <a:spcPts val="0"/>
                        </a:spcBef>
                        <a:spcAft>
                          <a:spcPts val="0"/>
                        </a:spcAft>
                      </a:pPr>
                      <a:r>
                        <a:rPr lang="en-GB" sz="2400" b="1" i="0" u="none" strike="noStrike">
                          <a:solidFill>
                            <a:srgbClr val="000000"/>
                          </a:solidFill>
                          <a:highlight>
                            <a:srgbClr val="A6C9EC"/>
                          </a:highlight>
                          <a:latin typeface="Calibri" pitchFamily="34"/>
                        </a:rPr>
                        <a:t>May</a:t>
                      </a:r>
                      <a:endParaRPr lang="en-GB" sz="2200" b="0" i="0" u="none" strike="noStrike">
                        <a:highlight>
                          <a:srgbClr val="A6C9EC"/>
                        </a:highlight>
                        <a:latin typeface="Arial" pitchFamily="34"/>
                      </a:endParaRPr>
                    </a:p>
                  </a:txBody>
                  <a:tcPr marL="11430" marR="11430" marT="11430" marB="0" anchor="ctr">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A6C9EC"/>
                    </a:solidFill>
                  </a:tcPr>
                </a:tc>
                <a:tc>
                  <a:txBody>
                    <a:bodyPr/>
                    <a:lstStyle/>
                    <a:p>
                      <a:pPr lvl="0" algn="l" rtl="0" fontAlgn="ctr">
                        <a:spcBef>
                          <a:spcPts val="0"/>
                        </a:spcBef>
                        <a:spcAft>
                          <a:spcPts val="0"/>
                        </a:spcAft>
                      </a:pPr>
                      <a:r>
                        <a:rPr lang="en-GB" sz="2400" b="1" i="0" u="none" strike="noStrike">
                          <a:solidFill>
                            <a:srgbClr val="000000"/>
                          </a:solidFill>
                          <a:highlight>
                            <a:srgbClr val="A6C9EC"/>
                          </a:highlight>
                          <a:latin typeface="Calibri" pitchFamily="34"/>
                        </a:rPr>
                        <a:t>June</a:t>
                      </a:r>
                      <a:endParaRPr lang="en-GB" sz="2200" b="0" i="0" u="none" strike="noStrike">
                        <a:highlight>
                          <a:srgbClr val="A6C9EC"/>
                        </a:highlight>
                        <a:latin typeface="Arial" pitchFamily="34"/>
                      </a:endParaRPr>
                    </a:p>
                  </a:txBody>
                  <a:tcPr marL="11430" marR="11430" marT="11430" marB="0" anchor="ctr">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A6C9EC"/>
                    </a:solidFill>
                  </a:tcPr>
                </a:tc>
                <a:extLst>
                  <a:ext uri="{0D108BD9-81ED-4DB2-BD59-A6C34878D82A}">
                    <a16:rowId xmlns:a16="http://schemas.microsoft.com/office/drawing/2014/main" val="1882133833"/>
                  </a:ext>
                </a:extLst>
              </a:tr>
              <a:tr h="779526">
                <a:tc>
                  <a:txBody>
                    <a:bodyPr/>
                    <a:lstStyle/>
                    <a:p>
                      <a:pPr lvl="0" algn="l" rtl="0" fontAlgn="ctr">
                        <a:spcBef>
                          <a:spcPts val="0"/>
                        </a:spcBef>
                        <a:spcAft>
                          <a:spcPts val="0"/>
                        </a:spcAft>
                      </a:pPr>
                      <a:r>
                        <a:rPr lang="en-GB" sz="2400" b="0" i="0" u="none" strike="noStrike">
                          <a:solidFill>
                            <a:srgbClr val="000000"/>
                          </a:solidFill>
                          <a:highlight>
                            <a:srgbClr val="CAEDFB"/>
                          </a:highlight>
                          <a:latin typeface="Calibri" pitchFamily="34"/>
                        </a:rPr>
                        <a:t>Raw materials</a:t>
                      </a:r>
                      <a:endParaRPr lang="en-GB" sz="2200" b="0" i="0" u="none" strike="noStrike">
                        <a:highlight>
                          <a:srgbClr val="CAEDFB"/>
                        </a:highlight>
                        <a:latin typeface="Arial" pitchFamily="34"/>
                      </a:endParaRPr>
                    </a:p>
                  </a:txBody>
                  <a:tcPr marL="11430" marR="11430" marT="11430" marB="0" anchor="ctr">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CAEDFB"/>
                    </a:solidFill>
                  </a:tcPr>
                </a:tc>
                <a:tc>
                  <a:txBody>
                    <a:bodyPr/>
                    <a:lstStyle/>
                    <a:p>
                      <a:pPr lvl="0" algn="r" rtl="0" fontAlgn="ctr">
                        <a:spcBef>
                          <a:spcPts val="0"/>
                        </a:spcBef>
                        <a:spcAft>
                          <a:spcPts val="0"/>
                        </a:spcAft>
                      </a:pPr>
                      <a:r>
                        <a:rPr lang="en-GB" sz="2400" b="0" i="0" u="none" strike="noStrike">
                          <a:solidFill>
                            <a:srgbClr val="000000"/>
                          </a:solidFill>
                          <a:highlight>
                            <a:srgbClr val="E9EBF5"/>
                          </a:highlight>
                          <a:latin typeface="Calibri" pitchFamily="34"/>
                        </a:rPr>
                        <a:t>£700</a:t>
                      </a:r>
                      <a:endParaRPr lang="en-GB" sz="2200" b="0" i="0" u="none" strike="noStrike">
                        <a:highlight>
                          <a:srgbClr val="E9EBF5"/>
                        </a:highlight>
                        <a:latin typeface="Arial" pitchFamily="34"/>
                      </a:endParaRPr>
                    </a:p>
                  </a:txBody>
                  <a:tcPr marL="11430" marR="11430" marT="11430" marB="0" anchor="ctr">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E9EBF5"/>
                    </a:solidFill>
                  </a:tcPr>
                </a:tc>
                <a:tc>
                  <a:txBody>
                    <a:bodyPr/>
                    <a:lstStyle/>
                    <a:p>
                      <a:pPr lvl="0" algn="r" rtl="0" fontAlgn="ctr">
                        <a:spcBef>
                          <a:spcPts val="0"/>
                        </a:spcBef>
                        <a:spcAft>
                          <a:spcPts val="0"/>
                        </a:spcAft>
                      </a:pPr>
                      <a:r>
                        <a:rPr lang="en-GB" sz="2400" b="0" i="0" u="none" strike="noStrike">
                          <a:solidFill>
                            <a:srgbClr val="000000"/>
                          </a:solidFill>
                          <a:highlight>
                            <a:srgbClr val="E9EBF5"/>
                          </a:highlight>
                          <a:latin typeface="Calibri" pitchFamily="34"/>
                        </a:rPr>
                        <a:t>£200</a:t>
                      </a:r>
                      <a:endParaRPr lang="en-GB" sz="2200" b="0" i="0" u="none" strike="noStrike">
                        <a:highlight>
                          <a:srgbClr val="E9EBF5"/>
                        </a:highlight>
                        <a:latin typeface="Arial" pitchFamily="34"/>
                      </a:endParaRPr>
                    </a:p>
                  </a:txBody>
                  <a:tcPr marL="11430" marR="11430" marT="11430" marB="0" anchor="ctr">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E9EBF5"/>
                    </a:solidFill>
                  </a:tcPr>
                </a:tc>
                <a:tc>
                  <a:txBody>
                    <a:bodyPr/>
                    <a:lstStyle/>
                    <a:p>
                      <a:pPr lvl="0" algn="r" rtl="0" fontAlgn="ctr">
                        <a:spcBef>
                          <a:spcPts val="0"/>
                        </a:spcBef>
                        <a:spcAft>
                          <a:spcPts val="0"/>
                        </a:spcAft>
                      </a:pPr>
                      <a:r>
                        <a:rPr lang="en-GB" sz="2400" b="0" i="0" u="none" strike="noStrike">
                          <a:solidFill>
                            <a:srgbClr val="000000"/>
                          </a:solidFill>
                          <a:highlight>
                            <a:srgbClr val="E9EBF5"/>
                          </a:highlight>
                          <a:latin typeface="Calibri" pitchFamily="34"/>
                        </a:rPr>
                        <a:t>£100</a:t>
                      </a:r>
                      <a:endParaRPr lang="en-GB" sz="2200" b="0" i="0" u="none" strike="noStrike">
                        <a:highlight>
                          <a:srgbClr val="E9EBF5"/>
                        </a:highlight>
                        <a:latin typeface="Arial" pitchFamily="34"/>
                      </a:endParaRPr>
                    </a:p>
                  </a:txBody>
                  <a:tcPr marL="11430" marR="11430" marT="11430" marB="0" anchor="ctr">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E9EBF5"/>
                    </a:solidFill>
                  </a:tcPr>
                </a:tc>
                <a:tc>
                  <a:txBody>
                    <a:bodyPr/>
                    <a:lstStyle/>
                    <a:p>
                      <a:pPr lvl="0" algn="r" rtl="0" fontAlgn="ctr">
                        <a:spcBef>
                          <a:spcPts val="0"/>
                        </a:spcBef>
                        <a:spcAft>
                          <a:spcPts val="0"/>
                        </a:spcAft>
                      </a:pPr>
                      <a:r>
                        <a:rPr lang="en-GB" sz="2400" b="0" i="0" u="none" strike="noStrike">
                          <a:solidFill>
                            <a:srgbClr val="000000"/>
                          </a:solidFill>
                          <a:highlight>
                            <a:srgbClr val="E9EBF5"/>
                          </a:highlight>
                          <a:latin typeface="Calibri" pitchFamily="34"/>
                        </a:rPr>
                        <a:t>£50</a:t>
                      </a:r>
                      <a:endParaRPr lang="en-GB" sz="2200" b="0" i="0" u="none" strike="noStrike">
                        <a:highlight>
                          <a:srgbClr val="E9EBF5"/>
                        </a:highlight>
                        <a:latin typeface="Arial" pitchFamily="34"/>
                      </a:endParaRPr>
                    </a:p>
                  </a:txBody>
                  <a:tcPr marL="11430" marR="11430" marT="11430" marB="0" anchor="ctr">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E9EBF5"/>
                    </a:solidFill>
                  </a:tcPr>
                </a:tc>
                <a:tc>
                  <a:txBody>
                    <a:bodyPr/>
                    <a:lstStyle/>
                    <a:p>
                      <a:pPr lvl="0" algn="r" rtl="0" fontAlgn="ctr">
                        <a:spcBef>
                          <a:spcPts val="0"/>
                        </a:spcBef>
                        <a:spcAft>
                          <a:spcPts val="0"/>
                        </a:spcAft>
                      </a:pPr>
                      <a:r>
                        <a:rPr lang="en-GB" sz="2400" b="0" i="0" u="none" strike="noStrike">
                          <a:solidFill>
                            <a:srgbClr val="000000"/>
                          </a:solidFill>
                          <a:highlight>
                            <a:srgbClr val="E9EBF5"/>
                          </a:highlight>
                          <a:latin typeface="Calibri" pitchFamily="34"/>
                        </a:rPr>
                        <a:t>£50</a:t>
                      </a:r>
                      <a:endParaRPr lang="en-GB" sz="2200" b="0" i="0" u="none" strike="noStrike">
                        <a:highlight>
                          <a:srgbClr val="E9EBF5"/>
                        </a:highlight>
                        <a:latin typeface="Arial" pitchFamily="34"/>
                      </a:endParaRPr>
                    </a:p>
                  </a:txBody>
                  <a:tcPr marL="11430" marR="11430" marT="11430" marB="0" anchor="ctr">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E9EBF5"/>
                    </a:solidFill>
                  </a:tcPr>
                </a:tc>
                <a:tc>
                  <a:txBody>
                    <a:bodyPr/>
                    <a:lstStyle/>
                    <a:p>
                      <a:pPr lvl="0" algn="r" rtl="0" fontAlgn="ctr">
                        <a:spcBef>
                          <a:spcPts val="0"/>
                        </a:spcBef>
                        <a:spcAft>
                          <a:spcPts val="0"/>
                        </a:spcAft>
                      </a:pPr>
                      <a:r>
                        <a:rPr lang="en-GB" sz="2400" b="0" i="0" u="none" strike="noStrike">
                          <a:solidFill>
                            <a:srgbClr val="000000"/>
                          </a:solidFill>
                          <a:highlight>
                            <a:srgbClr val="E9EBF5"/>
                          </a:highlight>
                          <a:latin typeface="Calibri" pitchFamily="34"/>
                        </a:rPr>
                        <a:t>£50</a:t>
                      </a:r>
                      <a:endParaRPr lang="en-GB" sz="2200" b="0" i="0" u="none" strike="noStrike">
                        <a:highlight>
                          <a:srgbClr val="E9EBF5"/>
                        </a:highlight>
                        <a:latin typeface="Arial" pitchFamily="34"/>
                      </a:endParaRPr>
                    </a:p>
                  </a:txBody>
                  <a:tcPr marL="11430" marR="11430" marT="11430" marB="0" anchor="ctr">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580471728"/>
                  </a:ext>
                </a:extLst>
              </a:tr>
              <a:tr h="779526">
                <a:tc>
                  <a:txBody>
                    <a:bodyPr/>
                    <a:lstStyle/>
                    <a:p>
                      <a:pPr lvl="0" algn="l" rtl="0" fontAlgn="ctr">
                        <a:spcBef>
                          <a:spcPts val="0"/>
                        </a:spcBef>
                        <a:spcAft>
                          <a:spcPts val="0"/>
                        </a:spcAft>
                      </a:pPr>
                      <a:r>
                        <a:rPr lang="en-GB" sz="2400" b="0" i="0" u="none" strike="noStrike">
                          <a:solidFill>
                            <a:srgbClr val="000000"/>
                          </a:solidFill>
                          <a:highlight>
                            <a:srgbClr val="CAEDFB"/>
                          </a:highlight>
                          <a:latin typeface="Calibri" pitchFamily="34"/>
                        </a:rPr>
                        <a:t>Freelancer</a:t>
                      </a:r>
                      <a:endParaRPr lang="en-GB" sz="2200" b="0" i="0" u="none" strike="noStrike">
                        <a:highlight>
                          <a:srgbClr val="CAEDFB"/>
                        </a:highlight>
                        <a:latin typeface="Arial" pitchFamily="34"/>
                      </a:endParaRPr>
                    </a:p>
                  </a:txBody>
                  <a:tcPr marL="11430" marR="11430" marT="11430" marB="0" anchor="ctr">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CAEDFB"/>
                    </a:solidFill>
                  </a:tcPr>
                </a:tc>
                <a:tc>
                  <a:txBody>
                    <a:bodyPr/>
                    <a:lstStyle/>
                    <a:p>
                      <a:pPr lvl="0" algn="r" rtl="0" fontAlgn="ctr">
                        <a:spcBef>
                          <a:spcPts val="0"/>
                        </a:spcBef>
                        <a:spcAft>
                          <a:spcPts val="0"/>
                        </a:spcAft>
                      </a:pPr>
                      <a:r>
                        <a:rPr lang="en-GB" sz="2400" b="0" i="0" u="none" strike="noStrike">
                          <a:solidFill>
                            <a:srgbClr val="000000"/>
                          </a:solidFill>
                          <a:highlight>
                            <a:srgbClr val="E9EBF5"/>
                          </a:highlight>
                          <a:latin typeface="Calibri" pitchFamily="34"/>
                        </a:rPr>
                        <a:t>£70</a:t>
                      </a:r>
                      <a:endParaRPr lang="en-GB" sz="2200" b="0" i="0" u="none" strike="noStrike">
                        <a:highlight>
                          <a:srgbClr val="E9EBF5"/>
                        </a:highlight>
                        <a:latin typeface="Arial" pitchFamily="34"/>
                      </a:endParaRPr>
                    </a:p>
                  </a:txBody>
                  <a:tcPr marL="11430" marR="11430" marT="11430" marB="0" anchor="ctr">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E9EBF5"/>
                    </a:solidFill>
                  </a:tcPr>
                </a:tc>
                <a:tc>
                  <a:txBody>
                    <a:bodyPr/>
                    <a:lstStyle/>
                    <a:p>
                      <a:pPr lvl="0" algn="r" rtl="0" fontAlgn="ctr">
                        <a:spcBef>
                          <a:spcPts val="0"/>
                        </a:spcBef>
                        <a:spcAft>
                          <a:spcPts val="0"/>
                        </a:spcAft>
                      </a:pPr>
                      <a:r>
                        <a:rPr lang="en-GB" sz="2400" b="0" i="0" u="none" strike="noStrike">
                          <a:solidFill>
                            <a:srgbClr val="000000"/>
                          </a:solidFill>
                          <a:highlight>
                            <a:srgbClr val="E9EBF5"/>
                          </a:highlight>
                          <a:latin typeface="Calibri" pitchFamily="34"/>
                        </a:rPr>
                        <a:t>£120</a:t>
                      </a:r>
                      <a:endParaRPr lang="en-GB" sz="2200" b="0" i="0" u="none" strike="noStrike">
                        <a:highlight>
                          <a:srgbClr val="E9EBF5"/>
                        </a:highlight>
                        <a:latin typeface="Arial" pitchFamily="34"/>
                      </a:endParaRPr>
                    </a:p>
                  </a:txBody>
                  <a:tcPr marL="11430" marR="11430" marT="11430" marB="0" anchor="ctr">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E9EBF5"/>
                    </a:solidFill>
                  </a:tcPr>
                </a:tc>
                <a:tc>
                  <a:txBody>
                    <a:bodyPr/>
                    <a:lstStyle/>
                    <a:p>
                      <a:pPr lvl="0" algn="r" rtl="0" fontAlgn="ctr">
                        <a:spcBef>
                          <a:spcPts val="0"/>
                        </a:spcBef>
                        <a:spcAft>
                          <a:spcPts val="0"/>
                        </a:spcAft>
                      </a:pPr>
                      <a:r>
                        <a:rPr lang="en-GB" sz="2400" b="0" i="0" u="none" strike="noStrike">
                          <a:solidFill>
                            <a:srgbClr val="000000"/>
                          </a:solidFill>
                          <a:highlight>
                            <a:srgbClr val="E9EBF5"/>
                          </a:highlight>
                          <a:latin typeface="Calibri" pitchFamily="34"/>
                        </a:rPr>
                        <a:t>£100</a:t>
                      </a:r>
                      <a:endParaRPr lang="en-GB" sz="2200" b="0" i="0" u="none" strike="noStrike">
                        <a:highlight>
                          <a:srgbClr val="E9EBF5"/>
                        </a:highlight>
                        <a:latin typeface="Arial" pitchFamily="34"/>
                      </a:endParaRPr>
                    </a:p>
                  </a:txBody>
                  <a:tcPr marL="11430" marR="11430" marT="11430" marB="0" anchor="ctr">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E9EBF5"/>
                    </a:solidFill>
                  </a:tcPr>
                </a:tc>
                <a:tc>
                  <a:txBody>
                    <a:bodyPr/>
                    <a:lstStyle/>
                    <a:p>
                      <a:pPr lvl="0" algn="r" rtl="0" fontAlgn="ctr">
                        <a:spcBef>
                          <a:spcPts val="0"/>
                        </a:spcBef>
                        <a:spcAft>
                          <a:spcPts val="0"/>
                        </a:spcAft>
                      </a:pPr>
                      <a:r>
                        <a:rPr lang="en-GB" sz="2400" b="0" i="0" u="none" strike="noStrike">
                          <a:solidFill>
                            <a:srgbClr val="000000"/>
                          </a:solidFill>
                          <a:highlight>
                            <a:srgbClr val="E9EBF5"/>
                          </a:highlight>
                          <a:latin typeface="Calibri" pitchFamily="34"/>
                        </a:rPr>
                        <a:t>£250</a:t>
                      </a:r>
                      <a:endParaRPr lang="en-GB" sz="2200" b="0" i="0" u="none" strike="noStrike">
                        <a:highlight>
                          <a:srgbClr val="E9EBF5"/>
                        </a:highlight>
                        <a:latin typeface="Arial" pitchFamily="34"/>
                      </a:endParaRPr>
                    </a:p>
                  </a:txBody>
                  <a:tcPr marL="11430" marR="11430" marT="11430" marB="0" anchor="ctr">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E9EBF5"/>
                    </a:solidFill>
                  </a:tcPr>
                </a:tc>
                <a:tc>
                  <a:txBody>
                    <a:bodyPr/>
                    <a:lstStyle/>
                    <a:p>
                      <a:pPr lvl="0" algn="r" rtl="0" fontAlgn="ctr">
                        <a:spcBef>
                          <a:spcPts val="0"/>
                        </a:spcBef>
                        <a:spcAft>
                          <a:spcPts val="0"/>
                        </a:spcAft>
                      </a:pPr>
                      <a:r>
                        <a:rPr lang="en-GB" sz="2400" b="0" i="0" u="none" strike="noStrike">
                          <a:solidFill>
                            <a:srgbClr val="000000"/>
                          </a:solidFill>
                          <a:highlight>
                            <a:srgbClr val="E9EBF5"/>
                          </a:highlight>
                          <a:latin typeface="Calibri" pitchFamily="34"/>
                        </a:rPr>
                        <a:t>£180</a:t>
                      </a:r>
                      <a:endParaRPr lang="en-GB" sz="2200" b="0" i="0" u="none" strike="noStrike">
                        <a:highlight>
                          <a:srgbClr val="E9EBF5"/>
                        </a:highlight>
                        <a:latin typeface="Arial" pitchFamily="34"/>
                      </a:endParaRPr>
                    </a:p>
                  </a:txBody>
                  <a:tcPr marL="11430" marR="11430" marT="11430" marB="0" anchor="ctr">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E9EBF5"/>
                    </a:solidFill>
                  </a:tcPr>
                </a:tc>
                <a:tc>
                  <a:txBody>
                    <a:bodyPr/>
                    <a:lstStyle/>
                    <a:p>
                      <a:pPr lvl="0" algn="r" rtl="0" fontAlgn="ctr">
                        <a:spcBef>
                          <a:spcPts val="0"/>
                        </a:spcBef>
                        <a:spcAft>
                          <a:spcPts val="0"/>
                        </a:spcAft>
                      </a:pPr>
                      <a:r>
                        <a:rPr lang="en-GB" sz="2400" b="0" i="0" u="none" strike="noStrike">
                          <a:solidFill>
                            <a:srgbClr val="000000"/>
                          </a:solidFill>
                          <a:highlight>
                            <a:srgbClr val="E9EBF5"/>
                          </a:highlight>
                          <a:latin typeface="Calibri" pitchFamily="34"/>
                        </a:rPr>
                        <a:t>£120</a:t>
                      </a:r>
                      <a:endParaRPr lang="en-GB" sz="2200" b="0" i="0" u="none" strike="noStrike">
                        <a:highlight>
                          <a:srgbClr val="E9EBF5"/>
                        </a:highlight>
                        <a:latin typeface="Arial" pitchFamily="34"/>
                      </a:endParaRPr>
                    </a:p>
                  </a:txBody>
                  <a:tcPr marL="11430" marR="11430" marT="11430" marB="0" anchor="ctr">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2849201828"/>
                  </a:ext>
                </a:extLst>
              </a:tr>
              <a:tr h="779526">
                <a:tc>
                  <a:txBody>
                    <a:bodyPr/>
                    <a:lstStyle/>
                    <a:p>
                      <a:pPr lvl="0" algn="l" rtl="0" fontAlgn="ctr">
                        <a:spcBef>
                          <a:spcPts val="0"/>
                        </a:spcBef>
                        <a:spcAft>
                          <a:spcPts val="0"/>
                        </a:spcAft>
                      </a:pPr>
                      <a:r>
                        <a:rPr lang="en-GB" sz="2400" b="0" i="0" u="none" strike="noStrike">
                          <a:solidFill>
                            <a:srgbClr val="000000"/>
                          </a:solidFill>
                          <a:highlight>
                            <a:srgbClr val="FFFF00"/>
                          </a:highlight>
                          <a:latin typeface="Calibri" pitchFamily="34"/>
                        </a:rPr>
                        <a:t>Total Var cost</a:t>
                      </a:r>
                      <a:endParaRPr lang="en-GB" sz="2200" b="0" i="0" u="none" strike="noStrike">
                        <a:highlight>
                          <a:srgbClr val="FFFF00"/>
                        </a:highlight>
                        <a:latin typeface="Arial" pitchFamily="34"/>
                      </a:endParaRPr>
                    </a:p>
                  </a:txBody>
                  <a:tcPr marL="11430" marR="11430" marT="11430" marB="0" anchor="ctr">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FFFF00"/>
                    </a:solidFill>
                  </a:tcPr>
                </a:tc>
                <a:tc>
                  <a:txBody>
                    <a:bodyPr/>
                    <a:lstStyle/>
                    <a:p>
                      <a:pPr lvl="0" algn="r" rtl="0" fontAlgn="ctr">
                        <a:spcBef>
                          <a:spcPts val="0"/>
                        </a:spcBef>
                        <a:spcAft>
                          <a:spcPts val="0"/>
                        </a:spcAft>
                      </a:pPr>
                      <a:r>
                        <a:rPr lang="en-GB" sz="2400" b="0" i="0" u="none" strike="noStrike">
                          <a:solidFill>
                            <a:srgbClr val="000000"/>
                          </a:solidFill>
                          <a:highlight>
                            <a:srgbClr val="E9EBF5"/>
                          </a:highlight>
                          <a:latin typeface="Calibri" pitchFamily="34"/>
                        </a:rPr>
                        <a:t>£770</a:t>
                      </a:r>
                      <a:endParaRPr lang="en-GB" sz="2200" b="0" i="0" u="none" strike="noStrike">
                        <a:highlight>
                          <a:srgbClr val="E9EBF5"/>
                        </a:highlight>
                        <a:latin typeface="Arial" pitchFamily="34"/>
                      </a:endParaRPr>
                    </a:p>
                  </a:txBody>
                  <a:tcPr marL="11430" marR="11430" marT="11430" marB="0" anchor="ctr">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E9EBF5"/>
                    </a:solidFill>
                  </a:tcPr>
                </a:tc>
                <a:tc>
                  <a:txBody>
                    <a:bodyPr/>
                    <a:lstStyle/>
                    <a:p>
                      <a:pPr lvl="0" algn="r" rtl="0" fontAlgn="ctr">
                        <a:spcBef>
                          <a:spcPts val="0"/>
                        </a:spcBef>
                        <a:spcAft>
                          <a:spcPts val="0"/>
                        </a:spcAft>
                      </a:pPr>
                      <a:r>
                        <a:rPr lang="en-GB" sz="2400" b="0" i="0" u="none" strike="noStrike">
                          <a:solidFill>
                            <a:srgbClr val="000000"/>
                          </a:solidFill>
                          <a:highlight>
                            <a:srgbClr val="E9EBF5"/>
                          </a:highlight>
                          <a:latin typeface="Calibri" pitchFamily="34"/>
                        </a:rPr>
                        <a:t>£320</a:t>
                      </a:r>
                      <a:endParaRPr lang="en-GB" sz="2200" b="0" i="0" u="none" strike="noStrike">
                        <a:highlight>
                          <a:srgbClr val="E9EBF5"/>
                        </a:highlight>
                        <a:latin typeface="Arial" pitchFamily="34"/>
                      </a:endParaRPr>
                    </a:p>
                  </a:txBody>
                  <a:tcPr marL="11430" marR="11430" marT="11430" marB="0" anchor="ctr">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E9EBF5"/>
                    </a:solidFill>
                  </a:tcPr>
                </a:tc>
                <a:tc>
                  <a:txBody>
                    <a:bodyPr/>
                    <a:lstStyle/>
                    <a:p>
                      <a:pPr lvl="0" algn="r" rtl="0" fontAlgn="ctr">
                        <a:spcBef>
                          <a:spcPts val="0"/>
                        </a:spcBef>
                        <a:spcAft>
                          <a:spcPts val="0"/>
                        </a:spcAft>
                      </a:pPr>
                      <a:r>
                        <a:rPr lang="en-GB" sz="2400" b="0" i="0" u="none" strike="noStrike">
                          <a:solidFill>
                            <a:srgbClr val="000000"/>
                          </a:solidFill>
                          <a:highlight>
                            <a:srgbClr val="E9EBF5"/>
                          </a:highlight>
                          <a:latin typeface="Calibri" pitchFamily="34"/>
                        </a:rPr>
                        <a:t>£200</a:t>
                      </a:r>
                      <a:endParaRPr lang="en-GB" sz="2200" b="0" i="0" u="none" strike="noStrike">
                        <a:highlight>
                          <a:srgbClr val="E9EBF5"/>
                        </a:highlight>
                        <a:latin typeface="Arial" pitchFamily="34"/>
                      </a:endParaRPr>
                    </a:p>
                  </a:txBody>
                  <a:tcPr marL="11430" marR="11430" marT="11430" marB="0" anchor="ctr">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E9EBF5"/>
                    </a:solidFill>
                  </a:tcPr>
                </a:tc>
                <a:tc>
                  <a:txBody>
                    <a:bodyPr/>
                    <a:lstStyle/>
                    <a:p>
                      <a:pPr lvl="0" algn="r" rtl="0" fontAlgn="ctr">
                        <a:spcBef>
                          <a:spcPts val="0"/>
                        </a:spcBef>
                        <a:spcAft>
                          <a:spcPts val="0"/>
                        </a:spcAft>
                      </a:pPr>
                      <a:r>
                        <a:rPr lang="en-GB" sz="2400" b="0" i="0" u="none" strike="noStrike">
                          <a:solidFill>
                            <a:srgbClr val="000000"/>
                          </a:solidFill>
                          <a:highlight>
                            <a:srgbClr val="E9EBF5"/>
                          </a:highlight>
                          <a:latin typeface="Calibri" pitchFamily="34"/>
                        </a:rPr>
                        <a:t>£300</a:t>
                      </a:r>
                      <a:endParaRPr lang="en-GB" sz="2200" b="0" i="0" u="none" strike="noStrike">
                        <a:highlight>
                          <a:srgbClr val="E9EBF5"/>
                        </a:highlight>
                        <a:latin typeface="Arial" pitchFamily="34"/>
                      </a:endParaRPr>
                    </a:p>
                  </a:txBody>
                  <a:tcPr marL="11430" marR="11430" marT="11430" marB="0" anchor="ctr">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E9EBF5"/>
                    </a:solidFill>
                  </a:tcPr>
                </a:tc>
                <a:tc>
                  <a:txBody>
                    <a:bodyPr/>
                    <a:lstStyle/>
                    <a:p>
                      <a:pPr lvl="0" algn="r" rtl="0" fontAlgn="ctr">
                        <a:spcBef>
                          <a:spcPts val="0"/>
                        </a:spcBef>
                        <a:spcAft>
                          <a:spcPts val="0"/>
                        </a:spcAft>
                      </a:pPr>
                      <a:r>
                        <a:rPr lang="en-GB" sz="2400" b="0" i="0" u="none" strike="noStrike">
                          <a:solidFill>
                            <a:srgbClr val="000000"/>
                          </a:solidFill>
                          <a:highlight>
                            <a:srgbClr val="E9EBF5"/>
                          </a:highlight>
                          <a:latin typeface="Calibri" pitchFamily="34"/>
                        </a:rPr>
                        <a:t>£230</a:t>
                      </a:r>
                      <a:endParaRPr lang="en-GB" sz="2200" b="0" i="0" u="none" strike="noStrike">
                        <a:highlight>
                          <a:srgbClr val="E9EBF5"/>
                        </a:highlight>
                        <a:latin typeface="Arial" pitchFamily="34"/>
                      </a:endParaRPr>
                    </a:p>
                  </a:txBody>
                  <a:tcPr marL="11430" marR="11430" marT="11430" marB="0" anchor="ctr">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E9EBF5"/>
                    </a:solidFill>
                  </a:tcPr>
                </a:tc>
                <a:tc>
                  <a:txBody>
                    <a:bodyPr/>
                    <a:lstStyle/>
                    <a:p>
                      <a:pPr lvl="0" algn="r" rtl="0" fontAlgn="ctr">
                        <a:spcBef>
                          <a:spcPts val="0"/>
                        </a:spcBef>
                        <a:spcAft>
                          <a:spcPts val="0"/>
                        </a:spcAft>
                      </a:pPr>
                      <a:r>
                        <a:rPr lang="en-GB" sz="2400" b="0" i="0" u="none" strike="noStrike">
                          <a:solidFill>
                            <a:srgbClr val="000000"/>
                          </a:solidFill>
                          <a:highlight>
                            <a:srgbClr val="E9EBF5"/>
                          </a:highlight>
                          <a:latin typeface="Calibri" pitchFamily="34"/>
                        </a:rPr>
                        <a:t>£170</a:t>
                      </a:r>
                      <a:endParaRPr lang="en-GB" sz="2200" b="0" i="0" u="none" strike="noStrike">
                        <a:highlight>
                          <a:srgbClr val="E9EBF5"/>
                        </a:highlight>
                        <a:latin typeface="Arial" pitchFamily="34"/>
                      </a:endParaRPr>
                    </a:p>
                  </a:txBody>
                  <a:tcPr marL="11430" marR="11430" marT="11430" marB="0" anchor="ctr">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E9EBF5"/>
                    </a:solidFill>
                  </a:tcPr>
                </a:tc>
                <a:extLst>
                  <a:ext uri="{0D108BD9-81ED-4DB2-BD59-A6C34878D82A}">
                    <a16:rowId xmlns:a16="http://schemas.microsoft.com/office/drawing/2014/main" val="3164214608"/>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13">
    <p:bg>
      <p:bgPr>
        <a:solidFill>
          <a:srgbClr val="FFFFFF"/>
        </a:solidFill>
        <a:effectLst/>
      </p:bgPr>
    </p:bg>
    <p:spTree>
      <p:nvGrpSpPr>
        <p:cNvPr id="1" name=""/>
        <p:cNvGrpSpPr/>
        <p:nvPr/>
      </p:nvGrpSpPr>
      <p:grpSpPr>
        <a:xfrm>
          <a:off x="0" y="0"/>
          <a:ext cx="0" cy="0"/>
          <a:chOff x="0" y="0"/>
          <a:chExt cx="0" cy="0"/>
        </a:xfrm>
      </p:grpSpPr>
      <p:graphicFrame>
        <p:nvGraphicFramePr>
          <p:cNvPr id="2" name="Table 5">
            <a:extLst>
              <a:ext uri="{FF2B5EF4-FFF2-40B4-BE49-F238E27FC236}">
                <a16:creationId xmlns:a16="http://schemas.microsoft.com/office/drawing/2014/main" id="{B308F7E6-7691-A0E1-1B2E-783632B38E34}"/>
              </a:ext>
            </a:extLst>
          </p:cNvPr>
          <p:cNvGraphicFramePr>
            <a:graphicFrameLocks noGrp="1"/>
          </p:cNvGraphicFramePr>
          <p:nvPr/>
        </p:nvGraphicFramePr>
        <p:xfrm>
          <a:off x="750301" y="810688"/>
          <a:ext cx="10421892" cy="3871514"/>
        </p:xfrm>
        <a:graphic>
          <a:graphicData uri="http://schemas.openxmlformats.org/drawingml/2006/table">
            <a:tbl>
              <a:tblPr>
                <a:effectLst/>
              </a:tblPr>
              <a:tblGrid>
                <a:gridCol w="2045531">
                  <a:extLst>
                    <a:ext uri="{9D8B030D-6E8A-4147-A177-3AD203B41FA5}">
                      <a16:colId xmlns:a16="http://schemas.microsoft.com/office/drawing/2014/main" val="926953573"/>
                    </a:ext>
                  </a:extLst>
                </a:gridCol>
                <a:gridCol w="1396727">
                  <a:extLst>
                    <a:ext uri="{9D8B030D-6E8A-4147-A177-3AD203B41FA5}">
                      <a16:colId xmlns:a16="http://schemas.microsoft.com/office/drawing/2014/main" val="459149173"/>
                    </a:ext>
                  </a:extLst>
                </a:gridCol>
                <a:gridCol w="1396727">
                  <a:extLst>
                    <a:ext uri="{9D8B030D-6E8A-4147-A177-3AD203B41FA5}">
                      <a16:colId xmlns:a16="http://schemas.microsoft.com/office/drawing/2014/main" val="765679640"/>
                    </a:ext>
                  </a:extLst>
                </a:gridCol>
                <a:gridCol w="1396727">
                  <a:extLst>
                    <a:ext uri="{9D8B030D-6E8A-4147-A177-3AD203B41FA5}">
                      <a16:colId xmlns:a16="http://schemas.microsoft.com/office/drawing/2014/main" val="918507936"/>
                    </a:ext>
                  </a:extLst>
                </a:gridCol>
                <a:gridCol w="1394716">
                  <a:extLst>
                    <a:ext uri="{9D8B030D-6E8A-4147-A177-3AD203B41FA5}">
                      <a16:colId xmlns:a16="http://schemas.microsoft.com/office/drawing/2014/main" val="1531566893"/>
                    </a:ext>
                  </a:extLst>
                </a:gridCol>
                <a:gridCol w="1394716">
                  <a:extLst>
                    <a:ext uri="{9D8B030D-6E8A-4147-A177-3AD203B41FA5}">
                      <a16:colId xmlns:a16="http://schemas.microsoft.com/office/drawing/2014/main" val="435397648"/>
                    </a:ext>
                  </a:extLst>
                </a:gridCol>
                <a:gridCol w="1396727">
                  <a:extLst>
                    <a:ext uri="{9D8B030D-6E8A-4147-A177-3AD203B41FA5}">
                      <a16:colId xmlns:a16="http://schemas.microsoft.com/office/drawing/2014/main" val="2101429734"/>
                    </a:ext>
                  </a:extLst>
                </a:gridCol>
              </a:tblGrid>
              <a:tr h="561432">
                <a:tc>
                  <a:txBody>
                    <a:bodyPr/>
                    <a:lstStyle/>
                    <a:p>
                      <a:pPr lvl="0" algn="l" fontAlgn="b">
                        <a:spcBef>
                          <a:spcPts val="0"/>
                        </a:spcBef>
                        <a:spcAft>
                          <a:spcPts val="0"/>
                        </a:spcAft>
                      </a:pPr>
                      <a:endParaRPr lang="en-GB" sz="2300" b="0" i="0" u="none" strike="noStrike">
                        <a:latin typeface="Arial" pitchFamily="34"/>
                      </a:endParaRPr>
                    </a:p>
                  </a:txBody>
                  <a:tcPr marL="12088" marR="12088" marT="12088" marB="0" anchor="b">
                    <a:lnR w="6345" cap="flat" cmpd="sng" algn="ctr">
                      <a:solidFill>
                        <a:srgbClr val="000000"/>
                      </a:solidFill>
                      <a:prstDash val="solid"/>
                      <a:round/>
                      <a:headEnd type="none" w="med" len="med"/>
                      <a:tailEnd type="none" w="med" len="med"/>
                    </a:lnR>
                    <a:lnB w="6345" cap="flat" cmpd="sng" algn="ctr">
                      <a:solidFill>
                        <a:srgbClr val="000000"/>
                      </a:solidFill>
                      <a:prstDash val="solid"/>
                      <a:round/>
                      <a:headEnd type="none" w="med" len="med"/>
                      <a:tailEnd type="none" w="med" len="med"/>
                    </a:lnB>
                  </a:tcPr>
                </a:tc>
                <a:tc>
                  <a:txBody>
                    <a:bodyPr/>
                    <a:lstStyle/>
                    <a:p>
                      <a:pPr lvl="0" algn="l" fontAlgn="b">
                        <a:spcBef>
                          <a:spcPts val="0"/>
                        </a:spcBef>
                        <a:spcAft>
                          <a:spcPts val="0"/>
                        </a:spcAft>
                      </a:pPr>
                      <a:r>
                        <a:rPr lang="en-GB" sz="3300" b="1" i="0" u="none" strike="noStrike">
                          <a:solidFill>
                            <a:srgbClr val="000000"/>
                          </a:solidFill>
                          <a:highlight>
                            <a:srgbClr val="4D93D9"/>
                          </a:highlight>
                          <a:latin typeface="Aptos Narrow" pitchFamily="34"/>
                        </a:rPr>
                        <a:t>Jan</a:t>
                      </a:r>
                      <a:endParaRPr lang="en-GB" sz="2300" b="0" i="0" u="none" strike="noStrike">
                        <a:highlight>
                          <a:srgbClr val="4D93D9"/>
                        </a:highlight>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4D93D9"/>
                    </a:solidFill>
                  </a:tcPr>
                </a:tc>
                <a:tc>
                  <a:txBody>
                    <a:bodyPr/>
                    <a:lstStyle/>
                    <a:p>
                      <a:pPr lvl="0" algn="l" fontAlgn="b">
                        <a:spcBef>
                          <a:spcPts val="0"/>
                        </a:spcBef>
                        <a:spcAft>
                          <a:spcPts val="0"/>
                        </a:spcAft>
                      </a:pPr>
                      <a:r>
                        <a:rPr lang="en-GB" sz="3300" b="1" i="0" u="none" strike="noStrike">
                          <a:solidFill>
                            <a:srgbClr val="000000"/>
                          </a:solidFill>
                          <a:highlight>
                            <a:srgbClr val="4D93D9"/>
                          </a:highlight>
                          <a:latin typeface="Aptos Narrow" pitchFamily="34"/>
                        </a:rPr>
                        <a:t>Feb</a:t>
                      </a:r>
                      <a:endParaRPr lang="en-GB" sz="2300" b="0" i="0" u="none" strike="noStrike">
                        <a:highlight>
                          <a:srgbClr val="4D93D9"/>
                        </a:highlight>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4D93D9"/>
                    </a:solidFill>
                  </a:tcPr>
                </a:tc>
                <a:tc>
                  <a:txBody>
                    <a:bodyPr/>
                    <a:lstStyle/>
                    <a:p>
                      <a:pPr lvl="0" algn="l" fontAlgn="b">
                        <a:spcBef>
                          <a:spcPts val="0"/>
                        </a:spcBef>
                        <a:spcAft>
                          <a:spcPts val="0"/>
                        </a:spcAft>
                      </a:pPr>
                      <a:r>
                        <a:rPr lang="en-GB" sz="3300" b="1" i="0" u="none" strike="noStrike">
                          <a:solidFill>
                            <a:srgbClr val="000000"/>
                          </a:solidFill>
                          <a:highlight>
                            <a:srgbClr val="4D93D9"/>
                          </a:highlight>
                          <a:latin typeface="Aptos Narrow" pitchFamily="34"/>
                        </a:rPr>
                        <a:t>Mar</a:t>
                      </a:r>
                      <a:endParaRPr lang="en-GB" sz="2300" b="0" i="0" u="none" strike="noStrike">
                        <a:highlight>
                          <a:srgbClr val="4D93D9"/>
                        </a:highlight>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4D93D9"/>
                    </a:solidFill>
                  </a:tcPr>
                </a:tc>
                <a:tc>
                  <a:txBody>
                    <a:bodyPr/>
                    <a:lstStyle/>
                    <a:p>
                      <a:pPr lvl="0" algn="l" fontAlgn="b">
                        <a:spcBef>
                          <a:spcPts val="0"/>
                        </a:spcBef>
                        <a:spcAft>
                          <a:spcPts val="0"/>
                        </a:spcAft>
                      </a:pPr>
                      <a:r>
                        <a:rPr lang="en-GB" sz="3300" b="1" i="0" u="none" strike="noStrike">
                          <a:solidFill>
                            <a:srgbClr val="000000"/>
                          </a:solidFill>
                          <a:highlight>
                            <a:srgbClr val="4D93D9"/>
                          </a:highlight>
                          <a:latin typeface="Aptos Narrow" pitchFamily="34"/>
                        </a:rPr>
                        <a:t>Apr</a:t>
                      </a:r>
                      <a:endParaRPr lang="en-GB" sz="2300" b="0" i="0" u="none" strike="noStrike">
                        <a:highlight>
                          <a:srgbClr val="4D93D9"/>
                        </a:highlight>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4D93D9"/>
                    </a:solidFill>
                  </a:tcPr>
                </a:tc>
                <a:tc>
                  <a:txBody>
                    <a:bodyPr/>
                    <a:lstStyle/>
                    <a:p>
                      <a:pPr lvl="0" algn="l" fontAlgn="b">
                        <a:spcBef>
                          <a:spcPts val="0"/>
                        </a:spcBef>
                        <a:spcAft>
                          <a:spcPts val="0"/>
                        </a:spcAft>
                      </a:pPr>
                      <a:r>
                        <a:rPr lang="en-GB" sz="3300" b="1" i="0" u="none" strike="noStrike">
                          <a:solidFill>
                            <a:srgbClr val="000000"/>
                          </a:solidFill>
                          <a:highlight>
                            <a:srgbClr val="4D93D9"/>
                          </a:highlight>
                          <a:latin typeface="Aptos Narrow" pitchFamily="34"/>
                        </a:rPr>
                        <a:t>May</a:t>
                      </a:r>
                      <a:endParaRPr lang="en-GB" sz="2300" b="0" i="0" u="none" strike="noStrike">
                        <a:highlight>
                          <a:srgbClr val="4D93D9"/>
                        </a:highlight>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4D93D9"/>
                    </a:solidFill>
                  </a:tcPr>
                </a:tc>
                <a:tc>
                  <a:txBody>
                    <a:bodyPr/>
                    <a:lstStyle/>
                    <a:p>
                      <a:pPr lvl="0" algn="l" fontAlgn="b">
                        <a:spcBef>
                          <a:spcPts val="0"/>
                        </a:spcBef>
                        <a:spcAft>
                          <a:spcPts val="0"/>
                        </a:spcAft>
                      </a:pPr>
                      <a:r>
                        <a:rPr lang="en-GB" sz="3300" b="1" i="0" u="none" strike="noStrike">
                          <a:solidFill>
                            <a:srgbClr val="000000"/>
                          </a:solidFill>
                          <a:highlight>
                            <a:srgbClr val="4D93D9"/>
                          </a:highlight>
                          <a:latin typeface="Aptos Narrow" pitchFamily="34"/>
                        </a:rPr>
                        <a:t>Jun</a:t>
                      </a:r>
                      <a:endParaRPr lang="en-GB" sz="2300" b="0" i="0" u="none" strike="noStrike">
                        <a:highlight>
                          <a:srgbClr val="4D93D9"/>
                        </a:highlight>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4D93D9"/>
                    </a:solidFill>
                  </a:tcPr>
                </a:tc>
                <a:extLst>
                  <a:ext uri="{0D108BD9-81ED-4DB2-BD59-A6C34878D82A}">
                    <a16:rowId xmlns:a16="http://schemas.microsoft.com/office/drawing/2014/main" val="1593738561"/>
                  </a:ext>
                </a:extLst>
              </a:tr>
              <a:tr h="561432">
                <a:tc>
                  <a:txBody>
                    <a:bodyPr/>
                    <a:lstStyle/>
                    <a:p>
                      <a:pPr lvl="0" algn="l" fontAlgn="b">
                        <a:spcBef>
                          <a:spcPts val="0"/>
                        </a:spcBef>
                        <a:spcAft>
                          <a:spcPts val="0"/>
                        </a:spcAft>
                      </a:pPr>
                      <a:r>
                        <a:rPr lang="en-GB" sz="3300" b="1" i="0" u="none" strike="noStrike">
                          <a:solidFill>
                            <a:srgbClr val="000000"/>
                          </a:solidFill>
                          <a:highlight>
                            <a:srgbClr val="CAEDFB"/>
                          </a:highlight>
                          <a:latin typeface="Aptos Narrow" pitchFamily="34"/>
                        </a:rPr>
                        <a:t>Fixed</a:t>
                      </a:r>
                      <a:endParaRPr lang="en-GB" sz="2300" b="0" i="0" u="none" strike="noStrike">
                        <a:highlight>
                          <a:srgbClr val="CAEDFB"/>
                        </a:highlight>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CAEDFB"/>
                    </a:solidFill>
                  </a:tcPr>
                </a:tc>
                <a:tc>
                  <a:txBody>
                    <a:bodyPr/>
                    <a:lstStyle/>
                    <a:p>
                      <a:pPr lvl="0" algn="r" fontAlgn="b">
                        <a:spcBef>
                          <a:spcPts val="0"/>
                        </a:spcBef>
                        <a:spcAft>
                          <a:spcPts val="0"/>
                        </a:spcAft>
                      </a:pPr>
                      <a:r>
                        <a:rPr lang="en-GB" sz="3300" b="0" i="0" u="none" strike="noStrike">
                          <a:solidFill>
                            <a:srgbClr val="000000"/>
                          </a:solidFill>
                          <a:highlight>
                            <a:srgbClr val="CAEDFB"/>
                          </a:highlight>
                          <a:latin typeface="Aptos Narrow" pitchFamily="34"/>
                        </a:rPr>
                        <a:t>£230</a:t>
                      </a:r>
                      <a:endParaRPr lang="en-GB" sz="2300" b="0" i="0" u="none" strike="noStrike">
                        <a:highlight>
                          <a:srgbClr val="CAEDFB"/>
                        </a:highlight>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CAEDFB"/>
                    </a:solidFill>
                  </a:tcPr>
                </a:tc>
                <a:tc>
                  <a:txBody>
                    <a:bodyPr/>
                    <a:lstStyle/>
                    <a:p>
                      <a:pPr lvl="0" algn="r" fontAlgn="b">
                        <a:spcBef>
                          <a:spcPts val="0"/>
                        </a:spcBef>
                        <a:spcAft>
                          <a:spcPts val="0"/>
                        </a:spcAft>
                      </a:pPr>
                      <a:r>
                        <a:rPr lang="en-GB" sz="3300" b="0" i="0" u="none" strike="noStrike">
                          <a:solidFill>
                            <a:srgbClr val="000000"/>
                          </a:solidFill>
                          <a:highlight>
                            <a:srgbClr val="CAEDFB"/>
                          </a:highlight>
                          <a:latin typeface="Aptos Narrow" pitchFamily="34"/>
                        </a:rPr>
                        <a:t>£230</a:t>
                      </a:r>
                      <a:endParaRPr lang="en-GB" sz="2300" b="0" i="0" u="none" strike="noStrike">
                        <a:highlight>
                          <a:srgbClr val="CAEDFB"/>
                        </a:highlight>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CAEDFB"/>
                    </a:solidFill>
                  </a:tcPr>
                </a:tc>
                <a:tc>
                  <a:txBody>
                    <a:bodyPr/>
                    <a:lstStyle/>
                    <a:p>
                      <a:pPr lvl="0" algn="r" fontAlgn="b">
                        <a:spcBef>
                          <a:spcPts val="0"/>
                        </a:spcBef>
                        <a:spcAft>
                          <a:spcPts val="0"/>
                        </a:spcAft>
                      </a:pPr>
                      <a:r>
                        <a:rPr lang="en-GB" sz="3300" b="0" i="0" u="none" strike="noStrike">
                          <a:solidFill>
                            <a:srgbClr val="000000"/>
                          </a:solidFill>
                          <a:highlight>
                            <a:srgbClr val="CAEDFB"/>
                          </a:highlight>
                          <a:latin typeface="Aptos Narrow" pitchFamily="34"/>
                        </a:rPr>
                        <a:t>£230</a:t>
                      </a:r>
                      <a:endParaRPr lang="en-GB" sz="2300" b="0" i="0" u="none" strike="noStrike">
                        <a:highlight>
                          <a:srgbClr val="CAEDFB"/>
                        </a:highlight>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CAEDFB"/>
                    </a:solidFill>
                  </a:tcPr>
                </a:tc>
                <a:tc>
                  <a:txBody>
                    <a:bodyPr/>
                    <a:lstStyle/>
                    <a:p>
                      <a:pPr lvl="0" algn="r" fontAlgn="b">
                        <a:spcBef>
                          <a:spcPts val="0"/>
                        </a:spcBef>
                        <a:spcAft>
                          <a:spcPts val="0"/>
                        </a:spcAft>
                      </a:pPr>
                      <a:r>
                        <a:rPr lang="en-GB" sz="3300" b="0" i="0" u="none" strike="noStrike">
                          <a:solidFill>
                            <a:srgbClr val="000000"/>
                          </a:solidFill>
                          <a:highlight>
                            <a:srgbClr val="CAEDFB"/>
                          </a:highlight>
                          <a:latin typeface="Aptos Narrow" pitchFamily="34"/>
                        </a:rPr>
                        <a:t>£230</a:t>
                      </a:r>
                      <a:endParaRPr lang="en-GB" sz="2300" b="0" i="0" u="none" strike="noStrike">
                        <a:highlight>
                          <a:srgbClr val="CAEDFB"/>
                        </a:highlight>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CAEDFB"/>
                    </a:solidFill>
                  </a:tcPr>
                </a:tc>
                <a:tc>
                  <a:txBody>
                    <a:bodyPr/>
                    <a:lstStyle/>
                    <a:p>
                      <a:pPr lvl="0" algn="r" fontAlgn="b">
                        <a:spcBef>
                          <a:spcPts val="0"/>
                        </a:spcBef>
                        <a:spcAft>
                          <a:spcPts val="0"/>
                        </a:spcAft>
                      </a:pPr>
                      <a:r>
                        <a:rPr lang="en-GB" sz="3300" b="0" i="0" u="none" strike="noStrike">
                          <a:solidFill>
                            <a:srgbClr val="000000"/>
                          </a:solidFill>
                          <a:highlight>
                            <a:srgbClr val="CAEDFB"/>
                          </a:highlight>
                          <a:latin typeface="Aptos Narrow" pitchFamily="34"/>
                        </a:rPr>
                        <a:t>£230</a:t>
                      </a:r>
                      <a:endParaRPr lang="en-GB" sz="2300" b="0" i="0" u="none" strike="noStrike">
                        <a:highlight>
                          <a:srgbClr val="CAEDFB"/>
                        </a:highlight>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CAEDFB"/>
                    </a:solidFill>
                  </a:tcPr>
                </a:tc>
                <a:tc>
                  <a:txBody>
                    <a:bodyPr/>
                    <a:lstStyle/>
                    <a:p>
                      <a:pPr lvl="0" algn="r" fontAlgn="b">
                        <a:spcBef>
                          <a:spcPts val="0"/>
                        </a:spcBef>
                        <a:spcAft>
                          <a:spcPts val="0"/>
                        </a:spcAft>
                      </a:pPr>
                      <a:r>
                        <a:rPr lang="en-GB" sz="3300" b="0" i="0" u="none" strike="noStrike">
                          <a:solidFill>
                            <a:srgbClr val="000000"/>
                          </a:solidFill>
                          <a:highlight>
                            <a:srgbClr val="CAEDFB"/>
                          </a:highlight>
                          <a:latin typeface="Aptos Narrow" pitchFamily="34"/>
                        </a:rPr>
                        <a:t>£230</a:t>
                      </a:r>
                      <a:endParaRPr lang="en-GB" sz="2300" b="0" i="0" u="none" strike="noStrike">
                        <a:highlight>
                          <a:srgbClr val="CAEDFB"/>
                        </a:highlight>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CAEDFB"/>
                    </a:solidFill>
                  </a:tcPr>
                </a:tc>
                <a:extLst>
                  <a:ext uri="{0D108BD9-81ED-4DB2-BD59-A6C34878D82A}">
                    <a16:rowId xmlns:a16="http://schemas.microsoft.com/office/drawing/2014/main" val="2459040561"/>
                  </a:ext>
                </a:extLst>
              </a:tr>
              <a:tr h="1064352">
                <a:tc>
                  <a:txBody>
                    <a:bodyPr/>
                    <a:lstStyle/>
                    <a:p>
                      <a:pPr lvl="0" algn="l" fontAlgn="b">
                        <a:spcBef>
                          <a:spcPts val="0"/>
                        </a:spcBef>
                        <a:spcAft>
                          <a:spcPts val="0"/>
                        </a:spcAft>
                      </a:pPr>
                      <a:r>
                        <a:rPr lang="en-GB" sz="3300" b="1" i="0" u="none" strike="noStrike">
                          <a:solidFill>
                            <a:srgbClr val="000000"/>
                          </a:solidFill>
                          <a:highlight>
                            <a:srgbClr val="FBE2D5"/>
                          </a:highlight>
                          <a:latin typeface="Aptos Narrow" pitchFamily="34"/>
                        </a:rPr>
                        <a:t>Variable cost</a:t>
                      </a:r>
                      <a:endParaRPr lang="en-GB" sz="2300" b="0" i="0" u="none" strike="noStrike">
                        <a:highlight>
                          <a:srgbClr val="FBE2D5"/>
                        </a:highlight>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FBE2D5"/>
                    </a:solidFill>
                  </a:tcPr>
                </a:tc>
                <a:tc>
                  <a:txBody>
                    <a:bodyPr/>
                    <a:lstStyle/>
                    <a:p>
                      <a:pPr lvl="0" algn="r" fontAlgn="b">
                        <a:spcBef>
                          <a:spcPts val="0"/>
                        </a:spcBef>
                        <a:spcAft>
                          <a:spcPts val="0"/>
                        </a:spcAft>
                      </a:pPr>
                      <a:r>
                        <a:rPr lang="en-GB" sz="3300" b="0" i="0" u="none" strike="noStrike">
                          <a:solidFill>
                            <a:srgbClr val="000000"/>
                          </a:solidFill>
                          <a:highlight>
                            <a:srgbClr val="FBE2D5"/>
                          </a:highlight>
                          <a:latin typeface="Aptos Narrow" pitchFamily="34"/>
                        </a:rPr>
                        <a:t>£770</a:t>
                      </a:r>
                      <a:endParaRPr lang="en-GB" sz="2300" b="0" i="0" u="none" strike="noStrike">
                        <a:highlight>
                          <a:srgbClr val="FBE2D5"/>
                        </a:highlight>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FBE2D5"/>
                    </a:solidFill>
                  </a:tcPr>
                </a:tc>
                <a:tc>
                  <a:txBody>
                    <a:bodyPr/>
                    <a:lstStyle/>
                    <a:p>
                      <a:pPr lvl="0" algn="r" fontAlgn="b">
                        <a:spcBef>
                          <a:spcPts val="0"/>
                        </a:spcBef>
                        <a:spcAft>
                          <a:spcPts val="0"/>
                        </a:spcAft>
                      </a:pPr>
                      <a:r>
                        <a:rPr lang="en-GB" sz="3300" b="0" i="0" u="none" strike="noStrike">
                          <a:solidFill>
                            <a:srgbClr val="000000"/>
                          </a:solidFill>
                          <a:highlight>
                            <a:srgbClr val="FBE2D5"/>
                          </a:highlight>
                          <a:latin typeface="Aptos Narrow" pitchFamily="34"/>
                        </a:rPr>
                        <a:t>£320</a:t>
                      </a:r>
                      <a:endParaRPr lang="en-GB" sz="2300" b="0" i="0" u="none" strike="noStrike">
                        <a:highlight>
                          <a:srgbClr val="FBE2D5"/>
                        </a:highlight>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FBE2D5"/>
                    </a:solidFill>
                  </a:tcPr>
                </a:tc>
                <a:tc>
                  <a:txBody>
                    <a:bodyPr/>
                    <a:lstStyle/>
                    <a:p>
                      <a:pPr lvl="0" algn="r" fontAlgn="b">
                        <a:spcBef>
                          <a:spcPts val="0"/>
                        </a:spcBef>
                        <a:spcAft>
                          <a:spcPts val="0"/>
                        </a:spcAft>
                      </a:pPr>
                      <a:r>
                        <a:rPr lang="en-GB" sz="3300" b="0" i="0" u="none" strike="noStrike">
                          <a:solidFill>
                            <a:srgbClr val="000000"/>
                          </a:solidFill>
                          <a:highlight>
                            <a:srgbClr val="FBE2D5"/>
                          </a:highlight>
                          <a:latin typeface="Aptos Narrow" pitchFamily="34"/>
                        </a:rPr>
                        <a:t>£200</a:t>
                      </a:r>
                      <a:endParaRPr lang="en-GB" sz="2300" b="0" i="0" u="none" strike="noStrike">
                        <a:highlight>
                          <a:srgbClr val="FBE2D5"/>
                        </a:highlight>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FBE2D5"/>
                    </a:solidFill>
                  </a:tcPr>
                </a:tc>
                <a:tc>
                  <a:txBody>
                    <a:bodyPr/>
                    <a:lstStyle/>
                    <a:p>
                      <a:pPr lvl="0" algn="r" fontAlgn="b">
                        <a:spcBef>
                          <a:spcPts val="0"/>
                        </a:spcBef>
                        <a:spcAft>
                          <a:spcPts val="0"/>
                        </a:spcAft>
                      </a:pPr>
                      <a:r>
                        <a:rPr lang="en-GB" sz="3300" b="0" i="0" u="none" strike="noStrike">
                          <a:solidFill>
                            <a:srgbClr val="000000"/>
                          </a:solidFill>
                          <a:highlight>
                            <a:srgbClr val="FBE2D5"/>
                          </a:highlight>
                          <a:latin typeface="Aptos Narrow" pitchFamily="34"/>
                        </a:rPr>
                        <a:t>£300</a:t>
                      </a:r>
                      <a:endParaRPr lang="en-GB" sz="2300" b="0" i="0" u="none" strike="noStrike">
                        <a:highlight>
                          <a:srgbClr val="FBE2D5"/>
                        </a:highlight>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FBE2D5"/>
                    </a:solidFill>
                  </a:tcPr>
                </a:tc>
                <a:tc>
                  <a:txBody>
                    <a:bodyPr/>
                    <a:lstStyle/>
                    <a:p>
                      <a:pPr lvl="0" algn="r" fontAlgn="b">
                        <a:spcBef>
                          <a:spcPts val="0"/>
                        </a:spcBef>
                        <a:spcAft>
                          <a:spcPts val="0"/>
                        </a:spcAft>
                      </a:pPr>
                      <a:r>
                        <a:rPr lang="en-GB" sz="3300" b="0" i="0" u="none" strike="noStrike">
                          <a:solidFill>
                            <a:srgbClr val="000000"/>
                          </a:solidFill>
                          <a:highlight>
                            <a:srgbClr val="FBE2D5"/>
                          </a:highlight>
                          <a:latin typeface="Aptos Narrow" pitchFamily="34"/>
                        </a:rPr>
                        <a:t>£230</a:t>
                      </a:r>
                      <a:endParaRPr lang="en-GB" sz="2300" b="0" i="0" u="none" strike="noStrike">
                        <a:highlight>
                          <a:srgbClr val="FBE2D5"/>
                        </a:highlight>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FBE2D5"/>
                    </a:solidFill>
                  </a:tcPr>
                </a:tc>
                <a:tc>
                  <a:txBody>
                    <a:bodyPr/>
                    <a:lstStyle/>
                    <a:p>
                      <a:pPr lvl="0" algn="r" fontAlgn="b">
                        <a:spcBef>
                          <a:spcPts val="0"/>
                        </a:spcBef>
                        <a:spcAft>
                          <a:spcPts val="0"/>
                        </a:spcAft>
                      </a:pPr>
                      <a:r>
                        <a:rPr lang="en-GB" sz="3300" b="0" i="0" u="none" strike="noStrike">
                          <a:solidFill>
                            <a:srgbClr val="000000"/>
                          </a:solidFill>
                          <a:highlight>
                            <a:srgbClr val="FBE2D5"/>
                          </a:highlight>
                          <a:latin typeface="Aptos Narrow" pitchFamily="34"/>
                        </a:rPr>
                        <a:t>£170</a:t>
                      </a:r>
                      <a:endParaRPr lang="en-GB" sz="2300" b="0" i="0" u="none" strike="noStrike">
                        <a:highlight>
                          <a:srgbClr val="FBE2D5"/>
                        </a:highlight>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FBE2D5"/>
                    </a:solidFill>
                  </a:tcPr>
                </a:tc>
                <a:extLst>
                  <a:ext uri="{0D108BD9-81ED-4DB2-BD59-A6C34878D82A}">
                    <a16:rowId xmlns:a16="http://schemas.microsoft.com/office/drawing/2014/main" val="3447127046"/>
                  </a:ext>
                </a:extLst>
              </a:tr>
              <a:tr h="561432">
                <a:tc>
                  <a:txBody>
                    <a:bodyPr/>
                    <a:lstStyle/>
                    <a:p>
                      <a:pPr lvl="0" algn="l" fontAlgn="b">
                        <a:spcBef>
                          <a:spcPts val="0"/>
                        </a:spcBef>
                        <a:spcAft>
                          <a:spcPts val="0"/>
                        </a:spcAft>
                      </a:pPr>
                      <a:r>
                        <a:rPr lang="en-GB" sz="3300" b="0" i="0" u="none" strike="noStrike">
                          <a:solidFill>
                            <a:srgbClr val="FF0000"/>
                          </a:solidFill>
                          <a:highlight>
                            <a:srgbClr val="F2CEEF"/>
                          </a:highlight>
                          <a:latin typeface="Aptos Narrow" pitchFamily="34"/>
                        </a:rPr>
                        <a:t>Total cost</a:t>
                      </a:r>
                      <a:endParaRPr lang="en-GB" sz="2300" b="0" i="0" u="none" strike="noStrike">
                        <a:highlight>
                          <a:srgbClr val="F2CEEF"/>
                        </a:highlight>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F2CEEF"/>
                    </a:solidFill>
                  </a:tcPr>
                </a:tc>
                <a:tc>
                  <a:txBody>
                    <a:bodyPr/>
                    <a:lstStyle/>
                    <a:p>
                      <a:pPr lvl="0" algn="r" fontAlgn="b">
                        <a:spcBef>
                          <a:spcPts val="0"/>
                        </a:spcBef>
                        <a:spcAft>
                          <a:spcPts val="0"/>
                        </a:spcAft>
                      </a:pPr>
                      <a:r>
                        <a:rPr lang="en-GB" sz="3300" b="0" i="0" u="none" strike="noStrike">
                          <a:solidFill>
                            <a:srgbClr val="000000"/>
                          </a:solidFill>
                          <a:highlight>
                            <a:srgbClr val="F2CEEF"/>
                          </a:highlight>
                          <a:latin typeface="Aptos Narrow" pitchFamily="34"/>
                        </a:rPr>
                        <a:t>£1000</a:t>
                      </a:r>
                      <a:endParaRPr lang="en-GB" sz="2300" b="0" i="0" u="none" strike="noStrike">
                        <a:highlight>
                          <a:srgbClr val="F2CEEF"/>
                        </a:highlight>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F2CEEF"/>
                    </a:solidFill>
                  </a:tcPr>
                </a:tc>
                <a:tc>
                  <a:txBody>
                    <a:bodyPr/>
                    <a:lstStyle/>
                    <a:p>
                      <a:pPr lvl="0" algn="r" fontAlgn="b">
                        <a:spcBef>
                          <a:spcPts val="0"/>
                        </a:spcBef>
                        <a:spcAft>
                          <a:spcPts val="0"/>
                        </a:spcAft>
                      </a:pPr>
                      <a:r>
                        <a:rPr lang="en-GB" sz="3300" b="0" i="0" u="none" strike="noStrike">
                          <a:solidFill>
                            <a:srgbClr val="000000"/>
                          </a:solidFill>
                          <a:highlight>
                            <a:srgbClr val="F2CEEF"/>
                          </a:highlight>
                          <a:latin typeface="Aptos Narrow" pitchFamily="34"/>
                        </a:rPr>
                        <a:t>£560</a:t>
                      </a:r>
                      <a:endParaRPr lang="en-GB" sz="2300" b="0" i="0" u="none" strike="noStrike">
                        <a:highlight>
                          <a:srgbClr val="F2CEEF"/>
                        </a:highlight>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F2CEEF"/>
                    </a:solidFill>
                  </a:tcPr>
                </a:tc>
                <a:tc>
                  <a:txBody>
                    <a:bodyPr/>
                    <a:lstStyle/>
                    <a:p>
                      <a:pPr lvl="0" algn="r" fontAlgn="b">
                        <a:spcBef>
                          <a:spcPts val="0"/>
                        </a:spcBef>
                        <a:spcAft>
                          <a:spcPts val="0"/>
                        </a:spcAft>
                      </a:pPr>
                      <a:r>
                        <a:rPr lang="en-GB" sz="3300" b="0" i="0" u="none" strike="noStrike">
                          <a:solidFill>
                            <a:srgbClr val="000000"/>
                          </a:solidFill>
                          <a:highlight>
                            <a:srgbClr val="F2CEEF"/>
                          </a:highlight>
                          <a:latin typeface="Aptos Narrow" pitchFamily="34"/>
                        </a:rPr>
                        <a:t>£430</a:t>
                      </a:r>
                      <a:endParaRPr lang="en-GB" sz="2300" b="0" i="0" u="none" strike="noStrike">
                        <a:highlight>
                          <a:srgbClr val="F2CEEF"/>
                        </a:highlight>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F2CEEF"/>
                    </a:solidFill>
                  </a:tcPr>
                </a:tc>
                <a:tc>
                  <a:txBody>
                    <a:bodyPr/>
                    <a:lstStyle/>
                    <a:p>
                      <a:pPr lvl="0" algn="r" fontAlgn="b">
                        <a:spcBef>
                          <a:spcPts val="0"/>
                        </a:spcBef>
                        <a:spcAft>
                          <a:spcPts val="0"/>
                        </a:spcAft>
                      </a:pPr>
                      <a:r>
                        <a:rPr lang="en-GB" sz="3300" b="0" i="0" u="none" strike="noStrike">
                          <a:solidFill>
                            <a:srgbClr val="000000"/>
                          </a:solidFill>
                          <a:highlight>
                            <a:srgbClr val="F2CEEF"/>
                          </a:highlight>
                          <a:latin typeface="Aptos Narrow" pitchFamily="34"/>
                        </a:rPr>
                        <a:t>£530</a:t>
                      </a:r>
                      <a:endParaRPr lang="en-GB" sz="2300" b="0" i="0" u="none" strike="noStrike">
                        <a:highlight>
                          <a:srgbClr val="F2CEEF"/>
                        </a:highlight>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F2CEEF"/>
                    </a:solidFill>
                  </a:tcPr>
                </a:tc>
                <a:tc>
                  <a:txBody>
                    <a:bodyPr/>
                    <a:lstStyle/>
                    <a:p>
                      <a:pPr lvl="0" algn="r" fontAlgn="b">
                        <a:spcBef>
                          <a:spcPts val="0"/>
                        </a:spcBef>
                        <a:spcAft>
                          <a:spcPts val="0"/>
                        </a:spcAft>
                      </a:pPr>
                      <a:r>
                        <a:rPr lang="en-GB" sz="3300" b="0" i="0" u="none" strike="noStrike">
                          <a:solidFill>
                            <a:srgbClr val="000000"/>
                          </a:solidFill>
                          <a:highlight>
                            <a:srgbClr val="F2CEEF"/>
                          </a:highlight>
                          <a:latin typeface="Aptos Narrow" pitchFamily="34"/>
                        </a:rPr>
                        <a:t>£460</a:t>
                      </a:r>
                      <a:endParaRPr lang="en-GB" sz="2300" b="0" i="0" u="none" strike="noStrike">
                        <a:highlight>
                          <a:srgbClr val="F2CEEF"/>
                        </a:highlight>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F2CEEF"/>
                    </a:solidFill>
                  </a:tcPr>
                </a:tc>
                <a:tc>
                  <a:txBody>
                    <a:bodyPr/>
                    <a:lstStyle/>
                    <a:p>
                      <a:pPr lvl="0" algn="r" fontAlgn="b">
                        <a:spcBef>
                          <a:spcPts val="0"/>
                        </a:spcBef>
                        <a:spcAft>
                          <a:spcPts val="0"/>
                        </a:spcAft>
                      </a:pPr>
                      <a:r>
                        <a:rPr lang="en-GB" sz="3300" b="0" i="0" u="none" strike="noStrike">
                          <a:solidFill>
                            <a:srgbClr val="000000"/>
                          </a:solidFill>
                          <a:highlight>
                            <a:srgbClr val="F2CEEF"/>
                          </a:highlight>
                          <a:latin typeface="Aptos Narrow" pitchFamily="34"/>
                        </a:rPr>
                        <a:t>£400</a:t>
                      </a:r>
                      <a:endParaRPr lang="en-GB" sz="2300" b="0" i="0" u="none" strike="noStrike">
                        <a:highlight>
                          <a:srgbClr val="F2CEEF"/>
                        </a:highlight>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F2CEEF"/>
                    </a:solidFill>
                  </a:tcPr>
                </a:tc>
                <a:extLst>
                  <a:ext uri="{0D108BD9-81ED-4DB2-BD59-A6C34878D82A}">
                    <a16:rowId xmlns:a16="http://schemas.microsoft.com/office/drawing/2014/main" val="3817585265"/>
                  </a:ext>
                </a:extLst>
              </a:tr>
              <a:tr h="561432">
                <a:tc>
                  <a:txBody>
                    <a:bodyPr/>
                    <a:lstStyle/>
                    <a:p>
                      <a:pPr lvl="0" algn="l" fontAlgn="b">
                        <a:spcBef>
                          <a:spcPts val="0"/>
                        </a:spcBef>
                        <a:spcAft>
                          <a:spcPts val="0"/>
                        </a:spcAft>
                      </a:pPr>
                      <a:r>
                        <a:rPr lang="en-GB" sz="3300" b="0" i="0" u="none" strike="noStrike">
                          <a:solidFill>
                            <a:srgbClr val="000000"/>
                          </a:solidFill>
                          <a:latin typeface="Aptos Narrow" pitchFamily="34"/>
                        </a:rPr>
                        <a:t>Revenue</a:t>
                      </a:r>
                      <a:endParaRPr lang="en-GB" sz="2300" b="0" i="0" u="none" strike="noStrike">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tcPr>
                </a:tc>
                <a:tc>
                  <a:txBody>
                    <a:bodyPr/>
                    <a:lstStyle/>
                    <a:p>
                      <a:pPr lvl="0" algn="r" fontAlgn="b">
                        <a:spcBef>
                          <a:spcPts val="0"/>
                        </a:spcBef>
                        <a:spcAft>
                          <a:spcPts val="0"/>
                        </a:spcAft>
                      </a:pPr>
                      <a:r>
                        <a:rPr lang="en-GB" sz="3300" b="0" i="0" u="none" strike="noStrike">
                          <a:solidFill>
                            <a:srgbClr val="000000"/>
                          </a:solidFill>
                          <a:latin typeface="Aptos Narrow" pitchFamily="34"/>
                        </a:rPr>
                        <a:t>£3,045</a:t>
                      </a:r>
                      <a:endParaRPr lang="en-GB" sz="2300" b="0" i="0" u="none" strike="noStrike">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tcPr>
                </a:tc>
                <a:tc>
                  <a:txBody>
                    <a:bodyPr/>
                    <a:lstStyle/>
                    <a:p>
                      <a:pPr lvl="0" algn="r" fontAlgn="b">
                        <a:spcBef>
                          <a:spcPts val="0"/>
                        </a:spcBef>
                        <a:spcAft>
                          <a:spcPts val="0"/>
                        </a:spcAft>
                      </a:pPr>
                      <a:r>
                        <a:rPr lang="en-GB" sz="3300" b="0" i="0" u="none" strike="noStrike">
                          <a:solidFill>
                            <a:srgbClr val="000000"/>
                          </a:solidFill>
                          <a:latin typeface="Aptos Narrow" pitchFamily="34"/>
                        </a:rPr>
                        <a:t>£5,805</a:t>
                      </a:r>
                      <a:endParaRPr lang="en-GB" sz="2300" b="0" i="0" u="none" strike="noStrike">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tcPr>
                </a:tc>
                <a:tc>
                  <a:txBody>
                    <a:bodyPr/>
                    <a:lstStyle/>
                    <a:p>
                      <a:pPr lvl="0" algn="r" fontAlgn="b">
                        <a:spcBef>
                          <a:spcPts val="0"/>
                        </a:spcBef>
                        <a:spcAft>
                          <a:spcPts val="0"/>
                        </a:spcAft>
                      </a:pPr>
                      <a:r>
                        <a:rPr lang="en-GB" sz="3300" b="0" i="0" u="none" strike="noStrike">
                          <a:solidFill>
                            <a:srgbClr val="000000"/>
                          </a:solidFill>
                          <a:latin typeface="Aptos Narrow" pitchFamily="34"/>
                        </a:rPr>
                        <a:t>£4,515</a:t>
                      </a:r>
                      <a:endParaRPr lang="en-GB" sz="2300" b="0" i="0" u="none" strike="noStrike">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tcPr>
                </a:tc>
                <a:tc>
                  <a:txBody>
                    <a:bodyPr/>
                    <a:lstStyle/>
                    <a:p>
                      <a:pPr lvl="0" algn="r" fontAlgn="b">
                        <a:spcBef>
                          <a:spcPts val="0"/>
                        </a:spcBef>
                        <a:spcAft>
                          <a:spcPts val="0"/>
                        </a:spcAft>
                      </a:pPr>
                      <a:r>
                        <a:rPr lang="en-GB" sz="3300" b="0" i="0" u="none" strike="noStrike">
                          <a:solidFill>
                            <a:srgbClr val="000000"/>
                          </a:solidFill>
                          <a:latin typeface="Aptos Narrow" pitchFamily="34"/>
                        </a:rPr>
                        <a:t>£7,170</a:t>
                      </a:r>
                      <a:endParaRPr lang="en-GB" sz="2300" b="0" i="0" u="none" strike="noStrike">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tcPr>
                </a:tc>
                <a:tc>
                  <a:txBody>
                    <a:bodyPr/>
                    <a:lstStyle/>
                    <a:p>
                      <a:pPr lvl="0" algn="r" fontAlgn="b">
                        <a:spcBef>
                          <a:spcPts val="0"/>
                        </a:spcBef>
                        <a:spcAft>
                          <a:spcPts val="0"/>
                        </a:spcAft>
                      </a:pPr>
                      <a:r>
                        <a:rPr lang="en-GB" sz="3300" b="0" i="0" u="none" strike="noStrike">
                          <a:solidFill>
                            <a:srgbClr val="000000"/>
                          </a:solidFill>
                          <a:latin typeface="Aptos Narrow" pitchFamily="34"/>
                        </a:rPr>
                        <a:t>£7,500</a:t>
                      </a:r>
                      <a:endParaRPr lang="en-GB" sz="2300" b="0" i="0" u="none" strike="noStrike">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tcPr>
                </a:tc>
                <a:tc>
                  <a:txBody>
                    <a:bodyPr/>
                    <a:lstStyle/>
                    <a:p>
                      <a:pPr lvl="0" algn="r" fontAlgn="b">
                        <a:spcBef>
                          <a:spcPts val="0"/>
                        </a:spcBef>
                        <a:spcAft>
                          <a:spcPts val="0"/>
                        </a:spcAft>
                      </a:pPr>
                      <a:r>
                        <a:rPr lang="en-GB" sz="3300" b="0" i="0" u="none" strike="noStrike">
                          <a:solidFill>
                            <a:srgbClr val="000000"/>
                          </a:solidFill>
                          <a:latin typeface="Aptos Narrow" pitchFamily="34"/>
                        </a:rPr>
                        <a:t>£7,395</a:t>
                      </a:r>
                      <a:endParaRPr lang="en-GB" sz="2300" b="0" i="0" u="none" strike="noStrike">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551898201"/>
                  </a:ext>
                </a:extLst>
              </a:tr>
              <a:tr h="561432">
                <a:tc>
                  <a:txBody>
                    <a:bodyPr/>
                    <a:lstStyle/>
                    <a:p>
                      <a:pPr lvl="0" algn="l" fontAlgn="b">
                        <a:spcBef>
                          <a:spcPts val="0"/>
                        </a:spcBef>
                        <a:spcAft>
                          <a:spcPts val="0"/>
                        </a:spcAft>
                      </a:pPr>
                      <a:r>
                        <a:rPr lang="en-GB" sz="3300" b="1" i="0" u="none" strike="noStrike">
                          <a:solidFill>
                            <a:srgbClr val="000000"/>
                          </a:solidFill>
                          <a:highlight>
                            <a:srgbClr val="FFFF00"/>
                          </a:highlight>
                          <a:latin typeface="Aptos Narrow" pitchFamily="34"/>
                        </a:rPr>
                        <a:t>Profit/loss</a:t>
                      </a:r>
                      <a:endParaRPr lang="en-GB" sz="2300" b="0" i="0" u="none" strike="noStrike">
                        <a:highlight>
                          <a:srgbClr val="FFFF00"/>
                        </a:highlight>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FFFF00"/>
                    </a:solidFill>
                  </a:tcPr>
                </a:tc>
                <a:tc>
                  <a:txBody>
                    <a:bodyPr/>
                    <a:lstStyle/>
                    <a:p>
                      <a:pPr lvl="0" algn="r" fontAlgn="b">
                        <a:spcBef>
                          <a:spcPts val="0"/>
                        </a:spcBef>
                        <a:spcAft>
                          <a:spcPts val="0"/>
                        </a:spcAft>
                      </a:pPr>
                      <a:r>
                        <a:rPr lang="en-GB" sz="3300" b="1" i="0" u="none" strike="noStrike">
                          <a:solidFill>
                            <a:srgbClr val="000000"/>
                          </a:solidFill>
                          <a:highlight>
                            <a:srgbClr val="B5E6A2"/>
                          </a:highlight>
                          <a:latin typeface="Aptos Narrow" pitchFamily="34"/>
                        </a:rPr>
                        <a:t>£2,045</a:t>
                      </a:r>
                      <a:endParaRPr lang="en-GB" sz="2300" b="0" i="0" u="none" strike="noStrike">
                        <a:highlight>
                          <a:srgbClr val="B5E6A2"/>
                        </a:highlight>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B5E6A2"/>
                    </a:solidFill>
                  </a:tcPr>
                </a:tc>
                <a:tc>
                  <a:txBody>
                    <a:bodyPr/>
                    <a:lstStyle/>
                    <a:p>
                      <a:pPr lvl="0" algn="r" fontAlgn="b">
                        <a:spcBef>
                          <a:spcPts val="0"/>
                        </a:spcBef>
                        <a:spcAft>
                          <a:spcPts val="0"/>
                        </a:spcAft>
                      </a:pPr>
                      <a:r>
                        <a:rPr lang="en-GB" sz="3300" b="1" i="0" u="none" strike="noStrike">
                          <a:solidFill>
                            <a:srgbClr val="000000"/>
                          </a:solidFill>
                          <a:highlight>
                            <a:srgbClr val="B5E6A2"/>
                          </a:highlight>
                          <a:latin typeface="Aptos Narrow" pitchFamily="34"/>
                        </a:rPr>
                        <a:t>£5,255</a:t>
                      </a:r>
                      <a:endParaRPr lang="en-GB" sz="2300" b="0" i="0" u="none" strike="noStrike">
                        <a:highlight>
                          <a:srgbClr val="B5E6A2"/>
                        </a:highlight>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B5E6A2"/>
                    </a:solidFill>
                  </a:tcPr>
                </a:tc>
                <a:tc>
                  <a:txBody>
                    <a:bodyPr/>
                    <a:lstStyle/>
                    <a:p>
                      <a:pPr lvl="0" algn="r" fontAlgn="b">
                        <a:spcBef>
                          <a:spcPts val="0"/>
                        </a:spcBef>
                        <a:spcAft>
                          <a:spcPts val="0"/>
                        </a:spcAft>
                      </a:pPr>
                      <a:r>
                        <a:rPr lang="en-GB" sz="3300" b="1" i="0" u="none" strike="noStrike">
                          <a:solidFill>
                            <a:srgbClr val="000000"/>
                          </a:solidFill>
                          <a:highlight>
                            <a:srgbClr val="B5E6A2"/>
                          </a:highlight>
                          <a:latin typeface="Aptos Narrow" pitchFamily="34"/>
                        </a:rPr>
                        <a:t>£4,085</a:t>
                      </a:r>
                      <a:endParaRPr lang="en-GB" sz="2300" b="0" i="0" u="none" strike="noStrike">
                        <a:highlight>
                          <a:srgbClr val="B5E6A2"/>
                        </a:highlight>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B5E6A2"/>
                    </a:solidFill>
                  </a:tcPr>
                </a:tc>
                <a:tc>
                  <a:txBody>
                    <a:bodyPr/>
                    <a:lstStyle/>
                    <a:p>
                      <a:pPr lvl="0" algn="r" fontAlgn="b">
                        <a:spcBef>
                          <a:spcPts val="0"/>
                        </a:spcBef>
                        <a:spcAft>
                          <a:spcPts val="0"/>
                        </a:spcAft>
                      </a:pPr>
                      <a:r>
                        <a:rPr lang="en-GB" sz="3300" b="1" i="0" u="none" strike="noStrike">
                          <a:solidFill>
                            <a:srgbClr val="000000"/>
                          </a:solidFill>
                          <a:highlight>
                            <a:srgbClr val="B5E6A2"/>
                          </a:highlight>
                          <a:latin typeface="Aptos Narrow" pitchFamily="34"/>
                        </a:rPr>
                        <a:t>£6,640</a:t>
                      </a:r>
                      <a:endParaRPr lang="en-GB" sz="2300" b="0" i="0" u="none" strike="noStrike">
                        <a:highlight>
                          <a:srgbClr val="B5E6A2"/>
                        </a:highlight>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B5E6A2"/>
                    </a:solidFill>
                  </a:tcPr>
                </a:tc>
                <a:tc>
                  <a:txBody>
                    <a:bodyPr/>
                    <a:lstStyle/>
                    <a:p>
                      <a:pPr lvl="0" algn="r" fontAlgn="b">
                        <a:spcBef>
                          <a:spcPts val="0"/>
                        </a:spcBef>
                        <a:spcAft>
                          <a:spcPts val="0"/>
                        </a:spcAft>
                      </a:pPr>
                      <a:r>
                        <a:rPr lang="en-GB" sz="3300" b="1" i="0" u="none" strike="noStrike">
                          <a:solidFill>
                            <a:srgbClr val="000000"/>
                          </a:solidFill>
                          <a:highlight>
                            <a:srgbClr val="B5E6A2"/>
                          </a:highlight>
                          <a:latin typeface="Aptos Narrow" pitchFamily="34"/>
                        </a:rPr>
                        <a:t>£7,040</a:t>
                      </a:r>
                      <a:endParaRPr lang="en-GB" sz="2300" b="0" i="0" u="none" strike="noStrike">
                        <a:highlight>
                          <a:srgbClr val="B5E6A2"/>
                        </a:highlight>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B5E6A2"/>
                    </a:solidFill>
                  </a:tcPr>
                </a:tc>
                <a:tc>
                  <a:txBody>
                    <a:bodyPr/>
                    <a:lstStyle/>
                    <a:p>
                      <a:pPr lvl="0" algn="r" fontAlgn="b">
                        <a:spcBef>
                          <a:spcPts val="0"/>
                        </a:spcBef>
                        <a:spcAft>
                          <a:spcPts val="0"/>
                        </a:spcAft>
                      </a:pPr>
                      <a:r>
                        <a:rPr lang="en-GB" sz="3300" b="1" i="0" u="none" strike="noStrike">
                          <a:solidFill>
                            <a:srgbClr val="000000"/>
                          </a:solidFill>
                          <a:highlight>
                            <a:srgbClr val="B5E6A2"/>
                          </a:highlight>
                          <a:latin typeface="Aptos Narrow" pitchFamily="34"/>
                        </a:rPr>
                        <a:t>£6,995</a:t>
                      </a:r>
                      <a:endParaRPr lang="en-GB" sz="2300" b="0" i="0" u="none" strike="noStrike">
                        <a:highlight>
                          <a:srgbClr val="B5E6A2"/>
                        </a:highlight>
                        <a:latin typeface="Arial" pitchFamily="34"/>
                      </a:endParaRPr>
                    </a:p>
                  </a:txBody>
                  <a:tcPr marL="12088" marR="12088" marT="12088" marB="0" anchor="b">
                    <a:lnL w="6345" cap="flat" cmpd="sng" algn="ctr">
                      <a:solidFill>
                        <a:srgbClr val="000000"/>
                      </a:solidFill>
                      <a:prstDash val="solid"/>
                      <a:round/>
                      <a:headEnd type="none" w="med" len="med"/>
                      <a:tailEnd type="none" w="med" len="med"/>
                    </a:lnL>
                    <a:lnR w="6345" cap="flat" cmpd="sng" algn="ctr">
                      <a:solidFill>
                        <a:srgbClr val="000000"/>
                      </a:solidFill>
                      <a:prstDash val="solid"/>
                      <a:round/>
                      <a:headEnd type="none" w="med" len="med"/>
                      <a:tailEnd type="none" w="med" len="med"/>
                    </a:lnR>
                    <a:lnT w="6345" cap="flat" cmpd="sng" algn="ctr">
                      <a:solidFill>
                        <a:srgbClr val="000000"/>
                      </a:solidFill>
                      <a:prstDash val="solid"/>
                      <a:round/>
                      <a:headEnd type="none" w="med" len="med"/>
                      <a:tailEnd type="none" w="med" len="med"/>
                    </a:lnT>
                    <a:lnB w="6345" cap="flat" cmpd="sng" algn="ctr">
                      <a:solidFill>
                        <a:srgbClr val="000000"/>
                      </a:solidFill>
                      <a:prstDash val="solid"/>
                      <a:round/>
                      <a:headEnd type="none" w="med" len="med"/>
                      <a:tailEnd type="none" w="med" len="med"/>
                    </a:lnB>
                    <a:solidFill>
                      <a:srgbClr val="B5E6A2"/>
                    </a:solidFill>
                  </a:tcPr>
                </a:tc>
                <a:extLst>
                  <a:ext uri="{0D108BD9-81ED-4DB2-BD59-A6C34878D82A}">
                    <a16:rowId xmlns:a16="http://schemas.microsoft.com/office/drawing/2014/main" val="3934529454"/>
                  </a:ext>
                </a:extLst>
              </a:tr>
            </a:tbl>
          </a:graphicData>
        </a:graphic>
      </p:graphicFrame>
      <p:sp>
        <p:nvSpPr>
          <p:cNvPr id="3" name="TextBox 6">
            <a:extLst>
              <a:ext uri="{FF2B5EF4-FFF2-40B4-BE49-F238E27FC236}">
                <a16:creationId xmlns:a16="http://schemas.microsoft.com/office/drawing/2014/main" id="{63E66E1B-F91B-6314-68A5-3C855CE4ADCE}"/>
              </a:ext>
            </a:extLst>
          </p:cNvPr>
          <p:cNvSpPr txBox="1"/>
          <p:nvPr/>
        </p:nvSpPr>
        <p:spPr>
          <a:xfrm>
            <a:off x="914400" y="4793385"/>
            <a:ext cx="10241280" cy="707882"/>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4000" b="1" i="0" u="none" strike="noStrike" kern="1200" cap="none" spc="0" baseline="0">
                <a:solidFill>
                  <a:srgbClr val="000000"/>
                </a:solidFill>
                <a:uFillTx/>
                <a:latin typeface="Aptos Narrow" pitchFamily="34"/>
              </a:rPr>
              <a:t>Investment capital needed = £1,400</a:t>
            </a:r>
            <a:endParaRPr lang="en-GB" sz="1800" b="0" i="0" u="none" strike="noStrike" kern="1200" cap="none" spc="0" baseline="0">
              <a:solidFill>
                <a:srgbClr val="000000"/>
              </a:solidFill>
              <a:uFillTx/>
              <a:latin typeface="Aptos"/>
            </a:endParaRPr>
          </a:p>
        </p:txBody>
      </p:sp>
      <p:sp>
        <p:nvSpPr>
          <p:cNvPr id="4" name="TextBox 7">
            <a:extLst>
              <a:ext uri="{FF2B5EF4-FFF2-40B4-BE49-F238E27FC236}">
                <a16:creationId xmlns:a16="http://schemas.microsoft.com/office/drawing/2014/main" id="{9E0C34E2-CA24-FD2D-E51E-DF360607F920}"/>
              </a:ext>
            </a:extLst>
          </p:cNvPr>
          <p:cNvSpPr txBox="1"/>
          <p:nvPr/>
        </p:nvSpPr>
        <p:spPr>
          <a:xfrm>
            <a:off x="914400" y="5778267"/>
            <a:ext cx="10257794"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0" i="0" u="none" strike="noStrike" kern="1200" cap="none" spc="0" baseline="0">
                <a:solidFill>
                  <a:srgbClr val="000000"/>
                </a:solidFill>
                <a:highlight>
                  <a:srgbClr val="FFFF00"/>
                </a:highlight>
                <a:uFillTx/>
                <a:latin typeface="Aptos" pitchFamily="34"/>
                <a:ea typeface="DengXian" pitchFamily="2"/>
                <a:cs typeface="Times New Roman" pitchFamily="18"/>
              </a:rPr>
              <a:t>£1,400</a:t>
            </a:r>
            <a:r>
              <a:rPr lang="en-GB" sz="1800" b="0" i="0" u="none" strike="noStrike" kern="1200" cap="none" spc="0" baseline="0">
                <a:solidFill>
                  <a:srgbClr val="000000"/>
                </a:solidFill>
                <a:uFillTx/>
                <a:latin typeface="Aptos" pitchFamily="34"/>
                <a:ea typeface="DengXian" pitchFamily="2"/>
                <a:cs typeface="Times New Roman" pitchFamily="18"/>
              </a:rPr>
              <a:t> = </a:t>
            </a:r>
            <a:r>
              <a:rPr lang="en-GB" sz="1800" b="0" i="0" u="none" strike="noStrike" kern="1200" cap="none" spc="0" baseline="0">
                <a:solidFill>
                  <a:srgbClr val="000000"/>
                </a:solidFill>
                <a:highlight>
                  <a:srgbClr val="00FFFF"/>
                </a:highlight>
                <a:uFillTx/>
                <a:latin typeface="Aptos" pitchFamily="34"/>
                <a:ea typeface="DengXian" pitchFamily="2"/>
                <a:cs typeface="Times New Roman" pitchFamily="18"/>
              </a:rPr>
              <a:t>£1,600</a:t>
            </a:r>
            <a:r>
              <a:rPr lang="en-GB" sz="1800" b="0" i="0" u="none" strike="noStrike" kern="1200" cap="none" spc="0" baseline="0">
                <a:solidFill>
                  <a:srgbClr val="000000"/>
                </a:solidFill>
                <a:uFillTx/>
                <a:latin typeface="Aptos" pitchFamily="34"/>
                <a:ea typeface="DengXian" pitchFamily="2"/>
                <a:cs typeface="Times New Roman" pitchFamily="18"/>
              </a:rPr>
              <a:t> + (</a:t>
            </a:r>
            <a:r>
              <a:rPr lang="en-GB" sz="1800" b="0" i="0" u="none" strike="noStrike" kern="1200" cap="none" spc="0" baseline="0">
                <a:solidFill>
                  <a:srgbClr val="000000"/>
                </a:solidFill>
                <a:highlight>
                  <a:srgbClr val="00FF00"/>
                </a:highlight>
                <a:uFillTx/>
                <a:latin typeface="Aptos" pitchFamily="34"/>
                <a:ea typeface="DengXian" pitchFamily="2"/>
                <a:cs typeface="Times New Roman" pitchFamily="18"/>
              </a:rPr>
              <a:t>£1,000</a:t>
            </a:r>
            <a:r>
              <a:rPr lang="en-GB" sz="1800" b="0" i="0" u="none" strike="noStrike" kern="1200" cap="none" spc="0" baseline="0">
                <a:solidFill>
                  <a:srgbClr val="000000"/>
                </a:solidFill>
                <a:uFillTx/>
                <a:latin typeface="Aptos" pitchFamily="34"/>
                <a:ea typeface="DengXian" pitchFamily="2"/>
                <a:cs typeface="Times New Roman" pitchFamily="18"/>
              </a:rPr>
              <a:t>– </a:t>
            </a:r>
            <a:r>
              <a:rPr lang="en-GB" sz="1800" b="0" i="0" u="none" strike="noStrike" kern="1200" cap="none" spc="0" baseline="0">
                <a:solidFill>
                  <a:srgbClr val="000000"/>
                </a:solidFill>
                <a:highlight>
                  <a:srgbClr val="FF00FF"/>
                </a:highlight>
                <a:uFillTx/>
                <a:latin typeface="Aptos" pitchFamily="34"/>
                <a:ea typeface="DengXian" pitchFamily="2"/>
                <a:cs typeface="Times New Roman" pitchFamily="18"/>
              </a:rPr>
              <a:t>£3,045</a:t>
            </a:r>
            <a:r>
              <a:rPr lang="en-GB" sz="1800" b="0" i="0" u="none" strike="noStrike" kern="1200" cap="none" spc="0" baseline="0">
                <a:solidFill>
                  <a:srgbClr val="000000"/>
                </a:solidFill>
                <a:uFillTx/>
                <a:latin typeface="Aptos" pitchFamily="34"/>
                <a:ea typeface="DengXian" pitchFamily="2"/>
                <a:cs typeface="Times New Roman" pitchFamily="18"/>
              </a:rPr>
              <a:t>)</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34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43585-A2B3-E387-9EF9-5546BE25CF22}"/>
              </a:ext>
            </a:extLst>
          </p:cNvPr>
          <p:cNvSpPr txBox="1">
            <a:spLocks noGrp="1"/>
          </p:cNvSpPr>
          <p:nvPr>
            <p:ph type="title"/>
          </p:nvPr>
        </p:nvSpPr>
        <p:spPr>
          <a:xfrm>
            <a:off x="838203" y="365129"/>
            <a:ext cx="10515600" cy="1325559"/>
          </a:xfrm>
        </p:spPr>
        <p:txBody>
          <a:bodyPr anchorCtr="1"/>
          <a:lstStyle/>
          <a:p>
            <a:pPr lvl="0" algn="ctr"/>
            <a:r>
              <a:rPr lang="en-GB"/>
              <a:t>Questions? </a:t>
            </a:r>
          </a:p>
        </p:txBody>
      </p:sp>
      <p:pic>
        <p:nvPicPr>
          <p:cNvPr id="3" name="Content Placeholder 4" descr="Question mark boxes">
            <a:extLst>
              <a:ext uri="{FF2B5EF4-FFF2-40B4-BE49-F238E27FC236}">
                <a16:creationId xmlns:a16="http://schemas.microsoft.com/office/drawing/2014/main" id="{FEEB616E-1F24-8C8E-DE03-C2CFC7FA6CE3}"/>
              </a:ext>
            </a:extLst>
          </p:cNvPr>
          <p:cNvPicPr>
            <a:picLocks noGrp="1" noChangeAspect="1"/>
          </p:cNvPicPr>
          <p:nvPr>
            <p:ph idx="1"/>
          </p:nvPr>
        </p:nvPicPr>
        <p:blipFill>
          <a:blip r:embed="rId2"/>
          <a:stretch>
            <a:fillRect/>
          </a:stretch>
        </p:blipFill>
        <p:spPr>
          <a:xfrm>
            <a:off x="2228283" y="1825627"/>
            <a:ext cx="7735421" cy="4351336"/>
          </a:xfr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1406</Words>
  <Application>Microsoft Office PowerPoint</Application>
  <PresentationFormat>Widescreen</PresentationFormat>
  <Paragraphs>212</Paragraphs>
  <Slides>13</Slides>
  <Notes>8</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Business Plan</vt:lpstr>
      <vt:lpstr>PowerPoint Presentation</vt:lpstr>
      <vt:lpstr>PowerPoint Presentation</vt:lpstr>
      <vt:lpstr>PowerPoint Presentation</vt:lpstr>
      <vt:lpstr>PowerPoint Presentation</vt:lpstr>
      <vt:lpstr>An organisational chart</vt:lpstr>
      <vt:lpstr>PowerPoint Presentation</vt:lpstr>
      <vt:lpstr>PowerPoint Presentation</vt:lpstr>
      <vt:lpstr>PowerPoint Presentation</vt:lpstr>
      <vt:lpstr>PowerPoint Presentation</vt:lpstr>
      <vt:lpstr>PowerPoint Presentation</vt:lpstr>
      <vt:lpstr>PowerPoint Presentation</vt:lpstr>
      <vt:lpstr>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Task 2</dc:title>
  <dc:creator>Balendran Kandasamy</dc:creator>
  <cp:lastModifiedBy>Diana Volosianko (2440623)</cp:lastModifiedBy>
  <cp:revision>64</cp:revision>
  <dcterms:created xsi:type="dcterms:W3CDTF">2023-07-31T07:37:43Z</dcterms:created>
  <dcterms:modified xsi:type="dcterms:W3CDTF">2026-04-13T11:29:57Z</dcterms:modified>
</cp:coreProperties>
</file>