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37"/>
  </p:notesMasterIdLst>
  <p:sldIdLst>
    <p:sldId id="256" r:id="rId2"/>
    <p:sldId id="257" r:id="rId3"/>
    <p:sldId id="258" r:id="rId4"/>
    <p:sldId id="297" r:id="rId5"/>
    <p:sldId id="260" r:id="rId6"/>
    <p:sldId id="261" r:id="rId7"/>
    <p:sldId id="262" r:id="rId8"/>
    <p:sldId id="263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7" r:id="rId30"/>
    <p:sldId id="288" r:id="rId31"/>
    <p:sldId id="289" r:id="rId32"/>
    <p:sldId id="290" r:id="rId33"/>
    <p:sldId id="291" r:id="rId34"/>
    <p:sldId id="294" r:id="rId35"/>
    <p:sldId id="295" r:id="rId36"/>
  </p:sldIdLst>
  <p:sldSz cx="12192000" cy="6858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1pPr>
    <a:lvl2pPr marL="0" marR="0" indent="457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2pPr>
    <a:lvl3pPr marL="0" marR="0" indent="914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3pPr>
    <a:lvl4pPr marL="0" marR="0" indent="1371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4pPr>
    <a:lvl5pPr marL="0" marR="0" indent="18288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5pPr>
    <a:lvl6pPr marL="0" marR="0" indent="22860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6pPr>
    <a:lvl7pPr marL="0" marR="0" indent="27432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7pPr>
    <a:lvl8pPr marL="0" marR="0" indent="32004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8pPr>
    <a:lvl9pPr marL="0" marR="0" indent="3657600" algn="l" defTabSz="9144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  <a:latin typeface="Avenir Next LT Pro"/>
        <a:ea typeface="Avenir Next LT Pro"/>
        <a:cs typeface="Avenir Next LT Pro"/>
        <a:sym typeface="Avenir Next LT Pro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FDBF9"/>
          </a:solidFill>
        </a:fill>
      </a:tcStyle>
    </a:wholeTbl>
    <a:band2H>
      <a:tcTxStyle/>
      <a:tcStyle>
        <a:tcBdr/>
        <a:fill>
          <a:solidFill>
            <a:srgbClr val="E8EEFC"/>
          </a:solidFill>
        </a:fill>
      </a:tcStyle>
    </a:band2H>
    <a:firstCol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2"/>
          </a:solidFill>
        </a:fill>
      </a:tcStyle>
    </a:firstCol>
    <a:la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2"/>
          </a:solidFill>
        </a:fill>
      </a:tcStyle>
    </a:lastRow>
    <a:fir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2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8D5D1"/>
          </a:solidFill>
        </a:fill>
      </a:tcStyle>
    </a:wholeTbl>
    <a:band2H>
      <a:tcTxStyle/>
      <a:tcStyle>
        <a:tcBdr/>
        <a:fill>
          <a:solidFill>
            <a:srgbClr val="FCEBEA"/>
          </a:solidFill>
        </a:fill>
      </a:tcStyle>
    </a:band2H>
    <a:firstCol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lastRow>
    <a:fir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D0CFD1"/>
          </a:solidFill>
        </a:fill>
      </a:tcStyle>
    </a:wholeTbl>
    <a:band2H>
      <a:tcTxStyle/>
      <a:tcStyle>
        <a:tcBdr/>
        <a:fill>
          <a:solidFill>
            <a:srgbClr val="E9E9E9"/>
          </a:solidFill>
        </a:fill>
      </a:tcStyle>
    </a:band2H>
    <a:firstCol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Col>
    <a:la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lastRow>
    <a:fir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3"/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FFDCCA"/>
          </a:solidFill>
        </a:fill>
      </a:tcStyle>
    </a:wholeTbl>
    <a:band2H>
      <a:tcTxStyle/>
      <a:tcStyle>
        <a:tcBdr/>
        <a:fill>
          <a:solidFill>
            <a:srgbClr val="FFEEE7"/>
          </a:solidFill>
        </a:fill>
      </a:tcStyle>
    </a:band2H>
    <a:firstCol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Col>
    <a:la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lastRow>
    <a:fir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chemeClr val="accent6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E6E6E6"/>
          </a:solidFill>
        </a:fill>
      </a:tcStyle>
    </a:wholeTbl>
    <a:band2H>
      <a:tcTxStyle/>
      <a:tcStyle>
        <a:tcBdr/>
        <a:fill>
          <a:solidFill>
            <a:srgbClr val="FFFFFF"/>
          </a:solidFill>
        </a:fill>
      </a:tcStyle>
    </a:band2H>
    <a:firstCol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n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508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FFFFFF"/>
          </a:solidFill>
        </a:fill>
      </a:tcStyle>
    </a:lastRow>
    <a:fir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25400" cap="flat">
              <a:solidFill>
                <a:srgbClr val="000000"/>
              </a:solidFill>
              <a:prstDash val="solid"/>
              <a:round/>
            </a:ln>
          </a:top>
          <a:bottom>
            <a:ln w="25400" cap="flat">
              <a:solidFill>
                <a:srgbClr val="000000"/>
              </a:solidFill>
              <a:prstDash val="solid"/>
              <a:round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1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Avenir Next LT Pro"/>
          <a:ea typeface="Avenir Next LT Pro"/>
          <a:cs typeface="Avenir Next LT Pro"/>
        </a:font>
        <a:srgbClr val="000000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CACACA"/>
          </a:solidFill>
        </a:fill>
      </a:tcStyle>
    </a:wholeTbl>
    <a:band2H>
      <a:tcTxStyle/>
      <a:tcStyle>
        <a:tcBdr/>
        <a:fill>
          <a:solidFill>
            <a:srgbClr val="E6E6E6"/>
          </a:solidFill>
        </a:fill>
      </a:tcStyle>
    </a:band2H>
    <a:firstCol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Col>
    <a:la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38100" cap="flat">
              <a:solidFill>
                <a:srgbClr val="FFFFFF"/>
              </a:solidFill>
              <a:prstDash val="solid"/>
              <a:round/>
            </a:ln>
          </a:top>
          <a:bottom>
            <a:ln w="127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lastRow>
    <a:firstRow>
      <a:tcTxStyle b="on" i="off">
        <a:font>
          <a:latin typeface="Avenir Next LT Pro"/>
          <a:ea typeface="Avenir Next LT Pro"/>
          <a:cs typeface="Avenir Next LT Pro"/>
        </a:font>
        <a:srgbClr val="FFFFFF"/>
      </a:tcTxStyle>
      <a:tcStyle>
        <a:tcBdr>
          <a:left>
            <a:ln w="12700" cap="flat">
              <a:solidFill>
                <a:srgbClr val="FFFFFF"/>
              </a:solidFill>
              <a:prstDash val="solid"/>
              <a:round/>
            </a:ln>
          </a:left>
          <a:right>
            <a:ln w="12700" cap="flat">
              <a:solidFill>
                <a:srgbClr val="FFFFFF"/>
              </a:solidFill>
              <a:prstDash val="solid"/>
              <a:round/>
            </a:ln>
          </a:right>
          <a:top>
            <a:ln w="12700" cap="flat">
              <a:solidFill>
                <a:srgbClr val="FFFFFF"/>
              </a:solidFill>
              <a:prstDash val="solid"/>
              <a:round/>
            </a:ln>
          </a:top>
          <a:bottom>
            <a:ln w="38100" cap="flat">
              <a:solidFill>
                <a:srgbClr val="FFFFFF"/>
              </a:solidFill>
              <a:prstDash val="solid"/>
              <a:round/>
            </a:ln>
          </a:bottom>
          <a:insideH>
            <a:ln w="12700" cap="flat">
              <a:solidFill>
                <a:srgbClr val="FFFFFF"/>
              </a:solidFill>
              <a:prstDash val="solid"/>
              <a:round/>
            </a:ln>
          </a:insideH>
          <a:insideV>
            <a:ln w="12700" cap="flat">
              <a:solidFill>
                <a:srgbClr val="FFFFFF"/>
              </a:solidFill>
              <a:prstDash val="solid"/>
              <a:round/>
            </a:ln>
          </a:insideV>
        </a:tcBdr>
        <a:fill>
          <a:solidFill>
            <a:srgbClr val="000000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4" d="100"/>
          <a:sy n="54" d="100"/>
        </p:scale>
        <p:origin x="101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notesMaster" Target="notesMasters/notes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9" name="Shape 189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90" name="Shape 190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latinLnBrk="0">
      <a:defRPr sz="1200">
        <a:latin typeface="+mn-lt"/>
        <a:ea typeface="+mn-ea"/>
        <a:cs typeface="+mn-cs"/>
        <a:sym typeface="Calibri"/>
      </a:defRPr>
    </a:lvl1pPr>
    <a:lvl2pPr indent="228600" latinLnBrk="0">
      <a:defRPr sz="1200">
        <a:latin typeface="+mn-lt"/>
        <a:ea typeface="+mn-ea"/>
        <a:cs typeface="+mn-cs"/>
        <a:sym typeface="Calibri"/>
      </a:defRPr>
    </a:lvl2pPr>
    <a:lvl3pPr indent="457200" latinLnBrk="0">
      <a:defRPr sz="1200">
        <a:latin typeface="+mn-lt"/>
        <a:ea typeface="+mn-ea"/>
        <a:cs typeface="+mn-cs"/>
        <a:sym typeface="Calibri"/>
      </a:defRPr>
    </a:lvl3pPr>
    <a:lvl4pPr indent="685800" latinLnBrk="0">
      <a:defRPr sz="1200">
        <a:latin typeface="+mn-lt"/>
        <a:ea typeface="+mn-ea"/>
        <a:cs typeface="+mn-cs"/>
        <a:sym typeface="Calibri"/>
      </a:defRPr>
    </a:lvl4pPr>
    <a:lvl5pPr indent="914400" latinLnBrk="0">
      <a:defRPr sz="1200">
        <a:latin typeface="+mn-lt"/>
        <a:ea typeface="+mn-ea"/>
        <a:cs typeface="+mn-cs"/>
        <a:sym typeface="Calibri"/>
      </a:defRPr>
    </a:lvl5pPr>
    <a:lvl6pPr indent="1143000" latinLnBrk="0">
      <a:defRPr sz="1200">
        <a:latin typeface="+mn-lt"/>
        <a:ea typeface="+mn-ea"/>
        <a:cs typeface="+mn-cs"/>
        <a:sym typeface="Calibri"/>
      </a:defRPr>
    </a:lvl6pPr>
    <a:lvl7pPr indent="1371600" latinLnBrk="0">
      <a:defRPr sz="1200">
        <a:latin typeface="+mn-lt"/>
        <a:ea typeface="+mn-ea"/>
        <a:cs typeface="+mn-cs"/>
        <a:sym typeface="Calibri"/>
      </a:defRPr>
    </a:lvl7pPr>
    <a:lvl8pPr indent="1600200" latinLnBrk="0">
      <a:defRPr sz="1200">
        <a:latin typeface="+mn-lt"/>
        <a:ea typeface="+mn-ea"/>
        <a:cs typeface="+mn-cs"/>
        <a:sym typeface="Calibri"/>
      </a:defRPr>
    </a:lvl8pPr>
    <a:lvl9pPr indent="1828800" latinLnBrk="0">
      <a:defRPr sz="1200">
        <a:latin typeface="+mn-lt"/>
        <a:ea typeface="+mn-ea"/>
        <a:cs typeface="+mn-cs"/>
        <a:sym typeface="Calibri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[Sources]
- https://csrc.nist.gov/pubs/sp/800/101/r1/final
- https://www.swgde.org/wp-content/uploads/2024/03/2024-03-07-SWGDE-Best-Practices-for-Drone-Forensics-21-F-002-1.2.pdf
- https://www.dfrws.org/wp-content/uploads/2021/05/2019_EU_paper-iot_forensic_challenges_and_opportunities_for_digital_traces.pdf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1200" dirty="0">
                <a:solidFill>
                  <a:schemeClr val="tx1"/>
                </a:solidFill>
                <a:latin typeface="Arial" panose="020B0604020202020204" pitchFamily="34" charset="0"/>
              </a:rPr>
              <a:t>—so threats can be identified before they escalate.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0237733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9111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and Content 2 small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Picture Placeholder 21"/>
          <p:cNvSpPr>
            <a:spLocks noGrp="1"/>
          </p:cNvSpPr>
          <p:nvPr>
            <p:ph type="pic" sz="quarter" idx="21"/>
          </p:nvPr>
        </p:nvSpPr>
        <p:spPr>
          <a:xfrm>
            <a:off x="7200479" y="1150210"/>
            <a:ext cx="2207046" cy="2204179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42" name="Picture Placeholder 20"/>
          <p:cNvSpPr>
            <a:spLocks noGrp="1"/>
          </p:cNvSpPr>
          <p:nvPr>
            <p:ph type="pic" sz="quarter" idx="22"/>
          </p:nvPr>
        </p:nvSpPr>
        <p:spPr>
          <a:xfrm>
            <a:off x="8444631" y="2579683"/>
            <a:ext cx="3096808" cy="3096807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43" name="Title Text"/>
          <p:cNvSpPr txBox="1">
            <a:spLocks noGrp="1"/>
          </p:cNvSpPr>
          <p:nvPr>
            <p:ph type="title"/>
          </p:nvPr>
        </p:nvSpPr>
        <p:spPr>
          <a:xfrm>
            <a:off x="539495" y="365124"/>
            <a:ext cx="5806442" cy="1325881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4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539495" y="1825625"/>
            <a:ext cx="5806442" cy="4352545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10000"/>
              </a:lnSpc>
              <a:buSzTx/>
              <a:buFontTx/>
              <a:buNone/>
              <a:defRPr sz="2400"/>
            </a:lvl1pPr>
            <a:lvl2pPr marL="274319" indent="-274319">
              <a:lnSpc>
                <a:spcPct val="110000"/>
              </a:lnSpc>
              <a:buFontTx/>
              <a:defRPr sz="2400"/>
            </a:lvl2pPr>
            <a:lvl3pPr marL="533400" indent="-304800">
              <a:lnSpc>
                <a:spcPct val="110000"/>
              </a:lnSpc>
              <a:buFontTx/>
              <a:defRPr sz="2400"/>
            </a:lvl3pPr>
            <a:lvl4pPr marL="800100" indent="-342900">
              <a:lnSpc>
                <a:spcPct val="110000"/>
              </a:lnSpc>
              <a:buFontTx/>
              <a:defRPr sz="2400"/>
            </a:lvl4pPr>
            <a:lvl5pPr marL="2133600" indent="-304800">
              <a:lnSpc>
                <a:spcPct val="110000"/>
              </a:lnSpc>
              <a:buFontTx/>
              <a:defRPr sz="2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46" name="Oval 9"/>
          <p:cNvSpPr/>
          <p:nvPr/>
        </p:nvSpPr>
        <p:spPr>
          <a:xfrm>
            <a:off x="10249620" y="1555067"/>
            <a:ext cx="819305" cy="797079"/>
          </a:xfrm>
          <a:prstGeom prst="ellipse">
            <a:avLst/>
          </a:prstGeom>
          <a:solidFill>
            <a:schemeClr val="accent2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47" name="Rectangle 11"/>
          <p:cNvSpPr/>
          <p:nvPr/>
        </p:nvSpPr>
        <p:spPr>
          <a:xfrm>
            <a:off x="7590088" y="4034392"/>
            <a:ext cx="876705" cy="876705"/>
          </a:xfrm>
          <a:prstGeom prst="rect">
            <a:avLst/>
          </a:prstGeom>
          <a:ln w="127000">
            <a:solidFill>
              <a:schemeClr val="accent6"/>
            </a:solidFill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Oval 6"/>
          <p:cNvSpPr/>
          <p:nvPr/>
        </p:nvSpPr>
        <p:spPr>
          <a:xfrm>
            <a:off x="2815928" y="148928"/>
            <a:ext cx="6560144" cy="6560144"/>
          </a:xfrm>
          <a:prstGeom prst="ellipse">
            <a:avLst/>
          </a:prstGeom>
          <a:solidFill>
            <a:schemeClr val="accent2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55" name="Arc 7"/>
          <p:cNvSpPr/>
          <p:nvPr/>
        </p:nvSpPr>
        <p:spPr>
          <a:xfrm rot="9222429" flipV="1">
            <a:off x="1900746" y="906095"/>
            <a:ext cx="3085935" cy="196163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9254" y="0"/>
                  <a:pt x="17672" y="8419"/>
                  <a:pt x="21600" y="21600"/>
                </a:cubicBezTo>
              </a:path>
            </a:pathLst>
          </a:custGeom>
          <a:ln w="127000" cap="rnd">
            <a:solidFill>
              <a:schemeClr val="accent4">
                <a:alpha val="95000"/>
              </a:schemeClr>
            </a:solidFill>
            <a:prstDash val="dash"/>
            <a:miter/>
          </a:ln>
        </p:spPr>
        <p:txBody>
          <a:bodyPr lIns="45719" rIns="45719" anchor="ctr"/>
          <a:lstStyle/>
          <a:p>
            <a:pPr algn="ctr">
              <a:defRPr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56" name="Oval 13"/>
          <p:cNvSpPr/>
          <p:nvPr/>
        </p:nvSpPr>
        <p:spPr>
          <a:xfrm>
            <a:off x="8165417" y="5241988"/>
            <a:ext cx="759405" cy="738803"/>
          </a:xfrm>
          <a:prstGeom prst="ellipse">
            <a:avLst/>
          </a:prstGeom>
          <a:solidFill>
            <a:schemeClr val="accent5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57" name="Title Text"/>
          <p:cNvSpPr txBox="1">
            <a:spLocks noGrp="1"/>
          </p:cNvSpPr>
          <p:nvPr>
            <p:ph type="title"/>
          </p:nvPr>
        </p:nvSpPr>
        <p:spPr>
          <a:xfrm>
            <a:off x="3319271" y="1380744"/>
            <a:ext cx="5559553" cy="2514601"/>
          </a:xfrm>
          <a:prstGeom prst="rect">
            <a:avLst/>
          </a:prstGeom>
        </p:spPr>
        <p:txBody>
          <a:bodyPr anchor="b"/>
          <a:lstStyle>
            <a:lvl1pPr algn="ctr">
              <a:defRPr sz="6000">
                <a:solidFill>
                  <a:srgbClr val="FFFFFF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5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3319271" y="4078223"/>
            <a:ext cx="5559553" cy="1536193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>
                <a:solidFill>
                  <a:srgbClr val="FFFFFF"/>
                </a:solidFill>
              </a:defRPr>
            </a:lvl1pPr>
            <a:lvl2pPr marL="0" indent="457200" algn="ctr">
              <a:buSzTx/>
              <a:buFontTx/>
              <a:buNone/>
              <a:defRPr sz="2400">
                <a:solidFill>
                  <a:srgbClr val="FFFFFF"/>
                </a:solidFill>
              </a:defRPr>
            </a:lvl2pPr>
            <a:lvl3pPr marL="0" indent="914400" algn="ctr">
              <a:buSzTx/>
              <a:buFontTx/>
              <a:buNone/>
              <a:defRPr sz="2400">
                <a:solidFill>
                  <a:srgbClr val="FFFFFF"/>
                </a:solidFill>
              </a:defRPr>
            </a:lvl3pPr>
            <a:lvl4pPr marL="0" indent="1371600" algn="ctr">
              <a:buSzTx/>
              <a:buFontTx/>
              <a:buNone/>
              <a:defRPr sz="2400">
                <a:solidFill>
                  <a:srgbClr val="FFFFFF"/>
                </a:solidFill>
              </a:defRPr>
            </a:lvl4pPr>
            <a:lvl5pPr marL="0" indent="1828800" algn="ctr">
              <a:buSzTx/>
              <a:buFontTx/>
              <a:buNone/>
              <a:defRPr sz="2400">
                <a:solidFill>
                  <a:srgbClr val="FFFFFF"/>
                </a:solidFill>
              </a:defRPr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9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5892800" y="6172200"/>
            <a:ext cx="2844800" cy="36830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Title Text"/>
          <p:cNvSpPr txBox="1">
            <a:spLocks noGrp="1"/>
          </p:cNvSpPr>
          <p:nvPr>
            <p:ph type="title"/>
          </p:nvPr>
        </p:nvSpPr>
        <p:spPr>
          <a:xfrm>
            <a:off x="539495" y="365125"/>
            <a:ext cx="10515601" cy="1325563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7" name="Body Level One…"/>
          <p:cNvSpPr txBox="1">
            <a:spLocks noGrp="1"/>
          </p:cNvSpPr>
          <p:nvPr>
            <p:ph type="body" idx="1"/>
          </p:nvPr>
        </p:nvSpPr>
        <p:spPr>
          <a:xfrm>
            <a:off x="1179575" y="1911095"/>
            <a:ext cx="9829801" cy="385974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69" name="Freeform: Shape 6"/>
          <p:cNvSpPr/>
          <p:nvPr/>
        </p:nvSpPr>
        <p:spPr>
          <a:xfrm>
            <a:off x="10494433" y="2"/>
            <a:ext cx="849329" cy="35766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21600" y="0"/>
                </a:lnTo>
                <a:lnTo>
                  <a:pt x="21568" y="760"/>
                </a:lnTo>
                <a:cubicBezTo>
                  <a:pt x="20543" y="12654"/>
                  <a:pt x="16111" y="21600"/>
                  <a:pt x="10800" y="21600"/>
                </a:cubicBezTo>
                <a:cubicBezTo>
                  <a:pt x="5489" y="21600"/>
                  <a:pt x="1057" y="12654"/>
                  <a:pt x="32" y="760"/>
                </a:cubicBezTo>
                <a:close/>
              </a:path>
            </a:pathLst>
          </a:custGeom>
          <a:solidFill>
            <a:schemeClr val="accent4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70" name="Freeform: Shape 7"/>
          <p:cNvSpPr/>
          <p:nvPr/>
        </p:nvSpPr>
        <p:spPr>
          <a:xfrm flipH="1">
            <a:off x="123535" y="5717904"/>
            <a:ext cx="1771611" cy="11400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4" h="21593" extrusionOk="0">
                <a:moveTo>
                  <a:pt x="18992" y="14452"/>
                </a:moveTo>
                <a:cubicBezTo>
                  <a:pt x="19281" y="14400"/>
                  <a:pt x="19575" y="14607"/>
                  <a:pt x="19737" y="15016"/>
                </a:cubicBezTo>
                <a:cubicBezTo>
                  <a:pt x="20142" y="16100"/>
                  <a:pt x="20502" y="17222"/>
                  <a:pt x="20816" y="18374"/>
                </a:cubicBezTo>
                <a:lnTo>
                  <a:pt x="21544" y="21593"/>
                </a:lnTo>
                <a:lnTo>
                  <a:pt x="19910" y="21593"/>
                </a:lnTo>
                <a:lnTo>
                  <a:pt x="19394" y="19313"/>
                </a:lnTo>
                <a:cubicBezTo>
                  <a:pt x="19105" y="18253"/>
                  <a:pt x="18774" y="17221"/>
                  <a:pt x="18402" y="16224"/>
                </a:cubicBezTo>
                <a:cubicBezTo>
                  <a:pt x="18197" y="15641"/>
                  <a:pt x="18335" y="14910"/>
                  <a:pt x="18709" y="14591"/>
                </a:cubicBezTo>
                <a:cubicBezTo>
                  <a:pt x="18799" y="14515"/>
                  <a:pt x="18895" y="14469"/>
                  <a:pt x="18992" y="14452"/>
                </a:cubicBezTo>
                <a:close/>
                <a:moveTo>
                  <a:pt x="11351" y="3055"/>
                </a:moveTo>
                <a:cubicBezTo>
                  <a:pt x="11452" y="3065"/>
                  <a:pt x="11552" y="3107"/>
                  <a:pt x="11647" y="3181"/>
                </a:cubicBezTo>
                <a:cubicBezTo>
                  <a:pt x="13087" y="4305"/>
                  <a:pt x="14432" y="5702"/>
                  <a:pt x="15651" y="7341"/>
                </a:cubicBezTo>
                <a:cubicBezTo>
                  <a:pt x="15974" y="7774"/>
                  <a:pt x="16010" y="8532"/>
                  <a:pt x="15733" y="9036"/>
                </a:cubicBezTo>
                <a:cubicBezTo>
                  <a:pt x="15586" y="9302"/>
                  <a:pt x="15371" y="9455"/>
                  <a:pt x="15146" y="9454"/>
                </a:cubicBezTo>
                <a:lnTo>
                  <a:pt x="15142" y="9454"/>
                </a:lnTo>
                <a:cubicBezTo>
                  <a:pt x="14957" y="9457"/>
                  <a:pt x="14778" y="9355"/>
                  <a:pt x="14637" y="9169"/>
                </a:cubicBezTo>
                <a:cubicBezTo>
                  <a:pt x="13515" y="7657"/>
                  <a:pt x="12278" y="6368"/>
                  <a:pt x="10952" y="5332"/>
                </a:cubicBezTo>
                <a:cubicBezTo>
                  <a:pt x="10571" y="5033"/>
                  <a:pt x="10418" y="4309"/>
                  <a:pt x="10610" y="3715"/>
                </a:cubicBezTo>
                <a:cubicBezTo>
                  <a:pt x="10753" y="3270"/>
                  <a:pt x="11051" y="3024"/>
                  <a:pt x="11351" y="3055"/>
                </a:cubicBezTo>
                <a:close/>
                <a:moveTo>
                  <a:pt x="3116" y="1"/>
                </a:moveTo>
                <a:cubicBezTo>
                  <a:pt x="3920" y="8"/>
                  <a:pt x="4723" y="93"/>
                  <a:pt x="5521" y="255"/>
                </a:cubicBezTo>
                <a:cubicBezTo>
                  <a:pt x="5944" y="336"/>
                  <a:pt x="6245" y="936"/>
                  <a:pt x="6193" y="1594"/>
                </a:cubicBezTo>
                <a:cubicBezTo>
                  <a:pt x="6145" y="2200"/>
                  <a:pt x="5813" y="2653"/>
                  <a:pt x="5421" y="2649"/>
                </a:cubicBezTo>
                <a:cubicBezTo>
                  <a:pt x="5387" y="2650"/>
                  <a:pt x="5353" y="2647"/>
                  <a:pt x="5320" y="2640"/>
                </a:cubicBezTo>
                <a:cubicBezTo>
                  <a:pt x="3850" y="2341"/>
                  <a:pt x="2362" y="2327"/>
                  <a:pt x="890" y="2599"/>
                </a:cubicBezTo>
                <a:cubicBezTo>
                  <a:pt x="468" y="2700"/>
                  <a:pt x="74" y="2249"/>
                  <a:pt x="9" y="1592"/>
                </a:cubicBezTo>
                <a:cubicBezTo>
                  <a:pt x="-56" y="936"/>
                  <a:pt x="233" y="321"/>
                  <a:pt x="655" y="220"/>
                </a:cubicBezTo>
                <a:cubicBezTo>
                  <a:pt x="673" y="216"/>
                  <a:pt x="691" y="212"/>
                  <a:pt x="709" y="210"/>
                </a:cubicBezTo>
                <a:cubicBezTo>
                  <a:pt x="1509" y="63"/>
                  <a:pt x="2313" y="-7"/>
                  <a:pt x="3116" y="1"/>
                </a:cubicBezTo>
                <a:close/>
              </a:path>
            </a:pathLst>
          </a:custGeom>
          <a:solidFill>
            <a:schemeClr val="accent4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and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" name="Title Text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7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79" name="Body Level One…"/>
          <p:cNvSpPr txBox="1">
            <a:spLocks noGrp="1"/>
          </p:cNvSpPr>
          <p:nvPr>
            <p:ph type="body" idx="1"/>
          </p:nvPr>
        </p:nvSpPr>
        <p:spPr>
          <a:xfrm>
            <a:off x="838200" y="1911095"/>
            <a:ext cx="10515600" cy="3859743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Quote slide with picture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icture Placeholder 5"/>
          <p:cNvSpPr>
            <a:spLocks noGrp="1"/>
          </p:cNvSpPr>
          <p:nvPr>
            <p:ph type="pic" idx="21"/>
          </p:nvPr>
        </p:nvSpPr>
        <p:spPr>
          <a:xfrm>
            <a:off x="0" y="1"/>
            <a:ext cx="12192000" cy="6858001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87" name="Title Text"/>
          <p:cNvSpPr txBox="1">
            <a:spLocks noGrp="1"/>
          </p:cNvSpPr>
          <p:nvPr>
            <p:ph type="title"/>
          </p:nvPr>
        </p:nvSpPr>
        <p:spPr>
          <a:xfrm>
            <a:off x="3111500" y="370600"/>
            <a:ext cx="5923842" cy="5923842"/>
          </a:xfrm>
          <a:prstGeom prst="rect">
            <a:avLst/>
          </a:prstGeom>
          <a:solidFill>
            <a:srgbClr val="FFFFFF">
              <a:alpha val="95000"/>
            </a:srgbClr>
          </a:solidFill>
        </p:spPr>
        <p:txBody>
          <a:bodyPr anchor="b"/>
          <a:lstStyle>
            <a:lvl1pPr algn="ctr">
              <a:defRPr sz="4000"/>
            </a:lvl1pPr>
          </a:lstStyle>
          <a:p>
            <a:r>
              <a:t>Title Text</a:t>
            </a:r>
          </a:p>
        </p:txBody>
      </p:sp>
      <p:sp>
        <p:nvSpPr>
          <p:cNvPr id="8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3575303" y="4379976"/>
            <a:ext cx="5038345" cy="713233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2400"/>
            </a:lvl1pPr>
            <a:lvl2pPr marL="0" indent="457200" algn="ctr">
              <a:buSzTx/>
              <a:buFontTx/>
              <a:buNone/>
              <a:defRPr sz="2400"/>
            </a:lvl2pPr>
            <a:lvl3pPr marL="0" indent="914400" algn="ctr">
              <a:buSzTx/>
              <a:buFontTx/>
              <a:buNone/>
              <a:defRPr sz="2400"/>
            </a:lvl3pPr>
            <a:lvl4pPr marL="0" indent="1371600" algn="ctr">
              <a:buSzTx/>
              <a:buFontTx/>
              <a:buNone/>
              <a:defRPr sz="2400"/>
            </a:lvl4pPr>
            <a:lvl5pPr marL="0" indent="1828800" algn="ctr">
              <a:buSzTx/>
              <a:buFontTx/>
              <a:buNone/>
              <a:defRPr sz="2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8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Title Text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9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838200" y="1825625"/>
            <a:ext cx="5181600" cy="4351338"/>
          </a:xfrm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9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Title Text"/>
          <p:cNvSpPr txBox="1">
            <a:spLocks noGrp="1"/>
          </p:cNvSpPr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06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39787" y="1681163"/>
            <a:ext cx="5157789" cy="82391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sz="2400" b="1"/>
            </a:lvl1pPr>
            <a:lvl2pPr marL="0" indent="457200">
              <a:buSzTx/>
              <a:buFontTx/>
              <a:buNone/>
              <a:defRPr sz="2400" b="1"/>
            </a:lvl2pPr>
            <a:lvl3pPr marL="0" indent="914400">
              <a:buSzTx/>
              <a:buFontTx/>
              <a:buNone/>
              <a:defRPr sz="2400" b="1"/>
            </a:lvl3pPr>
            <a:lvl4pPr marL="0" indent="1371600">
              <a:buSzTx/>
              <a:buFontTx/>
              <a:buNone/>
              <a:defRPr sz="2400" b="1"/>
            </a:lvl4pPr>
            <a:lvl5pPr marL="0" indent="1828800">
              <a:buSzTx/>
              <a:buFontTx/>
              <a:buNone/>
              <a:defRPr sz="24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07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6172200" y="1681163"/>
            <a:ext cx="5183188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2400" b="1"/>
            </a:pPr>
            <a:endParaRPr/>
          </a:p>
        </p:txBody>
      </p:sp>
      <p:sp>
        <p:nvSpPr>
          <p:cNvPr id="10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mparison 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Title Text"/>
          <p:cNvSpPr txBox="1">
            <a:spLocks noGrp="1"/>
          </p:cNvSpPr>
          <p:nvPr>
            <p:ph type="title"/>
          </p:nvPr>
        </p:nvSpPr>
        <p:spPr>
          <a:xfrm>
            <a:off x="839787" y="365125"/>
            <a:ext cx="10515601" cy="1325563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16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39787" y="1681163"/>
            <a:ext cx="3291842" cy="823913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sz="2400" b="1"/>
            </a:lvl1pPr>
            <a:lvl2pPr marL="0" indent="457200">
              <a:buSzTx/>
              <a:buFontTx/>
              <a:buNone/>
              <a:defRPr sz="2400" b="1"/>
            </a:lvl2pPr>
            <a:lvl3pPr marL="0" indent="914400">
              <a:buSzTx/>
              <a:buFontTx/>
              <a:buNone/>
              <a:defRPr sz="2400" b="1"/>
            </a:lvl3pPr>
            <a:lvl4pPr marL="0" indent="1371600">
              <a:buSzTx/>
              <a:buFontTx/>
              <a:buNone/>
              <a:defRPr sz="2400" b="1"/>
            </a:lvl4pPr>
            <a:lvl5pPr marL="0" indent="1828800">
              <a:buSzTx/>
              <a:buFontTx/>
              <a:buNone/>
              <a:defRPr sz="2400" b="1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17" name="Text Placeholder 4"/>
          <p:cNvSpPr>
            <a:spLocks noGrp="1"/>
          </p:cNvSpPr>
          <p:nvPr>
            <p:ph type="body" sz="quarter" idx="21"/>
          </p:nvPr>
        </p:nvSpPr>
        <p:spPr>
          <a:xfrm>
            <a:off x="4453128" y="1681163"/>
            <a:ext cx="3291841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2400" b="1"/>
            </a:pPr>
            <a:endParaRPr/>
          </a:p>
        </p:txBody>
      </p:sp>
      <p:sp>
        <p:nvSpPr>
          <p:cNvPr id="11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119" name="Text Placeholder 4"/>
          <p:cNvSpPr>
            <a:spLocks noGrp="1"/>
          </p:cNvSpPr>
          <p:nvPr>
            <p:ph type="body" sz="quarter" idx="22"/>
          </p:nvPr>
        </p:nvSpPr>
        <p:spPr>
          <a:xfrm>
            <a:off x="8065007" y="1681163"/>
            <a:ext cx="3291841" cy="823913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2400" b="1"/>
            </a:pPr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Title and Content with 2 medium pictur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Picture Placeholder 19"/>
          <p:cNvSpPr>
            <a:spLocks noGrp="1"/>
          </p:cNvSpPr>
          <p:nvPr>
            <p:ph type="pic" sz="half" idx="21"/>
          </p:nvPr>
        </p:nvSpPr>
        <p:spPr>
          <a:xfrm>
            <a:off x="7901258" y="2727729"/>
            <a:ext cx="4290741" cy="4130272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27" name="Picture Placeholder 20"/>
          <p:cNvSpPr>
            <a:spLocks noGrp="1"/>
          </p:cNvSpPr>
          <p:nvPr>
            <p:ph type="pic" sz="quarter" idx="22"/>
          </p:nvPr>
        </p:nvSpPr>
        <p:spPr>
          <a:xfrm>
            <a:off x="6261608" y="-1"/>
            <a:ext cx="3519313" cy="3007911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28" name="Oval 9"/>
          <p:cNvSpPr/>
          <p:nvPr/>
        </p:nvSpPr>
        <p:spPr>
          <a:xfrm>
            <a:off x="10420569" y="1364732"/>
            <a:ext cx="947489" cy="921786"/>
          </a:xfrm>
          <a:prstGeom prst="ellipse">
            <a:avLst/>
          </a:prstGeom>
          <a:solidFill>
            <a:schemeClr val="accent2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129" name="Arc 11"/>
          <p:cNvSpPr/>
          <p:nvPr/>
        </p:nvSpPr>
        <p:spPr>
          <a:xfrm rot="4759070" flipV="1">
            <a:off x="5896042" y="1918749"/>
            <a:ext cx="1820521" cy="1157248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cubicBezTo>
                  <a:pt x="9254" y="0"/>
                  <a:pt x="17673" y="8419"/>
                  <a:pt x="21600" y="21600"/>
                </a:cubicBezTo>
              </a:path>
            </a:pathLst>
          </a:custGeom>
          <a:ln w="127000" cap="rnd">
            <a:solidFill>
              <a:schemeClr val="accent4"/>
            </a:solidFill>
            <a:prstDash val="dash"/>
            <a:miter/>
          </a:ln>
        </p:spPr>
        <p:txBody>
          <a:bodyPr lIns="45719" rIns="45719" anchor="ctr"/>
          <a:lstStyle/>
          <a:p>
            <a:pPr algn="ctr">
              <a:defRPr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130" name="Title Text"/>
          <p:cNvSpPr txBox="1">
            <a:spLocks noGrp="1"/>
          </p:cNvSpPr>
          <p:nvPr>
            <p:ph type="title"/>
          </p:nvPr>
        </p:nvSpPr>
        <p:spPr>
          <a:xfrm>
            <a:off x="841247" y="365759"/>
            <a:ext cx="5120642" cy="1325882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1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132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841247" y="1828800"/>
            <a:ext cx="5093210" cy="4352545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/>
            </a:lvl1pPr>
            <a:lvl2pPr marL="228600" indent="-228600">
              <a:buFontTx/>
              <a:defRPr sz="2400"/>
            </a:lvl2pPr>
            <a:lvl3pPr marL="502919" indent="-274319">
              <a:buFontTx/>
              <a:defRPr sz="2400"/>
            </a:lvl3pPr>
            <a:lvl4pPr marL="762000" indent="-304800">
              <a:buFontTx/>
              <a:defRPr sz="2400"/>
            </a:lvl4pPr>
            <a:lvl5pPr marL="2133600" indent="-304800">
              <a:buFontTx/>
              <a:defRPr sz="2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x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Oval 9"/>
          <p:cNvSpPr/>
          <p:nvPr/>
        </p:nvSpPr>
        <p:spPr>
          <a:xfrm>
            <a:off x="707392" y="847599"/>
            <a:ext cx="4619940" cy="4619940"/>
          </a:xfrm>
          <a:prstGeom prst="ellipse">
            <a:avLst/>
          </a:prstGeom>
          <a:solidFill>
            <a:schemeClr val="accent2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140" name="Freeform: Shape 11"/>
          <p:cNvSpPr/>
          <p:nvPr/>
        </p:nvSpPr>
        <p:spPr>
          <a:xfrm flipH="1">
            <a:off x="530529" y="-1"/>
            <a:ext cx="1155142" cy="591011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5" y="0"/>
                </a:moveTo>
                <a:lnTo>
                  <a:pt x="21575" y="0"/>
                </a:lnTo>
                <a:lnTo>
                  <a:pt x="21600" y="491"/>
                </a:lnTo>
                <a:cubicBezTo>
                  <a:pt x="21600" y="12149"/>
                  <a:pt x="16765" y="21600"/>
                  <a:pt x="10800" y="21600"/>
                </a:cubicBezTo>
                <a:cubicBezTo>
                  <a:pt x="4835" y="21600"/>
                  <a:pt x="0" y="12149"/>
                  <a:pt x="0" y="491"/>
                </a:cubicBezTo>
                <a:close/>
              </a:path>
            </a:pathLst>
          </a:custGeom>
          <a:solidFill>
            <a:schemeClr val="accent5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141" name="Freeform: Shape 13"/>
          <p:cNvSpPr/>
          <p:nvPr/>
        </p:nvSpPr>
        <p:spPr>
          <a:xfrm flipH="1">
            <a:off x="3961510" y="-1"/>
            <a:ext cx="1737402" cy="9595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1539" y="0"/>
                </a:lnTo>
                <a:lnTo>
                  <a:pt x="1539" y="17790"/>
                </a:lnTo>
                <a:lnTo>
                  <a:pt x="18525" y="0"/>
                </a:lnTo>
                <a:lnTo>
                  <a:pt x="21600" y="0"/>
                </a:lnTo>
                <a:lnTo>
                  <a:pt x="1155" y="21413"/>
                </a:lnTo>
                <a:cubicBezTo>
                  <a:pt x="1038" y="21536"/>
                  <a:pt x="905" y="21600"/>
                  <a:pt x="770" y="21600"/>
                </a:cubicBezTo>
                <a:cubicBezTo>
                  <a:pt x="345" y="21600"/>
                  <a:pt x="0" y="20976"/>
                  <a:pt x="0" y="20206"/>
                </a:cubicBezTo>
                <a:close/>
              </a:path>
            </a:pathLst>
          </a:custGeom>
          <a:solidFill>
            <a:schemeClr val="accent6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142" name="Freeform: Shape 15"/>
          <p:cNvSpPr/>
          <p:nvPr/>
        </p:nvSpPr>
        <p:spPr>
          <a:xfrm flipH="1">
            <a:off x="0" y="2936831"/>
            <a:ext cx="159742" cy="5529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21600" y="0"/>
                </a:moveTo>
                <a:lnTo>
                  <a:pt x="21600" y="21600"/>
                </a:lnTo>
                <a:lnTo>
                  <a:pt x="19181" y="21221"/>
                </a:lnTo>
                <a:cubicBezTo>
                  <a:pt x="7608" y="18962"/>
                  <a:pt x="0" y="15138"/>
                  <a:pt x="0" y="10800"/>
                </a:cubicBezTo>
                <a:cubicBezTo>
                  <a:pt x="0" y="6462"/>
                  <a:pt x="7608" y="2638"/>
                  <a:pt x="19181" y="379"/>
                </a:cubicBezTo>
                <a:close/>
              </a:path>
            </a:pathLst>
          </a:custGeom>
          <a:solidFill>
            <a:schemeClr val="accent4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143" name="Freeform: Shape 17"/>
          <p:cNvSpPr/>
          <p:nvPr/>
        </p:nvSpPr>
        <p:spPr>
          <a:xfrm flipH="1">
            <a:off x="0" y="5835648"/>
            <a:ext cx="1548181" cy="1022352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864" y="0"/>
                </a:moveTo>
                <a:lnTo>
                  <a:pt x="21600" y="0"/>
                </a:lnTo>
                <a:lnTo>
                  <a:pt x="21600" y="2616"/>
                </a:lnTo>
                <a:lnTo>
                  <a:pt x="1728" y="2616"/>
                </a:lnTo>
                <a:lnTo>
                  <a:pt x="1728" y="21600"/>
                </a:lnTo>
                <a:lnTo>
                  <a:pt x="0" y="21600"/>
                </a:lnTo>
                <a:lnTo>
                  <a:pt x="0" y="1308"/>
                </a:lnTo>
                <a:cubicBezTo>
                  <a:pt x="0" y="586"/>
                  <a:pt x="387" y="0"/>
                  <a:pt x="864" y="0"/>
                </a:cubicBezTo>
                <a:close/>
              </a:path>
            </a:pathLst>
          </a:custGeom>
          <a:solidFill>
            <a:schemeClr val="accent6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144" name="Freeform: Shape 19"/>
          <p:cNvSpPr/>
          <p:nvPr/>
        </p:nvSpPr>
        <p:spPr>
          <a:xfrm flipH="1">
            <a:off x="3405056" y="5717904"/>
            <a:ext cx="1771610" cy="114009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44" h="21593" extrusionOk="0">
                <a:moveTo>
                  <a:pt x="18992" y="14452"/>
                </a:moveTo>
                <a:cubicBezTo>
                  <a:pt x="19281" y="14400"/>
                  <a:pt x="19575" y="14607"/>
                  <a:pt x="19737" y="15016"/>
                </a:cubicBezTo>
                <a:cubicBezTo>
                  <a:pt x="20142" y="16100"/>
                  <a:pt x="20502" y="17222"/>
                  <a:pt x="20816" y="18374"/>
                </a:cubicBezTo>
                <a:lnTo>
                  <a:pt x="21544" y="21593"/>
                </a:lnTo>
                <a:lnTo>
                  <a:pt x="19910" y="21593"/>
                </a:lnTo>
                <a:lnTo>
                  <a:pt x="19394" y="19313"/>
                </a:lnTo>
                <a:cubicBezTo>
                  <a:pt x="19105" y="18253"/>
                  <a:pt x="18774" y="17221"/>
                  <a:pt x="18402" y="16224"/>
                </a:cubicBezTo>
                <a:cubicBezTo>
                  <a:pt x="18197" y="15641"/>
                  <a:pt x="18335" y="14910"/>
                  <a:pt x="18709" y="14591"/>
                </a:cubicBezTo>
                <a:cubicBezTo>
                  <a:pt x="18799" y="14515"/>
                  <a:pt x="18895" y="14469"/>
                  <a:pt x="18992" y="14452"/>
                </a:cubicBezTo>
                <a:close/>
                <a:moveTo>
                  <a:pt x="11351" y="3055"/>
                </a:moveTo>
                <a:cubicBezTo>
                  <a:pt x="11452" y="3065"/>
                  <a:pt x="11552" y="3107"/>
                  <a:pt x="11647" y="3181"/>
                </a:cubicBezTo>
                <a:cubicBezTo>
                  <a:pt x="13087" y="4305"/>
                  <a:pt x="14432" y="5702"/>
                  <a:pt x="15651" y="7341"/>
                </a:cubicBezTo>
                <a:cubicBezTo>
                  <a:pt x="15974" y="7774"/>
                  <a:pt x="16010" y="8532"/>
                  <a:pt x="15733" y="9036"/>
                </a:cubicBezTo>
                <a:cubicBezTo>
                  <a:pt x="15586" y="9302"/>
                  <a:pt x="15371" y="9455"/>
                  <a:pt x="15146" y="9454"/>
                </a:cubicBezTo>
                <a:lnTo>
                  <a:pt x="15142" y="9454"/>
                </a:lnTo>
                <a:cubicBezTo>
                  <a:pt x="14957" y="9457"/>
                  <a:pt x="14778" y="9355"/>
                  <a:pt x="14637" y="9169"/>
                </a:cubicBezTo>
                <a:cubicBezTo>
                  <a:pt x="13515" y="7657"/>
                  <a:pt x="12278" y="6368"/>
                  <a:pt x="10952" y="5332"/>
                </a:cubicBezTo>
                <a:cubicBezTo>
                  <a:pt x="10571" y="5033"/>
                  <a:pt x="10418" y="4309"/>
                  <a:pt x="10610" y="3715"/>
                </a:cubicBezTo>
                <a:cubicBezTo>
                  <a:pt x="10753" y="3270"/>
                  <a:pt x="11051" y="3024"/>
                  <a:pt x="11351" y="3055"/>
                </a:cubicBezTo>
                <a:close/>
                <a:moveTo>
                  <a:pt x="3116" y="1"/>
                </a:moveTo>
                <a:cubicBezTo>
                  <a:pt x="3920" y="8"/>
                  <a:pt x="4723" y="93"/>
                  <a:pt x="5521" y="255"/>
                </a:cubicBezTo>
                <a:cubicBezTo>
                  <a:pt x="5944" y="336"/>
                  <a:pt x="6245" y="936"/>
                  <a:pt x="6193" y="1594"/>
                </a:cubicBezTo>
                <a:cubicBezTo>
                  <a:pt x="6145" y="2200"/>
                  <a:pt x="5813" y="2653"/>
                  <a:pt x="5421" y="2649"/>
                </a:cubicBezTo>
                <a:cubicBezTo>
                  <a:pt x="5387" y="2650"/>
                  <a:pt x="5353" y="2647"/>
                  <a:pt x="5320" y="2640"/>
                </a:cubicBezTo>
                <a:cubicBezTo>
                  <a:pt x="3850" y="2341"/>
                  <a:pt x="2362" y="2327"/>
                  <a:pt x="890" y="2599"/>
                </a:cubicBezTo>
                <a:cubicBezTo>
                  <a:pt x="468" y="2700"/>
                  <a:pt x="74" y="2249"/>
                  <a:pt x="9" y="1592"/>
                </a:cubicBezTo>
                <a:cubicBezTo>
                  <a:pt x="-56" y="936"/>
                  <a:pt x="233" y="321"/>
                  <a:pt x="655" y="220"/>
                </a:cubicBezTo>
                <a:cubicBezTo>
                  <a:pt x="673" y="216"/>
                  <a:pt x="691" y="212"/>
                  <a:pt x="709" y="210"/>
                </a:cubicBezTo>
                <a:cubicBezTo>
                  <a:pt x="1509" y="63"/>
                  <a:pt x="2313" y="-7"/>
                  <a:pt x="3116" y="1"/>
                </a:cubicBezTo>
                <a:close/>
              </a:path>
            </a:pathLst>
          </a:custGeom>
          <a:solidFill>
            <a:schemeClr val="accent4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145" name="Freeform: Shape 21"/>
          <p:cNvSpPr/>
          <p:nvPr/>
        </p:nvSpPr>
        <p:spPr>
          <a:xfrm flipH="1">
            <a:off x="4132972" y="6258755"/>
            <a:ext cx="1565941" cy="599246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0800" y="0"/>
                </a:moveTo>
                <a:cubicBezTo>
                  <a:pt x="15420" y="0"/>
                  <a:pt x="19384" y="7141"/>
                  <a:pt x="21077" y="17319"/>
                </a:cubicBezTo>
                <a:lnTo>
                  <a:pt x="21600" y="21600"/>
                </a:lnTo>
                <a:lnTo>
                  <a:pt x="0" y="21600"/>
                </a:lnTo>
                <a:lnTo>
                  <a:pt x="523" y="17319"/>
                </a:lnTo>
                <a:cubicBezTo>
                  <a:pt x="2216" y="7141"/>
                  <a:pt x="6180" y="0"/>
                  <a:pt x="10800" y="0"/>
                </a:cubicBezTo>
                <a:close/>
              </a:path>
            </a:pathLst>
          </a:custGeom>
          <a:solidFill>
            <a:schemeClr val="accent2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146" name="Title Text"/>
          <p:cNvSpPr txBox="1">
            <a:spLocks noGrp="1"/>
          </p:cNvSpPr>
          <p:nvPr>
            <p:ph type="title"/>
          </p:nvPr>
        </p:nvSpPr>
        <p:spPr>
          <a:xfrm>
            <a:off x="1389888" y="1234439"/>
            <a:ext cx="3236977" cy="4069081"/>
          </a:xfrm>
          <a:prstGeom prst="rect">
            <a:avLst/>
          </a:prstGeom>
        </p:spPr>
        <p:txBody>
          <a:bodyPr/>
          <a:lstStyle>
            <a:lvl1pPr algn="ctr">
              <a:defRPr>
                <a:solidFill>
                  <a:srgbClr val="FFFFFF"/>
                </a:solidFill>
              </a:defRPr>
            </a:lvl1pPr>
          </a:lstStyle>
          <a:p>
            <a:r>
              <a:t>Title Text</a:t>
            </a:r>
          </a:p>
        </p:txBody>
      </p:sp>
      <p:sp>
        <p:nvSpPr>
          <p:cNvPr id="147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083193" y="6404292"/>
            <a:ext cx="273656" cy="269241"/>
          </a:xfrm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148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665976" y="2551176"/>
            <a:ext cx="4709160" cy="1755649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2400"/>
            </a:lvl1pPr>
            <a:lvl2pPr marL="304800" indent="-304800">
              <a:buFontTx/>
              <a:defRPr sz="2400"/>
            </a:lvl2pPr>
            <a:lvl3pPr marL="533400" indent="-304800">
              <a:buFontTx/>
              <a:defRPr sz="2400"/>
            </a:lvl3pPr>
            <a:lvl4pPr marL="1676400" indent="-304800">
              <a:buFontTx/>
              <a:defRPr sz="2400"/>
            </a:lvl4pPr>
            <a:lvl5pPr marL="2133600" indent="-304800">
              <a:buFontTx/>
              <a:defRPr sz="2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163" name="Title Text"/>
          <p:cNvSpPr txBox="1"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</p:spTree>
  </p:cSld>
  <p:clrMapOvr>
    <a:masterClrMapping/>
  </p:clrMapOvr>
  <p:transition spd="med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0" name="Title Text"/>
          <p:cNvSpPr txBox="1">
            <a:spLocks noGrp="1"/>
          </p:cNvSpPr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171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 marL="718457" indent="-261257">
              <a:defRPr sz="3200"/>
            </a:lvl2pPr>
            <a:lvl3pPr marL="1219200" indent="-304800">
              <a:defRPr sz="3200"/>
            </a:lvl3pPr>
            <a:lvl4pPr marL="1737360" indent="-365760">
              <a:defRPr sz="3200"/>
            </a:lvl4pPr>
            <a:lvl5pPr marL="2194560" indent="-365760">
              <a:defRPr sz="32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72" name="Text Placeholder 3"/>
          <p:cNvSpPr>
            <a:spLocks noGrp="1"/>
          </p:cNvSpPr>
          <p:nvPr>
            <p:ph type="body" sz="quarter" idx="21"/>
          </p:nvPr>
        </p:nvSpPr>
        <p:spPr>
          <a:xfrm>
            <a:off x="839787" y="2057400"/>
            <a:ext cx="3932238" cy="3811588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600"/>
            </a:pPr>
            <a:endParaRPr/>
          </a:p>
        </p:txBody>
      </p:sp>
      <p:sp>
        <p:nvSpPr>
          <p:cNvPr id="17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0" name="Title Text"/>
          <p:cNvSpPr txBox="1">
            <a:spLocks noGrp="1"/>
          </p:cNvSpPr>
          <p:nvPr>
            <p:ph type="title"/>
          </p:nvPr>
        </p:nvSpPr>
        <p:spPr>
          <a:xfrm>
            <a:off x="839787" y="457200"/>
            <a:ext cx="3932239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t>Title Text</a:t>
            </a:r>
          </a:p>
        </p:txBody>
      </p:sp>
      <p:sp>
        <p:nvSpPr>
          <p:cNvPr id="181" name="Picture Placeholder 2"/>
          <p:cNvSpPr>
            <a:spLocks noGrp="1"/>
          </p:cNvSpPr>
          <p:nvPr>
            <p:ph type="pic" sz="half" idx="21"/>
          </p:nvPr>
        </p:nvSpPr>
        <p:spPr>
          <a:xfrm>
            <a:off x="5183187" y="987425"/>
            <a:ext cx="6172201" cy="4873625"/>
          </a:xfrm>
          <a:prstGeom prst="rect">
            <a:avLst/>
          </a:prstGeom>
        </p:spPr>
        <p:txBody>
          <a:bodyPr lIns="91439" rIns="91439">
            <a:noAutofit/>
          </a:bodyPr>
          <a:lstStyle/>
          <a:p>
            <a:endParaRPr/>
          </a:p>
        </p:txBody>
      </p:sp>
      <p:sp>
        <p:nvSpPr>
          <p:cNvPr id="18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839787" y="2057400"/>
            <a:ext cx="3932239" cy="3811588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600"/>
            </a:lvl1pPr>
            <a:lvl2pPr marL="0" indent="457200">
              <a:buSzTx/>
              <a:buFontTx/>
              <a:buNone/>
              <a:defRPr sz="1600"/>
            </a:lvl2pPr>
            <a:lvl3pPr marL="0" indent="914400">
              <a:buSzTx/>
              <a:buFontTx/>
              <a:buNone/>
              <a:defRPr sz="1600"/>
            </a:lvl3pPr>
            <a:lvl4pPr marL="0" indent="1371600">
              <a:buSzTx/>
              <a:buFontTx/>
              <a:buNone/>
              <a:defRPr sz="1600"/>
            </a:lvl4pPr>
            <a:lvl5pPr marL="0" indent="1828800">
              <a:buSzTx/>
              <a:buFontTx/>
              <a:buNone/>
              <a:defRPr sz="16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8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ASTER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37098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080144" y="6404292"/>
            <a:ext cx="273657" cy="2692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 anchor="ctr">
            <a:spAutoFit/>
          </a:bodyPr>
          <a:lstStyle>
            <a:lvl1pPr algn="r">
              <a:defRPr sz="1200">
                <a:solidFill>
                  <a:srgbClr val="888888"/>
                </a:solidFill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  <p:sp>
        <p:nvSpPr>
          <p:cNvPr id="3" name="Freeform: Shape 4"/>
          <p:cNvSpPr/>
          <p:nvPr/>
        </p:nvSpPr>
        <p:spPr>
          <a:xfrm rot="16200000">
            <a:off x="-388933" y="4841194"/>
            <a:ext cx="1737401" cy="959537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1539" y="0"/>
                </a:lnTo>
                <a:lnTo>
                  <a:pt x="1539" y="17790"/>
                </a:lnTo>
                <a:lnTo>
                  <a:pt x="18525" y="0"/>
                </a:lnTo>
                <a:lnTo>
                  <a:pt x="21600" y="0"/>
                </a:lnTo>
                <a:lnTo>
                  <a:pt x="1155" y="21413"/>
                </a:lnTo>
                <a:cubicBezTo>
                  <a:pt x="1038" y="21536"/>
                  <a:pt x="905" y="21600"/>
                  <a:pt x="770" y="21600"/>
                </a:cubicBezTo>
                <a:cubicBezTo>
                  <a:pt x="345" y="21600"/>
                  <a:pt x="0" y="20976"/>
                  <a:pt x="0" y="20206"/>
                </a:cubicBezTo>
                <a:close/>
              </a:path>
            </a:pathLst>
          </a:custGeom>
          <a:solidFill>
            <a:schemeClr val="accent6"/>
          </a:solidFill>
          <a:ln w="12700">
            <a:miter lim="400000"/>
          </a:ln>
        </p:spPr>
        <p:txBody>
          <a:bodyPr lIns="45719" rIns="45719" anchor="ctr"/>
          <a:lstStyle/>
          <a:p>
            <a:pPr>
              <a:defRPr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4" name="Freeform: Shape 5"/>
          <p:cNvSpPr/>
          <p:nvPr/>
        </p:nvSpPr>
        <p:spPr>
          <a:xfrm>
            <a:off x="10494433" y="2"/>
            <a:ext cx="849329" cy="357669"/>
          </a:xfrm>
          <a:custGeom>
            <a:avLst/>
            <a:gdLst/>
            <a:ahLst/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0" y="0"/>
                </a:moveTo>
                <a:lnTo>
                  <a:pt x="21600" y="0"/>
                </a:lnTo>
                <a:lnTo>
                  <a:pt x="21568" y="760"/>
                </a:lnTo>
                <a:cubicBezTo>
                  <a:pt x="20543" y="12654"/>
                  <a:pt x="16111" y="21600"/>
                  <a:pt x="10800" y="21600"/>
                </a:cubicBezTo>
                <a:cubicBezTo>
                  <a:pt x="5489" y="21600"/>
                  <a:pt x="1057" y="12654"/>
                  <a:pt x="32" y="760"/>
                </a:cubicBezTo>
                <a:close/>
              </a:path>
            </a:pathLst>
          </a:custGeom>
          <a:solidFill>
            <a:schemeClr val="accent4"/>
          </a:solidFill>
          <a:ln w="12700">
            <a:miter lim="400000"/>
          </a:ln>
        </p:spPr>
        <p:txBody>
          <a:bodyPr lIns="45719" rIns="45719" anchor="ctr"/>
          <a:lstStyle/>
          <a:p>
            <a:pPr algn="ctr">
              <a:defRPr>
                <a:solidFill>
                  <a:srgbClr val="FFFFFF"/>
                </a:solidFill>
                <a:latin typeface="+mn-lt"/>
                <a:ea typeface="+mn-ea"/>
                <a:cs typeface="+mn-cs"/>
                <a:sym typeface="Calibri"/>
              </a:defRPr>
            </a:pPr>
            <a:endParaRPr/>
          </a:p>
        </p:txBody>
      </p:sp>
      <p:sp>
        <p:nvSpPr>
          <p:cNvPr id="5" name="Title Text"/>
          <p:cNvSpPr txBox="1">
            <a:spLocks noGrp="1"/>
          </p:cNvSpPr>
          <p:nvPr>
            <p:ph type="title"/>
          </p:nvPr>
        </p:nvSpPr>
        <p:spPr>
          <a:xfrm>
            <a:off x="609600" y="92074"/>
            <a:ext cx="10972800" cy="1508126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6" name="Body Level One…"/>
          <p:cNvSpPr txBox="1">
            <a:spLocks noGrp="1"/>
          </p:cNvSpPr>
          <p:nvPr>
            <p:ph type="body" idx="1"/>
          </p:nvPr>
        </p:nvSpPr>
        <p:spPr>
          <a:xfrm>
            <a:off x="609600" y="1600200"/>
            <a:ext cx="10972800" cy="52578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="" xmlns:m="http://schemas.openxmlformats.org/officeDocument/2006/math" xmlns:a14="http://schemas.microsoft.com/office/drawing/2010/main"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1" r:id="rId1"/>
    <p:sldLayoutId id="2147483652" r:id="rId2"/>
    <p:sldLayoutId id="2147483653" r:id="rId3"/>
    <p:sldLayoutId id="2147483654" r:id="rId4"/>
    <p:sldLayoutId id="2147483655" r:id="rId5"/>
    <p:sldLayoutId id="2147483656" r:id="rId6"/>
    <p:sldLayoutId id="2147483657" r:id="rId7"/>
    <p:sldLayoutId id="2147483658" r:id="rId8"/>
    <p:sldLayoutId id="2147483659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5" r:id="rId15"/>
  </p:sldLayoutIdLst>
  <p:transition spd="med"/>
  <p:txStyles>
    <p:titleStyle>
      <a:lvl1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Tw Cen MT"/>
          <a:ea typeface="Tw Cen MT"/>
          <a:cs typeface="Tw Cen MT"/>
          <a:sym typeface="Tw Cen MT"/>
        </a:defRPr>
      </a:lvl1pPr>
      <a:lvl2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Tw Cen MT"/>
          <a:ea typeface="Tw Cen MT"/>
          <a:cs typeface="Tw Cen MT"/>
          <a:sym typeface="Tw Cen MT"/>
        </a:defRPr>
      </a:lvl2pPr>
      <a:lvl3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Tw Cen MT"/>
          <a:ea typeface="Tw Cen MT"/>
          <a:cs typeface="Tw Cen MT"/>
          <a:sym typeface="Tw Cen MT"/>
        </a:defRPr>
      </a:lvl3pPr>
      <a:lvl4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Tw Cen MT"/>
          <a:ea typeface="Tw Cen MT"/>
          <a:cs typeface="Tw Cen MT"/>
          <a:sym typeface="Tw Cen MT"/>
        </a:defRPr>
      </a:lvl4pPr>
      <a:lvl5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Tw Cen MT"/>
          <a:ea typeface="Tw Cen MT"/>
          <a:cs typeface="Tw Cen MT"/>
          <a:sym typeface="Tw Cen MT"/>
        </a:defRPr>
      </a:lvl5pPr>
      <a:lvl6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Tw Cen MT"/>
          <a:ea typeface="Tw Cen MT"/>
          <a:cs typeface="Tw Cen MT"/>
          <a:sym typeface="Tw Cen MT"/>
        </a:defRPr>
      </a:lvl6pPr>
      <a:lvl7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Tw Cen MT"/>
          <a:ea typeface="Tw Cen MT"/>
          <a:cs typeface="Tw Cen MT"/>
          <a:sym typeface="Tw Cen MT"/>
        </a:defRPr>
      </a:lvl7pPr>
      <a:lvl8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Tw Cen MT"/>
          <a:ea typeface="Tw Cen MT"/>
          <a:cs typeface="Tw Cen MT"/>
          <a:sym typeface="Tw Cen MT"/>
        </a:defRPr>
      </a:lvl8pPr>
      <a:lvl9pPr marL="0" marR="0" indent="0" algn="l" defTabSz="914400" rtl="0" latinLnBrk="0">
        <a:lnSpc>
          <a:spcPct val="9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4400" b="0" i="0" u="none" strike="noStrike" cap="none" spc="0" baseline="0">
          <a:solidFill>
            <a:srgbClr val="000000"/>
          </a:solidFill>
          <a:uFillTx/>
          <a:latin typeface="Tw Cen MT"/>
          <a:ea typeface="Tw Cen MT"/>
          <a:cs typeface="Tw Cen MT"/>
          <a:sym typeface="Tw Cen MT"/>
        </a:defRPr>
      </a:lvl9pPr>
    </p:titleStyle>
    <p:bodyStyle>
      <a:lvl1pPr marL="228600" marR="0" indent="-228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1pPr>
      <a:lvl2pPr marL="723900" marR="0" indent="-2667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2pPr>
      <a:lvl3pPr marL="1234439" marR="0" indent="-320039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3pPr>
      <a:lvl4pPr marL="1727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4pPr>
      <a:lvl5pPr marL="21844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5pPr>
      <a:lvl6pPr marL="26416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6pPr>
      <a:lvl7pPr marL="30988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7pPr>
      <a:lvl8pPr marL="35560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8pPr>
      <a:lvl9pPr marL="4013200" marR="0" indent="-355600" algn="l" defTabSz="914400" rtl="0" latinLnBrk="0">
        <a:lnSpc>
          <a:spcPct val="90000"/>
        </a:lnSpc>
        <a:spcBef>
          <a:spcPts val="1000"/>
        </a:spcBef>
        <a:spcAft>
          <a:spcPts val="0"/>
        </a:spcAft>
        <a:buClrTx/>
        <a:buSzPct val="100000"/>
        <a:buFont typeface="Arial"/>
        <a:buChar char="•"/>
        <a:tabLst/>
        <a:defRPr sz="2800" b="0" i="0" u="none" strike="noStrike" cap="none" spc="0" baseline="0">
          <a:solidFill>
            <a:srgbClr val="000000"/>
          </a:solidFill>
          <a:uFillTx/>
          <a:latin typeface="Avenir Next LT Pro"/>
          <a:ea typeface="Avenir Next LT Pro"/>
          <a:cs typeface="Avenir Next LT Pro"/>
          <a:sym typeface="Avenir Next LT Pro"/>
        </a:defRPr>
      </a:lvl9pPr>
    </p:bodyStyle>
    <p:otherStyle>
      <a:lvl1pPr marL="0" marR="0" indent="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1pPr>
      <a:lvl2pPr marL="0" marR="0" indent="457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2pPr>
      <a:lvl3pPr marL="0" marR="0" indent="914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3pPr>
      <a:lvl4pPr marL="0" marR="0" indent="1371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4pPr>
      <a:lvl5pPr marL="0" marR="0" indent="18288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5pPr>
      <a:lvl6pPr marL="0" marR="0" indent="22860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6pPr>
      <a:lvl7pPr marL="0" marR="0" indent="27432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7pPr>
      <a:lvl8pPr marL="0" marR="0" indent="32004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8pPr>
      <a:lvl9pPr marL="0" marR="0" indent="3657600" algn="r" defTabSz="9144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2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Avenir Next LT Pro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2438400" y="1187533"/>
            <a:ext cx="7315200" cy="11441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GB" sz="3200" b="1" dirty="0">
                <a:solidFill>
                  <a:srgbClr val="8B2D23"/>
                </a:solidFill>
                <a:latin typeface="Arial"/>
              </a:rPr>
              <a:t>ACCA7031 Digital Forensics Analysis</a:t>
            </a:r>
            <a:endParaRPr sz="3200" b="1" dirty="0">
              <a:solidFill>
                <a:srgbClr val="8B2D23"/>
              </a:solidFill>
              <a:latin typeface="Arial"/>
            </a:endParaRPr>
          </a:p>
        </p:txBody>
      </p:sp>
      <p:sp>
        <p:nvSpPr>
          <p:cNvPr id="3" name="Text 1"/>
          <p:cNvSpPr/>
          <p:nvPr/>
        </p:nvSpPr>
        <p:spPr>
          <a:xfrm>
            <a:off x="2438400" y="2514599"/>
            <a:ext cx="7315200" cy="6172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sz="3600" b="1">
                <a:solidFill>
                  <a:srgbClr val="111111"/>
                </a:solidFill>
                <a:latin typeface="Arial"/>
              </a:rPr>
              <a:t>Lecture 10</a:t>
            </a:r>
          </a:p>
        </p:txBody>
      </p:sp>
      <p:sp>
        <p:nvSpPr>
          <p:cNvPr id="4" name="Text 2"/>
          <p:cNvSpPr/>
          <p:nvPr/>
        </p:nvSpPr>
        <p:spPr>
          <a:xfrm>
            <a:off x="724395" y="3131819"/>
            <a:ext cx="11055927" cy="15351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sz="3400" b="1" dirty="0">
                <a:solidFill>
                  <a:srgbClr val="000000"/>
                </a:solidFill>
                <a:latin typeface="Arial"/>
              </a:rPr>
              <a:t>OSINT Practice, Tools and Methods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600" b="0">
                <a:latin typeface="Arial"/>
              </a:rPr>
              <a:t>What Is OSINT in a Law Enforcement Context?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 dirty="0">
                <a:latin typeface="Arial"/>
              </a:rPr>
              <a:t>Lawful intelligence from publicly available and commercially accessible data.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 dirty="0">
                <a:latin typeface="Arial"/>
              </a:rPr>
              <a:t>Used to generate leads, corroborate evidence, and build investigative context.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 dirty="0">
                <a:latin typeface="Arial"/>
              </a:rPr>
              <a:t>Supports—but does not replace—warrants, covert methods, or internal databases.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 dirty="0">
                <a:latin typeface="Arial"/>
              </a:rPr>
              <a:t>Value comes from repeatable collection, verification, and documentation.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600" b="0">
                <a:latin typeface="Arial"/>
              </a:rPr>
              <a:t>Why OSINT Matters in the Intelligence Cycle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56839" y="1911095"/>
            <a:ext cx="11519728" cy="3859743"/>
          </a:xfrm>
        </p:spPr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Helps make sense of fast-moving online activity and emerging threats.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Supports early warning, triage, and suspect prioritisation.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Adds cross-border visibility when records, witnesses, or platforms are fragmented.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Works best as part of a fused intelligence picture with internal data.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99DE89-8C11-772F-6578-3EC00362CD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374" y="0"/>
            <a:ext cx="10515601" cy="1325563"/>
          </a:xfrm>
        </p:spPr>
        <p:txBody>
          <a:bodyPr wrap="square">
            <a:normAutofit/>
          </a:bodyPr>
          <a:lstStyle/>
          <a:p>
            <a:pPr algn="l"/>
            <a:r>
              <a:rPr sz="2800" b="0">
                <a:latin typeface="Arial"/>
              </a:rPr>
              <a:t>Evaluating OSINT Sources and Evidence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EFD770B-28D7-99B2-3951-C2DC283361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0524" y="910782"/>
            <a:ext cx="7301981" cy="5582093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D5CA989-1A6F-17DE-0B14-434AE7E10B0B}"/>
              </a:ext>
            </a:extLst>
          </p:cNvPr>
          <p:cNvSpPr txBox="1"/>
          <p:nvPr/>
        </p:nvSpPr>
        <p:spPr>
          <a:xfrm>
            <a:off x="1227210" y="6201884"/>
            <a:ext cx="6097772" cy="369332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>
            <a:spAutoFit/>
          </a:bodyPr>
          <a:lstStyle/>
          <a:p>
            <a:r>
              <a:rPr sz="1200">
                <a:solidFill>
                  <a:srgbClr val="000000"/>
                </a:solidFill>
                <a:latin typeface="Arial"/>
              </a:rPr>
              <a:t>Source: SANS Poster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594360" y="1600200"/>
            <a:ext cx="3337560" cy="35661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</a:pPr>
            <a:r>
              <a:rPr sz="2000" b="0" dirty="0">
                <a:latin typeface="Arial"/>
              </a:rPr>
              <a:t>• Assess source reliability.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sz="2000" b="0" dirty="0">
                <a:latin typeface="Arial"/>
              </a:rPr>
              <a:t>• Check content credibility.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sz="2000" b="0" dirty="0">
                <a:latin typeface="Arial"/>
              </a:rPr>
              <a:t>• Corroborate with independent sources.</a:t>
            </a:r>
          </a:p>
          <a:p>
            <a:pPr>
              <a:lnSpc>
                <a:spcPct val="115000"/>
              </a:lnSpc>
              <a:spcAft>
                <a:spcPts val="800"/>
              </a:spcAft>
            </a:pPr>
            <a:r>
              <a:rPr sz="2000" b="0" dirty="0">
                <a:latin typeface="Arial"/>
              </a:rPr>
              <a:t>• Record timeliness and gaps.</a:t>
            </a:r>
          </a:p>
        </p:txBody>
      </p:sp>
    </p:spTree>
    <p:extLst>
      <p:ext uri="{BB962C8B-B14F-4D97-AF65-F5344CB8AC3E}">
        <p14:creationId xmlns:p14="http://schemas.microsoft.com/office/powerpoint/2010/main" val="2683864664"/>
      </p:ext>
    </p:extLst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6844" y="-42429"/>
            <a:ext cx="10515601" cy="1325563"/>
          </a:xfrm>
        </p:spPr>
        <p:txBody>
          <a:bodyPr wrap="square"/>
          <a:lstStyle/>
          <a:p>
            <a:pPr algn="l"/>
            <a:r>
              <a:rPr sz="3000" b="0">
                <a:latin typeface="Arial"/>
              </a:rPr>
              <a:t>Case Study: Bellingcat and MH17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20040" y="1417320"/>
            <a:ext cx="5440680" cy="4251960"/>
          </a:xfrm>
        </p:spPr>
        <p:txBody>
          <a:bodyPr wrap="square">
            <a:normAutofit/>
          </a:bodyPr>
          <a:lstStyle/>
          <a:p>
            <a:pPr>
              <a:spcAft>
                <a:spcPts val="700"/>
              </a:spcAft>
            </a:pPr>
            <a:r>
              <a:rPr sz="1680">
                <a:solidFill>
                  <a:srgbClr val="1E1E1E"/>
                </a:solidFill>
              </a:rPr>
              <a:t>Public posts, photos, and videos were collected, preserved, and cross-checked.</a:t>
            </a:r>
          </a:p>
          <a:p>
            <a:pPr>
              <a:spcAft>
                <a:spcPts val="700"/>
              </a:spcAft>
            </a:pPr>
            <a:r>
              <a:rPr sz="1680">
                <a:solidFill>
                  <a:srgbClr val="1E1E1E"/>
                </a:solidFill>
              </a:rPr>
              <a:t>Geolocation placed the Buk launcher at specific road points using landmarks, terrain, and road features.</a:t>
            </a:r>
          </a:p>
          <a:p>
            <a:pPr>
              <a:spcAft>
                <a:spcPts val="700"/>
              </a:spcAft>
            </a:pPr>
            <a:r>
              <a:rPr sz="1680">
                <a:solidFill>
                  <a:srgbClr val="1E1E1E"/>
                </a:solidFill>
              </a:rPr>
              <a:t>Vehicle “fingerprints” and side-skirt damage were compared across images from different dates and places.</a:t>
            </a:r>
          </a:p>
          <a:p>
            <a:pPr>
              <a:spcAft>
                <a:spcPts val="700"/>
              </a:spcAft>
            </a:pPr>
            <a:r>
              <a:rPr sz="1680">
                <a:solidFill>
                  <a:srgbClr val="1E1E1E"/>
                </a:solidFill>
              </a:rPr>
              <a:t>A route timeline linked sightings, launch-area evidence, and later attribution.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7EC511-093E-D224-1D48-0DC013F37B62}"/>
              </a:ext>
            </a:extLst>
          </p:cNvPr>
          <p:cNvSpPr txBox="1"/>
          <p:nvPr/>
        </p:nvSpPr>
        <p:spPr>
          <a:xfrm>
            <a:off x="868680" y="5998464"/>
            <a:ext cx="6035040" cy="201168"/>
          </a:xfrm>
          <a:prstGeom prst="rect">
            <a:avLst/>
          </a:prstGeom>
          <a:noFill/>
          <a:ln w="12700" cap="flat">
            <a:noFill/>
            <a:miter lim="400000"/>
          </a:ln>
          <a:effectLst/>
          <a:sp3d/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none"/>
        </p:style>
        <p:txBody>
          <a:bodyPr wrap="square" lIns="0" tIns="0" rIns="0" bIns="0">
            <a:spAutoFit/>
          </a:bodyPr>
          <a:lstStyle/>
          <a:p>
            <a:r>
              <a:rPr lang="en-GB" sz="1150" b="0" u="sng" dirty="0">
                <a:solidFill>
                  <a:srgbClr val="0066CC"/>
                </a:solidFill>
                <a:latin typeface="Arial"/>
              </a:rPr>
              <a:t>https://www.bellingcat.com/app/uploads/2015/10/MH17-The-Open-Source-Evidence-EN.pdf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720840" y="1417320"/>
            <a:ext cx="4663440" cy="457200"/>
          </a:xfrm>
          <a:prstGeom prst="roundRect">
            <a:avLst/>
          </a:prstGeom>
          <a:solidFill>
            <a:srgbClr val="EBEEEE"/>
          </a:solidFill>
          <a:ln w="2032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20" b="1">
                <a:solidFill>
                  <a:srgbClr val="1E1E1E"/>
                </a:solidFill>
              </a:rPr>
              <a:t>Open-source evidence chain: collect → geolocate → compare → sequence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775704" y="2020824"/>
            <a:ext cx="2084832" cy="1581912"/>
          </a:xfrm>
          <a:prstGeom prst="roundRect">
            <a:avLst/>
          </a:prstGeom>
          <a:solidFill>
            <a:srgbClr val="FAFAFA"/>
          </a:solidFill>
          <a:ln w="1270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8" name="Picture 7" descr="map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12280" y="2057400"/>
            <a:ext cx="2011680" cy="150876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6793992" y="3611879"/>
            <a:ext cx="2048256" cy="201168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980" b="0">
                <a:solidFill>
                  <a:srgbClr val="505050"/>
                </a:solidFill>
              </a:rPr>
              <a:t>Route and launch-area mapping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970264" y="2020824"/>
            <a:ext cx="2404872" cy="1581912"/>
          </a:xfrm>
          <a:prstGeom prst="roundRect">
            <a:avLst/>
          </a:prstGeom>
          <a:solidFill>
            <a:srgbClr val="FAFAFA"/>
          </a:solidFill>
          <a:ln w="1270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 descr="vehicle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06840" y="2057400"/>
            <a:ext cx="2331720" cy="1508760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8988552" y="3611879"/>
            <a:ext cx="2368296" cy="201168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980" b="0">
                <a:solidFill>
                  <a:srgbClr val="505050"/>
                </a:solidFill>
              </a:rPr>
              <a:t>Vehicle feature matching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6775704" y="3849624"/>
            <a:ext cx="2084832" cy="1536192"/>
          </a:xfrm>
          <a:prstGeom prst="roundRect">
            <a:avLst/>
          </a:prstGeom>
          <a:solidFill>
            <a:srgbClr val="FAFAFA"/>
          </a:solidFill>
          <a:ln w="1270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4" name="Picture 13" descr="headlin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2280" y="3886200"/>
            <a:ext cx="2011680" cy="1463040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6793992" y="5394959"/>
            <a:ext cx="2048256" cy="201168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980" b="0">
                <a:solidFill>
                  <a:srgbClr val="505050"/>
                </a:solidFill>
              </a:rPr>
              <a:t>Public-facing OSINT reporting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970264" y="3849624"/>
            <a:ext cx="2404872" cy="1536192"/>
          </a:xfrm>
          <a:prstGeom prst="roundRect">
            <a:avLst/>
          </a:prstGeom>
          <a:solidFill>
            <a:srgbClr val="FAFAFA"/>
          </a:solidFill>
          <a:ln w="1270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7" name="Picture 16" descr="satellite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006840" y="3886200"/>
            <a:ext cx="2331720" cy="146304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8988552" y="5394959"/>
            <a:ext cx="2368296" cy="201168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980" b="0">
                <a:solidFill>
                  <a:srgbClr val="505050"/>
                </a:solidFill>
              </a:rPr>
              <a:t>Imagery comparison and timing</a:t>
            </a:r>
          </a:p>
        </p:txBody>
      </p:sp>
      <p:sp>
        <p:nvSpPr>
          <p:cNvPr id="19" name="Rectangle 18"/>
          <p:cNvSpPr/>
          <p:nvPr/>
        </p:nvSpPr>
        <p:spPr>
          <a:xfrm>
            <a:off x="6858000" y="5742432"/>
            <a:ext cx="4389120" cy="54864"/>
          </a:xfrm>
          <a:prstGeom prst="rect">
            <a:avLst/>
          </a:prstGeom>
          <a:solidFill>
            <a:srgbClr val="30C0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Oval 19"/>
          <p:cNvSpPr/>
          <p:nvPr/>
        </p:nvSpPr>
        <p:spPr>
          <a:xfrm>
            <a:off x="6903720" y="5650992"/>
            <a:ext cx="164592" cy="164592"/>
          </a:xfrm>
          <a:prstGeom prst="ellipse">
            <a:avLst/>
          </a:prstGeom>
          <a:solidFill>
            <a:srgbClr val="30C0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6675120" y="5833872"/>
            <a:ext cx="640080" cy="182880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940" b="0">
                <a:solidFill>
                  <a:srgbClr val="505050"/>
                </a:solidFill>
              </a:rPr>
              <a:t>Collect</a:t>
            </a:r>
          </a:p>
        </p:txBody>
      </p:sp>
      <p:sp>
        <p:nvSpPr>
          <p:cNvPr id="22" name="Oval 21"/>
          <p:cNvSpPr/>
          <p:nvPr/>
        </p:nvSpPr>
        <p:spPr>
          <a:xfrm>
            <a:off x="7909560" y="5650992"/>
            <a:ext cx="164592" cy="164592"/>
          </a:xfrm>
          <a:prstGeom prst="ellipse">
            <a:avLst/>
          </a:prstGeom>
          <a:solidFill>
            <a:srgbClr val="30C0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7589520" y="5815584"/>
            <a:ext cx="914400" cy="219456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l"/>
            <a:r>
              <a:rPr sz="919" b="0">
                <a:solidFill>
                  <a:srgbClr val="505050"/>
                </a:solidFill>
              </a:rPr>
              <a:t>Geolocate</a:t>
            </a:r>
          </a:p>
        </p:txBody>
      </p:sp>
      <p:sp>
        <p:nvSpPr>
          <p:cNvPr id="24" name="Oval 23"/>
          <p:cNvSpPr/>
          <p:nvPr/>
        </p:nvSpPr>
        <p:spPr>
          <a:xfrm>
            <a:off x="9006840" y="5650992"/>
            <a:ext cx="164592" cy="164592"/>
          </a:xfrm>
          <a:prstGeom prst="ellipse">
            <a:avLst/>
          </a:prstGeom>
          <a:solidFill>
            <a:srgbClr val="30C0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5" name="TextBox 24"/>
          <p:cNvSpPr txBox="1"/>
          <p:nvPr/>
        </p:nvSpPr>
        <p:spPr>
          <a:xfrm>
            <a:off x="8778240" y="5833872"/>
            <a:ext cx="640080" cy="182880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940" b="0">
                <a:solidFill>
                  <a:srgbClr val="505050"/>
                </a:solidFill>
              </a:rPr>
              <a:t>Compare</a:t>
            </a:r>
          </a:p>
        </p:txBody>
      </p:sp>
      <p:sp>
        <p:nvSpPr>
          <p:cNvPr id="26" name="Oval 25"/>
          <p:cNvSpPr/>
          <p:nvPr/>
        </p:nvSpPr>
        <p:spPr>
          <a:xfrm>
            <a:off x="10058400" y="5650992"/>
            <a:ext cx="164592" cy="164592"/>
          </a:xfrm>
          <a:prstGeom prst="ellipse">
            <a:avLst/>
          </a:prstGeom>
          <a:solidFill>
            <a:srgbClr val="30C0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7" name="TextBox 26"/>
          <p:cNvSpPr txBox="1"/>
          <p:nvPr/>
        </p:nvSpPr>
        <p:spPr>
          <a:xfrm>
            <a:off x="9829800" y="5833872"/>
            <a:ext cx="640080" cy="182880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940" b="0">
                <a:solidFill>
                  <a:srgbClr val="505050"/>
                </a:solidFill>
              </a:rPr>
              <a:t>Timeline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3200" b="0">
                <a:latin typeface="Arial"/>
              </a:rPr>
              <a:t>A Practical OSINT Workflow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8640" y="1691640"/>
            <a:ext cx="6035040" cy="4297680"/>
          </a:xfrm>
        </p:spPr>
        <p:txBody>
          <a:bodyPr wrap="square">
            <a:normAutofit/>
          </a:bodyPr>
          <a:lstStyle/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Define the question, scope, legal basis, and decision-maker need.</a:t>
            </a:r>
          </a:p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Collect from search, social, archives, maps, and technical sources.</a:t>
            </a:r>
          </a:p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Preserve URLs, timestamps, screenshots, and context as you work.</a:t>
            </a:r>
          </a:p>
          <a:p>
            <a:pPr>
              <a:spcAft>
                <a:spcPts val="400"/>
              </a:spcAft>
            </a:pPr>
            <a:r>
              <a:rPr sz="1600">
                <a:solidFill>
                  <a:srgbClr val="1E1E1E"/>
                </a:solidFill>
              </a:rPr>
              <a:t>Verify source, location, time, and authenticity before drawing conclusions.</a:t>
            </a:r>
          </a:p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Report findings with confidence levels, caveats, and audit trail.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9326880" y="2130552"/>
            <a:ext cx="0" cy="795528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Connector 4"/>
          <p:cNvCxnSpPr/>
          <p:nvPr/>
        </p:nvCxnSpPr>
        <p:spPr>
          <a:xfrm>
            <a:off x="9326880" y="2953512"/>
            <a:ext cx="0" cy="795527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Connector 5"/>
          <p:cNvCxnSpPr/>
          <p:nvPr/>
        </p:nvCxnSpPr>
        <p:spPr>
          <a:xfrm>
            <a:off x="9326880" y="3776472"/>
            <a:ext cx="0" cy="795528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Connector 6"/>
          <p:cNvCxnSpPr/>
          <p:nvPr/>
        </p:nvCxnSpPr>
        <p:spPr>
          <a:xfrm>
            <a:off x="9326880" y="4599432"/>
            <a:ext cx="0" cy="795527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Rounded Rectangle 7"/>
          <p:cNvSpPr/>
          <p:nvPr/>
        </p:nvSpPr>
        <p:spPr>
          <a:xfrm>
            <a:off x="7406640" y="1508760"/>
            <a:ext cx="3840480" cy="621792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450" b="1">
                <a:solidFill>
                  <a:srgbClr val="1E1E1E"/>
                </a:solidFill>
              </a:rPr>
              <a:t>1. Scope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Question, authorities, thresholds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406640" y="2331720"/>
            <a:ext cx="3840480" cy="621792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450" b="1">
                <a:solidFill>
                  <a:srgbClr val="1E1E1E"/>
                </a:solidFill>
              </a:rPr>
              <a:t>2. Collect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Search, social, maps, records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406640" y="3154680"/>
            <a:ext cx="3840480" cy="621792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450" b="1">
                <a:solidFill>
                  <a:srgbClr val="1E1E1E"/>
                </a:solidFill>
              </a:rPr>
              <a:t>3. Verify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Source, place, time, authenticity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406640" y="3977639"/>
            <a:ext cx="3840480" cy="621792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450" b="1">
                <a:solidFill>
                  <a:srgbClr val="1E1E1E"/>
                </a:solidFill>
              </a:rPr>
              <a:t>4. Analyse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Links, patterns, timelines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406640" y="4800600"/>
            <a:ext cx="3840480" cy="621792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450" b="1">
                <a:solidFill>
                  <a:srgbClr val="1E1E1E"/>
                </a:solidFill>
              </a:rPr>
              <a:t>5. Report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Notes, caveats, evidential package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555" y="-123973"/>
            <a:ext cx="10515601" cy="1325563"/>
          </a:xfrm>
        </p:spPr>
        <p:txBody>
          <a:bodyPr wrap="square"/>
          <a:lstStyle/>
          <a:p>
            <a:pPr algn="l"/>
            <a:r>
              <a:rPr sz="3000" b="0">
                <a:latin typeface="Arial"/>
              </a:rPr>
              <a:t>Search Methods and Query Design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18977" y="1052624"/>
            <a:ext cx="11706446" cy="5124892"/>
          </a:xfrm>
        </p:spPr>
        <p:txBody>
          <a:bodyPr wrap="square">
            <a:normAutofit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sz="2000" b="0">
                <a:latin typeface="Arial"/>
              </a:rPr>
              <a:t>Use exact phrases, Boolean logic, exclusion, date filters, and language filters.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Apply operators such as site:, filetype:, intitle:, inurl:, and quoted searches.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Pivot from names to usernames, emails, domains, locations, and organisations.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Keep a search log so collection can be repeated and explained later.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0">
                <a:latin typeface="Arial"/>
              </a:rPr>
              <a:t>Social Media and Platform-Based OSINT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3775" y="1424763"/>
            <a:ext cx="10515601" cy="4346075"/>
          </a:xfrm>
        </p:spPr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Profile attribution: names, handles, biography clues, behaviour, and linked accounts.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Event reconstruction from posts, replies, reposts, comments, and livestreams.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Watch for deleted content, edited posts, impersonation, and coordinated amplification.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Preserve context—not just the screenshot—so meaning and sequence are clear.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0">
                <a:latin typeface="Arial"/>
              </a:rPr>
              <a:t>Image and Video Verification Techniques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Use reverse image search, keyframe extraction, and archive comparisons.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Check metadata when available, but assume it may be stripped or falsified.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Compare landmarks, signage, weather, shadows, accents, and vehicle details.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Record signs of editing, recompression, synthetic media, or misleading cropping.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5153" y="365125"/>
            <a:ext cx="9959943" cy="1325563"/>
          </a:xfrm>
        </p:spPr>
        <p:txBody>
          <a:bodyPr wrap="square"/>
          <a:lstStyle/>
          <a:p>
            <a:pPr algn="l"/>
            <a:r>
              <a:rPr sz="3000" b="0">
                <a:latin typeface="Arial"/>
              </a:rPr>
              <a:t>Geolocation and Chronolocation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1691640"/>
            <a:ext cx="5669280" cy="4297680"/>
          </a:xfrm>
        </p:spPr>
        <p:txBody>
          <a:bodyPr wrap="square">
            <a:normAutofit/>
          </a:bodyPr>
          <a:lstStyle/>
          <a:p>
            <a:pPr>
              <a:spcAft>
                <a:spcPts val="500"/>
              </a:spcAft>
            </a:pPr>
            <a:r>
              <a:rPr sz="1630">
                <a:solidFill>
                  <a:srgbClr val="1E1E1E"/>
                </a:solidFill>
              </a:rPr>
              <a:t>Match terrain, skylines, road furniture, shop signs, and transport lines.</a:t>
            </a:r>
          </a:p>
          <a:p>
            <a:pPr>
              <a:spcAft>
                <a:spcPts val="500"/>
              </a:spcAft>
            </a:pPr>
            <a:r>
              <a:rPr sz="1630">
                <a:solidFill>
                  <a:srgbClr val="1E1E1E"/>
                </a:solidFill>
              </a:rPr>
              <a:t>Use sun position, shadows, weather, and seasonal cues to narrow time.</a:t>
            </a:r>
          </a:p>
          <a:p>
            <a:pPr>
              <a:spcAft>
                <a:spcPts val="500"/>
              </a:spcAft>
            </a:pPr>
            <a:r>
              <a:rPr sz="1630">
                <a:solidFill>
                  <a:srgbClr val="1E1E1E"/>
                </a:solidFill>
              </a:rPr>
              <a:t>Cross-check map layers, satellite views, and street imagery.</a:t>
            </a:r>
          </a:p>
          <a:p>
            <a:pPr>
              <a:spcAft>
                <a:spcPts val="500"/>
              </a:spcAft>
            </a:pPr>
            <a:r>
              <a:rPr sz="1630">
                <a:solidFill>
                  <a:srgbClr val="1E1E1E"/>
                </a:solidFill>
              </a:rPr>
              <a:t>Always test alternative locations before concluding a match.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8275320" y="2423160"/>
            <a:ext cx="1005840" cy="868680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Connector 4"/>
          <p:cNvCxnSpPr/>
          <p:nvPr/>
        </p:nvCxnSpPr>
        <p:spPr>
          <a:xfrm flipH="1">
            <a:off x="9281160" y="2423160"/>
            <a:ext cx="1371600" cy="868680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Connector 5"/>
          <p:cNvCxnSpPr/>
          <p:nvPr/>
        </p:nvCxnSpPr>
        <p:spPr>
          <a:xfrm flipV="1">
            <a:off x="8275320" y="3291840"/>
            <a:ext cx="1005840" cy="1280160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Connector 6"/>
          <p:cNvCxnSpPr/>
          <p:nvPr/>
        </p:nvCxnSpPr>
        <p:spPr>
          <a:xfrm flipH="1" flipV="1">
            <a:off x="9281160" y="3291840"/>
            <a:ext cx="1371600" cy="1280160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" name="Oval 7"/>
          <p:cNvSpPr/>
          <p:nvPr/>
        </p:nvSpPr>
        <p:spPr>
          <a:xfrm>
            <a:off x="8503920" y="2788920"/>
            <a:ext cx="1554480" cy="1005840"/>
          </a:xfrm>
          <a:prstGeom prst="ellipse">
            <a:avLst/>
          </a:prstGeom>
          <a:solidFill>
            <a:srgbClr val="FAFAFA"/>
          </a:solidFill>
          <a:ln w="25400">
            <a:solidFill>
              <a:srgbClr val="1C9C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sz="1420" b="1">
                <a:solidFill>
                  <a:srgbClr val="1E1E1E"/>
                </a:solidFill>
              </a:rPr>
              <a:t>Location</a:t>
            </a:r>
          </a:p>
          <a:p>
            <a:pPr algn="ctr"/>
            <a:r>
              <a:rPr sz="1420" b="1">
                <a:solidFill>
                  <a:srgbClr val="1E1E1E"/>
                </a:solidFill>
              </a:rPr>
              <a:t>+ Time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7086600" y="1691640"/>
            <a:ext cx="1783080" cy="786384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300" b="1">
                <a:solidFill>
                  <a:srgbClr val="1E1E1E"/>
                </a:solidFill>
              </a:rPr>
              <a:t>Terrain &amp; roads</a:t>
            </a:r>
          </a:p>
          <a:p>
            <a:pPr algn="ctr"/>
            <a:r>
              <a:rPr sz="940" b="0">
                <a:solidFill>
                  <a:srgbClr val="464646"/>
                </a:solidFill>
              </a:rPr>
              <a:t>Skylines, junctions, barriers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9464040" y="1691640"/>
            <a:ext cx="1783080" cy="786384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300" b="1">
                <a:solidFill>
                  <a:srgbClr val="1E1E1E"/>
                </a:solidFill>
              </a:rPr>
              <a:t>Signs &amp; text</a:t>
            </a:r>
          </a:p>
          <a:p>
            <a:pPr algn="ctr"/>
            <a:r>
              <a:rPr sz="940" b="0">
                <a:solidFill>
                  <a:srgbClr val="464646"/>
                </a:solidFill>
              </a:rPr>
              <a:t>Shop fronts, plates, route markers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086600" y="3840480"/>
            <a:ext cx="1783080" cy="786384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300" b="1">
                <a:solidFill>
                  <a:srgbClr val="1E1E1E"/>
                </a:solidFill>
              </a:rPr>
              <a:t>Sun &amp; weather</a:t>
            </a:r>
          </a:p>
          <a:p>
            <a:pPr algn="ctr"/>
            <a:r>
              <a:rPr sz="940" b="0">
                <a:solidFill>
                  <a:srgbClr val="464646"/>
                </a:solidFill>
              </a:rPr>
              <a:t>Shadows, clouds, season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9464040" y="3840480"/>
            <a:ext cx="1783080" cy="786384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300" b="1">
                <a:solidFill>
                  <a:srgbClr val="1E1E1E"/>
                </a:solidFill>
              </a:rPr>
              <a:t>Map layers</a:t>
            </a:r>
          </a:p>
          <a:p>
            <a:pPr algn="ctr"/>
            <a:r>
              <a:rPr sz="940" b="0">
                <a:solidFill>
                  <a:srgbClr val="464646"/>
                </a:solidFill>
              </a:rPr>
              <a:t>Satellite, street view, GIS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3200" b="0">
                <a:latin typeface="Arial"/>
              </a:rPr>
              <a:t>Network and Link Analysis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1691640"/>
            <a:ext cx="5623560" cy="4389120"/>
          </a:xfrm>
        </p:spPr>
        <p:txBody>
          <a:bodyPr wrap="square">
            <a:normAutofit/>
          </a:bodyPr>
          <a:lstStyle/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Build entities: people, aliases, usernames, emails, phones, vehicles, and </a:t>
            </a:r>
            <a:r>
              <a:rPr sz="1600" dirty="0" err="1">
                <a:solidFill>
                  <a:srgbClr val="1E1E1E"/>
                </a:solidFill>
              </a:rPr>
              <a:t>organisations</a:t>
            </a:r>
            <a:r>
              <a:rPr sz="1600" dirty="0">
                <a:solidFill>
                  <a:srgbClr val="1E1E1E"/>
                </a:solidFill>
              </a:rPr>
              <a:t>.</a:t>
            </a:r>
          </a:p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Map relationships, shared infrastructure, repeated co-appearance, and hand-offs.</a:t>
            </a:r>
          </a:p>
          <a:p>
            <a:pPr>
              <a:spcAft>
                <a:spcPts val="400"/>
              </a:spcAft>
            </a:pPr>
            <a:r>
              <a:rPr sz="1600" dirty="0">
                <a:solidFill>
                  <a:srgbClr val="1E1E1E"/>
                </a:solidFill>
              </a:rPr>
              <a:t>Separate confirmed links from working hypotheses and record the source for each edge.</a:t>
            </a:r>
          </a:p>
          <a:p>
            <a:pPr>
              <a:spcAft>
                <a:spcPts val="400"/>
              </a:spcAft>
            </a:pPr>
            <a:r>
              <a:rPr sz="1600" dirty="0" err="1">
                <a:solidFill>
                  <a:srgbClr val="1E1E1E"/>
                </a:solidFill>
              </a:rPr>
              <a:t>Visualise</a:t>
            </a:r>
            <a:r>
              <a:rPr sz="1600" dirty="0">
                <a:solidFill>
                  <a:srgbClr val="1E1E1E"/>
                </a:solidFill>
              </a:rPr>
              <a:t> carefully so that uncertainty is visible rather than hidden.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8092440" y="2240280"/>
            <a:ext cx="1234440" cy="914400"/>
          </a:xfrm>
          <a:prstGeom prst="line">
            <a:avLst/>
          </a:prstGeom>
          <a:ln w="19050">
            <a:solidFill>
              <a:srgbClr val="D2D8D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Connector 4"/>
          <p:cNvCxnSpPr/>
          <p:nvPr/>
        </p:nvCxnSpPr>
        <p:spPr>
          <a:xfrm flipH="1">
            <a:off x="9326880" y="2011680"/>
            <a:ext cx="640079" cy="1143000"/>
          </a:xfrm>
          <a:prstGeom prst="line">
            <a:avLst/>
          </a:prstGeom>
          <a:ln w="19050">
            <a:solidFill>
              <a:srgbClr val="D2D8D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Connector 5"/>
          <p:cNvCxnSpPr/>
          <p:nvPr/>
        </p:nvCxnSpPr>
        <p:spPr>
          <a:xfrm flipH="1">
            <a:off x="9326880" y="2514600"/>
            <a:ext cx="2286000" cy="640080"/>
          </a:xfrm>
          <a:prstGeom prst="line">
            <a:avLst/>
          </a:prstGeom>
          <a:ln w="19050">
            <a:solidFill>
              <a:srgbClr val="D2D8D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" name="Connector 6"/>
          <p:cNvCxnSpPr/>
          <p:nvPr/>
        </p:nvCxnSpPr>
        <p:spPr>
          <a:xfrm flipH="1" flipV="1">
            <a:off x="9326880" y="3154680"/>
            <a:ext cx="1920239" cy="1280160"/>
          </a:xfrm>
          <a:prstGeom prst="line">
            <a:avLst/>
          </a:prstGeom>
          <a:ln w="19050">
            <a:solidFill>
              <a:srgbClr val="D2D8D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Connector 7"/>
          <p:cNvCxnSpPr/>
          <p:nvPr/>
        </p:nvCxnSpPr>
        <p:spPr>
          <a:xfrm flipV="1">
            <a:off x="8138159" y="3154680"/>
            <a:ext cx="1188721" cy="1097279"/>
          </a:xfrm>
          <a:prstGeom prst="line">
            <a:avLst/>
          </a:prstGeom>
          <a:ln w="19050">
            <a:solidFill>
              <a:srgbClr val="D2D8D9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Rounded Rectangle 8"/>
          <p:cNvSpPr/>
          <p:nvPr/>
        </p:nvSpPr>
        <p:spPr>
          <a:xfrm>
            <a:off x="8503919" y="2743200"/>
            <a:ext cx="1645920" cy="822960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1C9C9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400" b="1">
                <a:solidFill>
                  <a:srgbClr val="1E1E1E"/>
                </a:solidFill>
              </a:rPr>
              <a:t>Target / alias</a:t>
            </a:r>
          </a:p>
          <a:p>
            <a:pPr algn="ctr"/>
            <a:r>
              <a:rPr sz="1000" b="0">
                <a:solidFill>
                  <a:srgbClr val="464646"/>
                </a:solidFill>
              </a:rPr>
              <a:t>core entity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452360" y="1920240"/>
            <a:ext cx="1234440" cy="640080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50" b="1">
                <a:solidFill>
                  <a:srgbClr val="1E1E1E"/>
                </a:solidFill>
              </a:rPr>
              <a:t>Email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9326880" y="1691640"/>
            <a:ext cx="1234440" cy="640080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50" b="1">
                <a:solidFill>
                  <a:srgbClr val="1E1E1E"/>
                </a:solidFill>
              </a:rPr>
              <a:t>Phone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10972800" y="2194560"/>
            <a:ext cx="1234440" cy="640080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50" b="1">
                <a:solidFill>
                  <a:srgbClr val="1E1E1E"/>
                </a:solidFill>
              </a:rPr>
              <a:t>Domain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10607040" y="4114800"/>
            <a:ext cx="1234440" cy="640080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50" b="1">
                <a:solidFill>
                  <a:srgbClr val="1E1E1E"/>
                </a:solidFill>
              </a:rPr>
              <a:t>Vehicle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7498079" y="3931920"/>
            <a:ext cx="1234440" cy="640080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50" b="1">
                <a:solidFill>
                  <a:srgbClr val="1E1E1E"/>
                </a:solidFill>
              </a:rPr>
              <a:t>Org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595360" y="4892040"/>
            <a:ext cx="2103120" cy="411480"/>
          </a:xfrm>
          <a:prstGeom prst="roundRect">
            <a:avLst/>
          </a:prstGeom>
          <a:solidFill>
            <a:srgbClr val="EBEEEE"/>
          </a:solidFill>
          <a:ln w="2032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150" b="1">
                <a:solidFill>
                  <a:srgbClr val="1E1E1E"/>
                </a:solidFill>
              </a:rPr>
              <a:t>Each link should cite its source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3000" b="0">
                <a:latin typeface="Arial"/>
              </a:rPr>
              <a:t>Public Records and Registries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Use company, land, court, charity, procurement, sanctions, and electoral records.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Useful for directors, addresses, ownership, timelines, and linked entities.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Cross-check registry findings against social profiles, media, and leaked documents.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Note jurisdiction limits, update cycles, and possible data quality issues.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0">
                <a:latin typeface="Arial"/>
              </a:rPr>
              <a:t>Domain, Infrastructure and Technical OSINT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Check WHOIS history, DNS, certificates, subdomains, hosting, and IP reputation.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Search code repositories, cached pages, paste sites, and breach notifications.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Useful in fraud, phishing, extremist propaganda, and impersonation cases.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Do not jump from infrastructure overlap straight to attribution without corroboration.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0">
                <a:latin typeface="Arial"/>
              </a:rPr>
              <a:t>Investigator OPSEC and Safe Collection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Use separate research accounts, hardened browsers, and approved network protections.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Avoid contaminating a target through views, follows, likes, or accidental contact.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Protect credentials, devices, and evidence stores with strong access control and MFA.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Follow policy for covert online activity, legend building, and escalation.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3200" b="0">
                <a:latin typeface="Arial"/>
              </a:rPr>
              <a:t>Core OSINT Tool Categories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1691640"/>
            <a:ext cx="5486400" cy="4480560"/>
          </a:xfrm>
        </p:spPr>
        <p:txBody>
          <a:bodyPr wrap="square">
            <a:normAutofit/>
          </a:bodyPr>
          <a:lstStyle/>
          <a:p>
            <a:pPr>
              <a:spcAft>
                <a:spcPts val="400"/>
              </a:spcAft>
            </a:pPr>
            <a:r>
              <a:rPr sz="1600">
                <a:solidFill>
                  <a:srgbClr val="1E1E1E"/>
                </a:solidFill>
              </a:rPr>
              <a:t>Search engines, dorks, public archives, and cached-page recovery.</a:t>
            </a:r>
          </a:p>
          <a:p>
            <a:pPr>
              <a:spcAft>
                <a:spcPts val="400"/>
              </a:spcAft>
            </a:pPr>
            <a:r>
              <a:rPr sz="1600">
                <a:solidFill>
                  <a:srgbClr val="1E1E1E"/>
                </a:solidFill>
              </a:rPr>
              <a:t>Mapping and geolocation tools, satellite imagery, and street-level views.</a:t>
            </a:r>
          </a:p>
          <a:p>
            <a:pPr>
              <a:spcAft>
                <a:spcPts val="400"/>
              </a:spcAft>
            </a:pPr>
            <a:r>
              <a:rPr sz="1600">
                <a:solidFill>
                  <a:srgbClr val="1E1E1E"/>
                </a:solidFill>
              </a:rPr>
              <a:t>Reverse-image/video tools, link analysis platforms, and entity resolution.</a:t>
            </a:r>
          </a:p>
          <a:p>
            <a:pPr>
              <a:spcAft>
                <a:spcPts val="400"/>
              </a:spcAft>
            </a:pPr>
            <a:r>
              <a:rPr sz="1600">
                <a:solidFill>
                  <a:srgbClr val="1E1E1E"/>
                </a:solidFill>
              </a:rPr>
              <a:t>Social monitoring, technical footprinting, and broad discovery intelligence tools.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360920" y="1417320"/>
            <a:ext cx="3840480" cy="201168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1200" b="1">
                <a:solidFill>
                  <a:srgbClr val="555555"/>
                </a:solidFill>
              </a:rPr>
              <a:t>Typical OSINT tool stack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7315200" y="1828800"/>
            <a:ext cx="1691640" cy="1051560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600" b="1">
                <a:solidFill>
                  <a:srgbClr val="1E1E1E"/>
                </a:solidFill>
              </a:rPr>
              <a:t>Search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queries, dorks, archives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9326880" y="1828800"/>
            <a:ext cx="1691640" cy="1051560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600" b="1">
                <a:solidFill>
                  <a:srgbClr val="1E1E1E"/>
                </a:solidFill>
              </a:rPr>
              <a:t>Mapping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maps, satellite, GIS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0" y="3291840"/>
            <a:ext cx="1691640" cy="1051560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600" b="1">
                <a:solidFill>
                  <a:srgbClr val="1E1E1E"/>
                </a:solidFill>
              </a:rPr>
              <a:t>Media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reverse image / video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9326880" y="3291840"/>
            <a:ext cx="1691640" cy="1051560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600" b="1">
                <a:solidFill>
                  <a:srgbClr val="1E1E1E"/>
                </a:solidFill>
              </a:rPr>
              <a:t>Analysis</a:t>
            </a:r>
          </a:p>
          <a:p>
            <a:pPr algn="ctr"/>
            <a:r>
              <a:rPr sz="1019" b="0">
                <a:solidFill>
                  <a:srgbClr val="464646"/>
                </a:solidFill>
              </a:rPr>
              <a:t>links, timelines, entities</a:t>
            </a:r>
          </a:p>
        </p:txBody>
      </p:sp>
      <p:cxnSp>
        <p:nvCxnSpPr>
          <p:cNvPr id="9" name="Connector 8"/>
          <p:cNvCxnSpPr/>
          <p:nvPr/>
        </p:nvCxnSpPr>
        <p:spPr>
          <a:xfrm>
            <a:off x="9006840" y="2743200"/>
            <a:ext cx="274320" cy="0"/>
          </a:xfrm>
          <a:prstGeom prst="line">
            <a:avLst/>
          </a:prstGeom>
          <a:ln w="25400">
            <a:solidFill>
              <a:srgbClr val="30C0B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Connector 9"/>
          <p:cNvCxnSpPr/>
          <p:nvPr/>
        </p:nvCxnSpPr>
        <p:spPr>
          <a:xfrm>
            <a:off x="9144000" y="2606040"/>
            <a:ext cx="0" cy="274320"/>
          </a:xfrm>
          <a:prstGeom prst="line">
            <a:avLst/>
          </a:prstGeom>
          <a:ln w="25400">
            <a:solidFill>
              <a:srgbClr val="30C0B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Connector 10"/>
          <p:cNvCxnSpPr/>
          <p:nvPr/>
        </p:nvCxnSpPr>
        <p:spPr>
          <a:xfrm>
            <a:off x="9006840" y="4206240"/>
            <a:ext cx="274320" cy="0"/>
          </a:xfrm>
          <a:prstGeom prst="line">
            <a:avLst/>
          </a:prstGeom>
          <a:ln w="25400">
            <a:solidFill>
              <a:srgbClr val="30C0B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Connector 11"/>
          <p:cNvCxnSpPr/>
          <p:nvPr/>
        </p:nvCxnSpPr>
        <p:spPr>
          <a:xfrm>
            <a:off x="9144000" y="4069080"/>
            <a:ext cx="0" cy="274320"/>
          </a:xfrm>
          <a:prstGeom prst="line">
            <a:avLst/>
          </a:prstGeom>
          <a:ln w="25400">
            <a:solidFill>
              <a:srgbClr val="30C0B8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Rounded Rectangle 12"/>
          <p:cNvSpPr/>
          <p:nvPr/>
        </p:nvSpPr>
        <p:spPr>
          <a:xfrm>
            <a:off x="8412480" y="2560320"/>
            <a:ext cx="1463040" cy="502920"/>
          </a:xfrm>
          <a:prstGeom prst="roundRect">
            <a:avLst/>
          </a:prstGeom>
          <a:solidFill>
            <a:srgbClr val="EBEEEE"/>
          </a:solidFill>
          <a:ln w="2032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300" b="1">
                <a:solidFill>
                  <a:srgbClr val="1E1E1E"/>
                </a:solidFill>
              </a:rPr>
              <a:t>Analyst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0">
                <a:latin typeface="Arial"/>
              </a:rPr>
              <a:t>Documentation, Capture and Preservation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1691640"/>
            <a:ext cx="5440680" cy="4480560"/>
          </a:xfrm>
        </p:spPr>
        <p:txBody>
          <a:bodyPr wrap="square">
            <a:normAutofit/>
          </a:bodyPr>
          <a:lstStyle/>
          <a:p>
            <a:pPr>
              <a:spcAft>
                <a:spcPts val="400"/>
              </a:spcAft>
            </a:pPr>
            <a:r>
              <a:rPr sz="1570">
                <a:solidFill>
                  <a:srgbClr val="1E1E1E"/>
                </a:solidFill>
              </a:rPr>
              <a:t>Log the query, platform, account, timestamp, and result URL.</a:t>
            </a:r>
          </a:p>
          <a:p>
            <a:pPr>
              <a:spcAft>
                <a:spcPts val="400"/>
              </a:spcAft>
            </a:pPr>
            <a:r>
              <a:rPr sz="1570">
                <a:solidFill>
                  <a:srgbClr val="1E1E1E"/>
                </a:solidFill>
              </a:rPr>
              <a:t>Capture full pages, context, and metadata where possible — not just isolated screenshots.</a:t>
            </a:r>
          </a:p>
          <a:p>
            <a:pPr>
              <a:spcAft>
                <a:spcPts val="400"/>
              </a:spcAft>
            </a:pPr>
            <a:r>
              <a:rPr sz="1570">
                <a:solidFill>
                  <a:srgbClr val="1E1E1E"/>
                </a:solidFill>
              </a:rPr>
              <a:t>Hash exports or downloaded files and record every edit, conversion, or redaction.</a:t>
            </a:r>
          </a:p>
          <a:p>
            <a:pPr>
              <a:spcAft>
                <a:spcPts val="400"/>
              </a:spcAft>
            </a:pPr>
            <a:r>
              <a:rPr sz="1570">
                <a:solidFill>
                  <a:srgbClr val="1E1E1E"/>
                </a:solidFill>
              </a:rPr>
              <a:t>Store originals separately from analyst working copies and final exhibits.</a:t>
            </a:r>
          </a:p>
        </p:txBody>
      </p:sp>
      <p:cxnSp>
        <p:nvCxnSpPr>
          <p:cNvPr id="4" name="Connector 3"/>
          <p:cNvCxnSpPr/>
          <p:nvPr/>
        </p:nvCxnSpPr>
        <p:spPr>
          <a:xfrm>
            <a:off x="7589520" y="3273552"/>
            <a:ext cx="265176" cy="0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5" name="Connector 4"/>
          <p:cNvCxnSpPr/>
          <p:nvPr/>
        </p:nvCxnSpPr>
        <p:spPr>
          <a:xfrm>
            <a:off x="8823960" y="3273552"/>
            <a:ext cx="265176" cy="0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Connector 5"/>
          <p:cNvCxnSpPr/>
          <p:nvPr/>
        </p:nvCxnSpPr>
        <p:spPr>
          <a:xfrm>
            <a:off x="10058400" y="3273552"/>
            <a:ext cx="265176" cy="0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Rounded Rectangle 6"/>
          <p:cNvSpPr/>
          <p:nvPr/>
        </p:nvSpPr>
        <p:spPr>
          <a:xfrm>
            <a:off x="6675120" y="2971800"/>
            <a:ext cx="914400" cy="658368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20" b="1">
                <a:solidFill>
                  <a:srgbClr val="1E1E1E"/>
                </a:solidFill>
              </a:rPr>
              <a:t>Capture</a:t>
            </a:r>
          </a:p>
          <a:p>
            <a:pPr algn="ctr"/>
            <a:r>
              <a:rPr sz="880" b="0">
                <a:solidFill>
                  <a:srgbClr val="464646"/>
                </a:solidFill>
              </a:rPr>
              <a:t>page + context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7909560" y="2971800"/>
            <a:ext cx="914400" cy="658368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20" b="1">
                <a:solidFill>
                  <a:srgbClr val="1E1E1E"/>
                </a:solidFill>
              </a:rPr>
              <a:t>Record</a:t>
            </a:r>
          </a:p>
          <a:p>
            <a:pPr algn="ctr"/>
            <a:r>
              <a:rPr sz="880" b="0">
                <a:solidFill>
                  <a:srgbClr val="464646"/>
                </a:solidFill>
              </a:rPr>
              <a:t>URL + time + user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9144000" y="2971800"/>
            <a:ext cx="914400" cy="658368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20" b="1">
                <a:solidFill>
                  <a:srgbClr val="1E1E1E"/>
                </a:solidFill>
              </a:rPr>
              <a:t>Hash</a:t>
            </a:r>
          </a:p>
          <a:p>
            <a:pPr algn="ctr"/>
            <a:r>
              <a:rPr sz="880" b="0">
                <a:solidFill>
                  <a:srgbClr val="464646"/>
                </a:solidFill>
              </a:rPr>
              <a:t>file integrity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10378440" y="2971800"/>
            <a:ext cx="914400" cy="658368"/>
          </a:xfrm>
          <a:prstGeom prst="roundRect">
            <a:avLst/>
          </a:prstGeom>
          <a:solidFill>
            <a:srgbClr val="FAFAFA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20" b="1">
                <a:solidFill>
                  <a:srgbClr val="1E1E1E"/>
                </a:solidFill>
              </a:rPr>
              <a:t>Store</a:t>
            </a:r>
          </a:p>
          <a:p>
            <a:pPr algn="ctr"/>
            <a:r>
              <a:rPr sz="880" b="0">
                <a:solidFill>
                  <a:srgbClr val="464646"/>
                </a:solidFill>
              </a:rPr>
              <a:t>original + exhibit</a:t>
            </a:r>
          </a:p>
        </p:txBody>
      </p:sp>
      <p:sp>
        <p:nvSpPr>
          <p:cNvPr id="11" name="Rounded Rectangle 10"/>
          <p:cNvSpPr/>
          <p:nvPr/>
        </p:nvSpPr>
        <p:spPr>
          <a:xfrm>
            <a:off x="7406640" y="4114800"/>
            <a:ext cx="3200400" cy="548640"/>
          </a:xfrm>
          <a:prstGeom prst="roundRect">
            <a:avLst/>
          </a:prstGeom>
          <a:solidFill>
            <a:srgbClr val="EBEEEE"/>
          </a:solidFill>
          <a:ln w="2032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00" b="1">
                <a:solidFill>
                  <a:srgbClr val="1E1E1E"/>
                </a:solidFill>
              </a:rPr>
              <a:t>Preservation should make the work repeatable and defensible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0">
                <a:latin typeface="Arial"/>
              </a:rPr>
              <a:t>Verification and Corroboration Methods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Corroborate key findings with at least two independent sources where possible.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Prefer primary sources over commentary, reposts, and secondary summaries.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Separate fact, assessment, assumption, and intelligence gaps in notes and reports.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Test alternative explanations before escalating a finding as intelligence.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600" b="0">
                <a:latin typeface="Arial"/>
              </a:rPr>
              <a:t>OSINT in Counter-Terrorism and Counter-Misinformation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Map recruitment pathways, propaganda spread, and cross-platform migration.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Identify narratives, bot-like behaviour, and escalation triggers.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Support safeguarding, disruption, and public protection with timely leads.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Combine content analysis with network, geolocation, and timeline work.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3000" b="0">
                <a:latin typeface="Arial"/>
              </a:rPr>
              <a:t>Cost Efficiency and Early Insight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Helps prioritise warrants, surveillance, and specialist resources.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Useful in rapid triage, incident response, and suspect prioritisation.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Speeds hypothesis testing before expensive collection begins.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Low cost does not remove the need for training, governance, and review.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3000" b="0">
                <a:latin typeface="Arial"/>
              </a:rPr>
              <a:t>Misconceptions Around OSINT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OSINT is not hacking, doxxing, or bypassing access controls.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Public availability does not automatically make data ethical or evidentially sound.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Tools do not replace judgement, context, or verification.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Fast collection without validation can create investigative harm.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600" b="0">
                <a:latin typeface="Arial"/>
              </a:rPr>
              <a:t>Ethical vs Unethical Open-Source Investigation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Stay within legal authority, organisational policy, and platform rules.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Avoid entrapment, harassment, or covert interaction without approval.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Minimise collateral collection and protect third-party privacy.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Maintain an audit trail so methods can be reviewed and defended.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0">
                <a:latin typeface="Arial"/>
              </a:rPr>
              <a:t>Legal, Privacy and Disclosure Issues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Apply necessity, proportionality, minimisation, retention, and review principles.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Consider covert online authorities and local legal frameworks where relevant.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Disclose methodology, limitations, and reliability issues to investigators and prosecutors.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Prepare for defence scrutiny of continuity, source quality, and interpretation.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0">
                <a:latin typeface="Arial"/>
              </a:rPr>
              <a:t>Event, Crisis and Protest Monitoring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Track mobilisation, flashpoints, routes, and misinformation in near real time.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Use geotagged posts, local channels, transport status, and public livestreams.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Verify rumours before action and avoid amplifying false information.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Produce concise situational updates rather than raw, unfiltered data.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0">
                <a:latin typeface="Arial"/>
              </a:rPr>
              <a:t>Building a Balanced Investigative Toolkit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74519"/>
            <a:ext cx="5303520" cy="3749039"/>
          </a:xfrm>
        </p:spPr>
        <p:txBody>
          <a:bodyPr wrap="square"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800" b="0">
                <a:latin typeface="Arial"/>
              </a:rPr>
              <a:t>Fuse OSINT with HUMINT, SIGINT, digital forensics, ANPR/CCTV, and financial intelligence.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800" b="0">
                <a:latin typeface="Arial"/>
              </a:rPr>
              <a:t>Use OSINT for lead generation, contextualisation, and rapid external checking.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800" b="0">
                <a:latin typeface="Arial"/>
              </a:rPr>
              <a:t>Use closed or internal sources for validation, attribution, and lawful intervention.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800" b="0">
                <a:latin typeface="Arial"/>
              </a:rPr>
              <a:t>Best results come from disciplined cross-correlation rather than a single source.</a:t>
            </a:r>
          </a:p>
        </p:txBody>
      </p:sp>
      <p:pic>
        <p:nvPicPr>
          <p:cNvPr id="7" name="Picture 6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68B0E0B-1461-4CCD-9245-B4F580010F3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75120" y="3246120"/>
            <a:ext cx="4389120" cy="2011680"/>
          </a:xfrm>
          <a:prstGeom prst="rect">
            <a:avLst/>
          </a:prstGeom>
        </p:spPr>
      </p:pic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600" b="0">
                <a:latin typeface="Arial"/>
              </a:rPr>
              <a:t>Integrating OSINT into Investigative Strategy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Set tasking, approval routes, and priority intelligence requirements.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Define handoffs between analysts, investigators, supervisors, and legal advisors.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Standardise templates for collection, peer review, and briefing outputs.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Measure value by decision support and outcomes—not by data volume.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600" b="0">
                <a:latin typeface="Arial"/>
              </a:rPr>
              <a:t>Training and Professionalisation of OSINT Investigators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Core skills include search craft, verification, geolocation, link analysis, and reporting.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Train on realistic scenarios that include deception, ambiguity, and time pressure.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Certification, peer review, and SOPs improve consistency and defensibility.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Analysts must know when to stop, escalate, or seek additional legal authority.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3000" b="0">
                <a:latin typeface="Arial"/>
              </a:rPr>
              <a:t>Advanced Platforms and Automation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Platforms can aggregate feeds, entities, watchlists, alerts, and collaboration history.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Good platforms preserve provenance and make workflows auditable.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Automation should reduce noise and repetition—not hide the method.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Analysts must still be able to explain every important result.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0">
                <a:latin typeface="Arial"/>
              </a:rPr>
              <a:t>In the Real World: Tools and Workflows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/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sz="1900" b="0">
                <a:latin typeface="Arial"/>
              </a:rPr>
              <a:t>Link analysis platforms for entities, networks, and pattern visualisation.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Capture tools for audit trails and webpage preservation during collection.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Technical footprinting tools for infrastructure, exposure, and breach-related pivots.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Mapping, archive, and reverse-image tools for media and geolocation verification.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3000" b="0">
                <a:latin typeface="Arial"/>
              </a:rPr>
              <a:t>Key Technical Challenges in OSINT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Scale, multilingual content, deleted media, and changing platform interfaces.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Deception, bots, synthetic media, and spoofed or recycled location signals.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Fragmented formats and weak interoperability across tools and data sources.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Security of analyst identity, infrastructure, and stored evidence.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0">
                <a:latin typeface="Arial"/>
              </a:rPr>
              <a:t>Toward Proactive Intelligence Operations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Move from ad hoc searching to watchlists and standing collection plans.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Define triggers for escalation, review, and retention before a crisis occurs.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Use OSINT to support prevention, safeguarding, and threat assessment.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Maintain oversight so proactive monitoring does not become mission creep.</a:t>
            </a:r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800" b="0">
                <a:latin typeface="Arial"/>
              </a:rPr>
              <a:t>OSINT and AI: Opportunities and Risks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AI can cluster entities, summarise feeds, translate content, and flag anomalies.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Risks include bias, hallucination, weak provenance, and over-trust in automation.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Use AI as an analytic assistant—not as evidence on its own.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Human verification remains essential before operational decisions are made.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600" b="0">
                <a:latin typeface="Arial"/>
              </a:rPr>
              <a:t>Reporting, Admissibility and Chain of Custody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0080" y="1691640"/>
            <a:ext cx="6639494" cy="4526280"/>
          </a:xfrm>
        </p:spPr>
        <p:txBody>
          <a:bodyPr wrap="square">
            <a:normAutofit/>
          </a:bodyPr>
          <a:lstStyle/>
          <a:p>
            <a:pPr>
              <a:spcAft>
                <a:spcPts val="400"/>
              </a:spcAft>
            </a:pPr>
            <a:r>
              <a:rPr sz="2000" dirty="0">
                <a:solidFill>
                  <a:srgbClr val="1E1E1E"/>
                </a:solidFill>
              </a:rPr>
              <a:t>Preserve the original source, capture method, date/time, and analyst notes.</a:t>
            </a:r>
          </a:p>
          <a:p>
            <a:pPr>
              <a:spcAft>
                <a:spcPts val="400"/>
              </a:spcAft>
            </a:pPr>
            <a:r>
              <a:rPr sz="2000" dirty="0">
                <a:solidFill>
                  <a:srgbClr val="1E1E1E"/>
                </a:solidFill>
              </a:rPr>
              <a:t>Explain how material was found, verified, and interpreted.</a:t>
            </a:r>
          </a:p>
          <a:p>
            <a:pPr>
              <a:spcAft>
                <a:spcPts val="400"/>
              </a:spcAft>
            </a:pPr>
            <a:r>
              <a:rPr sz="2000" dirty="0">
                <a:solidFill>
                  <a:srgbClr val="1E1E1E"/>
                </a:solidFill>
              </a:rPr>
              <a:t>Maintain continuity if content is exported, translated, enhanced, or redacted.</a:t>
            </a:r>
          </a:p>
          <a:p>
            <a:pPr>
              <a:spcAft>
                <a:spcPts val="400"/>
              </a:spcAft>
            </a:pPr>
            <a:r>
              <a:rPr sz="2000" dirty="0">
                <a:solidFill>
                  <a:srgbClr val="1E1E1E"/>
                </a:solidFill>
              </a:rPr>
              <a:t>Reports should state confidence, gaps, alternatives, and disclosure history.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7406640" y="1783080"/>
            <a:ext cx="3474720" cy="530352"/>
          </a:xfrm>
          <a:prstGeom prst="roundRect">
            <a:avLst/>
          </a:prstGeom>
          <a:solidFill>
            <a:srgbClr val="EBEEEE"/>
          </a:solidFill>
          <a:ln w="20320">
            <a:solidFill>
              <a:srgbClr val="D2D8D9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220" b="1">
                <a:solidFill>
                  <a:srgbClr val="1E1E1E"/>
                </a:solidFill>
              </a:rPr>
              <a:t>Admissibility depends on method, not just result</a:t>
            </a:r>
          </a:p>
        </p:txBody>
      </p:sp>
      <p:cxnSp>
        <p:nvCxnSpPr>
          <p:cNvPr id="5" name="Connector 4"/>
          <p:cNvCxnSpPr/>
          <p:nvPr/>
        </p:nvCxnSpPr>
        <p:spPr>
          <a:xfrm>
            <a:off x="9144000" y="2697480"/>
            <a:ext cx="0" cy="521208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Connector 5"/>
          <p:cNvCxnSpPr/>
          <p:nvPr/>
        </p:nvCxnSpPr>
        <p:spPr>
          <a:xfrm>
            <a:off x="9144000" y="3703320"/>
            <a:ext cx="0" cy="521208"/>
          </a:xfrm>
          <a:prstGeom prst="line">
            <a:avLst/>
          </a:prstGeom>
          <a:ln w="25400">
            <a:solidFill>
              <a:srgbClr val="1C9C95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Rounded Rectangle 6"/>
          <p:cNvSpPr/>
          <p:nvPr/>
        </p:nvSpPr>
        <p:spPr>
          <a:xfrm>
            <a:off x="8001000" y="2331720"/>
            <a:ext cx="2286000" cy="640080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500" b="1">
                <a:solidFill>
                  <a:srgbClr val="1E1E1E"/>
                </a:solidFill>
              </a:rPr>
              <a:t>Preserve</a:t>
            </a:r>
          </a:p>
          <a:p>
            <a:pPr algn="ctr"/>
            <a:r>
              <a:rPr sz="980" b="0">
                <a:solidFill>
                  <a:srgbClr val="464646"/>
                </a:solidFill>
              </a:rPr>
              <a:t>original item + provenance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8001000" y="3337560"/>
            <a:ext cx="2286000" cy="640080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500" b="1">
                <a:solidFill>
                  <a:srgbClr val="1E1E1E"/>
                </a:solidFill>
              </a:rPr>
              <a:t>Explain</a:t>
            </a:r>
          </a:p>
          <a:p>
            <a:pPr algn="ctr"/>
            <a:r>
              <a:rPr sz="980" b="0">
                <a:solidFill>
                  <a:srgbClr val="464646"/>
                </a:solidFill>
              </a:rPr>
              <a:t>queries, checks, interpretation</a:t>
            </a:r>
          </a:p>
        </p:txBody>
      </p:sp>
      <p:sp>
        <p:nvSpPr>
          <p:cNvPr id="9" name="Rounded Rectangle 8"/>
          <p:cNvSpPr/>
          <p:nvPr/>
        </p:nvSpPr>
        <p:spPr>
          <a:xfrm>
            <a:off x="8001000" y="4343400"/>
            <a:ext cx="2286000" cy="640080"/>
          </a:xfrm>
          <a:prstGeom prst="roundRect">
            <a:avLst/>
          </a:prstGeom>
          <a:solidFill>
            <a:srgbClr val="F6F9F9"/>
          </a:solidFill>
          <a:ln w="20320">
            <a:solidFill>
              <a:srgbClr val="30C0B8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73152" tIns="64008" rIns="73152" rtlCol="0" anchor="ctr"/>
          <a:lstStyle/>
          <a:p>
            <a:pPr algn="ctr"/>
            <a:r>
              <a:rPr sz="1500" b="1">
                <a:solidFill>
                  <a:srgbClr val="1E1E1E"/>
                </a:solidFill>
              </a:rPr>
              <a:t>Defend</a:t>
            </a:r>
          </a:p>
          <a:p>
            <a:pPr algn="ctr"/>
            <a:r>
              <a:rPr sz="980" b="0">
                <a:solidFill>
                  <a:srgbClr val="464646"/>
                </a:solidFill>
              </a:rPr>
              <a:t>disclose caveats and continuity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7498079" y="5166360"/>
            <a:ext cx="3291840" cy="182880"/>
          </a:xfrm>
          <a:prstGeom prst="rect">
            <a:avLst/>
          </a:prstGeom>
          <a:noFill/>
        </p:spPr>
        <p:txBody>
          <a:bodyPr wrap="square" lIns="54864" rIns="54864">
            <a:spAutoFit/>
          </a:bodyPr>
          <a:lstStyle/>
          <a:p>
            <a:pPr algn="ctr"/>
            <a:r>
              <a:rPr sz="1080" b="0">
                <a:solidFill>
                  <a:srgbClr val="505050"/>
                </a:solidFill>
              </a:rPr>
              <a:t>Chain of custody + verification + clear reporting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wrap="square"/>
          <a:lstStyle/>
          <a:p>
            <a:pPr algn="l"/>
            <a:r>
              <a:rPr sz="2600" b="0">
                <a:latin typeface="Arial"/>
              </a:rPr>
              <a:t>Creating a Culture of Open-Source Awareness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3775" y="1690689"/>
            <a:ext cx="10515601" cy="4080150"/>
          </a:xfrm>
        </p:spPr>
        <p:txBody>
          <a:bodyPr wrap="square"/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Leadership support, SOPs, and secure tooling are essential.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Share validated success stories and after-action lessons across the organisation.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Build OSINT literacy among investigators, analysts, supervisors, and prosecutors.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1900" b="0">
                <a:latin typeface="Arial"/>
              </a:rPr>
              <a:t>Make ethics, documentation, and peer challenge part of normal practice.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495" y="365125"/>
            <a:ext cx="11198849" cy="1325563"/>
          </a:xfrm>
        </p:spPr>
        <p:txBody>
          <a:bodyPr wrap="square"/>
          <a:lstStyle/>
          <a:p>
            <a:pPr algn="l"/>
            <a:r>
              <a:rPr sz="3000" b="0">
                <a:latin typeface="Arial"/>
              </a:rPr>
              <a:t>Key Lessons and Recommendations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9575" y="1911095"/>
            <a:ext cx="10468489" cy="3859743"/>
          </a:xfrm>
        </p:spPr>
        <p:txBody>
          <a:bodyPr wrap="square"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OSINT is most valuable when it is methodical, lawful, and corroborated.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Invest in training, OPSEC, capture, and verification tradecraft.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Pair tools with clear governance, review, and disclosure practice.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sz="2000" b="0">
                <a:latin typeface="Arial"/>
              </a:rPr>
              <a:t>Focus on actionable intelligence and evidential quality—not data accumulation.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491346" y="2958144"/>
            <a:ext cx="5029200" cy="16459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sz="4000" dirty="0">
                <a:latin typeface="Arial"/>
              </a:rPr>
              <a:t>Thank you!</a:t>
            </a:r>
          </a:p>
          <a:p>
            <a:pPr algn="ctr"/>
            <a:r>
              <a:rPr sz="4000" dirty="0">
                <a:latin typeface="Arial"/>
              </a:rPr>
              <a:t>Questions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ShapesVTI">
  <a:themeElements>
    <a:clrScheme name="Shapes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EE7661"/>
      </a:accent1>
      <a:accent2>
        <a:srgbClr val="4E91F0"/>
      </a:accent2>
      <a:accent3>
        <a:srgbClr val="5B5260"/>
      </a:accent3>
      <a:accent4>
        <a:srgbClr val="2CC3B4"/>
      </a:accent4>
      <a:accent5>
        <a:srgbClr val="C097F8"/>
      </a:accent5>
      <a:accent6>
        <a:srgbClr val="FF9514"/>
      </a:accent6>
      <a:hlink>
        <a:srgbClr val="0000FF"/>
      </a:hlink>
      <a:folHlink>
        <a:srgbClr val="FF00FF"/>
      </a:folHlink>
    </a:clrScheme>
    <a:fontScheme name="ShapesVTI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Shapes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Avenir Next LT Pro"/>
            <a:ea typeface="Avenir Next LT Pro"/>
            <a:cs typeface="Avenir Next LT Pro"/>
            <a:sym typeface="Avenir Next LT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Avenir Next LT Pro"/>
            <a:ea typeface="Avenir Next LT Pro"/>
            <a:cs typeface="Avenir Next LT Pro"/>
            <a:sym typeface="Avenir Next LT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ShapesVTI">
  <a:themeElements>
    <a:clrScheme name="ShapesVTI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EE7661"/>
      </a:accent1>
      <a:accent2>
        <a:srgbClr val="4E91F0"/>
      </a:accent2>
      <a:accent3>
        <a:srgbClr val="5B5260"/>
      </a:accent3>
      <a:accent4>
        <a:srgbClr val="2CC3B4"/>
      </a:accent4>
      <a:accent5>
        <a:srgbClr val="C097F8"/>
      </a:accent5>
      <a:accent6>
        <a:srgbClr val="FF9514"/>
      </a:accent6>
      <a:hlink>
        <a:srgbClr val="0000FF"/>
      </a:hlink>
      <a:folHlink>
        <a:srgbClr val="FF00FF"/>
      </a:folHlink>
    </a:clrScheme>
    <a:fontScheme name="ShapesVTI">
      <a:majorFont>
        <a:latin typeface="Helvetica"/>
        <a:ea typeface="Helvetica"/>
        <a:cs typeface="Helvetica"/>
      </a:majorFont>
      <a:minorFont>
        <a:latin typeface="Calibri"/>
        <a:ea typeface="Calibri"/>
        <a:cs typeface="Calibri"/>
      </a:minorFont>
    </a:fontScheme>
    <a:fmtScheme name="ShapesVTI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Avenir Next LT Pro"/>
            <a:ea typeface="Avenir Next LT Pro"/>
            <a:cs typeface="Avenir Next LT Pro"/>
            <a:sym typeface="Avenir Next LT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>
        <a:spAutoFit/>
      </a:bodyPr>
      <a:lstStyle>
        <a:defPPr marL="0" marR="0" indent="0" algn="l" defTabSz="9144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  <a:latin typeface="Avenir Next LT Pro"/>
            <a:ea typeface="Avenir Next LT Pro"/>
            <a:cs typeface="Avenir Next LT Pro"/>
            <a:sym typeface="Avenir Next LT Pro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1100</TotalTime>
  <Words>2191</Words>
  <Application>Microsoft Office PowerPoint</Application>
  <PresentationFormat>Widescreen</PresentationFormat>
  <Paragraphs>240</Paragraphs>
  <Slides>35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35</vt:i4>
      </vt:variant>
    </vt:vector>
  </HeadingPairs>
  <TitlesOfParts>
    <vt:vector size="40" baseType="lpstr">
      <vt:lpstr>Arial</vt:lpstr>
      <vt:lpstr>Avenir Next LT Pro</vt:lpstr>
      <vt:lpstr>Calibri</vt:lpstr>
      <vt:lpstr>Tw Cen MT</vt:lpstr>
      <vt:lpstr>ShapesVTI</vt:lpstr>
      <vt:lpstr>PowerPoint Presentation</vt:lpstr>
      <vt:lpstr>What Is OSINT in a Law Enforcement Context?</vt:lpstr>
      <vt:lpstr>Why OSINT Matters in the Intelligence Cycle</vt:lpstr>
      <vt:lpstr>Evaluating OSINT Sources and Evidence</vt:lpstr>
      <vt:lpstr>Case Study: Bellingcat and MH17</vt:lpstr>
      <vt:lpstr>A Practical OSINT Workflow</vt:lpstr>
      <vt:lpstr>Search Methods and Query Design</vt:lpstr>
      <vt:lpstr>Social Media and Platform-Based OSINT</vt:lpstr>
      <vt:lpstr>Image and Video Verification Techniques</vt:lpstr>
      <vt:lpstr>Geolocation and Chronolocation</vt:lpstr>
      <vt:lpstr>Network and Link Analysis</vt:lpstr>
      <vt:lpstr>Public Records and Registries</vt:lpstr>
      <vt:lpstr>Domain, Infrastructure and Technical OSINT</vt:lpstr>
      <vt:lpstr>Investigator OPSEC and Safe Collection</vt:lpstr>
      <vt:lpstr>Core OSINT Tool Categories</vt:lpstr>
      <vt:lpstr>Documentation, Capture and Preservation</vt:lpstr>
      <vt:lpstr>Verification and Corroboration Methods</vt:lpstr>
      <vt:lpstr>OSINT in Counter-Terrorism and Counter-Misinformation</vt:lpstr>
      <vt:lpstr>Cost Efficiency and Early Insight</vt:lpstr>
      <vt:lpstr>Misconceptions Around OSINT</vt:lpstr>
      <vt:lpstr>Ethical vs Unethical Open-Source Investigation</vt:lpstr>
      <vt:lpstr>Legal, Privacy and Disclosure Issues</vt:lpstr>
      <vt:lpstr>Event, Crisis and Protest Monitoring</vt:lpstr>
      <vt:lpstr>Building a Balanced Investigative Toolkit</vt:lpstr>
      <vt:lpstr>Integrating OSINT into Investigative Strategy</vt:lpstr>
      <vt:lpstr>Training and Professionalisation of OSINT Investigators</vt:lpstr>
      <vt:lpstr>Advanced Platforms and Automation</vt:lpstr>
      <vt:lpstr>In the Real World: Tools and Workflows</vt:lpstr>
      <vt:lpstr>Key Technical Challenges in OSINT</vt:lpstr>
      <vt:lpstr>Toward Proactive Intelligence Operations</vt:lpstr>
      <vt:lpstr>OSINT and AI: Opportunities and Risks</vt:lpstr>
      <vt:lpstr>Reporting, Admissibility and Chain of Custody</vt:lpstr>
      <vt:lpstr>Creating a Culture of Open-Source Awareness</vt:lpstr>
      <vt:lpstr>Key Lessons and Recommendations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Ghanem, Mohamed Chahine</dc:creator>
  <cp:lastModifiedBy>Mohamed Ghanem</cp:lastModifiedBy>
  <cp:revision>51</cp:revision>
  <dcterms:modified xsi:type="dcterms:W3CDTF">2026-04-21T13:21:00Z</dcterms:modified>
</cp:coreProperties>
</file>