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8" r:id="rId4"/>
    <p:sldId id="271" r:id="rId5"/>
    <p:sldId id="273" r:id="rId6"/>
    <p:sldId id="272" r:id="rId7"/>
    <p:sldId id="263" r:id="rId8"/>
    <p:sldId id="264" r:id="rId9"/>
    <p:sldId id="265" r:id="rId10"/>
    <p:sldId id="266" r:id="rId11"/>
    <p:sldId id="267" r:id="rId12"/>
    <p:sldId id="268" r:id="rId13"/>
    <p:sldId id="274" r:id="rId14"/>
    <p:sldId id="275" r:id="rId15"/>
    <p:sldId id="276" r:id="rId16"/>
    <p:sldId id="277" r:id="rId17"/>
    <p:sldId id="278" r:id="rId18"/>
    <p:sldId id="27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GARDNERD:MSC:Dissertation:survey%20data%202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0513423386483998"/>
          <c:y val="4.72285945485185E-2"/>
          <c:w val="0.68903455725343654"/>
          <c:h val="0.5629872995297654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'Qu9'!$E$65</c:f>
              <c:strCache>
                <c:ptCount val="1"/>
                <c:pt idx="0">
                  <c:v>RA</c:v>
                </c:pt>
              </c:strCache>
            </c:strRef>
          </c:tx>
          <c:invertIfNegative val="0"/>
          <c:cat>
            <c:strRef>
              <c:f>'Qu9'!$F$64:$L$64</c:f>
              <c:strCache>
                <c:ptCount val="7"/>
                <c:pt idx="0">
                  <c:v>fasting</c:v>
                </c:pt>
                <c:pt idx="1">
                  <c:v>vegetarian</c:v>
                </c:pt>
                <c:pt idx="2">
                  <c:v>mediterranean</c:v>
                </c:pt>
                <c:pt idx="3">
                  <c:v>vegan</c:v>
                </c:pt>
                <c:pt idx="4">
                  <c:v>weight loss</c:v>
                </c:pt>
                <c:pt idx="5">
                  <c:v>hi prot/low cHO</c:v>
                </c:pt>
                <c:pt idx="6">
                  <c:v>Elimination </c:v>
                </c:pt>
              </c:strCache>
            </c:strRef>
          </c:cat>
          <c:val>
            <c:numRef>
              <c:f>'Qu9'!$F$65:$L$65</c:f>
              <c:numCache>
                <c:formatCode>0%</c:formatCode>
                <c:ptCount val="7"/>
                <c:pt idx="0">
                  <c:v>0.5</c:v>
                </c:pt>
                <c:pt idx="1">
                  <c:v>0.56999999999999995</c:v>
                </c:pt>
                <c:pt idx="2">
                  <c:v>0.75</c:v>
                </c:pt>
                <c:pt idx="3">
                  <c:v>0</c:v>
                </c:pt>
                <c:pt idx="4">
                  <c:v>0.72</c:v>
                </c:pt>
                <c:pt idx="5">
                  <c:v>0</c:v>
                </c:pt>
                <c:pt idx="6">
                  <c:v>0.8</c:v>
                </c:pt>
              </c:numCache>
            </c:numRef>
          </c:val>
        </c:ser>
        <c:ser>
          <c:idx val="1"/>
          <c:order val="1"/>
          <c:tx>
            <c:strRef>
              <c:f>'Qu9'!$E$66</c:f>
              <c:strCache>
                <c:ptCount val="1"/>
                <c:pt idx="0">
                  <c:v>control</c:v>
                </c:pt>
              </c:strCache>
            </c:strRef>
          </c:tx>
          <c:invertIfNegative val="0"/>
          <c:cat>
            <c:strRef>
              <c:f>'Qu9'!$F$64:$L$64</c:f>
              <c:strCache>
                <c:ptCount val="7"/>
                <c:pt idx="0">
                  <c:v>fasting</c:v>
                </c:pt>
                <c:pt idx="1">
                  <c:v>vegetarian</c:v>
                </c:pt>
                <c:pt idx="2">
                  <c:v>mediterranean</c:v>
                </c:pt>
                <c:pt idx="3">
                  <c:v>vegan</c:v>
                </c:pt>
                <c:pt idx="4">
                  <c:v>weight loss</c:v>
                </c:pt>
                <c:pt idx="5">
                  <c:v>hi prot/low cHO</c:v>
                </c:pt>
                <c:pt idx="6">
                  <c:v>Elimination </c:v>
                </c:pt>
              </c:strCache>
            </c:strRef>
          </c:cat>
          <c:val>
            <c:numRef>
              <c:f>'Qu9'!$F$66:$L$66</c:f>
              <c:numCache>
                <c:formatCode>0%</c:formatCode>
                <c:ptCount val="7"/>
                <c:pt idx="0">
                  <c:v>0.66</c:v>
                </c:pt>
                <c:pt idx="1">
                  <c:v>0.5</c:v>
                </c:pt>
                <c:pt idx="2">
                  <c:v>0.33</c:v>
                </c:pt>
                <c:pt idx="3">
                  <c:v>0</c:v>
                </c:pt>
                <c:pt idx="4">
                  <c:v>0.6</c:v>
                </c:pt>
                <c:pt idx="5">
                  <c:v>0</c:v>
                </c:pt>
                <c:pt idx="6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56652160"/>
        <c:axId val="56666752"/>
      </c:barChart>
      <c:catAx>
        <c:axId val="5665216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Dietary</a:t>
                </a:r>
                <a:r>
                  <a:rPr lang="en-US" baseline="0"/>
                  <a:t> Strategy</a:t>
                </a:r>
                <a:endParaRPr lang="en-US"/>
              </a:p>
            </c:rich>
          </c:tx>
          <c:layout/>
          <c:overlay val="0"/>
        </c:title>
        <c:majorTickMark val="out"/>
        <c:minorTickMark val="none"/>
        <c:tickLblPos val="nextTo"/>
        <c:crossAx val="56666752"/>
        <c:crosses val="autoZero"/>
        <c:auto val="1"/>
        <c:lblAlgn val="ctr"/>
        <c:lblOffset val="100"/>
        <c:noMultiLvlLbl val="0"/>
      </c:catAx>
      <c:valAx>
        <c:axId val="5666675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%</a:t>
                </a:r>
                <a:r>
                  <a:rPr lang="en-US" baseline="0"/>
                  <a:t> of respondents</a:t>
                </a:r>
                <a:endParaRPr lang="en-US"/>
              </a:p>
            </c:rich>
          </c:tx>
          <c:layout/>
          <c:overlay val="0"/>
        </c:title>
        <c:numFmt formatCode="0%" sourceLinked="1"/>
        <c:majorTickMark val="out"/>
        <c:minorTickMark val="none"/>
        <c:tickLblPos val="nextTo"/>
        <c:crossAx val="56652160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884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20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241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219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116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810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247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552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521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989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592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B9B48FA-C1FC-4E0F-BE81-AEBCF3CFBD2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594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4B630C-C9D0-4434-9616-A4F6C0E55C15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6E2C8-C94D-471A-B2F2-32DE31F22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281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en-GB" dirty="0" smtClean="0"/>
              <a:t>Managing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2376264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i="1" dirty="0" smtClean="0">
                <a:solidFill>
                  <a:schemeClr val="tx1"/>
                </a:solidFill>
              </a:rPr>
              <a:t>Statistics</a:t>
            </a:r>
          </a:p>
          <a:p>
            <a:endParaRPr lang="en-GB" altLang="en-US" i="1" dirty="0" smtClean="0">
              <a:solidFill>
                <a:schemeClr val="tx1"/>
              </a:solidFill>
            </a:endParaRPr>
          </a:p>
          <a:p>
            <a:r>
              <a:rPr lang="en-GB" altLang="en-US" i="1" dirty="0" smtClean="0">
                <a:solidFill>
                  <a:schemeClr val="tx1"/>
                </a:solidFill>
              </a:rPr>
              <a:t>the science of the collection, organisation, and interpretation of data.</a:t>
            </a:r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68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of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Descriptive – 	written overview of the key data.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	</a:t>
            </a:r>
            <a:r>
              <a:rPr lang="en-GB" dirty="0" smtClean="0"/>
              <a:t>	There should be a written description associated with 		all tables and graphs.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Tables – 	presents key information relevant to the research 		question.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Graphs – 	To highlight key information of differences within the 		data.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GB" dirty="0" smtClean="0">
                <a:solidFill>
                  <a:srgbClr val="00B0F0"/>
                </a:solidFill>
              </a:rPr>
              <a:t>Histograms	       Pie charts		Line graphs</a:t>
            </a:r>
          </a:p>
        </p:txBody>
      </p:sp>
    </p:spTree>
    <p:extLst>
      <p:ext uri="{BB962C8B-B14F-4D97-AF65-F5344CB8AC3E}">
        <p14:creationId xmlns:p14="http://schemas.microsoft.com/office/powerpoint/2010/main" val="3557866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Tables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742091"/>
              </p:ext>
            </p:extLst>
          </p:nvPr>
        </p:nvGraphicFramePr>
        <p:xfrm>
          <a:off x="251520" y="3429000"/>
          <a:ext cx="8229598" cy="1143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82702"/>
                <a:gridCol w="1007400"/>
                <a:gridCol w="1345195"/>
                <a:gridCol w="1076155"/>
                <a:gridCol w="1087116"/>
                <a:gridCol w="896796"/>
                <a:gridCol w="1334234"/>
              </a:tblGrid>
              <a:tr h="177800">
                <a:tc>
                  <a:txBody>
                    <a:bodyPr/>
                    <a:lstStyle/>
                    <a:p>
                      <a:endParaRPr lang="en-GB" sz="1000" dirty="0">
                        <a:solidFill>
                          <a:srgbClr val="000000"/>
                        </a:solidFill>
                        <a:effectLst/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omega 3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cod liver oil</a:t>
                      </a:r>
                      <a:endParaRPr lang="en-GB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vit / min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folic acid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herbal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cider vin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</a:tr>
              <a:tr h="1778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RA group (n)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16</a:t>
                      </a:r>
                      <a:endParaRPr lang="en-GB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11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</a:tr>
              <a:tr h="1778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% of RA group using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67%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29%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46%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79%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13%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38%</a:t>
                      </a:r>
                      <a:endParaRPr lang="en-GB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107537" marR="107537" marT="0" marB="0"/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251520" y="2852936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Table 1</a:t>
            </a:r>
            <a:r>
              <a:rPr lang="en-GB" sz="1200" dirty="0" smtClean="0"/>
              <a:t>: </a:t>
            </a:r>
            <a:r>
              <a:rPr lang="en-GB" sz="1200" dirty="0"/>
              <a:t>Number and percentages of people with RA using supplements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1412776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Requires a title (above table)</a:t>
            </a:r>
          </a:p>
          <a:p>
            <a:r>
              <a:rPr lang="en-GB" dirty="0" smtClean="0"/>
              <a:t>Requires a Reference (above data)</a:t>
            </a:r>
          </a:p>
          <a:p>
            <a:r>
              <a:rPr lang="en-GB" dirty="0" smtClean="0"/>
              <a:t>Source of information (if not your own data) (below table)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12160" y="479715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D.Gardner</a:t>
            </a:r>
            <a:r>
              <a:rPr lang="en-GB" sz="1200" dirty="0" smtClean="0"/>
              <a:t> – RA and dietary Practice (2012) page 67.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6290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Graphs</a:t>
            </a:r>
            <a:endParaRPr lang="en-GB" dirty="0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3819840572"/>
              </p:ext>
            </p:extLst>
          </p:nvPr>
        </p:nvGraphicFramePr>
        <p:xfrm>
          <a:off x="251520" y="1484784"/>
          <a:ext cx="4968552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Rectangle 4"/>
          <p:cNvSpPr/>
          <p:nvPr/>
        </p:nvSpPr>
        <p:spPr>
          <a:xfrm>
            <a:off x="1127447" y="4908868"/>
            <a:ext cx="33084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smtClean="0"/>
              <a:t>Figure 1: Percentage of RA and control respondents using a dietary strategy who perceived it to be beneficial</a:t>
            </a:r>
            <a:endParaRPr lang="en-GB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5508104" y="1628800"/>
            <a:ext cx="35283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Make sure you get the correct and best format for the data.</a:t>
            </a:r>
          </a:p>
          <a:p>
            <a:endParaRPr lang="en-GB" dirty="0" smtClean="0"/>
          </a:p>
          <a:p>
            <a:r>
              <a:rPr lang="en-GB" dirty="0" smtClean="0"/>
              <a:t>Code each aspect</a:t>
            </a:r>
          </a:p>
          <a:p>
            <a:endParaRPr lang="en-GB" dirty="0" smtClean="0"/>
          </a:p>
          <a:p>
            <a:r>
              <a:rPr lang="en-GB" dirty="0" smtClean="0"/>
              <a:t>Label Axis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graph is given the tile of  </a:t>
            </a:r>
            <a:r>
              <a:rPr lang="en-GB" i="1" dirty="0" smtClean="0"/>
              <a:t>figure</a:t>
            </a:r>
          </a:p>
          <a:p>
            <a:endParaRPr lang="en-GB" i="1" dirty="0"/>
          </a:p>
          <a:p>
            <a:r>
              <a:rPr lang="en-GB" dirty="0" smtClean="0"/>
              <a:t>Title and reference under the graph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4933029" y="2708920"/>
            <a:ext cx="647083" cy="63181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899592" y="2708920"/>
            <a:ext cx="4608512" cy="4895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1619672" y="3861048"/>
            <a:ext cx="3960440" cy="118784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3599892" y="4293096"/>
            <a:ext cx="1980220" cy="83731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611560" y="5877272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 appropriately labelling graphs, giving them a reference etc. will cost you marks.</a:t>
            </a:r>
          </a:p>
          <a:p>
            <a:endParaRPr lang="en-GB" dirty="0" smtClean="0"/>
          </a:p>
          <a:p>
            <a:r>
              <a:rPr lang="en-GB" dirty="0" smtClean="0"/>
              <a:t>You must </a:t>
            </a:r>
            <a:r>
              <a:rPr lang="en-GB" dirty="0" smtClean="0"/>
              <a:t>also </a:t>
            </a:r>
            <a:r>
              <a:rPr lang="en-GB" dirty="0" smtClean="0"/>
              <a:t>make reference to them within the written aspect of the report.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064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err="1" smtClean="0"/>
              <a:t>Mircosoft</a:t>
            </a:r>
            <a:r>
              <a:rPr lang="en-GB" dirty="0" smtClean="0"/>
              <a:t> Spreadsheets</a:t>
            </a:r>
          </a:p>
          <a:p>
            <a:pPr marL="0" indent="0" algn="ctr">
              <a:buNone/>
            </a:pPr>
            <a:endParaRPr lang="en-GB" dirty="0" smtClean="0"/>
          </a:p>
          <a:p>
            <a:r>
              <a:rPr lang="en-GB" dirty="0" smtClean="0"/>
              <a:t>Data Management</a:t>
            </a:r>
          </a:p>
          <a:p>
            <a:r>
              <a:rPr lang="en-GB" dirty="0" smtClean="0"/>
              <a:t>Data Storage</a:t>
            </a:r>
          </a:p>
          <a:p>
            <a:r>
              <a:rPr lang="en-GB" dirty="0" smtClean="0"/>
              <a:t>Data Analysis</a:t>
            </a:r>
          </a:p>
          <a:p>
            <a:r>
              <a:rPr lang="en-GB" dirty="0" smtClean="0"/>
              <a:t>Mathematical calculations</a:t>
            </a:r>
          </a:p>
          <a:p>
            <a:r>
              <a:rPr lang="en-GB" dirty="0" smtClean="0"/>
              <a:t>Table creation</a:t>
            </a:r>
          </a:p>
          <a:p>
            <a:r>
              <a:rPr lang="en-GB" dirty="0" smtClean="0"/>
              <a:t>Graph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451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96752"/>
          </a:xfrm>
        </p:spPr>
        <p:txBody>
          <a:bodyPr/>
          <a:lstStyle/>
          <a:p>
            <a:r>
              <a:rPr lang="en-GB" dirty="0" smtClean="0"/>
              <a:t>Using the data below develop an excel histogram and pie of the following data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870239"/>
              </p:ext>
            </p:extLst>
          </p:nvPr>
        </p:nvGraphicFramePr>
        <p:xfrm>
          <a:off x="1403648" y="4005064"/>
          <a:ext cx="6048672" cy="24295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15933"/>
                <a:gridCol w="2015933"/>
                <a:gridCol w="2016806"/>
              </a:tblGrid>
              <a:tr h="4032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Degree group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5 a day (%)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Physical Activity (%)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OAE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34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65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PE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42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74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SES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66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80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HNL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58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35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03648" y="3501008"/>
            <a:ext cx="6246068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Table 1: Percentage Achievement of health lifestyles by degree groups</a:t>
            </a:r>
            <a:endParaRPr kumimoji="0" lang="en-GB" altLang="en-US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8063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Qualitative v Quantitative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780928"/>
            <a:ext cx="4038600" cy="3052936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en-GB" altLang="en-US" sz="2400" i="1" dirty="0" smtClean="0">
                <a:solidFill>
                  <a:schemeClr val="accent2"/>
                </a:solidFill>
              </a:rPr>
              <a:t>Qualitative</a:t>
            </a:r>
          </a:p>
          <a:p>
            <a:pPr eaLnBrk="1" hangingPunct="1"/>
            <a:endParaRPr lang="en-GB" altLang="en-US" sz="2400" i="1" dirty="0" smtClean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400" i="1" dirty="0" smtClean="0">
                <a:solidFill>
                  <a:schemeClr val="accent2"/>
                </a:solidFill>
              </a:rPr>
              <a:t>Why </a:t>
            </a:r>
          </a:p>
          <a:p>
            <a:pPr eaLnBrk="1" hangingPunct="1"/>
            <a:r>
              <a:rPr lang="en-GB" altLang="en-US" sz="2400" i="1" dirty="0" smtClean="0">
                <a:solidFill>
                  <a:schemeClr val="accent2"/>
                </a:solidFill>
              </a:rPr>
              <a:t>How</a:t>
            </a:r>
          </a:p>
          <a:p>
            <a:pPr eaLnBrk="1" hangingPunct="1"/>
            <a:r>
              <a:rPr lang="en-GB" altLang="en-US" sz="2400" i="1" dirty="0" smtClean="0">
                <a:solidFill>
                  <a:schemeClr val="accent2"/>
                </a:solidFill>
              </a:rPr>
              <a:t>What</a:t>
            </a:r>
          </a:p>
          <a:p>
            <a:pPr eaLnBrk="1" hangingPunct="1"/>
            <a:r>
              <a:rPr lang="en-GB" altLang="en-US" sz="2400" i="1" dirty="0" smtClean="0">
                <a:solidFill>
                  <a:schemeClr val="accent2"/>
                </a:solidFill>
              </a:rPr>
              <a:t>Where</a:t>
            </a:r>
          </a:p>
          <a:p>
            <a:pPr eaLnBrk="1" hangingPunct="1"/>
            <a:r>
              <a:rPr lang="en-GB" altLang="en-US" sz="2400" i="1" dirty="0" smtClean="0">
                <a:solidFill>
                  <a:schemeClr val="accent2"/>
                </a:solidFill>
              </a:rPr>
              <a:t>When</a:t>
            </a:r>
          </a:p>
          <a:p>
            <a:pPr eaLnBrk="1" hangingPunct="1"/>
            <a:endParaRPr lang="en-GB" altLang="en-US" sz="2400" i="1" dirty="0" smtClean="0">
              <a:solidFill>
                <a:schemeClr val="accent2"/>
              </a:solidFill>
            </a:endParaRPr>
          </a:p>
          <a:p>
            <a:pPr eaLnBrk="1" hangingPunct="1"/>
            <a:endParaRPr lang="en-GB" altLang="en-US" sz="2400" i="1" dirty="0" smtClean="0"/>
          </a:p>
        </p:txBody>
      </p:sp>
      <p:sp>
        <p:nvSpPr>
          <p:cNvPr id="3076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530077" y="2924944"/>
            <a:ext cx="4038600" cy="26208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400" dirty="0" smtClean="0">
                <a:solidFill>
                  <a:srgbClr val="FF0000"/>
                </a:solidFill>
              </a:rPr>
              <a:t>Quantitative</a:t>
            </a:r>
          </a:p>
          <a:p>
            <a:pPr eaLnBrk="1" hangingPunct="1"/>
            <a:endParaRPr lang="en-GB" altLang="en-US" sz="2400" i="1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en-GB" altLang="en-US" sz="2400" i="1" dirty="0" smtClean="0">
                <a:solidFill>
                  <a:srgbClr val="FF0000"/>
                </a:solidFill>
              </a:rPr>
              <a:t>What</a:t>
            </a:r>
          </a:p>
          <a:p>
            <a:pPr eaLnBrk="1" hangingPunct="1"/>
            <a:r>
              <a:rPr lang="en-GB" altLang="en-US" sz="2400" i="1" dirty="0" smtClean="0">
                <a:solidFill>
                  <a:srgbClr val="FF0000"/>
                </a:solidFill>
              </a:rPr>
              <a:t>Where</a:t>
            </a:r>
          </a:p>
          <a:p>
            <a:pPr eaLnBrk="1" hangingPunct="1"/>
            <a:r>
              <a:rPr lang="en-GB" altLang="en-US" sz="2400" i="1" dirty="0" smtClean="0">
                <a:solidFill>
                  <a:srgbClr val="FF0000"/>
                </a:solidFill>
              </a:rPr>
              <a:t>When</a:t>
            </a:r>
          </a:p>
          <a:p>
            <a:pPr eaLnBrk="1" hangingPunct="1"/>
            <a:endParaRPr lang="en-GB" altLang="en-US" sz="2400" i="1" dirty="0" smtClean="0">
              <a:solidFill>
                <a:srgbClr val="FF0000"/>
              </a:solidFill>
            </a:endParaRPr>
          </a:p>
          <a:p>
            <a:pPr eaLnBrk="1" hangingPunct="1"/>
            <a:endParaRPr lang="en-GB" altLang="en-US" sz="2400" i="1" dirty="0" smtClean="0">
              <a:solidFill>
                <a:srgbClr val="FF0000"/>
              </a:solidFill>
            </a:endParaRPr>
          </a:p>
          <a:p>
            <a:pPr eaLnBrk="1" hangingPunct="1"/>
            <a:endParaRPr lang="en-GB" altLang="en-US" sz="2400" i="1" dirty="0" smtClean="0">
              <a:solidFill>
                <a:srgbClr val="FF0000"/>
              </a:solidFill>
            </a:endParaRPr>
          </a:p>
          <a:p>
            <a:pPr marL="0" indent="0" eaLnBrk="1" hangingPunct="1">
              <a:buNone/>
            </a:pPr>
            <a:endParaRPr lang="en-GB" altLang="en-US" sz="2400" i="1" dirty="0" smtClean="0">
              <a:solidFill>
                <a:srgbClr val="FF0000"/>
              </a:solidFill>
            </a:endParaRPr>
          </a:p>
          <a:p>
            <a:pPr eaLnBrk="1" hangingPunct="1"/>
            <a:endParaRPr lang="en-GB" altLang="en-US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611560" y="1340768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way data is presented is dependent on what kind of data is collected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970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Types / /Levels </a:t>
            </a:r>
            <a:r>
              <a:rPr lang="en-GB" altLang="en-US" dirty="0" smtClean="0"/>
              <a:t>of Data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052736"/>
            <a:ext cx="8229600" cy="4525963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solidFill>
                  <a:srgbClr val="00B0F0"/>
                </a:solidFill>
              </a:rPr>
              <a:t>Nominal </a:t>
            </a:r>
            <a:r>
              <a:rPr lang="en-GB" altLang="en-US" sz="2400" dirty="0" smtClean="0"/>
              <a:t>– observations are assigned a code or label e.g. males / female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solidFill>
                  <a:srgbClr val="FF0000"/>
                </a:solidFill>
              </a:rPr>
              <a:t>Ordinal</a:t>
            </a:r>
            <a:r>
              <a:rPr lang="en-GB" altLang="en-US" sz="2400" dirty="0" smtClean="0"/>
              <a:t> – if observations can be ranked or have a ranking scale but not measured e.g. Likert scale; strongly agree, agree, neutral, disagree, strongly disagree.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solidFill>
                  <a:srgbClr val="7030A0"/>
                </a:solidFill>
              </a:rPr>
              <a:t>Interval</a:t>
            </a:r>
            <a:r>
              <a:rPr lang="en-GB" altLang="en-US" sz="2400" dirty="0" smtClean="0"/>
              <a:t> – where the observations can be measure but only in respect to each other, a zero point is arbitrary e.g. time intervals.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smtClean="0">
                <a:solidFill>
                  <a:srgbClr val="00B050"/>
                </a:solidFill>
              </a:rPr>
              <a:t>Ratio </a:t>
            </a:r>
            <a:r>
              <a:rPr lang="en-GB" altLang="en-US" sz="2400" dirty="0" smtClean="0"/>
              <a:t>– Where the observations have a defined zero and both differences and ratios are interpretable. e.g. speed, </a:t>
            </a:r>
            <a:r>
              <a:rPr lang="en-GB" altLang="en-US" sz="2400" dirty="0" smtClean="0"/>
              <a:t>weight</a:t>
            </a:r>
            <a:r>
              <a:rPr lang="en-GB" altLang="en-US" sz="2400" dirty="0"/>
              <a:t>.</a:t>
            </a: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875596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Nominal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570788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Categorical data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e.g.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Gender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Ethnicity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Socio-economic group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Age range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Martial status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You are either in the group or not</a:t>
            </a:r>
          </a:p>
        </p:txBody>
      </p:sp>
    </p:spTree>
    <p:extLst>
      <p:ext uri="{BB962C8B-B14F-4D97-AF65-F5344CB8AC3E}">
        <p14:creationId xmlns:p14="http://schemas.microsoft.com/office/powerpoint/2010/main" val="4027753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Ordinal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Rank Order Data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e.g.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Finishing place in a race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Enjoyment of stats module – Likert scale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Rate of perceived exertion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	Although in order the exact difference between each increment is ambiguous </a:t>
            </a:r>
          </a:p>
        </p:txBody>
      </p:sp>
    </p:spTree>
    <p:extLst>
      <p:ext uri="{BB962C8B-B14F-4D97-AF65-F5344CB8AC3E}">
        <p14:creationId xmlns:p14="http://schemas.microsoft.com/office/powerpoint/2010/main" val="2088182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Interval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Data is ordered relative to each other.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e.g.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Temperature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Mean average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Tide heights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Dates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smtClean="0"/>
              <a:t>Zero points are arbitrary or meaningless</a:t>
            </a:r>
          </a:p>
        </p:txBody>
      </p:sp>
    </p:spTree>
    <p:extLst>
      <p:ext uri="{BB962C8B-B14F-4D97-AF65-F5344CB8AC3E}">
        <p14:creationId xmlns:p14="http://schemas.microsoft.com/office/powerpoint/2010/main" val="588209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Ratio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/>
              <a:t>Data is relative not only to each other but to a defined zero point.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e.g.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Weight of a person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Length of a piece of string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Time to run a mile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The amount of energy in a Mars bar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smtClean="0"/>
              <a:t>Zero points are absolute as part of the scale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035186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this data?</a:t>
            </a:r>
          </a:p>
        </p:txBody>
      </p:sp>
      <p:graphicFrame>
        <p:nvGraphicFramePr>
          <p:cNvPr id="7303" name="Group 1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652544"/>
              </p:ext>
            </p:extLst>
          </p:nvPr>
        </p:nvGraphicFramePr>
        <p:xfrm>
          <a:off x="2555875" y="1341438"/>
          <a:ext cx="3024188" cy="5040318"/>
        </p:xfrm>
        <a:graphic>
          <a:graphicData uri="http://schemas.openxmlformats.org/drawingml/2006/table">
            <a:tbl>
              <a:tblPr/>
              <a:tblGrid>
                <a:gridCol w="3024188"/>
              </a:tblGrid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body fat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(BMI)</a:t>
                      </a:r>
                      <a:endParaRPr kumimoji="0" lang="en-GB" alt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27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24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4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302" name="Rectangle 134"/>
          <p:cNvSpPr>
            <a:spLocks noChangeArrowheads="1"/>
          </p:cNvSpPr>
          <p:nvPr/>
        </p:nvSpPr>
        <p:spPr bwMode="auto">
          <a:xfrm>
            <a:off x="0" y="6819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37918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0" name="Rectangle 10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this data?</a:t>
            </a:r>
          </a:p>
        </p:txBody>
      </p:sp>
      <p:graphicFrame>
        <p:nvGraphicFramePr>
          <p:cNvPr id="8304" name="Group 112"/>
          <p:cNvGraphicFramePr>
            <a:graphicFrameLocks noGrp="1"/>
          </p:cNvGraphicFramePr>
          <p:nvPr>
            <p:ph idx="1"/>
          </p:nvPr>
        </p:nvGraphicFramePr>
        <p:xfrm>
          <a:off x="2771775" y="1844675"/>
          <a:ext cx="3241675" cy="4537076"/>
        </p:xfrm>
        <a:graphic>
          <a:graphicData uri="http://schemas.openxmlformats.org/drawingml/2006/table">
            <a:tbl>
              <a:tblPr/>
              <a:tblGrid>
                <a:gridCol w="3241675"/>
              </a:tblGrid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RPE Music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0469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8" name="Rectangle 10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this data</a:t>
            </a:r>
          </a:p>
        </p:txBody>
      </p:sp>
      <p:graphicFrame>
        <p:nvGraphicFramePr>
          <p:cNvPr id="10351" name="Group 111"/>
          <p:cNvGraphicFramePr>
            <a:graphicFrameLocks noGrp="1"/>
          </p:cNvGraphicFramePr>
          <p:nvPr>
            <p:ph idx="1"/>
          </p:nvPr>
        </p:nvGraphicFramePr>
        <p:xfrm>
          <a:off x="2771775" y="1628775"/>
          <a:ext cx="3384550" cy="4824416"/>
        </p:xfrm>
        <a:graphic>
          <a:graphicData uri="http://schemas.openxmlformats.org/drawingml/2006/table">
            <a:tbl>
              <a:tblPr/>
              <a:tblGrid>
                <a:gridCol w="3384550"/>
              </a:tblGrid>
              <a:tr h="67468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Before intervention</a:t>
                      </a:r>
                    </a:p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(body wt in Kg)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92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120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85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92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88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87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92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96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142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98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92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106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108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5418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this Data</a:t>
            </a:r>
          </a:p>
        </p:txBody>
      </p:sp>
      <p:graphicFrame>
        <p:nvGraphicFramePr>
          <p:cNvPr id="12399" name="Group 111"/>
          <p:cNvGraphicFramePr>
            <a:graphicFrameLocks noGrp="1"/>
          </p:cNvGraphicFramePr>
          <p:nvPr>
            <p:ph idx="1"/>
          </p:nvPr>
        </p:nvGraphicFramePr>
        <p:xfrm>
          <a:off x="2700338" y="1268413"/>
          <a:ext cx="4103687" cy="5359087"/>
        </p:xfrm>
        <a:graphic>
          <a:graphicData uri="http://schemas.openxmlformats.org/drawingml/2006/table">
            <a:tbl>
              <a:tblPr/>
              <a:tblGrid>
                <a:gridCol w="4103687"/>
              </a:tblGrid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Number of Children attending breakfast club in Primary schools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32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33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34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42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9425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38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32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41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838"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tabLst>
                          <a:tab pos="114300" algn="l"/>
                        </a:tabLs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14300" algn="l"/>
                        </a:tabLst>
                      </a:pPr>
                      <a:r>
                        <a:rPr kumimoji="0" lang="en-GB" alt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35</a:t>
                      </a:r>
                      <a:endParaRPr kumimoji="0" lang="en-GB" alt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292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1143000" y="1686560"/>
            <a:ext cx="1073150" cy="5048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 dirty="0">
                <a:effectLst/>
                <a:latin typeface="Calibri"/>
                <a:ea typeface="Calibri"/>
                <a:cs typeface="Times New Roman"/>
              </a:rPr>
              <a:t>Interval / Ratio Data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145540" y="519366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Ordinal Data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107440" y="662178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Nominal Data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3768090" y="97853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692525" y="247142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837305" y="488696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3846830" y="5946140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7381240" y="6654165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Chi Squared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7410450" y="1295400"/>
            <a:ext cx="17335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Multiple Correlation</a:t>
            </a: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3834130" y="6630035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7393940" y="715010"/>
            <a:ext cx="17462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Pearson’s product moment</a:t>
            </a: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7391400" y="1990725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Student t-test</a:t>
            </a:r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7391400" y="247650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 t-test</a:t>
            </a: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7391400" y="521589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Kurskal- Wallis ANOVA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 </a:t>
            </a: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7391400" y="357251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ANOVA repeat Measures</a:t>
            </a:r>
          </a:p>
        </p:txBody>
      </p:sp>
      <p:sp>
        <p:nvSpPr>
          <p:cNvPr id="19" name="Text Box 2"/>
          <p:cNvSpPr txBox="1">
            <a:spLocks noChangeArrowheads="1"/>
          </p:cNvSpPr>
          <p:nvPr/>
        </p:nvSpPr>
        <p:spPr bwMode="auto">
          <a:xfrm>
            <a:off x="7391400" y="407289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Mann-Whitney U</a:t>
            </a:r>
          </a:p>
        </p:txBody>
      </p:sp>
      <p:sp>
        <p:nvSpPr>
          <p:cNvPr id="20" name="Text Box 2"/>
          <p:cNvSpPr txBox="1">
            <a:spLocks noChangeArrowheads="1"/>
          </p:cNvSpPr>
          <p:nvPr/>
        </p:nvSpPr>
        <p:spPr bwMode="auto">
          <a:xfrm>
            <a:off x="7391400" y="3028950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ANOVA</a:t>
            </a:r>
          </a:p>
        </p:txBody>
      </p:sp>
      <p:sp>
        <p:nvSpPr>
          <p:cNvPr id="21" name="Text Box 2"/>
          <p:cNvSpPr txBox="1">
            <a:spLocks noChangeArrowheads="1"/>
          </p:cNvSpPr>
          <p:nvPr/>
        </p:nvSpPr>
        <p:spPr bwMode="auto">
          <a:xfrm>
            <a:off x="7391400" y="4663440"/>
            <a:ext cx="17526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Wilcoxon Matched pairs</a:t>
            </a:r>
          </a:p>
        </p:txBody>
      </p:sp>
      <p:sp>
        <p:nvSpPr>
          <p:cNvPr id="22" name="Text Box 2"/>
          <p:cNvSpPr txBox="1">
            <a:spLocks noChangeArrowheads="1"/>
          </p:cNvSpPr>
          <p:nvPr/>
        </p:nvSpPr>
        <p:spPr bwMode="auto">
          <a:xfrm>
            <a:off x="7381240" y="5730875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Friedman’s 2 way ANOVA</a:t>
            </a:r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7381240" y="6187440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Spearman’s Rank Order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4844415" y="872490"/>
            <a:ext cx="2536825" cy="2286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4848225" y="1186815"/>
            <a:ext cx="2552700" cy="2667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2216150" y="1186815"/>
            <a:ext cx="1555750" cy="7143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2216150" y="1901825"/>
            <a:ext cx="1479550" cy="7620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4772025" y="2425065"/>
            <a:ext cx="11334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5905500" y="2120265"/>
            <a:ext cx="1485900" cy="3048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5904865" y="2425065"/>
            <a:ext cx="1495425" cy="2381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4806950" y="2615565"/>
            <a:ext cx="1098550" cy="485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5908675" y="3101340"/>
            <a:ext cx="1492250" cy="104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5904865" y="3101340"/>
            <a:ext cx="1476375" cy="6572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4924425" y="6158865"/>
            <a:ext cx="2476500" cy="19939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2216150" y="5377815"/>
            <a:ext cx="1622425" cy="69405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2176145" y="6784975"/>
            <a:ext cx="1668145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4911725" y="6787515"/>
            <a:ext cx="2470150" cy="95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2219325" y="5092065"/>
            <a:ext cx="1619250" cy="285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V="1">
            <a:off x="4923790" y="4663440"/>
            <a:ext cx="1209675" cy="381000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4923790" y="5092065"/>
            <a:ext cx="12096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6133465" y="4234815"/>
            <a:ext cx="1247775" cy="4286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6134100" y="4663440"/>
            <a:ext cx="1276350" cy="2190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6133465" y="5282565"/>
            <a:ext cx="1247775" cy="666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33465" y="5282565"/>
            <a:ext cx="1247775" cy="952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 Box 2"/>
          <p:cNvSpPr txBox="1">
            <a:spLocks noChangeArrowheads="1"/>
          </p:cNvSpPr>
          <p:nvPr/>
        </p:nvSpPr>
        <p:spPr bwMode="auto">
          <a:xfrm rot="378452">
            <a:off x="5092065" y="518668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46" name="Text Box 2"/>
          <p:cNvSpPr txBox="1">
            <a:spLocks noChangeArrowheads="1"/>
          </p:cNvSpPr>
          <p:nvPr/>
        </p:nvSpPr>
        <p:spPr bwMode="auto">
          <a:xfrm rot="20684725">
            <a:off x="5045075" y="464820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7" name="Text Box 2"/>
          <p:cNvSpPr txBox="1">
            <a:spLocks noChangeArrowheads="1"/>
          </p:cNvSpPr>
          <p:nvPr/>
        </p:nvSpPr>
        <p:spPr bwMode="auto">
          <a:xfrm rot="21150726">
            <a:off x="4893310" y="228219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8" name="Text Box 2"/>
          <p:cNvSpPr txBox="1">
            <a:spLocks noChangeArrowheads="1"/>
          </p:cNvSpPr>
          <p:nvPr/>
        </p:nvSpPr>
        <p:spPr bwMode="auto">
          <a:xfrm rot="21188392">
            <a:off x="5622290" y="72263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9" name="Text Box 2"/>
          <p:cNvSpPr txBox="1">
            <a:spLocks noChangeArrowheads="1"/>
          </p:cNvSpPr>
          <p:nvPr/>
        </p:nvSpPr>
        <p:spPr bwMode="auto">
          <a:xfrm rot="1278052">
            <a:off x="4831080" y="291465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0" name="Text Box 2"/>
          <p:cNvSpPr txBox="1">
            <a:spLocks noChangeArrowheads="1"/>
          </p:cNvSpPr>
          <p:nvPr/>
        </p:nvSpPr>
        <p:spPr bwMode="auto">
          <a:xfrm rot="377469">
            <a:off x="5767070" y="1385570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1" name="Text Box 2"/>
          <p:cNvSpPr txBox="1">
            <a:spLocks noChangeArrowheads="1"/>
          </p:cNvSpPr>
          <p:nvPr/>
        </p:nvSpPr>
        <p:spPr bwMode="auto">
          <a:xfrm rot="568589">
            <a:off x="6134735" y="477202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2" name="Text Box 2"/>
          <p:cNvSpPr txBox="1">
            <a:spLocks noChangeArrowheads="1"/>
          </p:cNvSpPr>
          <p:nvPr/>
        </p:nvSpPr>
        <p:spPr bwMode="auto">
          <a:xfrm rot="20869695">
            <a:off x="5942965" y="197294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3" name="Text Box 2"/>
          <p:cNvSpPr txBox="1">
            <a:spLocks noChangeArrowheads="1"/>
          </p:cNvSpPr>
          <p:nvPr/>
        </p:nvSpPr>
        <p:spPr bwMode="auto">
          <a:xfrm rot="1709045">
            <a:off x="6031865" y="566674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Dependent</a:t>
            </a:r>
          </a:p>
        </p:txBody>
      </p:sp>
      <p:sp>
        <p:nvSpPr>
          <p:cNvPr id="54" name="Text Box 2"/>
          <p:cNvSpPr txBox="1">
            <a:spLocks noChangeArrowheads="1"/>
          </p:cNvSpPr>
          <p:nvPr/>
        </p:nvSpPr>
        <p:spPr bwMode="auto">
          <a:xfrm rot="20499860">
            <a:off x="6106160" y="420116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 </a:t>
            </a:r>
          </a:p>
        </p:txBody>
      </p:sp>
      <p:sp>
        <p:nvSpPr>
          <p:cNvPr id="55" name="Text Box 2"/>
          <p:cNvSpPr txBox="1">
            <a:spLocks noChangeArrowheads="1"/>
          </p:cNvSpPr>
          <p:nvPr/>
        </p:nvSpPr>
        <p:spPr bwMode="auto">
          <a:xfrm rot="589471">
            <a:off x="5912485" y="249682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6" name="Text Box 2"/>
          <p:cNvSpPr txBox="1">
            <a:spLocks noChangeArrowheads="1"/>
          </p:cNvSpPr>
          <p:nvPr/>
        </p:nvSpPr>
        <p:spPr bwMode="auto">
          <a:xfrm rot="299940">
            <a:off x="6144260" y="5062220"/>
            <a:ext cx="1247140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7" name="Text Box 2"/>
          <p:cNvSpPr txBox="1">
            <a:spLocks noChangeArrowheads="1"/>
          </p:cNvSpPr>
          <p:nvPr/>
        </p:nvSpPr>
        <p:spPr bwMode="auto">
          <a:xfrm rot="313222">
            <a:off x="6012180" y="2911475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Between</a:t>
            </a:r>
          </a:p>
        </p:txBody>
      </p:sp>
      <p:sp>
        <p:nvSpPr>
          <p:cNvPr id="58" name="Text Box 2"/>
          <p:cNvSpPr txBox="1">
            <a:spLocks noChangeArrowheads="1"/>
          </p:cNvSpPr>
          <p:nvPr/>
        </p:nvSpPr>
        <p:spPr bwMode="auto">
          <a:xfrm rot="1515435">
            <a:off x="5911215" y="3426460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effectLst/>
                <a:latin typeface="Calibri"/>
                <a:ea typeface="Calibri"/>
                <a:cs typeface="Times New Roman"/>
              </a:rPr>
              <a:t>Within GP</a:t>
            </a:r>
          </a:p>
        </p:txBody>
      </p:sp>
      <p:sp>
        <p:nvSpPr>
          <p:cNvPr id="59" name="Rectangle 56"/>
          <p:cNvSpPr>
            <a:spLocks noChangeArrowheads="1"/>
          </p:cNvSpPr>
          <p:nvPr/>
        </p:nvSpPr>
        <p:spPr bwMode="auto">
          <a:xfrm>
            <a:off x="-16501" y="74837"/>
            <a:ext cx="555761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Statistics Decision Tree</a:t>
            </a:r>
            <a:endParaRPr kumimoji="0" lang="en-GB" alt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Rectangle 91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457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628800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Complete to questionnaire and research questions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1520" y="2132856"/>
            <a:ext cx="8640960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Qu1: </a:t>
            </a:r>
            <a:r>
              <a:rPr lang="en-GB" sz="2000" b="1" dirty="0" smtClean="0"/>
              <a:t>Degree </a:t>
            </a:r>
            <a:r>
              <a:rPr lang="en-GB" sz="2000" b="1" dirty="0"/>
              <a:t>Group?	</a:t>
            </a:r>
            <a:r>
              <a:rPr lang="en-GB" sz="2000" b="1" dirty="0" smtClean="0">
                <a:solidFill>
                  <a:srgbClr val="00B050"/>
                </a:solidFill>
              </a:rPr>
              <a:t>SES</a:t>
            </a:r>
            <a:r>
              <a:rPr lang="en-GB" sz="2000" b="1" dirty="0">
                <a:solidFill>
                  <a:srgbClr val="00B050"/>
                </a:solidFill>
              </a:rPr>
              <a:t>	HNL	PE	</a:t>
            </a:r>
            <a:r>
              <a:rPr lang="en-GB" sz="2000" b="1" dirty="0" smtClean="0">
                <a:solidFill>
                  <a:srgbClr val="00B050"/>
                </a:solidFill>
              </a:rPr>
              <a:t>OAE</a:t>
            </a:r>
          </a:p>
          <a:p>
            <a:endParaRPr lang="en-GB" sz="2000" dirty="0"/>
          </a:p>
          <a:p>
            <a:r>
              <a:rPr lang="en-GB" sz="2000" b="1" dirty="0"/>
              <a:t> </a:t>
            </a:r>
            <a:endParaRPr lang="en-GB" sz="2000" dirty="0"/>
          </a:p>
          <a:p>
            <a:r>
              <a:rPr lang="en-GB" sz="2000" b="1" dirty="0"/>
              <a:t>Qu3: How often do you achieve 150 minutes of moderate activity per week</a:t>
            </a:r>
            <a:r>
              <a:rPr lang="en-GB" sz="2000" b="1" dirty="0" smtClean="0"/>
              <a:t>?</a:t>
            </a:r>
          </a:p>
          <a:p>
            <a:endParaRPr lang="en-GB" sz="2000" dirty="0"/>
          </a:p>
          <a:p>
            <a:pPr algn="ctr"/>
            <a:r>
              <a:rPr lang="en-GB" sz="2000" b="1" dirty="0">
                <a:solidFill>
                  <a:srgbClr val="00B050"/>
                </a:solidFill>
              </a:rPr>
              <a:t>Never	</a:t>
            </a:r>
            <a:r>
              <a:rPr lang="en-GB" sz="2000" b="1" dirty="0" smtClean="0">
                <a:solidFill>
                  <a:srgbClr val="00B050"/>
                </a:solidFill>
              </a:rPr>
              <a:t>Occasionally </a:t>
            </a:r>
            <a:r>
              <a:rPr lang="en-GB" sz="2000" b="1" dirty="0">
                <a:solidFill>
                  <a:srgbClr val="00B050"/>
                </a:solidFill>
              </a:rPr>
              <a:t>	 </a:t>
            </a:r>
            <a:r>
              <a:rPr lang="en-GB" sz="2000" b="1" dirty="0" smtClean="0">
                <a:solidFill>
                  <a:srgbClr val="00B050"/>
                </a:solidFill>
              </a:rPr>
              <a:t>sometimes </a:t>
            </a:r>
            <a:r>
              <a:rPr lang="en-GB" sz="2000" b="1" dirty="0">
                <a:solidFill>
                  <a:srgbClr val="00B050"/>
                </a:solidFill>
              </a:rPr>
              <a:t>	</a:t>
            </a:r>
            <a:r>
              <a:rPr lang="en-GB" sz="2000" b="1" dirty="0" smtClean="0">
                <a:solidFill>
                  <a:srgbClr val="00B050"/>
                </a:solidFill>
              </a:rPr>
              <a:t>often </a:t>
            </a:r>
            <a:r>
              <a:rPr lang="en-GB" sz="2000" b="1" dirty="0">
                <a:solidFill>
                  <a:srgbClr val="00B050"/>
                </a:solidFill>
              </a:rPr>
              <a:t>	</a:t>
            </a:r>
            <a:r>
              <a:rPr lang="en-GB" sz="2000" b="1" dirty="0" smtClean="0">
                <a:solidFill>
                  <a:srgbClr val="00B050"/>
                </a:solidFill>
              </a:rPr>
              <a:t>always</a:t>
            </a:r>
            <a:endParaRPr lang="en-GB" sz="2000" dirty="0">
              <a:solidFill>
                <a:srgbClr val="00B050"/>
              </a:solidFill>
            </a:endParaRPr>
          </a:p>
          <a:p>
            <a:r>
              <a:rPr lang="en-GB" sz="2000" b="1" dirty="0"/>
              <a:t> </a:t>
            </a:r>
            <a:endParaRPr lang="en-GB" sz="2000" dirty="0"/>
          </a:p>
          <a:p>
            <a:r>
              <a:rPr lang="en-GB" sz="2000" b="1" dirty="0"/>
              <a:t>Qu4: How many pieces of fruit or veg do you consume on an average day</a:t>
            </a:r>
            <a:r>
              <a:rPr lang="en-GB" sz="2000" b="1" dirty="0" smtClean="0"/>
              <a:t>?</a:t>
            </a:r>
          </a:p>
          <a:p>
            <a:endParaRPr lang="en-GB" sz="2000" dirty="0"/>
          </a:p>
          <a:p>
            <a:r>
              <a:rPr lang="en-GB" sz="2000" b="1" dirty="0"/>
              <a:t>	</a:t>
            </a:r>
            <a:r>
              <a:rPr lang="en-GB" sz="2000" b="1" dirty="0">
                <a:solidFill>
                  <a:srgbClr val="00B050"/>
                </a:solidFill>
              </a:rPr>
              <a:t>None	</a:t>
            </a:r>
            <a:r>
              <a:rPr lang="en-GB" sz="2000" b="1" dirty="0" smtClean="0">
                <a:solidFill>
                  <a:srgbClr val="00B050"/>
                </a:solidFill>
              </a:rPr>
              <a:t>1</a:t>
            </a:r>
            <a:r>
              <a:rPr lang="en-GB" sz="2000" b="1" dirty="0">
                <a:solidFill>
                  <a:srgbClr val="00B050"/>
                </a:solidFill>
              </a:rPr>
              <a:t>	2	3	4	5	5+</a:t>
            </a:r>
            <a:endParaRPr lang="en-GB" sz="2000" dirty="0">
              <a:solidFill>
                <a:srgbClr val="00B050"/>
              </a:solidFill>
            </a:endParaRPr>
          </a:p>
          <a:p>
            <a:r>
              <a:rPr lang="en-GB" sz="1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896306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651</Words>
  <Application>Microsoft Office PowerPoint</Application>
  <PresentationFormat>On-screen Show (4:3)</PresentationFormat>
  <Paragraphs>268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Managing Data</vt:lpstr>
      <vt:lpstr>Presentation of data</vt:lpstr>
      <vt:lpstr>Tables</vt:lpstr>
      <vt:lpstr>Graphs</vt:lpstr>
      <vt:lpstr>EXCEL</vt:lpstr>
      <vt:lpstr>Task</vt:lpstr>
      <vt:lpstr>Qualitative v Quantitative</vt:lpstr>
      <vt:lpstr>Types / /Levels of Data</vt:lpstr>
      <vt:lpstr>Nominal</vt:lpstr>
      <vt:lpstr>Ordinal</vt:lpstr>
      <vt:lpstr>Interval</vt:lpstr>
      <vt:lpstr>Ratio</vt:lpstr>
      <vt:lpstr>What is this data?</vt:lpstr>
      <vt:lpstr>What is this data?</vt:lpstr>
      <vt:lpstr>What is this data</vt:lpstr>
      <vt:lpstr>What is this Data</vt:lpstr>
      <vt:lpstr>PowerPoint Presentation</vt:lpstr>
      <vt:lpstr>Task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Data</dc:title>
  <dc:creator>Administrator</dc:creator>
  <cp:lastModifiedBy>Administrator</cp:lastModifiedBy>
  <cp:revision>8</cp:revision>
  <dcterms:created xsi:type="dcterms:W3CDTF">2017-10-08T19:00:58Z</dcterms:created>
  <dcterms:modified xsi:type="dcterms:W3CDTF">2017-10-08T20:00:15Z</dcterms:modified>
</cp:coreProperties>
</file>