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F47634-F6C5-4B00-9972-12032494233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554625-0866-4649-BF18-FFB348933E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Black" panose="020B0A04020102020204" pitchFamily="34" charset="0"/>
            </a:rPr>
            <a:t>Recurring demand for nail services</a:t>
          </a:r>
        </a:p>
      </dgm:t>
    </dgm:pt>
    <dgm:pt modelId="{4954CED6-19C7-4C76-BC0B-D1F1C09F8CED}" type="parTrans" cxnId="{0B040A60-48D1-4D15-88F3-FF7755094673}">
      <dgm:prSet/>
      <dgm:spPr/>
      <dgm:t>
        <a:bodyPr/>
        <a:lstStyle/>
        <a:p>
          <a:endParaRPr lang="en-US"/>
        </a:p>
      </dgm:t>
    </dgm:pt>
    <dgm:pt modelId="{D9D7389E-DF0E-4F83-A123-C96B3FD678A4}" type="sibTrans" cxnId="{0B040A60-48D1-4D15-88F3-FF7755094673}">
      <dgm:prSet/>
      <dgm:spPr/>
      <dgm:t>
        <a:bodyPr/>
        <a:lstStyle/>
        <a:p>
          <a:endParaRPr lang="en-US"/>
        </a:p>
      </dgm:t>
    </dgm:pt>
    <dgm:pt modelId="{5141F256-DE7B-4B8E-92F7-7AE36F309C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Black" panose="020B0A04020102020204" pitchFamily="34" charset="0"/>
            </a:rPr>
            <a:t>Clear sustainable differentiation</a:t>
          </a:r>
        </a:p>
      </dgm:t>
    </dgm:pt>
    <dgm:pt modelId="{98818D7E-1CCA-40E3-83B5-E3476CB258C6}" type="parTrans" cxnId="{69DF3F50-0D85-4FF8-B05B-52FAD2E609E4}">
      <dgm:prSet/>
      <dgm:spPr/>
      <dgm:t>
        <a:bodyPr/>
        <a:lstStyle/>
        <a:p>
          <a:endParaRPr lang="en-US"/>
        </a:p>
      </dgm:t>
    </dgm:pt>
    <dgm:pt modelId="{C07A001F-4794-4CC5-9BE5-CAD2F1D43A61}" type="sibTrans" cxnId="{69DF3F50-0D85-4FF8-B05B-52FAD2E609E4}">
      <dgm:prSet/>
      <dgm:spPr/>
      <dgm:t>
        <a:bodyPr/>
        <a:lstStyle/>
        <a:p>
          <a:endParaRPr lang="en-US"/>
        </a:p>
      </dgm:t>
    </dgm:pt>
    <dgm:pt modelId="{829AF351-EE20-44F8-A866-8F1A27EA4A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Black" panose="020B0A04020102020204" pitchFamily="34" charset="0"/>
            </a:rPr>
            <a:t>Strong customer loyalty potential</a:t>
          </a:r>
        </a:p>
      </dgm:t>
    </dgm:pt>
    <dgm:pt modelId="{5890100F-A3A1-4090-8C63-7356F049CE8F}" type="parTrans" cxnId="{B402A64C-47C6-440F-8DFF-CF76A31F8C0B}">
      <dgm:prSet/>
      <dgm:spPr/>
      <dgm:t>
        <a:bodyPr/>
        <a:lstStyle/>
        <a:p>
          <a:endParaRPr lang="en-US"/>
        </a:p>
      </dgm:t>
    </dgm:pt>
    <dgm:pt modelId="{DD3AF348-F09A-42C3-8980-B4DB104D5BFD}" type="sibTrans" cxnId="{B402A64C-47C6-440F-8DFF-CF76A31F8C0B}">
      <dgm:prSet/>
      <dgm:spPr/>
      <dgm:t>
        <a:bodyPr/>
        <a:lstStyle/>
        <a:p>
          <a:endParaRPr lang="en-US"/>
        </a:p>
      </dgm:t>
    </dgm:pt>
    <dgm:pt modelId="{F8FEEB98-F5FE-4A69-BBB9-563342C934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Black" panose="020B0A04020102020204" pitchFamily="34" charset="0"/>
            </a:rPr>
            <a:t>Profitable Year 1 forecast</a:t>
          </a:r>
        </a:p>
      </dgm:t>
    </dgm:pt>
    <dgm:pt modelId="{88CD6168-78FA-4667-9559-C2BB127BC65D}" type="parTrans" cxnId="{DFA0427A-D7C7-4FF1-B494-29435D94C1AD}">
      <dgm:prSet/>
      <dgm:spPr/>
      <dgm:t>
        <a:bodyPr/>
        <a:lstStyle/>
        <a:p>
          <a:endParaRPr lang="en-US"/>
        </a:p>
      </dgm:t>
    </dgm:pt>
    <dgm:pt modelId="{249C0540-0676-4A57-853E-883F790CAB96}" type="sibTrans" cxnId="{DFA0427A-D7C7-4FF1-B494-29435D94C1AD}">
      <dgm:prSet/>
      <dgm:spPr/>
      <dgm:t>
        <a:bodyPr/>
        <a:lstStyle/>
        <a:p>
          <a:endParaRPr lang="en-US"/>
        </a:p>
      </dgm:t>
    </dgm:pt>
    <dgm:pt modelId="{CDC5919E-13C4-486E-8803-2DD1C61DC3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Black" panose="020B0A04020102020204" pitchFamily="34" charset="0"/>
            </a:rPr>
            <a:t>Scalable business model</a:t>
          </a:r>
        </a:p>
      </dgm:t>
    </dgm:pt>
    <dgm:pt modelId="{68C5FB10-7119-403F-AC06-77690D73F2F1}" type="parTrans" cxnId="{78ADD3E8-4093-4C08-8C80-F078C4097E28}">
      <dgm:prSet/>
      <dgm:spPr/>
      <dgm:t>
        <a:bodyPr/>
        <a:lstStyle/>
        <a:p>
          <a:endParaRPr lang="en-US"/>
        </a:p>
      </dgm:t>
    </dgm:pt>
    <dgm:pt modelId="{F5FFD1A6-220B-4DB5-AB68-FEDF1C237F19}" type="sibTrans" cxnId="{78ADD3E8-4093-4C08-8C80-F078C4097E28}">
      <dgm:prSet/>
      <dgm:spPr/>
      <dgm:t>
        <a:bodyPr/>
        <a:lstStyle/>
        <a:p>
          <a:endParaRPr lang="en-US"/>
        </a:p>
      </dgm:t>
    </dgm:pt>
    <dgm:pt modelId="{3458EA30-E52B-4AE5-97E6-4B4D2877734F}" type="pres">
      <dgm:prSet presAssocID="{F9F47634-F6C5-4B00-9972-120324942335}" presName="root" presStyleCnt="0">
        <dgm:presLayoutVars>
          <dgm:dir/>
          <dgm:resizeHandles val="exact"/>
        </dgm:presLayoutVars>
      </dgm:prSet>
      <dgm:spPr/>
    </dgm:pt>
    <dgm:pt modelId="{7D901132-36BE-4D1B-84CD-1DA4EB5BBFB4}" type="pres">
      <dgm:prSet presAssocID="{72554625-0866-4649-BF18-FFB348933E54}" presName="compNode" presStyleCnt="0"/>
      <dgm:spPr/>
    </dgm:pt>
    <dgm:pt modelId="{45E16BFF-252E-4E0D-AE4D-D972F1907D41}" type="pres">
      <dgm:prSet presAssocID="{72554625-0866-4649-BF18-FFB348933E54}" presName="bgRect" presStyleLbl="bgShp" presStyleIdx="0" presStyleCnt="5"/>
      <dgm:spPr/>
    </dgm:pt>
    <dgm:pt modelId="{FE01D0AC-F039-487A-8AE7-D12955552349}" type="pres">
      <dgm:prSet presAssocID="{72554625-0866-4649-BF18-FFB348933E5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2E96EE9-98AC-4CC9-833D-B3891B5E09C8}" type="pres">
      <dgm:prSet presAssocID="{72554625-0866-4649-BF18-FFB348933E54}" presName="spaceRect" presStyleCnt="0"/>
      <dgm:spPr/>
    </dgm:pt>
    <dgm:pt modelId="{E287C1CA-B948-4D1B-BA4B-9207AF8C251E}" type="pres">
      <dgm:prSet presAssocID="{72554625-0866-4649-BF18-FFB348933E54}" presName="parTx" presStyleLbl="revTx" presStyleIdx="0" presStyleCnt="5">
        <dgm:presLayoutVars>
          <dgm:chMax val="0"/>
          <dgm:chPref val="0"/>
        </dgm:presLayoutVars>
      </dgm:prSet>
      <dgm:spPr/>
    </dgm:pt>
    <dgm:pt modelId="{03DCFD25-86C6-4BC4-AEC0-F0EDFCF7D249}" type="pres">
      <dgm:prSet presAssocID="{D9D7389E-DF0E-4F83-A123-C96B3FD678A4}" presName="sibTrans" presStyleCnt="0"/>
      <dgm:spPr/>
    </dgm:pt>
    <dgm:pt modelId="{3953F1B4-2733-4273-A67A-12B2BE82F8C9}" type="pres">
      <dgm:prSet presAssocID="{5141F256-DE7B-4B8E-92F7-7AE36F309C83}" presName="compNode" presStyleCnt="0"/>
      <dgm:spPr/>
    </dgm:pt>
    <dgm:pt modelId="{3E8B3092-6EDE-4001-A451-8D9B66430013}" type="pres">
      <dgm:prSet presAssocID="{5141F256-DE7B-4B8E-92F7-7AE36F309C83}" presName="bgRect" presStyleLbl="bgShp" presStyleIdx="1" presStyleCnt="5"/>
      <dgm:spPr/>
    </dgm:pt>
    <dgm:pt modelId="{9E8F183A-3BC4-4812-9460-C5E13047DEA3}" type="pres">
      <dgm:prSet presAssocID="{5141F256-DE7B-4B8E-92F7-7AE36F309C8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B7C3F62-3840-4203-A6D8-BB538936AE93}" type="pres">
      <dgm:prSet presAssocID="{5141F256-DE7B-4B8E-92F7-7AE36F309C83}" presName="spaceRect" presStyleCnt="0"/>
      <dgm:spPr/>
    </dgm:pt>
    <dgm:pt modelId="{43CB6080-FE09-40C9-B059-A87400DF7B6D}" type="pres">
      <dgm:prSet presAssocID="{5141F256-DE7B-4B8E-92F7-7AE36F309C83}" presName="parTx" presStyleLbl="revTx" presStyleIdx="1" presStyleCnt="5">
        <dgm:presLayoutVars>
          <dgm:chMax val="0"/>
          <dgm:chPref val="0"/>
        </dgm:presLayoutVars>
      </dgm:prSet>
      <dgm:spPr/>
    </dgm:pt>
    <dgm:pt modelId="{9DE7C85A-2B2C-4CAE-B9DA-2486AA9CCDB7}" type="pres">
      <dgm:prSet presAssocID="{C07A001F-4794-4CC5-9BE5-CAD2F1D43A61}" presName="sibTrans" presStyleCnt="0"/>
      <dgm:spPr/>
    </dgm:pt>
    <dgm:pt modelId="{229F1A62-AC73-4383-AA56-7CD10461203B}" type="pres">
      <dgm:prSet presAssocID="{829AF351-EE20-44F8-A866-8F1A27EA4AC3}" presName="compNode" presStyleCnt="0"/>
      <dgm:spPr/>
    </dgm:pt>
    <dgm:pt modelId="{130AF042-1F86-47F4-8954-48653D15ADF9}" type="pres">
      <dgm:prSet presAssocID="{829AF351-EE20-44F8-A866-8F1A27EA4AC3}" presName="bgRect" presStyleLbl="bgShp" presStyleIdx="2" presStyleCnt="5"/>
      <dgm:spPr/>
    </dgm:pt>
    <dgm:pt modelId="{840C27FE-77F1-42E7-87CE-E49CD8A76442}" type="pres">
      <dgm:prSet presAssocID="{829AF351-EE20-44F8-A866-8F1A27EA4AC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529DB48-D7DB-4A6C-B3B1-BEA0DD8AFD64}" type="pres">
      <dgm:prSet presAssocID="{829AF351-EE20-44F8-A866-8F1A27EA4AC3}" presName="spaceRect" presStyleCnt="0"/>
      <dgm:spPr/>
    </dgm:pt>
    <dgm:pt modelId="{7DB9A972-7591-4996-8948-04EBCCEA1220}" type="pres">
      <dgm:prSet presAssocID="{829AF351-EE20-44F8-A866-8F1A27EA4AC3}" presName="parTx" presStyleLbl="revTx" presStyleIdx="2" presStyleCnt="5">
        <dgm:presLayoutVars>
          <dgm:chMax val="0"/>
          <dgm:chPref val="0"/>
        </dgm:presLayoutVars>
      </dgm:prSet>
      <dgm:spPr/>
    </dgm:pt>
    <dgm:pt modelId="{9ADB75D4-3AF5-4541-B130-2AA259767BE6}" type="pres">
      <dgm:prSet presAssocID="{DD3AF348-F09A-42C3-8980-B4DB104D5BFD}" presName="sibTrans" presStyleCnt="0"/>
      <dgm:spPr/>
    </dgm:pt>
    <dgm:pt modelId="{72E916C0-9975-4184-B4C5-8DD5EFA1AAC7}" type="pres">
      <dgm:prSet presAssocID="{F8FEEB98-F5FE-4A69-BBB9-563342C93416}" presName="compNode" presStyleCnt="0"/>
      <dgm:spPr/>
    </dgm:pt>
    <dgm:pt modelId="{28F43DB6-86CB-4CDB-BF71-9B51B842BFCC}" type="pres">
      <dgm:prSet presAssocID="{F8FEEB98-F5FE-4A69-BBB9-563342C93416}" presName="bgRect" presStyleLbl="bgShp" presStyleIdx="3" presStyleCnt="5"/>
      <dgm:spPr/>
    </dgm:pt>
    <dgm:pt modelId="{65AA9F7F-01D7-43CB-8C22-50365998A7F4}" type="pres">
      <dgm:prSet presAssocID="{F8FEEB98-F5FE-4A69-BBB9-563342C9341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BB1DBD0-F846-42D3-9122-2B90EB358262}" type="pres">
      <dgm:prSet presAssocID="{F8FEEB98-F5FE-4A69-BBB9-563342C93416}" presName="spaceRect" presStyleCnt="0"/>
      <dgm:spPr/>
    </dgm:pt>
    <dgm:pt modelId="{D1ADE5DA-0EAC-4527-8D4A-6164C2FC0C62}" type="pres">
      <dgm:prSet presAssocID="{F8FEEB98-F5FE-4A69-BBB9-563342C93416}" presName="parTx" presStyleLbl="revTx" presStyleIdx="3" presStyleCnt="5">
        <dgm:presLayoutVars>
          <dgm:chMax val="0"/>
          <dgm:chPref val="0"/>
        </dgm:presLayoutVars>
      </dgm:prSet>
      <dgm:spPr/>
    </dgm:pt>
    <dgm:pt modelId="{75DC8AB1-F7C7-4F8C-B485-D55EBBE72805}" type="pres">
      <dgm:prSet presAssocID="{249C0540-0676-4A57-853E-883F790CAB96}" presName="sibTrans" presStyleCnt="0"/>
      <dgm:spPr/>
    </dgm:pt>
    <dgm:pt modelId="{6AF7DB27-E722-4993-9115-1F2897FC9F43}" type="pres">
      <dgm:prSet presAssocID="{CDC5919E-13C4-486E-8803-2DD1C61DC38D}" presName="compNode" presStyleCnt="0"/>
      <dgm:spPr/>
    </dgm:pt>
    <dgm:pt modelId="{48FE328A-43CD-4E20-85B6-D89E673AB846}" type="pres">
      <dgm:prSet presAssocID="{CDC5919E-13C4-486E-8803-2DD1C61DC38D}" presName="bgRect" presStyleLbl="bgShp" presStyleIdx="4" presStyleCnt="5"/>
      <dgm:spPr/>
    </dgm:pt>
    <dgm:pt modelId="{9ED32122-886B-4187-93EF-42B59F4D783A}" type="pres">
      <dgm:prSet presAssocID="{CDC5919E-13C4-486E-8803-2DD1C61DC38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3D60B32-A08C-4803-889E-007584374DD3}" type="pres">
      <dgm:prSet presAssocID="{CDC5919E-13C4-486E-8803-2DD1C61DC38D}" presName="spaceRect" presStyleCnt="0"/>
      <dgm:spPr/>
    </dgm:pt>
    <dgm:pt modelId="{1EF59AEE-BF6E-4FB7-895D-F70EDECBDDF7}" type="pres">
      <dgm:prSet presAssocID="{CDC5919E-13C4-486E-8803-2DD1C61DC38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675611-63EC-4872-8451-DEB1032B0308}" type="presOf" srcId="{829AF351-EE20-44F8-A866-8F1A27EA4AC3}" destId="{7DB9A972-7591-4996-8948-04EBCCEA1220}" srcOrd="0" destOrd="0" presId="urn:microsoft.com/office/officeart/2018/2/layout/IconVerticalSolidList"/>
    <dgm:cxn modelId="{EA6FB924-8F78-4D64-8F60-64CDD87607F6}" type="presOf" srcId="{5141F256-DE7B-4B8E-92F7-7AE36F309C83}" destId="{43CB6080-FE09-40C9-B059-A87400DF7B6D}" srcOrd="0" destOrd="0" presId="urn:microsoft.com/office/officeart/2018/2/layout/IconVerticalSolidList"/>
    <dgm:cxn modelId="{72674A5B-D4BB-487B-91ED-2DD874A37C34}" type="presOf" srcId="{72554625-0866-4649-BF18-FFB348933E54}" destId="{E287C1CA-B948-4D1B-BA4B-9207AF8C251E}" srcOrd="0" destOrd="0" presId="urn:microsoft.com/office/officeart/2018/2/layout/IconVerticalSolidList"/>
    <dgm:cxn modelId="{0B040A60-48D1-4D15-88F3-FF7755094673}" srcId="{F9F47634-F6C5-4B00-9972-120324942335}" destId="{72554625-0866-4649-BF18-FFB348933E54}" srcOrd="0" destOrd="0" parTransId="{4954CED6-19C7-4C76-BC0B-D1F1C09F8CED}" sibTransId="{D9D7389E-DF0E-4F83-A123-C96B3FD678A4}"/>
    <dgm:cxn modelId="{B402A64C-47C6-440F-8DFF-CF76A31F8C0B}" srcId="{F9F47634-F6C5-4B00-9972-120324942335}" destId="{829AF351-EE20-44F8-A866-8F1A27EA4AC3}" srcOrd="2" destOrd="0" parTransId="{5890100F-A3A1-4090-8C63-7356F049CE8F}" sibTransId="{DD3AF348-F09A-42C3-8980-B4DB104D5BFD}"/>
    <dgm:cxn modelId="{69DF3F50-0D85-4FF8-B05B-52FAD2E609E4}" srcId="{F9F47634-F6C5-4B00-9972-120324942335}" destId="{5141F256-DE7B-4B8E-92F7-7AE36F309C83}" srcOrd="1" destOrd="0" parTransId="{98818D7E-1CCA-40E3-83B5-E3476CB258C6}" sibTransId="{C07A001F-4794-4CC5-9BE5-CAD2F1D43A61}"/>
    <dgm:cxn modelId="{5F457E55-E28A-47BD-BEA1-9BA71620D8E0}" type="presOf" srcId="{F8FEEB98-F5FE-4A69-BBB9-563342C93416}" destId="{D1ADE5DA-0EAC-4527-8D4A-6164C2FC0C62}" srcOrd="0" destOrd="0" presId="urn:microsoft.com/office/officeart/2018/2/layout/IconVerticalSolidList"/>
    <dgm:cxn modelId="{DFA0427A-D7C7-4FF1-B494-29435D94C1AD}" srcId="{F9F47634-F6C5-4B00-9972-120324942335}" destId="{F8FEEB98-F5FE-4A69-BBB9-563342C93416}" srcOrd="3" destOrd="0" parTransId="{88CD6168-78FA-4667-9559-C2BB127BC65D}" sibTransId="{249C0540-0676-4A57-853E-883F790CAB96}"/>
    <dgm:cxn modelId="{3682B97D-87E5-4E07-A255-DDD10A0DA036}" type="presOf" srcId="{CDC5919E-13C4-486E-8803-2DD1C61DC38D}" destId="{1EF59AEE-BF6E-4FB7-895D-F70EDECBDDF7}" srcOrd="0" destOrd="0" presId="urn:microsoft.com/office/officeart/2018/2/layout/IconVerticalSolidList"/>
    <dgm:cxn modelId="{3F6B829D-E00B-427E-88A7-52F04880A19B}" type="presOf" srcId="{F9F47634-F6C5-4B00-9972-120324942335}" destId="{3458EA30-E52B-4AE5-97E6-4B4D2877734F}" srcOrd="0" destOrd="0" presId="urn:microsoft.com/office/officeart/2018/2/layout/IconVerticalSolidList"/>
    <dgm:cxn modelId="{78ADD3E8-4093-4C08-8C80-F078C4097E28}" srcId="{F9F47634-F6C5-4B00-9972-120324942335}" destId="{CDC5919E-13C4-486E-8803-2DD1C61DC38D}" srcOrd="4" destOrd="0" parTransId="{68C5FB10-7119-403F-AC06-77690D73F2F1}" sibTransId="{F5FFD1A6-220B-4DB5-AB68-FEDF1C237F19}"/>
    <dgm:cxn modelId="{AE9A0B1D-DC8B-4345-B6CE-D632D68FE282}" type="presParOf" srcId="{3458EA30-E52B-4AE5-97E6-4B4D2877734F}" destId="{7D901132-36BE-4D1B-84CD-1DA4EB5BBFB4}" srcOrd="0" destOrd="0" presId="urn:microsoft.com/office/officeart/2018/2/layout/IconVerticalSolidList"/>
    <dgm:cxn modelId="{E430AB5F-2536-4C86-8829-DC22535A6F47}" type="presParOf" srcId="{7D901132-36BE-4D1B-84CD-1DA4EB5BBFB4}" destId="{45E16BFF-252E-4E0D-AE4D-D972F1907D41}" srcOrd="0" destOrd="0" presId="urn:microsoft.com/office/officeart/2018/2/layout/IconVerticalSolidList"/>
    <dgm:cxn modelId="{9D329A1C-7FF3-4B8E-81BF-864F983DAFBC}" type="presParOf" srcId="{7D901132-36BE-4D1B-84CD-1DA4EB5BBFB4}" destId="{FE01D0AC-F039-487A-8AE7-D12955552349}" srcOrd="1" destOrd="0" presId="urn:microsoft.com/office/officeart/2018/2/layout/IconVerticalSolidList"/>
    <dgm:cxn modelId="{A0184456-2A8C-4E21-A32F-4420AFADE14A}" type="presParOf" srcId="{7D901132-36BE-4D1B-84CD-1DA4EB5BBFB4}" destId="{32E96EE9-98AC-4CC9-833D-B3891B5E09C8}" srcOrd="2" destOrd="0" presId="urn:microsoft.com/office/officeart/2018/2/layout/IconVerticalSolidList"/>
    <dgm:cxn modelId="{AA847EE6-6E7C-4498-A44E-E6639B5AA452}" type="presParOf" srcId="{7D901132-36BE-4D1B-84CD-1DA4EB5BBFB4}" destId="{E287C1CA-B948-4D1B-BA4B-9207AF8C251E}" srcOrd="3" destOrd="0" presId="urn:microsoft.com/office/officeart/2018/2/layout/IconVerticalSolidList"/>
    <dgm:cxn modelId="{5D0007B6-A8E4-435B-8556-714880AA8D09}" type="presParOf" srcId="{3458EA30-E52B-4AE5-97E6-4B4D2877734F}" destId="{03DCFD25-86C6-4BC4-AEC0-F0EDFCF7D249}" srcOrd="1" destOrd="0" presId="urn:microsoft.com/office/officeart/2018/2/layout/IconVerticalSolidList"/>
    <dgm:cxn modelId="{551084CB-6CA4-4EA7-9CCE-AA48D5DFBD90}" type="presParOf" srcId="{3458EA30-E52B-4AE5-97E6-4B4D2877734F}" destId="{3953F1B4-2733-4273-A67A-12B2BE82F8C9}" srcOrd="2" destOrd="0" presId="urn:microsoft.com/office/officeart/2018/2/layout/IconVerticalSolidList"/>
    <dgm:cxn modelId="{B9BDD010-CDC5-4E83-901B-86D07D53AB07}" type="presParOf" srcId="{3953F1B4-2733-4273-A67A-12B2BE82F8C9}" destId="{3E8B3092-6EDE-4001-A451-8D9B66430013}" srcOrd="0" destOrd="0" presId="urn:microsoft.com/office/officeart/2018/2/layout/IconVerticalSolidList"/>
    <dgm:cxn modelId="{6EC7E75D-6596-458E-AEC6-D0590DA9EB2B}" type="presParOf" srcId="{3953F1B4-2733-4273-A67A-12B2BE82F8C9}" destId="{9E8F183A-3BC4-4812-9460-C5E13047DEA3}" srcOrd="1" destOrd="0" presId="urn:microsoft.com/office/officeart/2018/2/layout/IconVerticalSolidList"/>
    <dgm:cxn modelId="{B1FA6772-C814-4B52-B4D2-913B8EC789E4}" type="presParOf" srcId="{3953F1B4-2733-4273-A67A-12B2BE82F8C9}" destId="{5B7C3F62-3840-4203-A6D8-BB538936AE93}" srcOrd="2" destOrd="0" presId="urn:microsoft.com/office/officeart/2018/2/layout/IconVerticalSolidList"/>
    <dgm:cxn modelId="{30250160-647F-4398-B469-8F96898FE851}" type="presParOf" srcId="{3953F1B4-2733-4273-A67A-12B2BE82F8C9}" destId="{43CB6080-FE09-40C9-B059-A87400DF7B6D}" srcOrd="3" destOrd="0" presId="urn:microsoft.com/office/officeart/2018/2/layout/IconVerticalSolidList"/>
    <dgm:cxn modelId="{FAA71247-5121-49F1-A9CC-06C4FDD040B1}" type="presParOf" srcId="{3458EA30-E52B-4AE5-97E6-4B4D2877734F}" destId="{9DE7C85A-2B2C-4CAE-B9DA-2486AA9CCDB7}" srcOrd="3" destOrd="0" presId="urn:microsoft.com/office/officeart/2018/2/layout/IconVerticalSolidList"/>
    <dgm:cxn modelId="{8DB29722-2B36-45BC-A171-9F588EB09BEF}" type="presParOf" srcId="{3458EA30-E52B-4AE5-97E6-4B4D2877734F}" destId="{229F1A62-AC73-4383-AA56-7CD10461203B}" srcOrd="4" destOrd="0" presId="urn:microsoft.com/office/officeart/2018/2/layout/IconVerticalSolidList"/>
    <dgm:cxn modelId="{EC79D0AC-B0FB-435A-9F65-19B8B6619963}" type="presParOf" srcId="{229F1A62-AC73-4383-AA56-7CD10461203B}" destId="{130AF042-1F86-47F4-8954-48653D15ADF9}" srcOrd="0" destOrd="0" presId="urn:microsoft.com/office/officeart/2018/2/layout/IconVerticalSolidList"/>
    <dgm:cxn modelId="{B462A4D9-62A1-448F-9905-367627521FBB}" type="presParOf" srcId="{229F1A62-AC73-4383-AA56-7CD10461203B}" destId="{840C27FE-77F1-42E7-87CE-E49CD8A76442}" srcOrd="1" destOrd="0" presId="urn:microsoft.com/office/officeart/2018/2/layout/IconVerticalSolidList"/>
    <dgm:cxn modelId="{3282110F-27C4-4DB8-AACF-E3694F5B76F3}" type="presParOf" srcId="{229F1A62-AC73-4383-AA56-7CD10461203B}" destId="{D529DB48-D7DB-4A6C-B3B1-BEA0DD8AFD64}" srcOrd="2" destOrd="0" presId="urn:microsoft.com/office/officeart/2018/2/layout/IconVerticalSolidList"/>
    <dgm:cxn modelId="{3F47086D-D67A-439B-AC8A-D6BB807AACEC}" type="presParOf" srcId="{229F1A62-AC73-4383-AA56-7CD10461203B}" destId="{7DB9A972-7591-4996-8948-04EBCCEA1220}" srcOrd="3" destOrd="0" presId="urn:microsoft.com/office/officeart/2018/2/layout/IconVerticalSolidList"/>
    <dgm:cxn modelId="{D25847FB-EFC6-4E6F-AD7E-82A765EF91DE}" type="presParOf" srcId="{3458EA30-E52B-4AE5-97E6-4B4D2877734F}" destId="{9ADB75D4-3AF5-4541-B130-2AA259767BE6}" srcOrd="5" destOrd="0" presId="urn:microsoft.com/office/officeart/2018/2/layout/IconVerticalSolidList"/>
    <dgm:cxn modelId="{B376A9F2-5A73-4C29-A7EB-BC72B9DA134E}" type="presParOf" srcId="{3458EA30-E52B-4AE5-97E6-4B4D2877734F}" destId="{72E916C0-9975-4184-B4C5-8DD5EFA1AAC7}" srcOrd="6" destOrd="0" presId="urn:microsoft.com/office/officeart/2018/2/layout/IconVerticalSolidList"/>
    <dgm:cxn modelId="{679E2CBB-C7E2-48B9-9D51-60A9EFC33669}" type="presParOf" srcId="{72E916C0-9975-4184-B4C5-8DD5EFA1AAC7}" destId="{28F43DB6-86CB-4CDB-BF71-9B51B842BFCC}" srcOrd="0" destOrd="0" presId="urn:microsoft.com/office/officeart/2018/2/layout/IconVerticalSolidList"/>
    <dgm:cxn modelId="{5663244F-3283-4EE2-9264-E8FC86D6D9AC}" type="presParOf" srcId="{72E916C0-9975-4184-B4C5-8DD5EFA1AAC7}" destId="{65AA9F7F-01D7-43CB-8C22-50365998A7F4}" srcOrd="1" destOrd="0" presId="urn:microsoft.com/office/officeart/2018/2/layout/IconVerticalSolidList"/>
    <dgm:cxn modelId="{2157AB96-6BA8-43DC-B586-2C08A6E6D285}" type="presParOf" srcId="{72E916C0-9975-4184-B4C5-8DD5EFA1AAC7}" destId="{EBB1DBD0-F846-42D3-9122-2B90EB358262}" srcOrd="2" destOrd="0" presId="urn:microsoft.com/office/officeart/2018/2/layout/IconVerticalSolidList"/>
    <dgm:cxn modelId="{EA8E186C-5AE7-43A5-AB58-570C85FB1CE2}" type="presParOf" srcId="{72E916C0-9975-4184-B4C5-8DD5EFA1AAC7}" destId="{D1ADE5DA-0EAC-4527-8D4A-6164C2FC0C62}" srcOrd="3" destOrd="0" presId="urn:microsoft.com/office/officeart/2018/2/layout/IconVerticalSolidList"/>
    <dgm:cxn modelId="{48937DA1-F6C3-4457-A19B-CF27DC21B484}" type="presParOf" srcId="{3458EA30-E52B-4AE5-97E6-4B4D2877734F}" destId="{75DC8AB1-F7C7-4F8C-B485-D55EBBE72805}" srcOrd="7" destOrd="0" presId="urn:microsoft.com/office/officeart/2018/2/layout/IconVerticalSolidList"/>
    <dgm:cxn modelId="{AA4036BC-C863-49B7-B6BC-208FDB1E5298}" type="presParOf" srcId="{3458EA30-E52B-4AE5-97E6-4B4D2877734F}" destId="{6AF7DB27-E722-4993-9115-1F2897FC9F43}" srcOrd="8" destOrd="0" presId="urn:microsoft.com/office/officeart/2018/2/layout/IconVerticalSolidList"/>
    <dgm:cxn modelId="{D4039E26-B06E-4BA6-870F-DF47BDFDDAC0}" type="presParOf" srcId="{6AF7DB27-E722-4993-9115-1F2897FC9F43}" destId="{48FE328A-43CD-4E20-85B6-D89E673AB846}" srcOrd="0" destOrd="0" presId="urn:microsoft.com/office/officeart/2018/2/layout/IconVerticalSolidList"/>
    <dgm:cxn modelId="{2C115BB3-F0C5-42E2-AD09-7E950AE716E2}" type="presParOf" srcId="{6AF7DB27-E722-4993-9115-1F2897FC9F43}" destId="{9ED32122-886B-4187-93EF-42B59F4D783A}" srcOrd="1" destOrd="0" presId="urn:microsoft.com/office/officeart/2018/2/layout/IconVerticalSolidList"/>
    <dgm:cxn modelId="{56675DF9-AAF0-4C42-990D-F5F69EF4179C}" type="presParOf" srcId="{6AF7DB27-E722-4993-9115-1F2897FC9F43}" destId="{33D60B32-A08C-4803-889E-007584374DD3}" srcOrd="2" destOrd="0" presId="urn:microsoft.com/office/officeart/2018/2/layout/IconVerticalSolidList"/>
    <dgm:cxn modelId="{A46B4504-46F2-4837-AEE8-636FB91D294C}" type="presParOf" srcId="{6AF7DB27-E722-4993-9115-1F2897FC9F43}" destId="{1EF59AEE-BF6E-4FB7-895D-F70EDECBDD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16BFF-252E-4E0D-AE4D-D972F1907D41}">
      <dsp:nvSpPr>
        <dsp:cNvPr id="0" name=""/>
        <dsp:cNvSpPr/>
      </dsp:nvSpPr>
      <dsp:spPr>
        <a:xfrm>
          <a:off x="0" y="3341"/>
          <a:ext cx="5256214" cy="7116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1D0AC-F039-487A-8AE7-D12955552349}">
      <dsp:nvSpPr>
        <dsp:cNvPr id="0" name=""/>
        <dsp:cNvSpPr/>
      </dsp:nvSpPr>
      <dsp:spPr>
        <a:xfrm>
          <a:off x="215284" y="163470"/>
          <a:ext cx="391426" cy="3914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7C1CA-B948-4D1B-BA4B-9207AF8C251E}">
      <dsp:nvSpPr>
        <dsp:cNvPr id="0" name=""/>
        <dsp:cNvSpPr/>
      </dsp:nvSpPr>
      <dsp:spPr>
        <a:xfrm>
          <a:off x="821994" y="3341"/>
          <a:ext cx="4434219" cy="71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0" tIns="75320" rIns="75320" bIns="7532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Black" panose="020B0A04020102020204" pitchFamily="34" charset="0"/>
            </a:rPr>
            <a:t>Recurring demand for nail services</a:t>
          </a:r>
        </a:p>
      </dsp:txBody>
      <dsp:txXfrm>
        <a:off x="821994" y="3341"/>
        <a:ext cx="4434219" cy="711683"/>
      </dsp:txXfrm>
    </dsp:sp>
    <dsp:sp modelId="{3E8B3092-6EDE-4001-A451-8D9B66430013}">
      <dsp:nvSpPr>
        <dsp:cNvPr id="0" name=""/>
        <dsp:cNvSpPr/>
      </dsp:nvSpPr>
      <dsp:spPr>
        <a:xfrm>
          <a:off x="0" y="892946"/>
          <a:ext cx="5256214" cy="7116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F183A-3BC4-4812-9460-C5E13047DEA3}">
      <dsp:nvSpPr>
        <dsp:cNvPr id="0" name=""/>
        <dsp:cNvSpPr/>
      </dsp:nvSpPr>
      <dsp:spPr>
        <a:xfrm>
          <a:off x="215284" y="1053075"/>
          <a:ext cx="391426" cy="3914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B6080-FE09-40C9-B059-A87400DF7B6D}">
      <dsp:nvSpPr>
        <dsp:cNvPr id="0" name=""/>
        <dsp:cNvSpPr/>
      </dsp:nvSpPr>
      <dsp:spPr>
        <a:xfrm>
          <a:off x="821994" y="892946"/>
          <a:ext cx="4434219" cy="71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0" tIns="75320" rIns="75320" bIns="7532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Black" panose="020B0A04020102020204" pitchFamily="34" charset="0"/>
            </a:rPr>
            <a:t>Clear sustainable differentiation</a:t>
          </a:r>
        </a:p>
      </dsp:txBody>
      <dsp:txXfrm>
        <a:off x="821994" y="892946"/>
        <a:ext cx="4434219" cy="711683"/>
      </dsp:txXfrm>
    </dsp:sp>
    <dsp:sp modelId="{130AF042-1F86-47F4-8954-48653D15ADF9}">
      <dsp:nvSpPr>
        <dsp:cNvPr id="0" name=""/>
        <dsp:cNvSpPr/>
      </dsp:nvSpPr>
      <dsp:spPr>
        <a:xfrm>
          <a:off x="0" y="1782551"/>
          <a:ext cx="5256214" cy="7116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C27FE-77F1-42E7-87CE-E49CD8A76442}">
      <dsp:nvSpPr>
        <dsp:cNvPr id="0" name=""/>
        <dsp:cNvSpPr/>
      </dsp:nvSpPr>
      <dsp:spPr>
        <a:xfrm>
          <a:off x="215284" y="1942679"/>
          <a:ext cx="391426" cy="3914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9A972-7591-4996-8948-04EBCCEA1220}">
      <dsp:nvSpPr>
        <dsp:cNvPr id="0" name=""/>
        <dsp:cNvSpPr/>
      </dsp:nvSpPr>
      <dsp:spPr>
        <a:xfrm>
          <a:off x="821994" y="1782551"/>
          <a:ext cx="4434219" cy="71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0" tIns="75320" rIns="75320" bIns="7532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Black" panose="020B0A04020102020204" pitchFamily="34" charset="0"/>
            </a:rPr>
            <a:t>Strong customer loyalty potential</a:t>
          </a:r>
        </a:p>
      </dsp:txBody>
      <dsp:txXfrm>
        <a:off x="821994" y="1782551"/>
        <a:ext cx="4434219" cy="711683"/>
      </dsp:txXfrm>
    </dsp:sp>
    <dsp:sp modelId="{28F43DB6-86CB-4CDB-BF71-9B51B842BFCC}">
      <dsp:nvSpPr>
        <dsp:cNvPr id="0" name=""/>
        <dsp:cNvSpPr/>
      </dsp:nvSpPr>
      <dsp:spPr>
        <a:xfrm>
          <a:off x="0" y="2672155"/>
          <a:ext cx="5256214" cy="7116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A9F7F-01D7-43CB-8C22-50365998A7F4}">
      <dsp:nvSpPr>
        <dsp:cNvPr id="0" name=""/>
        <dsp:cNvSpPr/>
      </dsp:nvSpPr>
      <dsp:spPr>
        <a:xfrm>
          <a:off x="215284" y="2832284"/>
          <a:ext cx="391426" cy="3914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DE5DA-0EAC-4527-8D4A-6164C2FC0C62}">
      <dsp:nvSpPr>
        <dsp:cNvPr id="0" name=""/>
        <dsp:cNvSpPr/>
      </dsp:nvSpPr>
      <dsp:spPr>
        <a:xfrm>
          <a:off x="821994" y="2672155"/>
          <a:ext cx="4434219" cy="71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0" tIns="75320" rIns="75320" bIns="7532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Black" panose="020B0A04020102020204" pitchFamily="34" charset="0"/>
            </a:rPr>
            <a:t>Profitable Year 1 forecast</a:t>
          </a:r>
        </a:p>
      </dsp:txBody>
      <dsp:txXfrm>
        <a:off x="821994" y="2672155"/>
        <a:ext cx="4434219" cy="711683"/>
      </dsp:txXfrm>
    </dsp:sp>
    <dsp:sp modelId="{48FE328A-43CD-4E20-85B6-D89E673AB846}">
      <dsp:nvSpPr>
        <dsp:cNvPr id="0" name=""/>
        <dsp:cNvSpPr/>
      </dsp:nvSpPr>
      <dsp:spPr>
        <a:xfrm>
          <a:off x="0" y="3561760"/>
          <a:ext cx="5256214" cy="7116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32122-886B-4187-93EF-42B59F4D783A}">
      <dsp:nvSpPr>
        <dsp:cNvPr id="0" name=""/>
        <dsp:cNvSpPr/>
      </dsp:nvSpPr>
      <dsp:spPr>
        <a:xfrm>
          <a:off x="215284" y="3721889"/>
          <a:ext cx="391426" cy="3914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59AEE-BF6E-4FB7-895D-F70EDECBDDF7}">
      <dsp:nvSpPr>
        <dsp:cNvPr id="0" name=""/>
        <dsp:cNvSpPr/>
      </dsp:nvSpPr>
      <dsp:spPr>
        <a:xfrm>
          <a:off x="821994" y="3561760"/>
          <a:ext cx="4434219" cy="71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0" tIns="75320" rIns="75320" bIns="7532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Black" panose="020B0A04020102020204" pitchFamily="34" charset="0"/>
            </a:rPr>
            <a:t>Scalable business model</a:t>
          </a:r>
        </a:p>
      </dsp:txBody>
      <dsp:txXfrm>
        <a:off x="821994" y="3561760"/>
        <a:ext cx="4434219" cy="711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0B98E-EA5C-6DF3-D339-BC36D50112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D43C16-3422-535F-19C8-78193ADCC3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10082-8F9D-AA10-2793-A45F6B82F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9B3D9-DECA-1818-AFED-AD0C83878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0D0A4-018B-366A-A5B9-D9DFAB500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275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9EC16-9F68-4439-8CEC-766F61AF0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86441-D095-8BD4-24C4-40C893595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77C0F-32EE-805F-02F1-F0CCDAC14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EC094-9B10-7251-E159-98D4B1047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58D82-3F0D-3A33-B6F3-3424487F6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46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21683-84DE-9007-9759-037FFFFB5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6BDF74-E75D-D9E6-4BB7-840D45321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F9DE9-BFD4-6C14-6942-442A2C5B8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AC93D-A2AC-A632-77FB-1C99DC3C9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276A4-0F85-9525-64F0-85F3CCD6F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42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8C985-3FBA-9560-6571-C0E855B08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EEAD2-78E4-7922-90C6-454C1392E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9EEEE-FDB6-86E4-3D38-389BE51953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DC778-ECDA-E523-79EF-7C8E105A0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1132C7-F478-BD52-8E83-2467CDB95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33815-CD0C-87E1-1957-8E17E1781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778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43C2B-AA5B-34C5-6214-9F65432F1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9836D-0098-8215-4C4F-DDD62B6776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2D3F3-DDC5-8BC1-2A7F-9373C10A3F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ADDB8E-F4DF-3FA7-66EF-5A18BC60DE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7ED739-856F-9B34-A906-B599BE1B36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0AA9D4-7CB7-9658-03C2-BEC1EE3B7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680D31-27B2-434A-FDE2-0AB4866B6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734258-8E2B-4CBE-1E13-D8C9E152E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867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580A0-18C1-BABE-01A9-9F85D03CB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973A0B-1EBD-95FE-4DF2-D9C70B6BB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75D41-970C-A2F6-82E6-FA72E2EFB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9B78-8A38-C02B-A363-C1FF12EFE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76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D931EF-17B4-D191-6EE9-8DCF60C66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8A0C91-6B82-F8FB-7AE8-7944D8922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6D6A91-49F0-6527-05DB-F28A02411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37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769A5-8DB2-1E64-C258-F63A6F4F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F4360-5074-5258-9A5F-0CE303E6B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558EA-1BC1-77E2-A2E3-14C7EA78A6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C3BCA2-00CD-6203-279A-7C49E1560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6B8FD5-35A2-D920-A458-F6375AAA0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06131B-F1FF-5D56-00B1-2F4037320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22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54390-B091-40C4-9F5E-1F794EA1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92844-D0D1-DED9-8EE3-932C7F1AA8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186F35-F1EF-1EF7-EACD-0050A567C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24D22-454A-1992-96D7-9CD000D8B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5B2E6A-DDC3-D27B-4491-D2AC90618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7C69FF-7B6A-B902-DED1-0CE3FB967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757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2390F-B0C9-82C3-0891-75970759F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0AC9B-75EE-1E6E-01B1-1B22EA6A4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403FE-D2A0-D7B6-060E-AA73F8590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1FF25-362A-B566-8787-06F113BAC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0075-302E-02A2-E42F-8831670C9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248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4D51BA-14D3-E612-74F7-7951EB5CB8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FD0D5C-3031-8E30-DBC3-A0F605BD8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55400-5371-0598-441A-E2F138DE6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B6ECC-E0B0-4D4D-CDEC-29D289F3C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ED3AC-93F4-1B5B-1767-A6CAAA36A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77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702399-63B8-F157-D794-750489B28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F1D04-5496-26DF-EDF3-817C62BA2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2496F9-18D8-EC3C-19DE-6E5CD83AF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D31D0F-026A-48E7-8991-6E997EDB09F1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530D7-0B90-DC4C-586A-95D8C0C263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E6399-67A7-44D4-452F-F71FF6D1C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8AC24B-4793-4516-ACC5-7C8DF9D56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73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F29257-6A73-F126-D8C8-4D3F1B707D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357" r="-2" b="6714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BE645E-AF88-36DA-362D-C954CD2BFF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848" y="3435824"/>
            <a:ext cx="3663906" cy="2566548"/>
          </a:xfr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BlancaNails Salon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A Sustainable Nail Care Business</a:t>
            </a:r>
            <a:endParaRPr lang="en-GB" sz="36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DBA0D-6AB0-3C79-DA03-7D54C1CAEB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56" y="6097285"/>
            <a:ext cx="3306089" cy="665802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  <a:latin typeface="Blackadder ITC" panose="04020505051007020D02" pitchFamily="82" charset="0"/>
              </a:rPr>
              <a:t>Monica Tamara Antonache </a:t>
            </a:r>
          </a:p>
        </p:txBody>
      </p:sp>
    </p:spTree>
    <p:extLst>
      <p:ext uri="{BB962C8B-B14F-4D97-AF65-F5344CB8AC3E}">
        <p14:creationId xmlns:p14="http://schemas.microsoft.com/office/powerpoint/2010/main" val="4242429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CFEEC-1D4B-FBE2-7781-F3B55C7AF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Business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1E7BE2-0FAA-44EF-65AB-16F1DA3C07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37" r="24658" b="2"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49ED1F-EEE4-B02F-5AFB-CAA6EBAB50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86" r="17083" b="-3"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26A0C1-B7ED-71F2-CFF2-A358BA1109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072" r="-1" b="-1"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4D34D-9374-A74A-1F07-D2370F8D3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Sustainable nail salon offering: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Manicures &amp; pedicures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BIAB &amp; gel nails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Nail art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Target market: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Ages 16–45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Eco-conscious consumers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Non-toxic, cruelty-free products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Premium service +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3600173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C5835D-9709-8964-9BFF-B0AEEF85F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Sustainability Features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B52714-8877-7C47-A8EC-644C493466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2" r="905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166D3-6161-2810-2157-6214208E4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0366" y="2286094"/>
            <a:ext cx="4527857" cy="4101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chemical use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Recycling &amp; waste reduction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Energy-efficient equipment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 working conditions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&amp; fair pay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 customers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Premium pricing model</a:t>
            </a: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71564-9379-8F69-703B-4D50B09362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489" r="22432" b="-1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926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D2A52-EC06-884C-77F5-615C8D042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2" y="501651"/>
            <a:ext cx="5614431" cy="1705521"/>
          </a:xfrm>
        </p:spPr>
        <p:txBody>
          <a:bodyPr anchor="b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Market &amp; Marketing Strategy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20B50D-AA38-44DF-36FB-20766C8B11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66" b="31881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1DA493-D9CF-F6FB-B700-8668512F9D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3" r="-3" b="-3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9D85C-3638-FC94-D796-492B82138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 for: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 beauty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services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strategy: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(Instagram, TikTok)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partnerships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Loyalty schemes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FF0000">
                    <a:alpha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brand image = customer loyalty</a:t>
            </a:r>
            <a:endParaRPr lang="en-GB" sz="1800" b="1" dirty="0">
              <a:solidFill>
                <a:srgbClr val="FF0000">
                  <a:alpha val="8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833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61AF017-741B-4CC0-B7C2-C9B94E5B8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2A542E6-1924-4FE2-89D1-3CB19468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F353183-2147-472B-AD7D-4A085FF6A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AA42C8-A082-4DFD-A5F3-FC9EF825B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FC9E5C3-B8DC-4532-8C1F-4D5331C6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863975" y="-12"/>
            <a:ext cx="8328026" cy="685799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596C6-F38F-D8C3-5A91-E6D722EDE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3339" y="522014"/>
            <a:ext cx="5256213" cy="1384577"/>
          </a:xfrm>
        </p:spPr>
        <p:txBody>
          <a:bodyPr anchor="t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Why BlancaNails Will Be Successful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571A53-2121-F7E0-4066-9E98FEF0D8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4" r="-2" b="-2"/>
          <a:stretch>
            <a:fillRect/>
          </a:stretch>
        </p:blipFill>
        <p:spPr>
          <a:xfrm>
            <a:off x="550862" y="551479"/>
            <a:ext cx="5256213" cy="2790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AA3C343-E160-FC90-585A-2580004D77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230913"/>
              </p:ext>
            </p:extLst>
          </p:nvPr>
        </p:nvGraphicFramePr>
        <p:xfrm>
          <a:off x="6383338" y="2059200"/>
          <a:ext cx="5256214" cy="4276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C09185F-03EA-C3B1-9891-C35F4101E7A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5387" r="2" b="4991"/>
          <a:stretch>
            <a:fillRect/>
          </a:stretch>
        </p:blipFill>
        <p:spPr>
          <a:xfrm>
            <a:off x="550862" y="3518725"/>
            <a:ext cx="5256000" cy="2790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1202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1976E-0061-D70D-8604-A48D29B70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B1946-C497-87EA-8E5C-F097F57CD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50" y="2217343"/>
            <a:ext cx="11767382" cy="443570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Abraham, K. T. (2024). Responsible leadership and triple bottom line performance: Imperatives for corporate sustainability.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Responsibility, 15(4)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485–500.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Cachon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-Rodríguez, G., Blanco-Gonzalez, A., Prado-Román, C., &amp; Del-Castillo-Feito, C.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sustainable human resources management helps in the evaluation and planning of employee loyalty and retention: Can social capital make a difference?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Evaluation and Program Planning, 95, 102171.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Christodoulou, I. 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Rizomyliotis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Konstantoulaki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K., Alfiero, 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Hasanago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S., &amp; Paolone, F. (2025). Investigating the key success factors within business models that facilitate long-term value creation for sustainability-focused start-ups.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Ethics, the Environment &amp; Responsibility, 34(3),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936–950.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Chungyalpa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W., &amp; von Rosing, M. (2025). Understanding business sustainability: The what, why, and how of sustainable business practices. In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Sustainability Handbook (Vol. 1, pp. 579–600).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Elsevier.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Nogueira, E., Gomes, S., &amp; Lopes, J. M. (2023). Triple Bottom Line, sustainability, and economic development: What binds them together? A bibliometric approach.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15(8)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6706.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Sharabati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A. A., Ali, A. A.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Allahham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I., Hussein, A.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Alheet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F., &amp; Mohammad, A. S. (2024). The impact of digital marketing on the performance of SMEs: An analytical study considering modern digital transformations.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16(19)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8667.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Tahir, A. H., Adnan, M., &amp; Saeed, Z. (2024). The impact of brand image on customer satisfaction and brand loyalty: A systematic literature review.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10(16).</a:t>
            </a:r>
          </a:p>
        </p:txBody>
      </p:sp>
    </p:spTree>
    <p:extLst>
      <p:ext uri="{BB962C8B-B14F-4D97-AF65-F5344CB8AC3E}">
        <p14:creationId xmlns:p14="http://schemas.microsoft.com/office/powerpoint/2010/main" val="1400063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471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Blackadder ITC</vt:lpstr>
      <vt:lpstr>Office Theme</vt:lpstr>
      <vt:lpstr>BlancaNails Salon  A Sustainable Nail Care Business</vt:lpstr>
      <vt:lpstr>Business Overview</vt:lpstr>
      <vt:lpstr>Sustainability Features</vt:lpstr>
      <vt:lpstr>Market &amp; Marketing Strategy</vt:lpstr>
      <vt:lpstr>Why BlancaNails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4</cp:revision>
  <dcterms:created xsi:type="dcterms:W3CDTF">2026-04-08T16:27:47Z</dcterms:created>
  <dcterms:modified xsi:type="dcterms:W3CDTF">2026-04-08T22:34:51Z</dcterms:modified>
</cp:coreProperties>
</file>