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
  </p:notes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761"/>
  </p:normalViewPr>
  <p:slideViewPr>
    <p:cSldViewPr snapToGrid="0" snapToObjects="1">
      <p:cViewPr>
        <p:scale>
          <a:sx n="90" d="100"/>
          <a:sy n="90" d="100"/>
        </p:scale>
        <p:origin x="232" y="5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FD6AD3E-31F2-6B44-AEC5-393748B25F86}" type="datetimeFigureOut">
              <a:rPr lang="en-US" smtClean="0"/>
              <a:t>9/21/21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23C3254-3BC5-0A4E-9F54-3775ECAB9D9C}" type="slidenum">
              <a:rPr lang="en-US" smtClean="0"/>
              <a:t>‹#›</a:t>
            </a:fld>
            <a:endParaRPr lang="en-US"/>
          </a:p>
        </p:txBody>
      </p:sp>
    </p:spTree>
    <p:extLst>
      <p:ext uri="{BB962C8B-B14F-4D97-AF65-F5344CB8AC3E}">
        <p14:creationId xmlns:p14="http://schemas.microsoft.com/office/powerpoint/2010/main" val="27352286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23C3254-3BC5-0A4E-9F54-3775ECAB9D9C}" type="slidenum">
              <a:rPr lang="en-US" smtClean="0"/>
              <a:t>1</a:t>
            </a:fld>
            <a:endParaRPr lang="en-US"/>
          </a:p>
        </p:txBody>
      </p:sp>
    </p:spTree>
    <p:extLst>
      <p:ext uri="{BB962C8B-B14F-4D97-AF65-F5344CB8AC3E}">
        <p14:creationId xmlns:p14="http://schemas.microsoft.com/office/powerpoint/2010/main" val="36901277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D05399-7C09-984B-9482-89079A4A433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DDBE8E0-7FAB-064B-B1D3-B1DE0941A72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3D6B2983-6CA4-8B4F-921D-65F7622937CC}"/>
              </a:ext>
            </a:extLst>
          </p:cNvPr>
          <p:cNvSpPr>
            <a:spLocks noGrp="1"/>
          </p:cNvSpPr>
          <p:nvPr>
            <p:ph type="dt" sz="half" idx="10"/>
          </p:nvPr>
        </p:nvSpPr>
        <p:spPr/>
        <p:txBody>
          <a:bodyPr/>
          <a:lstStyle/>
          <a:p>
            <a:fld id="{B19C110A-C137-C34E-8161-2C331E93EFB3}" type="datetimeFigureOut">
              <a:rPr lang="en-US" smtClean="0"/>
              <a:t>9/8/21</a:t>
            </a:fld>
            <a:endParaRPr lang="en-US"/>
          </a:p>
        </p:txBody>
      </p:sp>
      <p:sp>
        <p:nvSpPr>
          <p:cNvPr id="5" name="Footer Placeholder 4">
            <a:extLst>
              <a:ext uri="{FF2B5EF4-FFF2-40B4-BE49-F238E27FC236}">
                <a16:creationId xmlns:a16="http://schemas.microsoft.com/office/drawing/2014/main" id="{8F736135-FD85-5D48-9FF6-6452A1AE1BD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35E3548-1502-3549-A381-46826F4A7B25}"/>
              </a:ext>
            </a:extLst>
          </p:cNvPr>
          <p:cNvSpPr>
            <a:spLocks noGrp="1"/>
          </p:cNvSpPr>
          <p:nvPr>
            <p:ph type="sldNum" sz="quarter" idx="12"/>
          </p:nvPr>
        </p:nvSpPr>
        <p:spPr/>
        <p:txBody>
          <a:bodyPr/>
          <a:lstStyle/>
          <a:p>
            <a:fld id="{9CF1BC36-5778-FB47-A2C9-A5D742509A8F}" type="slidenum">
              <a:rPr lang="en-US" smtClean="0"/>
              <a:t>‹#›</a:t>
            </a:fld>
            <a:endParaRPr lang="en-US"/>
          </a:p>
        </p:txBody>
      </p:sp>
    </p:spTree>
    <p:extLst>
      <p:ext uri="{BB962C8B-B14F-4D97-AF65-F5344CB8AC3E}">
        <p14:creationId xmlns:p14="http://schemas.microsoft.com/office/powerpoint/2010/main" val="25299642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FC9EF-DFD7-8A44-96E9-D7DF1C73186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DC9B3AD-3FFB-DB4F-AFAB-DEA827E11FA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646C522-5B08-F44D-B794-7ABD24648552}"/>
              </a:ext>
            </a:extLst>
          </p:cNvPr>
          <p:cNvSpPr>
            <a:spLocks noGrp="1"/>
          </p:cNvSpPr>
          <p:nvPr>
            <p:ph type="dt" sz="half" idx="10"/>
          </p:nvPr>
        </p:nvSpPr>
        <p:spPr/>
        <p:txBody>
          <a:bodyPr/>
          <a:lstStyle/>
          <a:p>
            <a:fld id="{B19C110A-C137-C34E-8161-2C331E93EFB3}" type="datetimeFigureOut">
              <a:rPr lang="en-US" smtClean="0"/>
              <a:t>9/8/21</a:t>
            </a:fld>
            <a:endParaRPr lang="en-US"/>
          </a:p>
        </p:txBody>
      </p:sp>
      <p:sp>
        <p:nvSpPr>
          <p:cNvPr id="5" name="Footer Placeholder 4">
            <a:extLst>
              <a:ext uri="{FF2B5EF4-FFF2-40B4-BE49-F238E27FC236}">
                <a16:creationId xmlns:a16="http://schemas.microsoft.com/office/drawing/2014/main" id="{ABCCA965-020A-7243-AE26-BFA98BF52EB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576F78A-7974-0E4B-A910-19FBA8F820CA}"/>
              </a:ext>
            </a:extLst>
          </p:cNvPr>
          <p:cNvSpPr>
            <a:spLocks noGrp="1"/>
          </p:cNvSpPr>
          <p:nvPr>
            <p:ph type="sldNum" sz="quarter" idx="12"/>
          </p:nvPr>
        </p:nvSpPr>
        <p:spPr/>
        <p:txBody>
          <a:bodyPr/>
          <a:lstStyle/>
          <a:p>
            <a:fld id="{9CF1BC36-5778-FB47-A2C9-A5D742509A8F}" type="slidenum">
              <a:rPr lang="en-US" smtClean="0"/>
              <a:t>‹#›</a:t>
            </a:fld>
            <a:endParaRPr lang="en-US"/>
          </a:p>
        </p:txBody>
      </p:sp>
    </p:spTree>
    <p:extLst>
      <p:ext uri="{BB962C8B-B14F-4D97-AF65-F5344CB8AC3E}">
        <p14:creationId xmlns:p14="http://schemas.microsoft.com/office/powerpoint/2010/main" val="5276455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82106B-C8D4-BC4D-9F85-9EFDEA55F4F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1BD3D918-FA42-FA40-9C31-98A7E9CCF16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E92B8E5-FA28-EC42-903A-78ADA8B071D7}"/>
              </a:ext>
            </a:extLst>
          </p:cNvPr>
          <p:cNvSpPr>
            <a:spLocks noGrp="1"/>
          </p:cNvSpPr>
          <p:nvPr>
            <p:ph type="dt" sz="half" idx="10"/>
          </p:nvPr>
        </p:nvSpPr>
        <p:spPr/>
        <p:txBody>
          <a:bodyPr/>
          <a:lstStyle/>
          <a:p>
            <a:fld id="{B19C110A-C137-C34E-8161-2C331E93EFB3}" type="datetimeFigureOut">
              <a:rPr lang="en-US" smtClean="0"/>
              <a:t>9/8/21</a:t>
            </a:fld>
            <a:endParaRPr lang="en-US"/>
          </a:p>
        </p:txBody>
      </p:sp>
      <p:sp>
        <p:nvSpPr>
          <p:cNvPr id="5" name="Footer Placeholder 4">
            <a:extLst>
              <a:ext uri="{FF2B5EF4-FFF2-40B4-BE49-F238E27FC236}">
                <a16:creationId xmlns:a16="http://schemas.microsoft.com/office/drawing/2014/main" id="{659D3C34-23B4-4F40-9E58-7DB831ECB46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ABB1F61-BD77-354E-8B3F-D64650D48243}"/>
              </a:ext>
            </a:extLst>
          </p:cNvPr>
          <p:cNvSpPr>
            <a:spLocks noGrp="1"/>
          </p:cNvSpPr>
          <p:nvPr>
            <p:ph type="sldNum" sz="quarter" idx="12"/>
          </p:nvPr>
        </p:nvSpPr>
        <p:spPr/>
        <p:txBody>
          <a:bodyPr/>
          <a:lstStyle/>
          <a:p>
            <a:fld id="{9CF1BC36-5778-FB47-A2C9-A5D742509A8F}" type="slidenum">
              <a:rPr lang="en-US" smtClean="0"/>
              <a:t>‹#›</a:t>
            </a:fld>
            <a:endParaRPr lang="en-US"/>
          </a:p>
        </p:txBody>
      </p:sp>
    </p:spTree>
    <p:extLst>
      <p:ext uri="{BB962C8B-B14F-4D97-AF65-F5344CB8AC3E}">
        <p14:creationId xmlns:p14="http://schemas.microsoft.com/office/powerpoint/2010/main" val="21793003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46621-B0BE-9A47-A2D9-B3DB7079168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2B26E44-7AD3-244A-B7DB-89B06391D7C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5A022A1C-F8C7-FC4D-9ABA-275DCCEC88F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4ADF7BF3-70E8-F24F-8B90-596B0F35DD49}"/>
              </a:ext>
            </a:extLst>
          </p:cNvPr>
          <p:cNvSpPr>
            <a:spLocks noGrp="1"/>
          </p:cNvSpPr>
          <p:nvPr>
            <p:ph type="dt" sz="half" idx="10"/>
          </p:nvPr>
        </p:nvSpPr>
        <p:spPr/>
        <p:txBody>
          <a:bodyPr/>
          <a:lstStyle/>
          <a:p>
            <a:fld id="{B19C110A-C137-C34E-8161-2C331E93EFB3}" type="datetimeFigureOut">
              <a:rPr lang="en-US" smtClean="0"/>
              <a:t>9/8/21</a:t>
            </a:fld>
            <a:endParaRPr lang="en-US"/>
          </a:p>
        </p:txBody>
      </p:sp>
      <p:sp>
        <p:nvSpPr>
          <p:cNvPr id="6" name="Footer Placeholder 5">
            <a:extLst>
              <a:ext uri="{FF2B5EF4-FFF2-40B4-BE49-F238E27FC236}">
                <a16:creationId xmlns:a16="http://schemas.microsoft.com/office/drawing/2014/main" id="{D665F1D0-CA64-5044-BE7A-61B87BBF2C1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3F7774-96B4-0949-8101-99B54273B71E}"/>
              </a:ext>
            </a:extLst>
          </p:cNvPr>
          <p:cNvSpPr>
            <a:spLocks noGrp="1"/>
          </p:cNvSpPr>
          <p:nvPr>
            <p:ph type="sldNum" sz="quarter" idx="12"/>
          </p:nvPr>
        </p:nvSpPr>
        <p:spPr/>
        <p:txBody>
          <a:bodyPr/>
          <a:lstStyle/>
          <a:p>
            <a:fld id="{9CF1BC36-5778-FB47-A2C9-A5D742509A8F}" type="slidenum">
              <a:rPr lang="en-US" smtClean="0"/>
              <a:t>‹#›</a:t>
            </a:fld>
            <a:endParaRPr lang="en-US"/>
          </a:p>
        </p:txBody>
      </p:sp>
    </p:spTree>
    <p:extLst>
      <p:ext uri="{BB962C8B-B14F-4D97-AF65-F5344CB8AC3E}">
        <p14:creationId xmlns:p14="http://schemas.microsoft.com/office/powerpoint/2010/main" val="18797266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C4FC27-A3EE-AB43-8919-2EB3B4D39A31}"/>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6C4E4DC-DA8C-8341-8BAD-DC5559BB894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D29379C-E76F-ED49-879F-25F60AA61FE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57CFCD7D-D2D9-EC4D-A87A-2B6510BE909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FDD1205-1685-8D4F-9A54-0AF68D78BA2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0C09748-84E3-9C45-8C0B-D6A9BDE80590}"/>
              </a:ext>
            </a:extLst>
          </p:cNvPr>
          <p:cNvSpPr>
            <a:spLocks noGrp="1"/>
          </p:cNvSpPr>
          <p:nvPr>
            <p:ph type="dt" sz="half" idx="10"/>
          </p:nvPr>
        </p:nvSpPr>
        <p:spPr/>
        <p:txBody>
          <a:bodyPr/>
          <a:lstStyle/>
          <a:p>
            <a:fld id="{B19C110A-C137-C34E-8161-2C331E93EFB3}" type="datetimeFigureOut">
              <a:rPr lang="en-US" smtClean="0"/>
              <a:t>9/8/21</a:t>
            </a:fld>
            <a:endParaRPr lang="en-US"/>
          </a:p>
        </p:txBody>
      </p:sp>
      <p:sp>
        <p:nvSpPr>
          <p:cNvPr id="8" name="Footer Placeholder 7">
            <a:extLst>
              <a:ext uri="{FF2B5EF4-FFF2-40B4-BE49-F238E27FC236}">
                <a16:creationId xmlns:a16="http://schemas.microsoft.com/office/drawing/2014/main" id="{DA42B653-E4DC-8A4F-9EFF-B0DA5F758D8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5E46068-9934-8D46-A5E4-96F75EDCE5C4}"/>
              </a:ext>
            </a:extLst>
          </p:cNvPr>
          <p:cNvSpPr>
            <a:spLocks noGrp="1"/>
          </p:cNvSpPr>
          <p:nvPr>
            <p:ph type="sldNum" sz="quarter" idx="12"/>
          </p:nvPr>
        </p:nvSpPr>
        <p:spPr/>
        <p:txBody>
          <a:bodyPr/>
          <a:lstStyle/>
          <a:p>
            <a:fld id="{9CF1BC36-5778-FB47-A2C9-A5D742509A8F}" type="slidenum">
              <a:rPr lang="en-US" smtClean="0"/>
              <a:t>‹#›</a:t>
            </a:fld>
            <a:endParaRPr lang="en-US"/>
          </a:p>
        </p:txBody>
      </p:sp>
    </p:spTree>
    <p:extLst>
      <p:ext uri="{BB962C8B-B14F-4D97-AF65-F5344CB8AC3E}">
        <p14:creationId xmlns:p14="http://schemas.microsoft.com/office/powerpoint/2010/main" val="27467635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77AAA9-7B4F-E44C-8901-A86FFEC8A61A}"/>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4A7D16-D0E1-ED44-846F-569E2661D514}"/>
              </a:ext>
            </a:extLst>
          </p:cNvPr>
          <p:cNvSpPr>
            <a:spLocks noGrp="1"/>
          </p:cNvSpPr>
          <p:nvPr>
            <p:ph type="dt" sz="half" idx="10"/>
          </p:nvPr>
        </p:nvSpPr>
        <p:spPr/>
        <p:txBody>
          <a:bodyPr/>
          <a:lstStyle/>
          <a:p>
            <a:fld id="{B19C110A-C137-C34E-8161-2C331E93EFB3}" type="datetimeFigureOut">
              <a:rPr lang="en-US" smtClean="0"/>
              <a:t>9/8/21</a:t>
            </a:fld>
            <a:endParaRPr lang="en-US"/>
          </a:p>
        </p:txBody>
      </p:sp>
      <p:sp>
        <p:nvSpPr>
          <p:cNvPr id="4" name="Footer Placeholder 3">
            <a:extLst>
              <a:ext uri="{FF2B5EF4-FFF2-40B4-BE49-F238E27FC236}">
                <a16:creationId xmlns:a16="http://schemas.microsoft.com/office/drawing/2014/main" id="{61EADB51-5ABA-0444-89F4-5DC69F2FA25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8F01607-57A0-A247-B503-326EB1F77E13}"/>
              </a:ext>
            </a:extLst>
          </p:cNvPr>
          <p:cNvSpPr>
            <a:spLocks noGrp="1"/>
          </p:cNvSpPr>
          <p:nvPr>
            <p:ph type="sldNum" sz="quarter" idx="12"/>
          </p:nvPr>
        </p:nvSpPr>
        <p:spPr/>
        <p:txBody>
          <a:bodyPr/>
          <a:lstStyle/>
          <a:p>
            <a:fld id="{9CF1BC36-5778-FB47-A2C9-A5D742509A8F}" type="slidenum">
              <a:rPr lang="en-US" smtClean="0"/>
              <a:t>‹#›</a:t>
            </a:fld>
            <a:endParaRPr lang="en-US"/>
          </a:p>
        </p:txBody>
      </p:sp>
    </p:spTree>
    <p:extLst>
      <p:ext uri="{BB962C8B-B14F-4D97-AF65-F5344CB8AC3E}">
        <p14:creationId xmlns:p14="http://schemas.microsoft.com/office/powerpoint/2010/main" val="40841438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4E400E4-EA04-0C45-99BA-9D579A7F95E1}"/>
              </a:ext>
            </a:extLst>
          </p:cNvPr>
          <p:cNvSpPr>
            <a:spLocks noGrp="1"/>
          </p:cNvSpPr>
          <p:nvPr>
            <p:ph type="dt" sz="half" idx="10"/>
          </p:nvPr>
        </p:nvSpPr>
        <p:spPr/>
        <p:txBody>
          <a:bodyPr/>
          <a:lstStyle/>
          <a:p>
            <a:fld id="{B19C110A-C137-C34E-8161-2C331E93EFB3}" type="datetimeFigureOut">
              <a:rPr lang="en-US" smtClean="0"/>
              <a:t>9/8/21</a:t>
            </a:fld>
            <a:endParaRPr lang="en-US"/>
          </a:p>
        </p:txBody>
      </p:sp>
      <p:sp>
        <p:nvSpPr>
          <p:cNvPr id="3" name="Footer Placeholder 2">
            <a:extLst>
              <a:ext uri="{FF2B5EF4-FFF2-40B4-BE49-F238E27FC236}">
                <a16:creationId xmlns:a16="http://schemas.microsoft.com/office/drawing/2014/main" id="{85D38479-ECDD-8D41-A542-9C4092AE3BA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1C9A1FF-D122-8341-9C5D-7886DF519EA1}"/>
              </a:ext>
            </a:extLst>
          </p:cNvPr>
          <p:cNvSpPr>
            <a:spLocks noGrp="1"/>
          </p:cNvSpPr>
          <p:nvPr>
            <p:ph type="sldNum" sz="quarter" idx="12"/>
          </p:nvPr>
        </p:nvSpPr>
        <p:spPr/>
        <p:txBody>
          <a:bodyPr/>
          <a:lstStyle/>
          <a:p>
            <a:fld id="{9CF1BC36-5778-FB47-A2C9-A5D742509A8F}" type="slidenum">
              <a:rPr lang="en-US" smtClean="0"/>
              <a:t>‹#›</a:t>
            </a:fld>
            <a:endParaRPr lang="en-US"/>
          </a:p>
        </p:txBody>
      </p:sp>
    </p:spTree>
    <p:extLst>
      <p:ext uri="{BB962C8B-B14F-4D97-AF65-F5344CB8AC3E}">
        <p14:creationId xmlns:p14="http://schemas.microsoft.com/office/powerpoint/2010/main" val="3547738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E266C-B9A7-B046-A8EB-CA498D9835C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6761769F-8763-EF45-8F66-9BC0C53B5BF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5EF334CE-0465-574A-85C4-937011FB4A6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AE09A53-A413-EC40-B3A9-E6CE5179B661}"/>
              </a:ext>
            </a:extLst>
          </p:cNvPr>
          <p:cNvSpPr>
            <a:spLocks noGrp="1"/>
          </p:cNvSpPr>
          <p:nvPr>
            <p:ph type="dt" sz="half" idx="10"/>
          </p:nvPr>
        </p:nvSpPr>
        <p:spPr/>
        <p:txBody>
          <a:bodyPr/>
          <a:lstStyle/>
          <a:p>
            <a:fld id="{B19C110A-C137-C34E-8161-2C331E93EFB3}" type="datetimeFigureOut">
              <a:rPr lang="en-US" smtClean="0"/>
              <a:t>9/8/21</a:t>
            </a:fld>
            <a:endParaRPr lang="en-US"/>
          </a:p>
        </p:txBody>
      </p:sp>
      <p:sp>
        <p:nvSpPr>
          <p:cNvPr id="6" name="Footer Placeholder 5">
            <a:extLst>
              <a:ext uri="{FF2B5EF4-FFF2-40B4-BE49-F238E27FC236}">
                <a16:creationId xmlns:a16="http://schemas.microsoft.com/office/drawing/2014/main" id="{3C59B52B-767D-984D-9562-0EB5FEF237B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1305C44-CF5B-D64A-BC1A-033BC85CBC74}"/>
              </a:ext>
            </a:extLst>
          </p:cNvPr>
          <p:cNvSpPr>
            <a:spLocks noGrp="1"/>
          </p:cNvSpPr>
          <p:nvPr>
            <p:ph type="sldNum" sz="quarter" idx="12"/>
          </p:nvPr>
        </p:nvSpPr>
        <p:spPr/>
        <p:txBody>
          <a:bodyPr/>
          <a:lstStyle/>
          <a:p>
            <a:fld id="{9CF1BC36-5778-FB47-A2C9-A5D742509A8F}" type="slidenum">
              <a:rPr lang="en-US" smtClean="0"/>
              <a:t>‹#›</a:t>
            </a:fld>
            <a:endParaRPr lang="en-US"/>
          </a:p>
        </p:txBody>
      </p:sp>
    </p:spTree>
    <p:extLst>
      <p:ext uri="{BB962C8B-B14F-4D97-AF65-F5344CB8AC3E}">
        <p14:creationId xmlns:p14="http://schemas.microsoft.com/office/powerpoint/2010/main" val="15940083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4E4DD6-B83F-4144-A6B5-34BED4459E7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D36283-31D6-6440-AD81-3EBD3E26C3D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80F625A-44F5-CE4B-9DF7-123DD1A73B0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D1006A9-2F7C-F841-B13F-F48C52FAA53E}"/>
              </a:ext>
            </a:extLst>
          </p:cNvPr>
          <p:cNvSpPr>
            <a:spLocks noGrp="1"/>
          </p:cNvSpPr>
          <p:nvPr>
            <p:ph type="dt" sz="half" idx="10"/>
          </p:nvPr>
        </p:nvSpPr>
        <p:spPr/>
        <p:txBody>
          <a:bodyPr/>
          <a:lstStyle/>
          <a:p>
            <a:fld id="{B19C110A-C137-C34E-8161-2C331E93EFB3}" type="datetimeFigureOut">
              <a:rPr lang="en-US" smtClean="0"/>
              <a:t>9/8/21</a:t>
            </a:fld>
            <a:endParaRPr lang="en-US"/>
          </a:p>
        </p:txBody>
      </p:sp>
      <p:sp>
        <p:nvSpPr>
          <p:cNvPr id="6" name="Footer Placeholder 5">
            <a:extLst>
              <a:ext uri="{FF2B5EF4-FFF2-40B4-BE49-F238E27FC236}">
                <a16:creationId xmlns:a16="http://schemas.microsoft.com/office/drawing/2014/main" id="{8C66C116-FE80-E842-A77F-E3661E5748E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3923CDE-FCCF-2B46-BBB2-97075A53C59B}"/>
              </a:ext>
            </a:extLst>
          </p:cNvPr>
          <p:cNvSpPr>
            <a:spLocks noGrp="1"/>
          </p:cNvSpPr>
          <p:nvPr>
            <p:ph type="sldNum" sz="quarter" idx="12"/>
          </p:nvPr>
        </p:nvSpPr>
        <p:spPr/>
        <p:txBody>
          <a:bodyPr/>
          <a:lstStyle/>
          <a:p>
            <a:fld id="{9CF1BC36-5778-FB47-A2C9-A5D742509A8F}" type="slidenum">
              <a:rPr lang="en-US" smtClean="0"/>
              <a:t>‹#›</a:t>
            </a:fld>
            <a:endParaRPr lang="en-US"/>
          </a:p>
        </p:txBody>
      </p:sp>
    </p:spTree>
    <p:extLst>
      <p:ext uri="{BB962C8B-B14F-4D97-AF65-F5344CB8AC3E}">
        <p14:creationId xmlns:p14="http://schemas.microsoft.com/office/powerpoint/2010/main" val="3538170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438FCF-369D-E544-B0A4-B90A4F1C2ADA}"/>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E098975-5FDA-0543-B318-1D05BCDC0F3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8ACEE3B-04BE-0B46-BE0C-6F699BED346F}"/>
              </a:ext>
            </a:extLst>
          </p:cNvPr>
          <p:cNvSpPr>
            <a:spLocks noGrp="1"/>
          </p:cNvSpPr>
          <p:nvPr>
            <p:ph type="dt" sz="half" idx="10"/>
          </p:nvPr>
        </p:nvSpPr>
        <p:spPr/>
        <p:txBody>
          <a:bodyPr/>
          <a:lstStyle/>
          <a:p>
            <a:fld id="{B19C110A-C137-C34E-8161-2C331E93EFB3}" type="datetimeFigureOut">
              <a:rPr lang="en-US" smtClean="0"/>
              <a:t>9/8/21</a:t>
            </a:fld>
            <a:endParaRPr lang="en-US"/>
          </a:p>
        </p:txBody>
      </p:sp>
      <p:sp>
        <p:nvSpPr>
          <p:cNvPr id="5" name="Footer Placeholder 4">
            <a:extLst>
              <a:ext uri="{FF2B5EF4-FFF2-40B4-BE49-F238E27FC236}">
                <a16:creationId xmlns:a16="http://schemas.microsoft.com/office/drawing/2014/main" id="{7DB395F6-FF44-254C-A23D-ECB226C6D6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90F054-9B46-3A43-9E1A-9A6DA3B81988}"/>
              </a:ext>
            </a:extLst>
          </p:cNvPr>
          <p:cNvSpPr>
            <a:spLocks noGrp="1"/>
          </p:cNvSpPr>
          <p:nvPr>
            <p:ph type="sldNum" sz="quarter" idx="12"/>
          </p:nvPr>
        </p:nvSpPr>
        <p:spPr/>
        <p:txBody>
          <a:bodyPr/>
          <a:lstStyle/>
          <a:p>
            <a:fld id="{9CF1BC36-5778-FB47-A2C9-A5D742509A8F}" type="slidenum">
              <a:rPr lang="en-US" smtClean="0"/>
              <a:t>‹#›</a:t>
            </a:fld>
            <a:endParaRPr lang="en-US"/>
          </a:p>
        </p:txBody>
      </p:sp>
    </p:spTree>
    <p:extLst>
      <p:ext uri="{BB962C8B-B14F-4D97-AF65-F5344CB8AC3E}">
        <p14:creationId xmlns:p14="http://schemas.microsoft.com/office/powerpoint/2010/main" val="35591776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882049E-A011-CE4B-B11C-AC6265B41530}"/>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361FA33-F90A-414C-82E5-DAB2D7DAB55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124A172-CE31-B944-BC3F-42FB53086B7F}"/>
              </a:ext>
            </a:extLst>
          </p:cNvPr>
          <p:cNvSpPr>
            <a:spLocks noGrp="1"/>
          </p:cNvSpPr>
          <p:nvPr>
            <p:ph type="dt" sz="half" idx="10"/>
          </p:nvPr>
        </p:nvSpPr>
        <p:spPr/>
        <p:txBody>
          <a:bodyPr/>
          <a:lstStyle/>
          <a:p>
            <a:fld id="{B19C110A-C137-C34E-8161-2C331E93EFB3}" type="datetimeFigureOut">
              <a:rPr lang="en-US" smtClean="0"/>
              <a:t>9/8/21</a:t>
            </a:fld>
            <a:endParaRPr lang="en-US"/>
          </a:p>
        </p:txBody>
      </p:sp>
      <p:sp>
        <p:nvSpPr>
          <p:cNvPr id="5" name="Footer Placeholder 4">
            <a:extLst>
              <a:ext uri="{FF2B5EF4-FFF2-40B4-BE49-F238E27FC236}">
                <a16:creationId xmlns:a16="http://schemas.microsoft.com/office/drawing/2014/main" id="{BB3A30B7-5834-3A49-9ACC-609A99D0B4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F0E652-427F-9E4E-A165-619D449CF4BC}"/>
              </a:ext>
            </a:extLst>
          </p:cNvPr>
          <p:cNvSpPr>
            <a:spLocks noGrp="1"/>
          </p:cNvSpPr>
          <p:nvPr>
            <p:ph type="sldNum" sz="quarter" idx="12"/>
          </p:nvPr>
        </p:nvSpPr>
        <p:spPr/>
        <p:txBody>
          <a:bodyPr/>
          <a:lstStyle/>
          <a:p>
            <a:fld id="{9CF1BC36-5778-FB47-A2C9-A5D742509A8F}" type="slidenum">
              <a:rPr lang="en-US" smtClean="0"/>
              <a:t>‹#›</a:t>
            </a:fld>
            <a:endParaRPr lang="en-US"/>
          </a:p>
        </p:txBody>
      </p:sp>
    </p:spTree>
    <p:extLst>
      <p:ext uri="{BB962C8B-B14F-4D97-AF65-F5344CB8AC3E}">
        <p14:creationId xmlns:p14="http://schemas.microsoft.com/office/powerpoint/2010/main" val="775183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2807A38-DEF8-014E-8156-8ED0E4808FA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EA59EF2-520B-E54F-B911-D66A5F3573E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9942237-1CBD-2E46-8FB3-A3413FC48CD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19C110A-C137-C34E-8161-2C331E93EFB3}" type="datetimeFigureOut">
              <a:rPr lang="en-US" smtClean="0"/>
              <a:t>9/8/21</a:t>
            </a:fld>
            <a:endParaRPr lang="en-US"/>
          </a:p>
        </p:txBody>
      </p:sp>
      <p:sp>
        <p:nvSpPr>
          <p:cNvPr id="5" name="Footer Placeholder 4">
            <a:extLst>
              <a:ext uri="{FF2B5EF4-FFF2-40B4-BE49-F238E27FC236}">
                <a16:creationId xmlns:a16="http://schemas.microsoft.com/office/drawing/2014/main" id="{27E9C854-B3BC-5F4A-BF03-E7B45E22C3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93FCF48-394C-3049-9CBD-B51253B3DD7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F1BC36-5778-FB47-A2C9-A5D742509A8F}" type="slidenum">
              <a:rPr lang="en-US" smtClean="0"/>
              <a:t>‹#›</a:t>
            </a:fld>
            <a:endParaRPr lang="en-US"/>
          </a:p>
        </p:txBody>
      </p:sp>
    </p:spTree>
    <p:extLst>
      <p:ext uri="{BB962C8B-B14F-4D97-AF65-F5344CB8AC3E}">
        <p14:creationId xmlns:p14="http://schemas.microsoft.com/office/powerpoint/2010/main" val="340527288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hyperlink" Target="https://www.kent.ac.uk/learning/PDP-and-employability/pdp/reflective.html" TargetMode="External"/><Relationship Id="rId2" Type="http://schemas.openxmlformats.org/officeDocument/2006/relationships/hyperlink" Target="https://www.creativitypost.com/article/cognitive_laziness_inhibits_creative_thinking" TargetMode="External"/><Relationship Id="rId1" Type="http://schemas.openxmlformats.org/officeDocument/2006/relationships/slideLayout" Target="../slideLayouts/slideLayout2.xml"/><Relationship Id="rId5" Type="http://schemas.openxmlformats.org/officeDocument/2006/relationships/hyperlink" Target="https://libguides.reading.ac.uk/writing/style" TargetMode="External"/><Relationship Id="rId4" Type="http://schemas.openxmlformats.org/officeDocument/2006/relationships/hyperlink" Target="https://www.crowe-associates.co.uk/coaching-tools/gibbs-reflective-cycl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A336E946-C463-BA44-AED3-C02526692665}"/>
              </a:ext>
            </a:extLst>
          </p:cNvPr>
          <p:cNvSpPr txBox="1"/>
          <p:nvPr/>
        </p:nvSpPr>
        <p:spPr>
          <a:xfrm>
            <a:off x="272152" y="598442"/>
            <a:ext cx="2668756" cy="2677656"/>
          </a:xfrm>
          <a:prstGeom prst="rect">
            <a:avLst/>
          </a:prstGeom>
          <a:noFill/>
        </p:spPr>
        <p:txBody>
          <a:bodyPr wrap="square" rtlCol="0">
            <a:spAutoFit/>
          </a:bodyPr>
          <a:lstStyle/>
          <a:p>
            <a:r>
              <a:rPr lang="en-US" sz="1200" b="1" dirty="0">
                <a:latin typeface="Arial" panose="020B0604020202020204" pitchFamily="34" charset="0"/>
                <a:cs typeface="Arial" panose="020B0604020202020204" pitchFamily="34" charset="0"/>
              </a:rPr>
              <a:t>Introduction </a:t>
            </a:r>
          </a:p>
          <a:p>
            <a:r>
              <a:rPr lang="en-US" sz="1200" dirty="0">
                <a:latin typeface="Arial" panose="020B0604020202020204" pitchFamily="34" charset="0"/>
                <a:cs typeface="Arial" panose="020B0604020202020204" pitchFamily="34" charset="0"/>
              </a:rPr>
              <a:t>According to Hitchcock (2018) critical thinking is an educational target. The definition of critical thinking is questioned however all the different conceptions all understand the same simple concept which is, A goal being achieved by thinking carefully. For students to be able to set themselves up for a successful career critical thinking is recommended and is embraced as an educational goal to help them achieve this. </a:t>
            </a:r>
          </a:p>
        </p:txBody>
      </p:sp>
      <p:sp>
        <p:nvSpPr>
          <p:cNvPr id="9" name="Rounded Rectangle 8">
            <a:extLst>
              <a:ext uri="{FF2B5EF4-FFF2-40B4-BE49-F238E27FC236}">
                <a16:creationId xmlns:a16="http://schemas.microsoft.com/office/drawing/2014/main" id="{253E063B-4F84-5540-B2E3-DEF95D661673}"/>
              </a:ext>
            </a:extLst>
          </p:cNvPr>
          <p:cNvSpPr/>
          <p:nvPr/>
        </p:nvSpPr>
        <p:spPr>
          <a:xfrm>
            <a:off x="3171825" y="0"/>
            <a:ext cx="5772150" cy="500063"/>
          </a:xfrm>
          <a:prstGeom prst="round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t>Critical Thinking </a:t>
            </a:r>
          </a:p>
        </p:txBody>
      </p:sp>
      <p:sp>
        <p:nvSpPr>
          <p:cNvPr id="11" name="Rectangle 10">
            <a:extLst>
              <a:ext uri="{FF2B5EF4-FFF2-40B4-BE49-F238E27FC236}">
                <a16:creationId xmlns:a16="http://schemas.microsoft.com/office/drawing/2014/main" id="{CF23B736-00E7-A043-BD8A-1AC2F2DD193A}"/>
              </a:ext>
            </a:extLst>
          </p:cNvPr>
          <p:cNvSpPr/>
          <p:nvPr/>
        </p:nvSpPr>
        <p:spPr>
          <a:xfrm>
            <a:off x="288758" y="547360"/>
            <a:ext cx="2668756" cy="2677656"/>
          </a:xfrm>
          <a:prstGeom prst="rect">
            <a:avLst/>
          </a:prstGeom>
          <a:noFill/>
          <a:ln w="571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76CC2310-45DE-9447-B61B-744CB96EA4B1}"/>
              </a:ext>
            </a:extLst>
          </p:cNvPr>
          <p:cNvSpPr txBox="1"/>
          <p:nvPr/>
        </p:nvSpPr>
        <p:spPr>
          <a:xfrm>
            <a:off x="3024138" y="580774"/>
            <a:ext cx="8417092" cy="1384995"/>
          </a:xfrm>
          <a:prstGeom prst="rect">
            <a:avLst/>
          </a:prstGeom>
          <a:noFill/>
        </p:spPr>
        <p:txBody>
          <a:bodyPr wrap="square" rtlCol="0">
            <a:spAutoFit/>
          </a:bodyPr>
          <a:lstStyle/>
          <a:p>
            <a:r>
              <a:rPr lang="en-US" sz="1200" b="1" dirty="0">
                <a:latin typeface="Arial" panose="020B0604020202020204" pitchFamily="34" charset="0"/>
                <a:cs typeface="Arial" panose="020B0604020202020204" pitchFamily="34" charset="0"/>
              </a:rPr>
              <a:t>Note taking </a:t>
            </a:r>
          </a:p>
          <a:p>
            <a:r>
              <a:rPr lang="en-US" sz="1200" dirty="0">
                <a:latin typeface="Arial" panose="020B0604020202020204" pitchFamily="34" charset="0"/>
                <a:cs typeface="Arial" panose="020B0604020202020204" pitchFamily="34" charset="0"/>
              </a:rPr>
              <a:t>Taking notes can be useful in a number of ways if used correctly. When taking notes, the aim is to always support the main reason and to not take notes on subjects relating to the main topic as this can cause confusion in the future (Cottrell, 2017). When looking over notes people usually find they absorb the information more when reading their own handwriting. Instead of  writing all the information and just writing the main/key point will make it easier to use the notes when they are needed. Finally, note taking is also majorly important for parts of the brain and eyes that have a role in reading as it  allows them to rest (Cottrell, 2017). </a:t>
            </a:r>
          </a:p>
        </p:txBody>
      </p:sp>
      <p:sp>
        <p:nvSpPr>
          <p:cNvPr id="13" name="Rectangle 12">
            <a:extLst>
              <a:ext uri="{FF2B5EF4-FFF2-40B4-BE49-F238E27FC236}">
                <a16:creationId xmlns:a16="http://schemas.microsoft.com/office/drawing/2014/main" id="{DF309FD9-F1EB-1B48-8E6A-99FAA7D0AD10}"/>
              </a:ext>
            </a:extLst>
          </p:cNvPr>
          <p:cNvSpPr/>
          <p:nvPr/>
        </p:nvSpPr>
        <p:spPr>
          <a:xfrm>
            <a:off x="3037172" y="552275"/>
            <a:ext cx="9036066" cy="1384995"/>
          </a:xfrm>
          <a:prstGeom prst="rect">
            <a:avLst/>
          </a:prstGeom>
          <a:noFill/>
          <a:ln w="571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Box 13">
            <a:extLst>
              <a:ext uri="{FF2B5EF4-FFF2-40B4-BE49-F238E27FC236}">
                <a16:creationId xmlns:a16="http://schemas.microsoft.com/office/drawing/2014/main" id="{E25A24D3-2A23-3548-8CFA-68300080F874}"/>
              </a:ext>
            </a:extLst>
          </p:cNvPr>
          <p:cNvSpPr txBox="1"/>
          <p:nvPr/>
        </p:nvSpPr>
        <p:spPr>
          <a:xfrm>
            <a:off x="3007531" y="2029470"/>
            <a:ext cx="8912317" cy="1569660"/>
          </a:xfrm>
          <a:prstGeom prst="rect">
            <a:avLst/>
          </a:prstGeom>
          <a:noFill/>
        </p:spPr>
        <p:txBody>
          <a:bodyPr wrap="square" rtlCol="0">
            <a:spAutoFit/>
          </a:bodyPr>
          <a:lstStyle/>
          <a:p>
            <a:r>
              <a:rPr lang="en-US" sz="1200" b="1" dirty="0">
                <a:latin typeface="Arial" panose="020B0604020202020204" pitchFamily="34" charset="0"/>
                <a:cs typeface="Arial" panose="020B0604020202020204" pitchFamily="34" charset="0"/>
              </a:rPr>
              <a:t>Academic Writing </a:t>
            </a:r>
          </a:p>
          <a:p>
            <a:r>
              <a:rPr lang="en-US" sz="1200" dirty="0">
                <a:latin typeface="Arial" panose="020B0604020202020204" pitchFamily="34" charset="0"/>
                <a:cs typeface="Arial" panose="020B0604020202020204" pitchFamily="34" charset="0"/>
              </a:rPr>
              <a:t>Whilst in education, many students find writing in an academic style challenging. When writing academically someone marking the piece of work usually looks for a true understanding of the topic being spoken about. Ensuring that information is being used properly by making sure all sources are cited and shown in the reference list (Day, 2018). An academic piece of work normally requires a certain standard of </a:t>
            </a:r>
            <a:r>
              <a:rPr lang="en-US" sz="1200" dirty="0" err="1">
                <a:latin typeface="Arial" panose="020B0604020202020204" pitchFamily="34" charset="0"/>
                <a:cs typeface="Arial" panose="020B0604020202020204" pitchFamily="34" charset="0"/>
              </a:rPr>
              <a:t>organisation</a:t>
            </a:r>
            <a:r>
              <a:rPr lang="en-US" sz="1200" dirty="0">
                <a:latin typeface="Arial" panose="020B0604020202020204" pitchFamily="34" charset="0"/>
                <a:cs typeface="Arial" panose="020B0604020202020204" pitchFamily="34" charset="0"/>
              </a:rPr>
              <a:t>, structure and presentation. There is no need for long complicated words when writing academically but there are some factors when academic writing. One factor is formal writing, if it is not formal then it can be read in different ways by different people. Next, having structure is important for control on complicated ideas. Finally, for the academic writing to effectively communicate to the audience it needs to be appropriate (University of Reading, 2021) </a:t>
            </a:r>
          </a:p>
        </p:txBody>
      </p:sp>
      <p:sp>
        <p:nvSpPr>
          <p:cNvPr id="15" name="Rectangle 14">
            <a:extLst>
              <a:ext uri="{FF2B5EF4-FFF2-40B4-BE49-F238E27FC236}">
                <a16:creationId xmlns:a16="http://schemas.microsoft.com/office/drawing/2014/main" id="{63A38CCD-123A-D443-9CE1-A960E439FF25}"/>
              </a:ext>
            </a:extLst>
          </p:cNvPr>
          <p:cNvSpPr/>
          <p:nvPr/>
        </p:nvSpPr>
        <p:spPr>
          <a:xfrm>
            <a:off x="3024136" y="2047943"/>
            <a:ext cx="9036067" cy="1599655"/>
          </a:xfrm>
          <a:prstGeom prst="rect">
            <a:avLst/>
          </a:prstGeom>
          <a:noFill/>
          <a:ln w="571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descr="A picture containing white&#10;&#10;Description automatically generated">
            <a:extLst>
              <a:ext uri="{FF2B5EF4-FFF2-40B4-BE49-F238E27FC236}">
                <a16:creationId xmlns:a16="http://schemas.microsoft.com/office/drawing/2014/main" id="{20371FD7-9FE9-DD42-BB72-77495ACC7EB6}"/>
              </a:ext>
            </a:extLst>
          </p:cNvPr>
          <p:cNvPicPr>
            <a:picLocks noChangeAspect="1"/>
          </p:cNvPicPr>
          <p:nvPr/>
        </p:nvPicPr>
        <p:blipFill>
          <a:blip r:embed="rId3"/>
          <a:stretch>
            <a:fillRect/>
          </a:stretch>
        </p:blipFill>
        <p:spPr>
          <a:xfrm>
            <a:off x="131796" y="3394573"/>
            <a:ext cx="2833688" cy="2163345"/>
          </a:xfrm>
          <a:prstGeom prst="rect">
            <a:avLst/>
          </a:prstGeom>
        </p:spPr>
      </p:pic>
      <p:sp>
        <p:nvSpPr>
          <p:cNvPr id="18" name="TextBox 17">
            <a:extLst>
              <a:ext uri="{FF2B5EF4-FFF2-40B4-BE49-F238E27FC236}">
                <a16:creationId xmlns:a16="http://schemas.microsoft.com/office/drawing/2014/main" id="{0FEFF2E5-9C87-F648-8F09-1CFF6726EA91}"/>
              </a:ext>
            </a:extLst>
          </p:cNvPr>
          <p:cNvSpPr txBox="1"/>
          <p:nvPr/>
        </p:nvSpPr>
        <p:spPr>
          <a:xfrm>
            <a:off x="881337" y="5622525"/>
            <a:ext cx="1843087" cy="338554"/>
          </a:xfrm>
          <a:prstGeom prst="rect">
            <a:avLst/>
          </a:prstGeom>
          <a:noFill/>
        </p:spPr>
        <p:txBody>
          <a:bodyPr wrap="square" rtlCol="0">
            <a:spAutoFit/>
          </a:bodyPr>
          <a:lstStyle/>
          <a:p>
            <a:r>
              <a:rPr lang="en-US" sz="1600" dirty="0"/>
              <a:t>(</a:t>
            </a:r>
            <a:r>
              <a:rPr lang="en-US" sz="1600" dirty="0" err="1"/>
              <a:t>Michalko</a:t>
            </a:r>
            <a:r>
              <a:rPr lang="en-US" sz="1600" dirty="0"/>
              <a:t>, 2012)</a:t>
            </a:r>
          </a:p>
        </p:txBody>
      </p:sp>
      <p:sp>
        <p:nvSpPr>
          <p:cNvPr id="19" name="Rectangle 18">
            <a:extLst>
              <a:ext uri="{FF2B5EF4-FFF2-40B4-BE49-F238E27FC236}">
                <a16:creationId xmlns:a16="http://schemas.microsoft.com/office/drawing/2014/main" id="{4DACC3B8-768E-A746-890D-3D7508DBA0BD}"/>
              </a:ext>
            </a:extLst>
          </p:cNvPr>
          <p:cNvSpPr/>
          <p:nvPr/>
        </p:nvSpPr>
        <p:spPr>
          <a:xfrm>
            <a:off x="812956" y="5622525"/>
            <a:ext cx="1725779" cy="369332"/>
          </a:xfrm>
          <a:prstGeom prst="rect">
            <a:avLst/>
          </a:prstGeom>
          <a:noFill/>
          <a:ln w="571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p>
        </p:txBody>
      </p:sp>
      <p:sp>
        <p:nvSpPr>
          <p:cNvPr id="21" name="Rectangle 20">
            <a:extLst>
              <a:ext uri="{FF2B5EF4-FFF2-40B4-BE49-F238E27FC236}">
                <a16:creationId xmlns:a16="http://schemas.microsoft.com/office/drawing/2014/main" id="{52001211-2D1F-184E-8FA7-71BAFBF5A51E}"/>
              </a:ext>
            </a:extLst>
          </p:cNvPr>
          <p:cNvSpPr/>
          <p:nvPr/>
        </p:nvSpPr>
        <p:spPr>
          <a:xfrm>
            <a:off x="2997243" y="3849907"/>
            <a:ext cx="4540416" cy="2949865"/>
          </a:xfrm>
          <a:prstGeom prst="rect">
            <a:avLst/>
          </a:prstGeom>
          <a:noFill/>
          <a:ln w="571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BBDD08AC-12EA-3445-B15B-64562DC85F00}"/>
              </a:ext>
            </a:extLst>
          </p:cNvPr>
          <p:cNvSpPr/>
          <p:nvPr/>
        </p:nvSpPr>
        <p:spPr>
          <a:xfrm>
            <a:off x="10234244" y="3816484"/>
            <a:ext cx="1825960" cy="3002076"/>
          </a:xfrm>
          <a:prstGeom prst="rect">
            <a:avLst/>
          </a:prstGeom>
          <a:noFill/>
          <a:ln w="571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a:extLst>
              <a:ext uri="{FF2B5EF4-FFF2-40B4-BE49-F238E27FC236}">
                <a16:creationId xmlns:a16="http://schemas.microsoft.com/office/drawing/2014/main" id="{8B674F42-6D17-BE4A-8083-D112313B9938}"/>
              </a:ext>
            </a:extLst>
          </p:cNvPr>
          <p:cNvSpPr txBox="1"/>
          <p:nvPr/>
        </p:nvSpPr>
        <p:spPr>
          <a:xfrm>
            <a:off x="3024138" y="3889622"/>
            <a:ext cx="4350718" cy="2862322"/>
          </a:xfrm>
          <a:prstGeom prst="rect">
            <a:avLst/>
          </a:prstGeom>
          <a:noFill/>
        </p:spPr>
        <p:txBody>
          <a:bodyPr wrap="square" rtlCol="0">
            <a:spAutoFit/>
          </a:bodyPr>
          <a:lstStyle/>
          <a:p>
            <a:r>
              <a:rPr lang="en-US" sz="1200" b="1" dirty="0">
                <a:latin typeface="Arial" panose="020B0604020202020204" pitchFamily="34" charset="0"/>
                <a:cs typeface="Arial" panose="020B0604020202020204" pitchFamily="34" charset="0"/>
              </a:rPr>
              <a:t>Reflective learning </a:t>
            </a:r>
          </a:p>
          <a:p>
            <a:r>
              <a:rPr lang="en-US" sz="1200" dirty="0">
                <a:latin typeface="Arial" panose="020B0604020202020204" pitchFamily="34" charset="0"/>
                <a:cs typeface="Arial" panose="020B0604020202020204" pitchFamily="34" charset="0"/>
              </a:rPr>
              <a:t>The theory of reflective thinking is used for personal development plans. This underlines that learning stems from our own life experiences. Whilst we have these experiences we are going through the process of thinking and recording, and it can be continuously modernized. Learning about ourselves is one of the main characteristics of reflective learning (University of Kent, 2012).  There has been a reflective cycle of 6 parts made by Gibbs to help students understand their experiences of learning. There are multiple reason why reflective learning is beneficial, these are: </a:t>
            </a:r>
          </a:p>
          <a:p>
            <a:r>
              <a:rPr lang="en-US" sz="1200" dirty="0">
                <a:latin typeface="Arial" panose="020B0604020202020204" pitchFamily="34" charset="0"/>
                <a:cs typeface="Arial" panose="020B0604020202020204" pitchFamily="34" charset="0"/>
              </a:rPr>
              <a:t>- You can improve from your faults</a:t>
            </a:r>
          </a:p>
          <a:p>
            <a:pPr marL="171450" indent="-171450">
              <a:buFontTx/>
              <a:buChar char="-"/>
            </a:pPr>
            <a:r>
              <a:rPr lang="en-US" sz="1200" dirty="0">
                <a:latin typeface="Arial" panose="020B0604020202020204" pitchFamily="34" charset="0"/>
                <a:cs typeface="Arial" panose="020B0604020202020204" pitchFamily="34" charset="0"/>
              </a:rPr>
              <a:t>Make your own personal development plans </a:t>
            </a:r>
          </a:p>
          <a:p>
            <a:pPr marL="171450" indent="-171450">
              <a:buFontTx/>
              <a:buChar char="-"/>
            </a:pPr>
            <a:r>
              <a:rPr lang="en-US" sz="1200" dirty="0">
                <a:latin typeface="Arial" panose="020B0604020202020204" pitchFamily="34" charset="0"/>
                <a:cs typeface="Arial" panose="020B0604020202020204" pitchFamily="34" charset="0"/>
              </a:rPr>
              <a:t>Gain an understanding on the way you prefer to learn. </a:t>
            </a:r>
          </a:p>
          <a:p>
            <a:pPr marL="171450" indent="-171450">
              <a:buFontTx/>
              <a:buChar char="-"/>
            </a:pPr>
            <a:r>
              <a:rPr lang="en-US" sz="1200" dirty="0">
                <a:latin typeface="Arial" panose="020B0604020202020204" pitchFamily="34" charset="0"/>
                <a:cs typeface="Arial" panose="020B0604020202020204" pitchFamily="34" charset="0"/>
              </a:rPr>
              <a:t>Keep track on development (University of Kent, 2012). </a:t>
            </a:r>
          </a:p>
        </p:txBody>
      </p:sp>
      <p:pic>
        <p:nvPicPr>
          <p:cNvPr id="31" name="Picture 30" descr="A picture containing timeline&#10;&#10;Description automatically generated">
            <a:extLst>
              <a:ext uri="{FF2B5EF4-FFF2-40B4-BE49-F238E27FC236}">
                <a16:creationId xmlns:a16="http://schemas.microsoft.com/office/drawing/2014/main" id="{6B9D1F3E-2863-4049-9F32-11DE722EA15F}"/>
              </a:ext>
            </a:extLst>
          </p:cNvPr>
          <p:cNvPicPr>
            <a:picLocks noChangeAspect="1"/>
          </p:cNvPicPr>
          <p:nvPr/>
        </p:nvPicPr>
        <p:blipFill>
          <a:blip r:embed="rId4"/>
          <a:stretch>
            <a:fillRect/>
          </a:stretch>
        </p:blipFill>
        <p:spPr>
          <a:xfrm>
            <a:off x="7638740" y="3796287"/>
            <a:ext cx="2494423" cy="2480939"/>
          </a:xfrm>
          <a:prstGeom prst="rect">
            <a:avLst/>
          </a:prstGeom>
        </p:spPr>
      </p:pic>
      <p:sp>
        <p:nvSpPr>
          <p:cNvPr id="34" name="Rectangle 33">
            <a:extLst>
              <a:ext uri="{FF2B5EF4-FFF2-40B4-BE49-F238E27FC236}">
                <a16:creationId xmlns:a16="http://schemas.microsoft.com/office/drawing/2014/main" id="{2321F5CE-CFD7-1F47-87C6-222F7CCFCA1D}"/>
              </a:ext>
            </a:extLst>
          </p:cNvPr>
          <p:cNvSpPr/>
          <p:nvPr/>
        </p:nvSpPr>
        <p:spPr>
          <a:xfrm>
            <a:off x="7617116" y="6277226"/>
            <a:ext cx="2431440" cy="503412"/>
          </a:xfrm>
          <a:prstGeom prst="rect">
            <a:avLst/>
          </a:prstGeom>
          <a:noFill/>
          <a:ln w="571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TextBox 34">
            <a:extLst>
              <a:ext uri="{FF2B5EF4-FFF2-40B4-BE49-F238E27FC236}">
                <a16:creationId xmlns:a16="http://schemas.microsoft.com/office/drawing/2014/main" id="{B987A780-C9FB-794F-9A8A-6DAAFD726BD7}"/>
              </a:ext>
            </a:extLst>
          </p:cNvPr>
          <p:cNvSpPr txBox="1"/>
          <p:nvPr/>
        </p:nvSpPr>
        <p:spPr>
          <a:xfrm>
            <a:off x="10234244" y="3823052"/>
            <a:ext cx="1668997" cy="3231654"/>
          </a:xfrm>
          <a:prstGeom prst="rect">
            <a:avLst/>
          </a:prstGeom>
          <a:noFill/>
        </p:spPr>
        <p:txBody>
          <a:bodyPr wrap="square" rtlCol="0">
            <a:spAutoFit/>
          </a:bodyPr>
          <a:lstStyle/>
          <a:p>
            <a:r>
              <a:rPr lang="en-US" sz="1200" b="1" dirty="0">
                <a:latin typeface="Arial" panose="020B0604020202020204" pitchFamily="34" charset="0"/>
                <a:cs typeface="Arial" panose="020B0604020202020204" pitchFamily="34" charset="0"/>
              </a:rPr>
              <a:t>Conclusion</a:t>
            </a:r>
          </a:p>
          <a:p>
            <a:r>
              <a:rPr lang="en-US" sz="1200" dirty="0">
                <a:latin typeface="Arial" panose="020B0604020202020204" pitchFamily="34" charset="0"/>
                <a:cs typeface="Arial" panose="020B0604020202020204" pitchFamily="34" charset="0"/>
              </a:rPr>
              <a:t>To conclude, the three topics which have been discussed are in this poster all equally important and have a large impact on critical thinking. They all improve a person’s development, learning from mistakes and gaining confidence, meaning they can  improve on them in the future. </a:t>
            </a:r>
          </a:p>
          <a:p>
            <a:endParaRPr lang="en-US" sz="1200" dirty="0"/>
          </a:p>
        </p:txBody>
      </p:sp>
      <p:sp>
        <p:nvSpPr>
          <p:cNvPr id="36" name="Rectangle 35">
            <a:extLst>
              <a:ext uri="{FF2B5EF4-FFF2-40B4-BE49-F238E27FC236}">
                <a16:creationId xmlns:a16="http://schemas.microsoft.com/office/drawing/2014/main" id="{315CC5F7-80E0-1640-B547-8788FEF3FFF8}"/>
              </a:ext>
            </a:extLst>
          </p:cNvPr>
          <p:cNvSpPr/>
          <p:nvPr/>
        </p:nvSpPr>
        <p:spPr>
          <a:xfrm>
            <a:off x="7577387" y="6369426"/>
            <a:ext cx="2431441" cy="307777"/>
          </a:xfrm>
          <a:prstGeom prst="rect">
            <a:avLst/>
          </a:prstGeom>
        </p:spPr>
        <p:txBody>
          <a:bodyPr wrap="square">
            <a:spAutoFit/>
          </a:bodyPr>
          <a:lstStyle/>
          <a:p>
            <a:r>
              <a:rPr lang="en-US" sz="1400" dirty="0"/>
              <a:t>Crowe Associates Ltd (No date) </a:t>
            </a:r>
          </a:p>
        </p:txBody>
      </p:sp>
    </p:spTree>
    <p:extLst>
      <p:ext uri="{BB962C8B-B14F-4D97-AF65-F5344CB8AC3E}">
        <p14:creationId xmlns:p14="http://schemas.microsoft.com/office/powerpoint/2010/main" val="10051163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F7883E-F356-9E4B-8FE2-98BE8B508B06}"/>
              </a:ext>
            </a:extLst>
          </p:cNvPr>
          <p:cNvSpPr>
            <a:spLocks noGrp="1"/>
          </p:cNvSpPr>
          <p:nvPr>
            <p:ph type="title"/>
          </p:nvPr>
        </p:nvSpPr>
        <p:spPr/>
        <p:txBody>
          <a:bodyPr/>
          <a:lstStyle/>
          <a:p>
            <a:r>
              <a:rPr lang="en-US" dirty="0"/>
              <a:t>Reference List </a:t>
            </a:r>
          </a:p>
        </p:txBody>
      </p:sp>
      <p:sp>
        <p:nvSpPr>
          <p:cNvPr id="3" name="Content Placeholder 2">
            <a:extLst>
              <a:ext uri="{FF2B5EF4-FFF2-40B4-BE49-F238E27FC236}">
                <a16:creationId xmlns:a16="http://schemas.microsoft.com/office/drawing/2014/main" id="{0418C25A-603E-E847-9AB9-C2832D57FB97}"/>
              </a:ext>
            </a:extLst>
          </p:cNvPr>
          <p:cNvSpPr>
            <a:spLocks noGrp="1"/>
          </p:cNvSpPr>
          <p:nvPr>
            <p:ph idx="1"/>
          </p:nvPr>
        </p:nvSpPr>
        <p:spPr/>
        <p:txBody>
          <a:bodyPr>
            <a:normAutofit/>
          </a:bodyPr>
          <a:lstStyle/>
          <a:p>
            <a:pPr marL="0" indent="0">
              <a:buNone/>
            </a:pPr>
            <a:r>
              <a:rPr lang="en-GB" sz="1600" dirty="0"/>
              <a:t>Hitchcock, David, "Critical Thinking", </a:t>
            </a:r>
            <a:r>
              <a:rPr lang="en-GB" sz="1600" i="1" dirty="0"/>
              <a:t>The Stanford </a:t>
            </a:r>
            <a:r>
              <a:rPr lang="en-GB" sz="1600" i="1" dirty="0" err="1"/>
              <a:t>Encyclopedia</a:t>
            </a:r>
            <a:r>
              <a:rPr lang="en-GB" sz="1600" i="1" dirty="0"/>
              <a:t> of Philosophy </a:t>
            </a:r>
            <a:r>
              <a:rPr lang="en-GB" sz="1600" dirty="0"/>
              <a:t>(Fall 2018 Edition), Edward N. </a:t>
            </a:r>
            <a:r>
              <a:rPr lang="en-GB" sz="1600" dirty="0" err="1"/>
              <a:t>Zalta</a:t>
            </a:r>
            <a:r>
              <a:rPr lang="en-GB" sz="1600" dirty="0"/>
              <a:t> (ed.), URL = &lt;https://</a:t>
            </a:r>
            <a:r>
              <a:rPr lang="en-GB" sz="1600" dirty="0" err="1"/>
              <a:t>plato.stanford.edu</a:t>
            </a:r>
            <a:r>
              <a:rPr lang="en-GB" sz="1600" dirty="0"/>
              <a:t>/archives/fall2020/entries/critical-thinking/&gt;.</a:t>
            </a:r>
          </a:p>
          <a:p>
            <a:pPr marL="0" indent="0">
              <a:buNone/>
            </a:pPr>
            <a:r>
              <a:rPr lang="en-US" sz="1600" dirty="0"/>
              <a:t>Cottrell, S. (2017) </a:t>
            </a:r>
            <a:r>
              <a:rPr lang="en-GB" sz="1600" i="1" dirty="0"/>
              <a:t>Critical Thinking Skills : Effective Analysis, Argument and Reflection. </a:t>
            </a:r>
            <a:r>
              <a:rPr lang="en-GB" sz="1600" dirty="0"/>
              <a:t>3</a:t>
            </a:r>
            <a:r>
              <a:rPr lang="en-GB" sz="1600" baseline="30000" dirty="0"/>
              <a:t>rd</a:t>
            </a:r>
            <a:r>
              <a:rPr lang="en-GB" sz="1600" dirty="0"/>
              <a:t> </a:t>
            </a:r>
            <a:r>
              <a:rPr lang="en-GB" sz="1600" dirty="0" err="1"/>
              <a:t>edn</a:t>
            </a:r>
            <a:r>
              <a:rPr lang="en-GB" sz="1600" dirty="0"/>
              <a:t>. London: Palgrave. </a:t>
            </a:r>
          </a:p>
          <a:p>
            <a:pPr marL="0" indent="0">
              <a:buNone/>
            </a:pPr>
            <a:r>
              <a:rPr lang="en-GB" sz="1600" dirty="0"/>
              <a:t>Day, T. (2018) </a:t>
            </a:r>
            <a:r>
              <a:rPr lang="en-GB" sz="1600" i="1" dirty="0"/>
              <a:t>Success in Academic Writing. </a:t>
            </a:r>
            <a:r>
              <a:rPr lang="en-GB" sz="1600" dirty="0"/>
              <a:t>2</a:t>
            </a:r>
            <a:r>
              <a:rPr lang="en-GB" sz="1600" baseline="30000" dirty="0"/>
              <a:t>nd</a:t>
            </a:r>
            <a:r>
              <a:rPr lang="en-GB" sz="1600" dirty="0"/>
              <a:t> </a:t>
            </a:r>
            <a:r>
              <a:rPr lang="en-GB" sz="1600" dirty="0" err="1"/>
              <a:t>edn</a:t>
            </a:r>
            <a:r>
              <a:rPr lang="en-GB" sz="1600" i="1" dirty="0"/>
              <a:t>. </a:t>
            </a:r>
            <a:r>
              <a:rPr lang="en-GB" sz="1600" dirty="0"/>
              <a:t>London: Palgrave. </a:t>
            </a:r>
          </a:p>
          <a:p>
            <a:pPr marL="0" indent="0">
              <a:buNone/>
            </a:pPr>
            <a:r>
              <a:rPr lang="en-GB" sz="1600" dirty="0" err="1"/>
              <a:t>Michalko</a:t>
            </a:r>
            <a:r>
              <a:rPr lang="en-GB" sz="1600" dirty="0"/>
              <a:t>, M. (2012) </a:t>
            </a:r>
            <a:r>
              <a:rPr lang="en-GB" sz="1600" i="1" dirty="0"/>
              <a:t>Cognitive Laziness Inhibits Creative Thinking. </a:t>
            </a:r>
            <a:r>
              <a:rPr lang="en-GB" sz="1600" dirty="0"/>
              <a:t>Available at: </a:t>
            </a:r>
            <a:r>
              <a:rPr lang="en-GB" sz="1600" dirty="0">
                <a:hlinkClick r:id="rId2"/>
              </a:rPr>
              <a:t>https://www.creativitypost.com/article/cognitive_laziness_inhibits_creative_thinking</a:t>
            </a:r>
            <a:r>
              <a:rPr lang="en-GB" sz="1600" dirty="0"/>
              <a:t> (Accessed: 21 September 2021). </a:t>
            </a:r>
          </a:p>
          <a:p>
            <a:pPr marL="0" indent="0">
              <a:buNone/>
            </a:pPr>
            <a:r>
              <a:rPr lang="en-GB" sz="1600" dirty="0"/>
              <a:t>University of Kent (2012) </a:t>
            </a:r>
            <a:r>
              <a:rPr lang="en-GB" sz="1600" i="1" dirty="0"/>
              <a:t>Reflective Learning. Available at: </a:t>
            </a:r>
            <a:r>
              <a:rPr lang="en-GB" sz="1600" i="1" dirty="0">
                <a:hlinkClick r:id="rId3"/>
              </a:rPr>
              <a:t>https://www.kent.ac.uk/learning/PDP-and-employability/pdp/reflective.html</a:t>
            </a:r>
            <a:r>
              <a:rPr lang="en-GB" sz="1600" i="1" dirty="0"/>
              <a:t> (Accessed: 21 September 2021). </a:t>
            </a:r>
            <a:endParaRPr lang="en-GB" sz="1600" dirty="0"/>
          </a:p>
          <a:p>
            <a:pPr marL="0" indent="0">
              <a:buNone/>
            </a:pPr>
            <a:r>
              <a:rPr lang="en-US" sz="1600" dirty="0"/>
              <a:t>Crowe Associates ltd (No date). </a:t>
            </a:r>
            <a:r>
              <a:rPr lang="en-US" sz="1600" i="1" dirty="0"/>
              <a:t>Gibbs Reflective Cycle. </a:t>
            </a:r>
            <a:r>
              <a:rPr lang="en-US" sz="1600" dirty="0"/>
              <a:t>Available at: </a:t>
            </a:r>
            <a:r>
              <a:rPr lang="en-US" sz="1600" dirty="0">
                <a:hlinkClick r:id="rId4"/>
              </a:rPr>
              <a:t>https://www.crowe-associates.co.uk/coaching-tools/gibbs-reflective-cycle/</a:t>
            </a:r>
            <a:r>
              <a:rPr lang="en-US" sz="1600" dirty="0"/>
              <a:t> (Accessed: 21 September 2021). </a:t>
            </a:r>
          </a:p>
          <a:p>
            <a:pPr marL="0" indent="0">
              <a:buNone/>
            </a:pPr>
            <a:r>
              <a:rPr lang="en-US" sz="1600" dirty="0"/>
              <a:t>University of Reading (2021) </a:t>
            </a:r>
            <a:r>
              <a:rPr lang="en-US" sz="1600" i="1" dirty="0"/>
              <a:t>Academic Writing. Available at: </a:t>
            </a:r>
            <a:r>
              <a:rPr lang="en-US" sz="1600" i="1" dirty="0">
                <a:hlinkClick r:id="rId5"/>
              </a:rPr>
              <a:t>https://libguides.reading.ac.uk/writing/style</a:t>
            </a:r>
            <a:r>
              <a:rPr lang="en-US" sz="1600" i="1" dirty="0"/>
              <a:t>  (Accessed: 22 September 2021). </a:t>
            </a:r>
            <a:endParaRPr lang="en-US" sz="1600" dirty="0"/>
          </a:p>
          <a:p>
            <a:pPr marL="0" indent="0">
              <a:buNone/>
            </a:pPr>
            <a:endParaRPr lang="en-US" sz="1600" dirty="0"/>
          </a:p>
        </p:txBody>
      </p:sp>
    </p:spTree>
    <p:extLst>
      <p:ext uri="{BB962C8B-B14F-4D97-AF65-F5344CB8AC3E}">
        <p14:creationId xmlns:p14="http://schemas.microsoft.com/office/powerpoint/2010/main" val="218284242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21624</TotalTime>
  <Words>802</Words>
  <Application>Microsoft Macintosh PowerPoint</Application>
  <PresentationFormat>Widescreen</PresentationFormat>
  <Paragraphs>26</Paragraphs>
  <Slides>2</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Microsoft Office User</cp:lastModifiedBy>
  <cp:revision>6</cp:revision>
  <dcterms:created xsi:type="dcterms:W3CDTF">2021-09-08T18:04:12Z</dcterms:created>
  <dcterms:modified xsi:type="dcterms:W3CDTF">2021-09-23T18:28:56Z</dcterms:modified>
</cp:coreProperties>
</file>