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86" r:id="rId3"/>
    <p:sldId id="258" r:id="rId4"/>
    <p:sldId id="303" r:id="rId5"/>
    <p:sldId id="307" r:id="rId6"/>
    <p:sldId id="304" r:id="rId7"/>
    <p:sldId id="306" r:id="rId8"/>
    <p:sldId id="259" r:id="rId9"/>
    <p:sldId id="260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96" autoAdjust="0"/>
  </p:normalViewPr>
  <p:slideViewPr>
    <p:cSldViewPr>
      <p:cViewPr varScale="1">
        <p:scale>
          <a:sx n="87" d="100"/>
          <a:sy n="87" d="100"/>
        </p:scale>
        <p:origin x="39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3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98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082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51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63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9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2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81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591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54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2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6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Abstract background of mesh">
            <a:extLst>
              <a:ext uri="{FF2B5EF4-FFF2-40B4-BE49-F238E27FC236}">
                <a16:creationId xmlns:a16="http://schemas.microsoft.com/office/drawing/2014/main" id="{B324A217-3DA9-C44D-97D0-6C73E285FF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r="-1" b="15725"/>
          <a:stretch/>
        </p:blipFill>
        <p:spPr>
          <a:xfrm>
            <a:off x="395536" y="1120255"/>
            <a:ext cx="8352928" cy="48794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456AEB-3513-0483-9B78-B6B8862156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552" y="1404714"/>
            <a:ext cx="7642553" cy="2359391"/>
          </a:xfrm>
        </p:spPr>
        <p:txBody>
          <a:bodyPr anchor="b">
            <a:normAutofit/>
          </a:bodyPr>
          <a:lstStyle/>
          <a:p>
            <a:r>
              <a:rPr lang="en-GB" sz="4050" dirty="0">
                <a:solidFill>
                  <a:srgbClr val="FFFFFF"/>
                </a:solidFill>
              </a:rPr>
              <a:t>DBA _ Doctor of Business Administration</a:t>
            </a:r>
            <a:br>
              <a:rPr lang="en-GB" sz="4050" dirty="0">
                <a:solidFill>
                  <a:srgbClr val="FFFFFF"/>
                </a:solidFill>
              </a:rPr>
            </a:br>
            <a:endParaRPr lang="en-GB" sz="405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C2DC9-FA16-CE4A-BDE7-1B44C1FEC9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909585"/>
            <a:ext cx="9125670" cy="1542463"/>
          </a:xfrm>
        </p:spPr>
        <p:txBody>
          <a:bodyPr anchor="t"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Quantitative Research Methods - LCDB7011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Module Guide ~ 2024/25</a:t>
            </a:r>
            <a:endParaRPr lang="en-GB" sz="1350" dirty="0">
              <a:solidFill>
                <a:srgbClr val="FFFF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Level 8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00" dirty="0">
              <a:solidFill>
                <a:srgbClr val="FFFFFF"/>
              </a:solidFill>
            </a:endParaRPr>
          </a:p>
          <a:p>
            <a:endParaRPr lang="en-GB" sz="3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932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8F439D-A2BF-551E-49F2-24994C500B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002" y="1399510"/>
            <a:ext cx="9252283" cy="414669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Module Aim</a:t>
            </a:r>
          </a:p>
          <a:p>
            <a:pPr marL="0" indent="0">
              <a:buNone/>
            </a:pPr>
            <a:endParaRPr lang="en-GB" sz="3600" b="1" dirty="0"/>
          </a:p>
          <a:p>
            <a:pPr lvl="0" fontAlgn="base" hangingPunct="0"/>
            <a:r>
              <a:rPr lang="en-GB" sz="3600" dirty="0"/>
              <a:t>To equip students with the necessary knowledge to undertake doctoral level research involving quantitative research methods.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critically assess the appropriate contexts for using quantitative research techniques, the philosophical underpinnings, strengths, and limitations of quantitative research;</a:t>
            </a:r>
          </a:p>
          <a:p>
            <a:r>
              <a:rPr lang="en-GB" dirty="0"/>
              <a:t>develop a detailed understanding of applicable techniques for research and advanced academic enquiry;</a:t>
            </a:r>
          </a:p>
          <a:p>
            <a:r>
              <a:rPr lang="en-GB" dirty="0"/>
              <a:t>select from and implement a range of quantitative analysis techniques to address a particular research question;</a:t>
            </a:r>
          </a:p>
          <a:p>
            <a:r>
              <a:rPr lang="en-GB" dirty="0"/>
              <a:t>understand and critically evaluate quantitative research papers in the student’s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3591583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70640"/>
            <a:ext cx="9144000" cy="423043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assess the contexts for quantitative/qualitative empirical evidence and give a meaning to the data with an epistemological perspective. [t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heory of knowledge, especially concerning its methods, validity, and scope, and the distinction between 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justified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 belief and opinion]</a:t>
            </a:r>
            <a:endParaRPr lang="en-GB" dirty="0"/>
          </a:p>
          <a:p>
            <a:r>
              <a:rPr lang="en-GB" dirty="0"/>
              <a:t>explore ways to further analyse data through mechanical / abstraction/coding with additional analytical aids and the use of software to facilitate data analysis.</a:t>
            </a:r>
          </a:p>
        </p:txBody>
      </p:sp>
    </p:spTree>
    <p:extLst>
      <p:ext uri="{BB962C8B-B14F-4D97-AF65-F5344CB8AC3E}">
        <p14:creationId xmlns:p14="http://schemas.microsoft.com/office/powerpoint/2010/main" val="121388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OF THE MODULE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C9A81F-B7FC-6490-57AF-609263132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332" y="1826143"/>
            <a:ext cx="8062312" cy="406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201" y="857250"/>
            <a:ext cx="7886700" cy="641941"/>
          </a:xfrm>
        </p:spPr>
        <p:txBody>
          <a:bodyPr>
            <a:normAutofit fontScale="90000"/>
          </a:bodyPr>
          <a:lstStyle/>
          <a:p>
            <a:r>
              <a:rPr lang="en-GB" dirty="0"/>
              <a:t>Course outline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7F39BD-7E13-678B-9F53-81016EFB9B2E}"/>
              </a:ext>
            </a:extLst>
          </p:cNvPr>
          <p:cNvGraphicFramePr>
            <a:graphicFrameLocks noGrp="1"/>
          </p:cNvGraphicFramePr>
          <p:nvPr/>
        </p:nvGraphicFramePr>
        <p:xfrm>
          <a:off x="61968" y="1499191"/>
          <a:ext cx="3771480" cy="52890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5079">
                  <a:extLst>
                    <a:ext uri="{9D8B030D-6E8A-4147-A177-3AD203B41FA5}">
                      <a16:colId xmlns:a16="http://schemas.microsoft.com/office/drawing/2014/main" val="1357489445"/>
                    </a:ext>
                  </a:extLst>
                </a:gridCol>
                <a:gridCol w="3246401">
                  <a:extLst>
                    <a:ext uri="{9D8B030D-6E8A-4147-A177-3AD203B41FA5}">
                      <a16:colId xmlns:a16="http://schemas.microsoft.com/office/drawing/2014/main" val="520341205"/>
                    </a:ext>
                  </a:extLst>
                </a:gridCol>
              </a:tblGrid>
              <a:tr h="381776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Week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Lecture (2 hrs)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7473871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world in numbers (measurement and operationalisation).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072029120"/>
                  </a:ext>
                </a:extLst>
              </a:tr>
              <a:tr h="20574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2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Quantitative study design and philosophy – theories and data;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hypothesis testing;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of quantitative research; debates and paradigms in quantitative study design; 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statistical </a:t>
                      </a:r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modeling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archival and other secondary data sources.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4178641137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3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Survey and questionnaire design.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Sampling strategies and power calculations.</a:t>
                      </a:r>
                    </a:p>
                    <a:p>
                      <a:pPr marL="228600"/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54994965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4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rtl="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Graphical and numerical techniques for the exploration of large data sets.</a:t>
                      </a:r>
                    </a:p>
                    <a:p>
                      <a:pPr marL="228600"/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342900" lvl="0" indent="-342900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Variable types, descriptive and inferential statistics.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31301713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A89B2EB-847A-8033-4175-BC3ABB011488}"/>
              </a:ext>
            </a:extLst>
          </p:cNvPr>
          <p:cNvGraphicFramePr>
            <a:graphicFrameLocks noGrp="1"/>
          </p:cNvGraphicFramePr>
          <p:nvPr/>
        </p:nvGraphicFramePr>
        <p:xfrm>
          <a:off x="4970584" y="1499191"/>
          <a:ext cx="4173416" cy="44987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1038">
                  <a:extLst>
                    <a:ext uri="{9D8B030D-6E8A-4147-A177-3AD203B41FA5}">
                      <a16:colId xmlns:a16="http://schemas.microsoft.com/office/drawing/2014/main" val="1714182174"/>
                    </a:ext>
                  </a:extLst>
                </a:gridCol>
                <a:gridCol w="3592378">
                  <a:extLst>
                    <a:ext uri="{9D8B030D-6E8A-4147-A177-3AD203B41FA5}">
                      <a16:colId xmlns:a16="http://schemas.microsoft.com/office/drawing/2014/main" val="747262865"/>
                    </a:ext>
                  </a:extLst>
                </a:gridCol>
              </a:tblGrid>
              <a:tr h="1521493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5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Assumptions and execution of parametric statistical tests and modelling, </a:t>
                      </a:r>
                      <a:r>
                        <a:rPr lang="en-GB" sz="1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eg.</a:t>
                      </a: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t-test, correlation, regression.</a:t>
                      </a:r>
                    </a:p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Nonparametric tests and when to use them.</a:t>
                      </a:r>
                    </a:p>
                  </a:txBody>
                  <a:tcPr marL="51435" marR="51435" marT="0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532886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6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Exploratory factor analysis.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1986856887"/>
                  </a:ext>
                </a:extLst>
              </a:tr>
              <a:tr h="1323217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7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use of statistical software packages such as SPSS in research – how to: input and manipulate data in SPSS; run statistical analyses; and interpret output.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13539014"/>
                  </a:ext>
                </a:extLst>
              </a:tr>
              <a:tr h="661608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8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Interpreting and writing reports of quantitative findings.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2420682933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9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Ethics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869773531"/>
                  </a:ext>
                </a:extLst>
              </a:tr>
              <a:tr h="330805">
                <a:tc>
                  <a:txBody>
                    <a:bodyPr/>
                    <a:lstStyle/>
                    <a:p>
                      <a:r>
                        <a:rPr lang="en-GB" sz="800">
                          <a:effectLst/>
                        </a:rPr>
                        <a:t>10</a:t>
                      </a:r>
                      <a:endParaRPr lang="en-GB" sz="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435" marR="51435" marT="0" marB="0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buFont typeface="Courier New" panose="02070309020205020404" pitchFamily="49" charset="0"/>
                        <a:buChar char="o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Project Workshop</a:t>
                      </a:r>
                    </a:p>
                  </a:txBody>
                  <a:tcPr marL="51435" marR="51435" marT="0" marB="0"/>
                </a:tc>
                <a:extLst>
                  <a:ext uri="{0D108BD9-81ED-4DB2-BD59-A6C34878D82A}">
                    <a16:rowId xmlns:a16="http://schemas.microsoft.com/office/drawing/2014/main" val="367023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7762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assess the appropriate contexts for using quantitative research techniques, the philosophical underpinnings, strengths and limitations of quantitative research;</a:t>
            </a:r>
          </a:p>
          <a:p>
            <a:pPr lvl="0" fontAlgn="base" hangingPunct="0"/>
            <a:r>
              <a:rPr lang="en-GB" dirty="0"/>
              <a:t>design a quantitative research project, with particular attention to hypotheses, data sources, sampling and questionnaire design;</a:t>
            </a:r>
          </a:p>
          <a:p>
            <a:pPr lvl="0" fontAlgn="base" hangingPunct="0"/>
            <a:r>
              <a:rPr lang="en-GB" dirty="0"/>
              <a:t>select from and implement a range of quantitative analysis techniques in order to address a particular research question;</a:t>
            </a:r>
          </a:p>
          <a:p>
            <a:pPr lvl="0" fontAlgn="base" hangingPunct="0"/>
            <a:r>
              <a:rPr lang="en-GB" dirty="0"/>
              <a:t>understand and critically evaluate quantitative research papers in the candidate’s subject area of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550636"/>
              </p:ext>
            </p:extLst>
          </p:nvPr>
        </p:nvGraphicFramePr>
        <p:xfrm>
          <a:off x="755576" y="548679"/>
          <a:ext cx="7848872" cy="5176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8488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27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Programme of Delivery</a:t>
                      </a:r>
                      <a:endParaRPr lang="en-GB" sz="2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Introduction to SPSS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Descriptive and inferential statistics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Measurement and variable types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Graphical analysis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Secondary sources of data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8317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Developing and Testing Hypothesis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One Sample T-Test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T-Tests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The Chi-Square Test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Two Sample Non-Parametric Tests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5942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Linear Correlation and regression 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Factorial Analysis of Variance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Partial Correlation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Multiple Regression </a:t>
                      </a:r>
                      <a:endParaRPr lang="en-GB" sz="1050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56851" marR="56851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25716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Distinction between quantitative and qualitative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3528393"/>
          </a:xfrm>
        </p:spPr>
        <p:txBody>
          <a:bodyPr>
            <a:normAutofit/>
          </a:bodyPr>
          <a:lstStyle/>
          <a:p>
            <a:r>
              <a:rPr lang="en-GB" sz="2800" dirty="0"/>
              <a:t>What kind of research questions are appropriate for quantitative research?</a:t>
            </a:r>
          </a:p>
          <a:p>
            <a:pPr lvl="1"/>
            <a:r>
              <a:rPr lang="en-GB" sz="2400" dirty="0"/>
              <a:t>How much, how many, how large, what </a:t>
            </a:r>
            <a:r>
              <a:rPr lang="en-GB" sz="2400" dirty="0">
                <a:solidFill>
                  <a:srgbClr val="FF0000"/>
                </a:solidFill>
              </a:rPr>
              <a:t>effect</a:t>
            </a:r>
            <a:r>
              <a:rPr lang="en-GB" sz="2400" dirty="0"/>
              <a:t>...</a:t>
            </a:r>
          </a:p>
          <a:p>
            <a:pPr lvl="1"/>
            <a:r>
              <a:rPr lang="en-GB" sz="2400" dirty="0"/>
              <a:t>Can also look for correlations or comparisons of numerical values (e.g. Mean)]</a:t>
            </a:r>
          </a:p>
          <a:p>
            <a:pPr lvl="1"/>
            <a:r>
              <a:rPr lang="en-GB" sz="2400" dirty="0"/>
              <a:t>Must be very clearly specified</a:t>
            </a:r>
          </a:p>
        </p:txBody>
      </p:sp>
    </p:spTree>
    <p:extLst>
      <p:ext uri="{BB962C8B-B14F-4D97-AF65-F5344CB8AC3E}">
        <p14:creationId xmlns:p14="http://schemas.microsoft.com/office/powerpoint/2010/main" val="80434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Statistics relies on numerical measurement, or </a:t>
            </a:r>
            <a:r>
              <a:rPr lang="en-GB" sz="2800" u="sng" dirty="0"/>
              <a:t>operationalisation</a:t>
            </a:r>
            <a:r>
              <a:rPr lang="en-GB" sz="2800" dirty="0"/>
              <a:t>, of phenomena</a:t>
            </a:r>
          </a:p>
          <a:p>
            <a:r>
              <a:rPr lang="en-GB" sz="2800" dirty="0"/>
              <a:t>When we measure a single phenomenon we represent this numerically as a </a:t>
            </a:r>
            <a:r>
              <a:rPr lang="en-GB" sz="2800" u="sng" dirty="0"/>
              <a:t>variable.</a:t>
            </a:r>
            <a:endParaRPr lang="en-GB" sz="2800" dirty="0"/>
          </a:p>
          <a:p>
            <a:r>
              <a:rPr lang="en-GB" sz="2800" dirty="0"/>
              <a:t>Some concepts are easy to measure; others require some creativity</a:t>
            </a:r>
          </a:p>
          <a:p>
            <a:pPr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6522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Think about some different ways you might go about measuring these concepts:</a:t>
            </a:r>
          </a:p>
          <a:p>
            <a:pPr lvl="1"/>
            <a:r>
              <a:rPr lang="en-GB" sz="2800" dirty="0"/>
              <a:t>Wealth</a:t>
            </a:r>
          </a:p>
          <a:p>
            <a:pPr lvl="1"/>
            <a:r>
              <a:rPr lang="en-GB" sz="2800" dirty="0"/>
              <a:t>Happiness</a:t>
            </a:r>
          </a:p>
          <a:p>
            <a:pPr lvl="1"/>
            <a:r>
              <a:rPr lang="en-GB" sz="2800" dirty="0"/>
              <a:t>Social status</a:t>
            </a:r>
          </a:p>
          <a:p>
            <a:pPr lvl="1"/>
            <a:r>
              <a:rPr lang="en-GB" sz="2800" dirty="0"/>
              <a:t>Creativity</a:t>
            </a:r>
          </a:p>
          <a:p>
            <a:pPr lvl="1"/>
            <a:r>
              <a:rPr lang="en-GB" sz="2800" dirty="0"/>
              <a:t>Productivity</a:t>
            </a:r>
          </a:p>
          <a:p>
            <a:pPr lvl="1"/>
            <a:r>
              <a:rPr lang="en-GB" sz="2800" dirty="0"/>
              <a:t>Motivation</a:t>
            </a:r>
          </a:p>
          <a:p>
            <a:pPr lvl="1">
              <a:buFontTx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12099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Prediction or guess of the outcome</a:t>
            </a:r>
          </a:p>
          <a:p>
            <a:r>
              <a:rPr lang="en-GB" sz="2800" dirty="0"/>
              <a:t>Must be testable</a:t>
            </a:r>
          </a:p>
          <a:p>
            <a:r>
              <a:rPr lang="en-GB" sz="2800" dirty="0"/>
              <a:t>Two hypotheses: null (no difference or effect) and alternate </a:t>
            </a:r>
          </a:p>
          <a:p>
            <a:r>
              <a:rPr lang="en-GB" sz="2800" dirty="0"/>
              <a:t>Together, these two hypotheses must cover all theoretical possibilities</a:t>
            </a:r>
          </a:p>
        </p:txBody>
      </p:sp>
    </p:spTree>
    <p:extLst>
      <p:ext uri="{BB962C8B-B14F-4D97-AF65-F5344CB8AC3E}">
        <p14:creationId xmlns:p14="http://schemas.microsoft.com/office/powerpoint/2010/main" val="3447196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1960"/>
            <a:ext cx="8229600" cy="3917032"/>
          </a:xfrm>
        </p:spPr>
        <p:txBody>
          <a:bodyPr>
            <a:normAutofit/>
          </a:bodyPr>
          <a:lstStyle/>
          <a:p>
            <a:r>
              <a:rPr lang="en-GB" sz="2800" dirty="0"/>
              <a:t>Storks and babies</a:t>
            </a:r>
          </a:p>
          <a:p>
            <a:r>
              <a:rPr lang="en-GB" sz="2800" dirty="0"/>
              <a:t>Null hypothesis (H</a:t>
            </a:r>
            <a:r>
              <a:rPr lang="en-GB" sz="2800" baseline="-25000" dirty="0"/>
              <a:t>0</a:t>
            </a:r>
            <a:r>
              <a:rPr lang="en-GB" sz="2800" dirty="0"/>
              <a:t>): no relationship between stork population and babies born</a:t>
            </a:r>
          </a:p>
          <a:p>
            <a:r>
              <a:rPr lang="en-GB" sz="2800" dirty="0"/>
              <a:t>Alternate hypothesis (H</a:t>
            </a:r>
            <a:r>
              <a:rPr lang="en-GB" sz="2800" baseline="-25000" dirty="0"/>
              <a:t>1</a:t>
            </a:r>
            <a:r>
              <a:rPr lang="en-GB" sz="2800" dirty="0"/>
              <a:t>): there is a relationship between stork population and babies born</a:t>
            </a:r>
          </a:p>
        </p:txBody>
      </p:sp>
      <p:pic>
        <p:nvPicPr>
          <p:cNvPr id="4" name="Picture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378904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00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313885-398D-4B80-A720-8402947303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692696"/>
            <a:ext cx="6336704" cy="44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186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4" y="692696"/>
            <a:ext cx="8229600" cy="4814044"/>
          </a:xfrm>
          <a:prstGeom prst="rect">
            <a:avLst/>
          </a:prstGeom>
        </p:spPr>
      </p:pic>
      <p:pic>
        <p:nvPicPr>
          <p:cNvPr id="5" name="Picture 4" descr="images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45520" y="274638"/>
            <a:ext cx="2384682" cy="178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62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DA0951-8A67-42B6-9DBB-69457BAC50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271" y="980728"/>
            <a:ext cx="712545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891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620CD3D-E0B5-43A0-BA4C-2BBEF5FF50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696" y="908720"/>
            <a:ext cx="558791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23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7AB83-7F78-40A2-AA71-B5494E3FD8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620687"/>
            <a:ext cx="6552728" cy="444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1989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248120E7-E174-4AF8-A17B-AF37A8C4C94E}" vid="{A86CFE0B-C988-4A58-A2ED-318C66F0B48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2429</TotalTime>
  <Words>670</Words>
  <Application>Microsoft Office PowerPoint</Application>
  <PresentationFormat>On-screen Show (4:3)</PresentationFormat>
  <Paragraphs>97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Courier New</vt:lpstr>
      <vt:lpstr>Myriad Pro</vt:lpstr>
      <vt:lpstr>Symbol</vt:lpstr>
      <vt:lpstr>Times New Roman</vt:lpstr>
      <vt:lpstr>Theme1</vt:lpstr>
      <vt:lpstr>DBA _ Doctor of Business Administration </vt:lpstr>
      <vt:lpstr>PowerPoint Presentation</vt:lpstr>
      <vt:lpstr>PowerPoint Presentation</vt:lpstr>
      <vt:lpstr>LEARNING OUTCOMES</vt:lpstr>
      <vt:lpstr>LEARNING OUTCOMES</vt:lpstr>
      <vt:lpstr>ASSESSMENT OF THE MODULE</vt:lpstr>
      <vt:lpstr>Course outline</vt:lpstr>
      <vt:lpstr>What will I learn?</vt:lpstr>
      <vt:lpstr> </vt:lpstr>
      <vt:lpstr>Distinction between quantitative and qualitative research</vt:lpstr>
      <vt:lpstr>Measurement</vt:lpstr>
      <vt:lpstr>Exercise</vt:lpstr>
      <vt:lpstr>Hypotheses</vt:lpstr>
      <vt:lpstr>Example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Ebad Banissi</cp:lastModifiedBy>
  <cp:revision>19</cp:revision>
  <dcterms:created xsi:type="dcterms:W3CDTF">2014-03-27T20:12:39Z</dcterms:created>
  <dcterms:modified xsi:type="dcterms:W3CDTF">2024-10-08T20:44:28Z</dcterms:modified>
</cp:coreProperties>
</file>