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png" ContentType="image/png"/>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60" r:id="rId1"/>
  </p:sldMasterIdLst>
  <p:notesMasterIdLst>
    <p:notesMasterId r:id="rId22"/>
  </p:notesMasterIdLst>
  <p:sldIdLst>
    <p:sldId id="256" r:id="rId2"/>
    <p:sldId id="271" r:id="rId3"/>
    <p:sldId id="273" r:id="rId4"/>
    <p:sldId id="274" r:id="rId5"/>
    <p:sldId id="266" r:id="rId6"/>
    <p:sldId id="258" r:id="rId7"/>
    <p:sldId id="265" r:id="rId8"/>
    <p:sldId id="275" r:id="rId9"/>
    <p:sldId id="276" r:id="rId10"/>
    <p:sldId id="277" r:id="rId11"/>
    <p:sldId id="264" r:id="rId12"/>
    <p:sldId id="272" r:id="rId13"/>
    <p:sldId id="259" r:id="rId14"/>
    <p:sldId id="260" r:id="rId15"/>
    <p:sldId id="261" r:id="rId16"/>
    <p:sldId id="262" r:id="rId17"/>
    <p:sldId id="263" r:id="rId18"/>
    <p:sldId id="268" r:id="rId19"/>
    <p:sldId id="269" r:id="rId20"/>
    <p:sldId id="267" r:id="rId21"/>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prnPr prnWhat="notes"/>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snapToObjects="1" showGuides="1">
      <p:cViewPr varScale="1">
        <p:scale>
          <a:sx n="78" d="100"/>
          <a:sy n="78" d="100"/>
        </p:scale>
        <p:origin x="-1248" y="-120"/>
      </p:cViewPr>
      <p:guideLst>
        <p:guide orient="horz" pos="1216"/>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9" Type="http://schemas.openxmlformats.org/officeDocument/2006/relationships/slide" Target="slides/slide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interSettings" Target="printerSettings/printerSettings1.bin"/><Relationship Id="rId24" Type="http://schemas.openxmlformats.org/officeDocument/2006/relationships/presProps" Target="presProps.xml"/><Relationship Id="rId25" Type="http://schemas.openxmlformats.org/officeDocument/2006/relationships/viewProps" Target="viewProps.xml"/><Relationship Id="rId26" Type="http://schemas.openxmlformats.org/officeDocument/2006/relationships/theme" Target="theme/theme1.xml"/><Relationship Id="rId27" Type="http://schemas.openxmlformats.org/officeDocument/2006/relationships/tableStyles" Target="tableStyles.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s>
</file>

<file path=ppt/diagrams/colors1.xml><?xml version="1.0" encoding="utf-8"?>
<dgm:colorsDef xmlns:dgm="http://schemas.openxmlformats.org/drawingml/2006/diagram" xmlns:a="http://schemas.openxmlformats.org/drawingml/2006/main" uniqueId="urn:microsoft.com/office/officeart/2005/8/colors/colorful4">
  <dgm:title val=""/>
  <dgm:desc val=""/>
  <dgm:catLst>
    <dgm:cat type="colorful" pri="10400"/>
  </dgm:catLst>
  <dgm:styleLbl name="node0">
    <dgm:fillClrLst meth="repeat">
      <a:schemeClr val="accent3"/>
    </dgm:fillClrLst>
    <dgm:linClrLst meth="repeat">
      <a:schemeClr val="lt1"/>
    </dgm:linClrLst>
    <dgm:effectClrLst/>
    <dgm:txLinClrLst/>
    <dgm:txFillClrLst/>
    <dgm:txEffectClrLst/>
  </dgm:styleLbl>
  <dgm:styleLbl name="node1">
    <dgm:fillClrLst>
      <a:schemeClr val="accent4"/>
      <a:schemeClr val="accent5"/>
    </dgm:fillClrLst>
    <dgm:linClrLst meth="repeat">
      <a:schemeClr val="lt1"/>
    </dgm:linClrLst>
    <dgm:effectClrLst/>
    <dgm:txLinClrLst/>
    <dgm:txFillClrLst/>
    <dgm:txEffectClrLst/>
  </dgm:styleLbl>
  <dgm:styleLbl name="alignNode1">
    <dgm:fillClrLst>
      <a:schemeClr val="accent4"/>
      <a:schemeClr val="accent5"/>
    </dgm:fillClrLst>
    <dgm:linClrLst>
      <a:schemeClr val="accent4"/>
      <a:schemeClr val="accent5"/>
    </dgm:linClrLst>
    <dgm:effectClrLst/>
    <dgm:txLinClrLst/>
    <dgm:txFillClrLst/>
    <dgm:txEffectClrLst/>
  </dgm:styleLbl>
  <dgm:styleLbl name="lnNode1">
    <dgm:fillClrLst>
      <a:schemeClr val="accent4"/>
      <a:schemeClr val="accent5"/>
    </dgm:fillClrLst>
    <dgm:linClrLst meth="repeat">
      <a:schemeClr val="lt1"/>
    </dgm:linClrLst>
    <dgm:effectClrLst/>
    <dgm:txLinClrLst/>
    <dgm:txFillClrLst/>
    <dgm:txEffectClrLst/>
  </dgm:styleLbl>
  <dgm:styleLbl name="vennNode1">
    <dgm:fillClrLst>
      <a:schemeClr val="accent4">
        <a:alpha val="50000"/>
      </a:schemeClr>
      <a:schemeClr val="accent5">
        <a:alpha val="50000"/>
      </a:schemeClr>
    </dgm:fillClrLst>
    <dgm:linClrLst meth="repeat">
      <a:schemeClr val="lt1"/>
    </dgm:linClrLst>
    <dgm:effectClrLst/>
    <dgm:txLinClrLst/>
    <dgm:txFillClrLst/>
    <dgm:txEffectClrLst/>
  </dgm:styleLbl>
  <dgm:styleLbl name="node2">
    <dgm:fillClrLst>
      <a:schemeClr val="accent5"/>
    </dgm:fillClrLst>
    <dgm:linClrLst meth="repeat">
      <a:schemeClr val="lt1"/>
    </dgm:linClrLst>
    <dgm:effectClrLst/>
    <dgm:txLinClrLst/>
    <dgm:txFillClrLst/>
    <dgm:txEffectClrLst/>
  </dgm:styleLbl>
  <dgm:styleLbl name="node3">
    <dgm:fillClrLst>
      <a:schemeClr val="accent6"/>
    </dgm:fillClrLst>
    <dgm:linClrLst meth="repeat">
      <a:schemeClr val="lt1"/>
    </dgm:linClrLst>
    <dgm:effectClrLst/>
    <dgm:txLinClrLst/>
    <dgm:txFillClrLst/>
    <dgm:txEffectClrLst/>
  </dgm:styleLbl>
  <dgm:styleLbl name="node4">
    <dgm:fillClrLst>
      <a:schemeClr val="accent1"/>
    </dgm:fillClrLst>
    <dgm:linClrLst meth="repeat">
      <a:schemeClr val="lt1"/>
    </dgm:linClrLst>
    <dgm:effectClrLst/>
    <dgm:txLinClrLst/>
    <dgm:txFillClrLst/>
    <dgm:txEffectClrLst/>
  </dgm:styleLbl>
  <dgm:styleLbl name="fgImgPlace1">
    <dgm:fillClrLst>
      <a:schemeClr val="accent4">
        <a:tint val="50000"/>
      </a:schemeClr>
      <a:schemeClr val="accent5">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4">
        <a:tint val="50000"/>
      </a:schemeClr>
      <a:schemeClr val="accent5">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4"/>
      <a:schemeClr val="accent5"/>
    </dgm:fillClrLst>
    <dgm:linClrLst meth="repeat">
      <a:schemeClr val="lt1"/>
    </dgm:linClrLst>
    <dgm:effectClrLst/>
    <dgm:txLinClrLst/>
    <dgm:txFillClrLst/>
    <dgm:txEffectClrLst/>
  </dgm:styleLbl>
  <dgm:styleLbl name="fgSibTrans2D1">
    <dgm:fillClrLst>
      <a:schemeClr val="accent4"/>
      <a:schemeClr val="accent5"/>
    </dgm:fillClrLst>
    <dgm:linClrLst meth="repeat">
      <a:schemeClr val="lt1"/>
    </dgm:linClrLst>
    <dgm:effectClrLst/>
    <dgm:txLinClrLst/>
    <dgm:txFillClrLst meth="repeat">
      <a:schemeClr val="lt1"/>
    </dgm:txFillClrLst>
    <dgm:txEffectClrLst/>
  </dgm:styleLbl>
  <dgm:styleLbl name="bgSibTrans2D1">
    <dgm:fillClrLst>
      <a:schemeClr val="accent4"/>
      <a:schemeClr val="accent5"/>
    </dgm:fillClrLst>
    <dgm:linClrLst meth="repeat">
      <a:schemeClr val="lt1"/>
    </dgm:linClrLst>
    <dgm:effectClrLst/>
    <dgm:txLinClrLst/>
    <dgm:txFillClrLst meth="repeat">
      <a:schemeClr val="lt1"/>
    </dgm:txFillClrLst>
    <dgm:txEffectClrLst/>
  </dgm:styleLbl>
  <dgm:styleLbl name="sibTrans1D1">
    <dgm:fillClrLst/>
    <dgm:linClrLst>
      <a:schemeClr val="accent4"/>
      <a:schemeClr val="accent5"/>
    </dgm:linClrLst>
    <dgm:effectClrLst/>
    <dgm:txLinClrLst/>
    <dgm:txFillClrLst meth="repeat">
      <a:schemeClr val="tx1"/>
    </dgm:txFillClrLst>
    <dgm:txEffectClrLst/>
  </dgm:styleLbl>
  <dgm:styleLbl name="callout">
    <dgm:fillClrLst meth="repeat">
      <a:schemeClr val="accent4"/>
    </dgm:fillClrLst>
    <dgm:linClrLst meth="repeat">
      <a:schemeClr val="accent4">
        <a:tint val="50000"/>
      </a:schemeClr>
    </dgm:linClrLst>
    <dgm:effectClrLst/>
    <dgm:txLinClrLst/>
    <dgm:txFillClrLst meth="repeat">
      <a:schemeClr val="tx1"/>
    </dgm:txFillClrLst>
    <dgm:txEffectClrLst/>
  </dgm:styleLbl>
  <dgm:styleLbl name="asst0">
    <dgm:fillClrLst meth="repeat">
      <a:schemeClr val="accent4"/>
    </dgm:fillClrLst>
    <dgm:linClrLst meth="repeat">
      <a:schemeClr val="lt1">
        <a:shade val="80000"/>
      </a:schemeClr>
    </dgm:linClrLst>
    <dgm:effectClrLst/>
    <dgm:txLinClrLst/>
    <dgm:txFillClrLst/>
    <dgm:txEffectClrLst/>
  </dgm:styleLbl>
  <dgm:styleLbl name="asst1">
    <dgm:fillClrLst meth="repeat">
      <a:schemeClr val="accent5"/>
    </dgm:fillClrLst>
    <dgm:linClrLst meth="repeat">
      <a:schemeClr val="lt1">
        <a:shade val="80000"/>
      </a:schemeClr>
    </dgm:linClrLst>
    <dgm:effectClrLst/>
    <dgm:txLinClrLst/>
    <dgm:txFillClrLst/>
    <dgm:txEffectClrLst/>
  </dgm:styleLbl>
  <dgm:styleLbl name="asst2">
    <dgm:fillClrLst>
      <a:schemeClr val="accent6"/>
    </dgm:fillClrLst>
    <dgm:linClrLst meth="repeat">
      <a:schemeClr val="lt1"/>
    </dgm:linClrLst>
    <dgm:effectClrLst/>
    <dgm:txLinClrLst/>
    <dgm:txFillClrLst/>
    <dgm:txEffectClrLst/>
  </dgm:styleLbl>
  <dgm:styleLbl name="asst3">
    <dgm:fillClrLst>
      <a:schemeClr val="accent1"/>
    </dgm:fillClrLst>
    <dgm:linClrLst meth="repeat">
      <a:schemeClr val="lt1"/>
    </dgm:linClrLst>
    <dgm:effectClrLst/>
    <dgm:txLinClrLst/>
    <dgm:txFillClrLst/>
    <dgm:txEffectClrLst/>
  </dgm:styleLbl>
  <dgm:styleLbl name="asst4">
    <dgm:fillClrLst>
      <a:schemeClr val="accent2"/>
    </dgm:fillClrLst>
    <dgm:linClrLst meth="repeat">
      <a:schemeClr val="lt1"/>
    </dgm:linClrLst>
    <dgm:effectClrLst/>
    <dgm:txLinClrLst/>
    <dgm:txFillClrLst/>
    <dgm:txEffectClrLst/>
  </dgm:styleLbl>
  <dgm:styleLbl name="parChTrans2D1">
    <dgm:fillClrLst meth="repeat">
      <a:schemeClr val="accent4"/>
    </dgm:fillClrLst>
    <dgm:linClrLst meth="repeat">
      <a:schemeClr val="lt1"/>
    </dgm:linClrLst>
    <dgm:effectClrLst/>
    <dgm:txLinClrLst/>
    <dgm:txFillClrLst meth="repeat">
      <a:schemeClr val="lt1"/>
    </dgm:txFillClrLst>
    <dgm:txEffectClrLst/>
  </dgm:styleLbl>
  <dgm:styleLbl name="parChTrans2D2">
    <dgm:fillClrLst meth="repeat">
      <a:schemeClr val="accent5"/>
    </dgm:fillClrLst>
    <dgm:linClrLst meth="repeat">
      <a:schemeClr val="lt1"/>
    </dgm:linClrLst>
    <dgm:effectClrLst/>
    <dgm:txLinClrLst/>
    <dgm:txFillClrLst/>
    <dgm:txEffectClrLst/>
  </dgm:styleLbl>
  <dgm:styleLbl name="parChTrans2D3">
    <dgm:fillClrLst meth="repeat">
      <a:schemeClr val="accent5"/>
    </dgm:fillClrLst>
    <dgm:linClrLst meth="repeat">
      <a:schemeClr val="lt1"/>
    </dgm:linClrLst>
    <dgm:effectClrLst/>
    <dgm:txLinClrLst/>
    <dgm:txFillClrLst/>
    <dgm:txEffectClrLst/>
  </dgm:styleLbl>
  <dgm:styleLbl name="parChTrans2D4">
    <dgm:fillClrLst meth="repeat">
      <a:schemeClr val="accent6"/>
    </dgm:fillClrLst>
    <dgm:linClrLst meth="repeat">
      <a:schemeClr val="lt1"/>
    </dgm:linClrLst>
    <dgm:effectClrLst/>
    <dgm:txLinClrLst/>
    <dgm:txFillClrLst meth="repeat">
      <a:schemeClr val="lt1"/>
    </dgm:txFillClrLst>
    <dgm:txEffectClrLst/>
  </dgm:styleLbl>
  <dgm:styleLbl name="parChTrans1D1">
    <dgm:fillClrLst meth="repeat">
      <a:schemeClr val="accent4"/>
    </dgm:fillClrLst>
    <dgm:linClrLst meth="repeat">
      <a:schemeClr val="accent4"/>
    </dgm:linClrLst>
    <dgm:effectClrLst/>
    <dgm:txLinClrLst/>
    <dgm:txFillClrLst meth="repeat">
      <a:schemeClr val="tx1"/>
    </dgm:txFillClrLst>
    <dgm:txEffectClrLst/>
  </dgm:styleLbl>
  <dgm:styleLbl name="parChTrans1D2">
    <dgm:fillClrLst meth="repeat">
      <a:schemeClr val="accent4">
        <a:tint val="90000"/>
      </a:schemeClr>
    </dgm:fillClrLst>
    <dgm:linClrLst meth="repeat">
      <a:schemeClr val="accent5"/>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6"/>
    </dgm:linClrLst>
    <dgm:effectClrLst/>
    <dgm:txLinClrLst/>
    <dgm:txFillClrLst meth="repeat">
      <a:schemeClr val="tx1"/>
    </dgm:txFillClrLst>
    <dgm:txEffectClrLst/>
  </dgm:styleLbl>
  <dgm:styleLbl name="parChTrans1D4">
    <dgm:fillClrLst meth="repeat">
      <a:schemeClr val="accent4">
        <a:tint val="50000"/>
      </a:schemeClr>
    </dgm:fillClrLst>
    <dgm:linClrLst meth="repeat">
      <a:schemeClr val="accent1"/>
    </dgm:linClrLst>
    <dgm:effectClrLst/>
    <dgm:txLinClrLst/>
    <dgm:txFillClrLst meth="repeat">
      <a:schemeClr val="tx1"/>
    </dgm:txFillClrLst>
    <dgm:txEffectClrLst/>
  </dgm:styleLbl>
  <dgm:styleLbl name="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conF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align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4"/>
    </dgm:linClrLst>
    <dgm:effectClrLst/>
    <dgm:txLinClrLst/>
    <dgm:txFillClrLst meth="repeat">
      <a:schemeClr val="dk1"/>
    </dgm:txFillClrLst>
    <dgm:txEffectClrLst/>
  </dgm:styleLbl>
  <dgm:styleLbl name="bgAcc1">
    <dgm:fillClrLst meth="repeat">
      <a:schemeClr val="lt1">
        <a:alpha val="90000"/>
      </a:schemeClr>
    </dgm:fillClrLst>
    <dgm:linClrLst>
      <a:schemeClr val="accent4"/>
      <a:schemeClr val="accent5"/>
    </dgm:linClrLst>
    <dgm:effectClrLst/>
    <dgm:txLinClrLst/>
    <dgm:txFillClrLst meth="repeat">
      <a:schemeClr val="dk1"/>
    </dgm:txFillClrLst>
    <dgm:txEffectClrLst/>
  </dgm:styleLbl>
  <dgm:styleLbl name="solidFgAcc1">
    <dgm:fillClrLst meth="repeat">
      <a:schemeClr val="lt1"/>
    </dgm:fillClrLst>
    <dgm:linClrLst>
      <a:schemeClr val="accent4"/>
      <a:schemeClr val="accent5"/>
    </dgm:linClrLst>
    <dgm:effectClrLst/>
    <dgm:txLinClrLst/>
    <dgm:txFillClrLst meth="repeat">
      <a:schemeClr val="dk1"/>
    </dgm:txFillClrLst>
    <dgm:txEffectClrLst/>
  </dgm:styleLbl>
  <dgm:styleLbl name="solidAlignAcc1">
    <dgm:fillClrLst meth="repeat">
      <a:schemeClr val="lt1"/>
    </dgm:fillClrLst>
    <dgm:linClrLst>
      <a:schemeClr val="accent4"/>
      <a:schemeClr val="accent5"/>
    </dgm:linClrLst>
    <dgm:effectClrLst/>
    <dgm:txLinClrLst/>
    <dgm:txFillClrLst meth="repeat">
      <a:schemeClr val="dk1"/>
    </dgm:txFillClrLst>
    <dgm:txEffectClrLst/>
  </dgm:styleLbl>
  <dgm:styleLbl name="solidBgAcc1">
    <dgm:fillClrLst meth="repeat">
      <a:schemeClr val="lt1"/>
    </dgm:fillClrLst>
    <dgm:linClrLst>
      <a:schemeClr val="accent4"/>
      <a:schemeClr val="accent5"/>
    </dgm:linClrLst>
    <dgm:effectClrLst/>
    <dgm:txLinClrLst/>
    <dgm:txFillClrLst meth="repeat">
      <a:schemeClr val="dk1"/>
    </dgm:txFillClrLst>
    <dgm:txEffectClrLst/>
  </dgm:styleLbl>
  <dgm:styleLbl name="f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bgAccFollowNode1">
    <dgm:fillClrLst>
      <a:schemeClr val="accent4">
        <a:tint val="40000"/>
        <a:alpha val="90000"/>
      </a:schemeClr>
      <a:schemeClr val="accent5">
        <a:tint val="40000"/>
        <a:alpha val="90000"/>
      </a:schemeClr>
    </dgm:fillClrLst>
    <dgm:linClrLst>
      <a:schemeClr val="accent4">
        <a:tint val="40000"/>
        <a:alpha val="90000"/>
      </a:schemeClr>
      <a:schemeClr val="accent5">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3"/>
    </dgm:linClrLst>
    <dgm:effectClrLst/>
    <dgm:txLinClrLst/>
    <dgm:txFillClrLst meth="repeat">
      <a:schemeClr val="dk1"/>
    </dgm:txFillClrLst>
    <dgm:txEffectClrLst/>
  </dgm:styleLbl>
  <dgm:styleLbl name="fgAcc2">
    <dgm:fillClrLst meth="repeat">
      <a:schemeClr val="lt1">
        <a:alpha val="90000"/>
      </a:schemeClr>
    </dgm:fillClrLst>
    <dgm:linClrLst>
      <a:schemeClr val="accent5"/>
    </dgm:linClrLst>
    <dgm:effectClrLst/>
    <dgm:txLinClrLst/>
    <dgm:txFillClrLst meth="repeat">
      <a:schemeClr val="dk1"/>
    </dgm:txFillClrLst>
    <dgm:txEffectClrLst/>
  </dgm:styleLbl>
  <dgm:styleLbl name="fgAcc3">
    <dgm:fillClrLst meth="repeat">
      <a:schemeClr val="lt1">
        <a:alpha val="90000"/>
      </a:schemeClr>
    </dgm:fillClrLst>
    <dgm:linClrLst>
      <a:schemeClr val="accent6"/>
    </dgm:linClrLst>
    <dgm:effectClrLst/>
    <dgm:txLinClrLst/>
    <dgm:txFillClrLst meth="repeat">
      <a:schemeClr val="dk1"/>
    </dgm:txFillClrLst>
    <dgm:txEffectClrLst/>
  </dgm:styleLbl>
  <dgm:styleLbl name="fgAcc4">
    <dgm:fillClrLst meth="repeat">
      <a:schemeClr val="lt1">
        <a:alpha val="90000"/>
      </a:schemeClr>
    </dgm:fillClrLst>
    <dgm:linClrLst>
      <a:schemeClr val="accent1"/>
    </dgm:linClrLst>
    <dgm:effectClrLst/>
    <dgm:txLinClrLst/>
    <dgm:txFillClrLst meth="repeat">
      <a:schemeClr val="dk1"/>
    </dgm:txFillClrLst>
    <dgm:txEffectClrLst/>
  </dgm:styleLbl>
  <dgm:styleLbl name="bgShp">
    <dgm:fillClrLst meth="repeat">
      <a:schemeClr val="accent4">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4">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4">
        <a:tint val="50000"/>
        <a:alpha val="40000"/>
      </a:schemeClr>
    </dgm:fillClrLst>
    <dgm:linClrLst meth="repeat">
      <a:schemeClr val="accent4"/>
    </dgm:linClrLst>
    <dgm:effectClrLst/>
    <dgm:txLinClrLst/>
    <dgm:txFillClrLst meth="repeat">
      <a:schemeClr val="lt1"/>
    </dgm:txFillClrLst>
    <dgm:txEffectClrLst/>
  </dgm:styleLbl>
  <dgm:styleLbl name="fgShp">
    <dgm:fillClrLst meth="repeat">
      <a:schemeClr val="accent4">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9884D99-D546-4F34-AEBF-164E4F3AD508}" type="doc">
      <dgm:prSet loTypeId="urn:microsoft.com/office/officeart/2005/8/layout/radial3" loCatId="cycle" qsTypeId="urn:microsoft.com/office/officeart/2005/8/quickstyle/simple5" qsCatId="simple" csTypeId="urn:microsoft.com/office/officeart/2005/8/colors/colorful4" csCatId="colorful" phldr="1"/>
      <dgm:spPr/>
      <dgm:t>
        <a:bodyPr/>
        <a:lstStyle/>
        <a:p>
          <a:endParaRPr lang="en-GB"/>
        </a:p>
      </dgm:t>
    </dgm:pt>
    <dgm:pt modelId="{FCDFB6BD-C8CF-48E5-BA0B-5C9C692AC36D}">
      <dgm:prSet phldrT="[Text]"/>
      <dgm:spPr/>
      <dgm:t>
        <a:bodyPr/>
        <a:lstStyle/>
        <a:p>
          <a:r>
            <a:rPr lang="en-GB" dirty="0" smtClean="0"/>
            <a:t>Evidence</a:t>
          </a:r>
          <a:endParaRPr lang="en-GB" dirty="0"/>
        </a:p>
      </dgm:t>
    </dgm:pt>
    <dgm:pt modelId="{D13E9512-3DC4-43F0-8B23-4E8E205794DB}" type="parTrans" cxnId="{239DE136-F74C-445D-9154-C076302BE9F8}">
      <dgm:prSet/>
      <dgm:spPr/>
      <dgm:t>
        <a:bodyPr/>
        <a:lstStyle/>
        <a:p>
          <a:endParaRPr lang="en-GB"/>
        </a:p>
      </dgm:t>
    </dgm:pt>
    <dgm:pt modelId="{FF458306-3E3D-4546-AC7E-FFF93706C704}" type="sibTrans" cxnId="{239DE136-F74C-445D-9154-C076302BE9F8}">
      <dgm:prSet/>
      <dgm:spPr/>
      <dgm:t>
        <a:bodyPr/>
        <a:lstStyle/>
        <a:p>
          <a:endParaRPr lang="en-GB"/>
        </a:p>
      </dgm:t>
    </dgm:pt>
    <dgm:pt modelId="{783E3E90-3F44-4D16-ACD6-32386A4BD277}">
      <dgm:prSet phldrT="[Text]"/>
      <dgm:spPr/>
      <dgm:t>
        <a:bodyPr/>
        <a:lstStyle/>
        <a:p>
          <a:r>
            <a:rPr lang="en-GB" dirty="0" smtClean="0"/>
            <a:t>Research</a:t>
          </a:r>
          <a:endParaRPr lang="en-GB" dirty="0"/>
        </a:p>
      </dgm:t>
    </dgm:pt>
    <dgm:pt modelId="{7D5FCD6F-5921-4830-A711-A7399B0E496D}" type="parTrans" cxnId="{CBF01749-BF55-4A4A-B0AE-26A5EADE84FA}">
      <dgm:prSet/>
      <dgm:spPr/>
      <dgm:t>
        <a:bodyPr/>
        <a:lstStyle/>
        <a:p>
          <a:endParaRPr lang="en-GB"/>
        </a:p>
      </dgm:t>
    </dgm:pt>
    <dgm:pt modelId="{E3E93203-658F-4027-8191-2D437A6A6C0F}" type="sibTrans" cxnId="{CBF01749-BF55-4A4A-B0AE-26A5EADE84FA}">
      <dgm:prSet/>
      <dgm:spPr/>
      <dgm:t>
        <a:bodyPr/>
        <a:lstStyle/>
        <a:p>
          <a:endParaRPr lang="en-GB"/>
        </a:p>
      </dgm:t>
    </dgm:pt>
    <dgm:pt modelId="{22FAAA66-D04B-43BD-8FBD-9399BF288B53}">
      <dgm:prSet phldrT="[Text]"/>
      <dgm:spPr/>
      <dgm:t>
        <a:bodyPr/>
        <a:lstStyle/>
        <a:p>
          <a:r>
            <a:rPr lang="en-GB" dirty="0" smtClean="0"/>
            <a:t>Experience and expertise</a:t>
          </a:r>
          <a:endParaRPr lang="en-GB" dirty="0"/>
        </a:p>
      </dgm:t>
    </dgm:pt>
    <dgm:pt modelId="{2E9FCFA8-F349-461B-AD76-E85FB6404C06}" type="parTrans" cxnId="{EB25F5E5-B7E2-41D9-A7DC-D013D57A416B}">
      <dgm:prSet/>
      <dgm:spPr/>
      <dgm:t>
        <a:bodyPr/>
        <a:lstStyle/>
        <a:p>
          <a:endParaRPr lang="en-GB"/>
        </a:p>
      </dgm:t>
    </dgm:pt>
    <dgm:pt modelId="{C1390EC2-C748-41DD-8711-B4CFB30E9605}" type="sibTrans" cxnId="{EB25F5E5-B7E2-41D9-A7DC-D013D57A416B}">
      <dgm:prSet/>
      <dgm:spPr/>
      <dgm:t>
        <a:bodyPr/>
        <a:lstStyle/>
        <a:p>
          <a:endParaRPr lang="en-GB"/>
        </a:p>
      </dgm:t>
    </dgm:pt>
    <dgm:pt modelId="{0554C6A4-AF2B-417C-BE6C-1EACFE064BBF}">
      <dgm:prSet phldrT="[Text]"/>
      <dgm:spPr/>
      <dgm:t>
        <a:bodyPr/>
        <a:lstStyle/>
        <a:p>
          <a:r>
            <a:rPr lang="en-GB" dirty="0" smtClean="0"/>
            <a:t>Values</a:t>
          </a:r>
          <a:endParaRPr lang="en-GB" dirty="0"/>
        </a:p>
      </dgm:t>
    </dgm:pt>
    <dgm:pt modelId="{366DFA62-9A8D-4D39-862F-586C2E19A3C8}" type="parTrans" cxnId="{0CBC0122-6F36-4CAA-8276-46BEA12C855D}">
      <dgm:prSet/>
      <dgm:spPr/>
      <dgm:t>
        <a:bodyPr/>
        <a:lstStyle/>
        <a:p>
          <a:endParaRPr lang="en-GB"/>
        </a:p>
      </dgm:t>
    </dgm:pt>
    <dgm:pt modelId="{29391FD1-82A2-4B56-82B2-355BABA88F73}" type="sibTrans" cxnId="{0CBC0122-6F36-4CAA-8276-46BEA12C855D}">
      <dgm:prSet/>
      <dgm:spPr/>
      <dgm:t>
        <a:bodyPr/>
        <a:lstStyle/>
        <a:p>
          <a:endParaRPr lang="en-GB"/>
        </a:p>
      </dgm:t>
    </dgm:pt>
    <dgm:pt modelId="{9E968316-D1D3-4198-98B8-D37D465415B3}">
      <dgm:prSet phldrT="[Text]"/>
      <dgm:spPr/>
      <dgm:t>
        <a:bodyPr/>
        <a:lstStyle/>
        <a:p>
          <a:r>
            <a:rPr lang="en-GB" dirty="0" smtClean="0"/>
            <a:t>Supervision</a:t>
          </a:r>
          <a:endParaRPr lang="en-GB" dirty="0"/>
        </a:p>
      </dgm:t>
    </dgm:pt>
    <dgm:pt modelId="{5AB7670A-E5B0-4FB3-887F-2D441EE63F20}" type="parTrans" cxnId="{5EE9B2F5-2B75-4D58-8B9F-DFABBE7A2415}">
      <dgm:prSet/>
      <dgm:spPr/>
      <dgm:t>
        <a:bodyPr/>
        <a:lstStyle/>
        <a:p>
          <a:endParaRPr lang="en-GB"/>
        </a:p>
      </dgm:t>
    </dgm:pt>
    <dgm:pt modelId="{52D8F8EC-9975-4F78-B36C-93C422264B6B}" type="sibTrans" cxnId="{5EE9B2F5-2B75-4D58-8B9F-DFABBE7A2415}">
      <dgm:prSet/>
      <dgm:spPr/>
      <dgm:t>
        <a:bodyPr/>
        <a:lstStyle/>
        <a:p>
          <a:endParaRPr lang="en-GB"/>
        </a:p>
      </dgm:t>
    </dgm:pt>
    <dgm:pt modelId="{AA8A42E1-CC33-4167-A6CE-127FD24534EA}">
      <dgm:prSet phldrT="[Text]"/>
      <dgm:spPr/>
      <dgm:t>
        <a:bodyPr/>
        <a:lstStyle/>
        <a:p>
          <a:r>
            <a:rPr lang="en-GB" dirty="0" smtClean="0"/>
            <a:t>Habits and tradition</a:t>
          </a:r>
          <a:endParaRPr lang="en-GB" dirty="0"/>
        </a:p>
      </dgm:t>
    </dgm:pt>
    <dgm:pt modelId="{7810ED4A-E059-45BB-A760-FBA4BA3A4282}" type="parTrans" cxnId="{50867599-B7E9-4913-B2E0-800850DC1CA6}">
      <dgm:prSet/>
      <dgm:spPr/>
      <dgm:t>
        <a:bodyPr/>
        <a:lstStyle/>
        <a:p>
          <a:endParaRPr lang="en-GB"/>
        </a:p>
      </dgm:t>
    </dgm:pt>
    <dgm:pt modelId="{86CCDC2D-B965-4EA6-861C-352F516E483D}" type="sibTrans" cxnId="{50867599-B7E9-4913-B2E0-800850DC1CA6}">
      <dgm:prSet/>
      <dgm:spPr/>
      <dgm:t>
        <a:bodyPr/>
        <a:lstStyle/>
        <a:p>
          <a:endParaRPr lang="en-GB"/>
        </a:p>
      </dgm:t>
    </dgm:pt>
    <dgm:pt modelId="{C100BC9D-4FD0-488F-B999-3F08F11BA6F8}">
      <dgm:prSet phldrT="[Text]"/>
      <dgm:spPr/>
      <dgm:t>
        <a:bodyPr/>
        <a:lstStyle/>
        <a:p>
          <a:r>
            <a:rPr lang="en-GB" dirty="0" smtClean="0"/>
            <a:t>Pragmatics and contingencies</a:t>
          </a:r>
          <a:endParaRPr lang="en-GB" dirty="0"/>
        </a:p>
      </dgm:t>
    </dgm:pt>
    <dgm:pt modelId="{D4E7D47B-9AA0-4AF4-AA34-B284A5482BA9}" type="parTrans" cxnId="{46B87466-3A15-48C4-8920-C4BA298C9765}">
      <dgm:prSet/>
      <dgm:spPr/>
      <dgm:t>
        <a:bodyPr/>
        <a:lstStyle/>
        <a:p>
          <a:endParaRPr lang="en-GB"/>
        </a:p>
      </dgm:t>
    </dgm:pt>
    <dgm:pt modelId="{87027199-40BE-4648-8E85-8E05EE9E7403}" type="sibTrans" cxnId="{46B87466-3A15-48C4-8920-C4BA298C9765}">
      <dgm:prSet/>
      <dgm:spPr/>
      <dgm:t>
        <a:bodyPr/>
        <a:lstStyle/>
        <a:p>
          <a:endParaRPr lang="en-GB"/>
        </a:p>
      </dgm:t>
    </dgm:pt>
    <dgm:pt modelId="{7D975E05-C0CB-4BA6-B93D-EC8989746E11}">
      <dgm:prSet phldrT="[Text]"/>
      <dgm:spPr/>
      <dgm:t>
        <a:bodyPr/>
        <a:lstStyle/>
        <a:p>
          <a:r>
            <a:rPr lang="en-GB" dirty="0" smtClean="0"/>
            <a:t>Resources</a:t>
          </a:r>
          <a:endParaRPr lang="en-GB" dirty="0"/>
        </a:p>
      </dgm:t>
    </dgm:pt>
    <dgm:pt modelId="{F0A82F4D-A337-4669-A76C-7B68980F5FFD}" type="parTrans" cxnId="{CAFD9421-80F3-4956-8214-43CC74D79C23}">
      <dgm:prSet/>
      <dgm:spPr/>
      <dgm:t>
        <a:bodyPr/>
        <a:lstStyle/>
        <a:p>
          <a:endParaRPr lang="en-GB"/>
        </a:p>
      </dgm:t>
    </dgm:pt>
    <dgm:pt modelId="{88973DC6-175D-4140-B31C-ABD557BF4074}" type="sibTrans" cxnId="{CAFD9421-80F3-4956-8214-43CC74D79C23}">
      <dgm:prSet/>
      <dgm:spPr/>
      <dgm:t>
        <a:bodyPr/>
        <a:lstStyle/>
        <a:p>
          <a:endParaRPr lang="en-GB"/>
        </a:p>
      </dgm:t>
    </dgm:pt>
    <dgm:pt modelId="{EA97883C-E93D-49CA-98F7-11E4EF630B9C}">
      <dgm:prSet phldrT="[Text]"/>
      <dgm:spPr/>
      <dgm:t>
        <a:bodyPr/>
        <a:lstStyle/>
        <a:p>
          <a:r>
            <a:rPr lang="en-GB" dirty="0" smtClean="0"/>
            <a:t>Judgement</a:t>
          </a:r>
          <a:endParaRPr lang="en-GB" dirty="0"/>
        </a:p>
      </dgm:t>
    </dgm:pt>
    <dgm:pt modelId="{8164190B-84B7-46FF-B923-7F3846FD82E1}" type="parTrans" cxnId="{02B65C53-5A30-4456-83E6-685260F0B11A}">
      <dgm:prSet/>
      <dgm:spPr/>
      <dgm:t>
        <a:bodyPr/>
        <a:lstStyle/>
        <a:p>
          <a:endParaRPr lang="en-GB"/>
        </a:p>
      </dgm:t>
    </dgm:pt>
    <dgm:pt modelId="{D6251AEF-9913-43F0-8A5D-7C8A3DD029B4}" type="sibTrans" cxnId="{02B65C53-5A30-4456-83E6-685260F0B11A}">
      <dgm:prSet/>
      <dgm:spPr/>
      <dgm:t>
        <a:bodyPr/>
        <a:lstStyle/>
        <a:p>
          <a:endParaRPr lang="en-GB"/>
        </a:p>
      </dgm:t>
    </dgm:pt>
    <dgm:pt modelId="{0F603014-509C-42BF-90F3-86041E546CCD}" type="pres">
      <dgm:prSet presAssocID="{89884D99-D546-4F34-AEBF-164E4F3AD508}" presName="composite" presStyleCnt="0">
        <dgm:presLayoutVars>
          <dgm:chMax val="1"/>
          <dgm:dir/>
          <dgm:resizeHandles val="exact"/>
        </dgm:presLayoutVars>
      </dgm:prSet>
      <dgm:spPr/>
      <dgm:t>
        <a:bodyPr/>
        <a:lstStyle/>
        <a:p>
          <a:endParaRPr lang="en-GB"/>
        </a:p>
      </dgm:t>
    </dgm:pt>
    <dgm:pt modelId="{F0EDEA3D-40B3-4BCF-A7FC-FE651BAF3F14}" type="pres">
      <dgm:prSet presAssocID="{89884D99-D546-4F34-AEBF-164E4F3AD508}" presName="radial" presStyleCnt="0">
        <dgm:presLayoutVars>
          <dgm:animLvl val="ctr"/>
        </dgm:presLayoutVars>
      </dgm:prSet>
      <dgm:spPr/>
      <dgm:t>
        <a:bodyPr/>
        <a:lstStyle/>
        <a:p>
          <a:endParaRPr lang="en-GB"/>
        </a:p>
      </dgm:t>
    </dgm:pt>
    <dgm:pt modelId="{468B773A-C6E0-4A9B-9896-B89F9B1BA05F}" type="pres">
      <dgm:prSet presAssocID="{FCDFB6BD-C8CF-48E5-BA0B-5C9C692AC36D}" presName="centerShape" presStyleLbl="vennNode1" presStyleIdx="0" presStyleCnt="9"/>
      <dgm:spPr/>
      <dgm:t>
        <a:bodyPr/>
        <a:lstStyle/>
        <a:p>
          <a:endParaRPr lang="en-GB"/>
        </a:p>
      </dgm:t>
    </dgm:pt>
    <dgm:pt modelId="{FA1ECFEF-E72E-442F-821A-CE71C7AEABF0}" type="pres">
      <dgm:prSet presAssocID="{783E3E90-3F44-4D16-ACD6-32386A4BD277}" presName="node" presStyleLbl="vennNode1" presStyleIdx="1" presStyleCnt="9" custRadScaleRad="100029" custRadScaleInc="-765">
        <dgm:presLayoutVars>
          <dgm:bulletEnabled val="1"/>
        </dgm:presLayoutVars>
      </dgm:prSet>
      <dgm:spPr/>
      <dgm:t>
        <a:bodyPr/>
        <a:lstStyle/>
        <a:p>
          <a:endParaRPr lang="en-GB"/>
        </a:p>
      </dgm:t>
    </dgm:pt>
    <dgm:pt modelId="{8BA2D116-54CC-4739-A8EC-7CE349CF0D0A}" type="pres">
      <dgm:prSet presAssocID="{22FAAA66-D04B-43BD-8FBD-9399BF288B53}" presName="node" presStyleLbl="vennNode1" presStyleIdx="2" presStyleCnt="9">
        <dgm:presLayoutVars>
          <dgm:bulletEnabled val="1"/>
        </dgm:presLayoutVars>
      </dgm:prSet>
      <dgm:spPr/>
      <dgm:t>
        <a:bodyPr/>
        <a:lstStyle/>
        <a:p>
          <a:endParaRPr lang="en-GB"/>
        </a:p>
      </dgm:t>
    </dgm:pt>
    <dgm:pt modelId="{16D29E45-061C-465C-B29A-003AF46A28BB}" type="pres">
      <dgm:prSet presAssocID="{0554C6A4-AF2B-417C-BE6C-1EACFE064BBF}" presName="node" presStyleLbl="vennNode1" presStyleIdx="3" presStyleCnt="9">
        <dgm:presLayoutVars>
          <dgm:bulletEnabled val="1"/>
        </dgm:presLayoutVars>
      </dgm:prSet>
      <dgm:spPr/>
      <dgm:t>
        <a:bodyPr/>
        <a:lstStyle/>
        <a:p>
          <a:endParaRPr lang="en-GB"/>
        </a:p>
      </dgm:t>
    </dgm:pt>
    <dgm:pt modelId="{CE3341F0-9A99-41E8-9273-8C1E5B8E4D92}" type="pres">
      <dgm:prSet presAssocID="{9E968316-D1D3-4198-98B8-D37D465415B3}" presName="node" presStyleLbl="vennNode1" presStyleIdx="4" presStyleCnt="9">
        <dgm:presLayoutVars>
          <dgm:bulletEnabled val="1"/>
        </dgm:presLayoutVars>
      </dgm:prSet>
      <dgm:spPr/>
      <dgm:t>
        <a:bodyPr/>
        <a:lstStyle/>
        <a:p>
          <a:endParaRPr lang="en-GB"/>
        </a:p>
      </dgm:t>
    </dgm:pt>
    <dgm:pt modelId="{ED3E8EAD-977B-4604-A995-0E46A23029B2}" type="pres">
      <dgm:prSet presAssocID="{AA8A42E1-CC33-4167-A6CE-127FD24534EA}" presName="node" presStyleLbl="vennNode1" presStyleIdx="5" presStyleCnt="9">
        <dgm:presLayoutVars>
          <dgm:bulletEnabled val="1"/>
        </dgm:presLayoutVars>
      </dgm:prSet>
      <dgm:spPr/>
      <dgm:t>
        <a:bodyPr/>
        <a:lstStyle/>
        <a:p>
          <a:endParaRPr lang="en-GB"/>
        </a:p>
      </dgm:t>
    </dgm:pt>
    <dgm:pt modelId="{D8E9CAF0-E9A1-4944-AA6A-DEB42D11E0BC}" type="pres">
      <dgm:prSet presAssocID="{C100BC9D-4FD0-488F-B999-3F08F11BA6F8}" presName="node" presStyleLbl="vennNode1" presStyleIdx="6" presStyleCnt="9">
        <dgm:presLayoutVars>
          <dgm:bulletEnabled val="1"/>
        </dgm:presLayoutVars>
      </dgm:prSet>
      <dgm:spPr/>
      <dgm:t>
        <a:bodyPr/>
        <a:lstStyle/>
        <a:p>
          <a:endParaRPr lang="en-GB"/>
        </a:p>
      </dgm:t>
    </dgm:pt>
    <dgm:pt modelId="{D42F4805-89C9-4276-9C05-27C9B9DF3790}" type="pres">
      <dgm:prSet presAssocID="{7D975E05-C0CB-4BA6-B93D-EC8989746E11}" presName="node" presStyleLbl="vennNode1" presStyleIdx="7" presStyleCnt="9">
        <dgm:presLayoutVars>
          <dgm:bulletEnabled val="1"/>
        </dgm:presLayoutVars>
      </dgm:prSet>
      <dgm:spPr/>
      <dgm:t>
        <a:bodyPr/>
        <a:lstStyle/>
        <a:p>
          <a:endParaRPr lang="en-GB"/>
        </a:p>
      </dgm:t>
    </dgm:pt>
    <dgm:pt modelId="{4511E979-3C46-44F5-97BD-FB272422CC67}" type="pres">
      <dgm:prSet presAssocID="{EA97883C-E93D-49CA-98F7-11E4EF630B9C}" presName="node" presStyleLbl="vennNode1" presStyleIdx="8" presStyleCnt="9">
        <dgm:presLayoutVars>
          <dgm:bulletEnabled val="1"/>
        </dgm:presLayoutVars>
      </dgm:prSet>
      <dgm:spPr/>
      <dgm:t>
        <a:bodyPr/>
        <a:lstStyle/>
        <a:p>
          <a:endParaRPr lang="en-GB"/>
        </a:p>
      </dgm:t>
    </dgm:pt>
  </dgm:ptLst>
  <dgm:cxnLst>
    <dgm:cxn modelId="{0CBC0122-6F36-4CAA-8276-46BEA12C855D}" srcId="{FCDFB6BD-C8CF-48E5-BA0B-5C9C692AC36D}" destId="{0554C6A4-AF2B-417C-BE6C-1EACFE064BBF}" srcOrd="2" destOrd="0" parTransId="{366DFA62-9A8D-4D39-862F-586C2E19A3C8}" sibTransId="{29391FD1-82A2-4B56-82B2-355BABA88F73}"/>
    <dgm:cxn modelId="{F6920F29-E380-C245-B12D-752976E190E4}" type="presOf" srcId="{22FAAA66-D04B-43BD-8FBD-9399BF288B53}" destId="{8BA2D116-54CC-4739-A8EC-7CE349CF0D0A}" srcOrd="0" destOrd="0" presId="urn:microsoft.com/office/officeart/2005/8/layout/radial3"/>
    <dgm:cxn modelId="{46B87466-3A15-48C4-8920-C4BA298C9765}" srcId="{FCDFB6BD-C8CF-48E5-BA0B-5C9C692AC36D}" destId="{C100BC9D-4FD0-488F-B999-3F08F11BA6F8}" srcOrd="5" destOrd="0" parTransId="{D4E7D47B-9AA0-4AF4-AA34-B284A5482BA9}" sibTransId="{87027199-40BE-4648-8E85-8E05EE9E7403}"/>
    <dgm:cxn modelId="{021BE2EC-59C4-5A44-8C06-2E81CAE26AF9}" type="presOf" srcId="{9E968316-D1D3-4198-98B8-D37D465415B3}" destId="{CE3341F0-9A99-41E8-9273-8C1E5B8E4D92}" srcOrd="0" destOrd="0" presId="urn:microsoft.com/office/officeart/2005/8/layout/radial3"/>
    <dgm:cxn modelId="{CBF01749-BF55-4A4A-B0AE-26A5EADE84FA}" srcId="{FCDFB6BD-C8CF-48E5-BA0B-5C9C692AC36D}" destId="{783E3E90-3F44-4D16-ACD6-32386A4BD277}" srcOrd="0" destOrd="0" parTransId="{7D5FCD6F-5921-4830-A711-A7399B0E496D}" sibTransId="{E3E93203-658F-4027-8191-2D437A6A6C0F}"/>
    <dgm:cxn modelId="{02B65C53-5A30-4456-83E6-685260F0B11A}" srcId="{FCDFB6BD-C8CF-48E5-BA0B-5C9C692AC36D}" destId="{EA97883C-E93D-49CA-98F7-11E4EF630B9C}" srcOrd="7" destOrd="0" parTransId="{8164190B-84B7-46FF-B923-7F3846FD82E1}" sibTransId="{D6251AEF-9913-43F0-8A5D-7C8A3DD029B4}"/>
    <dgm:cxn modelId="{A28DB51D-9F75-6548-8514-F5BFC779DBDB}" type="presOf" srcId="{0554C6A4-AF2B-417C-BE6C-1EACFE064BBF}" destId="{16D29E45-061C-465C-B29A-003AF46A28BB}" srcOrd="0" destOrd="0" presId="urn:microsoft.com/office/officeart/2005/8/layout/radial3"/>
    <dgm:cxn modelId="{75612478-5517-8B4E-AF37-FF9AB2D36917}" type="presOf" srcId="{FCDFB6BD-C8CF-48E5-BA0B-5C9C692AC36D}" destId="{468B773A-C6E0-4A9B-9896-B89F9B1BA05F}" srcOrd="0" destOrd="0" presId="urn:microsoft.com/office/officeart/2005/8/layout/radial3"/>
    <dgm:cxn modelId="{1D4F5F2E-8BF0-BB4C-9B33-59CBD0E8CD32}" type="presOf" srcId="{783E3E90-3F44-4D16-ACD6-32386A4BD277}" destId="{FA1ECFEF-E72E-442F-821A-CE71C7AEABF0}" srcOrd="0" destOrd="0" presId="urn:microsoft.com/office/officeart/2005/8/layout/radial3"/>
    <dgm:cxn modelId="{5EE9B2F5-2B75-4D58-8B9F-DFABBE7A2415}" srcId="{FCDFB6BD-C8CF-48E5-BA0B-5C9C692AC36D}" destId="{9E968316-D1D3-4198-98B8-D37D465415B3}" srcOrd="3" destOrd="0" parTransId="{5AB7670A-E5B0-4FB3-887F-2D441EE63F20}" sibTransId="{52D8F8EC-9975-4F78-B36C-93C422264B6B}"/>
    <dgm:cxn modelId="{EB25F5E5-B7E2-41D9-A7DC-D013D57A416B}" srcId="{FCDFB6BD-C8CF-48E5-BA0B-5C9C692AC36D}" destId="{22FAAA66-D04B-43BD-8FBD-9399BF288B53}" srcOrd="1" destOrd="0" parTransId="{2E9FCFA8-F349-461B-AD76-E85FB6404C06}" sibTransId="{C1390EC2-C748-41DD-8711-B4CFB30E9605}"/>
    <dgm:cxn modelId="{9330AC18-7044-BE43-B05E-0C7AD95A4D80}" type="presOf" srcId="{C100BC9D-4FD0-488F-B999-3F08F11BA6F8}" destId="{D8E9CAF0-E9A1-4944-AA6A-DEB42D11E0BC}" srcOrd="0" destOrd="0" presId="urn:microsoft.com/office/officeart/2005/8/layout/radial3"/>
    <dgm:cxn modelId="{50867599-B7E9-4913-B2E0-800850DC1CA6}" srcId="{FCDFB6BD-C8CF-48E5-BA0B-5C9C692AC36D}" destId="{AA8A42E1-CC33-4167-A6CE-127FD24534EA}" srcOrd="4" destOrd="0" parTransId="{7810ED4A-E059-45BB-A760-FBA4BA3A4282}" sibTransId="{86CCDC2D-B965-4EA6-861C-352F516E483D}"/>
    <dgm:cxn modelId="{C89F030B-5789-AD45-A9AB-26059AAA70B7}" type="presOf" srcId="{89884D99-D546-4F34-AEBF-164E4F3AD508}" destId="{0F603014-509C-42BF-90F3-86041E546CCD}" srcOrd="0" destOrd="0" presId="urn:microsoft.com/office/officeart/2005/8/layout/radial3"/>
    <dgm:cxn modelId="{D48FE770-51A0-6745-9340-207912353072}" type="presOf" srcId="{AA8A42E1-CC33-4167-A6CE-127FD24534EA}" destId="{ED3E8EAD-977B-4604-A995-0E46A23029B2}" srcOrd="0" destOrd="0" presId="urn:microsoft.com/office/officeart/2005/8/layout/radial3"/>
    <dgm:cxn modelId="{2989D3EC-ACDF-2B46-BD5E-4694AB144F31}" type="presOf" srcId="{EA97883C-E93D-49CA-98F7-11E4EF630B9C}" destId="{4511E979-3C46-44F5-97BD-FB272422CC67}" srcOrd="0" destOrd="0" presId="urn:microsoft.com/office/officeart/2005/8/layout/radial3"/>
    <dgm:cxn modelId="{CAFD9421-80F3-4956-8214-43CC74D79C23}" srcId="{FCDFB6BD-C8CF-48E5-BA0B-5C9C692AC36D}" destId="{7D975E05-C0CB-4BA6-B93D-EC8989746E11}" srcOrd="6" destOrd="0" parTransId="{F0A82F4D-A337-4669-A76C-7B68980F5FFD}" sibTransId="{88973DC6-175D-4140-B31C-ABD557BF4074}"/>
    <dgm:cxn modelId="{239DE136-F74C-445D-9154-C076302BE9F8}" srcId="{89884D99-D546-4F34-AEBF-164E4F3AD508}" destId="{FCDFB6BD-C8CF-48E5-BA0B-5C9C692AC36D}" srcOrd="0" destOrd="0" parTransId="{D13E9512-3DC4-43F0-8B23-4E8E205794DB}" sibTransId="{FF458306-3E3D-4546-AC7E-FFF93706C704}"/>
    <dgm:cxn modelId="{010BDA0C-7F88-6A4A-8690-47E40ABF8B1C}" type="presOf" srcId="{7D975E05-C0CB-4BA6-B93D-EC8989746E11}" destId="{D42F4805-89C9-4276-9C05-27C9B9DF3790}" srcOrd="0" destOrd="0" presId="urn:microsoft.com/office/officeart/2005/8/layout/radial3"/>
    <dgm:cxn modelId="{2A73B7A7-D735-C64A-A18A-2067454499A8}" type="presParOf" srcId="{0F603014-509C-42BF-90F3-86041E546CCD}" destId="{F0EDEA3D-40B3-4BCF-A7FC-FE651BAF3F14}" srcOrd="0" destOrd="0" presId="urn:microsoft.com/office/officeart/2005/8/layout/radial3"/>
    <dgm:cxn modelId="{C0DA02D2-9000-3A4A-AFA5-0EA8AC3211BA}" type="presParOf" srcId="{F0EDEA3D-40B3-4BCF-A7FC-FE651BAF3F14}" destId="{468B773A-C6E0-4A9B-9896-B89F9B1BA05F}" srcOrd="0" destOrd="0" presId="urn:microsoft.com/office/officeart/2005/8/layout/radial3"/>
    <dgm:cxn modelId="{1A02D67D-0FA3-7F4C-BBB5-3E946B055F76}" type="presParOf" srcId="{F0EDEA3D-40B3-4BCF-A7FC-FE651BAF3F14}" destId="{FA1ECFEF-E72E-442F-821A-CE71C7AEABF0}" srcOrd="1" destOrd="0" presId="urn:microsoft.com/office/officeart/2005/8/layout/radial3"/>
    <dgm:cxn modelId="{48E29076-2AAA-B040-AB49-A4073CDB1DA0}" type="presParOf" srcId="{F0EDEA3D-40B3-4BCF-A7FC-FE651BAF3F14}" destId="{8BA2D116-54CC-4739-A8EC-7CE349CF0D0A}" srcOrd="2" destOrd="0" presId="urn:microsoft.com/office/officeart/2005/8/layout/radial3"/>
    <dgm:cxn modelId="{568E09BA-9352-294A-A925-5A53154173CC}" type="presParOf" srcId="{F0EDEA3D-40B3-4BCF-A7FC-FE651BAF3F14}" destId="{16D29E45-061C-465C-B29A-003AF46A28BB}" srcOrd="3" destOrd="0" presId="urn:microsoft.com/office/officeart/2005/8/layout/radial3"/>
    <dgm:cxn modelId="{DE4B69E6-A328-D747-B019-539BA0D371F4}" type="presParOf" srcId="{F0EDEA3D-40B3-4BCF-A7FC-FE651BAF3F14}" destId="{CE3341F0-9A99-41E8-9273-8C1E5B8E4D92}" srcOrd="4" destOrd="0" presId="urn:microsoft.com/office/officeart/2005/8/layout/radial3"/>
    <dgm:cxn modelId="{83D60D34-DE83-8346-B544-7DFF4700CB9A}" type="presParOf" srcId="{F0EDEA3D-40B3-4BCF-A7FC-FE651BAF3F14}" destId="{ED3E8EAD-977B-4604-A995-0E46A23029B2}" srcOrd="5" destOrd="0" presId="urn:microsoft.com/office/officeart/2005/8/layout/radial3"/>
    <dgm:cxn modelId="{D8EBD8FA-4AD9-3B4A-9965-8641A3A9665A}" type="presParOf" srcId="{F0EDEA3D-40B3-4BCF-A7FC-FE651BAF3F14}" destId="{D8E9CAF0-E9A1-4944-AA6A-DEB42D11E0BC}" srcOrd="6" destOrd="0" presId="urn:microsoft.com/office/officeart/2005/8/layout/radial3"/>
    <dgm:cxn modelId="{2B86D21B-F493-E64E-9C0A-ED03752C27D5}" type="presParOf" srcId="{F0EDEA3D-40B3-4BCF-A7FC-FE651BAF3F14}" destId="{D42F4805-89C9-4276-9C05-27C9B9DF3790}" srcOrd="7" destOrd="0" presId="urn:microsoft.com/office/officeart/2005/8/layout/radial3"/>
    <dgm:cxn modelId="{D8F3D7CF-44EB-5D4F-89A0-E25D0B5D05AF}" type="presParOf" srcId="{F0EDEA3D-40B3-4BCF-A7FC-FE651BAF3F14}" destId="{4511E979-3C46-44F5-97BD-FB272422CC67}" srcOrd="8" destOrd="0" presId="urn:microsoft.com/office/officeart/2005/8/layout/radial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68B773A-C6E0-4A9B-9896-B89F9B1BA05F}">
      <dsp:nvSpPr>
        <dsp:cNvPr id="0" name=""/>
        <dsp:cNvSpPr/>
      </dsp:nvSpPr>
      <dsp:spPr>
        <a:xfrm>
          <a:off x="1853265" y="860258"/>
          <a:ext cx="2143098" cy="2143098"/>
        </a:xfrm>
        <a:prstGeom prst="ellipse">
          <a:avLst/>
        </a:prstGeom>
        <a:gradFill rotWithShape="0">
          <a:gsLst>
            <a:gs pos="0">
              <a:schemeClr val="accent4">
                <a:alpha val="50000"/>
                <a:hueOff val="0"/>
                <a:satOff val="0"/>
                <a:lumOff val="0"/>
                <a:alphaOff val="0"/>
                <a:shade val="51000"/>
                <a:satMod val="130000"/>
              </a:schemeClr>
            </a:gs>
            <a:gs pos="80000">
              <a:schemeClr val="accent4">
                <a:alpha val="50000"/>
                <a:hueOff val="0"/>
                <a:satOff val="0"/>
                <a:lumOff val="0"/>
                <a:alphaOff val="0"/>
                <a:shade val="93000"/>
                <a:satMod val="130000"/>
              </a:schemeClr>
            </a:gs>
            <a:gs pos="100000">
              <a:schemeClr val="accent4">
                <a:alpha val="50000"/>
                <a:hueOff val="0"/>
                <a:satOff val="0"/>
                <a:lumOff val="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34290" tIns="34290" rIns="34290" bIns="34290" numCol="1" spcCol="1270" anchor="ctr" anchorCtr="0">
          <a:noAutofit/>
        </a:bodyPr>
        <a:lstStyle/>
        <a:p>
          <a:pPr lvl="0" algn="ctr" defTabSz="1200150">
            <a:lnSpc>
              <a:spcPct val="90000"/>
            </a:lnSpc>
            <a:spcBef>
              <a:spcPct val="0"/>
            </a:spcBef>
            <a:spcAft>
              <a:spcPct val="35000"/>
            </a:spcAft>
          </a:pPr>
          <a:r>
            <a:rPr lang="en-GB" sz="2700" kern="1200" dirty="0" smtClean="0"/>
            <a:t>Evidence</a:t>
          </a:r>
          <a:endParaRPr lang="en-GB" sz="2700" kern="1200" dirty="0"/>
        </a:p>
      </dsp:txBody>
      <dsp:txXfrm>
        <a:off x="2167114" y="1174107"/>
        <a:ext cx="1515400" cy="1515400"/>
      </dsp:txXfrm>
    </dsp:sp>
    <dsp:sp modelId="{FA1ECFEF-E72E-442F-821A-CE71C7AEABF0}">
      <dsp:nvSpPr>
        <dsp:cNvPr id="0" name=""/>
        <dsp:cNvSpPr/>
      </dsp:nvSpPr>
      <dsp:spPr>
        <a:xfrm>
          <a:off x="2380651" y="2"/>
          <a:ext cx="1071549" cy="1071549"/>
        </a:xfrm>
        <a:prstGeom prst="ellipse">
          <a:avLst/>
        </a:prstGeom>
        <a:gradFill rotWithShape="0">
          <a:gsLst>
            <a:gs pos="0">
              <a:schemeClr val="accent4">
                <a:alpha val="50000"/>
                <a:hueOff val="-558096"/>
                <a:satOff val="3362"/>
                <a:lumOff val="270"/>
                <a:alphaOff val="0"/>
                <a:shade val="51000"/>
                <a:satMod val="130000"/>
              </a:schemeClr>
            </a:gs>
            <a:gs pos="80000">
              <a:schemeClr val="accent4">
                <a:alpha val="50000"/>
                <a:hueOff val="-558096"/>
                <a:satOff val="3362"/>
                <a:lumOff val="270"/>
                <a:alphaOff val="0"/>
                <a:shade val="93000"/>
                <a:satMod val="130000"/>
              </a:schemeClr>
            </a:gs>
            <a:gs pos="100000">
              <a:schemeClr val="accent4">
                <a:alpha val="50000"/>
                <a:hueOff val="-558096"/>
                <a:satOff val="3362"/>
                <a:lumOff val="270"/>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Research</a:t>
          </a:r>
          <a:endParaRPr lang="en-GB" sz="900" kern="1200" dirty="0"/>
        </a:p>
      </dsp:txBody>
      <dsp:txXfrm>
        <a:off x="2537576" y="156927"/>
        <a:ext cx="757699" cy="757699"/>
      </dsp:txXfrm>
    </dsp:sp>
    <dsp:sp modelId="{8BA2D116-54CC-4739-A8EC-7CE349CF0D0A}">
      <dsp:nvSpPr>
        <dsp:cNvPr id="0" name=""/>
        <dsp:cNvSpPr/>
      </dsp:nvSpPr>
      <dsp:spPr>
        <a:xfrm>
          <a:off x="3375913" y="409159"/>
          <a:ext cx="1071549" cy="1071549"/>
        </a:xfrm>
        <a:prstGeom prst="ellipse">
          <a:avLst/>
        </a:prstGeom>
        <a:gradFill rotWithShape="0">
          <a:gsLst>
            <a:gs pos="0">
              <a:schemeClr val="accent4">
                <a:alpha val="50000"/>
                <a:hueOff val="-1116193"/>
                <a:satOff val="6725"/>
                <a:lumOff val="539"/>
                <a:alphaOff val="0"/>
                <a:shade val="51000"/>
                <a:satMod val="130000"/>
              </a:schemeClr>
            </a:gs>
            <a:gs pos="80000">
              <a:schemeClr val="accent4">
                <a:alpha val="50000"/>
                <a:hueOff val="-1116193"/>
                <a:satOff val="6725"/>
                <a:lumOff val="539"/>
                <a:alphaOff val="0"/>
                <a:shade val="93000"/>
                <a:satMod val="130000"/>
              </a:schemeClr>
            </a:gs>
            <a:gs pos="100000">
              <a:schemeClr val="accent4">
                <a:alpha val="50000"/>
                <a:hueOff val="-1116193"/>
                <a:satOff val="6725"/>
                <a:lumOff val="53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Experience and expertise</a:t>
          </a:r>
          <a:endParaRPr lang="en-GB" sz="900" kern="1200" dirty="0"/>
        </a:p>
      </dsp:txBody>
      <dsp:txXfrm>
        <a:off x="3532838" y="566084"/>
        <a:ext cx="757699" cy="757699"/>
      </dsp:txXfrm>
    </dsp:sp>
    <dsp:sp modelId="{16D29E45-061C-465C-B29A-003AF46A28BB}">
      <dsp:nvSpPr>
        <dsp:cNvPr id="0" name=""/>
        <dsp:cNvSpPr/>
      </dsp:nvSpPr>
      <dsp:spPr>
        <a:xfrm>
          <a:off x="3784689" y="1396032"/>
          <a:ext cx="1071549" cy="1071549"/>
        </a:xfrm>
        <a:prstGeom prst="ellipse">
          <a:avLst/>
        </a:prstGeom>
        <a:gradFill rotWithShape="0">
          <a:gsLst>
            <a:gs pos="0">
              <a:schemeClr val="accent4">
                <a:alpha val="50000"/>
                <a:hueOff val="-1674289"/>
                <a:satOff val="10087"/>
                <a:lumOff val="809"/>
                <a:alphaOff val="0"/>
                <a:shade val="51000"/>
                <a:satMod val="130000"/>
              </a:schemeClr>
            </a:gs>
            <a:gs pos="80000">
              <a:schemeClr val="accent4">
                <a:alpha val="50000"/>
                <a:hueOff val="-1674289"/>
                <a:satOff val="10087"/>
                <a:lumOff val="809"/>
                <a:alphaOff val="0"/>
                <a:shade val="93000"/>
                <a:satMod val="130000"/>
              </a:schemeClr>
            </a:gs>
            <a:gs pos="100000">
              <a:schemeClr val="accent4">
                <a:alpha val="50000"/>
                <a:hueOff val="-1674289"/>
                <a:satOff val="10087"/>
                <a:lumOff val="809"/>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Values</a:t>
          </a:r>
          <a:endParaRPr lang="en-GB" sz="900" kern="1200" dirty="0"/>
        </a:p>
      </dsp:txBody>
      <dsp:txXfrm>
        <a:off x="3941614" y="1552957"/>
        <a:ext cx="757699" cy="757699"/>
      </dsp:txXfrm>
    </dsp:sp>
    <dsp:sp modelId="{CE3341F0-9A99-41E8-9273-8C1E5B8E4D92}">
      <dsp:nvSpPr>
        <dsp:cNvPr id="0" name=""/>
        <dsp:cNvSpPr/>
      </dsp:nvSpPr>
      <dsp:spPr>
        <a:xfrm>
          <a:off x="3375913" y="2382906"/>
          <a:ext cx="1071549" cy="1071549"/>
        </a:xfrm>
        <a:prstGeom prst="ellipse">
          <a:avLst/>
        </a:prstGeom>
        <a:gradFill rotWithShape="0">
          <a:gsLst>
            <a:gs pos="0">
              <a:schemeClr val="accent4">
                <a:alpha val="50000"/>
                <a:hueOff val="-2232386"/>
                <a:satOff val="13449"/>
                <a:lumOff val="1078"/>
                <a:alphaOff val="0"/>
                <a:shade val="51000"/>
                <a:satMod val="130000"/>
              </a:schemeClr>
            </a:gs>
            <a:gs pos="80000">
              <a:schemeClr val="accent4">
                <a:alpha val="50000"/>
                <a:hueOff val="-2232386"/>
                <a:satOff val="13449"/>
                <a:lumOff val="1078"/>
                <a:alphaOff val="0"/>
                <a:shade val="93000"/>
                <a:satMod val="130000"/>
              </a:schemeClr>
            </a:gs>
            <a:gs pos="100000">
              <a:schemeClr val="accent4">
                <a:alpha val="50000"/>
                <a:hueOff val="-2232386"/>
                <a:satOff val="13449"/>
                <a:lumOff val="107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Supervision</a:t>
          </a:r>
          <a:endParaRPr lang="en-GB" sz="900" kern="1200" dirty="0"/>
        </a:p>
      </dsp:txBody>
      <dsp:txXfrm>
        <a:off x="3532838" y="2539831"/>
        <a:ext cx="757699" cy="757699"/>
      </dsp:txXfrm>
    </dsp:sp>
    <dsp:sp modelId="{ED3E8EAD-977B-4604-A995-0E46A23029B2}">
      <dsp:nvSpPr>
        <dsp:cNvPr id="0" name=""/>
        <dsp:cNvSpPr/>
      </dsp:nvSpPr>
      <dsp:spPr>
        <a:xfrm>
          <a:off x="2389039" y="2791682"/>
          <a:ext cx="1071549" cy="1071549"/>
        </a:xfrm>
        <a:prstGeom prst="ellipse">
          <a:avLst/>
        </a:prstGeom>
        <a:gradFill rotWithShape="0">
          <a:gsLst>
            <a:gs pos="0">
              <a:schemeClr val="accent4">
                <a:alpha val="50000"/>
                <a:hueOff val="-2790482"/>
                <a:satOff val="16812"/>
                <a:lumOff val="1348"/>
                <a:alphaOff val="0"/>
                <a:shade val="51000"/>
                <a:satMod val="130000"/>
              </a:schemeClr>
            </a:gs>
            <a:gs pos="80000">
              <a:schemeClr val="accent4">
                <a:alpha val="50000"/>
                <a:hueOff val="-2790482"/>
                <a:satOff val="16812"/>
                <a:lumOff val="1348"/>
                <a:alphaOff val="0"/>
                <a:shade val="93000"/>
                <a:satMod val="130000"/>
              </a:schemeClr>
            </a:gs>
            <a:gs pos="100000">
              <a:schemeClr val="accent4">
                <a:alpha val="50000"/>
                <a:hueOff val="-2790482"/>
                <a:satOff val="16812"/>
                <a:lumOff val="1348"/>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Habits and tradition</a:t>
          </a:r>
          <a:endParaRPr lang="en-GB" sz="900" kern="1200" dirty="0"/>
        </a:p>
      </dsp:txBody>
      <dsp:txXfrm>
        <a:off x="2545964" y="2948607"/>
        <a:ext cx="757699" cy="757699"/>
      </dsp:txXfrm>
    </dsp:sp>
    <dsp:sp modelId="{D8E9CAF0-E9A1-4944-AA6A-DEB42D11E0BC}">
      <dsp:nvSpPr>
        <dsp:cNvPr id="0" name=""/>
        <dsp:cNvSpPr/>
      </dsp:nvSpPr>
      <dsp:spPr>
        <a:xfrm>
          <a:off x="1402166" y="2382906"/>
          <a:ext cx="1071549" cy="1071549"/>
        </a:xfrm>
        <a:prstGeom prst="ellipse">
          <a:avLst/>
        </a:prstGeom>
        <a:gradFill rotWithShape="0">
          <a:gsLst>
            <a:gs pos="0">
              <a:schemeClr val="accent4">
                <a:alpha val="50000"/>
                <a:hueOff val="-3348579"/>
                <a:satOff val="20174"/>
                <a:lumOff val="1617"/>
                <a:alphaOff val="0"/>
                <a:shade val="51000"/>
                <a:satMod val="130000"/>
              </a:schemeClr>
            </a:gs>
            <a:gs pos="80000">
              <a:schemeClr val="accent4">
                <a:alpha val="50000"/>
                <a:hueOff val="-3348579"/>
                <a:satOff val="20174"/>
                <a:lumOff val="1617"/>
                <a:alphaOff val="0"/>
                <a:shade val="93000"/>
                <a:satMod val="130000"/>
              </a:schemeClr>
            </a:gs>
            <a:gs pos="100000">
              <a:schemeClr val="accent4">
                <a:alpha val="50000"/>
                <a:hueOff val="-3348579"/>
                <a:satOff val="20174"/>
                <a:lumOff val="161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Pragmatics and contingencies</a:t>
          </a:r>
          <a:endParaRPr lang="en-GB" sz="900" kern="1200" dirty="0"/>
        </a:p>
      </dsp:txBody>
      <dsp:txXfrm>
        <a:off x="1559091" y="2539831"/>
        <a:ext cx="757699" cy="757699"/>
      </dsp:txXfrm>
    </dsp:sp>
    <dsp:sp modelId="{D42F4805-89C9-4276-9C05-27C9B9DF3790}">
      <dsp:nvSpPr>
        <dsp:cNvPr id="0" name=""/>
        <dsp:cNvSpPr/>
      </dsp:nvSpPr>
      <dsp:spPr>
        <a:xfrm>
          <a:off x="993389" y="1396032"/>
          <a:ext cx="1071549" cy="1071549"/>
        </a:xfrm>
        <a:prstGeom prst="ellipse">
          <a:avLst/>
        </a:prstGeom>
        <a:gradFill rotWithShape="0">
          <a:gsLst>
            <a:gs pos="0">
              <a:schemeClr val="accent4">
                <a:alpha val="50000"/>
                <a:hueOff val="-3906675"/>
                <a:satOff val="23537"/>
                <a:lumOff val="1887"/>
                <a:alphaOff val="0"/>
                <a:shade val="51000"/>
                <a:satMod val="130000"/>
              </a:schemeClr>
            </a:gs>
            <a:gs pos="80000">
              <a:schemeClr val="accent4">
                <a:alpha val="50000"/>
                <a:hueOff val="-3906675"/>
                <a:satOff val="23537"/>
                <a:lumOff val="1887"/>
                <a:alphaOff val="0"/>
                <a:shade val="93000"/>
                <a:satMod val="130000"/>
              </a:schemeClr>
            </a:gs>
            <a:gs pos="100000">
              <a:schemeClr val="accent4">
                <a:alpha val="50000"/>
                <a:hueOff val="-3906675"/>
                <a:satOff val="23537"/>
                <a:lumOff val="1887"/>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Resources</a:t>
          </a:r>
          <a:endParaRPr lang="en-GB" sz="900" kern="1200" dirty="0"/>
        </a:p>
      </dsp:txBody>
      <dsp:txXfrm>
        <a:off x="1150314" y="1552957"/>
        <a:ext cx="757699" cy="757699"/>
      </dsp:txXfrm>
    </dsp:sp>
    <dsp:sp modelId="{4511E979-3C46-44F5-97BD-FB272422CC67}">
      <dsp:nvSpPr>
        <dsp:cNvPr id="0" name=""/>
        <dsp:cNvSpPr/>
      </dsp:nvSpPr>
      <dsp:spPr>
        <a:xfrm>
          <a:off x="1402166" y="409159"/>
          <a:ext cx="1071549" cy="1071549"/>
        </a:xfrm>
        <a:prstGeom prst="ellipse">
          <a:avLst/>
        </a:prstGeom>
        <a:gradFill rotWithShape="0">
          <a:gsLst>
            <a:gs pos="0">
              <a:schemeClr val="accent4">
                <a:alpha val="50000"/>
                <a:hueOff val="-4464771"/>
                <a:satOff val="26899"/>
                <a:lumOff val="2156"/>
                <a:alphaOff val="0"/>
                <a:shade val="51000"/>
                <a:satMod val="130000"/>
              </a:schemeClr>
            </a:gs>
            <a:gs pos="80000">
              <a:schemeClr val="accent4">
                <a:alpha val="50000"/>
                <a:hueOff val="-4464771"/>
                <a:satOff val="26899"/>
                <a:lumOff val="2156"/>
                <a:alphaOff val="0"/>
                <a:shade val="93000"/>
                <a:satMod val="130000"/>
              </a:schemeClr>
            </a:gs>
            <a:gs pos="100000">
              <a:schemeClr val="accent4">
                <a:alpha val="50000"/>
                <a:hueOff val="-4464771"/>
                <a:satOff val="26899"/>
                <a:lumOff val="2156"/>
                <a:alphaOff val="0"/>
                <a:shade val="94000"/>
                <a:satMod val="135000"/>
              </a:schemeClr>
            </a:gs>
          </a:gsLst>
          <a:lin ang="16200000" scaled="0"/>
        </a:gradFill>
        <a:ln>
          <a:noFill/>
        </a:ln>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dsp:spPr>
      <dsp:style>
        <a:lnRef idx="0">
          <a:scrgbClr r="0" g="0" b="0"/>
        </a:lnRef>
        <a:fillRef idx="3">
          <a:scrgbClr r="0" g="0" b="0"/>
        </a:fillRef>
        <a:effectRef idx="3">
          <a:scrgbClr r="0" g="0" b="0"/>
        </a:effectRef>
        <a:fontRef idx="minor">
          <a:schemeClr val="tx1"/>
        </a:fontRef>
      </dsp:style>
      <dsp:txBody>
        <a:bodyPr spcFirstLastPara="0" vert="horz" wrap="square" lIns="11430" tIns="11430" rIns="11430" bIns="11430" numCol="1" spcCol="1270" anchor="ctr" anchorCtr="0">
          <a:noAutofit/>
        </a:bodyPr>
        <a:lstStyle/>
        <a:p>
          <a:pPr lvl="0" algn="ctr" defTabSz="400050">
            <a:lnSpc>
              <a:spcPct val="90000"/>
            </a:lnSpc>
            <a:spcBef>
              <a:spcPct val="0"/>
            </a:spcBef>
            <a:spcAft>
              <a:spcPct val="35000"/>
            </a:spcAft>
          </a:pPr>
          <a:r>
            <a:rPr lang="en-GB" sz="900" kern="1200" dirty="0" smtClean="0"/>
            <a:t>Judgement</a:t>
          </a:r>
          <a:endParaRPr lang="en-GB" sz="900" kern="1200" dirty="0"/>
        </a:p>
      </dsp:txBody>
      <dsp:txXfrm>
        <a:off x="1559091" y="566084"/>
        <a:ext cx="757699" cy="757699"/>
      </dsp:txXfrm>
    </dsp:sp>
  </dsp:spTree>
</dsp:drawing>
</file>

<file path=ppt/diagrams/layout1.xml><?xml version="1.0" encoding="utf-8"?>
<dgm:layoutDef xmlns:dgm="http://schemas.openxmlformats.org/drawingml/2006/diagram" xmlns:a="http://schemas.openxmlformats.org/drawingml/2006/main" uniqueId="urn:microsoft.com/office/officeart/2005/8/layout/radial3">
  <dgm:title val=""/>
  <dgm:desc val=""/>
  <dgm:catLst>
    <dgm:cat type="relationship" pri="31000"/>
    <dgm:cat type="cycle" pri="12000"/>
  </dgm:catLst>
  <dgm:sampData>
    <dgm:dataModel>
      <dgm:ptLst>
        <dgm:pt modelId="0" type="doc"/>
        <dgm:pt modelId="1">
          <dgm:prSet phldr="1"/>
        </dgm:pt>
        <dgm:pt modelId="11">
          <dgm:prSet phldr="1"/>
        </dgm:pt>
        <dgm:pt modelId="12">
          <dgm:prSet phldr="1"/>
        </dgm:pt>
        <dgm:pt modelId="13">
          <dgm:prSet phldr="1"/>
        </dgm:pt>
        <dgm:pt modelId="14">
          <dgm:prSet phldr="1"/>
        </dgm:pt>
      </dgm:ptLst>
      <dgm:cxnLst>
        <dgm:cxn modelId="2" srcId="0" destId="1" srcOrd="0" destOrd="0"/>
        <dgm:cxn modelId="3" srcId="1" destId="11" srcOrd="0" destOrd="0"/>
        <dgm:cxn modelId="4" srcId="1" destId="12" srcOrd="1" destOrd="0"/>
        <dgm:cxn modelId="5" srcId="1" destId="13" srcOrd="2" destOrd="0"/>
        <dgm:cxn modelId="6" srcId="1" destId="14" srcOrd="3" destOrd="0"/>
      </dgm:cxnLst>
      <dgm:bg/>
      <dgm:whole/>
    </dgm:dataModel>
  </dgm:sampData>
  <dgm:styleData>
    <dgm:dataModel>
      <dgm:ptLst>
        <dgm:pt modelId="0" type="doc"/>
        <dgm:pt modelId="1"/>
        <dgm:pt modelId="11"/>
        <dgm:pt modelId="12"/>
        <dgm:pt modelId="13"/>
      </dgm:ptLst>
      <dgm:cxnLst>
        <dgm:cxn modelId="2" srcId="0" destId="1" srcOrd="0" destOrd="0"/>
        <dgm:cxn modelId="15" srcId="1" destId="11" srcOrd="0" destOrd="0"/>
        <dgm:cxn modelId="16" srcId="1" destId="12" srcOrd="1" destOrd="0"/>
        <dgm:cxn modelId="17" srcId="1" destId="13" srcOrd="2" destOrd="0"/>
      </dgm:cxnLst>
      <dgm:bg/>
      <dgm:whole/>
    </dgm:dataModel>
  </dgm:styleData>
  <dgm:clrData>
    <dgm:dataModel>
      <dgm:ptLst>
        <dgm:pt modelId="0" type="doc"/>
        <dgm:pt modelId="1"/>
        <dgm:pt modelId="11"/>
        <dgm:pt modelId="12"/>
        <dgm:pt modelId="13"/>
        <dgm:pt modelId="14"/>
        <dgm:pt modelId="15"/>
        <dgm:pt modelId="16"/>
      </dgm:ptLst>
      <dgm:cxnLst>
        <dgm:cxn modelId="2" srcId="0" destId="1" srcOrd="0" destOrd="0"/>
        <dgm:cxn modelId="16" srcId="1" destId="11" srcOrd="0" destOrd="0"/>
        <dgm:cxn modelId="17" srcId="1" destId="12" srcOrd="1" destOrd="0"/>
        <dgm:cxn modelId="18" srcId="1" destId="13" srcOrd="2" destOrd="0"/>
        <dgm:cxn modelId="19" srcId="1" destId="14" srcOrd="3" destOrd="0"/>
        <dgm:cxn modelId="20" srcId="1" destId="15" srcOrd="4" destOrd="0"/>
        <dgm:cxn modelId="21" srcId="1" destId="16" srcOrd="5" destOrd="0"/>
      </dgm:cxnLst>
      <dgm:bg/>
      <dgm:whole/>
    </dgm:dataModel>
  </dgm:clrData>
  <dgm:layoutNode name="composite">
    <dgm:varLst>
      <dgm:chMax val="1"/>
      <dgm:dir/>
      <dgm:resizeHandles val="exact"/>
    </dgm:varLst>
    <dgm:alg type="composite">
      <dgm:param type="ar" val="1"/>
    </dgm:alg>
    <dgm:shape xmlns:r="http://schemas.openxmlformats.org/officeDocument/2006/relationships" r:blip="">
      <dgm:adjLst/>
    </dgm:shape>
    <dgm:presOf/>
    <dgm:constrLst/>
    <dgm:ruleLst/>
    <dgm:layoutNode name="radial">
      <dgm:varLst>
        <dgm:animLvl val="ctr"/>
      </dgm:varLst>
      <dgm:choose name="Name0">
        <dgm:if name="Name1" func="var" arg="dir" op="equ" val="norm">
          <dgm:choose name="Name2">
            <dgm:if name="Name3" axis="ch ch" ptType="node node" st="1 1" cnt="1 0" func="cnt" op="lte" val="1">
              <dgm:alg type="cycle">
                <dgm:param type="stAng" val="90"/>
                <dgm:param type="spanAng" val="360"/>
                <dgm:param type="ctrShpMap" val="fNode"/>
              </dgm:alg>
            </dgm:if>
            <dgm:else name="Name4">
              <dgm:alg type="cycle">
                <dgm:param type="stAng" val="0"/>
                <dgm:param type="spanAng" val="360"/>
                <dgm:param type="ctrShpMap" val="fNode"/>
              </dgm:alg>
            </dgm:else>
          </dgm:choose>
        </dgm:if>
        <dgm:else name="Name5">
          <dgm:alg type="cycle">
            <dgm:param type="stAng" val="0"/>
            <dgm:param type="spanAng" val="-360"/>
            <dgm:param type="ctrShpMap" val="fNode"/>
          </dgm:alg>
        </dgm:else>
      </dgm:choose>
      <dgm:shape xmlns:r="http://schemas.openxmlformats.org/officeDocument/2006/relationships" r:blip="">
        <dgm:adjLst/>
      </dgm:shape>
      <dgm:presOf/>
      <dgm:constrLst>
        <dgm:constr type="w" for="ch" forName="centerShape" refType="w"/>
        <dgm:constr type="h" for="ch" forName="centerShape" refType="h"/>
        <dgm:constr type="w" for="ch" forName="node" refType="w" fact="0.5"/>
        <dgm:constr type="h" for="ch" forName="node" refType="h" fact="0.5"/>
        <dgm:constr type="sp" refType="w" refFor="ch" refForName="node" fact="-0.2"/>
        <dgm:constr type="sibSp" refType="w" refFor="ch" refForName="node" fact="-0.2"/>
        <dgm:constr type="primFontSz" for="ch" forName="centerShape" val="65"/>
        <dgm:constr type="primFontSz" for="des" forName="node" val="65"/>
        <dgm:constr type="primFontSz" for="ch" forName="node" refType="primFontSz" refFor="ch" refForName="centerShape" op="lte"/>
      </dgm:constrLst>
      <dgm:ruleLst/>
      <dgm:forEach name="Name6" axis="ch" ptType="node" cnt="1">
        <dgm:layoutNode name="centerShape" styleLbl="vennNode1">
          <dgm:alg type="tx"/>
          <dgm:shape xmlns:r="http://schemas.openxmlformats.org/officeDocument/2006/relationships" type="ellipse" r:blip="">
            <dgm:adjLst/>
          </dgm:shape>
          <dgm:presOf axis="self"/>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name="Name7" axis="ch" ptType="node">
          <dgm:layoutNode name="node" styleLbl="vennNode1">
            <dgm:varLst>
              <dgm:bulletEnabled val="1"/>
            </dgm:varLst>
            <dgm:alg type="tx">
              <dgm:param type="txAnchorVertCh" val="mid"/>
            </dgm:alg>
            <dgm:shape xmlns:r="http://schemas.openxmlformats.org/officeDocument/2006/relationships" type="ellipse" r:blip="">
              <dgm:adjLst/>
            </dgm:shape>
            <dgm:presOf axis="desOrSelf" ptType="node"/>
            <dgm:constrLst>
              <dgm:constr type="tMarg" refType="primFontSz" fact="0.1"/>
              <dgm:constr type="bMarg" refType="primFontSz" fact="0.1"/>
              <dgm:constr type="lMarg" refType="primFontSz" fact="0.1"/>
              <dgm:constr type="rMarg" refType="primFontSz" fact="0.1"/>
            </dgm:constrLst>
            <dgm:ruleLst>
              <dgm:rule type="primFontSz" val="5" fact="NaN" max="NaN"/>
            </dgm:ruleLst>
          </dgm:layoutNode>
        </dgm:forEach>
      </dgm:forEach>
    </dgm:layoutNode>
  </dgm:layoutNode>
</dgm:layoutDef>
</file>

<file path=ppt/diagrams/quickStyle1.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59B3928F-530A-1A4A-8398-6BA663D0089D}" type="datetimeFigureOut">
              <a:rPr lang="en-US" smtClean="0"/>
              <a:t>11/10/19</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2001712B-044F-DD46-8A90-DA52DCA68A18}" type="slidenum">
              <a:rPr lang="en-US" smtClean="0"/>
              <a:t>‹#›</a:t>
            </a:fld>
            <a:endParaRPr lang="en-US"/>
          </a:p>
        </p:txBody>
      </p:sp>
    </p:spTree>
    <p:extLst>
      <p:ext uri="{BB962C8B-B14F-4D97-AF65-F5344CB8AC3E}">
        <p14:creationId xmlns:p14="http://schemas.microsoft.com/office/powerpoint/2010/main" val="1011021153"/>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3.xml"/></Relationships>
</file>

<file path=ppt/notesSlides/_rels/notesSlide9.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4.xml"/></Relationships>
</file>

<file path=ppt/notesSlides/_rels/notesSlide10.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5.xml"/></Relationships>
</file>

<file path=ppt/notesSlides/_rels/notesSlide1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6.xml"/></Relationships>
</file>

<file path=ppt/notesSlides/_rels/notesSlide1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7.xml"/></Relationships>
</file>

<file path=ppt/notesSlides/_rels/notesSlide1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8.xml"/></Relationships>
</file>

<file path=ppt/notesSlides/_rels/notesSlide1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9.xml"/></Relationships>
</file>

<file path=ppt/notesSlides/_rels/notesSlide1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20.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a:t>
            </a:fld>
            <a:endParaRPr lang="en-US"/>
          </a:p>
        </p:txBody>
      </p:sp>
    </p:spTree>
    <p:extLst>
      <p:ext uri="{BB962C8B-B14F-4D97-AF65-F5344CB8AC3E}">
        <p14:creationId xmlns:p14="http://schemas.microsoft.com/office/powerpoint/2010/main" val="3804643533"/>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2</a:t>
            </a:fld>
            <a:endParaRPr lang="en-US"/>
          </a:p>
        </p:txBody>
      </p:sp>
    </p:spTree>
    <p:extLst>
      <p:ext uri="{BB962C8B-B14F-4D97-AF65-F5344CB8AC3E}">
        <p14:creationId xmlns:p14="http://schemas.microsoft.com/office/powerpoint/2010/main" val="735317449"/>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5</a:t>
            </a:fld>
            <a:endParaRPr lang="en-US"/>
          </a:p>
        </p:txBody>
      </p:sp>
    </p:spTree>
    <p:extLst>
      <p:ext uri="{BB962C8B-B14F-4D97-AF65-F5344CB8AC3E}">
        <p14:creationId xmlns:p14="http://schemas.microsoft.com/office/powerpoint/2010/main" val="2594802553"/>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662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val="1"/>
            </a:ext>
          </a:extLst>
        </p:spPr>
        <p:txBody>
          <a:bodyPr/>
          <a:lstStyle/>
          <a:p>
            <a:pPr eaLnBrk="1" hangingPunct="1">
              <a:spcBef>
                <a:spcPct val="0"/>
              </a:spcBef>
            </a:pPr>
            <a:endParaRPr lang="en-GB">
              <a:latin typeface="Calibri" charset="0"/>
            </a:endParaRPr>
          </a:p>
        </p:txBody>
      </p:sp>
      <p:sp>
        <p:nvSpPr>
          <p:cNvPr id="2662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9C58AD9E-F1C0-A748-BD45-1C78080EE8BA}" type="slidenum">
              <a:rPr lang="en-GB" sz="1200"/>
              <a:pPr eaLnBrk="1" hangingPunct="1"/>
              <a:t>6</a:t>
            </a:fld>
            <a:endParaRPr lang="en-GB" sz="1200"/>
          </a:p>
        </p:txBody>
      </p:sp>
      <p:sp>
        <p:nvSpPr>
          <p:cNvPr id="26628" name="Header Placeholder 4"/>
          <p:cNvSpPr>
            <a:spLocks noGrp="1"/>
          </p:cNvSpPr>
          <p:nvPr>
            <p:ph type="hdr" sz="quarter"/>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200"/>
              <a:t>DProf Advisor Training Day 1</a:t>
            </a:r>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7</a:t>
            </a:fld>
            <a:endParaRPr lang="en-US"/>
          </a:p>
        </p:txBody>
      </p:sp>
    </p:spTree>
    <p:extLst>
      <p:ext uri="{BB962C8B-B14F-4D97-AF65-F5344CB8AC3E}">
        <p14:creationId xmlns:p14="http://schemas.microsoft.com/office/powerpoint/2010/main" val="800694348"/>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11</a:t>
            </a:fld>
            <a:endParaRPr lang="en-US"/>
          </a:p>
        </p:txBody>
      </p:sp>
    </p:spTree>
    <p:extLst>
      <p:ext uri="{BB962C8B-B14F-4D97-AF65-F5344CB8AC3E}">
        <p14:creationId xmlns:p14="http://schemas.microsoft.com/office/powerpoint/2010/main" val="2174207612"/>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3553" name="Rectangle 7"/>
          <p:cNvSpPr>
            <a:spLocks noGrp="1" noChangeArrowheads="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4F4F6272-1C22-5346-9C60-4F01BB89B4E6}" type="slidenum">
              <a:rPr lang="en-GB" sz="1200">
                <a:latin typeface="Times New Roman" charset="0"/>
              </a:rPr>
              <a:pPr eaLnBrk="1" hangingPunct="1"/>
              <a:t>12</a:t>
            </a:fld>
            <a:endParaRPr lang="en-GB" sz="1200">
              <a:latin typeface="Times New Roman" charset="0"/>
            </a:endParaRPr>
          </a:p>
        </p:txBody>
      </p:sp>
      <p:sp>
        <p:nvSpPr>
          <p:cNvPr id="23554" name="Rectangle 2"/>
          <p:cNvSpPr>
            <a:spLocks noGrp="1" noRot="1" noChangeAspect="1" noChangeArrowheads="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23555" name="Rectangle 3"/>
          <p:cNvSpPr>
            <a:spLocks noGrp="1" noChangeArrowheads="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r>
              <a:rPr lang="en-US">
                <a:latin typeface="Times New Roman" charset="0"/>
              </a:rPr>
              <a:t>Purpose</a:t>
            </a:r>
          </a:p>
          <a:p>
            <a:pPr eaLnBrk="1" hangingPunct="1"/>
            <a:endParaRPr lang="en-US">
              <a:latin typeface="Times New Roman" charset="0"/>
            </a:endParaRPr>
          </a:p>
          <a:p>
            <a:pPr eaLnBrk="1" hangingPunct="1"/>
            <a:r>
              <a:rPr lang="en-US">
                <a:latin typeface="Times New Roman" charset="0"/>
              </a:rPr>
              <a:t>Intention – what you, the client, sponsor intend as the aim of the coaching – an objective for future achievement</a:t>
            </a:r>
          </a:p>
          <a:p>
            <a:pPr eaLnBrk="1" hangingPunct="1"/>
            <a:r>
              <a:rPr lang="en-US">
                <a:latin typeface="Times New Roman" charset="0"/>
              </a:rPr>
              <a:t>Outputs – what will the client be doing differently, what will the sponsor see, eg, increased delegation to sales team</a:t>
            </a:r>
          </a:p>
          <a:p>
            <a:pPr eaLnBrk="1" hangingPunct="1"/>
            <a:r>
              <a:rPr lang="en-US">
                <a:latin typeface="Times New Roman" charset="0"/>
              </a:rPr>
              <a:t>Results – what will be different as a result of the outputs, eg, increased sales turnover, lower churn</a:t>
            </a:r>
          </a:p>
          <a:p>
            <a:pPr eaLnBrk="1" hangingPunct="1"/>
            <a:r>
              <a:rPr lang="en-US">
                <a:latin typeface="Times New Roman" charset="0"/>
              </a:rPr>
              <a:t>Learning – what will client, sponsor learn during the coaching</a:t>
            </a:r>
          </a:p>
          <a:p>
            <a:pPr eaLnBrk="1" hangingPunct="1"/>
            <a:endParaRPr lang="en-US">
              <a:latin typeface="Times New Roman" charset="0"/>
            </a:endParaRPr>
          </a:p>
          <a:p>
            <a:pPr eaLnBrk="1" hangingPunct="1"/>
            <a:r>
              <a:rPr lang="en-US">
                <a:latin typeface="Times New Roman" charset="0"/>
              </a:rPr>
              <a:t>Perspectives</a:t>
            </a:r>
          </a:p>
          <a:p>
            <a:pPr eaLnBrk="1" hangingPunct="1"/>
            <a:endParaRPr lang="en-US">
              <a:latin typeface="Times New Roman" charset="0"/>
            </a:endParaRPr>
          </a:p>
          <a:p>
            <a:pPr eaLnBrk="1" hangingPunct="1"/>
            <a:r>
              <a:rPr lang="en-US">
                <a:latin typeface="Times New Roman" charset="0"/>
              </a:rPr>
              <a:t>Values – what underpins your actions, that which really matters to you</a:t>
            </a:r>
          </a:p>
          <a:p>
            <a:pPr eaLnBrk="1" hangingPunct="1"/>
            <a:r>
              <a:rPr lang="en-US">
                <a:latin typeface="Times New Roman" charset="0"/>
              </a:rPr>
              <a:t>Beliefs – about self, others and delivery of results</a:t>
            </a:r>
          </a:p>
          <a:p>
            <a:pPr eaLnBrk="1" hangingPunct="1"/>
            <a:r>
              <a:rPr lang="en-US">
                <a:latin typeface="Times New Roman" charset="0"/>
              </a:rPr>
              <a:t>Models – coherent explanatory frameworks you use when coaching, eg, cognitive behavioural</a:t>
            </a:r>
          </a:p>
          <a:p>
            <a:pPr eaLnBrk="1" hangingPunct="1"/>
            <a:r>
              <a:rPr lang="en-US">
                <a:latin typeface="Times New Roman" charset="0"/>
              </a:rPr>
              <a:t>Evidence – what counts as evidence for you, what do you look for and draw upon</a:t>
            </a:r>
          </a:p>
          <a:p>
            <a:pPr eaLnBrk="1" hangingPunct="1"/>
            <a:r>
              <a:rPr lang="en-US">
                <a:latin typeface="Times New Roman" charset="0"/>
              </a:rPr>
              <a:t>Science – the importance of a scientific approach to you, what you understand to be science</a:t>
            </a:r>
          </a:p>
          <a:p>
            <a:pPr eaLnBrk="1" hangingPunct="1"/>
            <a:r>
              <a:rPr lang="en-US">
                <a:latin typeface="Times New Roman" charset="0"/>
              </a:rPr>
              <a:t>Ethics – codes and practice that underpin your work</a:t>
            </a:r>
          </a:p>
          <a:p>
            <a:pPr eaLnBrk="1" hangingPunct="1"/>
            <a:endParaRPr lang="en-US">
              <a:latin typeface="Times New Roman" charset="0"/>
            </a:endParaRPr>
          </a:p>
          <a:p>
            <a:pPr eaLnBrk="1" hangingPunct="1"/>
            <a:r>
              <a:rPr lang="en-US">
                <a:latin typeface="Times New Roman" charset="0"/>
              </a:rPr>
              <a:t>Process</a:t>
            </a:r>
          </a:p>
          <a:p>
            <a:pPr eaLnBrk="1" hangingPunct="1"/>
            <a:endParaRPr lang="en-US">
              <a:latin typeface="Times New Roman" charset="0"/>
            </a:endParaRPr>
          </a:p>
          <a:p>
            <a:pPr eaLnBrk="1" hangingPunct="1"/>
            <a:r>
              <a:rPr lang="en-US">
                <a:latin typeface="Times New Roman" charset="0"/>
              </a:rPr>
              <a:t>What happens when you work, step by step what would an outsider, the client, the sponsor observe.</a:t>
            </a:r>
          </a:p>
          <a:p>
            <a:pPr eaLnBrk="1" hangingPunct="1"/>
            <a:r>
              <a:rPr lang="en-US">
                <a:latin typeface="Times New Roman" charset="0"/>
              </a:rPr>
              <a:t>Process is not of itself a model (often a model is wrongly described as the steps taken)</a:t>
            </a:r>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13</a:t>
            </a:fld>
            <a:endParaRPr lang="en-US"/>
          </a:p>
        </p:txBody>
      </p:sp>
    </p:spTree>
    <p:extLst>
      <p:ext uri="{BB962C8B-B14F-4D97-AF65-F5344CB8AC3E}">
        <p14:creationId xmlns:p14="http://schemas.microsoft.com/office/powerpoint/2010/main" val="2513154996"/>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14</a:t>
            </a:fld>
            <a:endParaRPr lang="en-US"/>
          </a:p>
        </p:txBody>
      </p:sp>
    </p:spTree>
    <p:extLst>
      <p:ext uri="{BB962C8B-B14F-4D97-AF65-F5344CB8AC3E}">
        <p14:creationId xmlns:p14="http://schemas.microsoft.com/office/powerpoint/2010/main" val="362895211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15</a:t>
            </a:fld>
            <a:endParaRPr lang="en-US"/>
          </a:p>
        </p:txBody>
      </p:sp>
    </p:spTree>
    <p:extLst>
      <p:ext uri="{BB962C8B-B14F-4D97-AF65-F5344CB8AC3E}">
        <p14:creationId xmlns:p14="http://schemas.microsoft.com/office/powerpoint/2010/main" val="1054468675"/>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505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4505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atin typeface="Calibri" charset="0"/>
              </a:rPr>
              <a:t>For most of us, reflection becomes a more meaningful activity if it can be shared, either in a group or with another student. Putting your thoughts and ideas into words and getting a response from someone else, then perhaps listening to their reactions, makes the process more interactive and developmental. This interaction can be face-to-face or might be at a distance - by telephone or electronically. Even if you cannot easily engage with another student, any other person - friend or family - who is supportive of you as a student or shares your interest in learning might well enjoy sharing with you some of the activities in this unit.</a:t>
            </a:r>
          </a:p>
          <a:p>
            <a:pPr eaLnBrk="1" hangingPunct="1">
              <a:spcBef>
                <a:spcPct val="0"/>
              </a:spcBef>
            </a:pPr>
            <a:r>
              <a:rPr lang="en-GB">
                <a:latin typeface="Calibri" charset="0"/>
              </a:rPr>
              <a:t>Learning how to learn, however, is about more than reflection - it is about development and change. Understanding </a:t>
            </a:r>
            <a:r>
              <a:rPr lang="en-GB" b="1">
                <a:latin typeface="Calibri" charset="0"/>
              </a:rPr>
              <a:t>how</a:t>
            </a:r>
            <a:r>
              <a:rPr lang="en-GB">
                <a:latin typeface="Calibri" charset="0"/>
              </a:rPr>
              <a:t> you learn is just the first stage; taking action to develop yourself, to make changes and improve your learning is, like learning itself, an ongoing process. We hope that working through this unit has at least encouraged you to start.</a:t>
            </a:r>
          </a:p>
          <a:p>
            <a:pPr eaLnBrk="1" hangingPunct="1">
              <a:spcBef>
                <a:spcPct val="0"/>
              </a:spcBef>
            </a:pPr>
            <a:endParaRPr lang="en-GB">
              <a:latin typeface="Calibri" charset="0"/>
            </a:endParaRPr>
          </a:p>
        </p:txBody>
      </p:sp>
      <p:sp>
        <p:nvSpPr>
          <p:cNvPr id="4505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0BBAA1F4-DC7C-ED45-812D-1531E041D7F2}" type="slidenum">
              <a:rPr lang="en-GB" sz="1200">
                <a:latin typeface="Calibri" charset="0"/>
              </a:rPr>
              <a:pPr eaLnBrk="1" hangingPunct="1"/>
              <a:t>16</a:t>
            </a:fld>
            <a:endParaRPr lang="en-GB" sz="1200">
              <a:latin typeface="Calibri"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17</a:t>
            </a:fld>
            <a:endParaRPr lang="en-US"/>
          </a:p>
        </p:txBody>
      </p:sp>
    </p:spTree>
    <p:extLst>
      <p:ext uri="{BB962C8B-B14F-4D97-AF65-F5344CB8AC3E}">
        <p14:creationId xmlns:p14="http://schemas.microsoft.com/office/powerpoint/2010/main" val="222107106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smtClean="0"/>
              <a:t>Little account of cultural experiences/conditions</a:t>
            </a:r>
          </a:p>
          <a:p>
            <a:r>
              <a:rPr lang="en-US" dirty="0" smtClean="0"/>
              <a:t>Idea of discrete stages is </a:t>
            </a:r>
            <a:r>
              <a:rPr lang="en-US" dirty="0" err="1" smtClean="0"/>
              <a:t>alein</a:t>
            </a:r>
            <a:r>
              <a:rPr lang="en-US" dirty="0" smtClean="0"/>
              <a:t> to some</a:t>
            </a:r>
            <a:r>
              <a:rPr lang="en-US" baseline="0" dirty="0" smtClean="0"/>
              <a:t> peoples way of making meaning</a:t>
            </a:r>
          </a:p>
          <a:p>
            <a:r>
              <a:rPr lang="en-US" baseline="0" dirty="0" smtClean="0"/>
              <a:t>Scant regard for learning preferences</a:t>
            </a:r>
            <a:endParaRPr lang="en-US" dirty="0"/>
          </a:p>
        </p:txBody>
      </p:sp>
      <p:sp>
        <p:nvSpPr>
          <p:cNvPr id="4" name="Slide Number Placeholder 3"/>
          <p:cNvSpPr>
            <a:spLocks noGrp="1"/>
          </p:cNvSpPr>
          <p:nvPr>
            <p:ph type="sldNum" sz="quarter" idx="10"/>
          </p:nvPr>
        </p:nvSpPr>
        <p:spPr/>
        <p:txBody>
          <a:bodyPr/>
          <a:lstStyle/>
          <a:p>
            <a:fld id="{2001712B-044F-DD46-8A90-DA52DCA68A18}" type="slidenum">
              <a:rPr lang="en-US" smtClean="0"/>
              <a:t>18</a:t>
            </a:fld>
            <a:endParaRPr lang="en-US"/>
          </a:p>
        </p:txBody>
      </p:sp>
    </p:spTree>
    <p:extLst>
      <p:ext uri="{BB962C8B-B14F-4D97-AF65-F5344CB8AC3E}">
        <p14:creationId xmlns:p14="http://schemas.microsoft.com/office/powerpoint/2010/main" val="197665999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19</a:t>
            </a:fld>
            <a:endParaRPr lang="en-US"/>
          </a:p>
        </p:txBody>
      </p:sp>
    </p:spTree>
    <p:extLst>
      <p:ext uri="{BB962C8B-B14F-4D97-AF65-F5344CB8AC3E}">
        <p14:creationId xmlns:p14="http://schemas.microsoft.com/office/powerpoint/2010/main" val="3106239432"/>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2001712B-044F-DD46-8A90-DA52DCA68A18}" type="slidenum">
              <a:rPr lang="en-US" smtClean="0"/>
              <a:t>20</a:t>
            </a:fld>
            <a:endParaRPr lang="en-US"/>
          </a:p>
        </p:txBody>
      </p:sp>
    </p:spTree>
    <p:extLst>
      <p:ext uri="{BB962C8B-B14F-4D97-AF65-F5344CB8AC3E}">
        <p14:creationId xmlns:p14="http://schemas.microsoft.com/office/powerpoint/2010/main" val="392938692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image" Target="../media/image2.jpg"/></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GB" smtClean="0"/>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GB" smtClean="0"/>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17F3A60D-1021-9246-8DF4-71EE9663451A}" type="datetimeFigureOut">
              <a:rPr lang="en-US" smtClean="0"/>
              <a:t>11/10/19</a:t>
            </a:fld>
            <a:endParaRPr lang="en-US"/>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17F3A60D-1021-9246-8DF4-71EE9663451A}" type="datetimeFigureOut">
              <a:rPr lang="en-US" smtClean="0"/>
              <a:t>11/10/19</a:t>
            </a:fld>
            <a:endParaRPr lang="en-US"/>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US"/>
          </a:p>
        </p:txBody>
      </p:sp>
      <p:sp>
        <p:nvSpPr>
          <p:cNvPr id="6" name="Slide Number Placeholder 5"/>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GB" smtClean="0"/>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GB" smtClean="0"/>
              <a:t>Click to edit Master text styles</a:t>
            </a:r>
          </a:p>
        </p:txBody>
      </p:sp>
      <p:sp>
        <p:nvSpPr>
          <p:cNvPr id="4" name="Date Placeholder 3"/>
          <p:cNvSpPr>
            <a:spLocks noGrp="1"/>
          </p:cNvSpPr>
          <p:nvPr>
            <p:ph type="dt" sz="half" idx="10"/>
          </p:nvPr>
        </p:nvSpPr>
        <p:spPr/>
        <p:txBody>
          <a:bodyPr/>
          <a:lstStyle/>
          <a:p>
            <a:fld id="{17F3A60D-1021-9246-8DF4-71EE9663451A}" type="datetimeFigureOut">
              <a:rPr lang="en-US" smtClean="0"/>
              <a:t>11/10/19</a:t>
            </a:fld>
            <a:endParaRPr lang="en-US"/>
          </a:p>
        </p:txBody>
      </p:sp>
      <p:sp>
        <p:nvSpPr>
          <p:cNvPr id="6" name="Slide Number Placeholder 5"/>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Date Placeholder 4"/>
          <p:cNvSpPr>
            <a:spLocks noGrp="1"/>
          </p:cNvSpPr>
          <p:nvPr>
            <p:ph type="dt" sz="half" idx="10"/>
          </p:nvPr>
        </p:nvSpPr>
        <p:spPr/>
        <p:txBody>
          <a:bodyPr/>
          <a:lstStyle/>
          <a:p>
            <a:fld id="{17F3A60D-1021-9246-8DF4-71EE9663451A}" type="datetimeFigureOut">
              <a:rPr lang="en-US" smtClean="0"/>
              <a:t>11/10/19</a:t>
            </a:fld>
            <a:endParaRPr lang="en-US"/>
          </a:p>
        </p:txBody>
      </p:sp>
      <p:sp>
        <p:nvSpPr>
          <p:cNvPr id="7" name="Slide Number Placeholder 6"/>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GB"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smtClean="0"/>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7" name="Date Placeholder 6"/>
          <p:cNvSpPr>
            <a:spLocks noGrp="1"/>
          </p:cNvSpPr>
          <p:nvPr>
            <p:ph type="dt" sz="half" idx="10"/>
          </p:nvPr>
        </p:nvSpPr>
        <p:spPr/>
        <p:txBody>
          <a:bodyPr/>
          <a:lstStyle/>
          <a:p>
            <a:fld id="{17F3A60D-1021-9246-8DF4-71EE9663451A}" type="datetimeFigureOut">
              <a:rPr lang="en-US" smtClean="0"/>
              <a:t>11/10/19</a:t>
            </a:fld>
            <a:endParaRPr lang="en-US"/>
          </a:p>
        </p:txBody>
      </p:sp>
      <p:sp>
        <p:nvSpPr>
          <p:cNvPr id="9" name="Slide Number Placeholder 8"/>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Date Placeholder 2"/>
          <p:cNvSpPr>
            <a:spLocks noGrp="1"/>
          </p:cNvSpPr>
          <p:nvPr>
            <p:ph type="dt" sz="half" idx="10"/>
          </p:nvPr>
        </p:nvSpPr>
        <p:spPr/>
        <p:txBody>
          <a:bodyPr/>
          <a:lstStyle/>
          <a:p>
            <a:fld id="{17F3A60D-1021-9246-8DF4-71EE9663451A}" type="datetimeFigureOut">
              <a:rPr lang="en-US" smtClean="0"/>
              <a:t>11/10/19</a:t>
            </a:fld>
            <a:endParaRPr lang="en-US"/>
          </a:p>
        </p:txBody>
      </p:sp>
      <p:sp>
        <p:nvSpPr>
          <p:cNvPr id="5" name="Slide Number Placeholder 4"/>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17F3A60D-1021-9246-8DF4-71EE9663451A}" type="datetimeFigureOut">
              <a:rPr lang="en-US" smtClean="0"/>
              <a:t>11/10/19</a:t>
            </a:fld>
            <a:endParaRPr lang="en-US"/>
          </a:p>
        </p:txBody>
      </p:sp>
      <p:sp>
        <p:nvSpPr>
          <p:cNvPr id="4" name="Slide Number Placeholder 3"/>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GB" smtClean="0"/>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7F3A60D-1021-9246-8DF4-71EE9663451A}" type="datetimeFigureOut">
              <a:rPr lang="en-US" smtClean="0"/>
              <a:t>11/10/19</a:t>
            </a:fld>
            <a:endParaRPr lang="en-US"/>
          </a:p>
        </p:txBody>
      </p:sp>
      <p:sp>
        <p:nvSpPr>
          <p:cNvPr id="7" name="Slide Number Placeholder 6"/>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GB" smtClean="0"/>
              <a:t>Click to edit Master title style</a:t>
            </a:r>
            <a:endParaRPr lang="en-GB" dirty="0"/>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smtClean="0"/>
              <a:t>Drag picture to placeholder or click icon to add</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GB" smtClean="0"/>
              <a:t>Click to edit Master text styles</a:t>
            </a:r>
          </a:p>
        </p:txBody>
      </p:sp>
      <p:sp>
        <p:nvSpPr>
          <p:cNvPr id="5" name="Date Placeholder 4"/>
          <p:cNvSpPr>
            <a:spLocks noGrp="1"/>
          </p:cNvSpPr>
          <p:nvPr>
            <p:ph type="dt" sz="half" idx="10"/>
          </p:nvPr>
        </p:nvSpPr>
        <p:spPr/>
        <p:txBody>
          <a:bodyPr/>
          <a:lstStyle/>
          <a:p>
            <a:fld id="{17F3A60D-1021-9246-8DF4-71EE9663451A}" type="datetimeFigureOut">
              <a:rPr lang="en-US" smtClean="0"/>
              <a:t>11/10/19</a:t>
            </a:fld>
            <a:endParaRPr lang="en-US"/>
          </a:p>
        </p:txBody>
      </p:sp>
      <p:sp>
        <p:nvSpPr>
          <p:cNvPr id="7" name="Slide Number Placeholder 6"/>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17F3A60D-1021-9246-8DF4-71EE9663451A}" type="datetimeFigureOut">
              <a:rPr lang="en-US" smtClean="0"/>
              <a:t>11/10/19</a:t>
            </a:fld>
            <a:endParaRPr lang="en-US"/>
          </a:p>
        </p:txBody>
      </p:sp>
      <p:sp>
        <p:nvSpPr>
          <p:cNvPr id="6" name="Slide Number Placeholder 5"/>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GB" smtClean="0"/>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a:p>
        </p:txBody>
      </p:sp>
      <p:sp>
        <p:nvSpPr>
          <p:cNvPr id="4" name="Date Placeholder 3"/>
          <p:cNvSpPr>
            <a:spLocks noGrp="1"/>
          </p:cNvSpPr>
          <p:nvPr>
            <p:ph type="dt" sz="half" idx="10"/>
          </p:nvPr>
        </p:nvSpPr>
        <p:spPr/>
        <p:txBody>
          <a:bodyPr/>
          <a:lstStyle/>
          <a:p>
            <a:fld id="{17F3A60D-1021-9246-8DF4-71EE9663451A}" type="datetimeFigureOut">
              <a:rPr lang="en-US" smtClean="0"/>
              <a:t>11/10/19</a:t>
            </a:fld>
            <a:endParaRPr lang="en-US"/>
          </a:p>
        </p:txBody>
      </p:sp>
      <p:sp>
        <p:nvSpPr>
          <p:cNvPr id="6" name="Slide Number Placeholder 5"/>
          <p:cNvSpPr>
            <a:spLocks noGrp="1"/>
          </p:cNvSpPr>
          <p:nvPr>
            <p:ph type="sldNum" sz="quarter" idx="12"/>
          </p:nvPr>
        </p:nvSpPr>
        <p:spPr/>
        <p:txBody>
          <a:bodyPr/>
          <a:lstStyle/>
          <a:p>
            <a:fld id="{AB46DAE6-8BBB-ED44-B8A3-2A41AB660B2E}" type="slidenum">
              <a:rPr lang="en-US" smtClean="0"/>
              <a:t>‹#›</a:t>
            </a:fld>
            <a:endParaRPr lang="en-US"/>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3" Type="http://schemas.openxmlformats.org/officeDocument/2006/relationships/image" Target="../media/image1.jpg"/><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GB" smtClean="0"/>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GB" smtClean="0"/>
              <a:t>Click to edit Master text styles</a:t>
            </a:r>
          </a:p>
          <a:p>
            <a:pPr lvl="1"/>
            <a:r>
              <a:rPr lang="en-GB" smtClean="0"/>
              <a:t>Second level</a:t>
            </a:r>
          </a:p>
          <a:p>
            <a:pPr lvl="2"/>
            <a:r>
              <a:rPr lang="en-GB" smtClean="0"/>
              <a:t>Third level</a:t>
            </a:r>
          </a:p>
          <a:p>
            <a:pPr lvl="3"/>
            <a:r>
              <a:rPr lang="en-GB" smtClean="0"/>
              <a:t>Fourth level</a:t>
            </a:r>
          </a:p>
          <a:p>
            <a:pPr lvl="4"/>
            <a:r>
              <a:rPr lang="en-GB" smtClean="0"/>
              <a:t>Fifth level</a:t>
            </a:r>
            <a:endParaRPr lang="en-GB" dirty="0"/>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17F3A60D-1021-9246-8DF4-71EE9663451A}" type="datetimeFigureOut">
              <a:rPr lang="en-US" smtClean="0"/>
              <a:t>11/10/19</a:t>
            </a:fld>
            <a:endParaRPr lang="en-US"/>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B46DAE6-8BBB-ED44-B8A3-2A41AB660B2E}" type="slidenum">
              <a:rPr lang="en-US" smtClean="0"/>
              <a:t>‹#›</a:t>
            </a:fld>
            <a:endParaRPr lang="en-US"/>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3.xml"/><Relationship Id="rId3" Type="http://schemas.openxmlformats.org/officeDocument/2006/relationships/image" Target="../media/image3.png"/></Relationships>
</file>

<file path=ppt/slides/_rels/slide6.xml.rels><?xml version="1.0" encoding="UTF-8" standalone="yes"?>
<Relationships xmlns="http://schemas.openxmlformats.org/package/2006/relationships"><Relationship Id="rId3" Type="http://schemas.openxmlformats.org/officeDocument/2006/relationships/diagramData" Target="../diagrams/data1.xml"/><Relationship Id="rId4" Type="http://schemas.openxmlformats.org/officeDocument/2006/relationships/diagramLayout" Target="../diagrams/layout1.xml"/><Relationship Id="rId5" Type="http://schemas.openxmlformats.org/officeDocument/2006/relationships/diagramQuickStyle" Target="../diagrams/quickStyle1.xml"/><Relationship Id="rId6" Type="http://schemas.openxmlformats.org/officeDocument/2006/relationships/diagramColors" Target="../diagrams/colors1.xml"/><Relationship Id="rId7" Type="http://schemas.microsoft.com/office/2007/relationships/diagramDrawing" Target="../diagrams/drawing1.xml"/><Relationship Id="rId8" Type="http://schemas.openxmlformats.org/officeDocument/2006/relationships/image" Target="../media/image4.png"/><Relationship Id="rId1" Type="http://schemas.openxmlformats.org/officeDocument/2006/relationships/slideLayout" Target="../slideLayouts/slideLayout6.xml"/><Relationship Id="rId2" Type="http://schemas.openxmlformats.org/officeDocument/2006/relationships/notesSlide" Target="../notesSlides/notesSlide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8.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9.xml"/><Relationship Id="rId3" Type="http://schemas.openxmlformats.org/officeDocument/2006/relationships/image" Target="../media/image5.png"/></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0.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1.xml"/><Relationship Id="rId3" Type="http://schemas.openxmlformats.org/officeDocument/2006/relationships/hyperlink" Target="http://openlearn.open.ac.uk/mod/glossary/showentry.php?courseid=1556&amp;concept=Higher+educ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 Id="rId2" Type="http://schemas.openxmlformats.org/officeDocument/2006/relationships/notesSlide" Target="../notesSlides/notesSlide1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3.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4.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notesSlide" Target="../notesSlides/notesSlide15.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lstStyle/>
          <a:p>
            <a:r>
              <a:rPr lang="en-US" dirty="0" smtClean="0"/>
              <a:t>Annette Fillery-Travis</a:t>
            </a:r>
            <a:endParaRPr lang="en-US" dirty="0"/>
          </a:p>
        </p:txBody>
      </p:sp>
      <p:sp>
        <p:nvSpPr>
          <p:cNvPr id="3" name="Subtitle 2"/>
          <p:cNvSpPr>
            <a:spLocks noGrp="1"/>
          </p:cNvSpPr>
          <p:nvPr>
            <p:ph type="subTitle" idx="1"/>
          </p:nvPr>
        </p:nvSpPr>
        <p:spPr/>
        <p:txBody>
          <a:bodyPr/>
          <a:lstStyle/>
          <a:p>
            <a:endParaRPr lang="en-US"/>
          </a:p>
        </p:txBody>
      </p:sp>
    </p:spTree>
    <p:extLst>
      <p:ext uri="{BB962C8B-B14F-4D97-AF65-F5344CB8AC3E}">
        <p14:creationId xmlns:p14="http://schemas.microsoft.com/office/powerpoint/2010/main" val="374744638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5" name="Title 4"/>
          <p:cNvSpPr>
            <a:spLocks noGrp="1"/>
          </p:cNvSpPr>
          <p:nvPr>
            <p:ph type="title"/>
          </p:nvPr>
        </p:nvSpPr>
        <p:spPr/>
        <p:txBody>
          <a:bodyPr>
            <a:normAutofit fontScale="90000"/>
          </a:bodyPr>
          <a:lstStyle/>
          <a:p>
            <a:pPr eaLnBrk="1" hangingPunct="1"/>
            <a:r>
              <a:rPr lang="en-GB">
                <a:latin typeface="Georgia" charset="0"/>
              </a:rPr>
              <a:t>Purpose of the Review of Learning</a:t>
            </a:r>
          </a:p>
        </p:txBody>
      </p:sp>
      <p:sp>
        <p:nvSpPr>
          <p:cNvPr id="16386" name="TextBox 5"/>
          <p:cNvSpPr txBox="1">
            <a:spLocks noChangeArrowheads="1"/>
          </p:cNvSpPr>
          <p:nvPr/>
        </p:nvSpPr>
        <p:spPr bwMode="auto">
          <a:xfrm>
            <a:off x="714375" y="1643063"/>
            <a:ext cx="7947025" cy="20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00">
                <a:latin typeface="Georgia" charset="0"/>
              </a:rPr>
              <a:t>Acknowledgement of the learning you are bringing to your programme:</a:t>
            </a:r>
          </a:p>
          <a:p>
            <a:pPr eaLnBrk="1" hangingPunct="1"/>
            <a:endParaRPr lang="en-GB" sz="1800">
              <a:latin typeface="Georgia" charset="0"/>
            </a:endParaRPr>
          </a:p>
          <a:p>
            <a:pPr eaLnBrk="1" hangingPunct="1"/>
            <a:endParaRPr lang="en-GB" sz="1800">
              <a:latin typeface="Georgia" charset="0"/>
            </a:endParaRPr>
          </a:p>
          <a:p>
            <a:pPr eaLnBrk="1" hangingPunct="1"/>
            <a:endParaRPr lang="en-GB" sz="1800">
              <a:latin typeface="Georgia" charset="0"/>
            </a:endParaRPr>
          </a:p>
          <a:p>
            <a:pPr eaLnBrk="1" hangingPunct="1"/>
            <a:endParaRPr lang="en-GB" sz="1800">
              <a:latin typeface="Georgia" charset="0"/>
            </a:endParaRPr>
          </a:p>
          <a:p>
            <a:pPr eaLnBrk="1" hangingPunct="1">
              <a:buFont typeface="Arial" charset="0"/>
              <a:buChar char="•"/>
            </a:pPr>
            <a:endParaRPr lang="en-GB" sz="1800">
              <a:latin typeface="Georgia" charset="0"/>
            </a:endParaRPr>
          </a:p>
          <a:p>
            <a:pPr eaLnBrk="1" hangingPunct="1">
              <a:buFont typeface="Arial" charset="0"/>
              <a:buChar char="•"/>
            </a:pPr>
            <a:endParaRPr lang="en-GB" sz="1800">
              <a:latin typeface="Georgia" charset="0"/>
            </a:endParaRPr>
          </a:p>
        </p:txBody>
      </p:sp>
      <p:sp>
        <p:nvSpPr>
          <p:cNvPr id="16387" name="TextBox 6"/>
          <p:cNvSpPr txBox="1">
            <a:spLocks noChangeArrowheads="1"/>
          </p:cNvSpPr>
          <p:nvPr/>
        </p:nvSpPr>
        <p:spPr bwMode="auto">
          <a:xfrm>
            <a:off x="714375" y="2407503"/>
            <a:ext cx="7602538" cy="297773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lnSpc>
                <a:spcPct val="150000"/>
              </a:lnSpc>
              <a:buFont typeface="Arial" charset="0"/>
              <a:buChar char="•"/>
            </a:pPr>
            <a:r>
              <a:rPr lang="en-GB" sz="1800" dirty="0">
                <a:latin typeface="Georgia" charset="0"/>
              </a:rPr>
              <a:t>Opportunity to reflect upon your professional and personal life to date</a:t>
            </a:r>
          </a:p>
          <a:p>
            <a:pPr eaLnBrk="1" hangingPunct="1">
              <a:lnSpc>
                <a:spcPct val="150000"/>
              </a:lnSpc>
              <a:buFont typeface="Arial" charset="0"/>
              <a:buChar char="•"/>
            </a:pPr>
            <a:r>
              <a:rPr lang="en-GB" sz="1800" dirty="0">
                <a:latin typeface="Georgia" charset="0"/>
              </a:rPr>
              <a:t>Identify the professional capabilities which have often become implicit</a:t>
            </a:r>
          </a:p>
          <a:p>
            <a:pPr eaLnBrk="1" hangingPunct="1">
              <a:lnSpc>
                <a:spcPct val="150000"/>
              </a:lnSpc>
              <a:buFont typeface="Arial" charset="0"/>
              <a:buChar char="•"/>
            </a:pPr>
            <a:r>
              <a:rPr lang="en-GB" sz="1800" dirty="0">
                <a:latin typeface="Georgia" charset="0"/>
              </a:rPr>
              <a:t>Identify the values, beliefs and ‘taken for </a:t>
            </a:r>
            <a:r>
              <a:rPr lang="en-GB" sz="1800" dirty="0" err="1">
                <a:latin typeface="Georgia" charset="0"/>
              </a:rPr>
              <a:t>granteds</a:t>
            </a:r>
            <a:r>
              <a:rPr lang="en-GB" sz="1800" dirty="0">
                <a:latin typeface="Georgia" charset="0"/>
              </a:rPr>
              <a:t>’ which shape your practice and inform </a:t>
            </a:r>
            <a:r>
              <a:rPr lang="en-GB" sz="1800" dirty="0" smtClean="0">
                <a:latin typeface="Georgia" charset="0"/>
              </a:rPr>
              <a:t>your </a:t>
            </a:r>
            <a:r>
              <a:rPr lang="en-GB" sz="1800" dirty="0">
                <a:latin typeface="Georgia" charset="0"/>
              </a:rPr>
              <a:t>behaviours and </a:t>
            </a:r>
            <a:r>
              <a:rPr lang="en-GB" sz="1800" dirty="0" smtClean="0">
                <a:latin typeface="Georgia" charset="0"/>
              </a:rPr>
              <a:t>judgements</a:t>
            </a:r>
          </a:p>
          <a:p>
            <a:pPr eaLnBrk="1" hangingPunct="1">
              <a:lnSpc>
                <a:spcPct val="150000"/>
              </a:lnSpc>
              <a:buFont typeface="Arial" charset="0"/>
              <a:buChar char="•"/>
            </a:pPr>
            <a:r>
              <a:rPr lang="en-GB" sz="1800" dirty="0" smtClean="0">
                <a:latin typeface="Georgia" charset="0"/>
              </a:rPr>
              <a:t>Offer a persuasive and holistic account of your current professional self</a:t>
            </a:r>
          </a:p>
          <a:p>
            <a:pPr eaLnBrk="1" hangingPunct="1">
              <a:lnSpc>
                <a:spcPct val="150000"/>
              </a:lnSpc>
              <a:buFont typeface="Arial" charset="0"/>
              <a:buChar char="•"/>
            </a:pPr>
            <a:r>
              <a:rPr lang="en-GB" sz="1800" dirty="0" smtClean="0">
                <a:latin typeface="Georgia" charset="0"/>
              </a:rPr>
              <a:t>Linking your past learning to your future intentions on the </a:t>
            </a:r>
            <a:r>
              <a:rPr lang="en-GB" sz="1800" dirty="0" err="1" smtClean="0">
                <a:latin typeface="Georgia" charset="0"/>
              </a:rPr>
              <a:t>DProf</a:t>
            </a:r>
            <a:r>
              <a:rPr lang="en-GB" sz="1800" dirty="0" smtClean="0">
                <a:latin typeface="Georgia" charset="0"/>
              </a:rPr>
              <a:t> Programme</a:t>
            </a:r>
            <a:endParaRPr lang="en-GB" sz="1800" dirty="0">
              <a:latin typeface="Georgia" charset="0"/>
            </a:endParaRPr>
          </a:p>
        </p:txBody>
      </p:sp>
    </p:spTree>
    <p:extLst>
      <p:ext uri="{BB962C8B-B14F-4D97-AF65-F5344CB8AC3E}">
        <p14:creationId xmlns:p14="http://schemas.microsoft.com/office/powerpoint/2010/main" val="3445094010"/>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Theory and Knowledge</a:t>
            </a:r>
            <a:endParaRPr lang="en-US" dirty="0"/>
          </a:p>
        </p:txBody>
      </p:sp>
      <p:sp>
        <p:nvSpPr>
          <p:cNvPr id="3" name="Content Placeholder 2"/>
          <p:cNvSpPr>
            <a:spLocks noGrp="1"/>
          </p:cNvSpPr>
          <p:nvPr>
            <p:ph idx="1"/>
          </p:nvPr>
        </p:nvSpPr>
        <p:spPr/>
        <p:txBody>
          <a:bodyPr>
            <a:normAutofit fontScale="77500" lnSpcReduction="20000"/>
          </a:bodyPr>
          <a:lstStyle/>
          <a:p>
            <a:pPr lvl="1">
              <a:lnSpc>
                <a:spcPct val="120000"/>
              </a:lnSpc>
              <a:buFont typeface="Wingdings" charset="2"/>
              <a:buChar char="u"/>
            </a:pPr>
            <a:r>
              <a:rPr lang="en-GB" dirty="0"/>
              <a:t>your perspectives, values and the areas of knowledge that underpin your professional field (you may wish to consider the issues raised in the text on epistemology and ontology)</a:t>
            </a:r>
          </a:p>
          <a:p>
            <a:pPr lvl="1">
              <a:lnSpc>
                <a:spcPct val="120000"/>
              </a:lnSpc>
              <a:buFont typeface="Wingdings" charset="2"/>
              <a:buChar char="u"/>
            </a:pPr>
            <a:r>
              <a:rPr lang="en-GB" dirty="0"/>
              <a:t>links between theory and your practice, particularly in the analysis of organisational development and change</a:t>
            </a:r>
          </a:p>
          <a:p>
            <a:pPr lvl="1">
              <a:lnSpc>
                <a:spcPct val="120000"/>
              </a:lnSpc>
              <a:buFont typeface="Wingdings" charset="2"/>
              <a:buChar char="u"/>
            </a:pPr>
            <a:r>
              <a:rPr lang="en-GB" dirty="0"/>
              <a:t>any literature which indicates the theoretical underpinning of your reflective approach to your professional context</a:t>
            </a:r>
          </a:p>
          <a:p>
            <a:pPr lvl="1">
              <a:lnSpc>
                <a:spcPct val="120000"/>
              </a:lnSpc>
              <a:buFont typeface="Wingdings" charset="2"/>
              <a:buChar char="u"/>
            </a:pPr>
            <a:r>
              <a:rPr lang="en-GB" dirty="0"/>
              <a:t>any relevant formal postgraduate learning (if you are in doubt about the level or type of award you have for any formal learning, talk to your module tutor).</a:t>
            </a:r>
          </a:p>
          <a:p>
            <a:pPr marL="0" indent="0">
              <a:buNone/>
            </a:pPr>
            <a:endParaRPr lang="en-US" dirty="0"/>
          </a:p>
        </p:txBody>
      </p:sp>
    </p:spTree>
    <p:extLst>
      <p:ext uri="{BB962C8B-B14F-4D97-AF65-F5344CB8AC3E}">
        <p14:creationId xmlns:p14="http://schemas.microsoft.com/office/powerpoint/2010/main" val="2340431502"/>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Practice</a:t>
            </a:r>
            <a:endParaRPr lang="en-US" dirty="0"/>
          </a:p>
        </p:txBody>
      </p:sp>
      <p:sp>
        <p:nvSpPr>
          <p:cNvPr id="3" name="Content Placeholder 2"/>
          <p:cNvSpPr>
            <a:spLocks noGrp="1"/>
          </p:cNvSpPr>
          <p:nvPr>
            <p:ph idx="1"/>
          </p:nvPr>
        </p:nvSpPr>
        <p:spPr/>
        <p:txBody>
          <a:bodyPr>
            <a:normAutofit fontScale="85000" lnSpcReduction="20000"/>
          </a:bodyPr>
          <a:lstStyle/>
          <a:p>
            <a:pPr lvl="1">
              <a:buFont typeface="Wingdings" charset="2"/>
              <a:buChar char="u"/>
            </a:pPr>
            <a:r>
              <a:rPr lang="en-GB" dirty="0"/>
              <a:t>the links between your past learning and your practice</a:t>
            </a:r>
          </a:p>
          <a:p>
            <a:pPr lvl="1">
              <a:buFont typeface="Wingdings" charset="2"/>
              <a:buChar char="u"/>
            </a:pPr>
            <a:r>
              <a:rPr lang="en-GB" dirty="0"/>
              <a:t>your research and professional capabilities</a:t>
            </a:r>
          </a:p>
          <a:p>
            <a:pPr lvl="1">
              <a:buFont typeface="Wingdings" charset="2"/>
              <a:buChar char="u"/>
            </a:pPr>
            <a:r>
              <a:rPr lang="en-GB" dirty="0"/>
              <a:t>your progression and development in your organisation and sphere of work </a:t>
            </a:r>
            <a:br>
              <a:rPr lang="en-GB" dirty="0"/>
            </a:br>
            <a:r>
              <a:rPr lang="en-GB" dirty="0"/>
              <a:t>over time</a:t>
            </a:r>
          </a:p>
          <a:p>
            <a:pPr lvl="1">
              <a:buFont typeface="Wingdings" charset="2"/>
              <a:buChar char="u"/>
            </a:pPr>
            <a:r>
              <a:rPr lang="en-GB" dirty="0"/>
              <a:t>your responsibilities and how you have increased them</a:t>
            </a:r>
          </a:p>
          <a:p>
            <a:pPr lvl="1">
              <a:buFont typeface="Wingdings" charset="2"/>
              <a:buChar char="u"/>
            </a:pPr>
            <a:r>
              <a:rPr lang="en-GB" dirty="0"/>
              <a:t>the authority you have and the resources at your disposal to undertake project work at </a:t>
            </a:r>
            <a:r>
              <a:rPr lang="en-GB" dirty="0" err="1"/>
              <a:t>DProf</a:t>
            </a:r>
            <a:r>
              <a:rPr lang="en-GB" dirty="0"/>
              <a:t> level</a:t>
            </a:r>
          </a:p>
          <a:p>
            <a:pPr lvl="1">
              <a:buFont typeface="Wingdings" charset="2"/>
              <a:buChar char="u"/>
            </a:pPr>
            <a:r>
              <a:rPr lang="en-GB" dirty="0"/>
              <a:t>your achievements</a:t>
            </a:r>
          </a:p>
          <a:p>
            <a:pPr lvl="1">
              <a:buFont typeface="Wingdings" charset="2"/>
              <a:buChar char="u"/>
            </a:pPr>
            <a:r>
              <a:rPr lang="en-GB" dirty="0"/>
              <a:t>any relevant non-employment activities.</a:t>
            </a:r>
          </a:p>
          <a:p>
            <a:endParaRPr lang="en-US" dirty="0"/>
          </a:p>
        </p:txBody>
      </p:sp>
    </p:spTree>
    <p:extLst>
      <p:ext uri="{BB962C8B-B14F-4D97-AF65-F5344CB8AC3E}">
        <p14:creationId xmlns:p14="http://schemas.microsoft.com/office/powerpoint/2010/main" val="2421003818"/>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4577" name="Picture 6"/>
          <p:cNvPicPr>
            <a:picLocks noChangeAspect="1"/>
          </p:cNvPicPr>
          <p:nvPr/>
        </p:nvPicPr>
        <p:blipFill>
          <a:blip r:embed="rId3">
            <a:extLst>
              <a:ext uri="{28A0092B-C50C-407E-A947-70E740481C1C}">
                <a14:useLocalDpi xmlns:a14="http://schemas.microsoft.com/office/drawing/2010/main" val="0"/>
              </a:ext>
            </a:extLst>
          </a:blip>
          <a:srcRect/>
          <a:stretch>
            <a:fillRect/>
          </a:stretch>
        </p:blipFill>
        <p:spPr bwMode="auto">
          <a:xfrm>
            <a:off x="0" y="38100"/>
            <a:ext cx="9144000" cy="675798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 name="TextBox 1"/>
          <p:cNvSpPr txBox="1"/>
          <p:nvPr/>
        </p:nvSpPr>
        <p:spPr>
          <a:xfrm>
            <a:off x="6120990" y="6254357"/>
            <a:ext cx="1775922" cy="369332"/>
          </a:xfrm>
          <a:prstGeom prst="rect">
            <a:avLst/>
          </a:prstGeom>
          <a:noFill/>
        </p:spPr>
        <p:txBody>
          <a:bodyPr wrap="none" rtlCol="0">
            <a:spAutoFit/>
          </a:bodyPr>
          <a:lstStyle/>
          <a:p>
            <a:r>
              <a:rPr lang="en-US" dirty="0" err="1" smtClean="0"/>
              <a:t>Broadwell</a:t>
            </a:r>
            <a:r>
              <a:rPr lang="en-US" dirty="0" smtClean="0"/>
              <a:t> 1974</a:t>
            </a:r>
            <a:endParaRPr lang="en-US" dirty="0"/>
          </a:p>
        </p:txBody>
      </p:sp>
    </p:spTree>
    <p:extLst>
      <p:ext uri="{BB962C8B-B14F-4D97-AF65-F5344CB8AC3E}">
        <p14:creationId xmlns:p14="http://schemas.microsoft.com/office/powerpoint/2010/main" val="3291655150"/>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1" name="Title 1"/>
          <p:cNvSpPr>
            <a:spLocks noGrp="1"/>
          </p:cNvSpPr>
          <p:nvPr>
            <p:ph type="title"/>
          </p:nvPr>
        </p:nvSpPr>
        <p:spPr>
          <a:xfrm>
            <a:off x="2428875" y="80963"/>
            <a:ext cx="3962400" cy="4419600"/>
          </a:xfrm>
        </p:spPr>
        <p:txBody>
          <a:bodyPr anchor="t"/>
          <a:lstStyle/>
          <a:p>
            <a:pPr eaLnBrk="1" hangingPunct="1"/>
            <a:r>
              <a:rPr lang="en-GB" sz="3200">
                <a:latin typeface="Tahoma" charset="0"/>
                <a:cs typeface="Tahoma" charset="0"/>
              </a:rPr>
              <a:t>Intellectual System or Practice Wisdom?</a:t>
            </a:r>
          </a:p>
        </p:txBody>
      </p:sp>
      <p:graphicFrame>
        <p:nvGraphicFramePr>
          <p:cNvPr id="3" name="Diagram 2"/>
          <p:cNvGraphicFramePr/>
          <p:nvPr>
            <p:extLst>
              <p:ext uri="{D42A27DB-BD31-4B8C-83A1-F6EECF244321}">
                <p14:modId xmlns:p14="http://schemas.microsoft.com/office/powerpoint/2010/main" val="1909946362"/>
              </p:ext>
            </p:extLst>
          </p:nvPr>
        </p:nvGraphicFramePr>
        <p:xfrm>
          <a:off x="541646" y="1904880"/>
          <a:ext cx="5849629" cy="386361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pic>
        <p:nvPicPr>
          <p:cNvPr id="25603" name="Picture 21" descr="gsr_big_sampl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8900" y="4885279"/>
            <a:ext cx="822325" cy="55086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25604" name="TextBox 4"/>
          <p:cNvSpPr txBox="1">
            <a:spLocks noChangeArrowheads="1"/>
          </p:cNvSpPr>
          <p:nvPr/>
        </p:nvSpPr>
        <p:spPr bwMode="auto">
          <a:xfrm>
            <a:off x="275192" y="1581823"/>
            <a:ext cx="2120900" cy="6461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00" dirty="0">
                <a:latin typeface="Georgia" charset="0"/>
                <a:ea typeface="ヒラギノ角ゴ Pro W3" charset="0"/>
                <a:cs typeface="ヒラギノ角ゴ Pro W3" charset="0"/>
              </a:rPr>
              <a:t>Factors influencing</a:t>
            </a:r>
          </a:p>
          <a:p>
            <a:pPr eaLnBrk="1" hangingPunct="1"/>
            <a:r>
              <a:rPr lang="en-GB" sz="1800" dirty="0">
                <a:latin typeface="Georgia" charset="0"/>
                <a:ea typeface="ヒラギノ角ゴ Pro W3" charset="0"/>
                <a:cs typeface="ヒラギノ角ゴ Pro W3" charset="0"/>
              </a:rPr>
              <a:t>practice</a:t>
            </a:r>
          </a:p>
        </p:txBody>
      </p:sp>
      <p:sp>
        <p:nvSpPr>
          <p:cNvPr id="25605" name="Text Box 23"/>
          <p:cNvSpPr txBox="1">
            <a:spLocks noChangeArrowheads="1"/>
          </p:cNvSpPr>
          <p:nvPr/>
        </p:nvSpPr>
        <p:spPr bwMode="auto">
          <a:xfrm>
            <a:off x="6572250" y="6000750"/>
            <a:ext cx="1962150" cy="36671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00" dirty="0">
                <a:latin typeface="Georgia" charset="0"/>
                <a:ea typeface="ヒラギノ角ゴ Pro W3" charset="0"/>
                <a:cs typeface="ヒラギノ角ゴ Pro W3" charset="0"/>
              </a:rPr>
              <a:t>A Kaleidoscope? </a:t>
            </a:r>
            <a:endParaRPr lang="en-US" sz="1800" dirty="0">
              <a:latin typeface="Georgia" charset="0"/>
              <a:ea typeface="ヒラギノ角ゴ Pro W3" charset="0"/>
              <a:cs typeface="ヒラギノ角ゴ Pro W3" charset="0"/>
            </a:endParaRPr>
          </a:p>
        </p:txBody>
      </p:sp>
      <p:sp>
        <p:nvSpPr>
          <p:cNvPr id="7" name="Left-Right Arrow 6"/>
          <p:cNvSpPr/>
          <p:nvPr/>
        </p:nvSpPr>
        <p:spPr>
          <a:xfrm>
            <a:off x="5715000" y="3571875"/>
            <a:ext cx="1357313" cy="1000125"/>
          </a:xfrm>
          <a:prstGeom prst="leftRightArrow">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solidFill>
                <a:srgbClr val="FFFFFF"/>
              </a:solidFill>
              <a:latin typeface="Georgia" charset="0"/>
              <a:ea typeface="ＭＳ Ｐゴシック" charset="0"/>
              <a:cs typeface="Arial" charset="0"/>
            </a:endParaRPr>
          </a:p>
        </p:txBody>
      </p:sp>
      <p:sp>
        <p:nvSpPr>
          <p:cNvPr id="25607" name="TextBox 7"/>
          <p:cNvSpPr txBox="1">
            <a:spLocks noChangeArrowheads="1"/>
          </p:cNvSpPr>
          <p:nvPr/>
        </p:nvSpPr>
        <p:spPr bwMode="auto">
          <a:xfrm>
            <a:off x="7286625" y="3429000"/>
            <a:ext cx="1377950" cy="120015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r>
              <a:rPr lang="en-GB" sz="1800">
                <a:latin typeface="Georgia" charset="0"/>
                <a:ea typeface="ヒラギノ角ゴ Pro W3" charset="0"/>
                <a:cs typeface="ヒラギノ角ゴ Pro W3" charset="0"/>
              </a:rPr>
              <a:t>Innovative,</a:t>
            </a:r>
          </a:p>
          <a:p>
            <a:pPr eaLnBrk="1" hangingPunct="1"/>
            <a:r>
              <a:rPr lang="en-GB" sz="1800">
                <a:latin typeface="Georgia" charset="0"/>
                <a:ea typeface="ヒラギノ角ゴ Pro W3" charset="0"/>
                <a:cs typeface="ヒラギノ角ゴ Pro W3" charset="0"/>
              </a:rPr>
              <a:t>Adaptive,</a:t>
            </a:r>
          </a:p>
          <a:p>
            <a:pPr eaLnBrk="1" hangingPunct="1"/>
            <a:r>
              <a:rPr lang="en-GB" sz="1800">
                <a:latin typeface="Georgia" charset="0"/>
                <a:ea typeface="ヒラギノ角ゴ Pro W3" charset="0"/>
                <a:cs typeface="ヒラギノ角ゴ Pro W3" charset="0"/>
              </a:rPr>
              <a:t>Appropriate</a:t>
            </a:r>
          </a:p>
          <a:p>
            <a:pPr eaLnBrk="1" hangingPunct="1"/>
            <a:r>
              <a:rPr lang="en-GB" sz="1800">
                <a:latin typeface="Georgia" charset="0"/>
                <a:ea typeface="ヒラギノ角ゴ Pro W3" charset="0"/>
                <a:cs typeface="ヒラギノ角ゴ Pro W3" charset="0"/>
              </a:rPr>
              <a:t>Intervention</a:t>
            </a:r>
          </a:p>
        </p:txBody>
      </p:sp>
    </p:spTree>
    <p:extLst>
      <p:ext uri="{BB962C8B-B14F-4D97-AF65-F5344CB8AC3E}">
        <p14:creationId xmlns:p14="http://schemas.microsoft.com/office/powerpoint/2010/main" val="1172383381"/>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What is professional practice?</a:t>
            </a:r>
            <a:endParaRPr lang="en-US" dirty="0"/>
          </a:p>
        </p:txBody>
      </p:sp>
      <p:sp>
        <p:nvSpPr>
          <p:cNvPr id="3" name="Content Placeholder 2"/>
          <p:cNvSpPr>
            <a:spLocks noGrp="1"/>
          </p:cNvSpPr>
          <p:nvPr>
            <p:ph idx="1"/>
          </p:nvPr>
        </p:nvSpPr>
        <p:spPr/>
        <p:txBody>
          <a:bodyPr>
            <a:normAutofit/>
          </a:bodyPr>
          <a:lstStyle/>
          <a:p>
            <a:r>
              <a:rPr lang="en-US" sz="2400" dirty="0" smtClean="0"/>
              <a:t>Foucault:’ </a:t>
            </a:r>
            <a:r>
              <a:rPr lang="en-US" sz="2400" dirty="0"/>
              <a:t>Each society has its regime of truth, its “general politics” of truth: that is, the types of discourse which it accepts and makes function as true; the mechanisms and instances which enable one to distinguish true and false statements, the means by which each is sanctioned; the techniques and procedures accorded value in the acquisition of truth; the status of those who are charged with saying what counts as true’ (Foucault, in </a:t>
            </a:r>
            <a:r>
              <a:rPr lang="en-US" sz="2400" dirty="0" err="1"/>
              <a:t>Rabinow</a:t>
            </a:r>
            <a:r>
              <a:rPr lang="en-US" sz="2400" dirty="0"/>
              <a:t> 1991)</a:t>
            </a:r>
            <a:r>
              <a:rPr lang="en-US" sz="2400" dirty="0" smtClean="0"/>
              <a:t>.</a:t>
            </a:r>
          </a:p>
          <a:p>
            <a:endParaRPr lang="en-US" sz="1800" dirty="0"/>
          </a:p>
        </p:txBody>
      </p:sp>
    </p:spTree>
    <p:extLst>
      <p:ext uri="{BB962C8B-B14F-4D97-AF65-F5344CB8AC3E}">
        <p14:creationId xmlns:p14="http://schemas.microsoft.com/office/powerpoint/2010/main" val="375246063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57200" y="-35952"/>
            <a:ext cx="8229600" cy="1143000"/>
          </a:xfrm>
        </p:spPr>
        <p:txBody>
          <a:bodyPr/>
          <a:lstStyle/>
          <a:p>
            <a:r>
              <a:rPr lang="en-US" dirty="0" smtClean="0"/>
              <a:t>What is a Profession</a:t>
            </a:r>
            <a:endParaRPr lang="en-US" dirty="0"/>
          </a:p>
        </p:txBody>
      </p:sp>
      <p:sp>
        <p:nvSpPr>
          <p:cNvPr id="3" name="Content Placeholder 2"/>
          <p:cNvSpPr>
            <a:spLocks noGrp="1"/>
          </p:cNvSpPr>
          <p:nvPr>
            <p:ph idx="1"/>
          </p:nvPr>
        </p:nvSpPr>
        <p:spPr>
          <a:xfrm>
            <a:off x="457200" y="1774533"/>
            <a:ext cx="8229600" cy="4410185"/>
          </a:xfrm>
        </p:spPr>
        <p:txBody>
          <a:bodyPr>
            <a:normAutofit fontScale="92500"/>
          </a:bodyPr>
          <a:lstStyle/>
          <a:p>
            <a:r>
              <a:rPr lang="en-GB" sz="3400" dirty="0" smtClean="0"/>
              <a:t>The </a:t>
            </a:r>
            <a:r>
              <a:rPr lang="en-GB" sz="3400" dirty="0"/>
              <a:t>sociological analysis of professional work has differentiated professions and professionalism as a special means of organizing work and controlling workers; in contrast to the hierarchical, bureaucratic and managerial controls of industrial and commercial organizations’ (</a:t>
            </a:r>
            <a:r>
              <a:rPr lang="en-GB" sz="3400" dirty="0" err="1"/>
              <a:t>Everitt</a:t>
            </a:r>
            <a:r>
              <a:rPr lang="en-GB" sz="3400" dirty="0"/>
              <a:t> 2013). </a:t>
            </a:r>
          </a:p>
          <a:p>
            <a:pPr marL="0" indent="0">
              <a:buNone/>
            </a:pPr>
            <a:r>
              <a:rPr lang="en-GB" sz="4500" dirty="0"/>
              <a:t> </a:t>
            </a:r>
          </a:p>
          <a:p>
            <a:endParaRPr lang="en-US" dirty="0"/>
          </a:p>
        </p:txBody>
      </p:sp>
    </p:spTree>
    <p:extLst>
      <p:ext uri="{BB962C8B-B14F-4D97-AF65-F5344CB8AC3E}">
        <p14:creationId xmlns:p14="http://schemas.microsoft.com/office/powerpoint/2010/main" val="97063172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2285999" y="-25009554"/>
            <a:ext cx="6489635" cy="369332"/>
          </a:xfrm>
          <a:prstGeom prst="rect">
            <a:avLst/>
          </a:prstGeom>
        </p:spPr>
        <p:txBody>
          <a:bodyPr wrap="square">
            <a:spAutoFit/>
          </a:bodyPr>
          <a:lstStyle/>
          <a:p>
            <a:pPr marL="400050" lvl="1" indent="0">
              <a:buNone/>
            </a:pPr>
            <a:r>
              <a:rPr lang="en-GB" dirty="0" smtClean="0"/>
              <a:t>.  </a:t>
            </a:r>
            <a:endParaRPr lang="en-GB" dirty="0"/>
          </a:p>
        </p:txBody>
      </p:sp>
      <p:sp>
        <p:nvSpPr>
          <p:cNvPr id="5" name="Rectangle 4"/>
          <p:cNvSpPr/>
          <p:nvPr/>
        </p:nvSpPr>
        <p:spPr>
          <a:xfrm>
            <a:off x="602409" y="1351250"/>
            <a:ext cx="7554536" cy="4339650"/>
          </a:xfrm>
          <a:prstGeom prst="rect">
            <a:avLst/>
          </a:prstGeom>
        </p:spPr>
        <p:txBody>
          <a:bodyPr wrap="square">
            <a:spAutoFit/>
          </a:bodyPr>
          <a:lstStyle/>
          <a:p>
            <a:pPr marL="400050" lvl="1" indent="0">
              <a:buNone/>
            </a:pPr>
            <a:r>
              <a:rPr lang="en-GB" sz="2000" dirty="0"/>
              <a:t>The first theorists of professions (e.g. Pearson 1939) laid down a description of the characteristics of professional work and the professions that persists today. </a:t>
            </a:r>
            <a:endParaRPr lang="en-GB" sz="2000" dirty="0" smtClean="0"/>
          </a:p>
          <a:p>
            <a:pPr marL="400050" lvl="1" indent="0">
              <a:buNone/>
            </a:pPr>
            <a:endParaRPr lang="en-GB" sz="2000" dirty="0"/>
          </a:p>
          <a:p>
            <a:pPr marL="400050" lvl="1" indent="0">
              <a:buNone/>
            </a:pPr>
            <a:r>
              <a:rPr lang="en-GB" sz="2000" dirty="0" smtClean="0"/>
              <a:t>Held </a:t>
            </a:r>
            <a:r>
              <a:rPr lang="en-GB" sz="2000" dirty="0"/>
              <a:t>distinct from organisational employees in the way their work is organised or characterised the profession’s work was; </a:t>
            </a:r>
            <a:r>
              <a:rPr lang="en-GB" sz="2000" b="1" dirty="0"/>
              <a:t>specific, required extensive training based on intellectual skill, involved apprenticeship socialisation into the community of practitioners who had a monopoly on the provision of the work (Goode 1969) and finally the work is of critical importance to the client (i.e. the client is ‘at risk’). </a:t>
            </a:r>
          </a:p>
          <a:p>
            <a:endParaRPr lang="en-GB" dirty="0"/>
          </a:p>
          <a:p>
            <a:r>
              <a:rPr lang="en-GB" dirty="0" smtClean="0"/>
              <a:t>)</a:t>
            </a:r>
            <a:endParaRPr lang="en-US" dirty="0"/>
          </a:p>
        </p:txBody>
      </p:sp>
    </p:spTree>
    <p:extLst>
      <p:ext uri="{BB962C8B-B14F-4D97-AF65-F5344CB8AC3E}">
        <p14:creationId xmlns:p14="http://schemas.microsoft.com/office/powerpoint/2010/main" val="312853670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1"/>
          <p:cNvSpPr/>
          <p:nvPr/>
        </p:nvSpPr>
        <p:spPr>
          <a:xfrm>
            <a:off x="1011986" y="602366"/>
            <a:ext cx="7120027" cy="4524315"/>
          </a:xfrm>
          <a:prstGeom prst="rect">
            <a:avLst/>
          </a:prstGeom>
        </p:spPr>
        <p:txBody>
          <a:bodyPr wrap="square">
            <a:spAutoFit/>
          </a:bodyPr>
          <a:lstStyle/>
          <a:p>
            <a:r>
              <a:rPr lang="en-GB" sz="2400" dirty="0"/>
              <a:t>The education and training of a professional is generally highly regulated requiring study at the level of higher education but the road to full proficiency is identified through significant experience of applying it for a variety of issues within a range of contexts. </a:t>
            </a:r>
            <a:endParaRPr lang="en-GB" sz="2400" dirty="0" smtClean="0"/>
          </a:p>
          <a:p>
            <a:endParaRPr lang="en-GB" sz="2400" dirty="0"/>
          </a:p>
          <a:p>
            <a:r>
              <a:rPr lang="en-GB" sz="2400" dirty="0" smtClean="0"/>
              <a:t>‘</a:t>
            </a:r>
            <a:r>
              <a:rPr lang="en-GB" sz="2400" dirty="0"/>
              <a:t>The development of sophisticated reflection capable of producing </a:t>
            </a:r>
            <a:r>
              <a:rPr lang="en-GB" sz="2400" i="1" dirty="0" err="1"/>
              <a:t>phronesis</a:t>
            </a:r>
            <a:r>
              <a:rPr lang="en-GB" sz="2400" i="1" dirty="0"/>
              <a:t> ‘</a:t>
            </a:r>
            <a:r>
              <a:rPr lang="en-GB" sz="2400" dirty="0"/>
              <a:t>lies at the heart of professional mastery’ and indeed is the basis of professional chartering, fellowships and similar certifications (Kinsella &amp; Pitman 2012</a:t>
            </a:r>
            <a:endParaRPr lang="en-US" sz="2400" dirty="0"/>
          </a:p>
        </p:txBody>
      </p:sp>
    </p:spTree>
    <p:extLst>
      <p:ext uri="{BB962C8B-B14F-4D97-AF65-F5344CB8AC3E}">
        <p14:creationId xmlns:p14="http://schemas.microsoft.com/office/powerpoint/2010/main" val="265372993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Think about your Practice!</a:t>
            </a:r>
            <a:endParaRPr lang="en-US" dirty="0"/>
          </a:p>
        </p:txBody>
      </p:sp>
      <p:sp>
        <p:nvSpPr>
          <p:cNvPr id="3" name="Content Placeholder 2"/>
          <p:cNvSpPr>
            <a:spLocks noGrp="1"/>
          </p:cNvSpPr>
          <p:nvPr>
            <p:ph idx="1"/>
          </p:nvPr>
        </p:nvSpPr>
        <p:spPr/>
        <p:txBody>
          <a:bodyPr/>
          <a:lstStyle/>
          <a:p>
            <a:r>
              <a:rPr lang="en-US" dirty="0" smtClean="0"/>
              <a:t>Its purpose</a:t>
            </a:r>
          </a:p>
          <a:p>
            <a:r>
              <a:rPr lang="en-US" dirty="0" smtClean="0"/>
              <a:t>Its underpinning perspectives</a:t>
            </a:r>
          </a:p>
          <a:p>
            <a:r>
              <a:rPr lang="en-US" dirty="0" smtClean="0"/>
              <a:t>Its process</a:t>
            </a:r>
          </a:p>
          <a:p>
            <a:endParaRPr lang="en-US" dirty="0"/>
          </a:p>
        </p:txBody>
      </p:sp>
    </p:spTree>
    <p:extLst>
      <p:ext uri="{BB962C8B-B14F-4D97-AF65-F5344CB8AC3E}">
        <p14:creationId xmlns:p14="http://schemas.microsoft.com/office/powerpoint/2010/main" val="150102088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01" name="Rectangle 2"/>
          <p:cNvSpPr>
            <a:spLocks noGrp="1" noChangeArrowheads="1"/>
          </p:cNvSpPr>
          <p:nvPr>
            <p:ph type="title"/>
          </p:nvPr>
        </p:nvSpPr>
        <p:spPr>
          <a:xfrm>
            <a:off x="457200" y="-296862"/>
            <a:ext cx="8229600" cy="1143000"/>
          </a:xfrm>
        </p:spPr>
        <p:txBody>
          <a:bodyPr/>
          <a:lstStyle/>
          <a:p>
            <a:pPr eaLnBrk="1" hangingPunct="1">
              <a:defRPr/>
            </a:pPr>
            <a:r>
              <a:rPr lang="en-GB" dirty="0" smtClean="0">
                <a:latin typeface="Arial" charset="0"/>
              </a:rPr>
              <a:t>A framework for practice ?</a:t>
            </a:r>
            <a:endParaRPr lang="en-GB" dirty="0">
              <a:latin typeface="Arial" charset="0"/>
            </a:endParaRPr>
          </a:p>
        </p:txBody>
      </p:sp>
      <p:sp>
        <p:nvSpPr>
          <p:cNvPr id="22530" name="Rectangle 3"/>
          <p:cNvSpPr>
            <a:spLocks noGrp="1" noChangeArrowheads="1"/>
          </p:cNvSpPr>
          <p:nvPr>
            <p:ph idx="1"/>
          </p:nvPr>
        </p:nvSpPr>
        <p:spPr>
          <a:xfrm>
            <a:off x="371475" y="1222134"/>
            <a:ext cx="8401050" cy="4829175"/>
          </a:xfrm>
        </p:spPr>
        <p:txBody>
          <a:bodyPr/>
          <a:lstStyle/>
          <a:p>
            <a:pPr lvl="1" eaLnBrk="1" hangingPunct="1"/>
            <a:r>
              <a:rPr lang="en-GB" sz="2400" dirty="0">
                <a:latin typeface="Arial" charset="0"/>
              </a:rPr>
              <a:t>What do we mean by purpose?</a:t>
            </a:r>
          </a:p>
          <a:p>
            <a:pPr lvl="2" eaLnBrk="1" hangingPunct="1"/>
            <a:r>
              <a:rPr lang="en-GB" dirty="0">
                <a:latin typeface="Arial" charset="0"/>
              </a:rPr>
              <a:t>Question, expectation (intention, outputs, results, learning) role, context (meaning, values and ethics), all of which create the boundaries for the work</a:t>
            </a:r>
          </a:p>
          <a:p>
            <a:pPr lvl="1" eaLnBrk="1" hangingPunct="1"/>
            <a:r>
              <a:rPr lang="en-GB" sz="2400" dirty="0">
                <a:latin typeface="Arial" charset="0"/>
              </a:rPr>
              <a:t>What do we mean by perspectives?</a:t>
            </a:r>
          </a:p>
          <a:p>
            <a:pPr lvl="2" eaLnBrk="1" hangingPunct="1"/>
            <a:r>
              <a:rPr lang="en-GB" dirty="0">
                <a:latin typeface="Arial" charset="0"/>
              </a:rPr>
              <a:t>Beliefs (self, others, change), </a:t>
            </a:r>
            <a:r>
              <a:rPr lang="en-GB" dirty="0" smtClean="0">
                <a:latin typeface="Arial" charset="0"/>
              </a:rPr>
              <a:t>theories, models</a:t>
            </a:r>
            <a:r>
              <a:rPr lang="en-GB" dirty="0">
                <a:latin typeface="Arial" charset="0"/>
              </a:rPr>
              <a:t>, approach to evidence or science (meaning, values and ethics)</a:t>
            </a:r>
          </a:p>
          <a:p>
            <a:pPr lvl="1" eaLnBrk="1" hangingPunct="1"/>
            <a:r>
              <a:rPr lang="en-GB" sz="2400" dirty="0">
                <a:latin typeface="Arial" charset="0"/>
              </a:rPr>
              <a:t>What do we mean by process?</a:t>
            </a:r>
          </a:p>
          <a:p>
            <a:pPr lvl="2" eaLnBrk="1" hangingPunct="1"/>
            <a:r>
              <a:rPr lang="en-GB" dirty="0">
                <a:latin typeface="Arial" charset="0"/>
              </a:rPr>
              <a:t>What we do (what happens) when we work</a:t>
            </a:r>
          </a:p>
          <a:p>
            <a:pPr lvl="2" eaLnBrk="1" hangingPunct="1">
              <a:buFontTx/>
              <a:buNone/>
            </a:pPr>
            <a:endParaRPr lang="en-GB" dirty="0">
              <a:latin typeface="Arial" charset="0"/>
            </a:endParaRPr>
          </a:p>
        </p:txBody>
      </p:sp>
      <p:sp>
        <p:nvSpPr>
          <p:cNvPr id="22531" name="Slide Number Placeholder 3"/>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fld id="{8B477A55-3631-8D49-A173-FA19043CA64B}" type="slidenum">
              <a:rPr lang="en-GB" sz="1400"/>
              <a:pPr eaLnBrk="1" hangingPunct="1"/>
              <a:t>12</a:t>
            </a:fld>
            <a:endParaRPr lang="en-GB" sz="1400"/>
          </a:p>
        </p:txBody>
      </p:sp>
      <p:sp>
        <p:nvSpPr>
          <p:cNvPr id="2" name="TextBox 1"/>
          <p:cNvSpPr txBox="1"/>
          <p:nvPr/>
        </p:nvSpPr>
        <p:spPr>
          <a:xfrm>
            <a:off x="2109788" y="724695"/>
            <a:ext cx="4838700" cy="461962"/>
          </a:xfrm>
          <a:prstGeom prst="rect">
            <a:avLst/>
          </a:prstGeom>
          <a:noFill/>
        </p:spPr>
        <p:txBody>
          <a:bodyPr wrap="none">
            <a:spAutoFit/>
          </a:bodyPr>
          <a:lstStyle/>
          <a:p>
            <a:pPr>
              <a:defRPr/>
            </a:pPr>
            <a:r>
              <a:rPr lang="en-US" sz="2400" dirty="0">
                <a:solidFill>
                  <a:schemeClr val="tx2">
                    <a:lumMod val="75000"/>
                  </a:schemeClr>
                </a:solidFill>
              </a:rPr>
              <a:t>Purpose, perspective and process</a:t>
            </a:r>
          </a:p>
        </p:txBody>
      </p:sp>
    </p:spTree>
    <p:extLst>
      <p:ext uri="{BB962C8B-B14F-4D97-AF65-F5344CB8AC3E}">
        <p14:creationId xmlns:p14="http://schemas.microsoft.com/office/powerpoint/2010/main" val="2047560413"/>
      </p:ext>
    </p:extLst>
  </p:cSld>
  <p:clrMapOvr>
    <a:masterClrMapping/>
  </p:clrMapOvr>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7649" name="TextBox 2"/>
          <p:cNvSpPr txBox="1">
            <a:spLocks noChangeArrowheads="1"/>
          </p:cNvSpPr>
          <p:nvPr/>
        </p:nvSpPr>
        <p:spPr bwMode="auto">
          <a:xfrm>
            <a:off x="387699" y="748885"/>
            <a:ext cx="8368602" cy="464742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ctr" eaLnBrk="1" hangingPunct="1"/>
            <a:r>
              <a:rPr lang="en-GB" sz="2000" dirty="0"/>
              <a:t>All of these elements have been learned and are part of your continuing practice. They contribute to your </a:t>
            </a:r>
            <a:r>
              <a:rPr lang="en-GB" sz="2000" b="1" dirty="0"/>
              <a:t>habitus</a:t>
            </a:r>
            <a:r>
              <a:rPr lang="en-GB" sz="2000" dirty="0"/>
              <a:t> (Bourdieu, 1990) – the sum of life experience, which produces the unconscious ways of being and doing with which we inhabit our world. In other words, it is a set of dispositions which essentially constitute your world view or </a:t>
            </a:r>
            <a:r>
              <a:rPr lang="en-GB" sz="2000" b="1" dirty="0"/>
              <a:t>ontology;</a:t>
            </a:r>
            <a:r>
              <a:rPr lang="en-GB" sz="2000" dirty="0"/>
              <a:t> how each of us perceives the world and our actions within it.</a:t>
            </a:r>
          </a:p>
          <a:p>
            <a:pPr algn="ctr" eaLnBrk="1" hangingPunct="1"/>
            <a:endParaRPr lang="en-GB" sz="2000" dirty="0"/>
          </a:p>
          <a:p>
            <a:pPr algn="ctr" eaLnBrk="1" hangingPunct="1"/>
            <a:r>
              <a:rPr lang="en-GB" sz="2000" dirty="0"/>
              <a:t>Your ontological view is unique to you and will essentially be your ‘signature presence’ as </a:t>
            </a:r>
            <a:br>
              <a:rPr lang="en-GB" sz="2000" dirty="0"/>
            </a:br>
            <a:r>
              <a:rPr lang="en-GB" sz="2000" dirty="0"/>
              <a:t>a leader or advanced practitioner in your field. It will include the being and doing aspects of work as well as the knowing. It is what shapes every aspect of your practice from how you approach an issue, engage with colleagues and bring it to completion. </a:t>
            </a:r>
          </a:p>
          <a:p>
            <a:pPr algn="ctr" eaLnBrk="1" hangingPunct="1"/>
            <a:endParaRPr lang="en-GB" sz="1800" dirty="0"/>
          </a:p>
          <a:p>
            <a:pPr algn="ctr" eaLnBrk="1" hangingPunct="1"/>
            <a:endParaRPr lang="en-US" sz="1800" dirty="0"/>
          </a:p>
        </p:txBody>
      </p:sp>
    </p:spTree>
    <p:extLst>
      <p:ext uri="{BB962C8B-B14F-4D97-AF65-F5344CB8AC3E}">
        <p14:creationId xmlns:p14="http://schemas.microsoft.com/office/powerpoint/2010/main" val="109870346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3793" name="Picture 6"/>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4859338" y="1190025"/>
            <a:ext cx="3827462" cy="4477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3794" name="Slide Number Placeholder 5"/>
          <p:cNvSpPr txBox="1">
            <a:spLocks noGrp="1"/>
          </p:cNvSpPr>
          <p:nvPr/>
        </p:nvSpPr>
        <p:spPr bwMode="auto">
          <a:xfrm>
            <a:off x="6553200" y="6248400"/>
            <a:ext cx="1905000" cy="4572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2400">
                <a:solidFill>
                  <a:schemeClr val="tx1"/>
                </a:solidFill>
                <a:latin typeface="Arial" charset="0"/>
                <a:ea typeface="ＭＳ Ｐゴシック" charset="0"/>
                <a:cs typeface="ＭＳ Ｐゴシック" charset="0"/>
              </a:defRPr>
            </a:lvl1pPr>
            <a:lvl2pPr marL="742950" indent="-285750"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algn="r"/>
            <a:fld id="{50D1BC84-1192-1D48-BCFE-0C76B956E69C}" type="slidenum">
              <a:rPr lang="en-GB" sz="1400">
                <a:latin typeface="Times New Roman" charset="0"/>
              </a:rPr>
              <a:pPr algn="r"/>
              <a:t>14</a:t>
            </a:fld>
            <a:endParaRPr lang="en-GB" sz="1400">
              <a:latin typeface="Times New Roman" charset="0"/>
            </a:endParaRPr>
          </a:p>
        </p:txBody>
      </p:sp>
      <p:sp>
        <p:nvSpPr>
          <p:cNvPr id="33795" name="Rectangle 2"/>
          <p:cNvSpPr>
            <a:spLocks noGrp="1" noChangeArrowheads="1"/>
          </p:cNvSpPr>
          <p:nvPr>
            <p:ph type="title"/>
          </p:nvPr>
        </p:nvSpPr>
        <p:spPr/>
        <p:txBody>
          <a:bodyPr/>
          <a:lstStyle/>
          <a:p>
            <a:pPr eaLnBrk="1" hangingPunct="1"/>
            <a:r>
              <a:rPr lang="en-GB" sz="2800">
                <a:solidFill>
                  <a:srgbClr val="7B9899"/>
                </a:solidFill>
                <a:latin typeface="Georgia" charset="0"/>
              </a:rPr>
              <a:t>With what types of knowledge do we identify? </a:t>
            </a:r>
          </a:p>
        </p:txBody>
      </p:sp>
      <p:sp>
        <p:nvSpPr>
          <p:cNvPr id="33796" name="Rectangle 3"/>
          <p:cNvSpPr>
            <a:spLocks noGrp="1" noChangeArrowheads="1"/>
          </p:cNvSpPr>
          <p:nvPr>
            <p:ph idx="1"/>
          </p:nvPr>
        </p:nvSpPr>
        <p:spPr>
          <a:xfrm>
            <a:off x="179388" y="1276915"/>
            <a:ext cx="4608512" cy="4572000"/>
          </a:xfrm>
        </p:spPr>
        <p:txBody>
          <a:bodyPr>
            <a:normAutofit lnSpcReduction="10000"/>
          </a:bodyPr>
          <a:lstStyle/>
          <a:p>
            <a:pPr marL="0" indent="0" eaLnBrk="1" hangingPunct="1">
              <a:lnSpc>
                <a:spcPct val="90000"/>
              </a:lnSpc>
              <a:buFont typeface="Wingdings 2" charset="0"/>
              <a:buNone/>
            </a:pPr>
            <a:r>
              <a:rPr lang="en-GB" sz="1800" dirty="0">
                <a:latin typeface="Georgia" charset="0"/>
              </a:rPr>
              <a:t>What types of knowledge influence practice?</a:t>
            </a:r>
          </a:p>
          <a:p>
            <a:pPr marL="0" indent="0" eaLnBrk="1" hangingPunct="1">
              <a:lnSpc>
                <a:spcPct val="90000"/>
              </a:lnSpc>
              <a:buFont typeface="Wingdings 2" charset="0"/>
              <a:buNone/>
            </a:pPr>
            <a:endParaRPr lang="en-GB" sz="1800" dirty="0">
              <a:latin typeface="Georgia" charset="0"/>
            </a:endParaRPr>
          </a:p>
          <a:p>
            <a:pPr marL="179388" lvl="1" indent="0" eaLnBrk="1" hangingPunct="1"/>
            <a:r>
              <a:rPr lang="en-GB" sz="1800" dirty="0">
                <a:solidFill>
                  <a:srgbClr val="4B5064"/>
                </a:solidFill>
                <a:latin typeface="Georgia" charset="0"/>
              </a:rPr>
              <a:t>Disciplinary – scientific, correct ways of gathering data, value free, setting free,</a:t>
            </a:r>
          </a:p>
          <a:p>
            <a:pPr marL="179388" lvl="1" indent="0" eaLnBrk="1" hangingPunct="1"/>
            <a:endParaRPr lang="en-GB" sz="1800" dirty="0">
              <a:solidFill>
                <a:srgbClr val="4B5064"/>
              </a:solidFill>
              <a:latin typeface="Georgia" charset="0"/>
            </a:endParaRPr>
          </a:p>
          <a:p>
            <a:pPr marL="179388" lvl="1" indent="0" eaLnBrk="1" hangingPunct="1"/>
            <a:r>
              <a:rPr lang="en-GB" sz="1800" dirty="0">
                <a:solidFill>
                  <a:srgbClr val="4B5064"/>
                </a:solidFill>
                <a:latin typeface="Georgia" charset="0"/>
              </a:rPr>
              <a:t>Technical rational – beyond setting, evidence based, divested of practice knowledge,</a:t>
            </a:r>
          </a:p>
          <a:p>
            <a:pPr marL="179388" lvl="1" indent="0" eaLnBrk="1" hangingPunct="1"/>
            <a:endParaRPr lang="en-GB" sz="1800" dirty="0">
              <a:solidFill>
                <a:srgbClr val="4B5064"/>
              </a:solidFill>
              <a:latin typeface="Georgia" charset="0"/>
            </a:endParaRPr>
          </a:p>
          <a:p>
            <a:pPr marL="179388" lvl="1" indent="0" eaLnBrk="1" hangingPunct="1"/>
            <a:r>
              <a:rPr lang="en-GB" sz="1800" dirty="0">
                <a:solidFill>
                  <a:srgbClr val="4B5064"/>
                </a:solidFill>
                <a:latin typeface="Georgia" charset="0"/>
              </a:rPr>
              <a:t>Dispositional/transdisciplinary – practice as deliberative action concerned with specific context and reflection,</a:t>
            </a:r>
          </a:p>
          <a:p>
            <a:pPr marL="179388" lvl="1" indent="0" eaLnBrk="1" hangingPunct="1"/>
            <a:endParaRPr lang="en-GB" sz="1800" dirty="0">
              <a:solidFill>
                <a:srgbClr val="4B5064"/>
              </a:solidFill>
              <a:latin typeface="Georgia" charset="0"/>
            </a:endParaRPr>
          </a:p>
          <a:p>
            <a:pPr marL="179388" lvl="1" indent="0" eaLnBrk="1" hangingPunct="1"/>
            <a:r>
              <a:rPr lang="en-GB" sz="1800" dirty="0">
                <a:solidFill>
                  <a:srgbClr val="4B5064"/>
                </a:solidFill>
                <a:latin typeface="Georgia" charset="0"/>
              </a:rPr>
              <a:t>Critical – to challenge existing discursive structures.</a:t>
            </a:r>
            <a:endParaRPr lang="en-GB" sz="1800" dirty="0">
              <a:latin typeface="Georgia" charset="0"/>
            </a:endParaRPr>
          </a:p>
          <a:p>
            <a:pPr marL="0" indent="0" eaLnBrk="1" hangingPunct="1">
              <a:lnSpc>
                <a:spcPct val="90000"/>
              </a:lnSpc>
            </a:pPr>
            <a:endParaRPr lang="en-GB" sz="1800" dirty="0">
              <a:latin typeface="Georgia" charset="0"/>
            </a:endParaRPr>
          </a:p>
        </p:txBody>
      </p:sp>
    </p:spTree>
    <p:extLst>
      <p:ext uri="{BB962C8B-B14F-4D97-AF65-F5344CB8AC3E}">
        <p14:creationId xmlns:p14="http://schemas.microsoft.com/office/powerpoint/2010/main" val="171968297"/>
      </p:ext>
    </p:extLst>
  </p:cSld>
  <p:clrMapOvr>
    <a:masterClrMapping/>
  </p:clrMapOvr>
  <p:transition xmlns:p14="http://schemas.microsoft.com/office/powerpoint/2010/main"/>
  <p:timing>
    <p:tnLst>
      <p:par>
        <p:cTn xmlns:p14="http://schemas.microsoft.com/office/powerpoint/2010/mai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smtClean="0"/>
              <a:t>Ways of Learning</a:t>
            </a:r>
            <a:endParaRPr lang="en-US" dirty="0"/>
          </a:p>
        </p:txBody>
      </p:sp>
      <p:sp>
        <p:nvSpPr>
          <p:cNvPr id="3" name="Content Placeholder 2"/>
          <p:cNvSpPr>
            <a:spLocks noGrp="1"/>
          </p:cNvSpPr>
          <p:nvPr>
            <p:ph idx="1"/>
          </p:nvPr>
        </p:nvSpPr>
        <p:spPr>
          <a:xfrm>
            <a:off x="301625" y="1527175"/>
            <a:ext cx="8504238" cy="4572000"/>
          </a:xfrm>
        </p:spPr>
        <p:txBody>
          <a:bodyPr/>
          <a:lstStyle/>
          <a:p>
            <a:r>
              <a:rPr lang="en-US">
                <a:latin typeface="Georgia" charset="0"/>
              </a:rPr>
              <a:t>Deep learning and reflection</a:t>
            </a:r>
          </a:p>
          <a:p>
            <a:endParaRPr lang="en-US">
              <a:latin typeface="Georgia" charset="0"/>
            </a:endParaRPr>
          </a:p>
          <a:p>
            <a:pPr>
              <a:buFont typeface="Wingdings 2" charset="0"/>
              <a:buNone/>
            </a:pPr>
            <a:r>
              <a:rPr lang="en-US" sz="2000">
                <a:latin typeface="Georgia" charset="0"/>
              </a:rPr>
              <a:t>Achieved when individuals take responsibility for their own learning to create their own constructs and meaning.</a:t>
            </a:r>
          </a:p>
          <a:p>
            <a:pPr>
              <a:buFont typeface="Wingdings 2" charset="0"/>
              <a:buNone/>
            </a:pPr>
            <a:endParaRPr lang="en-US" sz="2000">
              <a:latin typeface="Georgia" charset="0"/>
            </a:endParaRPr>
          </a:p>
          <a:p>
            <a:pPr>
              <a:buFont typeface="Wingdings 2" charset="0"/>
              <a:buNone/>
            </a:pPr>
            <a:r>
              <a:rPr lang="en-US" sz="2000">
                <a:latin typeface="Georgia" charset="0"/>
              </a:rPr>
              <a:t>‘Reflective learning is ‘an intentional process, where social context and experience are acknowledged, in which learners are active individuals, wholly present, engaging with others and open to challenge and the outcome involves transformation as well as improvement of both the individual and their organisation’</a:t>
            </a:r>
          </a:p>
          <a:p>
            <a:pPr>
              <a:buFont typeface="Wingdings 2" charset="0"/>
              <a:buNone/>
            </a:pPr>
            <a:endParaRPr lang="en-US" sz="2000">
              <a:latin typeface="Georgia" charset="0"/>
            </a:endParaRPr>
          </a:p>
          <a:p>
            <a:pPr>
              <a:buFont typeface="Wingdings 2" charset="0"/>
              <a:buNone/>
            </a:pPr>
            <a:r>
              <a:rPr lang="en-US" sz="2000">
                <a:latin typeface="Georgia" charset="0"/>
              </a:rPr>
              <a:t>Brockbank, McGill and Beech 2002 p6</a:t>
            </a:r>
          </a:p>
        </p:txBody>
      </p:sp>
    </p:spTree>
    <p:extLst>
      <p:ext uri="{BB962C8B-B14F-4D97-AF65-F5344CB8AC3E}">
        <p14:creationId xmlns:p14="http://schemas.microsoft.com/office/powerpoint/2010/main" val="56402109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5750" y="500063"/>
            <a:ext cx="8534400" cy="758825"/>
          </a:xfrm>
        </p:spPr>
        <p:txBody>
          <a:bodyPr>
            <a:normAutofit fontScale="90000"/>
          </a:bodyPr>
          <a:lstStyle/>
          <a:p>
            <a:pPr eaLnBrk="1" hangingPunct="1">
              <a:defRPr/>
            </a:pPr>
            <a:r>
              <a:rPr lang="en-GB" sz="3000">
                <a:solidFill>
                  <a:srgbClr val="7B9899"/>
                </a:solidFill>
                <a:latin typeface="Georgia" charset="0"/>
                <a:cs typeface="+mj-cs"/>
              </a:rPr>
              <a:t/>
            </a:r>
            <a:br>
              <a:rPr lang="en-GB" sz="3000">
                <a:solidFill>
                  <a:srgbClr val="7B9899"/>
                </a:solidFill>
                <a:latin typeface="Georgia" charset="0"/>
                <a:cs typeface="+mj-cs"/>
              </a:rPr>
            </a:br>
            <a:r>
              <a:rPr lang="en-GB" sz="3000">
                <a:solidFill>
                  <a:srgbClr val="7B9899"/>
                </a:solidFill>
                <a:latin typeface="Georgia" charset="0"/>
                <a:cs typeface="+mj-cs"/>
              </a:rPr>
              <a:t> Characteristics </a:t>
            </a:r>
            <a:br>
              <a:rPr lang="en-GB" sz="3000">
                <a:solidFill>
                  <a:srgbClr val="7B9899"/>
                </a:solidFill>
                <a:latin typeface="Georgia" charset="0"/>
                <a:cs typeface="+mj-cs"/>
              </a:rPr>
            </a:br>
            <a:endParaRPr lang="en-GB" sz="3000">
              <a:solidFill>
                <a:srgbClr val="7B9899"/>
              </a:solidFill>
              <a:latin typeface="Georgia" charset="0"/>
              <a:cs typeface="+mj-cs"/>
            </a:endParaRPr>
          </a:p>
        </p:txBody>
      </p:sp>
      <p:sp>
        <p:nvSpPr>
          <p:cNvPr id="44034" name="Content Placeholder 2"/>
          <p:cNvSpPr>
            <a:spLocks noGrp="1"/>
          </p:cNvSpPr>
          <p:nvPr>
            <p:ph idx="1"/>
          </p:nvPr>
        </p:nvSpPr>
        <p:spPr>
          <a:xfrm>
            <a:off x="301625" y="1143000"/>
            <a:ext cx="8504238" cy="4572000"/>
          </a:xfrm>
        </p:spPr>
        <p:txBody>
          <a:bodyPr>
            <a:normAutofit lnSpcReduction="10000"/>
          </a:bodyPr>
          <a:lstStyle/>
          <a:p>
            <a:pPr eaLnBrk="1" hangingPunct="1">
              <a:buFont typeface="Arial" charset="0"/>
              <a:buChar char="•"/>
            </a:pPr>
            <a:r>
              <a:rPr lang="en-GB" sz="1800" dirty="0">
                <a:latin typeface="Georgia" charset="0"/>
              </a:rPr>
              <a:t>Reflection is </a:t>
            </a:r>
            <a:r>
              <a:rPr lang="en-GB" sz="1800" b="1" dirty="0">
                <a:latin typeface="Georgia" charset="0"/>
              </a:rPr>
              <a:t>thinking for a purpose </a:t>
            </a:r>
            <a:r>
              <a:rPr lang="en-GB" sz="1800" dirty="0">
                <a:latin typeface="Georgia" charset="0"/>
              </a:rPr>
              <a:t>– it is linked to wanting to become a more effective and efficient learner; someone who wants to understand their own learning. Thus, reflection is also about wanting, or at least being willing, to change the way we learn.</a:t>
            </a:r>
          </a:p>
          <a:p>
            <a:pPr eaLnBrk="1" hangingPunct="1">
              <a:buFont typeface="Arial" charset="0"/>
              <a:buChar char="•"/>
            </a:pPr>
            <a:r>
              <a:rPr lang="en-GB" sz="1800" dirty="0">
                <a:latin typeface="Georgia" charset="0"/>
              </a:rPr>
              <a:t>Reflection is </a:t>
            </a:r>
            <a:r>
              <a:rPr lang="en-GB" sz="1800" b="1" dirty="0">
                <a:latin typeface="Georgia" charset="0"/>
              </a:rPr>
              <a:t>analysing</a:t>
            </a:r>
            <a:r>
              <a:rPr lang="en-GB" sz="1800" dirty="0">
                <a:latin typeface="Georgia" charset="0"/>
              </a:rPr>
              <a:t> how we learn - taking apart our own learning processes. </a:t>
            </a:r>
          </a:p>
          <a:p>
            <a:pPr eaLnBrk="1" hangingPunct="1">
              <a:buFont typeface="Arial" charset="0"/>
              <a:buChar char="•"/>
            </a:pPr>
            <a:r>
              <a:rPr lang="en-GB" sz="1800" dirty="0">
                <a:latin typeface="Georgia" charset="0"/>
              </a:rPr>
              <a:t>But reflection is also about </a:t>
            </a:r>
            <a:r>
              <a:rPr lang="en-GB" sz="1800" b="1" dirty="0">
                <a:latin typeface="Georgia" charset="0"/>
              </a:rPr>
              <a:t>evaluating</a:t>
            </a:r>
            <a:r>
              <a:rPr lang="en-GB" sz="1800" dirty="0">
                <a:latin typeface="Georgia" charset="0"/>
              </a:rPr>
              <a:t> how effectively we learn - making judgements on our own performance, and that is not always an easy or comfortable thing to do.</a:t>
            </a:r>
          </a:p>
          <a:p>
            <a:pPr eaLnBrk="1" hangingPunct="1">
              <a:buFont typeface="Arial" charset="0"/>
              <a:buChar char="•"/>
            </a:pPr>
            <a:r>
              <a:rPr lang="en-GB" sz="1800" dirty="0">
                <a:latin typeface="Georgia" charset="0"/>
              </a:rPr>
              <a:t>Most of all, reflection includes being </a:t>
            </a:r>
            <a:r>
              <a:rPr lang="en-GB" sz="1800" b="1" dirty="0">
                <a:latin typeface="Georgia" charset="0"/>
              </a:rPr>
              <a:t>critical</a:t>
            </a:r>
            <a:r>
              <a:rPr lang="en-GB" sz="1800" dirty="0">
                <a:latin typeface="Georgia" charset="0"/>
              </a:rPr>
              <a:t> - not in a negative or destructive way, but through rigorous questioning and deep probing into </a:t>
            </a:r>
            <a:r>
              <a:rPr lang="en-GB" sz="1800" b="1" dirty="0">
                <a:latin typeface="Georgia" charset="0"/>
              </a:rPr>
              <a:t>what</a:t>
            </a:r>
            <a:r>
              <a:rPr lang="en-GB" sz="1800" dirty="0">
                <a:latin typeface="Georgia" charset="0"/>
              </a:rPr>
              <a:t> and </a:t>
            </a:r>
            <a:r>
              <a:rPr lang="en-GB" sz="1800" b="1" dirty="0">
                <a:latin typeface="Georgia" charset="0"/>
              </a:rPr>
              <a:t>how</a:t>
            </a:r>
            <a:r>
              <a:rPr lang="en-GB" sz="1800" dirty="0">
                <a:latin typeface="Georgia" charset="0"/>
              </a:rPr>
              <a:t> we learn. </a:t>
            </a:r>
          </a:p>
          <a:p>
            <a:pPr eaLnBrk="1" hangingPunct="1">
              <a:buFont typeface="Arial" charset="0"/>
              <a:buNone/>
            </a:pPr>
            <a:endParaRPr lang="en-GB" sz="1800" dirty="0">
              <a:latin typeface="Georgia" charset="0"/>
            </a:endParaRPr>
          </a:p>
          <a:p>
            <a:pPr eaLnBrk="1" hangingPunct="1">
              <a:buFont typeface="Arial" charset="0"/>
              <a:buNone/>
            </a:pPr>
            <a:r>
              <a:rPr lang="en-GB" sz="1800" dirty="0">
                <a:latin typeface="Georgia" charset="0"/>
              </a:rPr>
              <a:t>Many people would say that the most important characteristic of an effective student in </a:t>
            </a:r>
            <a:r>
              <a:rPr lang="en-GB" sz="1800" dirty="0">
                <a:latin typeface="Georgia" charset="0"/>
                <a:hlinkClick r:id="rId3" tooltip="Glossary: Higher education"/>
              </a:rPr>
              <a:t>higher education</a:t>
            </a:r>
            <a:r>
              <a:rPr lang="en-GB" sz="1800" dirty="0">
                <a:latin typeface="Georgia" charset="0"/>
              </a:rPr>
              <a:t> is that they are capable of critical thinking - actively challenging both themselves and others.</a:t>
            </a:r>
          </a:p>
          <a:p>
            <a:pPr eaLnBrk="1" hangingPunct="1">
              <a:buFont typeface="Arial" charset="0"/>
              <a:buChar char="•"/>
            </a:pPr>
            <a:endParaRPr lang="en-GB" sz="1800" dirty="0">
              <a:latin typeface="Georgia" charset="0"/>
            </a:endParaRPr>
          </a:p>
        </p:txBody>
      </p:sp>
    </p:spTree>
    <p:extLst>
      <p:ext uri="{BB962C8B-B14F-4D97-AF65-F5344CB8AC3E}">
        <p14:creationId xmlns:p14="http://schemas.microsoft.com/office/powerpoint/2010/main" val="3948446741"/>
      </p:ext>
    </p:extLst>
  </p:cSld>
  <p:clrMapOvr>
    <a:masterClrMapping/>
  </p:clrMapOvr>
  <p:timing>
    <p:tnLst>
      <p:par>
        <p:cTn xmlns:p14="http://schemas.microsoft.com/office/powerpoint/2010/mai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6081" name="Rectangle 3"/>
          <p:cNvSpPr>
            <a:spLocks noChangeArrowheads="1"/>
          </p:cNvSpPr>
          <p:nvPr/>
        </p:nvSpPr>
        <p:spPr bwMode="auto">
          <a:xfrm>
            <a:off x="785813" y="928688"/>
            <a:ext cx="7643812" cy="45243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p>
            <a:pPr eaLnBrk="0" hangingPunct="0"/>
            <a:r>
              <a:rPr lang="en-US">
                <a:latin typeface="Georgia" charset="0"/>
              </a:rPr>
              <a:t>When we use the word 'reflection' we usually want to describe a process of thought that is active and careful. It is an activity in which people 'recapture experience', mull it over and evaluate it. David Boud and his associates suggest that it involves three aspects:</a:t>
            </a:r>
          </a:p>
          <a:p>
            <a:pPr eaLnBrk="0" hangingPunct="0"/>
            <a:endParaRPr lang="en-US">
              <a:latin typeface="Georgia" charset="0"/>
            </a:endParaRPr>
          </a:p>
          <a:p>
            <a:pPr eaLnBrk="0" hangingPunct="0"/>
            <a:endParaRPr lang="en-US">
              <a:latin typeface="Georgia" charset="0"/>
            </a:endParaRPr>
          </a:p>
          <a:p>
            <a:pPr eaLnBrk="0" hangingPunct="0">
              <a:buFontTx/>
              <a:buChar char="•"/>
            </a:pPr>
            <a:r>
              <a:rPr lang="en-US" i="1">
                <a:latin typeface="Georgia" charset="0"/>
              </a:rPr>
              <a:t>Returning to experience - that is to say recalling or detailing salient events.</a:t>
            </a:r>
            <a:endParaRPr lang="en-US">
              <a:latin typeface="Georgia" charset="0"/>
            </a:endParaRPr>
          </a:p>
          <a:p>
            <a:pPr eaLnBrk="0" hangingPunct="0">
              <a:buFontTx/>
              <a:buChar char="•"/>
            </a:pPr>
            <a:endParaRPr lang="en-US" i="1">
              <a:latin typeface="Georgia" charset="0"/>
            </a:endParaRPr>
          </a:p>
          <a:p>
            <a:pPr eaLnBrk="0" hangingPunct="0">
              <a:buFontTx/>
              <a:buChar char="•"/>
            </a:pPr>
            <a:r>
              <a:rPr lang="en-US" i="1">
                <a:latin typeface="Georgia" charset="0"/>
              </a:rPr>
              <a:t>Attending to (or connecting with) feelings - this has two aspects: using helpful feelings and removing or containing obstructive ones.</a:t>
            </a:r>
          </a:p>
          <a:p>
            <a:pPr eaLnBrk="0" hangingPunct="0">
              <a:buFontTx/>
              <a:buChar char="•"/>
            </a:pPr>
            <a:endParaRPr lang="en-US" i="1">
              <a:latin typeface="Georgia" charset="0"/>
            </a:endParaRPr>
          </a:p>
          <a:p>
            <a:pPr eaLnBrk="0" hangingPunct="0">
              <a:buFont typeface="Arial" charset="0"/>
              <a:buChar char="•"/>
            </a:pPr>
            <a:r>
              <a:rPr lang="en-US" i="1">
                <a:latin typeface="Georgia" charset="0"/>
              </a:rPr>
              <a:t>Evaluating experience - this involves re-examining experience in the light of one's aims and knowledge. It also entails integrating this new knowledge into one's conceptual framework.</a:t>
            </a:r>
            <a:endParaRPr lang="en-US">
              <a:latin typeface="Georgia" charset="0"/>
            </a:endParaRPr>
          </a:p>
          <a:p>
            <a:pPr eaLnBrk="0" hangingPunct="0"/>
            <a:endParaRPr lang="en-US"/>
          </a:p>
        </p:txBody>
      </p:sp>
    </p:spTree>
    <p:extLst>
      <p:ext uri="{BB962C8B-B14F-4D97-AF65-F5344CB8AC3E}">
        <p14:creationId xmlns:p14="http://schemas.microsoft.com/office/powerpoint/2010/main" val="425960474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Reflection Models</a:t>
            </a:r>
            <a:endParaRPr lang="en-US" dirty="0"/>
          </a:p>
        </p:txBody>
      </p:sp>
      <p:sp>
        <p:nvSpPr>
          <p:cNvPr id="3" name="Content Placeholder 2"/>
          <p:cNvSpPr>
            <a:spLocks noGrp="1"/>
          </p:cNvSpPr>
          <p:nvPr>
            <p:ph idx="1"/>
          </p:nvPr>
        </p:nvSpPr>
        <p:spPr/>
        <p:txBody>
          <a:bodyPr>
            <a:normAutofit/>
          </a:bodyPr>
          <a:lstStyle/>
          <a:p>
            <a:r>
              <a:rPr lang="en-US" sz="2400" dirty="0" smtClean="0"/>
              <a:t>Reflective practitioner model (Donald </a:t>
            </a:r>
            <a:r>
              <a:rPr lang="en-US" sz="2400" dirty="0" err="1" smtClean="0"/>
              <a:t>Schon</a:t>
            </a:r>
            <a:r>
              <a:rPr lang="en-US" sz="2400" dirty="0" smtClean="0"/>
              <a:t>) – (1) reflection-in-action-’something isn’t going well here how do I improve it right now?’ (2) reflection on action- ‘why did that go well?’</a:t>
            </a:r>
          </a:p>
          <a:p>
            <a:r>
              <a:rPr lang="en-US" sz="2400" dirty="0" smtClean="0"/>
              <a:t>Graham Reflective Cycle (Gibbs)- Six steps- description, feelings, evaluation, analysis, conclusions, action plan</a:t>
            </a:r>
          </a:p>
          <a:p>
            <a:r>
              <a:rPr lang="en-US" sz="2400" dirty="0" smtClean="0"/>
              <a:t>Experiential Learning Cycle(Kolb) –experience, reflection, </a:t>
            </a:r>
            <a:r>
              <a:rPr lang="en-US" sz="2400" dirty="0" err="1" smtClean="0"/>
              <a:t>conceptualisation</a:t>
            </a:r>
            <a:r>
              <a:rPr lang="en-US" sz="2400" dirty="0" smtClean="0"/>
              <a:t>, experimentation.</a:t>
            </a:r>
          </a:p>
          <a:p>
            <a:r>
              <a:rPr lang="en-US" sz="2400" dirty="0" smtClean="0"/>
              <a:t>Critique??</a:t>
            </a:r>
          </a:p>
          <a:p>
            <a:endParaRPr lang="en-US" dirty="0" smtClean="0"/>
          </a:p>
          <a:p>
            <a:endParaRPr lang="en-US" dirty="0"/>
          </a:p>
        </p:txBody>
      </p:sp>
    </p:spTree>
    <p:extLst>
      <p:ext uri="{BB962C8B-B14F-4D97-AF65-F5344CB8AC3E}">
        <p14:creationId xmlns:p14="http://schemas.microsoft.com/office/powerpoint/2010/main" val="415179187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Further Concepts</a:t>
            </a:r>
            <a:endParaRPr lang="en-US" dirty="0"/>
          </a:p>
        </p:txBody>
      </p:sp>
      <p:sp>
        <p:nvSpPr>
          <p:cNvPr id="3" name="Content Placeholder 2"/>
          <p:cNvSpPr>
            <a:spLocks noGrp="1"/>
          </p:cNvSpPr>
          <p:nvPr>
            <p:ph idx="1"/>
          </p:nvPr>
        </p:nvSpPr>
        <p:spPr/>
        <p:txBody>
          <a:bodyPr>
            <a:noAutofit/>
          </a:bodyPr>
          <a:lstStyle/>
          <a:p>
            <a:r>
              <a:rPr lang="en-US" sz="2400" dirty="0" smtClean="0"/>
              <a:t>Single and double loop learning </a:t>
            </a:r>
          </a:p>
          <a:p>
            <a:r>
              <a:rPr lang="en-US" sz="2400" dirty="0" smtClean="0"/>
              <a:t>Single – epitomized by Kolb, maintenance cycle of learning using an effective cycle of improvement</a:t>
            </a:r>
          </a:p>
          <a:p>
            <a:r>
              <a:rPr lang="en-US" sz="2400" dirty="0" smtClean="0"/>
              <a:t>Double – new knowledge is created by reconsidering the assumptions or ‘norms’ inherent in single-loop learning. Transformational learning</a:t>
            </a:r>
          </a:p>
          <a:p>
            <a:r>
              <a:rPr lang="en-US" sz="2400" dirty="0" smtClean="0"/>
              <a:t>‘Double loop learning occurs when error is detected and corrected in ways that involve the modification of an </a:t>
            </a:r>
            <a:r>
              <a:rPr lang="en-US" sz="2400" dirty="0" err="1" smtClean="0"/>
              <a:t>organisation’s</a:t>
            </a:r>
            <a:r>
              <a:rPr lang="en-US" sz="2400" dirty="0" smtClean="0"/>
              <a:t> underlying norms, policies and objectives’ </a:t>
            </a:r>
            <a:r>
              <a:rPr lang="en-US" sz="2400" dirty="0" err="1" smtClean="0"/>
              <a:t>Argyris</a:t>
            </a:r>
            <a:r>
              <a:rPr lang="en-US" sz="2400" dirty="0" smtClean="0"/>
              <a:t> and </a:t>
            </a:r>
            <a:r>
              <a:rPr lang="en-US" sz="2400" dirty="0" err="1" smtClean="0"/>
              <a:t>Schon</a:t>
            </a:r>
            <a:r>
              <a:rPr lang="en-US" sz="2400" dirty="0" smtClean="0"/>
              <a:t> 1978 pp2-3</a:t>
            </a:r>
            <a:endParaRPr lang="en-US" sz="2400" dirty="0"/>
          </a:p>
        </p:txBody>
      </p:sp>
    </p:spTree>
    <p:extLst>
      <p:ext uri="{BB962C8B-B14F-4D97-AF65-F5344CB8AC3E}">
        <p14:creationId xmlns:p14="http://schemas.microsoft.com/office/powerpoint/2010/main" val="252851735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7105" name="Title 1"/>
          <p:cNvSpPr>
            <a:spLocks noGrp="1"/>
          </p:cNvSpPr>
          <p:nvPr>
            <p:ph type="title"/>
          </p:nvPr>
        </p:nvSpPr>
        <p:spPr/>
        <p:txBody>
          <a:bodyPr/>
          <a:lstStyle/>
          <a:p>
            <a:r>
              <a:rPr lang="en-GB">
                <a:latin typeface="Georgia" charset="0"/>
              </a:rPr>
              <a:t>First Drafts</a:t>
            </a:r>
          </a:p>
        </p:txBody>
      </p:sp>
      <p:sp>
        <p:nvSpPr>
          <p:cNvPr id="47106" name="TextBox 2"/>
          <p:cNvSpPr txBox="1">
            <a:spLocks noChangeArrowheads="1"/>
          </p:cNvSpPr>
          <p:nvPr/>
        </p:nvSpPr>
        <p:spPr bwMode="auto">
          <a:xfrm>
            <a:off x="1214438" y="1714500"/>
            <a:ext cx="6929437" cy="34163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eaLnBrk="0" hangingPunct="0">
              <a:defRPr sz="2400">
                <a:solidFill>
                  <a:schemeClr val="tx1"/>
                </a:solidFill>
                <a:latin typeface="Arial" charset="0"/>
                <a:ea typeface="ＭＳ Ｐゴシック" charset="0"/>
                <a:cs typeface="ＭＳ Ｐゴシック" charset="0"/>
              </a:defRPr>
            </a:lvl1pPr>
            <a:lvl2pPr eaLnBrk="0" hangingPunct="0">
              <a:defRPr sz="2400">
                <a:solidFill>
                  <a:schemeClr val="tx1"/>
                </a:solidFill>
                <a:latin typeface="Arial" charset="0"/>
                <a:ea typeface="ＭＳ Ｐゴシック" charset="0"/>
              </a:defRPr>
            </a:lvl2pPr>
            <a:lvl3pPr marL="1143000" indent="-228600" eaLnBrk="0" hangingPunct="0">
              <a:defRPr sz="2400">
                <a:solidFill>
                  <a:schemeClr val="tx1"/>
                </a:solidFill>
                <a:latin typeface="Arial" charset="0"/>
                <a:ea typeface="ＭＳ Ｐゴシック" charset="0"/>
              </a:defRPr>
            </a:lvl3pPr>
            <a:lvl4pPr marL="1600200" indent="-228600" eaLnBrk="0" hangingPunct="0">
              <a:defRPr sz="2400">
                <a:solidFill>
                  <a:schemeClr val="tx1"/>
                </a:solidFill>
                <a:latin typeface="Arial" charset="0"/>
                <a:ea typeface="ＭＳ Ｐゴシック" charset="0"/>
              </a:defRPr>
            </a:lvl4pPr>
            <a:lvl5pPr marL="2057400" indent="-228600" eaLnBrk="0" hangingPunct="0">
              <a:defRPr sz="2400">
                <a:solidFill>
                  <a:schemeClr val="tx1"/>
                </a:solidFill>
                <a:latin typeface="Arial" charset="0"/>
                <a:ea typeface="ＭＳ Ｐゴシック" charset="0"/>
              </a:defRPr>
            </a:lvl5pPr>
            <a:lvl6pPr marL="2514600" indent="-228600" eaLnBrk="0" fontAlgn="base" hangingPunct="0">
              <a:spcBef>
                <a:spcPct val="0"/>
              </a:spcBef>
              <a:spcAft>
                <a:spcPct val="0"/>
              </a:spcAft>
              <a:defRPr sz="2400">
                <a:solidFill>
                  <a:schemeClr val="tx1"/>
                </a:solidFill>
                <a:latin typeface="Arial" charset="0"/>
                <a:ea typeface="ＭＳ Ｐゴシック" charset="0"/>
              </a:defRPr>
            </a:lvl6pPr>
            <a:lvl7pPr marL="2971800" indent="-228600" eaLnBrk="0" fontAlgn="base" hangingPunct="0">
              <a:spcBef>
                <a:spcPct val="0"/>
              </a:spcBef>
              <a:spcAft>
                <a:spcPct val="0"/>
              </a:spcAft>
              <a:defRPr sz="2400">
                <a:solidFill>
                  <a:schemeClr val="tx1"/>
                </a:solidFill>
                <a:latin typeface="Arial" charset="0"/>
                <a:ea typeface="ＭＳ Ｐゴシック" charset="0"/>
              </a:defRPr>
            </a:lvl7pPr>
            <a:lvl8pPr marL="3429000" indent="-228600" eaLnBrk="0" fontAlgn="base" hangingPunct="0">
              <a:spcBef>
                <a:spcPct val="0"/>
              </a:spcBef>
              <a:spcAft>
                <a:spcPct val="0"/>
              </a:spcAft>
              <a:defRPr sz="2400">
                <a:solidFill>
                  <a:schemeClr val="tx1"/>
                </a:solidFill>
                <a:latin typeface="Arial" charset="0"/>
                <a:ea typeface="ＭＳ Ｐゴシック" charset="0"/>
              </a:defRPr>
            </a:lvl8pPr>
            <a:lvl9pPr marL="3886200" indent="-228600" eaLnBrk="0" fontAlgn="base" hangingPunct="0">
              <a:spcBef>
                <a:spcPct val="0"/>
              </a:spcBef>
              <a:spcAft>
                <a:spcPct val="0"/>
              </a:spcAft>
              <a:defRPr sz="2400">
                <a:solidFill>
                  <a:schemeClr val="tx1"/>
                </a:solidFill>
                <a:latin typeface="Arial" charset="0"/>
                <a:ea typeface="ＭＳ Ｐゴシック" charset="0"/>
              </a:defRPr>
            </a:lvl9pPr>
          </a:lstStyle>
          <a:p>
            <a:pPr eaLnBrk="1" hangingPunct="1">
              <a:buFont typeface="Arial" charset="0"/>
              <a:buChar char="•"/>
            </a:pPr>
            <a:r>
              <a:rPr lang="en-GB" sz="1800" dirty="0"/>
              <a:t>Look at your life line </a:t>
            </a:r>
          </a:p>
          <a:p>
            <a:pPr eaLnBrk="1" hangingPunct="1">
              <a:buFont typeface="Arial" charset="0"/>
              <a:buChar char="•"/>
            </a:pPr>
            <a:r>
              <a:rPr lang="en-GB" sz="1800" dirty="0"/>
              <a:t> Reflect on one of the events and:</a:t>
            </a:r>
          </a:p>
          <a:p>
            <a:pPr lvl="1" eaLnBrk="1" hangingPunct="1">
              <a:buFont typeface="Arial" charset="0"/>
              <a:buChar char="•"/>
            </a:pPr>
            <a:r>
              <a:rPr lang="en-GB" sz="1800" dirty="0"/>
              <a:t>Identify what was surprising/interesting about it?</a:t>
            </a:r>
          </a:p>
          <a:p>
            <a:pPr lvl="1" eaLnBrk="1" hangingPunct="1">
              <a:buFont typeface="Arial" charset="0"/>
              <a:buChar char="•"/>
            </a:pPr>
            <a:r>
              <a:rPr lang="en-GB" sz="1800" dirty="0"/>
              <a:t>What type of impact did it make on you?</a:t>
            </a:r>
          </a:p>
          <a:p>
            <a:pPr lvl="1" eaLnBrk="1" hangingPunct="1">
              <a:buFont typeface="Arial" charset="0"/>
              <a:buChar char="•"/>
            </a:pPr>
            <a:r>
              <a:rPr lang="en-GB" sz="1800" dirty="0"/>
              <a:t>What changed for you?</a:t>
            </a:r>
          </a:p>
          <a:p>
            <a:pPr lvl="1" eaLnBrk="1" hangingPunct="1">
              <a:buFont typeface="Arial" charset="0"/>
              <a:buChar char="•"/>
            </a:pPr>
            <a:r>
              <a:rPr lang="en-GB" sz="1800" dirty="0"/>
              <a:t>What changed about you?</a:t>
            </a:r>
          </a:p>
          <a:p>
            <a:pPr lvl="1" eaLnBrk="1" hangingPunct="1">
              <a:buFont typeface="Arial" charset="0"/>
              <a:buChar char="•"/>
            </a:pPr>
            <a:r>
              <a:rPr lang="en-GB" sz="1800" dirty="0"/>
              <a:t>What do you do/think that is different as a consequence?</a:t>
            </a:r>
          </a:p>
          <a:p>
            <a:pPr lvl="1" eaLnBrk="1" hangingPunct="1">
              <a:buFont typeface="Arial" charset="0"/>
              <a:buChar char="•"/>
            </a:pPr>
            <a:r>
              <a:rPr lang="en-GB" sz="1800" dirty="0"/>
              <a:t>What did you learn!</a:t>
            </a:r>
          </a:p>
          <a:p>
            <a:pPr lvl="1" eaLnBrk="1" hangingPunct="1">
              <a:buFont typeface="Arial" charset="0"/>
              <a:buChar char="•"/>
            </a:pPr>
            <a:endParaRPr lang="en-GB" sz="1800" dirty="0"/>
          </a:p>
          <a:p>
            <a:pPr eaLnBrk="1" hangingPunct="1">
              <a:buFont typeface="Arial" charset="0"/>
              <a:buChar char="•"/>
            </a:pPr>
            <a:r>
              <a:rPr lang="en-GB" sz="1800" dirty="0"/>
              <a:t> Tell your neighbour about this learning and how you </a:t>
            </a:r>
            <a:r>
              <a:rPr lang="en-GB" sz="1800"/>
              <a:t>achieved </a:t>
            </a:r>
            <a:r>
              <a:rPr lang="en-GB" sz="1800" smtClean="0"/>
              <a:t>it</a:t>
            </a:r>
            <a:endParaRPr lang="en-GB" sz="1800" dirty="0"/>
          </a:p>
          <a:p>
            <a:pPr eaLnBrk="1" hangingPunct="1">
              <a:buFont typeface="Arial" charset="0"/>
              <a:buChar char="•"/>
            </a:pPr>
            <a:r>
              <a:rPr lang="en-GB" sz="1800" dirty="0"/>
              <a:t>Take a few minutes reflection to identify what you learnt about yourself and your partner</a:t>
            </a:r>
          </a:p>
        </p:txBody>
      </p:sp>
    </p:spTree>
    <p:extLst>
      <p:ext uri="{BB962C8B-B14F-4D97-AF65-F5344CB8AC3E}">
        <p14:creationId xmlns:p14="http://schemas.microsoft.com/office/powerpoint/2010/main" val="3208048362"/>
      </p:ext>
    </p:extLst>
  </p:cSld>
  <p:clrMapOvr>
    <a:masterClrMapping/>
  </p:clrMapOvr>
</p:sld>
</file>

<file path=ppt/theme/theme1.xml><?xml version="1.0" encoding="utf-8"?>
<a:theme xmlns:a="http://schemas.openxmlformats.org/drawingml/2006/main" name="FBM Faculty Strategy 2017-2022 PowerPoint Presentation">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1588</TotalTime>
  <Words>1907</Words>
  <Application>Microsoft Macintosh PowerPoint</Application>
  <PresentationFormat>On-screen Show (4:3)</PresentationFormat>
  <Paragraphs>170</Paragraphs>
  <Slides>20</Slides>
  <Notes>15</Notes>
  <HiddenSlides>0</HiddenSlides>
  <MMClips>0</MMClip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FBM Faculty Strategy 2017-2022 PowerPoint Presentation</vt:lpstr>
      <vt:lpstr>Annette Fillery-Travis</vt:lpstr>
      <vt:lpstr>Purpose of the Review of Learning</vt:lpstr>
      <vt:lpstr>Theory and Knowledge</vt:lpstr>
      <vt:lpstr>Practice</vt:lpstr>
      <vt:lpstr>PowerPoint Presentation</vt:lpstr>
      <vt:lpstr>Intellectual System or Practice Wisdom?</vt:lpstr>
      <vt:lpstr>What is professional practice?</vt:lpstr>
      <vt:lpstr>What is a Profession</vt:lpstr>
      <vt:lpstr>PowerPoint Presentation</vt:lpstr>
      <vt:lpstr>PowerPoint Presentation</vt:lpstr>
      <vt:lpstr>Think about your Practice!</vt:lpstr>
      <vt:lpstr>A framework for practice ?</vt:lpstr>
      <vt:lpstr>PowerPoint Presentation</vt:lpstr>
      <vt:lpstr>With what types of knowledge do we identify? </vt:lpstr>
      <vt:lpstr>Ways of Learning</vt:lpstr>
      <vt:lpstr>  Characteristics  </vt:lpstr>
      <vt:lpstr>PowerPoint Presentation</vt:lpstr>
      <vt:lpstr>Reflection Models</vt:lpstr>
      <vt:lpstr>Further Concepts</vt:lpstr>
      <vt:lpstr>First Drafts</vt:lpstr>
    </vt:vector>
  </TitlesOfParts>
  <Company>MDX</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Annette Fillery-Travis</dc:title>
  <dc:creator>Annette fillery-Travis</dc:creator>
  <cp:lastModifiedBy>Annette fillery-Travis</cp:lastModifiedBy>
  <cp:revision>17</cp:revision>
  <cp:lastPrinted>2017-06-04T12:46:35Z</cp:lastPrinted>
  <dcterms:created xsi:type="dcterms:W3CDTF">2017-06-04T10:49:26Z</dcterms:created>
  <dcterms:modified xsi:type="dcterms:W3CDTF">2019-10-12T06:03:52Z</dcterms:modified>
</cp:coreProperties>
</file>