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Override2.xml" ContentType="application/vnd.openxmlformats-officedocument.themeOverride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9"/>
  </p:notesMasterIdLst>
  <p:handoutMasterIdLst>
    <p:handoutMasterId r:id="rId30"/>
  </p:handoutMasterIdLst>
  <p:sldIdLst>
    <p:sldId id="256" r:id="rId2"/>
    <p:sldId id="271" r:id="rId3"/>
    <p:sldId id="275" r:id="rId4"/>
    <p:sldId id="282" r:id="rId5"/>
    <p:sldId id="272" r:id="rId6"/>
    <p:sldId id="273" r:id="rId7"/>
    <p:sldId id="274" r:id="rId8"/>
    <p:sldId id="276" r:id="rId9"/>
    <p:sldId id="277" r:id="rId10"/>
    <p:sldId id="278" r:id="rId11"/>
    <p:sldId id="279" r:id="rId12"/>
    <p:sldId id="280" r:id="rId13"/>
    <p:sldId id="281" r:id="rId14"/>
    <p:sldId id="283" r:id="rId15"/>
    <p:sldId id="284" r:id="rId16"/>
    <p:sldId id="285" r:id="rId17"/>
    <p:sldId id="286" r:id="rId18"/>
    <p:sldId id="289" r:id="rId19"/>
    <p:sldId id="290" r:id="rId20"/>
    <p:sldId id="295" r:id="rId21"/>
    <p:sldId id="288" r:id="rId22"/>
    <p:sldId id="291" r:id="rId23"/>
    <p:sldId id="292" r:id="rId24"/>
    <p:sldId id="293" r:id="rId25"/>
    <p:sldId id="294" r:id="rId26"/>
    <p:sldId id="296" r:id="rId27"/>
    <p:sldId id="297" r:id="rId28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B381D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90" autoAdjust="0"/>
    <p:restoredTop sz="89261" autoAdjust="0"/>
  </p:normalViewPr>
  <p:slideViewPr>
    <p:cSldViewPr>
      <p:cViewPr varScale="1">
        <p:scale>
          <a:sx n="102" d="100"/>
          <a:sy n="102" d="100"/>
        </p:scale>
        <p:origin x="-23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handoutMaster" Target="handoutMasters/handoutMaster1.xml"/><Relationship Id="rId8" Type="http://schemas.openxmlformats.org/officeDocument/2006/relationships/slide" Target="slides/slide7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07FA4DD-3608-43CE-9B55-B5F107F0D1C3}" type="doc">
      <dgm:prSet loTypeId="urn:microsoft.com/office/officeart/2008/layout/RadialCluster" loCatId="cycle" qsTypeId="urn:microsoft.com/office/officeart/2005/8/quickstyle/3d4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B99818A1-8FDB-4CC5-8DE8-DAFE5C328504}">
      <dgm:prSet phldrT="[Text]"/>
      <dgm:spPr/>
      <dgm:t>
        <a:bodyPr/>
        <a:lstStyle/>
        <a:p>
          <a:r>
            <a:rPr lang="en-GB" dirty="0" smtClean="0">
              <a:solidFill>
                <a:schemeClr val="tx1"/>
              </a:solidFill>
            </a:rPr>
            <a:t>Load Transfer</a:t>
          </a:r>
          <a:endParaRPr lang="en-GB" dirty="0">
            <a:solidFill>
              <a:schemeClr val="tx1"/>
            </a:solidFill>
          </a:endParaRPr>
        </a:p>
      </dgm:t>
    </dgm:pt>
    <dgm:pt modelId="{62EECAD6-B5EC-469E-BD1C-9DA98C18FCE8}" type="parTrans" cxnId="{9372A2F1-1CC1-4F74-B6F3-26D9D8EB59FA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344834D4-A91A-49FA-B0D9-D0DC2DE3FF77}" type="sibTrans" cxnId="{9372A2F1-1CC1-4F74-B6F3-26D9D8EB59FA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B727105F-5783-4A83-98D8-8B011C7AFBD8}">
      <dgm:prSet phldrT="[Text]"/>
      <dgm:spPr/>
      <dgm:t>
        <a:bodyPr/>
        <a:lstStyle/>
        <a:p>
          <a:r>
            <a:rPr lang="en-GB" dirty="0" smtClean="0">
              <a:solidFill>
                <a:schemeClr val="tx1"/>
              </a:solidFill>
            </a:rPr>
            <a:t>Elastic</a:t>
          </a:r>
        </a:p>
        <a:p>
          <a:r>
            <a:rPr lang="en-GB" dirty="0" smtClean="0">
              <a:solidFill>
                <a:schemeClr val="tx1"/>
              </a:solidFill>
            </a:rPr>
            <a:t>Ms</a:t>
          </a:r>
          <a:endParaRPr lang="en-GB" dirty="0">
            <a:solidFill>
              <a:schemeClr val="tx1"/>
            </a:solidFill>
          </a:endParaRPr>
        </a:p>
      </dgm:t>
    </dgm:pt>
    <dgm:pt modelId="{58F12933-3FF3-450D-BDA3-24D79F68DC14}" type="parTrans" cxnId="{13823EEB-5743-4F4D-8735-6B6FE358AAA5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BEEFE738-EB0E-4558-86E5-C6B140ECD279}" type="sibTrans" cxnId="{13823EEB-5743-4F4D-8735-6B6FE358AAA5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4C95755D-B98F-4498-B291-A5B01D5C9A53}">
      <dgm:prSet phldrT="[Text]"/>
      <dgm:spPr/>
      <dgm:t>
        <a:bodyPr/>
        <a:lstStyle/>
        <a:p>
          <a:r>
            <a:rPr lang="en-GB" dirty="0" smtClean="0">
              <a:solidFill>
                <a:schemeClr val="tx1"/>
              </a:solidFill>
            </a:rPr>
            <a:t>Geometric:</a:t>
          </a:r>
        </a:p>
        <a:p>
          <a:r>
            <a:rPr lang="en-GB" dirty="0" err="1" smtClean="0">
              <a:solidFill>
                <a:schemeClr val="tx1"/>
              </a:solidFill>
            </a:rPr>
            <a:t>Mus</a:t>
          </a:r>
          <a:endParaRPr lang="en-GB" dirty="0">
            <a:solidFill>
              <a:schemeClr val="tx1"/>
            </a:solidFill>
          </a:endParaRPr>
        </a:p>
      </dgm:t>
    </dgm:pt>
    <dgm:pt modelId="{967F1131-E48A-4E1A-9300-F5C7F409153C}" type="parTrans" cxnId="{48FBE212-4C70-4D40-846A-E01579D685D5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271C3A06-30B3-482C-9AEF-EFEA0951BAC5}" type="sibTrans" cxnId="{48FBE212-4C70-4D40-846A-E01579D685D5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2A97741E-5754-400C-8E07-997429E520D3}">
      <dgm:prSet phldrT="[Text]"/>
      <dgm:spPr/>
      <dgm:t>
        <a:bodyPr/>
        <a:lstStyle/>
        <a:p>
          <a:r>
            <a:rPr lang="en-GB" dirty="0" smtClean="0">
              <a:solidFill>
                <a:schemeClr val="tx1"/>
              </a:solidFill>
            </a:rPr>
            <a:t>Geometric:</a:t>
          </a:r>
        </a:p>
        <a:p>
          <a:r>
            <a:rPr lang="en-GB" dirty="0" smtClean="0">
              <a:solidFill>
                <a:schemeClr val="tx1"/>
              </a:solidFill>
            </a:rPr>
            <a:t>Ms @ RC height</a:t>
          </a:r>
          <a:endParaRPr lang="en-GB" dirty="0">
            <a:solidFill>
              <a:schemeClr val="tx1"/>
            </a:solidFill>
          </a:endParaRPr>
        </a:p>
      </dgm:t>
    </dgm:pt>
    <dgm:pt modelId="{708601D2-F8EA-4775-B310-F769A515D158}" type="parTrans" cxnId="{5D4F1EE3-0164-4D3F-BDEE-5C07CEB5B95C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1174EF85-7876-4277-A045-39CF420983FA}" type="sibTrans" cxnId="{5D4F1EE3-0164-4D3F-BDEE-5C07CEB5B95C}">
      <dgm:prSet/>
      <dgm:spPr/>
      <dgm:t>
        <a:bodyPr/>
        <a:lstStyle/>
        <a:p>
          <a:endParaRPr lang="en-GB">
            <a:solidFill>
              <a:schemeClr val="tx1"/>
            </a:solidFill>
          </a:endParaRPr>
        </a:p>
      </dgm:t>
    </dgm:pt>
    <dgm:pt modelId="{F1137262-147C-4908-89E6-0EB01CF7CDAA}" type="pres">
      <dgm:prSet presAssocID="{E07FA4DD-3608-43CE-9B55-B5F107F0D1C3}" presName="Name0" presStyleCnt="0">
        <dgm:presLayoutVars>
          <dgm:chMax val="1"/>
          <dgm:chPref val="1"/>
          <dgm:dir/>
          <dgm:animOne val="branch"/>
          <dgm:animLvl val="lvl"/>
        </dgm:presLayoutVars>
      </dgm:prSet>
      <dgm:spPr/>
      <dgm:t>
        <a:bodyPr/>
        <a:lstStyle/>
        <a:p>
          <a:endParaRPr lang="en-GB"/>
        </a:p>
      </dgm:t>
    </dgm:pt>
    <dgm:pt modelId="{5B6FB348-026F-4279-88D1-B9A658CB756C}" type="pres">
      <dgm:prSet presAssocID="{B99818A1-8FDB-4CC5-8DE8-DAFE5C328504}" presName="singleCycle" presStyleCnt="0"/>
      <dgm:spPr/>
    </dgm:pt>
    <dgm:pt modelId="{03E02A0F-8A24-4574-8646-C3B27E1073B3}" type="pres">
      <dgm:prSet presAssocID="{B99818A1-8FDB-4CC5-8DE8-DAFE5C328504}" presName="singleCenter" presStyleLbl="node1" presStyleIdx="0" presStyleCnt="4">
        <dgm:presLayoutVars>
          <dgm:chMax val="7"/>
          <dgm:chPref val="7"/>
        </dgm:presLayoutVars>
      </dgm:prSet>
      <dgm:spPr/>
      <dgm:t>
        <a:bodyPr/>
        <a:lstStyle/>
        <a:p>
          <a:endParaRPr lang="en-GB"/>
        </a:p>
      </dgm:t>
    </dgm:pt>
    <dgm:pt modelId="{D8F71426-6A52-46A0-995D-AD96DC4B9EE5}" type="pres">
      <dgm:prSet presAssocID="{58F12933-3FF3-450D-BDA3-24D79F68DC14}" presName="Name56" presStyleLbl="parChTrans1D2" presStyleIdx="0" presStyleCnt="3"/>
      <dgm:spPr/>
      <dgm:t>
        <a:bodyPr/>
        <a:lstStyle/>
        <a:p>
          <a:endParaRPr lang="en-GB"/>
        </a:p>
      </dgm:t>
    </dgm:pt>
    <dgm:pt modelId="{44079CF6-53EA-426F-8BC8-776CF277C04B}" type="pres">
      <dgm:prSet presAssocID="{B727105F-5783-4A83-98D8-8B011C7AFBD8}" presName="text0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688A4429-BF64-4EFE-AEC5-F37EC5516A6E}" type="pres">
      <dgm:prSet presAssocID="{967F1131-E48A-4E1A-9300-F5C7F409153C}" presName="Name56" presStyleLbl="parChTrans1D2" presStyleIdx="1" presStyleCnt="3"/>
      <dgm:spPr/>
      <dgm:t>
        <a:bodyPr/>
        <a:lstStyle/>
        <a:p>
          <a:endParaRPr lang="en-GB"/>
        </a:p>
      </dgm:t>
    </dgm:pt>
    <dgm:pt modelId="{4E10E6D0-CAC0-412C-A679-9FECBDC3C17C}" type="pres">
      <dgm:prSet presAssocID="{4C95755D-B98F-4498-B291-A5B01D5C9A53}" presName="text0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  <dgm:pt modelId="{B4658804-AD87-477B-81DD-050B12737A33}" type="pres">
      <dgm:prSet presAssocID="{708601D2-F8EA-4775-B310-F769A515D158}" presName="Name56" presStyleLbl="parChTrans1D2" presStyleIdx="2" presStyleCnt="3"/>
      <dgm:spPr/>
      <dgm:t>
        <a:bodyPr/>
        <a:lstStyle/>
        <a:p>
          <a:endParaRPr lang="en-GB"/>
        </a:p>
      </dgm:t>
    </dgm:pt>
    <dgm:pt modelId="{4614AB3B-01D8-4A32-9A60-E8572DD2A40F}" type="pres">
      <dgm:prSet presAssocID="{2A97741E-5754-400C-8E07-997429E520D3}" presName="text0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en-GB"/>
        </a:p>
      </dgm:t>
    </dgm:pt>
  </dgm:ptLst>
  <dgm:cxnLst>
    <dgm:cxn modelId="{338D290C-5A7E-4E8F-A20E-8022430D70E3}" type="presOf" srcId="{E07FA4DD-3608-43CE-9B55-B5F107F0D1C3}" destId="{F1137262-147C-4908-89E6-0EB01CF7CDAA}" srcOrd="0" destOrd="0" presId="urn:microsoft.com/office/officeart/2008/layout/RadialCluster"/>
    <dgm:cxn modelId="{D08C4427-B564-452B-8B1B-6EB85586BC40}" type="presOf" srcId="{B727105F-5783-4A83-98D8-8B011C7AFBD8}" destId="{44079CF6-53EA-426F-8BC8-776CF277C04B}" srcOrd="0" destOrd="0" presId="urn:microsoft.com/office/officeart/2008/layout/RadialCluster"/>
    <dgm:cxn modelId="{13823EEB-5743-4F4D-8735-6B6FE358AAA5}" srcId="{B99818A1-8FDB-4CC5-8DE8-DAFE5C328504}" destId="{B727105F-5783-4A83-98D8-8B011C7AFBD8}" srcOrd="0" destOrd="0" parTransId="{58F12933-3FF3-450D-BDA3-24D79F68DC14}" sibTransId="{BEEFE738-EB0E-4558-86E5-C6B140ECD279}"/>
    <dgm:cxn modelId="{907FB61A-1647-41B4-8819-2A69A73B977D}" type="presOf" srcId="{58F12933-3FF3-450D-BDA3-24D79F68DC14}" destId="{D8F71426-6A52-46A0-995D-AD96DC4B9EE5}" srcOrd="0" destOrd="0" presId="urn:microsoft.com/office/officeart/2008/layout/RadialCluster"/>
    <dgm:cxn modelId="{3FC936A1-C2C9-4885-8204-0F381D91DAE7}" type="presOf" srcId="{4C95755D-B98F-4498-B291-A5B01D5C9A53}" destId="{4E10E6D0-CAC0-412C-A679-9FECBDC3C17C}" srcOrd="0" destOrd="0" presId="urn:microsoft.com/office/officeart/2008/layout/RadialCluster"/>
    <dgm:cxn modelId="{77DE52C5-E0C5-417D-B3E4-638E69CD168B}" type="presOf" srcId="{967F1131-E48A-4E1A-9300-F5C7F409153C}" destId="{688A4429-BF64-4EFE-AEC5-F37EC5516A6E}" srcOrd="0" destOrd="0" presId="urn:microsoft.com/office/officeart/2008/layout/RadialCluster"/>
    <dgm:cxn modelId="{9372A2F1-1CC1-4F74-B6F3-26D9D8EB59FA}" srcId="{E07FA4DD-3608-43CE-9B55-B5F107F0D1C3}" destId="{B99818A1-8FDB-4CC5-8DE8-DAFE5C328504}" srcOrd="0" destOrd="0" parTransId="{62EECAD6-B5EC-469E-BD1C-9DA98C18FCE8}" sibTransId="{344834D4-A91A-49FA-B0D9-D0DC2DE3FF77}"/>
    <dgm:cxn modelId="{EFA3B8C1-7BB7-4149-84E5-253207438A01}" type="presOf" srcId="{708601D2-F8EA-4775-B310-F769A515D158}" destId="{B4658804-AD87-477B-81DD-050B12737A33}" srcOrd="0" destOrd="0" presId="urn:microsoft.com/office/officeart/2008/layout/RadialCluster"/>
    <dgm:cxn modelId="{48FBE212-4C70-4D40-846A-E01579D685D5}" srcId="{B99818A1-8FDB-4CC5-8DE8-DAFE5C328504}" destId="{4C95755D-B98F-4498-B291-A5B01D5C9A53}" srcOrd="1" destOrd="0" parTransId="{967F1131-E48A-4E1A-9300-F5C7F409153C}" sibTransId="{271C3A06-30B3-482C-9AEF-EFEA0951BAC5}"/>
    <dgm:cxn modelId="{BF76D76A-1596-4211-8D5D-90DB4E263768}" type="presOf" srcId="{2A97741E-5754-400C-8E07-997429E520D3}" destId="{4614AB3B-01D8-4A32-9A60-E8572DD2A40F}" srcOrd="0" destOrd="0" presId="urn:microsoft.com/office/officeart/2008/layout/RadialCluster"/>
    <dgm:cxn modelId="{5D4F1EE3-0164-4D3F-BDEE-5C07CEB5B95C}" srcId="{B99818A1-8FDB-4CC5-8DE8-DAFE5C328504}" destId="{2A97741E-5754-400C-8E07-997429E520D3}" srcOrd="2" destOrd="0" parTransId="{708601D2-F8EA-4775-B310-F769A515D158}" sibTransId="{1174EF85-7876-4277-A045-39CF420983FA}"/>
    <dgm:cxn modelId="{90363635-9C7B-459D-A41A-709258C030DB}" type="presOf" srcId="{B99818A1-8FDB-4CC5-8DE8-DAFE5C328504}" destId="{03E02A0F-8A24-4574-8646-C3B27E1073B3}" srcOrd="0" destOrd="0" presId="urn:microsoft.com/office/officeart/2008/layout/RadialCluster"/>
    <dgm:cxn modelId="{A72A872C-850D-43D6-A941-3E849AC98FF0}" type="presParOf" srcId="{F1137262-147C-4908-89E6-0EB01CF7CDAA}" destId="{5B6FB348-026F-4279-88D1-B9A658CB756C}" srcOrd="0" destOrd="0" presId="urn:microsoft.com/office/officeart/2008/layout/RadialCluster"/>
    <dgm:cxn modelId="{C6A2D1C3-D982-4F21-8B4B-28F5F859734E}" type="presParOf" srcId="{5B6FB348-026F-4279-88D1-B9A658CB756C}" destId="{03E02A0F-8A24-4574-8646-C3B27E1073B3}" srcOrd="0" destOrd="0" presId="urn:microsoft.com/office/officeart/2008/layout/RadialCluster"/>
    <dgm:cxn modelId="{72540B54-ACFC-4351-B598-79F9F3F01A0C}" type="presParOf" srcId="{5B6FB348-026F-4279-88D1-B9A658CB756C}" destId="{D8F71426-6A52-46A0-995D-AD96DC4B9EE5}" srcOrd="1" destOrd="0" presId="urn:microsoft.com/office/officeart/2008/layout/RadialCluster"/>
    <dgm:cxn modelId="{06991EC2-3DE0-4BA6-9CA8-F71B6CA86BA7}" type="presParOf" srcId="{5B6FB348-026F-4279-88D1-B9A658CB756C}" destId="{44079CF6-53EA-426F-8BC8-776CF277C04B}" srcOrd="2" destOrd="0" presId="urn:microsoft.com/office/officeart/2008/layout/RadialCluster"/>
    <dgm:cxn modelId="{5CE67489-0D80-4BE5-BB58-7A6B423F99A6}" type="presParOf" srcId="{5B6FB348-026F-4279-88D1-B9A658CB756C}" destId="{688A4429-BF64-4EFE-AEC5-F37EC5516A6E}" srcOrd="3" destOrd="0" presId="urn:microsoft.com/office/officeart/2008/layout/RadialCluster"/>
    <dgm:cxn modelId="{35092E04-DC59-4D4A-8881-E37BABB8DF13}" type="presParOf" srcId="{5B6FB348-026F-4279-88D1-B9A658CB756C}" destId="{4E10E6D0-CAC0-412C-A679-9FECBDC3C17C}" srcOrd="4" destOrd="0" presId="urn:microsoft.com/office/officeart/2008/layout/RadialCluster"/>
    <dgm:cxn modelId="{21BCAFD0-01A6-4AF0-BDC9-6659E4E3F4B3}" type="presParOf" srcId="{5B6FB348-026F-4279-88D1-B9A658CB756C}" destId="{B4658804-AD87-477B-81DD-050B12737A33}" srcOrd="5" destOrd="0" presId="urn:microsoft.com/office/officeart/2008/layout/RadialCluster"/>
    <dgm:cxn modelId="{568D8657-2A90-485E-9873-7E1ABFD59D34}" type="presParOf" srcId="{5B6FB348-026F-4279-88D1-B9A658CB756C}" destId="{4614AB3B-01D8-4A32-9A60-E8572DD2A40F}" srcOrd="6" destOrd="0" presId="urn:microsoft.com/office/officeart/2008/layout/RadialCluster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3E02A0F-8A24-4574-8646-C3B27E1073B3}">
      <dsp:nvSpPr>
        <dsp:cNvPr id="0" name=""/>
        <dsp:cNvSpPr/>
      </dsp:nvSpPr>
      <dsp:spPr>
        <a:xfrm>
          <a:off x="2438399" y="1890712"/>
          <a:ext cx="1219200" cy="121920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5880" tIns="55880" rIns="55880" bIns="55880" numCol="1" spcCol="1270" anchor="ctr" anchorCtr="0">
          <a:noAutofit/>
        </a:bodyPr>
        <a:lstStyle/>
        <a:p>
          <a:pPr lvl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200" kern="1200" dirty="0" smtClean="0">
              <a:solidFill>
                <a:schemeClr val="tx1"/>
              </a:solidFill>
            </a:rPr>
            <a:t>Load Transfer</a:t>
          </a:r>
          <a:endParaRPr lang="en-GB" sz="2200" kern="1200" dirty="0">
            <a:solidFill>
              <a:schemeClr val="tx1"/>
            </a:solidFill>
          </a:endParaRPr>
        </a:p>
      </dsp:txBody>
      <dsp:txXfrm>
        <a:off x="2497915" y="1950228"/>
        <a:ext cx="1100168" cy="1100168"/>
      </dsp:txXfrm>
    </dsp:sp>
    <dsp:sp modelId="{D8F71426-6A52-46A0-995D-AD96DC4B9EE5}">
      <dsp:nvSpPr>
        <dsp:cNvPr id="0" name=""/>
        <dsp:cNvSpPr/>
      </dsp:nvSpPr>
      <dsp:spPr>
        <a:xfrm rot="16200000">
          <a:off x="2620390" y="1463103"/>
          <a:ext cx="855217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855217" y="0"/>
              </a:lnTo>
            </a:path>
          </a:pathLst>
        </a:custGeom>
        <a:noFill/>
        <a:ln w="48000" cap="flat" cmpd="thickThin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4079CF6-53EA-426F-8BC8-776CF277C04B}">
      <dsp:nvSpPr>
        <dsp:cNvPr id="0" name=""/>
        <dsp:cNvSpPr/>
      </dsp:nvSpPr>
      <dsp:spPr>
        <a:xfrm>
          <a:off x="2639567" y="218630"/>
          <a:ext cx="816864" cy="81686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dirty="0" smtClean="0">
              <a:solidFill>
                <a:schemeClr val="tx1"/>
              </a:solidFill>
            </a:rPr>
            <a:t>Elastic</a:t>
          </a:r>
        </a:p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dirty="0" smtClean="0">
              <a:solidFill>
                <a:schemeClr val="tx1"/>
              </a:solidFill>
            </a:rPr>
            <a:t>Ms</a:t>
          </a:r>
          <a:endParaRPr lang="en-GB" sz="1800" kern="1200" dirty="0">
            <a:solidFill>
              <a:schemeClr val="tx1"/>
            </a:solidFill>
          </a:endParaRPr>
        </a:p>
      </dsp:txBody>
      <dsp:txXfrm>
        <a:off x="2679443" y="258506"/>
        <a:ext cx="737112" cy="737112"/>
      </dsp:txXfrm>
    </dsp:sp>
    <dsp:sp modelId="{688A4429-BF64-4EFE-AEC5-F37EC5516A6E}">
      <dsp:nvSpPr>
        <dsp:cNvPr id="0" name=""/>
        <dsp:cNvSpPr/>
      </dsp:nvSpPr>
      <dsp:spPr>
        <a:xfrm rot="1800000">
          <a:off x="3610861" y="3026697"/>
          <a:ext cx="697727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697727" y="0"/>
              </a:lnTo>
            </a:path>
          </a:pathLst>
        </a:custGeom>
        <a:noFill/>
        <a:ln w="48000" cap="flat" cmpd="thickThin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E10E6D0-CAC0-412C-A679-9FECBDC3C17C}">
      <dsp:nvSpPr>
        <dsp:cNvPr id="0" name=""/>
        <dsp:cNvSpPr/>
      </dsp:nvSpPr>
      <dsp:spPr>
        <a:xfrm>
          <a:off x="4261850" y="3028505"/>
          <a:ext cx="816864" cy="81686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100" kern="1200" dirty="0" smtClean="0">
              <a:solidFill>
                <a:schemeClr val="tx1"/>
              </a:solidFill>
            </a:rPr>
            <a:t>Geometric:</a:t>
          </a:r>
        </a:p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100" kern="1200" dirty="0" err="1" smtClean="0">
              <a:solidFill>
                <a:schemeClr val="tx1"/>
              </a:solidFill>
            </a:rPr>
            <a:t>Mus</a:t>
          </a:r>
          <a:endParaRPr lang="en-GB" sz="1100" kern="1200" dirty="0">
            <a:solidFill>
              <a:schemeClr val="tx1"/>
            </a:solidFill>
          </a:endParaRPr>
        </a:p>
      </dsp:txBody>
      <dsp:txXfrm>
        <a:off x="4301726" y="3068381"/>
        <a:ext cx="737112" cy="737112"/>
      </dsp:txXfrm>
    </dsp:sp>
    <dsp:sp modelId="{B4658804-AD87-477B-81DD-050B12737A33}">
      <dsp:nvSpPr>
        <dsp:cNvPr id="0" name=""/>
        <dsp:cNvSpPr/>
      </dsp:nvSpPr>
      <dsp:spPr>
        <a:xfrm rot="9000000">
          <a:off x="1787411" y="3026697"/>
          <a:ext cx="697727" cy="0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697727" y="0"/>
              </a:lnTo>
            </a:path>
          </a:pathLst>
        </a:custGeom>
        <a:noFill/>
        <a:ln w="48000" cap="flat" cmpd="thickThin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614AB3B-01D8-4A32-9A60-E8572DD2A40F}">
      <dsp:nvSpPr>
        <dsp:cNvPr id="0" name=""/>
        <dsp:cNvSpPr/>
      </dsp:nvSpPr>
      <dsp:spPr>
        <a:xfrm>
          <a:off x="1017285" y="3028505"/>
          <a:ext cx="816864" cy="81686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7940" tIns="27940" rIns="27940" bIns="27940" numCol="1" spcCol="1270" anchor="ctr" anchorCtr="0">
          <a:noAutofit/>
        </a:bodyPr>
        <a:lstStyle/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100" kern="1200" dirty="0" smtClean="0">
              <a:solidFill>
                <a:schemeClr val="tx1"/>
              </a:solidFill>
            </a:rPr>
            <a:t>Geometric:</a:t>
          </a:r>
        </a:p>
        <a:p>
          <a:pPr lvl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100" kern="1200" dirty="0" smtClean="0">
              <a:solidFill>
                <a:schemeClr val="tx1"/>
              </a:solidFill>
            </a:rPr>
            <a:t>Ms @ RC height</a:t>
          </a:r>
          <a:endParaRPr lang="en-GB" sz="1100" kern="1200" dirty="0">
            <a:solidFill>
              <a:schemeClr val="tx1"/>
            </a:solidFill>
          </a:endParaRPr>
        </a:p>
      </dsp:txBody>
      <dsp:txXfrm>
        <a:off x="1057161" y="3068381"/>
        <a:ext cx="737112" cy="7371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RadialCluster">
  <dgm:title val=""/>
  <dgm:desc val=""/>
  <dgm:catLst>
    <dgm:cat type="relationship" pri="19500"/>
    <dgm:cat type="cycle" pri="1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Name0">
    <dgm:varLst>
      <dgm:chMax val="1"/>
      <dgm:chPref val="1"/>
      <dgm:dir/>
      <dgm:animOne val="branch"/>
      <dgm:animLvl val="lvl"/>
    </dgm:varLst>
    <dgm:alg type="composite">
      <dgm:param type="ar" val="1.00"/>
    </dgm:alg>
    <dgm:shape xmlns:r="http://schemas.openxmlformats.org/officeDocument/2006/relationships" r:blip="">
      <dgm:adjLst/>
    </dgm:shape>
    <dgm:choose name="Name1">
      <dgm:if name="Name2" func="var" arg="dir" op="equ" val="norm">
        <dgm:choose name="Name3">
          <dgm:if name="Name4" axis="ch ch" ptType="node node" cnt="1 0" func="cnt" op="equ" val="1">
            <dgm:constrLst>
              <dgm:constr type="l" for="ch" forName="textCenter"/>
              <dgm:constr type="ctrY" for="ch" forName="textCenter" refType="h" fact="0.5"/>
              <dgm:constr type="w" for="ch" forName="textCenter" refType="w" fact="0.32"/>
              <dgm:constr type="h" for="ch" forName="textCenter" refType="w" refFor="ch" refForName="textCenter"/>
              <dgm:constr type="r" for="ch" forName="cycle_1" refType="w"/>
              <dgm:constr type="ctrY" for="ch" forName="cycle_1" refType="h" fact="0.5"/>
              <dgm:constr type="w" for="ch" forName="cycle_1" refType="w" fact="0.56"/>
              <dgm:constr type="h" for="ch" forName="cycle_1" refType="h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userS" for="des" ptType="node" refType="w" refFor="ch" refForName="textCenter" fact="0.67"/>
            </dgm:constrLst>
          </dgm:if>
          <dgm:if name="Name5" axis="ch ch" ptType="node node" cnt="1 0" func="cnt" op="equ" val="2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5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/>
              <dgm:constr type="h" for="ch" forName="cycle_1" refType="h" fact="0.34"/>
              <dgm:constr type="ctrX" for="ch" forName="cycle_2" refType="w" fact="0.5"/>
              <dgm:constr type="b" for="ch" forName="cycle_2" refType="h"/>
              <dgm:constr type="w" for="ch" forName="cycle_2" refType="w"/>
              <dgm:constr type="h" for="ch" forName="cycle_2" refType="h" fact="0.34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userS" for="des" ptType="node" refType="w" refFor="ch" refForName="textCenter" fact="0.67"/>
            </dgm:constrLst>
          </dgm:if>
          <dgm:if name="Name6" axis="ch ch" ptType="node node" cnt="1 0" func="cnt" op="equ" val="3">
            <dgm:choose name="Name7">
              <dgm:if name="Name8" axis="ch ch ch" ptType="node node node" st="1 2 0" cnt="1 1 0" func="cnt" op="equ" val="1">
                <dgm:choose name="Name9">
                  <dgm:if name="Name10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1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if>
              <dgm:else name="Name12">
                <dgm:choose name="Name13">
                  <dgm:if name="Name14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15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r" for="ch" forName="cycle_2" refType="w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l" for="ch" forName="cycle_3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else>
            </dgm:choose>
          </dgm:if>
          <dgm:if name="Name16" axis="ch ch" ptType="node node" cnt="1 0" func="cnt" op="equ" val="4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5"/>
              <dgm:constr type="h" for="ch" forName="cycle_1" refType="h" fact="0.33"/>
              <dgm:constr type="r" for="ch" forName="cycle_2" refType="w"/>
              <dgm:constr type="ctrY" for="ch" forName="cycle_2" refType="h" fact="0.5"/>
              <dgm:constr type="w" for="ch" forName="cycle_2" refType="w" fact="0.33"/>
              <dgm:constr type="h" for="ch" forName="cycle_2" refType="h" fact="0.5"/>
              <dgm:constr type="ctrX" for="ch" forName="cycle_3" refType="w" fact="0.5"/>
              <dgm:constr type="b" for="ch" forName="cycle_3" refType="h"/>
              <dgm:constr type="w" for="ch" forName="cycle_3" refType="w" fact="0.5"/>
              <dgm:constr type="h" for="ch" forName="cycle_3" refType="h" fact="0.33"/>
              <dgm:constr type="l" for="ch" forName="cycle_4"/>
              <dgm:constr type="ctrY" for="ch" forName="cycle_4" refType="h" fact="0.5"/>
              <dgm:constr type="w" for="ch" forName="cycle_4" refType="w" fact="0.33"/>
              <dgm:constr type="h" for="ch" forName="cycle_4" refType="h" fact="0.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userS" for="des" ptType="node" refType="w" refFor="ch" refForName="textCenter" fact="0.67"/>
            </dgm:constrLst>
          </dgm:if>
          <dgm:if name="Name17" axis="ch ch" ptType="node node" cnt="1 0" func="cnt" op="equ" val="5">
            <dgm:constrLst>
              <dgm:constr type="ctrX" for="ch" forName="textCenter" refType="w" fact="0.5"/>
              <dgm:constr type="t" for="ch" forName="textCenter" refType="h" fact="0.42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r" for="ch" forName="cycle_2" refType="w"/>
              <dgm:constr type="t" for="ch" forName="cycle_2" refType="h" fact="0.24"/>
              <dgm:constr type="w" for="ch" forName="cycle_2" refType="w" fact="0.33"/>
              <dgm:constr type="h" for="ch" forName="cycle_2" refType="w" refFor="ch" refForName="cycle_2"/>
              <dgm:constr type="r" for="ch" forName="cycle_3" refType="w" fact="0.89"/>
              <dgm:constr type="b" for="ch" forName="cycle_3" refType="h"/>
              <dgm:constr type="w" for="ch" forName="cycle_3" refType="w" fact="0.33"/>
              <dgm:constr type="h" for="ch" forName="cycle_3" refType="w" refFor="ch" refForName="cycle_3"/>
              <dgm:constr type="l" for="ch" forName="cycle_4" refType="w" fact="0.11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l" for="ch" forName="cycle_5"/>
              <dgm:constr type="t" for="ch" forName="cycle_5" refType="h" fact="0.24"/>
              <dgm:constr type="w" for="ch" forName="cycle_5" refType="w" fact="0.33"/>
              <dgm:constr type="h" for="ch" forName="cycle_5" refType="w" refFor="ch" refForName="cycle_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userS" for="des" ptType="node" refType="w" refFor="ch" refForName="textCenter" fact="0.67"/>
            </dgm:constrLst>
          </dgm:if>
          <dgm:if name="Name18" axis="ch ch" ptType="node node" cnt="1 0" func="cnt" op="equ" val="6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r" for="ch" forName="cycle_2" refType="w"/>
              <dgm:constr type="t" for="ch" forName="cycle_2" refType="h" fact="0.17"/>
              <dgm:constr type="w" for="ch" forName="cycle_2" refType="w" fact="0.33"/>
              <dgm:constr type="h" for="ch" forName="cycle_2" refType="w" refFor="ch" refForName="cycle_2"/>
              <dgm:constr type="r" for="ch" forName="cycle_3" refType="w"/>
              <dgm:constr type="b" for="ch" forName="cycle_3" refType="h" fact="0.83"/>
              <dgm:constr type="w" for="ch" forName="cycle_3" refType="w" fact="0.33"/>
              <dgm:constr type="h" for="ch" forName="cycle_3" refType="w" refFor="ch" refForName="cycle_3"/>
              <dgm:constr type="ctrX" for="ch" forName="cycle_4" refType="w" fact="0.5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l" for="ch" forName="cycle_5"/>
              <dgm:constr type="b" for="ch" forName="cycle_5" refType="h" fact="0.83"/>
              <dgm:constr type="w" for="ch" forName="cycle_5" refType="w" fact="0.33"/>
              <dgm:constr type="h" for="ch" forName="cycle_5" refType="w" refFor="ch" refForName="cycle_5"/>
              <dgm:constr type="l" for="ch" forName="cycle_6"/>
              <dgm:constr type="t" for="ch" forName="cycle_6" refType="h" fact="0.17"/>
              <dgm:constr type="w" for="ch" forName="cycle_6" refType="w" fact="0.33"/>
              <dgm:constr type="h" for="ch" forName="cycle_6" refType="w" refFor="ch" refForName="cycle_6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userS" for="des" ptType="node" refType="w" refFor="ch" refForName="textCenter" fact="0.67"/>
            </dgm:constrLst>
          </dgm:if>
          <dgm:else name="Name19">
            <dgm:constrLst>
              <dgm:constr type="ctrX" for="ch" forName="textCenter" refType="w" fact="0.5"/>
              <dgm:constr type="t" for="ch" forName="textCenter" refType="h" fact="0.444"/>
              <dgm:constr type="w" for="ch" forName="textCenter" refType="w" fact="0.167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263"/>
              <dgm:constr type="h" for="ch" forName="cycle_1" refType="w" refFor="ch" refForName="cycle_1"/>
              <dgm:constr type="r" for="ch" forName="cycle_2" refType="w" fact="0.938"/>
              <dgm:constr type="t" for="ch" forName="cycle_2" refType="h" fact="0.141"/>
              <dgm:constr type="w" for="ch" forName="cycle_2" refType="w" fact="0.263"/>
              <dgm:constr type="h" for="ch" forName="cycle_2" refType="w" refFor="ch" refForName="cycle_2"/>
              <dgm:constr type="r" for="ch" forName="cycle_3" refType="w"/>
              <dgm:constr type="b" for="ch" forName="cycle_3" refType="h" fact="0.74"/>
              <dgm:constr type="w" for="ch" forName="cycle_3" refType="w" fact="0.263"/>
              <dgm:constr type="h" for="ch" forName="cycle_3" refType="w" refFor="ch" refForName="cycle_3"/>
              <dgm:constr type="r" for="ch" forName="cycle_4" refType="w" fact="0.8"/>
              <dgm:constr type="b" for="ch" forName="cycle_4" refType="h"/>
              <dgm:constr type="w" for="ch" forName="cycle_4" refType="w" fact="0.263"/>
              <dgm:constr type="h" for="ch" forName="cycle_4" refType="w" refFor="ch" refForName="cycle_4"/>
              <dgm:constr type="l" for="ch" forName="cycle_5" refType="w" fact="0.2"/>
              <dgm:constr type="b" for="ch" forName="cycle_5" refType="h"/>
              <dgm:constr type="w" for="ch" forName="cycle_5" refType="w" fact="0.263"/>
              <dgm:constr type="h" for="ch" forName="cycle_5" refType="w" refFor="ch" refForName="cycle_5"/>
              <dgm:constr type="l" for="ch" forName="cycle_6"/>
              <dgm:constr type="b" for="ch" forName="cycle_6" refType="h" fact="0.74"/>
              <dgm:constr type="w" for="ch" forName="cycle_6" refType="w" fact="0.263"/>
              <dgm:constr type="h" for="ch" forName="cycle_6" refType="w" refFor="ch" refForName="cycle_6"/>
              <dgm:constr type="l" for="ch" forName="cycle_7" refType="w" fact="0.062"/>
              <dgm:constr type="t" for="ch" forName="cycle_7" refType="h" fact="0.141"/>
              <dgm:constr type="w" for="ch" forName="cycle_7" refType="w" fact="0.263"/>
              <dgm:constr type="h" for="ch" forName="cycle_7" refType="w" refFor="ch" refForName="cycle_7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primFontSz" for="des" forName="childCenter7" refType="primFontSz" refFor="des" refForName="childCenter1" op="equ"/>
              <dgm:constr type="primFontSz" for="des" forName="text7" refType="primFontSz" refFor="des" refForName="text1" op="equ"/>
              <dgm:constr type="userS" for="des" ptType="node" refType="w" refFor="ch" refForName="textCenter" fact="0.67"/>
            </dgm:constrLst>
          </dgm:else>
        </dgm:choose>
      </dgm:if>
      <dgm:else name="Name20">
        <dgm:choose name="Name21">
          <dgm:if name="Name22" axis="ch ch" ptType="node node" func="cnt" op="equ" val="1">
            <dgm:constrLst>
              <dgm:constr type="r" for="ch" forName="textCenter" refType="w"/>
              <dgm:constr type="ctrY" for="ch" forName="textCenter" refType="h" fact="0.5"/>
              <dgm:constr type="w" for="ch" forName="textCenter" refType="w" fact="0.32"/>
              <dgm:constr type="h" for="ch" forName="textCenter" refType="w" refFor="ch" refForName="textCenter"/>
              <dgm:constr type="l" for="ch" forName="cycle_1"/>
              <dgm:constr type="ctrY" for="ch" forName="cycle_1" refType="h" fact="0.5"/>
              <dgm:constr type="w" for="ch" forName="cycle_1" refType="w" fact="0.56"/>
              <dgm:constr type="h" for="ch" forName="cycle_1" refType="h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userS" for="des" ptType="node" refType="w" refFor="ch" refForName="textCenter" fact="0.67"/>
            </dgm:constrLst>
          </dgm:if>
          <dgm:if name="Name23" axis="ch ch" ptType="node node" func="cnt" op="equ" val="2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5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/>
              <dgm:constr type="h" for="ch" forName="cycle_1" refType="h" fact="0.34"/>
              <dgm:constr type="ctrX" for="ch" forName="cycle_2" refType="w" fact="0.5"/>
              <dgm:constr type="b" for="ch" forName="cycle_2" refType="h"/>
              <dgm:constr type="w" for="ch" forName="cycle_2" refType="w"/>
              <dgm:constr type="h" for="ch" forName="cycle_2" refType="h" fact="0.34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userS" for="des" ptType="node" refType="w" refFor="ch" refForName="textCenter" fact="0.67"/>
            </dgm:constrLst>
          </dgm:if>
          <dgm:if name="Name24" axis="ch ch" ptType="node node" func="cnt" op="equ" val="3">
            <dgm:choose name="Name25">
              <dgm:if name="Name26" axis="ch ch ch" ptType="node node node" st="1 2 0" cnt="1 1 0" func="cnt" op="equ" val="1">
                <dgm:choose name="Name27">
                  <dgm:if name="Name28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29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 fact="0.85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if>
              <dgm:else name="Name30">
                <dgm:choose name="Name31">
                  <dgm:if name="Name32" axis="ch ch ch" ptType="node node node" st="1 3 0" cnt="1 1 0" func="cnt" op="equ" val="1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 fact="0.85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if>
                  <dgm:else name="Name33">
                    <dgm:constrLst>
                      <dgm:constr type="ctrX" for="ch" forName="textCenter" refType="w" fact="0.5"/>
                      <dgm:constr type="t" for="ch" forName="textCenter" refType="h" fact="0.436"/>
                      <dgm:constr type="w" for="ch" forName="textCenter" refType="w" fact="0.21"/>
                      <dgm:constr type="h" for="ch" forName="textCenter" refType="w" refFor="ch" refForName="textCenter"/>
                      <dgm:constr type="ctrX" for="ch" forName="cycle_1" refType="w" fact="0.5"/>
                      <dgm:constr type="t" for="ch" forName="cycle_1"/>
                      <dgm:constr type="w" for="ch" forName="cycle_1" refType="w" fact="0.61"/>
                      <dgm:constr type="h" for="ch" forName="cycle_1" refType="h" fact="0.36"/>
                      <dgm:constr type="diam" for="ch" forName="cycle_1" refType="w" fact="0.5"/>
                      <dgm:constr type="l" for="ch" forName="cycle_2"/>
                      <dgm:constr type="b" for="ch" forName="cycle_2" refType="h"/>
                      <dgm:constr type="w" for="ch" forName="cycle_2" refType="w" fact="0.46"/>
                      <dgm:constr type="h" for="ch" forName="cycle_2" refType="h" fact="0.54"/>
                      <dgm:constr type="diam" for="ch" forName="cycle_2" refType="w" fact="0.5"/>
                      <dgm:constr type="r" for="ch" forName="cycle_3" refType="w"/>
                      <dgm:constr type="b" for="ch" forName="cycle_3" refType="h"/>
                      <dgm:constr type="w" for="ch" forName="cycle_3" refType="w" fact="0.46"/>
                      <dgm:constr type="h" for="ch" forName="cycle_3" refType="h" fact="0.54"/>
                      <dgm:constr type="diam" for="ch" forName="cycle_3" refType="w" fact="0.5"/>
                      <dgm:constr type="primFontSz" for="ch" forName="textCenter" val="65"/>
                      <dgm:constr type="primFontSz" for="des" forName="childCenter1" val="65"/>
                      <dgm:constr type="primFontSz" for="des" forName="text1" op="equ" val="65"/>
                      <dgm:constr type="primFontSz" for="des" forName="childCenter2" refType="primFontSz" refFor="des" refForName="childCenter1" op="equ"/>
                      <dgm:constr type="primFontSz" for="des" forName="text2" refType="primFontSz" refFor="des" refForName="text1" op="equ"/>
                      <dgm:constr type="primFontSz" for="des" forName="childCenter3" refType="primFontSz" refFor="des" refForName="childCenter1" op="equ"/>
                      <dgm:constr type="primFontSz" for="des" forName="text3" refType="primFontSz" refFor="des" refForName="text1" op="equ"/>
                      <dgm:constr type="userS" for="des" ptType="node" refType="w" refFor="ch" refForName="textCenter" fact="0.67"/>
                    </dgm:constrLst>
                  </dgm:else>
                </dgm:choose>
              </dgm:else>
            </dgm:choose>
          </dgm:if>
          <dgm:if name="Name34" axis="ch ch" ptType="node node" func="cnt" op="equ" val="4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5"/>
              <dgm:constr type="h" for="ch" forName="cycle_1" refType="h" fact="0.33"/>
              <dgm:constr type="l" for="ch" forName="cycle_2"/>
              <dgm:constr type="ctrY" for="ch" forName="cycle_2" refType="h" fact="0.5"/>
              <dgm:constr type="w" for="ch" forName="cycle_2" refType="w" fact="0.33"/>
              <dgm:constr type="h" for="ch" forName="cycle_2" refType="h" fact="0.5"/>
              <dgm:constr type="ctrX" for="ch" forName="cycle_3" refType="w" fact="0.5"/>
              <dgm:constr type="b" for="ch" forName="cycle_3" refType="h"/>
              <dgm:constr type="w" for="ch" forName="cycle_3" refType="w" fact="0.5"/>
              <dgm:constr type="h" for="ch" forName="cycle_3" refType="h" fact="0.33"/>
              <dgm:constr type="r" for="ch" forName="cycle_4" refType="w"/>
              <dgm:constr type="ctrY" for="ch" forName="cycle_4" refType="h" fact="0.5"/>
              <dgm:constr type="w" for="ch" forName="cycle_4" refType="w" fact="0.33"/>
              <dgm:constr type="h" for="ch" forName="cycle_4" refType="h" fact="0.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userS" for="des" ptType="node" refType="w" refFor="ch" refForName="textCenter" fact="0.67"/>
            </dgm:constrLst>
          </dgm:if>
          <dgm:if name="Name35" axis="ch ch" ptType="node node" func="cnt" op="equ" val="5">
            <dgm:constrLst>
              <dgm:constr type="ctrX" for="ch" forName="textCenter" refType="w" fact="0.5"/>
              <dgm:constr type="t" for="ch" forName="textCenter" refType="h" fact="0.42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l" for="ch" forName="cycle_2"/>
              <dgm:constr type="t" for="ch" forName="cycle_2" refType="h" fact="0.24"/>
              <dgm:constr type="w" for="ch" forName="cycle_2" refType="w" fact="0.33"/>
              <dgm:constr type="h" for="ch" forName="cycle_2" refType="w" refFor="ch" refForName="cycle_2"/>
              <dgm:constr type="l" for="ch" forName="cycle_3" refType="w" fact="0.11"/>
              <dgm:constr type="b" for="ch" forName="cycle_3" refType="h"/>
              <dgm:constr type="w" for="ch" forName="cycle_3" refType="w" fact="0.33"/>
              <dgm:constr type="h" for="ch" forName="cycle_3" refType="w" refFor="ch" refForName="cycle_3"/>
              <dgm:constr type="r" for="ch" forName="cycle_4" refType="w" fact="0.89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r" for="ch" forName="cycle_5" refType="w"/>
              <dgm:constr type="t" for="ch" forName="cycle_5" refType="h" fact="0.24"/>
              <dgm:constr type="w" for="ch" forName="cycle_5" refType="w" fact="0.33"/>
              <dgm:constr type="h" for="ch" forName="cycle_5" refType="w" refFor="ch" refForName="cycle_5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userS" for="des" ptType="node" refType="w" refFor="ch" refForName="textCenter" fact="0.67"/>
            </dgm:constrLst>
          </dgm:if>
          <dgm:if name="Name36" axis="ch ch" ptType="node node" func="cnt" op="equ" val="6">
            <dgm:constrLst>
              <dgm:constr type="ctrX" for="ch" forName="textCenter" refType="w" fact="0.5"/>
              <dgm:constr type="ctrY" for="ch" forName="textCenter" refType="h" fact="0.5"/>
              <dgm:constr type="w" for="ch" forName="textCenter" refType="w" fact="0.2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33"/>
              <dgm:constr type="h" for="ch" forName="cycle_1" refType="w" refFor="ch" refForName="cycle_1"/>
              <dgm:constr type="l" for="ch" forName="cycle_2"/>
              <dgm:constr type="t" for="ch" forName="cycle_2" refType="h" fact="0.17"/>
              <dgm:constr type="w" for="ch" forName="cycle_2" refType="w" fact="0.33"/>
              <dgm:constr type="h" for="ch" forName="cycle_2" refType="w" refFor="ch" refForName="cycle_2"/>
              <dgm:constr type="l" for="ch" forName="cycle_3"/>
              <dgm:constr type="b" for="ch" forName="cycle_3" refType="h" fact="0.83"/>
              <dgm:constr type="w" for="ch" forName="cycle_3" refType="w" fact="0.33"/>
              <dgm:constr type="h" for="ch" forName="cycle_3" refType="w" refFor="ch" refForName="cycle_3"/>
              <dgm:constr type="ctrX" for="ch" forName="cycle_4" refType="w" fact="0.5"/>
              <dgm:constr type="b" for="ch" forName="cycle_4" refType="h"/>
              <dgm:constr type="w" for="ch" forName="cycle_4" refType="w" fact="0.33"/>
              <dgm:constr type="h" for="ch" forName="cycle_4" refType="w" refFor="ch" refForName="cycle_4"/>
              <dgm:constr type="r" for="ch" forName="cycle_5" refType="w"/>
              <dgm:constr type="b" for="ch" forName="cycle_5" refType="h" fact="0.83"/>
              <dgm:constr type="w" for="ch" forName="cycle_5" refType="w" fact="0.33"/>
              <dgm:constr type="h" for="ch" forName="cycle_5" refType="w" refFor="ch" refForName="cycle_5"/>
              <dgm:constr type="r" for="ch" forName="cycle_6" refType="w"/>
              <dgm:constr type="t" for="ch" forName="cycle_6" refType="h" fact="0.17"/>
              <dgm:constr type="w" for="ch" forName="cycle_6" refType="w" fact="0.33"/>
              <dgm:constr type="h" for="ch" forName="cycle_6" refType="w" refFor="ch" refForName="cycle_6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userS" for="des" ptType="node" refType="w" refFor="ch" refForName="textCenter" fact="0.67"/>
            </dgm:constrLst>
          </dgm:if>
          <dgm:else name="Name37">
            <dgm:constrLst>
              <dgm:constr type="ctrX" for="ch" forName="textCenter" refType="w" fact="0.5"/>
              <dgm:constr type="t" for="ch" forName="textCenter" refType="h" fact="0.444"/>
              <dgm:constr type="w" for="ch" forName="textCenter" refType="w" fact="0.167"/>
              <dgm:constr type="h" for="ch" forName="textCenter" refType="w" refFor="ch" refForName="textCenter"/>
              <dgm:constr type="ctrX" for="ch" forName="cycle_1" refType="w" fact="0.5"/>
              <dgm:constr type="t" for="ch" forName="cycle_1"/>
              <dgm:constr type="w" for="ch" forName="cycle_1" refType="w" fact="0.263"/>
              <dgm:constr type="h" for="ch" forName="cycle_1" refType="w" refFor="ch" refForName="cycle_1"/>
              <dgm:constr type="l" for="ch" forName="cycle_2" refType="w" fact="0.062"/>
              <dgm:constr type="t" for="ch" forName="cycle_2" refType="h" fact="0.141"/>
              <dgm:constr type="w" for="ch" forName="cycle_2" refType="w" fact="0.263"/>
              <dgm:constr type="h" for="ch" forName="cycle_2" refType="w" refFor="ch" refForName="cycle_2"/>
              <dgm:constr type="l" for="ch" forName="cycle_3"/>
              <dgm:constr type="b" for="ch" forName="cycle_3" refType="h" fact="0.74"/>
              <dgm:constr type="w" for="ch" forName="cycle_3" refType="w" fact="0.263"/>
              <dgm:constr type="h" for="ch" forName="cycle_3" refType="w" refFor="ch" refForName="cycle_3"/>
              <dgm:constr type="l" for="ch" forName="cycle_4" refType="w" fact="0.2"/>
              <dgm:constr type="b" for="ch" forName="cycle_4" refType="h"/>
              <dgm:constr type="w" for="ch" forName="cycle_4" refType="w" fact="0.263"/>
              <dgm:constr type="h" for="ch" forName="cycle_4" refType="w" refFor="ch" refForName="cycle_4"/>
              <dgm:constr type="r" for="ch" forName="cycle_5" refType="w" fact="0.8"/>
              <dgm:constr type="b" for="ch" forName="cycle_5" refType="h"/>
              <dgm:constr type="w" for="ch" forName="cycle_5" refType="w" fact="0.263"/>
              <dgm:constr type="h" for="ch" forName="cycle_5" refType="w" refFor="ch" refForName="cycle_5"/>
              <dgm:constr type="r" for="ch" forName="cycle_6" refType="w"/>
              <dgm:constr type="b" for="ch" forName="cycle_6" refType="h" fact="0.74"/>
              <dgm:constr type="w" for="ch" forName="cycle_6" refType="w" fact="0.263"/>
              <dgm:constr type="h" for="ch" forName="cycle_6" refType="w" refFor="ch" refForName="cycle_6"/>
              <dgm:constr type="r" for="ch" forName="cycle_7" refType="w" fact="0.938"/>
              <dgm:constr type="t" for="ch" forName="cycle_7" refType="h" fact="0.141"/>
              <dgm:constr type="w" for="ch" forName="cycle_7" refType="w" fact="0.263"/>
              <dgm:constr type="h" for="ch" forName="cycle_7" refType="w" refFor="ch" refForName="cycle_7"/>
              <dgm:constr type="primFontSz" for="ch" forName="textCenter" val="65"/>
              <dgm:constr type="primFontSz" for="des" forName="childCenter1" val="65"/>
              <dgm:constr type="primFontSz" for="des" forName="text1" op="equ" val="65"/>
              <dgm:constr type="primFontSz" for="des" forName="childCenter2" refType="primFontSz" refFor="des" refForName="childCenter1" op="equ"/>
              <dgm:constr type="primFontSz" for="des" forName="text2" refType="primFontSz" refFor="des" refForName="text1" op="equ"/>
              <dgm:constr type="primFontSz" for="des" forName="childCenter3" refType="primFontSz" refFor="des" refForName="childCenter1" op="equ"/>
              <dgm:constr type="primFontSz" for="des" forName="text3" refType="primFontSz" refFor="des" refForName="text1" op="equ"/>
              <dgm:constr type="primFontSz" for="des" forName="childCenter4" refType="primFontSz" refFor="des" refForName="childCenter1" op="equ"/>
              <dgm:constr type="primFontSz" for="des" forName="text4" refType="primFontSz" refFor="des" refForName="text1" op="equ"/>
              <dgm:constr type="primFontSz" for="des" forName="childCenter5" refType="primFontSz" refFor="des" refForName="childCenter1" op="equ"/>
              <dgm:constr type="primFontSz" for="des" forName="text5" refType="primFontSz" refFor="des" refForName="text1" op="equ"/>
              <dgm:constr type="primFontSz" for="des" forName="childCenter6" refType="primFontSz" refFor="des" refForName="childCenter1" op="equ"/>
              <dgm:constr type="primFontSz" for="des" forName="text6" refType="primFontSz" refFor="des" refForName="text1" op="equ"/>
              <dgm:constr type="primFontSz" for="des" forName="childCenter7" refType="primFontSz" refFor="des" refForName="childCenter1" op="equ"/>
              <dgm:constr type="primFontSz" for="des" forName="text7" refType="primFontSz" refFor="des" refForName="text1" op="equ"/>
              <dgm:constr type="userS" for="des" ptType="node" refType="w" refFor="ch" refForName="textCenter" fact="0.67"/>
            </dgm:constrLst>
          </dgm:else>
        </dgm:choose>
      </dgm:else>
    </dgm:choose>
    <dgm:forEach name="Name38" axis="ch" ptType="node" cnt="1">
      <dgm:choose name="Name39">
        <dgm:if name="Name40" axis="des" func="maxDepth" op="lte" val="1">
          <dgm:layoutNode name="singleCycle">
            <dgm:choose name="Name41">
              <dgm:if name="Name42" axis="ch" ptType="node" func="cnt" op="equ" val="1">
                <dgm:choose name="Name43">
                  <dgm:if name="Name44" func="var" arg="dir" op="equ" val="norm">
                    <dgm:alg type="cycle">
                      <dgm:param type="stAng" val="90"/>
                      <dgm:param type="ctrShpMap" val="fNode"/>
                    </dgm:alg>
                  </dgm:if>
                  <dgm:else name="Name45">
                    <dgm:alg type="cycle">
                      <dgm:param type="stAng" val="-90"/>
                      <dgm:param type="spanAng" val="-360"/>
                      <dgm:param type="ctrShpMap" val="fNode"/>
                    </dgm:alg>
                  </dgm:else>
                </dgm:choose>
              </dgm:if>
              <dgm:else name="Name46">
                <dgm:choose name="Name47">
                  <dgm:if name="Name48" func="var" arg="dir" op="equ" val="norm">
                    <dgm:alg type="cycle">
                      <dgm:param type="ctrShpMap" val="fNode"/>
                    </dgm:alg>
                  </dgm:if>
                  <dgm:else name="Name49">
                    <dgm:alg type="cycle">
                      <dgm:param type="spanAng" val="-360"/>
                      <dgm:param type="ctrShpMap" val="fNode"/>
                    </dgm:alg>
                  </dgm:else>
                </dgm:choose>
              </dgm:else>
            </dgm:choose>
            <dgm:shape xmlns:r="http://schemas.openxmlformats.org/officeDocument/2006/relationships" r:blip="">
              <dgm:adjLst/>
            </dgm:shape>
            <dgm:presOf/>
            <dgm:choose name="Name50">
              <dgm:if name="Name51" axis="ch" ptType="node" func="cnt" op="equ" val="0">
                <dgm:constrLst>
                  <dgm:constr type="w" for="ch" forName="singleCenter" refType="w"/>
                  <dgm:constr type="h" for="ch" forName="singleCenter" refType="w" refFor="ch" refForName="singleCenter"/>
                </dgm:constrLst>
              </dgm:if>
              <dgm:if name="Name52" axis="ch" ptType="node" func="cnt" op="equ" val="1">
                <dgm:constrLst>
                  <dgm:constr type="w" for="ch" forName="singleCenter" refType="w" fact="0.5"/>
                  <dgm:constr type="h" for="ch" forName="singleCenter" refType="w" refFor="ch" refForName="singleCenter"/>
                  <dgm:constr type="userS" for="ch" ptType="node" refType="w" refFor="ch" refForName="singleCenter" fact="0.67"/>
                </dgm:constrLst>
              </dgm:if>
              <dgm:else name="Name53">
                <dgm:constrLst>
                  <dgm:constr type="w" for="ch" forName="singleCenter" refType="w" fact="0.3"/>
                  <dgm:constr type="h" for="ch" forName="singleCenter" refType="w" refFor="ch" refForName="singleCenter"/>
                  <dgm:constr type="userS" for="ch" ptType="node" refType="w" refFor="ch" refForName="singleCenter" fact="0.67"/>
                </dgm:constrLst>
              </dgm:else>
            </dgm:choose>
            <dgm:layoutNode name="singleCenter" styleLbl="node1">
              <dgm:varLst>
                <dgm:chMax val="7"/>
                <dgm:chPref val="7"/>
              </dgm:varLst>
              <dgm:alg type="tx"/>
              <dgm:shape xmlns:r="http://schemas.openxmlformats.org/officeDocument/2006/relationships" type="roundRect" r:blip="">
                <dgm:adjLst/>
              </dgm:shape>
              <dgm:presOf axis="self" ptType="node"/>
              <dgm:constrLst>
                <dgm:constr type="tMarg" refType="primFontSz" fact="0.2"/>
                <dgm:constr type="bMarg" refType="primFontSz" fact="0.2"/>
                <dgm:constr type="lMarg" refType="primFontSz" fact="0.2"/>
                <dgm:constr type="rMarg" refType="primFontSz" fact="0.2"/>
              </dgm:constrLst>
              <dgm:ruleLst>
                <dgm:rule type="primFontSz" val="5" fact="NaN" max="NaN"/>
              </dgm:ruleLst>
            </dgm:layoutNode>
            <dgm:forEach name="Name54" axis="ch" cnt="21">
              <dgm:forEach name="Name55" axis="self" ptType="parTrans">
                <dgm:layoutNode name="Name56">
                  <dgm:alg type="conn">
                    <dgm:param type="dim" val="1D"/>
                    <dgm:param type="begPts" val="auto"/>
                    <dgm:param type="endPts" val="auto"/>
                    <dgm:param type="begSty" val="noArr"/>
                    <dgm:param type="endSty" val="noArr"/>
                  </dgm:alg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</dgm:layoutNode>
              </dgm:forEach>
              <dgm:forEach name="Name57" axis="self" ptType="node">
                <dgm:layoutNode name="text0" styleLbl="node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/>
                  </dgm:shape>
                  <dgm:presOf axis="desOrSelf" ptType="node"/>
                  <dgm:constrLst>
                    <dgm:constr type="userS"/>
                    <dgm:constr type="w" refType="userS"/>
                    <dgm:constr type="h" refType="w"/>
                    <dgm:constr type="tMarg" refType="primFontSz" fact="0.2"/>
                    <dgm:constr type="bMarg" refType="primFontSz" fact="0.2"/>
                    <dgm:constr type="lMarg" refType="primFontSz" fact="0.2"/>
                    <dgm:constr type="rMarg" refType="primFontSz" fact="0.2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if>
        <dgm:else name="Name58">
          <dgm:layoutNode name="textCenter" styleLbl="node1">
            <dgm:alg type="tx"/>
            <dgm:shape xmlns:r="http://schemas.openxmlformats.org/officeDocument/2006/relationships" type="roundRect" r:blip="">
              <dgm:adjLst/>
            </dgm:shape>
            <dgm:presOf axis="self" ptType="node"/>
            <dgm:constrLst>
              <dgm:constr type="tMarg" refType="primFontSz" fact="0.2"/>
              <dgm:constr type="bMarg" refType="primFontSz" fact="0.2"/>
              <dgm:constr type="lMarg" refType="primFontSz" fact="0.2"/>
              <dgm:constr type="rMarg" refType="primFontSz" fact="0.2"/>
            </dgm:constrLst>
            <dgm:ruleLst>
              <dgm:rule type="primFontSz" val="5" fact="NaN" max="NaN"/>
            </dgm:ruleLst>
          </dgm:layoutNode>
          <dgm:choose name="Name59">
            <dgm:if name="Name60" axis="ch" ptType="node" func="cnt" op="gte" val="1">
              <dgm:layoutNode name="cycle_1">
                <dgm:choose name="Name61">
                  <dgm:if name="Name62" func="var" arg="dir" op="equ" val="norm">
                    <dgm:choose name="Name63">
                      <dgm:if name="Name64" axis="ch" ptType="node" func="cnt" op="equ" val="1">
                        <dgm:choose name="Name65">
                          <dgm:if name="Name66" axis="ch ch" ptType="node node" st="1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67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90"/>
                            </dgm:alg>
                          </dgm:if>
                          <dgm:else name="Name68">
                            <dgm:alg type="cycle">
                              <dgm:param type="ctrShpMap" val="fNode"/>
                              <dgm:param type="stAng" val="0"/>
                              <dgm:param type="spanAng" val="180"/>
                            </dgm:alg>
                          </dgm:else>
                        </dgm:choose>
                      </dgm:if>
                      <dgm:if name="Name69" axis="ch" ptType="node" func="cnt" op="equ" val="2">
                        <dgm:choose name="Name70">
                          <dgm:if name="Name7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7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73">
                            <dgm:alg type="cycle">
                              <dgm:param type="ctrShpMap" val="fNode"/>
                              <dgm:param type="stAng" val="270"/>
                              <dgm:param type="spanAng" val="180"/>
                            </dgm:alg>
                          </dgm:else>
                        </dgm:choose>
                      </dgm:if>
                      <dgm:if name="Name74" axis="ch" ptType="node" func="cnt" op="equ" val="3">
                        <dgm:choose name="Name75">
                          <dgm:if name="Name7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7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78">
                            <dgm:alg type="cycle">
                              <dgm:param type="ctrShpMap" val="fNode"/>
                              <dgm:param type="stAng" val="270"/>
                              <dgm:param type="spanAng" val="180"/>
                            </dgm:alg>
                          </dgm:else>
                        </dgm:choose>
                      </dgm:if>
                      <dgm:if name="Name79" axis="ch" ptType="node" func="cnt" op="equ" val="4">
                        <dgm:choose name="Name80">
                          <dgm:if name="Name8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8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83">
                            <dgm:alg type="cycle">
                              <dgm:param type="ctrShpMap" val="fNode"/>
                              <dgm:param type="stAng" val="292.5"/>
                              <dgm:param type="spanAng" val="135"/>
                            </dgm:alg>
                          </dgm:else>
                        </dgm:choose>
                      </dgm:if>
                      <dgm:if name="Name84" axis="ch" ptType="node" func="cnt" op="equ" val="5">
                        <dgm:choose name="Name85">
                          <dgm:if name="Name8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8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8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89" axis="ch" ptType="node" func="cnt" op="equ" val="6">
                        <dgm:choose name="Name90">
                          <dgm:if name="Name91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92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93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94" axis="ch" ptType="node" func="cnt" op="gte" val="7">
                        <dgm:choose name="Name95">
                          <dgm:if name="Name96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97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90"/>
                            </dgm:alg>
                          </dgm:if>
                          <dgm:else name="Name9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99"/>
                    </dgm:choose>
                  </dgm:if>
                  <dgm:else name="Name100">
                    <dgm:choose name="Name101">
                      <dgm:if name="Name102" axis="ch" ptType="node" func="cnt" op="equ" val="1">
                        <dgm:choose name="Name103">
                          <dgm:if name="Name104" axis="ch ch" ptType="node node" st="1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105" axis="ch ch" ptType="node node" st="1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-90"/>
                            </dgm:alg>
                          </dgm:if>
                          <dgm:else name="Name106">
                            <dgm:alg type="cycle">
                              <dgm:param type="ctrShpMap" val="fNode"/>
                              <dgm:param type="stAng" val="0"/>
                              <dgm:param type="spanAng" val="-180"/>
                            </dgm:alg>
                          </dgm:else>
                        </dgm:choose>
                      </dgm:if>
                      <dgm:if name="Name107" axis="ch" ptType="node" func="cnt" op="equ" val="2">
                        <dgm:choose name="Name108">
                          <dgm:if name="Name10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1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11">
                            <dgm:alg type="cycle">
                              <dgm:param type="ctrShpMap" val="fNode"/>
                              <dgm:param type="stAng" val="90"/>
                              <dgm:param type="spanAng" val="-180"/>
                            </dgm:alg>
                          </dgm:else>
                        </dgm:choose>
                      </dgm:if>
                      <dgm:if name="Name112" axis="ch" ptType="node" func="cnt" op="equ" val="3">
                        <dgm:choose name="Name113">
                          <dgm:if name="Name11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1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16">
                            <dgm:alg type="cycle">
                              <dgm:param type="ctrShpMap" val="fNode"/>
                              <dgm:param type="stAng" val="90"/>
                              <dgm:param type="spanAng" val="-180"/>
                            </dgm:alg>
                          </dgm:else>
                        </dgm:choose>
                      </dgm:if>
                      <dgm:if name="Name117" axis="ch" ptType="node" func="cnt" op="equ" val="4">
                        <dgm:choose name="Name118">
                          <dgm:if name="Name11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2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21">
                            <dgm:alg type="cycle">
                              <dgm:param type="ctrShpMap" val="fNode"/>
                              <dgm:param type="stAng" val="67.5"/>
                              <dgm:param type="spanAng" val="-135"/>
                            </dgm:alg>
                          </dgm:else>
                        </dgm:choose>
                      </dgm:if>
                      <dgm:if name="Name122" axis="ch" ptType="node" func="cnt" op="equ" val="5">
                        <dgm:choose name="Name123">
                          <dgm:if name="Name12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2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2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127" axis="ch" ptType="node" func="cnt" op="equ" val="6">
                        <dgm:choose name="Name128">
                          <dgm:if name="Name129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30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31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132" axis="ch" ptType="node" func="cnt" op="gte" val="7">
                        <dgm:choose name="Name133">
                          <dgm:if name="Name134" axis="ch ch" ptType="node node" st="1 1" cnt="1 0" func="cnt" op="equ" val="1">
                            <dgm:alg type="cycle">
                              <dgm:param type="ctrShpMap" val="fNode"/>
                              <dgm:param type="stAng" val="0"/>
                            </dgm:alg>
                          </dgm:if>
                          <dgm:if name="Name135" axis="ch ch" ptType="node node" st="1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-90"/>
                            </dgm:alg>
                          </dgm:if>
                          <dgm:else name="Name13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137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138" axis="ch" ptType="node" cnt="1">
                  <dgm:layoutNode name="childCenter1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139" axis="ch">
                    <dgm:forEach name="Name140" axis="self" ptType="parTrans">
                      <dgm:layoutNode name="Name141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142" axis="self" ptType="node">
                      <dgm:layoutNode name="text1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143" axis="ch" ptType="parTrans" cnt="1">
                <dgm:layoutNode name="Name144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1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145"/>
          </dgm:choose>
          <dgm:choose name="Name146">
            <dgm:if name="Name147" axis="ch" ptType="node" func="cnt" op="gte" val="2">
              <dgm:layoutNode name="cycle_2">
                <dgm:choose name="Name148">
                  <dgm:if name="Name149" func="var" arg="dir" op="equ" val="norm">
                    <dgm:choose name="Name150">
                      <dgm:if name="Name151" axis="ch" ptType="node" func="cnt" op="equ" val="2">
                        <dgm:choose name="Name152">
                          <dgm:if name="Name153" axis="ch ch" ptType="node node" st="2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154" axis="ch ch" ptType="node node" st="2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155">
                            <dgm:alg type="cycle">
                              <dgm:param type="ctrShpMap" val="fNode"/>
                              <dgm:param type="stAng" val="90"/>
                              <dgm:param type="spanAng" val="180"/>
                            </dgm:alg>
                          </dgm:else>
                        </dgm:choose>
                      </dgm:if>
                      <dgm:if name="Name156" axis="ch" ptType="node" func="cnt" op="equ" val="3">
                        <dgm:choose name="Name157">
                          <dgm:if name="Name158" axis="ch ch" ptType="node node" st="2 1" cnt="1 0" func="cnt" op="equ" val="1">
                            <dgm:alg type="cycle">
                              <dgm:param type="ctrShpMap" val="fNode"/>
                              <dgm:param type="stAng" val="120"/>
                              <dgm:param type="horzAlign" val="r"/>
                              <dgm:param type="vertAlign" val="b"/>
                            </dgm:alg>
                          </dgm:if>
                          <dgm:if name="Name159" axis="ch ch" ptType="node node" st="2 1" cnt="1 0" func="cnt" op="equ" val="2">
                            <dgm:alg type="cycle">
                              <dgm:param type="ctrShpMap" val="fNode"/>
                              <dgm:param type="stAng" val="75"/>
                              <dgm:param type="spanAng" val="90"/>
                              <dgm:param type="horzAlign" val="r"/>
                              <dgm:param type="vertAlign" val="b"/>
                            </dgm:alg>
                          </dgm:if>
                          <dgm:else name="Name160">
                            <dgm:alg type="cycle">
                              <dgm:param type="ctrShpMap" val="fNode"/>
                              <dgm:param type="stAng" val="30"/>
                              <dgm:param type="spanAng" val="180"/>
                            </dgm:alg>
                          </dgm:else>
                        </dgm:choose>
                      </dgm:if>
                      <dgm:if name="Name161" axis="ch" ptType="node" func="cnt" op="equ" val="4">
                        <dgm:choose name="Name162">
                          <dgm:if name="Name163" axis="ch ch" ptType="node node" st="2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164" axis="ch ch" ptType="node node" st="2 1" cnt="1 0" func="cnt" op="equ" val="2">
                            <dgm:alg type="cycle">
                              <dgm:param type="ctrShpMap" val="fNode"/>
                              <dgm:param type="stAng" val="45"/>
                              <dgm:param type="spanAng" val="90"/>
                            </dgm:alg>
                          </dgm:if>
                          <dgm:else name="Name165">
                            <dgm:alg type="cycle">
                              <dgm:param type="ctrShpMap" val="fNode"/>
                              <dgm:param type="stAng" val="22.5"/>
                              <dgm:param type="spanAng" val="135"/>
                            </dgm:alg>
                          </dgm:else>
                        </dgm:choose>
                      </dgm:if>
                      <dgm:if name="Name166" axis="ch" ptType="node" func="cnt" op="equ" val="5">
                        <dgm:choose name="Name167">
                          <dgm:if name="Name168" axis="ch ch" ptType="node node" st="2 1" cnt="1 0" func="cnt" op="equ" val="1">
                            <dgm:alg type="cycle">
                              <dgm:param type="ctrShpMap" val="fNode"/>
                              <dgm:param type="stAng" val="72"/>
                            </dgm:alg>
                          </dgm:if>
                          <dgm:if name="Name169" axis="ch ch" ptType="node node" st="2 1" cnt="1 0" func="cnt" op="equ" val="2">
                            <dgm:alg type="cycle">
                              <dgm:param type="ctrShpMap" val="fNode"/>
                              <dgm:param type="stAng" val="27"/>
                              <dgm:param type="spanAng" val="90"/>
                            </dgm:alg>
                          </dgm:if>
                          <dgm:else name="Name17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171" axis="ch" ptType="node" func="cnt" op="equ" val="6">
                        <dgm:choose name="Name172">
                          <dgm:if name="Name173" axis="ch ch" ptType="node node" st="2 1" cnt="1 0" func="cnt" op="equ" val="1">
                            <dgm:alg type="cycle">
                              <dgm:param type="ctrShpMap" val="fNode"/>
                              <dgm:param type="stAng" val="60"/>
                            </dgm:alg>
                          </dgm:if>
                          <dgm:if name="Name174" axis="ch ch" ptType="node node" st="2 1" cnt="1 0" func="cnt" op="equ" val="2">
                            <dgm:alg type="cycle">
                              <dgm:param type="ctrShpMap" val="fNode"/>
                              <dgm:param type="stAng" val="15"/>
                              <dgm:param type="spanAng" val="90"/>
                            </dgm:alg>
                          </dgm:if>
                          <dgm:else name="Name175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176" axis="ch" ptType="node" func="cnt" op="gte" val="7">
                        <dgm:choose name="Name177">
                          <dgm:if name="Name178" axis="ch ch" ptType="node node" st="2 1" cnt="1 0" func="cnt" op="equ" val="1">
                            <dgm:alg type="cycle">
                              <dgm:param type="ctrShpMap" val="fNode"/>
                              <dgm:param type="stAng" val="51"/>
                            </dgm:alg>
                          </dgm:if>
                          <dgm:if name="Name179" axis="ch ch" ptType="node node" st="2 1" cnt="1 0" func="cnt" op="equ" val="2">
                            <dgm:alg type="cycle">
                              <dgm:param type="ctrShpMap" val="fNode"/>
                              <dgm:param type="stAng" val="6"/>
                              <dgm:param type="spanAng" val="90"/>
                            </dgm:alg>
                          </dgm:if>
                          <dgm:else name="Name18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181"/>
                    </dgm:choose>
                  </dgm:if>
                  <dgm:else name="Name182">
                    <dgm:choose name="Name183">
                      <dgm:if name="Name184" axis="ch" ptType="node" func="cnt" op="equ" val="2">
                        <dgm:choose name="Name185">
                          <dgm:if name="Name186" axis="ch ch" ptType="node node" st="2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187" axis="ch ch" ptType="node node" st="2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188">
                            <dgm:alg type="cycle">
                              <dgm:param type="ctrShpMap" val="fNode"/>
                              <dgm:param type="stAng" val="270"/>
                              <dgm:param type="spanAng" val="-180"/>
                            </dgm:alg>
                          </dgm:else>
                        </dgm:choose>
                      </dgm:if>
                      <dgm:if name="Name189" axis="ch" ptType="node" func="cnt" op="equ" val="3">
                        <dgm:choose name="Name190">
                          <dgm:if name="Name191" axis="ch ch" ptType="node node" st="2 1" cnt="1 0" func="cnt" op="equ" val="1">
                            <dgm:alg type="cycle">
                              <dgm:param type="ctrShpMap" val="fNode"/>
                              <dgm:param type="stAng" val="240"/>
                              <dgm:param type="horzAlign" val="l"/>
                              <dgm:param type="vertAlign" val="b"/>
                            </dgm:alg>
                          </dgm:if>
                          <dgm:if name="Name192" axis="ch ch" ptType="node node" st="2 1" cnt="1 0" func="cnt" op="equ" val="2">
                            <dgm:alg type="cycle">
                              <dgm:param type="ctrShpMap" val="fNode"/>
                              <dgm:param type="stAng" val="285"/>
                              <dgm:param type="spanAng" val="-90"/>
                              <dgm:param type="horzAlign" val="l"/>
                              <dgm:param type="vertAlign" val="b"/>
                            </dgm:alg>
                          </dgm:if>
                          <dgm:else name="Name193">
                            <dgm:alg type="cycle">
                              <dgm:param type="ctrShpMap" val="fNode"/>
                              <dgm:param type="stAng" val="330"/>
                              <dgm:param type="spanAng" val="-180"/>
                            </dgm:alg>
                          </dgm:else>
                        </dgm:choose>
                      </dgm:if>
                      <dgm:if name="Name194" axis="ch" ptType="node" func="cnt" op="equ" val="4">
                        <dgm:choose name="Name195">
                          <dgm:if name="Name196" axis="ch ch" ptType="node node" st="2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197" axis="ch ch" ptType="node node" st="2 1" cnt="1 0" func="cnt" op="equ" val="2">
                            <dgm:alg type="cycle">
                              <dgm:param type="ctrShpMap" val="fNode"/>
                              <dgm:param type="stAng" val="315"/>
                              <dgm:param type="spanAng" val="-90"/>
                            </dgm:alg>
                          </dgm:if>
                          <dgm:else name="Name198">
                            <dgm:alg type="cycle">
                              <dgm:param type="ctrShpMap" val="fNode"/>
                              <dgm:param type="stAng" val="337.5"/>
                              <dgm:param type="spanAng" val="-135"/>
                            </dgm:alg>
                          </dgm:else>
                        </dgm:choose>
                      </dgm:if>
                      <dgm:if name="Name199" axis="ch" ptType="node" func="cnt" op="equ" val="5">
                        <dgm:choose name="Name200">
                          <dgm:if name="Name201" axis="ch ch" ptType="node node" st="2 1" cnt="1 0" func="cnt" op="equ" val="1">
                            <dgm:alg type="cycle">
                              <dgm:param type="ctrShpMap" val="fNode"/>
                              <dgm:param type="stAng" val="288"/>
                            </dgm:alg>
                          </dgm:if>
                          <dgm:if name="Name202" axis="ch ch" ptType="node node" st="2 1" cnt="1 0" func="cnt" op="equ" val="2">
                            <dgm:alg type="cycle">
                              <dgm:param type="ctrShpMap" val="fNode"/>
                              <dgm:param type="stAng" val="333"/>
                              <dgm:param type="spanAng" val="-90"/>
                            </dgm:alg>
                          </dgm:if>
                          <dgm:else name="Name203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04" axis="ch" ptType="node" func="cnt" op="equ" val="6">
                        <dgm:choose name="Name205">
                          <dgm:if name="Name206" axis="ch ch" ptType="node node" st="2 1" cnt="1 0" func="cnt" op="equ" val="1">
                            <dgm:alg type="cycle">
                              <dgm:param type="ctrShpMap" val="fNode"/>
                              <dgm:param type="stAng" val="300"/>
                            </dgm:alg>
                          </dgm:if>
                          <dgm:if name="Name207" axis="ch ch" ptType="node node" st="2 1" cnt="1 0" func="cnt" op="equ" val="2">
                            <dgm:alg type="cycle">
                              <dgm:param type="ctrShpMap" val="fNode"/>
                              <dgm:param type="stAng" val="345"/>
                              <dgm:param type="spanAng" val="-90"/>
                            </dgm:alg>
                          </dgm:if>
                          <dgm:else name="Name208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09" axis="ch" ptType="node" func="cnt" op="gte" val="7">
                        <dgm:choose name="Name210">
                          <dgm:if name="Name211" axis="ch ch" ptType="node node" st="2 1" cnt="1 0" func="cnt" op="equ" val="1">
                            <dgm:alg type="cycle">
                              <dgm:param type="ctrShpMap" val="fNode"/>
                              <dgm:param type="stAng" val="308"/>
                            </dgm:alg>
                          </dgm:if>
                          <dgm:if name="Name212" axis="ch ch" ptType="node node" st="2 1" cnt="1 0" func="cnt" op="equ" val="2">
                            <dgm:alg type="cycle">
                              <dgm:param type="ctrShpMap" val="fNode"/>
                              <dgm:param type="stAng" val="353"/>
                              <dgm:param type="spanAng" val="-90"/>
                            </dgm:alg>
                          </dgm:if>
                          <dgm:else name="Name213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214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215" axis="ch" ptType="node" st="2" cnt="1">
                  <dgm:layoutNode name="childCenter2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216" axis="ch">
                    <dgm:forEach name="Name217" axis="self" ptType="parTrans">
                      <dgm:layoutNode name="Name218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219" axis="self" ptType="node">
                      <dgm:layoutNode name="text2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220" axis="ch" ptType="parTrans" st="2" cnt="1">
                <dgm:layoutNode name="Name221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222"/>
          </dgm:choose>
          <dgm:choose name="Name223">
            <dgm:if name="Name224" axis="ch" ptType="node" func="cnt" op="gte" val="3">
              <dgm:layoutNode name="cycle_3">
                <dgm:choose name="Name225">
                  <dgm:if name="Name226" func="var" arg="dir" op="equ" val="norm">
                    <dgm:choose name="Name227">
                      <dgm:if name="Name228" axis="ch" ptType="node" func="cnt" op="equ" val="3">
                        <dgm:choose name="Name229">
                          <dgm:if name="Name230" axis="ch ch" ptType="node node" st="3 1" cnt="1 0" func="cnt" op="equ" val="1">
                            <dgm:alg type="cycle">
                              <dgm:param type="ctrShpMap" val="fNode"/>
                              <dgm:param type="stAng" val="240"/>
                              <dgm:param type="horzAlign" val="l"/>
                              <dgm:param type="vertAlign" val="b"/>
                            </dgm:alg>
                          </dgm:if>
                          <dgm:if name="Name231" axis="ch ch" ptType="node node" st="3 1" cnt="1 0" func="cnt" op="equ" val="2">
                            <dgm:alg type="cycle">
                              <dgm:param type="ctrShpMap" val="fNode"/>
                              <dgm:param type="stAng" val="195"/>
                              <dgm:param type="spanAng" val="90"/>
                              <dgm:param type="horzAlign" val="l"/>
                              <dgm:param type="vertAlign" val="b"/>
                            </dgm:alg>
                          </dgm:if>
                          <dgm:else name="Name232">
                            <dgm:alg type="cycle">
                              <dgm:param type="ctrShpMap" val="fNode"/>
                              <dgm:param type="stAng" val="150"/>
                              <dgm:param type="spanAng" val="180"/>
                            </dgm:alg>
                          </dgm:else>
                        </dgm:choose>
                      </dgm:if>
                      <dgm:if name="Name233" axis="ch" ptType="node" func="cnt" op="equ" val="4">
                        <dgm:choose name="Name234">
                          <dgm:if name="Name235" axis="ch ch" ptType="node node" st="3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236" axis="ch ch" ptType="node node" st="3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237">
                            <dgm:alg type="cycle">
                              <dgm:param type="ctrShpMap" val="fNode"/>
                              <dgm:param type="stAng" val="112.5"/>
                              <dgm:param type="spanAng" val="135"/>
                            </dgm:alg>
                          </dgm:else>
                        </dgm:choose>
                      </dgm:if>
                      <dgm:if name="Name238" axis="ch" ptType="node" func="cnt" op="equ" val="5">
                        <dgm:choose name="Name239">
                          <dgm:if name="Name240" axis="ch ch" ptType="node node" st="3 1" cnt="1 0" func="cnt" op="equ" val="1">
                            <dgm:alg type="cycle">
                              <dgm:param type="ctrShpMap" val="fNode"/>
                              <dgm:param type="stAng" val="144"/>
                            </dgm:alg>
                          </dgm:if>
                          <dgm:if name="Name241" axis="ch ch" ptType="node node" st="3 1" cnt="1 0" func="cnt" op="equ" val="2">
                            <dgm:alg type="cycle">
                              <dgm:param type="ctrShpMap" val="fNode"/>
                              <dgm:param type="stAng" val="99"/>
                              <dgm:param type="spanAng" val="90"/>
                            </dgm:alg>
                          </dgm:if>
                          <dgm:else name="Name242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243" axis="ch" ptType="node" func="cnt" op="equ" val="6">
                        <dgm:choose name="Name244">
                          <dgm:if name="Name245" axis="ch ch" ptType="node node" st="3 1" cnt="1 0" func="cnt" op="equ" val="1">
                            <dgm:alg type="cycle">
                              <dgm:param type="ctrShpMap" val="fNode"/>
                              <dgm:param type="stAng" val="120"/>
                            </dgm:alg>
                          </dgm:if>
                          <dgm:if name="Name246" axis="ch ch" ptType="node node" st="3 1" cnt="1 0" func="cnt" op="equ" val="2">
                            <dgm:alg type="cycle">
                              <dgm:param type="ctrShpMap" val="fNode"/>
                              <dgm:param type="stAng" val="75"/>
                              <dgm:param type="spanAng" val="90"/>
                            </dgm:alg>
                          </dgm:if>
                          <dgm:else name="Name247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248" axis="ch" ptType="node" func="cnt" op="gte" val="7">
                        <dgm:choose name="Name249">
                          <dgm:if name="Name250" axis="ch ch" ptType="node node" st="3 1" cnt="1 0" func="cnt" op="equ" val="1">
                            <dgm:alg type="cycle">
                              <dgm:param type="ctrShpMap" val="fNode"/>
                              <dgm:param type="stAng" val="102"/>
                            </dgm:alg>
                          </dgm:if>
                          <dgm:if name="Name251" axis="ch ch" ptType="node node" st="3 1" cnt="1 0" func="cnt" op="equ" val="2">
                            <dgm:alg type="cycle">
                              <dgm:param type="ctrShpMap" val="fNode"/>
                              <dgm:param type="stAng" val="57"/>
                              <dgm:param type="spanAng" val="90"/>
                            </dgm:alg>
                          </dgm:if>
                          <dgm:else name="Name252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253"/>
                    </dgm:choose>
                  </dgm:if>
                  <dgm:else name="Name254">
                    <dgm:choose name="Name255">
                      <dgm:if name="Name256" axis="ch" ptType="node" func="cnt" op="equ" val="3">
                        <dgm:choose name="Name257">
                          <dgm:if name="Name258" axis="ch ch" ptType="node node" st="3 1" cnt="1 0" func="cnt" op="equ" val="1">
                            <dgm:alg type="cycle">
                              <dgm:param type="ctrShpMap" val="fNode"/>
                              <dgm:param type="stAng" val="120"/>
                              <dgm:param type="horzAlign" val="r"/>
                              <dgm:param type="vertAlign" val="b"/>
                            </dgm:alg>
                          </dgm:if>
                          <dgm:if name="Name259" axis="ch ch" ptType="node node" st="3 1" cnt="1 0" func="cnt" op="equ" val="2">
                            <dgm:alg type="cycle">
                              <dgm:param type="ctrShpMap" val="fNode"/>
                              <dgm:param type="stAng" val="165"/>
                              <dgm:param type="spanAng" val="-90"/>
                              <dgm:param type="horzAlign" val="r"/>
                              <dgm:param type="vertAlign" val="b"/>
                            </dgm:alg>
                          </dgm:if>
                          <dgm:else name="Name260">
                            <dgm:alg type="cycle">
                              <dgm:param type="ctrShpMap" val="fNode"/>
                              <dgm:param type="stAng" val="210"/>
                              <dgm:param type="spanAng" val="-180"/>
                            </dgm:alg>
                          </dgm:else>
                        </dgm:choose>
                      </dgm:if>
                      <dgm:if name="Name261" axis="ch" ptType="node" func="cnt" op="equ" val="4">
                        <dgm:choose name="Name262">
                          <dgm:if name="Name263" axis="ch ch" ptType="node node" st="3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264" axis="ch ch" ptType="node node" st="3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265">
                            <dgm:alg type="cycle">
                              <dgm:param type="ctrShpMap" val="fNode"/>
                              <dgm:param type="stAng" val="247.5"/>
                              <dgm:param type="spanAng" val="-135"/>
                            </dgm:alg>
                          </dgm:else>
                        </dgm:choose>
                      </dgm:if>
                      <dgm:if name="Name266" axis="ch" ptType="node" func="cnt" op="equ" val="5">
                        <dgm:choose name="Name267">
                          <dgm:if name="Name268" axis="ch ch" ptType="node node" st="3 1" cnt="1 0" func="cnt" op="equ" val="1">
                            <dgm:alg type="cycle">
                              <dgm:param type="ctrShpMap" val="fNode"/>
                              <dgm:param type="stAng" val="216"/>
                            </dgm:alg>
                          </dgm:if>
                          <dgm:if name="Name269" axis="ch ch" ptType="node node" st="3 1" cnt="1 0" func="cnt" op="equ" val="2">
                            <dgm:alg type="cycle">
                              <dgm:param type="ctrShpMap" val="fNode"/>
                              <dgm:param type="stAng" val="261"/>
                              <dgm:param type="spanAng" val="-90"/>
                            </dgm:alg>
                          </dgm:if>
                          <dgm:else name="Name270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71" axis="ch" ptType="node" func="cnt" op="equ" val="6">
                        <dgm:choose name="Name272">
                          <dgm:if name="Name273" axis="ch ch" ptType="node node" st="3 1" cnt="1 0" func="cnt" op="equ" val="1">
                            <dgm:alg type="cycle">
                              <dgm:param type="ctrShpMap" val="fNode"/>
                              <dgm:param type="stAng" val="240"/>
                            </dgm:alg>
                          </dgm:if>
                          <dgm:if name="Name274" axis="ch ch" ptType="node node" st="3 1" cnt="1 0" func="cnt" op="equ" val="2">
                            <dgm:alg type="cycle">
                              <dgm:param type="ctrShpMap" val="fNode"/>
                              <dgm:param type="stAng" val="285"/>
                              <dgm:param type="spanAng" val="-90"/>
                            </dgm:alg>
                          </dgm:if>
                          <dgm:else name="Name275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276" axis="ch" ptType="node" func="cnt" op="gte" val="7">
                        <dgm:choose name="Name277">
                          <dgm:if name="Name278" axis="ch ch" ptType="node node" st="3 1" cnt="1 0" func="cnt" op="equ" val="1">
                            <dgm:alg type="cycle">
                              <dgm:param type="ctrShpMap" val="fNode"/>
                              <dgm:param type="stAng" val="257"/>
                            </dgm:alg>
                          </dgm:if>
                          <dgm:if name="Name279" axis="ch ch" ptType="node node" st="3 1" cnt="1 0" func="cnt" op="equ" val="2">
                            <dgm:alg type="cycle">
                              <dgm:param type="ctrShpMap" val="fNode"/>
                              <dgm:param type="stAng" val="302"/>
                              <dgm:param type="spanAng" val="-90"/>
                            </dgm:alg>
                          </dgm:if>
                          <dgm:else name="Name280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281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282" axis="ch" ptType="node" st="3" cnt="1">
                  <dgm:layoutNode name="childCenter3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283" axis="ch">
                    <dgm:forEach name="Name284" axis="self" ptType="parTrans">
                      <dgm:layoutNode name="Name285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286" axis="self" ptType="node">
                      <dgm:layoutNode name="text3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287" axis="ch" ptType="parTrans" st="3" cnt="1">
                <dgm:layoutNode name="Name288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3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289"/>
          </dgm:choose>
          <dgm:choose name="Name290">
            <dgm:if name="Name291" axis="ch" ptType="node" func="cnt" op="gte" val="4">
              <dgm:layoutNode name="cycle_4">
                <dgm:choose name="Name292">
                  <dgm:if name="Name293" func="var" arg="dir" op="equ" val="norm">
                    <dgm:choose name="Name294">
                      <dgm:if name="Name295" axis="ch" ptType="node" func="cnt" op="equ" val="4">
                        <dgm:choose name="Name296">
                          <dgm:if name="Name297" axis="ch ch" ptType="node node" st="4 1" cnt="1 0" func="cnt" op="equ" val="1">
                            <dgm:alg type="cycle">
                              <dgm:param type="ctrShpMap" val="fNode"/>
                              <dgm:param type="stAng" val="270"/>
                            </dgm:alg>
                          </dgm:if>
                          <dgm:if name="Name298" axis="ch ch" ptType="node node" st="4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90"/>
                            </dgm:alg>
                          </dgm:if>
                          <dgm:else name="Name299">
                            <dgm:alg type="cycle">
                              <dgm:param type="ctrShpMap" val="fNode"/>
                              <dgm:param type="stAng" val="202.5"/>
                              <dgm:param type="spanAng" val="135"/>
                            </dgm:alg>
                          </dgm:else>
                        </dgm:choose>
                      </dgm:if>
                      <dgm:if name="Name300" axis="ch" ptType="node" func="cnt" op="equ" val="5">
                        <dgm:choose name="Name301">
                          <dgm:if name="Name302" axis="ch ch" ptType="node node" st="4 1" cnt="1 0" func="cnt" op="equ" val="1">
                            <dgm:alg type="cycle">
                              <dgm:param type="ctrShpMap" val="fNode"/>
                              <dgm:param type="stAng" val="216"/>
                            </dgm:alg>
                          </dgm:if>
                          <dgm:if name="Name303" axis="ch ch" ptType="node node" st="4 1" cnt="1 0" func="cnt" op="equ" val="2">
                            <dgm:alg type="cycle">
                              <dgm:param type="ctrShpMap" val="fNode"/>
                              <dgm:param type="stAng" val="171"/>
                              <dgm:param type="spanAng" val="90"/>
                            </dgm:alg>
                          </dgm:if>
                          <dgm:else name="Name304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05" axis="ch" ptType="node" func="cnt" op="equ" val="6">
                        <dgm:choose name="Name306">
                          <dgm:if name="Name307" axis="ch ch" ptType="node node" st="4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308" axis="ch ch" ptType="node node" st="4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90"/>
                            </dgm:alg>
                          </dgm:if>
                          <dgm:else name="Name309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10" axis="ch" ptType="node" func="cnt" op="gte" val="7">
                        <dgm:choose name="Name311">
                          <dgm:if name="Name312" axis="ch ch" ptType="node node" st="4 1" cnt="1 0" func="cnt" op="equ" val="1">
                            <dgm:alg type="cycle">
                              <dgm:param type="ctrShpMap" val="fNode"/>
                              <dgm:param type="stAng" val="154"/>
                            </dgm:alg>
                          </dgm:if>
                          <dgm:if name="Name313" axis="ch ch" ptType="node node" st="4 1" cnt="1 0" func="cnt" op="equ" val="2">
                            <dgm:alg type="cycle">
                              <dgm:param type="ctrShpMap" val="fNode"/>
                              <dgm:param type="stAng" val="109"/>
                              <dgm:param type="spanAng" val="90"/>
                            </dgm:alg>
                          </dgm:if>
                          <dgm:else name="Name314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315"/>
                    </dgm:choose>
                  </dgm:if>
                  <dgm:else name="Name316">
                    <dgm:choose name="Name317">
                      <dgm:if name="Name318" axis="ch" ptType="node" func="cnt" op="equ" val="4">
                        <dgm:choose name="Name319">
                          <dgm:if name="Name320" axis="ch ch" ptType="node node" st="4 1" cnt="1 0" func="cnt" op="equ" val="1">
                            <dgm:alg type="cycle">
                              <dgm:param type="ctrShpMap" val="fNode"/>
                              <dgm:param type="stAng" val="90"/>
                            </dgm:alg>
                          </dgm:if>
                          <dgm:if name="Name321" axis="ch ch" ptType="node node" st="4 1" cnt="1 0" func="cnt" op="equ" val="2">
                            <dgm:alg type="cycle">
                              <dgm:param type="ctrShpMap" val="fNode"/>
                              <dgm:param type="stAng" val="135"/>
                              <dgm:param type="spanAng" val="-90"/>
                            </dgm:alg>
                          </dgm:if>
                          <dgm:else name="Name322">
                            <dgm:alg type="cycle">
                              <dgm:param type="ctrShpMap" val="fNode"/>
                              <dgm:param type="stAng" val="157.5"/>
                              <dgm:param type="spanAng" val="-135"/>
                            </dgm:alg>
                          </dgm:else>
                        </dgm:choose>
                      </dgm:if>
                      <dgm:if name="Name323" axis="ch" ptType="node" func="cnt" op="equ" val="5">
                        <dgm:choose name="Name324">
                          <dgm:if name="Name325" axis="ch ch" ptType="node node" st="4 1" cnt="1 0" func="cnt" op="equ" val="1">
                            <dgm:alg type="cycle">
                              <dgm:param type="ctrShpMap" val="fNode"/>
                              <dgm:param type="stAng" val="144"/>
                            </dgm:alg>
                          </dgm:if>
                          <dgm:if name="Name326" axis="ch ch" ptType="node node" st="4 1" cnt="1 0" func="cnt" op="equ" val="2">
                            <dgm:alg type="cycle">
                              <dgm:param type="ctrShpMap" val="fNode"/>
                              <dgm:param type="stAng" val="189"/>
                              <dgm:param type="spanAng" val="-90"/>
                            </dgm:alg>
                          </dgm:if>
                          <dgm:else name="Name327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28" axis="ch" ptType="node" func="cnt" op="equ" val="6">
                        <dgm:choose name="Name329">
                          <dgm:if name="Name330" axis="ch ch" ptType="node node" st="4 1" cnt="1 0" func="cnt" op="equ" val="1">
                            <dgm:alg type="cycle">
                              <dgm:param type="ctrShpMap" val="fNode"/>
                              <dgm:param type="stAng" val="180"/>
                            </dgm:alg>
                          </dgm:if>
                          <dgm:if name="Name331" axis="ch ch" ptType="node node" st="4 1" cnt="1 0" func="cnt" op="equ" val="2">
                            <dgm:alg type="cycle">
                              <dgm:param type="ctrShpMap" val="fNode"/>
                              <dgm:param type="stAng" val="225"/>
                              <dgm:param type="spanAng" val="-90"/>
                            </dgm:alg>
                          </dgm:if>
                          <dgm:else name="Name332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33" axis="ch" ptType="node" func="cnt" op="gte" val="7">
                        <dgm:choose name="Name334">
                          <dgm:if name="Name335" axis="ch ch" ptType="node node" st="4 1" cnt="1 0" func="cnt" op="equ" val="1">
                            <dgm:alg type="cycle">
                              <dgm:param type="ctrShpMap" val="fNode"/>
                              <dgm:param type="stAng" val="205"/>
                            </dgm:alg>
                          </dgm:if>
                          <dgm:if name="Name336" axis="ch ch" ptType="node node" st="4 1" cnt="1 0" func="cnt" op="equ" val="2">
                            <dgm:alg type="cycle">
                              <dgm:param type="ctrShpMap" val="fNode"/>
                              <dgm:param type="stAng" val="250"/>
                              <dgm:param type="spanAng" val="-90"/>
                            </dgm:alg>
                          </dgm:if>
                          <dgm:else name="Name337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338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339" axis="ch" ptType="node" st="4" cnt="1">
                  <dgm:layoutNode name="childCenter4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340" axis="ch">
                    <dgm:forEach name="Name341" axis="self" ptType="parTrans">
                      <dgm:layoutNode name="Name342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343" axis="self" ptType="node">
                      <dgm:layoutNode name="text4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344" axis="ch" ptType="parTrans" st="4" cnt="1">
                <dgm:layoutNode name="Name345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4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346"/>
          </dgm:choose>
          <dgm:choose name="Name347">
            <dgm:if name="Name348" axis="ch" ptType="node" func="cnt" op="gte" val="5">
              <dgm:layoutNode name="cycle_5">
                <dgm:choose name="Name349">
                  <dgm:if name="Name350" func="var" arg="dir" op="equ" val="norm">
                    <dgm:choose name="Name351">
                      <dgm:if name="Name352" axis="ch" ptType="node" func="cnt" op="equ" val="5">
                        <dgm:choose name="Name353">
                          <dgm:if name="Name354" axis="ch ch" ptType="node node" st="5 1" cnt="1 0" func="cnt" op="equ" val="1">
                            <dgm:alg type="cycle">
                              <dgm:param type="ctrShpMap" val="fNode"/>
                              <dgm:param type="stAng" val="288"/>
                            </dgm:alg>
                          </dgm:if>
                          <dgm:if name="Name355" axis="ch ch" ptType="node node" st="5 1" cnt="1 0" func="cnt" op="equ" val="2">
                            <dgm:alg type="cycle">
                              <dgm:param type="ctrShpMap" val="fNode"/>
                              <dgm:param type="stAng" val="243"/>
                              <dgm:param type="spanAng" val="90"/>
                            </dgm:alg>
                          </dgm:if>
                          <dgm:else name="Name356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57" axis="ch" ptType="node" func="cnt" op="equ" val="6">
                        <dgm:choose name="Name358">
                          <dgm:if name="Name359" axis="ch ch" ptType="node node" st="5 1" cnt="1 0" func="cnt" op="equ" val="1">
                            <dgm:alg type="cycle">
                              <dgm:param type="ctrShpMap" val="fNode"/>
                              <dgm:param type="stAng" val="240"/>
                            </dgm:alg>
                          </dgm:if>
                          <dgm:if name="Name360" axis="ch ch" ptType="node node" st="5 1" cnt="1 0" func="cnt" op="equ" val="2">
                            <dgm:alg type="cycle">
                              <dgm:param type="ctrShpMap" val="fNode"/>
                              <dgm:param type="stAng" val="195"/>
                              <dgm:param type="spanAng" val="90"/>
                            </dgm:alg>
                          </dgm:if>
                          <dgm:else name="Name361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362" axis="ch" ptType="node" func="cnt" op="gte" val="7">
                        <dgm:choose name="Name363">
                          <dgm:if name="Name364" axis="ch ch" ptType="node node" st="5 1" cnt="1 0" func="cnt" op="equ" val="1">
                            <dgm:alg type="cycle">
                              <dgm:param type="ctrShpMap" val="fNode"/>
                              <dgm:param type="stAng" val="205"/>
                            </dgm:alg>
                          </dgm:if>
                          <dgm:if name="Name365" axis="ch ch" ptType="node node" st="5 1" cnt="1 0" func="cnt" op="equ" val="2">
                            <dgm:alg type="cycle">
                              <dgm:param type="ctrShpMap" val="fNode"/>
                              <dgm:param type="stAng" val="160"/>
                              <dgm:param type="spanAng" val="90"/>
                            </dgm:alg>
                          </dgm:if>
                          <dgm:else name="Name366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367"/>
                    </dgm:choose>
                  </dgm:if>
                  <dgm:else name="Name368">
                    <dgm:choose name="Name369">
                      <dgm:if name="Name370" axis="ch" ptType="node" func="cnt" op="equ" val="5">
                        <dgm:choose name="Name371">
                          <dgm:if name="Name372" axis="ch ch" ptType="node node" st="5 1" cnt="1 0" func="cnt" op="equ" val="1">
                            <dgm:alg type="cycle">
                              <dgm:param type="ctrShpMap" val="fNode"/>
                              <dgm:param type="stAng" val="72"/>
                            </dgm:alg>
                          </dgm:if>
                          <dgm:if name="Name373" axis="ch ch" ptType="node node" st="5 1" cnt="1 0" func="cnt" op="equ" val="2">
                            <dgm:alg type="cycle">
                              <dgm:param type="ctrShpMap" val="fNode"/>
                              <dgm:param type="stAng" val="117"/>
                              <dgm:param type="spanAng" val="-90"/>
                            </dgm:alg>
                          </dgm:if>
                          <dgm:else name="Name374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75" axis="ch" ptType="node" func="cnt" op="equ" val="6">
                        <dgm:choose name="Name376">
                          <dgm:if name="Name377" axis="ch ch" ptType="node node" st="5 1" cnt="1 0" func="cnt" op="equ" val="1">
                            <dgm:alg type="cycle">
                              <dgm:param type="ctrShpMap" val="fNode"/>
                              <dgm:param type="stAng" val="120"/>
                            </dgm:alg>
                          </dgm:if>
                          <dgm:if name="Name378" axis="ch ch" ptType="node node" st="5 1" cnt="1 0" func="cnt" op="equ" val="2">
                            <dgm:alg type="cycle">
                              <dgm:param type="ctrShpMap" val="fNode"/>
                              <dgm:param type="stAng" val="165"/>
                              <dgm:param type="spanAng" val="-90"/>
                            </dgm:alg>
                          </dgm:if>
                          <dgm:else name="Name379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380" axis="ch" ptType="node" func="cnt" op="gte" val="7">
                        <dgm:choose name="Name381">
                          <dgm:if name="Name382" axis="ch ch" ptType="node node" st="5 1" cnt="1 0" func="cnt" op="equ" val="1">
                            <dgm:alg type="cycle">
                              <dgm:param type="ctrShpMap" val="fNode"/>
                              <dgm:param type="stAng" val="154"/>
                            </dgm:alg>
                          </dgm:if>
                          <dgm:if name="Name383" axis="ch ch" ptType="node node" st="5 1" cnt="1 0" func="cnt" op="equ" val="2">
                            <dgm:alg type="cycle">
                              <dgm:param type="ctrShpMap" val="fNode"/>
                              <dgm:param type="stAng" val="199"/>
                              <dgm:param type="spanAng" val="-90"/>
                            </dgm:alg>
                          </dgm:if>
                          <dgm:else name="Name384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385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386" axis="ch" ptType="node" st="5" cnt="1">
                  <dgm:layoutNode name="childCenter5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387" axis="ch">
                    <dgm:forEach name="Name388" axis="self" ptType="parTrans">
                      <dgm:layoutNode name="Name389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390" axis="self" ptType="node">
                      <dgm:layoutNode name="text5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391" axis="ch" ptType="parTrans" st="5" cnt="1">
                <dgm:layoutNode name="Name392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5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393"/>
          </dgm:choose>
          <dgm:choose name="Name394">
            <dgm:if name="Name395" axis="ch" ptType="node" func="cnt" op="gte" val="6">
              <dgm:layoutNode name="cycle_6">
                <dgm:choose name="Name396">
                  <dgm:if name="Name397" func="var" arg="dir" op="equ" val="norm">
                    <dgm:choose name="Name398">
                      <dgm:if name="Name399" axis="ch" ptType="node" func="cnt" op="equ" val="6">
                        <dgm:choose name="Name400">
                          <dgm:if name="Name401" axis="ch ch" ptType="node node" st="6 1" cnt="1 0" func="cnt" op="equ" val="1">
                            <dgm:alg type="cycle">
                              <dgm:param type="ctrShpMap" val="fNode"/>
                              <dgm:param type="stAng" val="300"/>
                            </dgm:alg>
                          </dgm:if>
                          <dgm:if name="Name402" axis="ch ch" ptType="node node" st="6 1" cnt="1 0" func="cnt" op="equ" val="2">
                            <dgm:alg type="cycle">
                              <dgm:param type="ctrShpMap" val="fNode"/>
                              <dgm:param type="stAng" val="255"/>
                              <dgm:param type="spanAng" val="90"/>
                            </dgm:alg>
                          </dgm:if>
                          <dgm:else name="Name403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if name="Name404" axis="ch" ptType="node" func="cnt" op="gte" val="7">
                        <dgm:choose name="Name405">
                          <dgm:if name="Name406" axis="ch ch" ptType="node node" st="6 1" cnt="1 0" func="cnt" op="equ" val="1">
                            <dgm:alg type="cycle">
                              <dgm:param type="ctrShpMap" val="fNode"/>
                              <dgm:param type="stAng" val="257"/>
                            </dgm:alg>
                          </dgm:if>
                          <dgm:if name="Name407" axis="ch ch" ptType="node node" st="6 1" cnt="1 0" func="cnt" op="equ" val="2">
                            <dgm:alg type="cycle">
                              <dgm:param type="ctrShpMap" val="fNode"/>
                              <dgm:param type="stAng" val="212"/>
                              <dgm:param type="spanAng" val="90"/>
                            </dgm:alg>
                          </dgm:if>
                          <dgm:else name="Name408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409"/>
                    </dgm:choose>
                  </dgm:if>
                  <dgm:else name="Name410">
                    <dgm:choose name="Name411">
                      <dgm:if name="Name412" axis="ch" ptType="node" func="cnt" op="equ" val="6">
                        <dgm:choose name="Name413">
                          <dgm:if name="Name414" axis="ch ch" ptType="node node" st="6 1" cnt="1 0" func="cnt" op="equ" val="1">
                            <dgm:alg type="cycle">
                              <dgm:param type="ctrShpMap" val="fNode"/>
                              <dgm:param type="stAng" val="60"/>
                            </dgm:alg>
                          </dgm:if>
                          <dgm:if name="Name415" axis="ch ch" ptType="node node" st="6 1" cnt="1 0" func="cnt" op="equ" val="2">
                            <dgm:alg type="cycle">
                              <dgm:param type="ctrShpMap" val="fNode"/>
                              <dgm:param type="stAng" val="105"/>
                              <dgm:param type="spanAng" val="-90"/>
                            </dgm:alg>
                          </dgm:if>
                          <dgm:else name="Name416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if name="Name417" axis="ch" ptType="node" func="cnt" op="gte" val="7">
                        <dgm:choose name="Name418">
                          <dgm:if name="Name419" axis="ch ch" ptType="node node" st="6 1" cnt="1 0" func="cnt" op="equ" val="1">
                            <dgm:alg type="cycle">
                              <dgm:param type="ctrShpMap" val="fNode"/>
                              <dgm:param type="stAng" val="102"/>
                            </dgm:alg>
                          </dgm:if>
                          <dgm:if name="Name420" axis="ch ch" ptType="node node" st="6 1" cnt="1 0" func="cnt" op="equ" val="2">
                            <dgm:alg type="cycle">
                              <dgm:param type="ctrShpMap" val="fNode"/>
                              <dgm:param type="stAng" val="147"/>
                              <dgm:param type="spanAng" val="-90"/>
                            </dgm:alg>
                          </dgm:if>
                          <dgm:else name="Name421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422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423" axis="ch" ptType="node" st="6" cnt="1">
                  <dgm:layoutNode name="childCenter6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424" axis="ch">
                    <dgm:forEach name="Name425" axis="self" ptType="parTrans">
                      <dgm:layoutNode name="Name426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427" axis="self" ptType="node">
                      <dgm:layoutNode name="text6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428" axis="ch" ptType="parTrans" st="6" cnt="1">
                <dgm:layoutNode name="Name429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6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430"/>
          </dgm:choose>
          <dgm:choose name="Name431">
            <dgm:if name="Name432" axis="ch" ptType="node" func="cnt" op="gte" val="7">
              <dgm:layoutNode name="cycle_7">
                <dgm:choose name="Name433">
                  <dgm:if name="Name434" func="var" arg="dir" op="equ" val="norm">
                    <dgm:choose name="Name435">
                      <dgm:if name="Name436" axis="ch" ptType="node" func="cnt" op="gte" val="7">
                        <dgm:choose name="Name437">
                          <dgm:if name="Name438" axis="ch ch" ptType="node node" st="7 1" cnt="1 0" func="cnt" op="equ" val="1">
                            <dgm:alg type="cycle">
                              <dgm:param type="ctrShpMap" val="fNode"/>
                              <dgm:param type="stAng" val="308"/>
                            </dgm:alg>
                          </dgm:if>
                          <dgm:if name="Name439" axis="ch ch" ptType="node node" st="7 1" cnt="1 0" func="cnt" op="equ" val="2">
                            <dgm:alg type="cycle">
                              <dgm:param type="ctrShpMap" val="fNode"/>
                              <dgm:param type="stAng" val="263"/>
                              <dgm:param type="spanAng" val="90"/>
                            </dgm:alg>
                          </dgm:if>
                          <dgm:else name="Name440">
                            <dgm:alg type="cycle">
                              <dgm:param type="ctrShpMap" val="fNode"/>
                              <dgm:param type="stAng" val="0"/>
                              <dgm:param type="spanAng" val="360"/>
                            </dgm:alg>
                          </dgm:else>
                        </dgm:choose>
                      </dgm:if>
                      <dgm:else name="Name441"/>
                    </dgm:choose>
                  </dgm:if>
                  <dgm:else name="Name442">
                    <dgm:choose name="Name443">
                      <dgm:if name="Name444" axis="ch" ptType="node" func="cnt" op="gte" val="7">
                        <dgm:choose name="Name445">
                          <dgm:if name="Name446" axis="ch ch" ptType="node node" st="7 1" cnt="1 0" func="cnt" op="equ" val="1">
                            <dgm:alg type="cycle">
                              <dgm:param type="ctrShpMap" val="fNode"/>
                              <dgm:param type="stAng" val="51"/>
                            </dgm:alg>
                          </dgm:if>
                          <dgm:if name="Name447" axis="ch ch" ptType="node node" st="7 1" cnt="1 0" func="cnt" op="equ" val="2">
                            <dgm:alg type="cycle">
                              <dgm:param type="ctrShpMap" val="fNode"/>
                              <dgm:param type="stAng" val="96"/>
                              <dgm:param type="spanAng" val="-90"/>
                            </dgm:alg>
                          </dgm:if>
                          <dgm:else name="Name448">
                            <dgm:alg type="cycle">
                              <dgm:param type="ctrShpMap" val="fNode"/>
                              <dgm:param type="stAng" val="0"/>
                              <dgm:param type="spanAng" val="-360"/>
                            </dgm:alg>
                          </dgm:else>
                        </dgm:choose>
                      </dgm:if>
                      <dgm:else name="Name449"/>
                    </dgm:choose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>
                  <dgm:constr type="sp" refType="w" fact="0.1"/>
                  <dgm:constr type="sibSp" refType="w" fact="0.1"/>
                </dgm:constrLst>
                <dgm:forEach name="Name450" axis="ch" ptType="node" st="7" cnt="1">
                  <dgm:layoutNode name="childCenter7" styleLbl="node1">
                    <dgm:alg type="tx"/>
                    <dgm:shape xmlns:r="http://schemas.openxmlformats.org/officeDocument/2006/relationships" type="roundRect" r:blip="">
                      <dgm:adjLst/>
                    </dgm:shape>
                    <dgm:presOf axis="self" ptType="node"/>
                    <dgm:constrLst>
                      <dgm:constr type="userS"/>
                      <dgm:constr type="w" refType="userS"/>
                      <dgm:constr type="h" refType="w"/>
                      <dgm:constr type="tMarg" refType="primFontSz" fact="0.2"/>
                      <dgm:constr type="bMarg" refType="primFontSz" fact="0.2"/>
                      <dgm:constr type="lMarg" refType="primFontSz" fact="0.2"/>
                      <dgm:constr type="rMarg" refType="primFontSz" fact="0.2"/>
                    </dgm:constrLst>
                    <dgm:ruleLst>
                      <dgm:rule type="primFontSz" val="5" fact="NaN" max="NaN"/>
                    </dgm:ruleLst>
                  </dgm:layoutNode>
                  <dgm:forEach name="Name451" axis="ch">
                    <dgm:forEach name="Name452" axis="self" ptType="parTrans">
                      <dgm:layoutNode name="Name453">
                        <dgm:alg type="conn">
                          <dgm:param type="dim" val="1D"/>
                          <dgm:param type="begPts" val="auto"/>
                          <dgm:param type="endPts" val="auto"/>
                          <dgm:param type="begSty" val="noArr"/>
                          <dgm:param type="endSty" val="noArr"/>
                        </dgm:alg>
                        <dgm:shape xmlns:r="http://schemas.openxmlformats.org/officeDocument/2006/relationships" type="conn" r:blip="">
                          <dgm:adjLst/>
                        </dgm:shape>
                        <dgm:presOf axis="self"/>
                        <dgm:constrLst>
                          <dgm:constr type="begPad"/>
                          <dgm:constr type="endPad"/>
                        </dgm:constrLst>
                      </dgm:layoutNode>
                    </dgm:forEach>
                    <dgm:forEach name="Name454" axis="self" ptType="node">
                      <dgm:layoutNode name="text7" styleLbl="node1">
                        <dgm:varLst>
                          <dgm:bulletEnabled val="1"/>
                        </dgm:varLst>
                        <dgm:alg type="tx"/>
                        <dgm:shape xmlns:r="http://schemas.openxmlformats.org/officeDocument/2006/relationships" type="roundRect" r:blip="">
                          <dgm:adjLst/>
                        </dgm:shape>
                        <dgm:presOf axis="desOrSelf" ptType="node"/>
                        <dgm:constrLst>
                          <dgm:constr type="userS"/>
                          <dgm:constr type="w" refType="userS"/>
                          <dgm:constr type="h" refType="w"/>
                          <dgm:constr type="tMarg" refType="primFontSz" fact="0.2"/>
                          <dgm:constr type="bMarg" refType="primFontSz" fact="0.2"/>
                          <dgm:constr type="lMarg" refType="primFontSz" fact="0.2"/>
                          <dgm:constr type="rMarg" refType="primFontSz" fact="0.2"/>
                        </dgm:constrLst>
                        <dgm:ruleLst>
                          <dgm:rule type="primFontSz" val="5" fact="NaN" max="NaN"/>
                        </dgm:ruleLst>
                      </dgm:layoutNode>
                    </dgm:forEach>
                  </dgm:forEach>
                </dgm:forEach>
              </dgm:layoutNode>
              <dgm:forEach name="Name455" axis="ch" ptType="parTrans" st="7" cnt="1">
                <dgm:layoutNode name="Name456">
                  <dgm:alg type="conn">
                    <dgm:param type="dim" val="1D"/>
                    <dgm:param type="begPts" val="auto"/>
                    <dgm:param type="endPts" val="auto"/>
                    <dgm:param type="endSty" val="noArr"/>
                    <dgm:param type="srcNode" val="textCenter"/>
                    <dgm:param type="dstNode" val="childCenter7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h"/>
                    <dgm:constr type="begPad"/>
                    <dgm:constr type="endPad"/>
                  </dgm:constrLst>
                </dgm:layoutNode>
              </dgm:forEach>
            </dgm:if>
            <dgm:else name="Name45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4">
  <dgm:title val=""/>
  <dgm:desc val=""/>
  <dgm:catLst>
    <dgm:cat type="3D" pri="11400"/>
  </dgm:catLst>
  <dgm:scene3d>
    <a:camera prst="orthographicFront"/>
    <a:lightRig rig="threePt" dir="t"/>
  </dgm:scene3d>
  <dgm:styleLbl name="node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chilly" dir="t"/>
    </dgm:scene3d>
    <dgm:sp3d z="12700" extrusionH="12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ImgPlace1">
    <dgm:scene3d>
      <a:camera prst="orthographicFront"/>
      <a:lightRig rig="chilly" dir="t"/>
    </dgm:scene3d>
    <dgm:sp3d z="-257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chilly" dir="t"/>
    </dgm:scene3d>
    <dgm:sp3d z="-700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chilly" dir="t"/>
    </dgm:scene3d>
    <dgm:sp3d z="-25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chilly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chilly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chilly" dir="t"/>
    </dgm:scene3d>
    <dgm:sp3d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chilly" dir="t"/>
    </dgm:scene3d>
    <dgm:sp3d prstMaterial="dkEdge">
      <a:bevelT w="1270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chilly" dir="t"/>
    </dgm:scene3d>
    <dgm:sp3d z="-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chilly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40EFC495-E93F-4374-A045-5C0F93FFC003}" type="datetimeFigureOut">
              <a:rPr lang="en-GB"/>
              <a:pPr>
                <a:defRPr/>
              </a:pPr>
              <a:t>01/10/2014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540EB659-82B0-4845-8CD3-0D8BF95EA8C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301801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5E759E2A-1BDB-4D4E-8572-A02D57AACD36}" type="datetimeFigureOut">
              <a:rPr lang="en-GB"/>
              <a:pPr>
                <a:defRPr/>
              </a:pPr>
              <a:t>01/10/2014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D65FDC0F-8009-4386-8FA7-1278E2DCB52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9851281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483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smtClean="0"/>
          </a:p>
        </p:txBody>
      </p:sp>
      <p:sp>
        <p:nvSpPr>
          <p:cNvPr id="20484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969325AF-E5F8-4351-990E-8EE8F6423EE7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en-GB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7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dirty="0" smtClean="0"/>
          </a:p>
        </p:txBody>
      </p:sp>
      <p:sp>
        <p:nvSpPr>
          <p:cNvPr id="21508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E2AD2D5-6146-4199-A690-6ECAE0BEB1DF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</a:t>
            </a:fld>
            <a:endParaRPr lang="en-GB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7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dirty="0" smtClean="0"/>
          </a:p>
        </p:txBody>
      </p:sp>
      <p:sp>
        <p:nvSpPr>
          <p:cNvPr id="21508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E2AD2D5-6146-4199-A690-6ECAE0BEB1DF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3</a:t>
            </a:fld>
            <a:endParaRPr lang="en-GB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7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dirty="0" smtClean="0"/>
          </a:p>
        </p:txBody>
      </p:sp>
      <p:sp>
        <p:nvSpPr>
          <p:cNvPr id="21508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E2AD2D5-6146-4199-A690-6ECAE0BEB1DF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4</a:t>
            </a:fld>
            <a:endParaRPr lang="en-GB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7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dirty="0" smtClean="0"/>
          </a:p>
        </p:txBody>
      </p:sp>
      <p:sp>
        <p:nvSpPr>
          <p:cNvPr id="21508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E2AD2D5-6146-4199-A690-6ECAE0BEB1DF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5</a:t>
            </a:fld>
            <a:endParaRPr lang="en-GB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7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dirty="0" smtClean="0"/>
          </a:p>
        </p:txBody>
      </p:sp>
      <p:sp>
        <p:nvSpPr>
          <p:cNvPr id="21508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E2AD2D5-6146-4199-A690-6ECAE0BEB1DF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6</a:t>
            </a:fld>
            <a:endParaRPr lang="en-GB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7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dirty="0" smtClean="0"/>
          </a:p>
        </p:txBody>
      </p:sp>
      <p:sp>
        <p:nvSpPr>
          <p:cNvPr id="21508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E2AD2D5-6146-4199-A690-6ECAE0BEB1DF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7</a:t>
            </a:fld>
            <a:endParaRPr lang="en-GB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7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dirty="0" smtClean="0"/>
          </a:p>
        </p:txBody>
      </p:sp>
      <p:sp>
        <p:nvSpPr>
          <p:cNvPr id="21508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E2AD2D5-6146-4199-A690-6ECAE0BEB1DF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8</a:t>
            </a:fld>
            <a:endParaRPr lang="en-GB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7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dirty="0" smtClean="0"/>
          </a:p>
        </p:txBody>
      </p:sp>
      <p:sp>
        <p:nvSpPr>
          <p:cNvPr id="21508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E2AD2D5-6146-4199-A690-6ECAE0BEB1DF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9</a:t>
            </a:fld>
            <a:endParaRPr lang="en-GB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7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dirty="0" smtClean="0"/>
          </a:p>
        </p:txBody>
      </p:sp>
      <p:sp>
        <p:nvSpPr>
          <p:cNvPr id="21508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E2AD2D5-6146-4199-A690-6ECAE0BEB1DF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10</a:t>
            </a:fld>
            <a:endParaRPr lang="en-GB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7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dirty="0" smtClean="0"/>
          </a:p>
        </p:txBody>
      </p:sp>
      <p:sp>
        <p:nvSpPr>
          <p:cNvPr id="21508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E2AD2D5-6146-4199-A690-6ECAE0BEB1DF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11</a:t>
            </a:fld>
            <a:endParaRPr lang="en-GB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7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dirty="0" smtClean="0"/>
          </a:p>
        </p:txBody>
      </p:sp>
      <p:sp>
        <p:nvSpPr>
          <p:cNvPr id="21508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E2AD2D5-6146-4199-A690-6ECAE0BEB1DF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12</a:t>
            </a:fld>
            <a:endParaRPr lang="en-GB" smtClean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7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dirty="0" smtClean="0"/>
          </a:p>
        </p:txBody>
      </p:sp>
      <p:sp>
        <p:nvSpPr>
          <p:cNvPr id="21508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E2AD2D5-6146-4199-A690-6ECAE0BEB1DF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13</a:t>
            </a:fld>
            <a:endParaRPr lang="en-GB" smtClean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7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dirty="0" smtClean="0"/>
          </a:p>
        </p:txBody>
      </p:sp>
      <p:sp>
        <p:nvSpPr>
          <p:cNvPr id="21508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E2AD2D5-6146-4199-A690-6ECAE0BEB1DF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14</a:t>
            </a:fld>
            <a:endParaRPr lang="en-GB" smtClean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7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dirty="0" smtClean="0"/>
          </a:p>
        </p:txBody>
      </p:sp>
      <p:sp>
        <p:nvSpPr>
          <p:cNvPr id="21508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E2AD2D5-6146-4199-A690-6ECAE0BEB1DF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15</a:t>
            </a:fld>
            <a:endParaRPr lang="en-GB" smtClean="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7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dirty="0" smtClean="0"/>
          </a:p>
        </p:txBody>
      </p:sp>
      <p:sp>
        <p:nvSpPr>
          <p:cNvPr id="21508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E2AD2D5-6146-4199-A690-6ECAE0BEB1DF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16</a:t>
            </a:fld>
            <a:endParaRPr lang="en-GB" smtClean="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7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dirty="0" smtClean="0"/>
          </a:p>
        </p:txBody>
      </p:sp>
      <p:sp>
        <p:nvSpPr>
          <p:cNvPr id="21508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E2AD2D5-6146-4199-A690-6ECAE0BEB1DF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17</a:t>
            </a:fld>
            <a:endParaRPr lang="en-GB" smtClean="0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7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dirty="0" smtClean="0"/>
          </a:p>
        </p:txBody>
      </p:sp>
      <p:sp>
        <p:nvSpPr>
          <p:cNvPr id="21508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E2AD2D5-6146-4199-A690-6ECAE0BEB1DF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18</a:t>
            </a:fld>
            <a:endParaRPr lang="en-GB" smtClean="0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7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dirty="0" smtClean="0"/>
          </a:p>
        </p:txBody>
      </p:sp>
      <p:sp>
        <p:nvSpPr>
          <p:cNvPr id="21508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E2AD2D5-6146-4199-A690-6ECAE0BEB1DF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19</a:t>
            </a:fld>
            <a:endParaRPr lang="en-GB" smtClean="0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7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dirty="0" smtClean="0"/>
          </a:p>
        </p:txBody>
      </p:sp>
      <p:sp>
        <p:nvSpPr>
          <p:cNvPr id="21508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E2AD2D5-6146-4199-A690-6ECAE0BEB1DF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20</a:t>
            </a:fld>
            <a:endParaRPr lang="en-GB" smtClean="0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7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dirty="0" smtClean="0"/>
          </a:p>
        </p:txBody>
      </p:sp>
      <p:sp>
        <p:nvSpPr>
          <p:cNvPr id="21508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E2AD2D5-6146-4199-A690-6ECAE0BEB1DF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21</a:t>
            </a:fld>
            <a:endParaRPr lang="en-GB" smtClean="0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7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dirty="0" smtClean="0"/>
          </a:p>
        </p:txBody>
      </p:sp>
      <p:sp>
        <p:nvSpPr>
          <p:cNvPr id="21508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E2AD2D5-6146-4199-A690-6ECAE0BEB1DF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22</a:t>
            </a:fld>
            <a:endParaRPr lang="en-GB" smtClean="0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7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dirty="0" smtClean="0"/>
          </a:p>
        </p:txBody>
      </p:sp>
      <p:sp>
        <p:nvSpPr>
          <p:cNvPr id="21508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E2AD2D5-6146-4199-A690-6ECAE0BEB1DF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23</a:t>
            </a:fld>
            <a:endParaRPr lang="en-GB" smtClean="0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7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dirty="0" smtClean="0"/>
          </a:p>
        </p:txBody>
      </p:sp>
      <p:sp>
        <p:nvSpPr>
          <p:cNvPr id="21508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E2AD2D5-6146-4199-A690-6ECAE0BEB1DF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24</a:t>
            </a:fld>
            <a:endParaRPr lang="en-GB" smtClean="0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7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dirty="0" smtClean="0"/>
          </a:p>
        </p:txBody>
      </p:sp>
      <p:sp>
        <p:nvSpPr>
          <p:cNvPr id="21508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E2AD2D5-6146-4199-A690-6ECAE0BEB1DF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25</a:t>
            </a:fld>
            <a:endParaRPr lang="en-GB" smtClean="0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7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dirty="0" smtClean="0"/>
          </a:p>
        </p:txBody>
      </p:sp>
      <p:sp>
        <p:nvSpPr>
          <p:cNvPr id="21508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E2AD2D5-6146-4199-A690-6ECAE0BEB1DF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26</a:t>
            </a:fld>
            <a:endParaRPr lang="en-GB" smtClean="0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7" name="Notes Placeholder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dirty="0" smtClean="0"/>
          </a:p>
        </p:txBody>
      </p:sp>
      <p:sp>
        <p:nvSpPr>
          <p:cNvPr id="21508" name="Slide Number Placeholder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BE2AD2D5-6146-4199-A690-6ECAE0BEB1DF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27</a:t>
            </a:fld>
            <a:endParaRPr lang="en-GB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 bwMode="ltGray">
          <a:xfrm>
            <a:off x="0" y="0"/>
            <a:ext cx="9144000" cy="513556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ectangle 4"/>
          <p:cNvSpPr/>
          <p:nvPr/>
        </p:nvSpPr>
        <p:spPr bwMode="invGray">
          <a:xfrm>
            <a:off x="0" y="5127625"/>
            <a:ext cx="9144000" cy="46038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tIns="0" bIns="0" anchor="t"/>
          <a:lstStyle>
            <a:lvl1pPr algn="l">
              <a:defRPr sz="4700" b="1"/>
            </a:lvl1pPr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542915-880C-43FA-A4A5-3DE0F288137F}" type="datetimeFigureOut">
              <a:rPr lang="en-GB"/>
              <a:pPr>
                <a:defRPr/>
              </a:pPr>
              <a:t>01/10/2014</a:t>
            </a:fld>
            <a:endParaRPr lang="en-GB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6E59-6907-43D6-A9F6-5AA8AB76E6C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48155C-A7BE-4BE2-876D-5ED425F84BE1}" type="datetimeFigureOut">
              <a:rPr lang="en-GB"/>
              <a:pPr>
                <a:defRPr/>
              </a:pPr>
              <a:t>01/10/2014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4D9C95-0C99-4C75-AAF9-879FAE36215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 bwMode="ltGray">
          <a:xfrm>
            <a:off x="0" y="0"/>
            <a:ext cx="9144000" cy="260191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ectangle 4"/>
          <p:cNvSpPr/>
          <p:nvPr/>
        </p:nvSpPr>
        <p:spPr bwMode="invGray">
          <a:xfrm>
            <a:off x="0" y="2601913"/>
            <a:ext cx="9144000" cy="46037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tIns="0" rIns="91440" bIns="0" anchor="b"/>
          <a:lstStyle>
            <a:lvl1pPr algn="l">
              <a:defRPr sz="4700" b="1" cap="none" baseline="0"/>
            </a:lvl1pPr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12949E-5516-4485-9BA5-12A6560721FA}" type="datetimeFigureOut">
              <a:rPr lang="en-GB"/>
              <a:pPr>
                <a:defRPr/>
              </a:pPr>
              <a:t>01/10/2014</a:t>
            </a:fld>
            <a:endParaRPr lang="en-GB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56C320-D6D8-45F9-9AEA-35D63166A58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0DCB54-389C-47FB-8438-A5ED94D0E0AD}" type="datetimeFigureOut">
              <a:rPr lang="en-GB"/>
              <a:pPr>
                <a:defRPr/>
              </a:pPr>
              <a:t>01/10/2014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11CACD-7A5F-4BFC-9844-B98E56A1ADF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9253E9-47EE-4422-BBB8-E511F62BD9E2}" type="datetimeFigureOut">
              <a:rPr lang="en-GB"/>
              <a:pPr>
                <a:defRPr/>
              </a:pPr>
              <a:t>01/10/2014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046A1E5-991A-412B-9078-9FFDF6B2635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DF32AA-9876-44E8-AA05-3B59512CE47E}" type="datetimeFigureOut">
              <a:rPr lang="en-GB"/>
              <a:pPr>
                <a:defRPr/>
              </a:pPr>
              <a:t>01/10/2014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2A543C-707D-4671-BBB1-B2187B35347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A72A57-5D84-417D-85E4-E7E5E83FB090}" type="datetimeFigureOut">
              <a:rPr lang="en-GB"/>
              <a:pPr>
                <a:defRPr/>
              </a:pPr>
              <a:t>01/10/2014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4F3192-A1AC-4FBB-B6B6-083305D2128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 bwMode="invGray">
          <a:xfrm>
            <a:off x="2855913" y="0"/>
            <a:ext cx="46037" cy="145415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Rectangle 5"/>
          <p:cNvSpPr/>
          <p:nvPr/>
        </p:nvSpPr>
        <p:spPr bwMode="invGray">
          <a:xfrm>
            <a:off x="2855913" y="0"/>
            <a:ext cx="46037" cy="145415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CB1E8D-D510-4CE5-BF19-78FFFE37693E}" type="datetimeFigureOut">
              <a:rPr lang="en-GB"/>
              <a:pPr>
                <a:defRPr/>
              </a:pPr>
              <a:t>01/10/2014</a:t>
            </a:fld>
            <a:endParaRPr lang="en-GB"/>
          </a:p>
        </p:txBody>
      </p:sp>
      <p:sp>
        <p:nvSpPr>
          <p:cNvPr id="8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403ED5-CF3A-43F8-97FC-44C56128681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2855913" y="0"/>
            <a:ext cx="46037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Rectangle 5"/>
          <p:cNvSpPr/>
          <p:nvPr/>
        </p:nvSpPr>
        <p:spPr bwMode="invGray">
          <a:xfrm>
            <a:off x="2855913" y="0"/>
            <a:ext cx="46037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pPr lvl="0"/>
            <a:r>
              <a:rPr lang="en-US" noProof="0" smtClean="0"/>
              <a:t>Click icon to add picture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>
          <a:xfrm>
            <a:off x="165100" y="1169988"/>
            <a:ext cx="2522538" cy="201612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C53B12E-1E6E-4CAC-A469-7183AB14DDC9}" type="datetimeFigureOut">
              <a:rPr lang="en-GB"/>
              <a:pPr>
                <a:defRPr/>
              </a:pPr>
              <a:t>01/10/2014</a:t>
            </a:fld>
            <a:endParaRPr lang="en-GB"/>
          </a:p>
        </p:txBody>
      </p:sp>
      <p:sp>
        <p:nvSpPr>
          <p:cNvPr id="8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300" y="1169988"/>
            <a:ext cx="5194300" cy="201612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138" y="1169988"/>
            <a:ext cx="733425" cy="201612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A147F15-533F-459C-B21D-D76343CCF2DE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058A53-871B-4D2B-A967-8BBEF28857A0}" type="datetimeFigureOut">
              <a:rPr lang="en-GB"/>
              <a:pPr>
                <a:defRPr/>
              </a:pPr>
              <a:t>01/10/2014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4A289B-F4AB-4E0F-BBB8-700A2C47A20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 bwMode="invGray">
          <a:xfrm>
            <a:off x="6599238" y="0"/>
            <a:ext cx="46037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Rectangle 4"/>
          <p:cNvSpPr/>
          <p:nvPr/>
        </p:nvSpPr>
        <p:spPr bwMode="ltGray">
          <a:xfrm>
            <a:off x="6648450" y="0"/>
            <a:ext cx="2514600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C9D21B-9E98-47A6-9C8C-48027080D2F3}" type="datetimeFigureOut">
              <a:rPr lang="en-GB"/>
              <a:pPr>
                <a:defRPr/>
              </a:pPr>
              <a:t>01/10/2014</a:t>
            </a:fld>
            <a:endParaRPr lang="en-GB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013" y="6376988"/>
            <a:ext cx="3836987" cy="3651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EE2F6C-F8CE-46E7-87DA-BC18BCDDB049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6688"/>
            <a:ext cx="9144000" cy="4445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4000" cy="143351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0950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029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774825"/>
            <a:ext cx="8229600" cy="4625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54864" tIns="9144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7000"/>
            <a:ext cx="2133600" cy="274638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1">
                    <a:tint val="95000"/>
                  </a:schemeClr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BDED6868-E036-4813-8788-F9379431CE9D}" type="datetimeFigureOut">
              <a:rPr lang="en-GB"/>
              <a:pPr>
                <a:defRPr/>
              </a:pPr>
              <a:t>01/10/2014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013" y="6477000"/>
            <a:ext cx="5508625" cy="274638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1">
                    <a:tint val="95000"/>
                  </a:schemeClr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200" y="6477000"/>
            <a:ext cx="733425" cy="274638"/>
          </a:xfrm>
          <a:prstGeom prst="rect">
            <a:avLst/>
          </a:prstGeom>
        </p:spPr>
        <p:txBody>
          <a:bodyPr vert="horz" bIns="0" rtlCol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1">
                    <a:tint val="95000"/>
                  </a:schemeClr>
                </a:solidFill>
                <a:latin typeface="+mn-lt"/>
                <a:cs typeface="+mn-cs"/>
              </a:defRPr>
            </a:lvl1pPr>
            <a:extLst/>
          </a:lstStyle>
          <a:p>
            <a:pPr>
              <a:defRPr/>
            </a:pPr>
            <a:fld id="{FD631021-2898-49AB-9E56-F43D41F99B1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1" r:id="rId1"/>
    <p:sldLayoutId id="2147483746" r:id="rId2"/>
    <p:sldLayoutId id="2147483752" r:id="rId3"/>
    <p:sldLayoutId id="2147483747" r:id="rId4"/>
    <p:sldLayoutId id="2147483748" r:id="rId5"/>
    <p:sldLayoutId id="2147483749" r:id="rId6"/>
    <p:sldLayoutId id="2147483753" r:id="rId7"/>
    <p:sldLayoutId id="2147483754" r:id="rId8"/>
    <p:sldLayoutId id="2147483755" r:id="rId9"/>
    <p:sldLayoutId id="2147483750" r:id="rId10"/>
    <p:sldLayoutId id="2147483756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500" b="1" kern="1200">
          <a:solidFill>
            <a:srgbClr val="FFC800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500" b="1">
          <a:solidFill>
            <a:srgbClr val="FFC800"/>
          </a:solidFill>
          <a:latin typeface="Corbel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500" b="1">
          <a:solidFill>
            <a:srgbClr val="FFC800"/>
          </a:solidFill>
          <a:latin typeface="Corbel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500" b="1">
          <a:solidFill>
            <a:srgbClr val="FFC800"/>
          </a:solidFill>
          <a:latin typeface="Corbel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500" b="1">
          <a:solidFill>
            <a:srgbClr val="FFC800"/>
          </a:solidFill>
          <a:latin typeface="Corbel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500" b="1">
          <a:solidFill>
            <a:srgbClr val="FFC800"/>
          </a:solidFill>
          <a:latin typeface="Corbel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500" b="1">
          <a:solidFill>
            <a:srgbClr val="FFC800"/>
          </a:solidFill>
          <a:latin typeface="Corbel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500" b="1">
          <a:solidFill>
            <a:srgbClr val="FFC800"/>
          </a:solidFill>
          <a:latin typeface="Corbel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500" b="1">
          <a:solidFill>
            <a:srgbClr val="FFC800"/>
          </a:solidFill>
          <a:latin typeface="Corbel" pitchFamily="34" charset="0"/>
        </a:defRPr>
      </a:lvl9pPr>
      <a:extLst/>
    </p:titleStyle>
    <p:bodyStyle>
      <a:lvl1pPr marL="438150" indent="-319088" algn="l" rtl="0" eaLnBrk="0" fontAlgn="base" hangingPunct="0">
        <a:spcBef>
          <a:spcPct val="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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0250" indent="-2730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90000"/>
        <a:buFont typeface="Wingdings" pitchFamily="2" charset="2"/>
        <a:buChar char="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5363" indent="-228600" algn="l" rtl="0" eaLnBrk="0" fontAlgn="base" hangingPunct="0">
        <a:spcBef>
          <a:spcPct val="20000"/>
        </a:spcBef>
        <a:spcAft>
          <a:spcPct val="0"/>
        </a:spcAft>
        <a:buClr>
          <a:srgbClr val="E66C7D"/>
        </a:buClr>
        <a:buFont typeface="Arial" charset="0"/>
        <a:buChar char="▪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025" indent="-182563" algn="l" rtl="0" eaLnBrk="0" fontAlgn="base" hangingPunct="0">
        <a:spcBef>
          <a:spcPct val="20000"/>
        </a:spcBef>
        <a:spcAft>
          <a:spcPct val="0"/>
        </a:spcAft>
        <a:buClr>
          <a:srgbClr val="6BB76D"/>
        </a:buClr>
        <a:buFont typeface="Arial" charset="0"/>
        <a:buChar char="▪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5575" indent="-182563" algn="l" rtl="0" eaLnBrk="0" fontAlgn="base" hangingPunct="0">
        <a:spcBef>
          <a:spcPct val="20000"/>
        </a:spcBef>
        <a:spcAft>
          <a:spcPct val="0"/>
        </a:spcAft>
        <a:buClr>
          <a:srgbClr val="E88651"/>
        </a:buClr>
        <a:buFont typeface="Wingdings 3" pitchFamily="18" charset="2"/>
        <a:buChar char=""/>
        <a:defRPr lang="en-US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2.jpe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12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1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2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9.png"/><Relationship Id="rId5" Type="http://schemas.openxmlformats.org/officeDocument/2006/relationships/image" Target="../media/image28.png"/><Relationship Id="rId4" Type="http://schemas.openxmlformats.org/officeDocument/2006/relationships/image" Target="../media/image17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3.png"/><Relationship Id="rId4" Type="http://schemas.openxmlformats.org/officeDocument/2006/relationships/image" Target="../media/image32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7" Type="http://schemas.openxmlformats.org/officeDocument/2006/relationships/image" Target="../media/image37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6.png"/><Relationship Id="rId5" Type="http://schemas.openxmlformats.org/officeDocument/2006/relationships/image" Target="../media/image35.png"/><Relationship Id="rId4" Type="http://schemas.openxmlformats.org/officeDocument/2006/relationships/image" Target="../media/image34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8.pn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3.png"/><Relationship Id="rId3" Type="http://schemas.openxmlformats.org/officeDocument/2006/relationships/image" Target="../media/image2.jpeg"/><Relationship Id="rId7" Type="http://schemas.openxmlformats.org/officeDocument/2006/relationships/image" Target="../media/image42.png"/><Relationship Id="rId12" Type="http://schemas.openxmlformats.org/officeDocument/2006/relationships/image" Target="../media/image47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1.png"/><Relationship Id="rId11" Type="http://schemas.openxmlformats.org/officeDocument/2006/relationships/image" Target="../media/image46.png"/><Relationship Id="rId5" Type="http://schemas.openxmlformats.org/officeDocument/2006/relationships/image" Target="../media/image40.png"/><Relationship Id="rId10" Type="http://schemas.openxmlformats.org/officeDocument/2006/relationships/image" Target="../media/image45.png"/><Relationship Id="rId4" Type="http://schemas.openxmlformats.org/officeDocument/2006/relationships/image" Target="../media/image39.png"/><Relationship Id="rId9" Type="http://schemas.openxmlformats.org/officeDocument/2006/relationships/image" Target="../media/image44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52.png"/><Relationship Id="rId3" Type="http://schemas.openxmlformats.org/officeDocument/2006/relationships/image" Target="../media/image2.jpeg"/><Relationship Id="rId7" Type="http://schemas.openxmlformats.org/officeDocument/2006/relationships/image" Target="../media/image51.png"/><Relationship Id="rId12" Type="http://schemas.openxmlformats.org/officeDocument/2006/relationships/image" Target="../media/image56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0.png"/><Relationship Id="rId11" Type="http://schemas.openxmlformats.org/officeDocument/2006/relationships/image" Target="../media/image55.png"/><Relationship Id="rId5" Type="http://schemas.openxmlformats.org/officeDocument/2006/relationships/image" Target="../media/image49.png"/><Relationship Id="rId10" Type="http://schemas.openxmlformats.org/officeDocument/2006/relationships/image" Target="../media/image54.png"/><Relationship Id="rId4" Type="http://schemas.openxmlformats.org/officeDocument/2006/relationships/image" Target="../media/image48.png"/><Relationship Id="rId9" Type="http://schemas.openxmlformats.org/officeDocument/2006/relationships/image" Target="../media/image53.png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52.png"/><Relationship Id="rId3" Type="http://schemas.openxmlformats.org/officeDocument/2006/relationships/image" Target="../media/image2.jpeg"/><Relationship Id="rId7" Type="http://schemas.openxmlformats.org/officeDocument/2006/relationships/image" Target="../media/image51.png"/><Relationship Id="rId12" Type="http://schemas.openxmlformats.org/officeDocument/2006/relationships/image" Target="../media/image56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0.png"/><Relationship Id="rId11" Type="http://schemas.openxmlformats.org/officeDocument/2006/relationships/image" Target="../media/image55.png"/><Relationship Id="rId5" Type="http://schemas.openxmlformats.org/officeDocument/2006/relationships/image" Target="../media/image49.png"/><Relationship Id="rId10" Type="http://schemas.openxmlformats.org/officeDocument/2006/relationships/image" Target="../media/image54.png"/><Relationship Id="rId4" Type="http://schemas.openxmlformats.org/officeDocument/2006/relationships/image" Target="../media/image48.png"/><Relationship Id="rId9" Type="http://schemas.openxmlformats.org/officeDocument/2006/relationships/image" Target="../media/image53.png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61.png"/><Relationship Id="rId13" Type="http://schemas.openxmlformats.org/officeDocument/2006/relationships/image" Target="../media/image66.png"/><Relationship Id="rId3" Type="http://schemas.openxmlformats.org/officeDocument/2006/relationships/image" Target="../media/image2.jpeg"/><Relationship Id="rId7" Type="http://schemas.openxmlformats.org/officeDocument/2006/relationships/image" Target="../media/image60.png"/><Relationship Id="rId12" Type="http://schemas.openxmlformats.org/officeDocument/2006/relationships/image" Target="../media/image65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9.png"/><Relationship Id="rId11" Type="http://schemas.openxmlformats.org/officeDocument/2006/relationships/image" Target="../media/image64.png"/><Relationship Id="rId5" Type="http://schemas.openxmlformats.org/officeDocument/2006/relationships/image" Target="../media/image58.png"/><Relationship Id="rId10" Type="http://schemas.openxmlformats.org/officeDocument/2006/relationships/image" Target="../media/image63.png"/><Relationship Id="rId4" Type="http://schemas.openxmlformats.org/officeDocument/2006/relationships/image" Target="../media/image57.png"/><Relationship Id="rId9" Type="http://schemas.openxmlformats.org/officeDocument/2006/relationships/image" Target="../media/image62.png"/><Relationship Id="rId14" Type="http://schemas.openxmlformats.org/officeDocument/2006/relationships/image" Target="../media/image67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2867816"/>
            <a:ext cx="8077200" cy="1673352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>
                <a:solidFill>
                  <a:schemeClr val="accent1">
                    <a:satMod val="150000"/>
                  </a:schemeClr>
                </a:solidFill>
              </a:rPr>
              <a:t>Weight Transfer Calculations</a:t>
            </a:r>
            <a:endParaRPr lang="en-GB" dirty="0">
              <a:solidFill>
                <a:schemeClr val="accent1">
                  <a:satMod val="150000"/>
                </a:schemeClr>
              </a:solidFill>
            </a:endParaRPr>
          </a:p>
        </p:txBody>
      </p:sp>
      <p:sp>
        <p:nvSpPr>
          <p:cNvPr id="8195" name="Subtitle 2"/>
          <p:cNvSpPr>
            <a:spLocks noGrp="1"/>
          </p:cNvSpPr>
          <p:nvPr>
            <p:ph type="subTitle" idx="1"/>
          </p:nvPr>
        </p:nvSpPr>
        <p:spPr>
          <a:xfrm>
            <a:off x="684213" y="1341438"/>
            <a:ext cx="8077200" cy="1498600"/>
          </a:xfrm>
        </p:spPr>
        <p:txBody>
          <a:bodyPr/>
          <a:lstStyle/>
          <a:p>
            <a:pPr eaLnBrk="1" hangingPunct="1"/>
            <a:r>
              <a:rPr lang="en-GB" dirty="0" smtClean="0"/>
              <a:t>Advanced Motorsport Vehicle Dynamics </a:t>
            </a:r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6084168" y="5301208"/>
            <a:ext cx="2880320" cy="620616"/>
          </a:xfrm>
          <a:prstGeom prst="rect">
            <a:avLst/>
          </a:prstGeom>
        </p:spPr>
        <p:txBody>
          <a:bodyPr tIns="0" rIns="45720" bIns="0">
            <a:normAutofit fontScale="85000" lnSpcReduction="10000"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b="1" dirty="0">
                <a:solidFill>
                  <a:schemeClr val="accent1">
                    <a:satMod val="150000"/>
                  </a:schemeClr>
                </a:solidFill>
                <a:latin typeface="+mj-lt"/>
                <a:ea typeface="+mj-ea"/>
                <a:cs typeface="+mj-cs"/>
              </a:rPr>
              <a:t>Tim Tudor</a:t>
            </a:r>
          </a:p>
          <a:p>
            <a:pPr fontAlgn="auto">
              <a:spcAft>
                <a:spcPts val="0"/>
              </a:spcAft>
              <a:defRPr/>
            </a:pPr>
            <a:r>
              <a:rPr lang="en-GB" b="1" dirty="0" smtClean="0">
                <a:solidFill>
                  <a:schemeClr val="accent1">
                    <a:satMod val="150000"/>
                  </a:schemeClr>
                </a:solidFill>
                <a:latin typeface="+mj-lt"/>
                <a:ea typeface="+mj-ea"/>
                <a:cs typeface="+mj-cs"/>
              </a:rPr>
              <a:t>timothy.tudor@sm.uwtsd.ac.uk</a:t>
            </a:r>
            <a:endParaRPr lang="en-GB" b="1" dirty="0">
              <a:solidFill>
                <a:schemeClr val="accent1">
                  <a:satMod val="150000"/>
                </a:schemeClr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6" name="Title 1"/>
          <p:cNvSpPr txBox="1">
            <a:spLocks/>
          </p:cNvSpPr>
          <p:nvPr/>
        </p:nvSpPr>
        <p:spPr>
          <a:xfrm>
            <a:off x="323528" y="5301208"/>
            <a:ext cx="3240360" cy="648072"/>
          </a:xfrm>
          <a:prstGeom prst="rect">
            <a:avLst/>
          </a:prstGeom>
        </p:spPr>
        <p:txBody>
          <a:bodyPr tIns="0" rIns="45720" bIns="0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b="1" dirty="0" smtClean="0">
                <a:solidFill>
                  <a:schemeClr val="accent1">
                    <a:satMod val="150000"/>
                  </a:schemeClr>
                </a:solidFill>
                <a:latin typeface="+mj-lt"/>
                <a:ea typeface="+mj-ea"/>
                <a:cs typeface="+mj-cs"/>
              </a:rPr>
              <a:t>06/10/12</a:t>
            </a:r>
            <a:endParaRPr lang="en-GB" b="1" dirty="0">
              <a:solidFill>
                <a:schemeClr val="accent1">
                  <a:satMod val="150000"/>
                </a:schemeClr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369044"/>
            <a:ext cx="1841581" cy="75570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3618"/>
    </mc:Choice>
    <mc:Fallback xmlns="">
      <p:transition advTm="3618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>
                <a:solidFill>
                  <a:schemeClr val="accent1">
                    <a:satMod val="150000"/>
                  </a:schemeClr>
                </a:solidFill>
              </a:rPr>
              <a:t>Introduction</a:t>
            </a:r>
            <a:endParaRPr lang="en-GB" dirty="0">
              <a:solidFill>
                <a:schemeClr val="accent1">
                  <a:satMod val="150000"/>
                </a:schemeClr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369044"/>
            <a:ext cx="1841581" cy="75570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2442729201"/>
              </p:ext>
            </p:extLst>
          </p:nvPr>
        </p:nvGraphicFramePr>
        <p:xfrm>
          <a:off x="3419872" y="1844824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8" name="TextBox 7"/>
          <p:cNvSpPr txBox="1"/>
          <p:nvPr/>
        </p:nvSpPr>
        <p:spPr>
          <a:xfrm>
            <a:off x="484062" y="1834346"/>
            <a:ext cx="45365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Load transfer can be broken down into three components</a:t>
            </a:r>
            <a:endParaRPr lang="en-GB" dirty="0"/>
          </a:p>
        </p:txBody>
      </p:sp>
      <p:pic>
        <p:nvPicPr>
          <p:cNvPr id="1026" name="Picture 2" descr="https://encrypted-tbn1.gstatic.com/images?q=tbn:ANd9GcTdG5u2WmVdc8Z3cTX1WLkxwyJYekKNNAzGQER2MI-OjN4c4vyU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2" y="2797071"/>
            <a:ext cx="3658469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57513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 advTm="63758"/>
    </mc:Choice>
    <mc:Fallback xmlns="">
      <p:transition advTm="63758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>
                <a:solidFill>
                  <a:schemeClr val="accent1">
                    <a:satMod val="150000"/>
                  </a:schemeClr>
                </a:solidFill>
              </a:rPr>
              <a:t>Introduction</a:t>
            </a:r>
            <a:endParaRPr lang="en-GB" dirty="0">
              <a:solidFill>
                <a:schemeClr val="accent1">
                  <a:satMod val="150000"/>
                </a:schemeClr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369044"/>
            <a:ext cx="1841581" cy="75570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8" name="TextBox 7"/>
          <p:cNvSpPr txBox="1"/>
          <p:nvPr/>
        </p:nvSpPr>
        <p:spPr>
          <a:xfrm>
            <a:off x="179512" y="1834346"/>
            <a:ext cx="8784976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The weight transfer due to the sprung mass, M</a:t>
            </a:r>
            <a:r>
              <a:rPr lang="en-GB" baseline="-25000" dirty="0" smtClean="0"/>
              <a:t>s</a:t>
            </a:r>
            <a:r>
              <a:rPr lang="en-GB" dirty="0" smtClean="0"/>
              <a:t> can be broken down into two components (moving the force, by applying a </a:t>
            </a:r>
            <a:r>
              <a:rPr lang="en-GB" b="1" dirty="0" smtClean="0"/>
              <a:t>couple</a:t>
            </a:r>
            <a:r>
              <a:rPr lang="en-GB" dirty="0" smtClean="0"/>
              <a:t>);</a:t>
            </a:r>
          </a:p>
          <a:p>
            <a:endParaRPr lang="en-GB" dirty="0" smtClean="0"/>
          </a:p>
          <a:p>
            <a:pPr>
              <a:buFont typeface="Wingdings" pitchFamily="2" charset="2"/>
              <a:buChar char="Ø"/>
            </a:pPr>
            <a:r>
              <a:rPr lang="en-GB" dirty="0" smtClean="0"/>
              <a:t>Elastic weight transfer due to the moment about the anti roll moment</a:t>
            </a:r>
          </a:p>
          <a:p>
            <a:pPr>
              <a:buFont typeface="Wingdings" pitchFamily="2" charset="2"/>
              <a:buChar char="Ø"/>
            </a:pPr>
            <a:endParaRPr lang="en-GB" baseline="-25000" dirty="0" smtClean="0"/>
          </a:p>
          <a:p>
            <a:pPr>
              <a:buFont typeface="Wingdings" pitchFamily="2" charset="2"/>
              <a:buChar char="Ø"/>
            </a:pPr>
            <a:r>
              <a:rPr lang="en-GB" dirty="0" smtClean="0"/>
              <a:t>Geometric weight transfer of the M</a:t>
            </a:r>
            <a:r>
              <a:rPr lang="en-GB" baseline="-25000" dirty="0" smtClean="0"/>
              <a:t>s</a:t>
            </a:r>
            <a:r>
              <a:rPr lang="en-GB" baseline="30000" dirty="0" smtClean="0"/>
              <a:t> </a:t>
            </a:r>
            <a:r>
              <a:rPr lang="en-GB" dirty="0" smtClean="0"/>
              <a:t>, taken as acting at roll centre height</a:t>
            </a:r>
          </a:p>
          <a:p>
            <a:pPr>
              <a:buFont typeface="Wingdings" pitchFamily="2" charset="2"/>
              <a:buChar char="Ø"/>
            </a:pPr>
            <a:endParaRPr lang="en-GB" baseline="-25000" dirty="0"/>
          </a:p>
          <a:p>
            <a:endParaRPr lang="en-GB" baseline="-25000" dirty="0" smtClean="0"/>
          </a:p>
        </p:txBody>
      </p:sp>
      <p:sp>
        <p:nvSpPr>
          <p:cNvPr id="7" name="Freeform 6"/>
          <p:cNvSpPr/>
          <p:nvPr/>
        </p:nvSpPr>
        <p:spPr>
          <a:xfrm>
            <a:off x="2123728" y="4077072"/>
            <a:ext cx="1255756" cy="1608715"/>
          </a:xfrm>
          <a:custGeom>
            <a:avLst/>
            <a:gdLst>
              <a:gd name="connsiteX0" fmla="*/ 493262 w 1255756"/>
              <a:gd name="connsiteY0" fmla="*/ 25400 h 1608715"/>
              <a:gd name="connsiteX1" fmla="*/ 493262 w 1255756"/>
              <a:gd name="connsiteY1" fmla="*/ 25400 h 1608715"/>
              <a:gd name="connsiteX2" fmla="*/ 366262 w 1255756"/>
              <a:gd name="connsiteY2" fmla="*/ 63500 h 1608715"/>
              <a:gd name="connsiteX3" fmla="*/ 315462 w 1255756"/>
              <a:gd name="connsiteY3" fmla="*/ 76200 h 1608715"/>
              <a:gd name="connsiteX4" fmla="*/ 226562 w 1255756"/>
              <a:gd name="connsiteY4" fmla="*/ 139700 h 1608715"/>
              <a:gd name="connsiteX5" fmla="*/ 175762 w 1255756"/>
              <a:gd name="connsiteY5" fmla="*/ 190500 h 1608715"/>
              <a:gd name="connsiteX6" fmla="*/ 150362 w 1255756"/>
              <a:gd name="connsiteY6" fmla="*/ 228600 h 1608715"/>
              <a:gd name="connsiteX7" fmla="*/ 99562 w 1255756"/>
              <a:gd name="connsiteY7" fmla="*/ 266700 h 1608715"/>
              <a:gd name="connsiteX8" fmla="*/ 23362 w 1255756"/>
              <a:gd name="connsiteY8" fmla="*/ 368300 h 1608715"/>
              <a:gd name="connsiteX9" fmla="*/ 23362 w 1255756"/>
              <a:gd name="connsiteY9" fmla="*/ 622300 h 1608715"/>
              <a:gd name="connsiteX10" fmla="*/ 36062 w 1255756"/>
              <a:gd name="connsiteY10" fmla="*/ 673100 h 1608715"/>
              <a:gd name="connsiteX11" fmla="*/ 74162 w 1255756"/>
              <a:gd name="connsiteY11" fmla="*/ 749300 h 1608715"/>
              <a:gd name="connsiteX12" fmla="*/ 99562 w 1255756"/>
              <a:gd name="connsiteY12" fmla="*/ 825500 h 1608715"/>
              <a:gd name="connsiteX13" fmla="*/ 137662 w 1255756"/>
              <a:gd name="connsiteY13" fmla="*/ 863600 h 1608715"/>
              <a:gd name="connsiteX14" fmla="*/ 163062 w 1255756"/>
              <a:gd name="connsiteY14" fmla="*/ 914400 h 1608715"/>
              <a:gd name="connsiteX15" fmla="*/ 201162 w 1255756"/>
              <a:gd name="connsiteY15" fmla="*/ 965200 h 1608715"/>
              <a:gd name="connsiteX16" fmla="*/ 264662 w 1255756"/>
              <a:gd name="connsiteY16" fmla="*/ 1054100 h 1608715"/>
              <a:gd name="connsiteX17" fmla="*/ 328162 w 1255756"/>
              <a:gd name="connsiteY17" fmla="*/ 1117600 h 1608715"/>
              <a:gd name="connsiteX18" fmla="*/ 493262 w 1255756"/>
              <a:gd name="connsiteY18" fmla="*/ 1155700 h 1608715"/>
              <a:gd name="connsiteX19" fmla="*/ 467862 w 1255756"/>
              <a:gd name="connsiteY19" fmla="*/ 1346200 h 1608715"/>
              <a:gd name="connsiteX20" fmla="*/ 455162 w 1255756"/>
              <a:gd name="connsiteY20" fmla="*/ 1397000 h 1608715"/>
              <a:gd name="connsiteX21" fmla="*/ 429762 w 1255756"/>
              <a:gd name="connsiteY21" fmla="*/ 1435100 h 1608715"/>
              <a:gd name="connsiteX22" fmla="*/ 417062 w 1255756"/>
              <a:gd name="connsiteY22" fmla="*/ 1473200 h 1608715"/>
              <a:gd name="connsiteX23" fmla="*/ 378962 w 1255756"/>
              <a:gd name="connsiteY23" fmla="*/ 1549400 h 1608715"/>
              <a:gd name="connsiteX24" fmla="*/ 417062 w 1255756"/>
              <a:gd name="connsiteY24" fmla="*/ 1574800 h 1608715"/>
              <a:gd name="connsiteX25" fmla="*/ 759962 w 1255756"/>
              <a:gd name="connsiteY25" fmla="*/ 1574800 h 1608715"/>
              <a:gd name="connsiteX26" fmla="*/ 823462 w 1255756"/>
              <a:gd name="connsiteY26" fmla="*/ 1498600 h 1608715"/>
              <a:gd name="connsiteX27" fmla="*/ 836162 w 1255756"/>
              <a:gd name="connsiteY27" fmla="*/ 1460500 h 1608715"/>
              <a:gd name="connsiteX28" fmla="*/ 848862 w 1255756"/>
              <a:gd name="connsiteY28" fmla="*/ 1409700 h 1608715"/>
              <a:gd name="connsiteX29" fmla="*/ 899662 w 1255756"/>
              <a:gd name="connsiteY29" fmla="*/ 1358900 h 1608715"/>
              <a:gd name="connsiteX30" fmla="*/ 912362 w 1255756"/>
              <a:gd name="connsiteY30" fmla="*/ 1308100 h 1608715"/>
              <a:gd name="connsiteX31" fmla="*/ 937762 w 1255756"/>
              <a:gd name="connsiteY31" fmla="*/ 1257300 h 1608715"/>
              <a:gd name="connsiteX32" fmla="*/ 925062 w 1255756"/>
              <a:gd name="connsiteY32" fmla="*/ 990600 h 1608715"/>
              <a:gd name="connsiteX33" fmla="*/ 912362 w 1255756"/>
              <a:gd name="connsiteY33" fmla="*/ 952500 h 1608715"/>
              <a:gd name="connsiteX34" fmla="*/ 823462 w 1255756"/>
              <a:gd name="connsiteY34" fmla="*/ 838200 h 1608715"/>
              <a:gd name="connsiteX35" fmla="*/ 798062 w 1255756"/>
              <a:gd name="connsiteY35" fmla="*/ 762000 h 1608715"/>
              <a:gd name="connsiteX36" fmla="*/ 810762 w 1255756"/>
              <a:gd name="connsiteY36" fmla="*/ 685800 h 1608715"/>
              <a:gd name="connsiteX37" fmla="*/ 899662 w 1255756"/>
              <a:gd name="connsiteY37" fmla="*/ 635000 h 1608715"/>
              <a:gd name="connsiteX38" fmla="*/ 975862 w 1255756"/>
              <a:gd name="connsiteY38" fmla="*/ 596900 h 1608715"/>
              <a:gd name="connsiteX39" fmla="*/ 1077462 w 1255756"/>
              <a:gd name="connsiteY39" fmla="*/ 571500 h 1608715"/>
              <a:gd name="connsiteX40" fmla="*/ 1179062 w 1255756"/>
              <a:gd name="connsiteY40" fmla="*/ 520700 h 1608715"/>
              <a:gd name="connsiteX41" fmla="*/ 1229862 w 1255756"/>
              <a:gd name="connsiteY41" fmla="*/ 444500 h 1608715"/>
              <a:gd name="connsiteX42" fmla="*/ 1255262 w 1255756"/>
              <a:gd name="connsiteY42" fmla="*/ 406400 h 1608715"/>
              <a:gd name="connsiteX43" fmla="*/ 1242562 w 1255756"/>
              <a:gd name="connsiteY43" fmla="*/ 266700 h 1608715"/>
              <a:gd name="connsiteX44" fmla="*/ 1153662 w 1255756"/>
              <a:gd name="connsiteY44" fmla="*/ 152400 h 1608715"/>
              <a:gd name="connsiteX45" fmla="*/ 1115562 w 1255756"/>
              <a:gd name="connsiteY45" fmla="*/ 127000 h 1608715"/>
              <a:gd name="connsiteX46" fmla="*/ 1077462 w 1255756"/>
              <a:gd name="connsiteY46" fmla="*/ 88900 h 1608715"/>
              <a:gd name="connsiteX47" fmla="*/ 1039362 w 1255756"/>
              <a:gd name="connsiteY47" fmla="*/ 63500 h 1608715"/>
              <a:gd name="connsiteX48" fmla="*/ 1001262 w 1255756"/>
              <a:gd name="connsiteY48" fmla="*/ 25400 h 1608715"/>
              <a:gd name="connsiteX49" fmla="*/ 925062 w 1255756"/>
              <a:gd name="connsiteY49" fmla="*/ 0 h 1608715"/>
              <a:gd name="connsiteX50" fmla="*/ 582162 w 1255756"/>
              <a:gd name="connsiteY50" fmla="*/ 12700 h 1608715"/>
              <a:gd name="connsiteX51" fmla="*/ 493262 w 1255756"/>
              <a:gd name="connsiteY51" fmla="*/ 25400 h 16087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</a:cxnLst>
            <a:rect l="l" t="t" r="r" b="b"/>
            <a:pathLst>
              <a:path w="1255756" h="1608715">
                <a:moveTo>
                  <a:pt x="493262" y="25400"/>
                </a:moveTo>
                <a:lnTo>
                  <a:pt x="493262" y="25400"/>
                </a:lnTo>
                <a:lnTo>
                  <a:pt x="366262" y="63500"/>
                </a:lnTo>
                <a:cubicBezTo>
                  <a:pt x="349479" y="68295"/>
                  <a:pt x="330263" y="66949"/>
                  <a:pt x="315462" y="76200"/>
                </a:cubicBezTo>
                <a:cubicBezTo>
                  <a:pt x="177711" y="162294"/>
                  <a:pt x="330696" y="104989"/>
                  <a:pt x="226562" y="139700"/>
                </a:cubicBezTo>
                <a:cubicBezTo>
                  <a:pt x="209629" y="156633"/>
                  <a:pt x="191347" y="172318"/>
                  <a:pt x="175762" y="190500"/>
                </a:cubicBezTo>
                <a:cubicBezTo>
                  <a:pt x="165829" y="202089"/>
                  <a:pt x="161155" y="217807"/>
                  <a:pt x="150362" y="228600"/>
                </a:cubicBezTo>
                <a:cubicBezTo>
                  <a:pt x="135395" y="243567"/>
                  <a:pt x="113800" y="251038"/>
                  <a:pt x="99562" y="266700"/>
                </a:cubicBezTo>
                <a:cubicBezTo>
                  <a:pt x="71086" y="298024"/>
                  <a:pt x="23362" y="368300"/>
                  <a:pt x="23362" y="368300"/>
                </a:cubicBezTo>
                <a:cubicBezTo>
                  <a:pt x="0" y="485112"/>
                  <a:pt x="3864" y="437071"/>
                  <a:pt x="23362" y="622300"/>
                </a:cubicBezTo>
                <a:cubicBezTo>
                  <a:pt x="25189" y="639659"/>
                  <a:pt x="29580" y="656894"/>
                  <a:pt x="36062" y="673100"/>
                </a:cubicBezTo>
                <a:cubicBezTo>
                  <a:pt x="46609" y="699467"/>
                  <a:pt x="63240" y="723086"/>
                  <a:pt x="74162" y="749300"/>
                </a:cubicBezTo>
                <a:cubicBezTo>
                  <a:pt x="84460" y="774014"/>
                  <a:pt x="86559" y="802095"/>
                  <a:pt x="99562" y="825500"/>
                </a:cubicBezTo>
                <a:cubicBezTo>
                  <a:pt x="108284" y="841200"/>
                  <a:pt x="127223" y="848985"/>
                  <a:pt x="137662" y="863600"/>
                </a:cubicBezTo>
                <a:cubicBezTo>
                  <a:pt x="148666" y="879006"/>
                  <a:pt x="153028" y="898346"/>
                  <a:pt x="163062" y="914400"/>
                </a:cubicBezTo>
                <a:cubicBezTo>
                  <a:pt x="174280" y="932349"/>
                  <a:pt x="189944" y="947251"/>
                  <a:pt x="201162" y="965200"/>
                </a:cubicBezTo>
                <a:cubicBezTo>
                  <a:pt x="295162" y="1115601"/>
                  <a:pt x="155715" y="923364"/>
                  <a:pt x="264662" y="1054100"/>
                </a:cubicBezTo>
                <a:cubicBezTo>
                  <a:pt x="297035" y="1092947"/>
                  <a:pt x="278856" y="1095686"/>
                  <a:pt x="328162" y="1117600"/>
                </a:cubicBezTo>
                <a:cubicBezTo>
                  <a:pt x="394224" y="1146961"/>
                  <a:pt x="420942" y="1145369"/>
                  <a:pt x="493262" y="1155700"/>
                </a:cubicBezTo>
                <a:cubicBezTo>
                  <a:pt x="482185" y="1266473"/>
                  <a:pt x="486993" y="1260112"/>
                  <a:pt x="467862" y="1346200"/>
                </a:cubicBezTo>
                <a:cubicBezTo>
                  <a:pt x="464076" y="1363239"/>
                  <a:pt x="462038" y="1380957"/>
                  <a:pt x="455162" y="1397000"/>
                </a:cubicBezTo>
                <a:cubicBezTo>
                  <a:pt x="449149" y="1411029"/>
                  <a:pt x="436588" y="1421448"/>
                  <a:pt x="429762" y="1435100"/>
                </a:cubicBezTo>
                <a:cubicBezTo>
                  <a:pt x="423775" y="1447074"/>
                  <a:pt x="423049" y="1461226"/>
                  <a:pt x="417062" y="1473200"/>
                </a:cubicBezTo>
                <a:cubicBezTo>
                  <a:pt x="367823" y="1571677"/>
                  <a:pt x="410884" y="1453635"/>
                  <a:pt x="378962" y="1549400"/>
                </a:cubicBezTo>
                <a:cubicBezTo>
                  <a:pt x="391662" y="1557867"/>
                  <a:pt x="402770" y="1569441"/>
                  <a:pt x="417062" y="1574800"/>
                </a:cubicBezTo>
                <a:cubicBezTo>
                  <a:pt x="507501" y="1608715"/>
                  <a:pt x="737487" y="1575822"/>
                  <a:pt x="759962" y="1574800"/>
                </a:cubicBezTo>
                <a:cubicBezTo>
                  <a:pt x="788049" y="1546713"/>
                  <a:pt x="805781" y="1533963"/>
                  <a:pt x="823462" y="1498600"/>
                </a:cubicBezTo>
                <a:cubicBezTo>
                  <a:pt x="829449" y="1486626"/>
                  <a:pt x="832484" y="1473372"/>
                  <a:pt x="836162" y="1460500"/>
                </a:cubicBezTo>
                <a:cubicBezTo>
                  <a:pt x="840957" y="1443717"/>
                  <a:pt x="839611" y="1424501"/>
                  <a:pt x="848862" y="1409700"/>
                </a:cubicBezTo>
                <a:cubicBezTo>
                  <a:pt x="861554" y="1389393"/>
                  <a:pt x="882729" y="1375833"/>
                  <a:pt x="899662" y="1358900"/>
                </a:cubicBezTo>
                <a:cubicBezTo>
                  <a:pt x="903895" y="1341967"/>
                  <a:pt x="906233" y="1324443"/>
                  <a:pt x="912362" y="1308100"/>
                </a:cubicBezTo>
                <a:cubicBezTo>
                  <a:pt x="919009" y="1290373"/>
                  <a:pt x="937005" y="1276217"/>
                  <a:pt x="937762" y="1257300"/>
                </a:cubicBezTo>
                <a:cubicBezTo>
                  <a:pt x="941319" y="1168370"/>
                  <a:pt x="932453" y="1079293"/>
                  <a:pt x="925062" y="990600"/>
                </a:cubicBezTo>
                <a:cubicBezTo>
                  <a:pt x="923950" y="977259"/>
                  <a:pt x="919788" y="963639"/>
                  <a:pt x="912362" y="952500"/>
                </a:cubicBezTo>
                <a:cubicBezTo>
                  <a:pt x="868531" y="886753"/>
                  <a:pt x="857277" y="939646"/>
                  <a:pt x="823462" y="838200"/>
                </a:cubicBezTo>
                <a:lnTo>
                  <a:pt x="798062" y="762000"/>
                </a:lnTo>
                <a:cubicBezTo>
                  <a:pt x="802295" y="736600"/>
                  <a:pt x="798257" y="708310"/>
                  <a:pt x="810762" y="685800"/>
                </a:cubicBezTo>
                <a:cubicBezTo>
                  <a:pt x="832167" y="647271"/>
                  <a:pt x="866846" y="649585"/>
                  <a:pt x="899662" y="635000"/>
                </a:cubicBezTo>
                <a:cubicBezTo>
                  <a:pt x="925612" y="623466"/>
                  <a:pt x="949118" y="606451"/>
                  <a:pt x="975862" y="596900"/>
                </a:cubicBezTo>
                <a:cubicBezTo>
                  <a:pt x="1008737" y="585159"/>
                  <a:pt x="1045050" y="584465"/>
                  <a:pt x="1077462" y="571500"/>
                </a:cubicBezTo>
                <a:cubicBezTo>
                  <a:pt x="1155134" y="540431"/>
                  <a:pt x="1121994" y="558746"/>
                  <a:pt x="1179062" y="520700"/>
                </a:cubicBezTo>
                <a:lnTo>
                  <a:pt x="1229862" y="444500"/>
                </a:lnTo>
                <a:lnTo>
                  <a:pt x="1255262" y="406400"/>
                </a:lnTo>
                <a:cubicBezTo>
                  <a:pt x="1251029" y="359833"/>
                  <a:pt x="1255756" y="311559"/>
                  <a:pt x="1242562" y="266700"/>
                </a:cubicBezTo>
                <a:cubicBezTo>
                  <a:pt x="1233367" y="235437"/>
                  <a:pt x="1183008" y="176855"/>
                  <a:pt x="1153662" y="152400"/>
                </a:cubicBezTo>
                <a:cubicBezTo>
                  <a:pt x="1141936" y="142629"/>
                  <a:pt x="1127288" y="136771"/>
                  <a:pt x="1115562" y="127000"/>
                </a:cubicBezTo>
                <a:cubicBezTo>
                  <a:pt x="1101764" y="115502"/>
                  <a:pt x="1091260" y="100398"/>
                  <a:pt x="1077462" y="88900"/>
                </a:cubicBezTo>
                <a:cubicBezTo>
                  <a:pt x="1065736" y="79129"/>
                  <a:pt x="1051088" y="73271"/>
                  <a:pt x="1039362" y="63500"/>
                </a:cubicBezTo>
                <a:cubicBezTo>
                  <a:pt x="1025564" y="52002"/>
                  <a:pt x="1016962" y="34122"/>
                  <a:pt x="1001262" y="25400"/>
                </a:cubicBezTo>
                <a:cubicBezTo>
                  <a:pt x="977857" y="12397"/>
                  <a:pt x="925062" y="0"/>
                  <a:pt x="925062" y="0"/>
                </a:cubicBezTo>
                <a:cubicBezTo>
                  <a:pt x="810768" y="4396"/>
                  <a:pt x="696540" y="12700"/>
                  <a:pt x="582162" y="12700"/>
                </a:cubicBezTo>
                <a:lnTo>
                  <a:pt x="493262" y="25400"/>
                </a:lnTo>
                <a:close/>
              </a:path>
            </a:pathLst>
          </a:cu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Flowchart: Summing Junction 10"/>
          <p:cNvSpPr/>
          <p:nvPr/>
        </p:nvSpPr>
        <p:spPr>
          <a:xfrm>
            <a:off x="2555776" y="4365104"/>
            <a:ext cx="144016" cy="144016"/>
          </a:xfrm>
          <a:prstGeom prst="flowChartSummingJunction">
            <a:avLst/>
          </a:prstGeom>
          <a:noFill/>
          <a:ln w="254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7" name="Straight Arrow Connector 16"/>
          <p:cNvCxnSpPr/>
          <p:nvPr/>
        </p:nvCxnSpPr>
        <p:spPr>
          <a:xfrm>
            <a:off x="2627784" y="4437112"/>
            <a:ext cx="576064" cy="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4" name="Group 3"/>
          <p:cNvGrpSpPr/>
          <p:nvPr/>
        </p:nvGrpSpPr>
        <p:grpSpPr>
          <a:xfrm>
            <a:off x="3995936" y="4077072"/>
            <a:ext cx="1296144" cy="1608715"/>
            <a:chOff x="3995936" y="4077072"/>
            <a:chExt cx="1296144" cy="1608715"/>
          </a:xfrm>
        </p:grpSpPr>
        <p:sp>
          <p:nvSpPr>
            <p:cNvPr id="19" name="Freeform 18"/>
            <p:cNvSpPr/>
            <p:nvPr/>
          </p:nvSpPr>
          <p:spPr>
            <a:xfrm>
              <a:off x="3995936" y="4077072"/>
              <a:ext cx="1255756" cy="1608715"/>
            </a:xfrm>
            <a:custGeom>
              <a:avLst/>
              <a:gdLst>
                <a:gd name="connsiteX0" fmla="*/ 493262 w 1255756"/>
                <a:gd name="connsiteY0" fmla="*/ 25400 h 1608715"/>
                <a:gd name="connsiteX1" fmla="*/ 493262 w 1255756"/>
                <a:gd name="connsiteY1" fmla="*/ 25400 h 1608715"/>
                <a:gd name="connsiteX2" fmla="*/ 366262 w 1255756"/>
                <a:gd name="connsiteY2" fmla="*/ 63500 h 1608715"/>
                <a:gd name="connsiteX3" fmla="*/ 315462 w 1255756"/>
                <a:gd name="connsiteY3" fmla="*/ 76200 h 1608715"/>
                <a:gd name="connsiteX4" fmla="*/ 226562 w 1255756"/>
                <a:gd name="connsiteY4" fmla="*/ 139700 h 1608715"/>
                <a:gd name="connsiteX5" fmla="*/ 175762 w 1255756"/>
                <a:gd name="connsiteY5" fmla="*/ 190500 h 1608715"/>
                <a:gd name="connsiteX6" fmla="*/ 150362 w 1255756"/>
                <a:gd name="connsiteY6" fmla="*/ 228600 h 1608715"/>
                <a:gd name="connsiteX7" fmla="*/ 99562 w 1255756"/>
                <a:gd name="connsiteY7" fmla="*/ 266700 h 1608715"/>
                <a:gd name="connsiteX8" fmla="*/ 23362 w 1255756"/>
                <a:gd name="connsiteY8" fmla="*/ 368300 h 1608715"/>
                <a:gd name="connsiteX9" fmla="*/ 23362 w 1255756"/>
                <a:gd name="connsiteY9" fmla="*/ 622300 h 1608715"/>
                <a:gd name="connsiteX10" fmla="*/ 36062 w 1255756"/>
                <a:gd name="connsiteY10" fmla="*/ 673100 h 1608715"/>
                <a:gd name="connsiteX11" fmla="*/ 74162 w 1255756"/>
                <a:gd name="connsiteY11" fmla="*/ 749300 h 1608715"/>
                <a:gd name="connsiteX12" fmla="*/ 99562 w 1255756"/>
                <a:gd name="connsiteY12" fmla="*/ 825500 h 1608715"/>
                <a:gd name="connsiteX13" fmla="*/ 137662 w 1255756"/>
                <a:gd name="connsiteY13" fmla="*/ 863600 h 1608715"/>
                <a:gd name="connsiteX14" fmla="*/ 163062 w 1255756"/>
                <a:gd name="connsiteY14" fmla="*/ 914400 h 1608715"/>
                <a:gd name="connsiteX15" fmla="*/ 201162 w 1255756"/>
                <a:gd name="connsiteY15" fmla="*/ 965200 h 1608715"/>
                <a:gd name="connsiteX16" fmla="*/ 264662 w 1255756"/>
                <a:gd name="connsiteY16" fmla="*/ 1054100 h 1608715"/>
                <a:gd name="connsiteX17" fmla="*/ 328162 w 1255756"/>
                <a:gd name="connsiteY17" fmla="*/ 1117600 h 1608715"/>
                <a:gd name="connsiteX18" fmla="*/ 493262 w 1255756"/>
                <a:gd name="connsiteY18" fmla="*/ 1155700 h 1608715"/>
                <a:gd name="connsiteX19" fmla="*/ 467862 w 1255756"/>
                <a:gd name="connsiteY19" fmla="*/ 1346200 h 1608715"/>
                <a:gd name="connsiteX20" fmla="*/ 455162 w 1255756"/>
                <a:gd name="connsiteY20" fmla="*/ 1397000 h 1608715"/>
                <a:gd name="connsiteX21" fmla="*/ 429762 w 1255756"/>
                <a:gd name="connsiteY21" fmla="*/ 1435100 h 1608715"/>
                <a:gd name="connsiteX22" fmla="*/ 417062 w 1255756"/>
                <a:gd name="connsiteY22" fmla="*/ 1473200 h 1608715"/>
                <a:gd name="connsiteX23" fmla="*/ 378962 w 1255756"/>
                <a:gd name="connsiteY23" fmla="*/ 1549400 h 1608715"/>
                <a:gd name="connsiteX24" fmla="*/ 417062 w 1255756"/>
                <a:gd name="connsiteY24" fmla="*/ 1574800 h 1608715"/>
                <a:gd name="connsiteX25" fmla="*/ 759962 w 1255756"/>
                <a:gd name="connsiteY25" fmla="*/ 1574800 h 1608715"/>
                <a:gd name="connsiteX26" fmla="*/ 823462 w 1255756"/>
                <a:gd name="connsiteY26" fmla="*/ 1498600 h 1608715"/>
                <a:gd name="connsiteX27" fmla="*/ 836162 w 1255756"/>
                <a:gd name="connsiteY27" fmla="*/ 1460500 h 1608715"/>
                <a:gd name="connsiteX28" fmla="*/ 848862 w 1255756"/>
                <a:gd name="connsiteY28" fmla="*/ 1409700 h 1608715"/>
                <a:gd name="connsiteX29" fmla="*/ 899662 w 1255756"/>
                <a:gd name="connsiteY29" fmla="*/ 1358900 h 1608715"/>
                <a:gd name="connsiteX30" fmla="*/ 912362 w 1255756"/>
                <a:gd name="connsiteY30" fmla="*/ 1308100 h 1608715"/>
                <a:gd name="connsiteX31" fmla="*/ 937762 w 1255756"/>
                <a:gd name="connsiteY31" fmla="*/ 1257300 h 1608715"/>
                <a:gd name="connsiteX32" fmla="*/ 925062 w 1255756"/>
                <a:gd name="connsiteY32" fmla="*/ 990600 h 1608715"/>
                <a:gd name="connsiteX33" fmla="*/ 912362 w 1255756"/>
                <a:gd name="connsiteY33" fmla="*/ 952500 h 1608715"/>
                <a:gd name="connsiteX34" fmla="*/ 823462 w 1255756"/>
                <a:gd name="connsiteY34" fmla="*/ 838200 h 1608715"/>
                <a:gd name="connsiteX35" fmla="*/ 798062 w 1255756"/>
                <a:gd name="connsiteY35" fmla="*/ 762000 h 1608715"/>
                <a:gd name="connsiteX36" fmla="*/ 810762 w 1255756"/>
                <a:gd name="connsiteY36" fmla="*/ 685800 h 1608715"/>
                <a:gd name="connsiteX37" fmla="*/ 899662 w 1255756"/>
                <a:gd name="connsiteY37" fmla="*/ 635000 h 1608715"/>
                <a:gd name="connsiteX38" fmla="*/ 975862 w 1255756"/>
                <a:gd name="connsiteY38" fmla="*/ 596900 h 1608715"/>
                <a:gd name="connsiteX39" fmla="*/ 1077462 w 1255756"/>
                <a:gd name="connsiteY39" fmla="*/ 571500 h 1608715"/>
                <a:gd name="connsiteX40" fmla="*/ 1179062 w 1255756"/>
                <a:gd name="connsiteY40" fmla="*/ 520700 h 1608715"/>
                <a:gd name="connsiteX41" fmla="*/ 1229862 w 1255756"/>
                <a:gd name="connsiteY41" fmla="*/ 444500 h 1608715"/>
                <a:gd name="connsiteX42" fmla="*/ 1255262 w 1255756"/>
                <a:gd name="connsiteY42" fmla="*/ 406400 h 1608715"/>
                <a:gd name="connsiteX43" fmla="*/ 1242562 w 1255756"/>
                <a:gd name="connsiteY43" fmla="*/ 266700 h 1608715"/>
                <a:gd name="connsiteX44" fmla="*/ 1153662 w 1255756"/>
                <a:gd name="connsiteY44" fmla="*/ 152400 h 1608715"/>
                <a:gd name="connsiteX45" fmla="*/ 1115562 w 1255756"/>
                <a:gd name="connsiteY45" fmla="*/ 127000 h 1608715"/>
                <a:gd name="connsiteX46" fmla="*/ 1077462 w 1255756"/>
                <a:gd name="connsiteY46" fmla="*/ 88900 h 1608715"/>
                <a:gd name="connsiteX47" fmla="*/ 1039362 w 1255756"/>
                <a:gd name="connsiteY47" fmla="*/ 63500 h 1608715"/>
                <a:gd name="connsiteX48" fmla="*/ 1001262 w 1255756"/>
                <a:gd name="connsiteY48" fmla="*/ 25400 h 1608715"/>
                <a:gd name="connsiteX49" fmla="*/ 925062 w 1255756"/>
                <a:gd name="connsiteY49" fmla="*/ 0 h 1608715"/>
                <a:gd name="connsiteX50" fmla="*/ 582162 w 1255756"/>
                <a:gd name="connsiteY50" fmla="*/ 12700 h 1608715"/>
                <a:gd name="connsiteX51" fmla="*/ 493262 w 1255756"/>
                <a:gd name="connsiteY51" fmla="*/ 25400 h 1608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</a:cxnLst>
              <a:rect l="l" t="t" r="r" b="b"/>
              <a:pathLst>
                <a:path w="1255756" h="1608715">
                  <a:moveTo>
                    <a:pt x="493262" y="25400"/>
                  </a:moveTo>
                  <a:lnTo>
                    <a:pt x="493262" y="25400"/>
                  </a:lnTo>
                  <a:lnTo>
                    <a:pt x="366262" y="63500"/>
                  </a:lnTo>
                  <a:cubicBezTo>
                    <a:pt x="349479" y="68295"/>
                    <a:pt x="330263" y="66949"/>
                    <a:pt x="315462" y="76200"/>
                  </a:cubicBezTo>
                  <a:cubicBezTo>
                    <a:pt x="177711" y="162294"/>
                    <a:pt x="330696" y="104989"/>
                    <a:pt x="226562" y="139700"/>
                  </a:cubicBezTo>
                  <a:cubicBezTo>
                    <a:pt x="209629" y="156633"/>
                    <a:pt x="191347" y="172318"/>
                    <a:pt x="175762" y="190500"/>
                  </a:cubicBezTo>
                  <a:cubicBezTo>
                    <a:pt x="165829" y="202089"/>
                    <a:pt x="161155" y="217807"/>
                    <a:pt x="150362" y="228600"/>
                  </a:cubicBezTo>
                  <a:cubicBezTo>
                    <a:pt x="135395" y="243567"/>
                    <a:pt x="113800" y="251038"/>
                    <a:pt x="99562" y="266700"/>
                  </a:cubicBezTo>
                  <a:cubicBezTo>
                    <a:pt x="71086" y="298024"/>
                    <a:pt x="23362" y="368300"/>
                    <a:pt x="23362" y="368300"/>
                  </a:cubicBezTo>
                  <a:cubicBezTo>
                    <a:pt x="0" y="485112"/>
                    <a:pt x="3864" y="437071"/>
                    <a:pt x="23362" y="622300"/>
                  </a:cubicBezTo>
                  <a:cubicBezTo>
                    <a:pt x="25189" y="639659"/>
                    <a:pt x="29580" y="656894"/>
                    <a:pt x="36062" y="673100"/>
                  </a:cubicBezTo>
                  <a:cubicBezTo>
                    <a:pt x="46609" y="699467"/>
                    <a:pt x="63240" y="723086"/>
                    <a:pt x="74162" y="749300"/>
                  </a:cubicBezTo>
                  <a:cubicBezTo>
                    <a:pt x="84460" y="774014"/>
                    <a:pt x="86559" y="802095"/>
                    <a:pt x="99562" y="825500"/>
                  </a:cubicBezTo>
                  <a:cubicBezTo>
                    <a:pt x="108284" y="841200"/>
                    <a:pt x="127223" y="848985"/>
                    <a:pt x="137662" y="863600"/>
                  </a:cubicBezTo>
                  <a:cubicBezTo>
                    <a:pt x="148666" y="879006"/>
                    <a:pt x="153028" y="898346"/>
                    <a:pt x="163062" y="914400"/>
                  </a:cubicBezTo>
                  <a:cubicBezTo>
                    <a:pt x="174280" y="932349"/>
                    <a:pt x="189944" y="947251"/>
                    <a:pt x="201162" y="965200"/>
                  </a:cubicBezTo>
                  <a:cubicBezTo>
                    <a:pt x="295162" y="1115601"/>
                    <a:pt x="155715" y="923364"/>
                    <a:pt x="264662" y="1054100"/>
                  </a:cubicBezTo>
                  <a:cubicBezTo>
                    <a:pt x="297035" y="1092947"/>
                    <a:pt x="278856" y="1095686"/>
                    <a:pt x="328162" y="1117600"/>
                  </a:cubicBezTo>
                  <a:cubicBezTo>
                    <a:pt x="394224" y="1146961"/>
                    <a:pt x="420942" y="1145369"/>
                    <a:pt x="493262" y="1155700"/>
                  </a:cubicBezTo>
                  <a:cubicBezTo>
                    <a:pt x="482185" y="1266473"/>
                    <a:pt x="486993" y="1260112"/>
                    <a:pt x="467862" y="1346200"/>
                  </a:cubicBezTo>
                  <a:cubicBezTo>
                    <a:pt x="464076" y="1363239"/>
                    <a:pt x="462038" y="1380957"/>
                    <a:pt x="455162" y="1397000"/>
                  </a:cubicBezTo>
                  <a:cubicBezTo>
                    <a:pt x="449149" y="1411029"/>
                    <a:pt x="436588" y="1421448"/>
                    <a:pt x="429762" y="1435100"/>
                  </a:cubicBezTo>
                  <a:cubicBezTo>
                    <a:pt x="423775" y="1447074"/>
                    <a:pt x="423049" y="1461226"/>
                    <a:pt x="417062" y="1473200"/>
                  </a:cubicBezTo>
                  <a:cubicBezTo>
                    <a:pt x="367823" y="1571677"/>
                    <a:pt x="410884" y="1453635"/>
                    <a:pt x="378962" y="1549400"/>
                  </a:cubicBezTo>
                  <a:cubicBezTo>
                    <a:pt x="391662" y="1557867"/>
                    <a:pt x="402770" y="1569441"/>
                    <a:pt x="417062" y="1574800"/>
                  </a:cubicBezTo>
                  <a:cubicBezTo>
                    <a:pt x="507501" y="1608715"/>
                    <a:pt x="737487" y="1575822"/>
                    <a:pt x="759962" y="1574800"/>
                  </a:cubicBezTo>
                  <a:cubicBezTo>
                    <a:pt x="788049" y="1546713"/>
                    <a:pt x="805781" y="1533963"/>
                    <a:pt x="823462" y="1498600"/>
                  </a:cubicBezTo>
                  <a:cubicBezTo>
                    <a:pt x="829449" y="1486626"/>
                    <a:pt x="832484" y="1473372"/>
                    <a:pt x="836162" y="1460500"/>
                  </a:cubicBezTo>
                  <a:cubicBezTo>
                    <a:pt x="840957" y="1443717"/>
                    <a:pt x="839611" y="1424501"/>
                    <a:pt x="848862" y="1409700"/>
                  </a:cubicBezTo>
                  <a:cubicBezTo>
                    <a:pt x="861554" y="1389393"/>
                    <a:pt x="882729" y="1375833"/>
                    <a:pt x="899662" y="1358900"/>
                  </a:cubicBezTo>
                  <a:cubicBezTo>
                    <a:pt x="903895" y="1341967"/>
                    <a:pt x="906233" y="1324443"/>
                    <a:pt x="912362" y="1308100"/>
                  </a:cubicBezTo>
                  <a:cubicBezTo>
                    <a:pt x="919009" y="1290373"/>
                    <a:pt x="937005" y="1276217"/>
                    <a:pt x="937762" y="1257300"/>
                  </a:cubicBezTo>
                  <a:cubicBezTo>
                    <a:pt x="941319" y="1168370"/>
                    <a:pt x="932453" y="1079293"/>
                    <a:pt x="925062" y="990600"/>
                  </a:cubicBezTo>
                  <a:cubicBezTo>
                    <a:pt x="923950" y="977259"/>
                    <a:pt x="919788" y="963639"/>
                    <a:pt x="912362" y="952500"/>
                  </a:cubicBezTo>
                  <a:cubicBezTo>
                    <a:pt x="868531" y="886753"/>
                    <a:pt x="857277" y="939646"/>
                    <a:pt x="823462" y="838200"/>
                  </a:cubicBezTo>
                  <a:lnTo>
                    <a:pt x="798062" y="762000"/>
                  </a:lnTo>
                  <a:cubicBezTo>
                    <a:pt x="802295" y="736600"/>
                    <a:pt x="798257" y="708310"/>
                    <a:pt x="810762" y="685800"/>
                  </a:cubicBezTo>
                  <a:cubicBezTo>
                    <a:pt x="832167" y="647271"/>
                    <a:pt x="866846" y="649585"/>
                    <a:pt x="899662" y="635000"/>
                  </a:cubicBezTo>
                  <a:cubicBezTo>
                    <a:pt x="925612" y="623466"/>
                    <a:pt x="949118" y="606451"/>
                    <a:pt x="975862" y="596900"/>
                  </a:cubicBezTo>
                  <a:cubicBezTo>
                    <a:pt x="1008737" y="585159"/>
                    <a:pt x="1045050" y="584465"/>
                    <a:pt x="1077462" y="571500"/>
                  </a:cubicBezTo>
                  <a:cubicBezTo>
                    <a:pt x="1155134" y="540431"/>
                    <a:pt x="1121994" y="558746"/>
                    <a:pt x="1179062" y="520700"/>
                  </a:cubicBezTo>
                  <a:lnTo>
                    <a:pt x="1229862" y="444500"/>
                  </a:lnTo>
                  <a:lnTo>
                    <a:pt x="1255262" y="406400"/>
                  </a:lnTo>
                  <a:cubicBezTo>
                    <a:pt x="1251029" y="359833"/>
                    <a:pt x="1255756" y="311559"/>
                    <a:pt x="1242562" y="266700"/>
                  </a:cubicBezTo>
                  <a:cubicBezTo>
                    <a:pt x="1233367" y="235437"/>
                    <a:pt x="1183008" y="176855"/>
                    <a:pt x="1153662" y="152400"/>
                  </a:cubicBezTo>
                  <a:cubicBezTo>
                    <a:pt x="1141936" y="142629"/>
                    <a:pt x="1127288" y="136771"/>
                    <a:pt x="1115562" y="127000"/>
                  </a:cubicBezTo>
                  <a:cubicBezTo>
                    <a:pt x="1101764" y="115502"/>
                    <a:pt x="1091260" y="100398"/>
                    <a:pt x="1077462" y="88900"/>
                  </a:cubicBezTo>
                  <a:cubicBezTo>
                    <a:pt x="1065736" y="79129"/>
                    <a:pt x="1051088" y="73271"/>
                    <a:pt x="1039362" y="63500"/>
                  </a:cubicBezTo>
                  <a:cubicBezTo>
                    <a:pt x="1025564" y="52002"/>
                    <a:pt x="1016962" y="34122"/>
                    <a:pt x="1001262" y="25400"/>
                  </a:cubicBezTo>
                  <a:cubicBezTo>
                    <a:pt x="977857" y="12397"/>
                    <a:pt x="925062" y="0"/>
                    <a:pt x="925062" y="0"/>
                  </a:cubicBezTo>
                  <a:cubicBezTo>
                    <a:pt x="810768" y="4396"/>
                    <a:pt x="696540" y="12700"/>
                    <a:pt x="582162" y="12700"/>
                  </a:cubicBezTo>
                  <a:lnTo>
                    <a:pt x="493262" y="25400"/>
                  </a:lnTo>
                  <a:close/>
                </a:path>
              </a:pathLst>
            </a:cu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0" name="Flowchart: Summing Junction 19"/>
            <p:cNvSpPr/>
            <p:nvPr/>
          </p:nvSpPr>
          <p:spPr>
            <a:xfrm>
              <a:off x="4427984" y="4365104"/>
              <a:ext cx="144016" cy="144016"/>
            </a:xfrm>
            <a:prstGeom prst="flowChartSummingJunction">
              <a:avLst/>
            </a:prstGeom>
            <a:noFill/>
            <a:ln w="254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21" name="Straight Arrow Connector 20"/>
            <p:cNvCxnSpPr/>
            <p:nvPr/>
          </p:nvCxnSpPr>
          <p:spPr>
            <a:xfrm>
              <a:off x="4499992" y="4437112"/>
              <a:ext cx="576064" cy="0"/>
            </a:xfrm>
            <a:prstGeom prst="straightConnector1">
              <a:avLst/>
            </a:prstGeom>
            <a:ln w="3810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Arrow Connector 21"/>
            <p:cNvCxnSpPr/>
            <p:nvPr/>
          </p:nvCxnSpPr>
          <p:spPr>
            <a:xfrm>
              <a:off x="4716016" y="5310734"/>
              <a:ext cx="576064" cy="0"/>
            </a:xfrm>
            <a:prstGeom prst="straightConnector1">
              <a:avLst/>
            </a:prstGeom>
            <a:ln w="3810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Arrow Connector 22"/>
            <p:cNvCxnSpPr/>
            <p:nvPr/>
          </p:nvCxnSpPr>
          <p:spPr>
            <a:xfrm flipH="1" flipV="1">
              <a:off x="4139952" y="5301208"/>
              <a:ext cx="584448" cy="8384"/>
            </a:xfrm>
            <a:prstGeom prst="straightConnector1">
              <a:avLst/>
            </a:prstGeom>
            <a:ln w="3810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5" name="Oval 24"/>
            <p:cNvSpPr/>
            <p:nvPr/>
          </p:nvSpPr>
          <p:spPr>
            <a:xfrm>
              <a:off x="4691633" y="5272633"/>
              <a:ext cx="72008" cy="7200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5" name="Group 4"/>
          <p:cNvGrpSpPr/>
          <p:nvPr/>
        </p:nvGrpSpPr>
        <p:grpSpPr>
          <a:xfrm>
            <a:off x="5796136" y="4077072"/>
            <a:ext cx="1296144" cy="1608715"/>
            <a:chOff x="5796136" y="4077072"/>
            <a:chExt cx="1296144" cy="1608715"/>
          </a:xfrm>
        </p:grpSpPr>
        <p:sp>
          <p:nvSpPr>
            <p:cNvPr id="26" name="Freeform 25"/>
            <p:cNvSpPr/>
            <p:nvPr/>
          </p:nvSpPr>
          <p:spPr>
            <a:xfrm>
              <a:off x="5796136" y="4077072"/>
              <a:ext cx="1255756" cy="1608715"/>
            </a:xfrm>
            <a:custGeom>
              <a:avLst/>
              <a:gdLst>
                <a:gd name="connsiteX0" fmla="*/ 493262 w 1255756"/>
                <a:gd name="connsiteY0" fmla="*/ 25400 h 1608715"/>
                <a:gd name="connsiteX1" fmla="*/ 493262 w 1255756"/>
                <a:gd name="connsiteY1" fmla="*/ 25400 h 1608715"/>
                <a:gd name="connsiteX2" fmla="*/ 366262 w 1255756"/>
                <a:gd name="connsiteY2" fmla="*/ 63500 h 1608715"/>
                <a:gd name="connsiteX3" fmla="*/ 315462 w 1255756"/>
                <a:gd name="connsiteY3" fmla="*/ 76200 h 1608715"/>
                <a:gd name="connsiteX4" fmla="*/ 226562 w 1255756"/>
                <a:gd name="connsiteY4" fmla="*/ 139700 h 1608715"/>
                <a:gd name="connsiteX5" fmla="*/ 175762 w 1255756"/>
                <a:gd name="connsiteY5" fmla="*/ 190500 h 1608715"/>
                <a:gd name="connsiteX6" fmla="*/ 150362 w 1255756"/>
                <a:gd name="connsiteY6" fmla="*/ 228600 h 1608715"/>
                <a:gd name="connsiteX7" fmla="*/ 99562 w 1255756"/>
                <a:gd name="connsiteY7" fmla="*/ 266700 h 1608715"/>
                <a:gd name="connsiteX8" fmla="*/ 23362 w 1255756"/>
                <a:gd name="connsiteY8" fmla="*/ 368300 h 1608715"/>
                <a:gd name="connsiteX9" fmla="*/ 23362 w 1255756"/>
                <a:gd name="connsiteY9" fmla="*/ 622300 h 1608715"/>
                <a:gd name="connsiteX10" fmla="*/ 36062 w 1255756"/>
                <a:gd name="connsiteY10" fmla="*/ 673100 h 1608715"/>
                <a:gd name="connsiteX11" fmla="*/ 74162 w 1255756"/>
                <a:gd name="connsiteY11" fmla="*/ 749300 h 1608715"/>
                <a:gd name="connsiteX12" fmla="*/ 99562 w 1255756"/>
                <a:gd name="connsiteY12" fmla="*/ 825500 h 1608715"/>
                <a:gd name="connsiteX13" fmla="*/ 137662 w 1255756"/>
                <a:gd name="connsiteY13" fmla="*/ 863600 h 1608715"/>
                <a:gd name="connsiteX14" fmla="*/ 163062 w 1255756"/>
                <a:gd name="connsiteY14" fmla="*/ 914400 h 1608715"/>
                <a:gd name="connsiteX15" fmla="*/ 201162 w 1255756"/>
                <a:gd name="connsiteY15" fmla="*/ 965200 h 1608715"/>
                <a:gd name="connsiteX16" fmla="*/ 264662 w 1255756"/>
                <a:gd name="connsiteY16" fmla="*/ 1054100 h 1608715"/>
                <a:gd name="connsiteX17" fmla="*/ 328162 w 1255756"/>
                <a:gd name="connsiteY17" fmla="*/ 1117600 h 1608715"/>
                <a:gd name="connsiteX18" fmla="*/ 493262 w 1255756"/>
                <a:gd name="connsiteY18" fmla="*/ 1155700 h 1608715"/>
                <a:gd name="connsiteX19" fmla="*/ 467862 w 1255756"/>
                <a:gd name="connsiteY19" fmla="*/ 1346200 h 1608715"/>
                <a:gd name="connsiteX20" fmla="*/ 455162 w 1255756"/>
                <a:gd name="connsiteY20" fmla="*/ 1397000 h 1608715"/>
                <a:gd name="connsiteX21" fmla="*/ 429762 w 1255756"/>
                <a:gd name="connsiteY21" fmla="*/ 1435100 h 1608715"/>
                <a:gd name="connsiteX22" fmla="*/ 417062 w 1255756"/>
                <a:gd name="connsiteY22" fmla="*/ 1473200 h 1608715"/>
                <a:gd name="connsiteX23" fmla="*/ 378962 w 1255756"/>
                <a:gd name="connsiteY23" fmla="*/ 1549400 h 1608715"/>
                <a:gd name="connsiteX24" fmla="*/ 417062 w 1255756"/>
                <a:gd name="connsiteY24" fmla="*/ 1574800 h 1608715"/>
                <a:gd name="connsiteX25" fmla="*/ 759962 w 1255756"/>
                <a:gd name="connsiteY25" fmla="*/ 1574800 h 1608715"/>
                <a:gd name="connsiteX26" fmla="*/ 823462 w 1255756"/>
                <a:gd name="connsiteY26" fmla="*/ 1498600 h 1608715"/>
                <a:gd name="connsiteX27" fmla="*/ 836162 w 1255756"/>
                <a:gd name="connsiteY27" fmla="*/ 1460500 h 1608715"/>
                <a:gd name="connsiteX28" fmla="*/ 848862 w 1255756"/>
                <a:gd name="connsiteY28" fmla="*/ 1409700 h 1608715"/>
                <a:gd name="connsiteX29" fmla="*/ 899662 w 1255756"/>
                <a:gd name="connsiteY29" fmla="*/ 1358900 h 1608715"/>
                <a:gd name="connsiteX30" fmla="*/ 912362 w 1255756"/>
                <a:gd name="connsiteY30" fmla="*/ 1308100 h 1608715"/>
                <a:gd name="connsiteX31" fmla="*/ 937762 w 1255756"/>
                <a:gd name="connsiteY31" fmla="*/ 1257300 h 1608715"/>
                <a:gd name="connsiteX32" fmla="*/ 925062 w 1255756"/>
                <a:gd name="connsiteY32" fmla="*/ 990600 h 1608715"/>
                <a:gd name="connsiteX33" fmla="*/ 912362 w 1255756"/>
                <a:gd name="connsiteY33" fmla="*/ 952500 h 1608715"/>
                <a:gd name="connsiteX34" fmla="*/ 823462 w 1255756"/>
                <a:gd name="connsiteY34" fmla="*/ 838200 h 1608715"/>
                <a:gd name="connsiteX35" fmla="*/ 798062 w 1255756"/>
                <a:gd name="connsiteY35" fmla="*/ 762000 h 1608715"/>
                <a:gd name="connsiteX36" fmla="*/ 810762 w 1255756"/>
                <a:gd name="connsiteY36" fmla="*/ 685800 h 1608715"/>
                <a:gd name="connsiteX37" fmla="*/ 899662 w 1255756"/>
                <a:gd name="connsiteY37" fmla="*/ 635000 h 1608715"/>
                <a:gd name="connsiteX38" fmla="*/ 975862 w 1255756"/>
                <a:gd name="connsiteY38" fmla="*/ 596900 h 1608715"/>
                <a:gd name="connsiteX39" fmla="*/ 1077462 w 1255756"/>
                <a:gd name="connsiteY39" fmla="*/ 571500 h 1608715"/>
                <a:gd name="connsiteX40" fmla="*/ 1179062 w 1255756"/>
                <a:gd name="connsiteY40" fmla="*/ 520700 h 1608715"/>
                <a:gd name="connsiteX41" fmla="*/ 1229862 w 1255756"/>
                <a:gd name="connsiteY41" fmla="*/ 444500 h 1608715"/>
                <a:gd name="connsiteX42" fmla="*/ 1255262 w 1255756"/>
                <a:gd name="connsiteY42" fmla="*/ 406400 h 1608715"/>
                <a:gd name="connsiteX43" fmla="*/ 1242562 w 1255756"/>
                <a:gd name="connsiteY43" fmla="*/ 266700 h 1608715"/>
                <a:gd name="connsiteX44" fmla="*/ 1153662 w 1255756"/>
                <a:gd name="connsiteY44" fmla="*/ 152400 h 1608715"/>
                <a:gd name="connsiteX45" fmla="*/ 1115562 w 1255756"/>
                <a:gd name="connsiteY45" fmla="*/ 127000 h 1608715"/>
                <a:gd name="connsiteX46" fmla="*/ 1077462 w 1255756"/>
                <a:gd name="connsiteY46" fmla="*/ 88900 h 1608715"/>
                <a:gd name="connsiteX47" fmla="*/ 1039362 w 1255756"/>
                <a:gd name="connsiteY47" fmla="*/ 63500 h 1608715"/>
                <a:gd name="connsiteX48" fmla="*/ 1001262 w 1255756"/>
                <a:gd name="connsiteY48" fmla="*/ 25400 h 1608715"/>
                <a:gd name="connsiteX49" fmla="*/ 925062 w 1255756"/>
                <a:gd name="connsiteY49" fmla="*/ 0 h 1608715"/>
                <a:gd name="connsiteX50" fmla="*/ 582162 w 1255756"/>
                <a:gd name="connsiteY50" fmla="*/ 12700 h 1608715"/>
                <a:gd name="connsiteX51" fmla="*/ 493262 w 1255756"/>
                <a:gd name="connsiteY51" fmla="*/ 25400 h 160871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</a:cxnLst>
              <a:rect l="l" t="t" r="r" b="b"/>
              <a:pathLst>
                <a:path w="1255756" h="1608715">
                  <a:moveTo>
                    <a:pt x="493262" y="25400"/>
                  </a:moveTo>
                  <a:lnTo>
                    <a:pt x="493262" y="25400"/>
                  </a:lnTo>
                  <a:lnTo>
                    <a:pt x="366262" y="63500"/>
                  </a:lnTo>
                  <a:cubicBezTo>
                    <a:pt x="349479" y="68295"/>
                    <a:pt x="330263" y="66949"/>
                    <a:pt x="315462" y="76200"/>
                  </a:cubicBezTo>
                  <a:cubicBezTo>
                    <a:pt x="177711" y="162294"/>
                    <a:pt x="330696" y="104989"/>
                    <a:pt x="226562" y="139700"/>
                  </a:cubicBezTo>
                  <a:cubicBezTo>
                    <a:pt x="209629" y="156633"/>
                    <a:pt x="191347" y="172318"/>
                    <a:pt x="175762" y="190500"/>
                  </a:cubicBezTo>
                  <a:cubicBezTo>
                    <a:pt x="165829" y="202089"/>
                    <a:pt x="161155" y="217807"/>
                    <a:pt x="150362" y="228600"/>
                  </a:cubicBezTo>
                  <a:cubicBezTo>
                    <a:pt x="135395" y="243567"/>
                    <a:pt x="113800" y="251038"/>
                    <a:pt x="99562" y="266700"/>
                  </a:cubicBezTo>
                  <a:cubicBezTo>
                    <a:pt x="71086" y="298024"/>
                    <a:pt x="23362" y="368300"/>
                    <a:pt x="23362" y="368300"/>
                  </a:cubicBezTo>
                  <a:cubicBezTo>
                    <a:pt x="0" y="485112"/>
                    <a:pt x="3864" y="437071"/>
                    <a:pt x="23362" y="622300"/>
                  </a:cubicBezTo>
                  <a:cubicBezTo>
                    <a:pt x="25189" y="639659"/>
                    <a:pt x="29580" y="656894"/>
                    <a:pt x="36062" y="673100"/>
                  </a:cubicBezTo>
                  <a:cubicBezTo>
                    <a:pt x="46609" y="699467"/>
                    <a:pt x="63240" y="723086"/>
                    <a:pt x="74162" y="749300"/>
                  </a:cubicBezTo>
                  <a:cubicBezTo>
                    <a:pt x="84460" y="774014"/>
                    <a:pt x="86559" y="802095"/>
                    <a:pt x="99562" y="825500"/>
                  </a:cubicBezTo>
                  <a:cubicBezTo>
                    <a:pt x="108284" y="841200"/>
                    <a:pt x="127223" y="848985"/>
                    <a:pt x="137662" y="863600"/>
                  </a:cubicBezTo>
                  <a:cubicBezTo>
                    <a:pt x="148666" y="879006"/>
                    <a:pt x="153028" y="898346"/>
                    <a:pt x="163062" y="914400"/>
                  </a:cubicBezTo>
                  <a:cubicBezTo>
                    <a:pt x="174280" y="932349"/>
                    <a:pt x="189944" y="947251"/>
                    <a:pt x="201162" y="965200"/>
                  </a:cubicBezTo>
                  <a:cubicBezTo>
                    <a:pt x="295162" y="1115601"/>
                    <a:pt x="155715" y="923364"/>
                    <a:pt x="264662" y="1054100"/>
                  </a:cubicBezTo>
                  <a:cubicBezTo>
                    <a:pt x="297035" y="1092947"/>
                    <a:pt x="278856" y="1095686"/>
                    <a:pt x="328162" y="1117600"/>
                  </a:cubicBezTo>
                  <a:cubicBezTo>
                    <a:pt x="394224" y="1146961"/>
                    <a:pt x="420942" y="1145369"/>
                    <a:pt x="493262" y="1155700"/>
                  </a:cubicBezTo>
                  <a:cubicBezTo>
                    <a:pt x="482185" y="1266473"/>
                    <a:pt x="486993" y="1260112"/>
                    <a:pt x="467862" y="1346200"/>
                  </a:cubicBezTo>
                  <a:cubicBezTo>
                    <a:pt x="464076" y="1363239"/>
                    <a:pt x="462038" y="1380957"/>
                    <a:pt x="455162" y="1397000"/>
                  </a:cubicBezTo>
                  <a:cubicBezTo>
                    <a:pt x="449149" y="1411029"/>
                    <a:pt x="436588" y="1421448"/>
                    <a:pt x="429762" y="1435100"/>
                  </a:cubicBezTo>
                  <a:cubicBezTo>
                    <a:pt x="423775" y="1447074"/>
                    <a:pt x="423049" y="1461226"/>
                    <a:pt x="417062" y="1473200"/>
                  </a:cubicBezTo>
                  <a:cubicBezTo>
                    <a:pt x="367823" y="1571677"/>
                    <a:pt x="410884" y="1453635"/>
                    <a:pt x="378962" y="1549400"/>
                  </a:cubicBezTo>
                  <a:cubicBezTo>
                    <a:pt x="391662" y="1557867"/>
                    <a:pt x="402770" y="1569441"/>
                    <a:pt x="417062" y="1574800"/>
                  </a:cubicBezTo>
                  <a:cubicBezTo>
                    <a:pt x="507501" y="1608715"/>
                    <a:pt x="737487" y="1575822"/>
                    <a:pt x="759962" y="1574800"/>
                  </a:cubicBezTo>
                  <a:cubicBezTo>
                    <a:pt x="788049" y="1546713"/>
                    <a:pt x="805781" y="1533963"/>
                    <a:pt x="823462" y="1498600"/>
                  </a:cubicBezTo>
                  <a:cubicBezTo>
                    <a:pt x="829449" y="1486626"/>
                    <a:pt x="832484" y="1473372"/>
                    <a:pt x="836162" y="1460500"/>
                  </a:cubicBezTo>
                  <a:cubicBezTo>
                    <a:pt x="840957" y="1443717"/>
                    <a:pt x="839611" y="1424501"/>
                    <a:pt x="848862" y="1409700"/>
                  </a:cubicBezTo>
                  <a:cubicBezTo>
                    <a:pt x="861554" y="1389393"/>
                    <a:pt x="882729" y="1375833"/>
                    <a:pt x="899662" y="1358900"/>
                  </a:cubicBezTo>
                  <a:cubicBezTo>
                    <a:pt x="903895" y="1341967"/>
                    <a:pt x="906233" y="1324443"/>
                    <a:pt x="912362" y="1308100"/>
                  </a:cubicBezTo>
                  <a:cubicBezTo>
                    <a:pt x="919009" y="1290373"/>
                    <a:pt x="937005" y="1276217"/>
                    <a:pt x="937762" y="1257300"/>
                  </a:cubicBezTo>
                  <a:cubicBezTo>
                    <a:pt x="941319" y="1168370"/>
                    <a:pt x="932453" y="1079293"/>
                    <a:pt x="925062" y="990600"/>
                  </a:cubicBezTo>
                  <a:cubicBezTo>
                    <a:pt x="923950" y="977259"/>
                    <a:pt x="919788" y="963639"/>
                    <a:pt x="912362" y="952500"/>
                  </a:cubicBezTo>
                  <a:cubicBezTo>
                    <a:pt x="868531" y="886753"/>
                    <a:pt x="857277" y="939646"/>
                    <a:pt x="823462" y="838200"/>
                  </a:cubicBezTo>
                  <a:lnTo>
                    <a:pt x="798062" y="762000"/>
                  </a:lnTo>
                  <a:cubicBezTo>
                    <a:pt x="802295" y="736600"/>
                    <a:pt x="798257" y="708310"/>
                    <a:pt x="810762" y="685800"/>
                  </a:cubicBezTo>
                  <a:cubicBezTo>
                    <a:pt x="832167" y="647271"/>
                    <a:pt x="866846" y="649585"/>
                    <a:pt x="899662" y="635000"/>
                  </a:cubicBezTo>
                  <a:cubicBezTo>
                    <a:pt x="925612" y="623466"/>
                    <a:pt x="949118" y="606451"/>
                    <a:pt x="975862" y="596900"/>
                  </a:cubicBezTo>
                  <a:cubicBezTo>
                    <a:pt x="1008737" y="585159"/>
                    <a:pt x="1045050" y="584465"/>
                    <a:pt x="1077462" y="571500"/>
                  </a:cubicBezTo>
                  <a:cubicBezTo>
                    <a:pt x="1155134" y="540431"/>
                    <a:pt x="1121994" y="558746"/>
                    <a:pt x="1179062" y="520700"/>
                  </a:cubicBezTo>
                  <a:lnTo>
                    <a:pt x="1229862" y="444500"/>
                  </a:lnTo>
                  <a:lnTo>
                    <a:pt x="1255262" y="406400"/>
                  </a:lnTo>
                  <a:cubicBezTo>
                    <a:pt x="1251029" y="359833"/>
                    <a:pt x="1255756" y="311559"/>
                    <a:pt x="1242562" y="266700"/>
                  </a:cubicBezTo>
                  <a:cubicBezTo>
                    <a:pt x="1233367" y="235437"/>
                    <a:pt x="1183008" y="176855"/>
                    <a:pt x="1153662" y="152400"/>
                  </a:cubicBezTo>
                  <a:cubicBezTo>
                    <a:pt x="1141936" y="142629"/>
                    <a:pt x="1127288" y="136771"/>
                    <a:pt x="1115562" y="127000"/>
                  </a:cubicBezTo>
                  <a:cubicBezTo>
                    <a:pt x="1101764" y="115502"/>
                    <a:pt x="1091260" y="100398"/>
                    <a:pt x="1077462" y="88900"/>
                  </a:cubicBezTo>
                  <a:cubicBezTo>
                    <a:pt x="1065736" y="79129"/>
                    <a:pt x="1051088" y="73271"/>
                    <a:pt x="1039362" y="63500"/>
                  </a:cubicBezTo>
                  <a:cubicBezTo>
                    <a:pt x="1025564" y="52002"/>
                    <a:pt x="1016962" y="34122"/>
                    <a:pt x="1001262" y="25400"/>
                  </a:cubicBezTo>
                  <a:cubicBezTo>
                    <a:pt x="977857" y="12397"/>
                    <a:pt x="925062" y="0"/>
                    <a:pt x="925062" y="0"/>
                  </a:cubicBezTo>
                  <a:cubicBezTo>
                    <a:pt x="810768" y="4396"/>
                    <a:pt x="696540" y="12700"/>
                    <a:pt x="582162" y="12700"/>
                  </a:cubicBezTo>
                  <a:lnTo>
                    <a:pt x="493262" y="25400"/>
                  </a:lnTo>
                  <a:close/>
                </a:path>
              </a:pathLst>
            </a:cu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7" name="Flowchart: Summing Junction 26"/>
            <p:cNvSpPr/>
            <p:nvPr/>
          </p:nvSpPr>
          <p:spPr>
            <a:xfrm>
              <a:off x="6228184" y="4365104"/>
              <a:ext cx="144016" cy="144016"/>
            </a:xfrm>
            <a:prstGeom prst="flowChartSummingJunction">
              <a:avLst/>
            </a:prstGeom>
            <a:noFill/>
            <a:ln w="254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28" name="Straight Arrow Connector 27"/>
            <p:cNvCxnSpPr/>
            <p:nvPr/>
          </p:nvCxnSpPr>
          <p:spPr>
            <a:xfrm>
              <a:off x="6516216" y="5310734"/>
              <a:ext cx="576064" cy="0"/>
            </a:xfrm>
            <a:prstGeom prst="straightConnector1">
              <a:avLst/>
            </a:prstGeom>
            <a:ln w="3810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9" name="Oval 28"/>
            <p:cNvSpPr/>
            <p:nvPr/>
          </p:nvSpPr>
          <p:spPr>
            <a:xfrm>
              <a:off x="6491833" y="5272633"/>
              <a:ext cx="72008" cy="72008"/>
            </a:xfrm>
            <a:prstGeom prst="ellipse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6" name="Arc 35"/>
            <p:cNvSpPr/>
            <p:nvPr/>
          </p:nvSpPr>
          <p:spPr>
            <a:xfrm>
              <a:off x="6115700" y="4261564"/>
              <a:ext cx="360040" cy="360040"/>
            </a:xfrm>
            <a:prstGeom prst="arc">
              <a:avLst>
                <a:gd name="adj1" fmla="val 100716"/>
                <a:gd name="adj2" fmla="val 14700212"/>
              </a:avLst>
            </a:prstGeom>
            <a:ln w="28575">
              <a:solidFill>
                <a:srgbClr val="00B050"/>
              </a:solidFill>
              <a:headEnd type="none"/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37" name="Oval 36"/>
          <p:cNvSpPr/>
          <p:nvPr/>
        </p:nvSpPr>
        <p:spPr>
          <a:xfrm>
            <a:off x="2771800" y="5301208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8" name="Arc 37"/>
          <p:cNvSpPr/>
          <p:nvPr/>
        </p:nvSpPr>
        <p:spPr>
          <a:xfrm>
            <a:off x="8316416" y="2636912"/>
            <a:ext cx="360040" cy="360040"/>
          </a:xfrm>
          <a:prstGeom prst="arc">
            <a:avLst>
              <a:gd name="adj1" fmla="val 100716"/>
              <a:gd name="adj2" fmla="val 14700212"/>
            </a:avLst>
          </a:prstGeom>
          <a:ln w="28575">
            <a:solidFill>
              <a:srgbClr val="00B050"/>
            </a:solidFill>
            <a:headEnd type="non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39" name="Straight Arrow Connector 38"/>
          <p:cNvCxnSpPr/>
          <p:nvPr/>
        </p:nvCxnSpPr>
        <p:spPr>
          <a:xfrm>
            <a:off x="8244408" y="3284984"/>
            <a:ext cx="576064" cy="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Rectangle 40"/>
          <p:cNvSpPr/>
          <p:nvPr/>
        </p:nvSpPr>
        <p:spPr>
          <a:xfrm>
            <a:off x="3491880" y="4725144"/>
            <a:ext cx="31931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/>
              <a:t>=</a:t>
            </a:r>
            <a:endParaRPr lang="en-GB" dirty="0"/>
          </a:p>
        </p:txBody>
      </p:sp>
      <p:sp>
        <p:nvSpPr>
          <p:cNvPr id="42" name="Rectangle 41"/>
          <p:cNvSpPr/>
          <p:nvPr/>
        </p:nvSpPr>
        <p:spPr>
          <a:xfrm>
            <a:off x="5364088" y="4715852"/>
            <a:ext cx="31931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/>
              <a:t>=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57513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>
                <a:solidFill>
                  <a:schemeClr val="accent1">
                    <a:satMod val="150000"/>
                  </a:schemeClr>
                </a:solidFill>
              </a:rPr>
              <a:t>Introduction</a:t>
            </a:r>
            <a:endParaRPr lang="en-GB" dirty="0">
              <a:solidFill>
                <a:schemeClr val="accent1">
                  <a:satMod val="150000"/>
                </a:schemeClr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369044"/>
            <a:ext cx="1841581" cy="75570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8" name="TextBox 7"/>
          <p:cNvSpPr txBox="1"/>
          <p:nvPr/>
        </p:nvSpPr>
        <p:spPr>
          <a:xfrm>
            <a:off x="179512" y="1834346"/>
            <a:ext cx="8784976" cy="26468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As described by the previous slide the following diagram shows</a:t>
            </a:r>
          </a:p>
          <a:p>
            <a:endParaRPr lang="en-GB" dirty="0" smtClean="0"/>
          </a:p>
          <a:p>
            <a:pPr>
              <a:buFont typeface="Wingdings" pitchFamily="2" charset="2"/>
              <a:buChar char="Ø"/>
            </a:pPr>
            <a:r>
              <a:rPr lang="en-GB" dirty="0" smtClean="0"/>
              <a:t>The force acting on the sprung mass</a:t>
            </a:r>
          </a:p>
          <a:p>
            <a:pPr lvl="1">
              <a:buFont typeface="Wingdings" pitchFamily="2" charset="2"/>
              <a:buChar char="Ø"/>
            </a:pPr>
            <a:r>
              <a:rPr lang="en-GB" dirty="0" smtClean="0"/>
              <a:t>Split into:	</a:t>
            </a:r>
          </a:p>
          <a:p>
            <a:pPr lvl="2">
              <a:buFont typeface="Wingdings" pitchFamily="2" charset="2"/>
              <a:buChar char="Ø"/>
            </a:pPr>
            <a:r>
              <a:rPr lang="en-GB" dirty="0" smtClean="0"/>
              <a:t> A new force acting at roll centre height</a:t>
            </a:r>
          </a:p>
          <a:p>
            <a:pPr lvl="2"/>
            <a:endParaRPr lang="en-GB" sz="800" dirty="0" smtClean="0"/>
          </a:p>
          <a:p>
            <a:pPr lvl="2">
              <a:buFont typeface="Wingdings" pitchFamily="2" charset="2"/>
              <a:buChar char="Ø"/>
            </a:pPr>
            <a:r>
              <a:rPr lang="en-GB" dirty="0" smtClean="0"/>
              <a:t> An overturning moment</a:t>
            </a:r>
          </a:p>
          <a:p>
            <a:pPr lvl="2">
              <a:buFont typeface="Wingdings" pitchFamily="2" charset="2"/>
              <a:buChar char="Ø"/>
            </a:pPr>
            <a:endParaRPr lang="en-GB" sz="800" dirty="0" smtClean="0"/>
          </a:p>
          <a:p>
            <a:pPr>
              <a:buFont typeface="Wingdings" pitchFamily="2" charset="2"/>
              <a:buChar char="Ø"/>
            </a:pPr>
            <a:r>
              <a:rPr lang="en-GB" dirty="0" smtClean="0"/>
              <a:t>Forces acting on the unsprung masses</a:t>
            </a:r>
          </a:p>
          <a:p>
            <a:pPr>
              <a:buFont typeface="Wingdings" pitchFamily="2" charset="2"/>
              <a:buChar char="Ø"/>
            </a:pPr>
            <a:endParaRPr lang="en-GB" baseline="-25000" dirty="0"/>
          </a:p>
          <a:p>
            <a:endParaRPr lang="en-GB" baseline="-25000" dirty="0" smtClean="0"/>
          </a:p>
        </p:txBody>
      </p:sp>
      <p:sp>
        <p:nvSpPr>
          <p:cNvPr id="41" name="Rectangle 40"/>
          <p:cNvSpPr/>
          <p:nvPr/>
        </p:nvSpPr>
        <p:spPr>
          <a:xfrm>
            <a:off x="4499992" y="5013176"/>
            <a:ext cx="31931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/>
              <a:t>=</a:t>
            </a:r>
            <a:endParaRPr lang="en-GB" dirty="0"/>
          </a:p>
        </p:txBody>
      </p:sp>
      <p:cxnSp>
        <p:nvCxnSpPr>
          <p:cNvPr id="102" name="Straight Connector 101"/>
          <p:cNvCxnSpPr/>
          <p:nvPr/>
        </p:nvCxnSpPr>
        <p:spPr>
          <a:xfrm rot="21084351">
            <a:off x="930197" y="5472975"/>
            <a:ext cx="3168352" cy="441132"/>
          </a:xfrm>
          <a:prstGeom prst="line">
            <a:avLst/>
          </a:prstGeom>
          <a:ln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5" name="Rounded Rectangle 104"/>
          <p:cNvSpPr/>
          <p:nvPr/>
        </p:nvSpPr>
        <p:spPr>
          <a:xfrm rot="21084351">
            <a:off x="1290237" y="4881638"/>
            <a:ext cx="331022" cy="795196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6" name="Rounded Rectangle 105"/>
          <p:cNvSpPr/>
          <p:nvPr/>
        </p:nvSpPr>
        <p:spPr>
          <a:xfrm rot="21084351">
            <a:off x="3391236" y="4860015"/>
            <a:ext cx="331022" cy="795196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7" name="Snip Same Side Corner Rectangle 106"/>
          <p:cNvSpPr/>
          <p:nvPr/>
        </p:nvSpPr>
        <p:spPr>
          <a:xfrm rot="10284351">
            <a:off x="2089061" y="4886161"/>
            <a:ext cx="851199" cy="563730"/>
          </a:xfrm>
          <a:prstGeom prst="snip2Same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08" name="Straight Connector 107"/>
          <p:cNvCxnSpPr/>
          <p:nvPr/>
        </p:nvCxnSpPr>
        <p:spPr>
          <a:xfrm rot="21084351" flipH="1" flipV="1">
            <a:off x="1646680" y="5384366"/>
            <a:ext cx="472886" cy="59919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109" name="Straight Connector 108"/>
          <p:cNvCxnSpPr>
            <a:stCxn id="107" idx="0"/>
          </p:cNvCxnSpPr>
          <p:nvPr/>
        </p:nvCxnSpPr>
        <p:spPr>
          <a:xfrm rot="21084351" flipH="1" flipV="1">
            <a:off x="1607085" y="5049600"/>
            <a:ext cx="472886" cy="216491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110" name="Straight Connector 109"/>
          <p:cNvCxnSpPr/>
          <p:nvPr/>
        </p:nvCxnSpPr>
        <p:spPr>
          <a:xfrm rot="21084351" flipH="1" flipV="1">
            <a:off x="2980897" y="5252226"/>
            <a:ext cx="425600" cy="264134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111" name="Straight Connector 110"/>
          <p:cNvCxnSpPr/>
          <p:nvPr/>
        </p:nvCxnSpPr>
        <p:spPr>
          <a:xfrm rot="21084351" flipH="1" flipV="1">
            <a:off x="2937677" y="5074375"/>
            <a:ext cx="425599" cy="59919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112" name="Straight Connector 111"/>
          <p:cNvCxnSpPr/>
          <p:nvPr/>
        </p:nvCxnSpPr>
        <p:spPr>
          <a:xfrm rot="21084351" flipV="1">
            <a:off x="2457166" y="4368340"/>
            <a:ext cx="0" cy="990181"/>
          </a:xfrm>
          <a:prstGeom prst="line">
            <a:avLst/>
          </a:prstGeom>
          <a:ln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3" name="Straight Connector 112"/>
          <p:cNvCxnSpPr/>
          <p:nvPr/>
        </p:nvCxnSpPr>
        <p:spPr>
          <a:xfrm rot="21084351" flipV="1">
            <a:off x="2454740" y="4357322"/>
            <a:ext cx="141867" cy="834712"/>
          </a:xfrm>
          <a:prstGeom prst="line">
            <a:avLst/>
          </a:prstGeom>
          <a:ln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4" name="Curved Connector 113"/>
          <p:cNvCxnSpPr/>
          <p:nvPr/>
        </p:nvCxnSpPr>
        <p:spPr>
          <a:xfrm rot="21084351">
            <a:off x="2401627" y="4426562"/>
            <a:ext cx="141867" cy="8165"/>
          </a:xfrm>
          <a:prstGeom prst="curvedConnector3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5" name="Straight Arrow Connector 114"/>
          <p:cNvCxnSpPr/>
          <p:nvPr/>
        </p:nvCxnSpPr>
        <p:spPr>
          <a:xfrm>
            <a:off x="1506261" y="5869490"/>
            <a:ext cx="2127998" cy="0"/>
          </a:xfrm>
          <a:prstGeom prst="straightConnector1">
            <a:avLst/>
          </a:prstGeom>
          <a:ln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6" name="TextBox 115"/>
          <p:cNvSpPr txBox="1"/>
          <p:nvPr/>
        </p:nvSpPr>
        <p:spPr>
          <a:xfrm>
            <a:off x="2405619" y="5835934"/>
            <a:ext cx="898488" cy="237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</a:t>
            </a:r>
            <a:endParaRPr lang="en-GB" dirty="0"/>
          </a:p>
        </p:txBody>
      </p:sp>
      <p:sp>
        <p:nvSpPr>
          <p:cNvPr id="117" name="Oval 116"/>
          <p:cNvSpPr/>
          <p:nvPr/>
        </p:nvSpPr>
        <p:spPr>
          <a:xfrm>
            <a:off x="2490145" y="5567756"/>
            <a:ext cx="47289" cy="4629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4" name="TextBox 103"/>
          <p:cNvSpPr txBox="1"/>
          <p:nvPr/>
        </p:nvSpPr>
        <p:spPr>
          <a:xfrm rot="21084351">
            <a:off x="2280440" y="3998856"/>
            <a:ext cx="898488" cy="237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θ</a:t>
            </a:r>
            <a:endParaRPr lang="en-GB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21" name="Flowchart: Summing Junction 120"/>
          <p:cNvSpPr/>
          <p:nvPr/>
        </p:nvSpPr>
        <p:spPr>
          <a:xfrm>
            <a:off x="3522484" y="5221418"/>
            <a:ext cx="72009" cy="72008"/>
          </a:xfrm>
          <a:prstGeom prst="flowChartSummingJunction">
            <a:avLst/>
          </a:prstGeom>
          <a:solidFill>
            <a:srgbClr val="FF0000"/>
          </a:solidFill>
          <a:ln w="127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2" name="Flowchart: Summing Junction 121"/>
          <p:cNvSpPr/>
          <p:nvPr/>
        </p:nvSpPr>
        <p:spPr>
          <a:xfrm>
            <a:off x="1424728" y="5236276"/>
            <a:ext cx="72009" cy="72008"/>
          </a:xfrm>
          <a:prstGeom prst="flowChartSummingJunction">
            <a:avLst/>
          </a:prstGeom>
          <a:solidFill>
            <a:srgbClr val="FF0000"/>
          </a:solidFill>
          <a:ln w="127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23" name="Straight Arrow Connector 122"/>
          <p:cNvCxnSpPr/>
          <p:nvPr/>
        </p:nvCxnSpPr>
        <p:spPr>
          <a:xfrm flipH="1">
            <a:off x="1784768" y="5086927"/>
            <a:ext cx="720080" cy="0"/>
          </a:xfrm>
          <a:prstGeom prst="straightConnector1">
            <a:avLst/>
          </a:prstGeom>
          <a:ln w="3810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0" name="Flowchart: Summing Junction 119"/>
          <p:cNvSpPr/>
          <p:nvPr/>
        </p:nvSpPr>
        <p:spPr>
          <a:xfrm>
            <a:off x="2423315" y="5005394"/>
            <a:ext cx="144016" cy="144016"/>
          </a:xfrm>
          <a:prstGeom prst="flowChartSummingJunction">
            <a:avLst/>
          </a:prstGeom>
          <a:solidFill>
            <a:srgbClr val="0070C0"/>
          </a:solidFill>
          <a:ln w="127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25" name="Straight Arrow Connector 124"/>
          <p:cNvCxnSpPr/>
          <p:nvPr/>
        </p:nvCxnSpPr>
        <p:spPr>
          <a:xfrm flipH="1">
            <a:off x="3253503" y="5264851"/>
            <a:ext cx="288032" cy="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3" name="Straight Arrow Connector 132"/>
          <p:cNvCxnSpPr/>
          <p:nvPr/>
        </p:nvCxnSpPr>
        <p:spPr>
          <a:xfrm flipH="1">
            <a:off x="1165271" y="5283901"/>
            <a:ext cx="288032" cy="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4" name="Straight Connector 133"/>
          <p:cNvCxnSpPr/>
          <p:nvPr/>
        </p:nvCxnSpPr>
        <p:spPr>
          <a:xfrm rot="21084351">
            <a:off x="5034654" y="5444401"/>
            <a:ext cx="3168352" cy="441132"/>
          </a:xfrm>
          <a:prstGeom prst="line">
            <a:avLst/>
          </a:prstGeom>
          <a:ln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5" name="Rounded Rectangle 134"/>
          <p:cNvSpPr/>
          <p:nvPr/>
        </p:nvSpPr>
        <p:spPr>
          <a:xfrm rot="21084351">
            <a:off x="5394694" y="4853064"/>
            <a:ext cx="331022" cy="795196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6" name="Rounded Rectangle 135"/>
          <p:cNvSpPr/>
          <p:nvPr/>
        </p:nvSpPr>
        <p:spPr>
          <a:xfrm rot="21084351">
            <a:off x="7495693" y="4831441"/>
            <a:ext cx="331022" cy="795196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7" name="Snip Same Side Corner Rectangle 136"/>
          <p:cNvSpPr/>
          <p:nvPr/>
        </p:nvSpPr>
        <p:spPr>
          <a:xfrm rot="10284351">
            <a:off x="6193518" y="4857587"/>
            <a:ext cx="851199" cy="563730"/>
          </a:xfrm>
          <a:prstGeom prst="snip2Same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38" name="Straight Connector 137"/>
          <p:cNvCxnSpPr/>
          <p:nvPr/>
        </p:nvCxnSpPr>
        <p:spPr>
          <a:xfrm rot="21084351" flipH="1" flipV="1">
            <a:off x="5751137" y="5355792"/>
            <a:ext cx="472886" cy="59919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139" name="Straight Connector 138"/>
          <p:cNvCxnSpPr>
            <a:stCxn id="137" idx="0"/>
          </p:cNvCxnSpPr>
          <p:nvPr/>
        </p:nvCxnSpPr>
        <p:spPr>
          <a:xfrm rot="21084351" flipH="1" flipV="1">
            <a:off x="5711542" y="5021026"/>
            <a:ext cx="472886" cy="216491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140" name="Straight Connector 139"/>
          <p:cNvCxnSpPr/>
          <p:nvPr/>
        </p:nvCxnSpPr>
        <p:spPr>
          <a:xfrm rot="21084351" flipH="1" flipV="1">
            <a:off x="7085354" y="5223652"/>
            <a:ext cx="425600" cy="264134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141" name="Straight Connector 140"/>
          <p:cNvCxnSpPr/>
          <p:nvPr/>
        </p:nvCxnSpPr>
        <p:spPr>
          <a:xfrm rot="21084351" flipH="1" flipV="1">
            <a:off x="7042134" y="5045801"/>
            <a:ext cx="425599" cy="59919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142" name="Straight Connector 141"/>
          <p:cNvCxnSpPr/>
          <p:nvPr/>
        </p:nvCxnSpPr>
        <p:spPr>
          <a:xfrm rot="21084351" flipV="1">
            <a:off x="6561623" y="4339766"/>
            <a:ext cx="0" cy="990181"/>
          </a:xfrm>
          <a:prstGeom prst="line">
            <a:avLst/>
          </a:prstGeom>
          <a:ln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3" name="Straight Connector 142"/>
          <p:cNvCxnSpPr/>
          <p:nvPr/>
        </p:nvCxnSpPr>
        <p:spPr>
          <a:xfrm rot="21084351" flipV="1">
            <a:off x="6559197" y="4328748"/>
            <a:ext cx="141867" cy="834712"/>
          </a:xfrm>
          <a:prstGeom prst="line">
            <a:avLst/>
          </a:prstGeom>
          <a:ln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4" name="Curved Connector 143"/>
          <p:cNvCxnSpPr/>
          <p:nvPr/>
        </p:nvCxnSpPr>
        <p:spPr>
          <a:xfrm rot="21084351">
            <a:off x="6506084" y="4397988"/>
            <a:ext cx="141867" cy="8165"/>
          </a:xfrm>
          <a:prstGeom prst="curvedConnector3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5" name="Straight Arrow Connector 144"/>
          <p:cNvCxnSpPr/>
          <p:nvPr/>
        </p:nvCxnSpPr>
        <p:spPr>
          <a:xfrm>
            <a:off x="5610718" y="5840916"/>
            <a:ext cx="2127998" cy="0"/>
          </a:xfrm>
          <a:prstGeom prst="straightConnector1">
            <a:avLst/>
          </a:prstGeom>
          <a:ln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6" name="TextBox 145"/>
          <p:cNvSpPr txBox="1"/>
          <p:nvPr/>
        </p:nvSpPr>
        <p:spPr>
          <a:xfrm>
            <a:off x="6510076" y="5807360"/>
            <a:ext cx="898488" cy="237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</a:t>
            </a:r>
            <a:endParaRPr lang="en-GB" dirty="0"/>
          </a:p>
        </p:txBody>
      </p:sp>
      <p:sp>
        <p:nvSpPr>
          <p:cNvPr id="148" name="TextBox 147"/>
          <p:cNvSpPr txBox="1"/>
          <p:nvPr/>
        </p:nvSpPr>
        <p:spPr>
          <a:xfrm rot="21084351">
            <a:off x="6415503" y="3962500"/>
            <a:ext cx="898488" cy="237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θ</a:t>
            </a:r>
            <a:endParaRPr lang="en-GB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149" name="Flowchart: Summing Junction 148"/>
          <p:cNvSpPr/>
          <p:nvPr/>
        </p:nvSpPr>
        <p:spPr>
          <a:xfrm>
            <a:off x="7626941" y="5192844"/>
            <a:ext cx="72009" cy="72008"/>
          </a:xfrm>
          <a:prstGeom prst="flowChartSummingJunction">
            <a:avLst/>
          </a:prstGeom>
          <a:solidFill>
            <a:srgbClr val="FF0000"/>
          </a:solidFill>
          <a:ln w="127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0" name="Flowchart: Summing Junction 149"/>
          <p:cNvSpPr/>
          <p:nvPr/>
        </p:nvSpPr>
        <p:spPr>
          <a:xfrm>
            <a:off x="5529185" y="5207702"/>
            <a:ext cx="72009" cy="72008"/>
          </a:xfrm>
          <a:prstGeom prst="flowChartSummingJunction">
            <a:avLst/>
          </a:prstGeom>
          <a:solidFill>
            <a:srgbClr val="FF0000"/>
          </a:solidFill>
          <a:ln w="127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51" name="Straight Arrow Connector 150"/>
          <p:cNvCxnSpPr/>
          <p:nvPr/>
        </p:nvCxnSpPr>
        <p:spPr>
          <a:xfrm flipH="1">
            <a:off x="6237709" y="5570190"/>
            <a:ext cx="360040" cy="0"/>
          </a:xfrm>
          <a:prstGeom prst="straightConnector1">
            <a:avLst/>
          </a:prstGeom>
          <a:ln w="38100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2" name="Flowchart: Summing Junction 151"/>
          <p:cNvSpPr/>
          <p:nvPr/>
        </p:nvSpPr>
        <p:spPr>
          <a:xfrm>
            <a:off x="6527772" y="4976820"/>
            <a:ext cx="144016" cy="144016"/>
          </a:xfrm>
          <a:prstGeom prst="flowChartSummingJunction">
            <a:avLst/>
          </a:prstGeom>
          <a:solidFill>
            <a:srgbClr val="0070C0"/>
          </a:solidFill>
          <a:ln w="127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53" name="Straight Arrow Connector 152"/>
          <p:cNvCxnSpPr/>
          <p:nvPr/>
        </p:nvCxnSpPr>
        <p:spPr>
          <a:xfrm flipH="1">
            <a:off x="7357960" y="5236277"/>
            <a:ext cx="288032" cy="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4" name="Straight Arrow Connector 153"/>
          <p:cNvCxnSpPr/>
          <p:nvPr/>
        </p:nvCxnSpPr>
        <p:spPr>
          <a:xfrm flipH="1">
            <a:off x="5269728" y="5255327"/>
            <a:ext cx="288032" cy="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7" name="Oval 146"/>
          <p:cNvSpPr/>
          <p:nvPr/>
        </p:nvSpPr>
        <p:spPr>
          <a:xfrm>
            <a:off x="6594602" y="5539182"/>
            <a:ext cx="47289" cy="4629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7" name="Arc 156"/>
          <p:cNvSpPr/>
          <p:nvPr/>
        </p:nvSpPr>
        <p:spPr>
          <a:xfrm>
            <a:off x="6449541" y="5426174"/>
            <a:ext cx="328508" cy="288032"/>
          </a:xfrm>
          <a:prstGeom prst="arc">
            <a:avLst>
              <a:gd name="adj1" fmla="val 13763854"/>
              <a:gd name="adj2" fmla="val 8270202"/>
            </a:avLst>
          </a:prstGeom>
          <a:ln w="28575">
            <a:solidFill>
              <a:srgbClr val="00B050"/>
            </a:solidFill>
            <a:headEnd type="triangl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58" name="Straight Arrow Connector 157"/>
          <p:cNvCxnSpPr/>
          <p:nvPr/>
        </p:nvCxnSpPr>
        <p:spPr>
          <a:xfrm flipH="1">
            <a:off x="5580112" y="3140968"/>
            <a:ext cx="360040" cy="0"/>
          </a:xfrm>
          <a:prstGeom prst="straightConnector1">
            <a:avLst/>
          </a:prstGeom>
          <a:ln w="38100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9" name="Arc 158"/>
          <p:cNvSpPr/>
          <p:nvPr/>
        </p:nvSpPr>
        <p:spPr>
          <a:xfrm>
            <a:off x="3995936" y="3356992"/>
            <a:ext cx="328508" cy="288032"/>
          </a:xfrm>
          <a:prstGeom prst="arc">
            <a:avLst>
              <a:gd name="adj1" fmla="val 13763854"/>
              <a:gd name="adj2" fmla="val 8270202"/>
            </a:avLst>
          </a:prstGeom>
          <a:ln w="28575">
            <a:solidFill>
              <a:srgbClr val="00B050"/>
            </a:solidFill>
            <a:headEnd type="triangl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60" name="Straight Arrow Connector 159"/>
          <p:cNvCxnSpPr/>
          <p:nvPr/>
        </p:nvCxnSpPr>
        <p:spPr>
          <a:xfrm flipH="1">
            <a:off x="4572000" y="3933056"/>
            <a:ext cx="288032" cy="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1" name="Straight Arrow Connector 160"/>
          <p:cNvCxnSpPr/>
          <p:nvPr/>
        </p:nvCxnSpPr>
        <p:spPr>
          <a:xfrm flipH="1">
            <a:off x="4283968" y="2583954"/>
            <a:ext cx="720080" cy="0"/>
          </a:xfrm>
          <a:prstGeom prst="straightConnector1">
            <a:avLst/>
          </a:prstGeom>
          <a:ln w="3810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757513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>
                <a:solidFill>
                  <a:schemeClr val="accent1">
                    <a:satMod val="150000"/>
                  </a:schemeClr>
                </a:solidFill>
              </a:rPr>
              <a:t>Elastic Weight Transfer</a:t>
            </a:r>
            <a:endParaRPr lang="en-GB" dirty="0">
              <a:solidFill>
                <a:schemeClr val="accent1">
                  <a:satMod val="150000"/>
                </a:schemeClr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369044"/>
            <a:ext cx="1841581" cy="75570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6" name="TextBox 5"/>
          <p:cNvSpPr txBox="1"/>
          <p:nvPr/>
        </p:nvSpPr>
        <p:spPr>
          <a:xfrm>
            <a:off x="323528" y="1556792"/>
            <a:ext cx="871296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Elastic Weight Transfer</a:t>
            </a:r>
          </a:p>
          <a:p>
            <a:endParaRPr lang="en-GB" b="1" dirty="0"/>
          </a:p>
          <a:p>
            <a:pPr marL="285750" indent="-285750">
              <a:buFont typeface="Wingdings" pitchFamily="2" charset="2"/>
              <a:buChar char="Ø"/>
            </a:pPr>
            <a:r>
              <a:rPr lang="en-GB" dirty="0" smtClean="0"/>
              <a:t>Occurs due to acceleration force acting on </a:t>
            </a:r>
            <a:r>
              <a:rPr lang="en-GB" dirty="0" err="1" smtClean="0"/>
              <a:t>CoG</a:t>
            </a:r>
            <a:endParaRPr lang="en-GB" dirty="0" smtClean="0"/>
          </a:p>
          <a:p>
            <a:pPr marL="285750" indent="-285750">
              <a:buFont typeface="Wingdings" pitchFamily="2" charset="2"/>
              <a:buChar char="Ø"/>
            </a:pPr>
            <a:r>
              <a:rPr lang="en-GB" dirty="0" err="1" smtClean="0"/>
              <a:t>CoG</a:t>
            </a:r>
            <a:r>
              <a:rPr lang="en-GB" dirty="0" smtClean="0"/>
              <a:t> above roll axis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GB" dirty="0" smtClean="0"/>
              <a:t>Overturning moment created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GB" dirty="0" smtClean="0"/>
              <a:t>Body/Chassis roll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GB" dirty="0" smtClean="0"/>
              <a:t>Springs &amp; ARBs compress/elongate</a:t>
            </a:r>
          </a:p>
          <a:p>
            <a:pPr marL="285750" indent="-285750">
              <a:buFont typeface="Wingdings" pitchFamily="2" charset="2"/>
              <a:buChar char="Ø"/>
            </a:pPr>
            <a:r>
              <a:rPr lang="en-GB" dirty="0" smtClean="0"/>
              <a:t>Load Transfer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07046" y="4127477"/>
            <a:ext cx="3372966" cy="23273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708" t="-1" r="15224" b="9608"/>
          <a:stretch/>
        </p:blipFill>
        <p:spPr bwMode="auto">
          <a:xfrm>
            <a:off x="5868144" y="4077072"/>
            <a:ext cx="3068454" cy="23828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7" name="Straight Connector 6"/>
          <p:cNvCxnSpPr/>
          <p:nvPr/>
        </p:nvCxnSpPr>
        <p:spPr>
          <a:xfrm rot="21084351">
            <a:off x="5682726" y="3212152"/>
            <a:ext cx="3168352" cy="441132"/>
          </a:xfrm>
          <a:prstGeom prst="line">
            <a:avLst/>
          </a:prstGeom>
          <a:ln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ounded Rectangle 7"/>
          <p:cNvSpPr/>
          <p:nvPr/>
        </p:nvSpPr>
        <p:spPr>
          <a:xfrm rot="21084351">
            <a:off x="6042766" y="2620815"/>
            <a:ext cx="331022" cy="795196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ounded Rectangle 8"/>
          <p:cNvSpPr/>
          <p:nvPr/>
        </p:nvSpPr>
        <p:spPr>
          <a:xfrm rot="21084351">
            <a:off x="8143765" y="2599192"/>
            <a:ext cx="331022" cy="795196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Snip Same Side Corner Rectangle 9"/>
          <p:cNvSpPr/>
          <p:nvPr/>
        </p:nvSpPr>
        <p:spPr>
          <a:xfrm rot="10284351">
            <a:off x="6841590" y="2625338"/>
            <a:ext cx="851199" cy="563730"/>
          </a:xfrm>
          <a:prstGeom prst="snip2Same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 rot="21084351" flipH="1" flipV="1">
            <a:off x="6399209" y="3123543"/>
            <a:ext cx="472886" cy="59919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12" name="Straight Connector 11"/>
          <p:cNvCxnSpPr>
            <a:stCxn id="10" idx="0"/>
          </p:cNvCxnSpPr>
          <p:nvPr/>
        </p:nvCxnSpPr>
        <p:spPr>
          <a:xfrm rot="21084351" flipH="1" flipV="1">
            <a:off x="6359614" y="2788777"/>
            <a:ext cx="472886" cy="216491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 rot="21084351" flipH="1" flipV="1">
            <a:off x="7733426" y="2991403"/>
            <a:ext cx="425600" cy="264134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 rot="21084351" flipH="1" flipV="1">
            <a:off x="7690206" y="2813552"/>
            <a:ext cx="425599" cy="59919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 rot="21084351" flipV="1">
            <a:off x="7209695" y="2107517"/>
            <a:ext cx="0" cy="990181"/>
          </a:xfrm>
          <a:prstGeom prst="line">
            <a:avLst/>
          </a:prstGeom>
          <a:ln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 rot="21084351" flipV="1">
            <a:off x="7207269" y="2096499"/>
            <a:ext cx="141867" cy="834712"/>
          </a:xfrm>
          <a:prstGeom prst="line">
            <a:avLst/>
          </a:prstGeom>
          <a:ln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Curved Connector 16"/>
          <p:cNvCxnSpPr/>
          <p:nvPr/>
        </p:nvCxnSpPr>
        <p:spPr>
          <a:xfrm rot="21084351">
            <a:off x="7154156" y="2165739"/>
            <a:ext cx="141867" cy="8165"/>
          </a:xfrm>
          <a:prstGeom prst="curvedConnector3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/>
          <p:nvPr/>
        </p:nvCxnSpPr>
        <p:spPr>
          <a:xfrm>
            <a:off x="6258790" y="3608667"/>
            <a:ext cx="2127998" cy="0"/>
          </a:xfrm>
          <a:prstGeom prst="straightConnector1">
            <a:avLst/>
          </a:prstGeom>
          <a:ln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Box 18"/>
          <p:cNvSpPr txBox="1"/>
          <p:nvPr/>
        </p:nvSpPr>
        <p:spPr>
          <a:xfrm>
            <a:off x="7158148" y="3575111"/>
            <a:ext cx="898488" cy="237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</a:t>
            </a:r>
            <a:endParaRPr lang="en-GB" dirty="0"/>
          </a:p>
        </p:txBody>
      </p:sp>
      <p:sp>
        <p:nvSpPr>
          <p:cNvPr id="20" name="TextBox 19"/>
          <p:cNvSpPr txBox="1"/>
          <p:nvPr/>
        </p:nvSpPr>
        <p:spPr>
          <a:xfrm rot="21084351">
            <a:off x="7063575" y="1730251"/>
            <a:ext cx="898488" cy="237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θ</a:t>
            </a:r>
            <a:endParaRPr lang="en-GB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24" name="Flowchart: Summing Junction 23"/>
          <p:cNvSpPr/>
          <p:nvPr/>
        </p:nvSpPr>
        <p:spPr>
          <a:xfrm>
            <a:off x="7175844" y="2744571"/>
            <a:ext cx="144016" cy="144016"/>
          </a:xfrm>
          <a:prstGeom prst="flowChartSummingJunction">
            <a:avLst/>
          </a:prstGeom>
          <a:solidFill>
            <a:srgbClr val="0070C0"/>
          </a:solidFill>
          <a:ln w="127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Oval 26"/>
          <p:cNvSpPr/>
          <p:nvPr/>
        </p:nvSpPr>
        <p:spPr>
          <a:xfrm>
            <a:off x="7242674" y="3306933"/>
            <a:ext cx="47289" cy="4629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Arc 27"/>
          <p:cNvSpPr/>
          <p:nvPr/>
        </p:nvSpPr>
        <p:spPr>
          <a:xfrm>
            <a:off x="7097613" y="3193925"/>
            <a:ext cx="328508" cy="288032"/>
          </a:xfrm>
          <a:prstGeom prst="arc">
            <a:avLst>
              <a:gd name="adj1" fmla="val 13763854"/>
              <a:gd name="adj2" fmla="val 8270202"/>
            </a:avLst>
          </a:prstGeom>
          <a:ln w="28575">
            <a:solidFill>
              <a:srgbClr val="00B050"/>
            </a:solidFill>
            <a:headEnd type="triangl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75907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>
                <a:solidFill>
                  <a:schemeClr val="accent1">
                    <a:satMod val="150000"/>
                  </a:schemeClr>
                </a:solidFill>
              </a:rPr>
              <a:t>Elastic Weight Transfer</a:t>
            </a:r>
            <a:endParaRPr lang="en-GB" dirty="0">
              <a:solidFill>
                <a:schemeClr val="accent1">
                  <a:satMod val="150000"/>
                </a:schemeClr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369044"/>
            <a:ext cx="1841581" cy="75570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6" name="TextBox 5"/>
          <p:cNvSpPr txBox="1"/>
          <p:nvPr/>
        </p:nvSpPr>
        <p:spPr>
          <a:xfrm>
            <a:off x="323528" y="1772816"/>
            <a:ext cx="554461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Roll Angle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AutoShape 2" descr="data:image/jpeg;base64,/9j/4AAQSkZJRgABAQAAAQABAAD/2wCEAAkGBhAQEBMSEhAUFBAREhYSFhUSEhEVFhEbFREVFBUWFhkXJyYeFxkjGRUWHy8gIygpLCwtFR4xNTAqNSgrLSkBCQoKDgwOGg8PGi0lHiQsLTIvNSkrKjUqLCktLC0sKiwsLCkzLDQpNSkpLDUsKS8tKiw1LCwpLCwpKSkpLCkvKv/AABEIAKsBJgMBIgACEQEDEQH/xAAcAAEAAgMBAQEAAAAAAAAAAAAABQYDBAcCCAH/xABMEAABAwIDAgkHBwoEBgMAAAABAAIDBBEFEiEGMQcTFyJBUVVhkzJxgZGUodEUI3KSorGyFiQzQlNUYoKzwlJjc8EIZHWjw9I0Q0T/xAAbAQEBAAMBAQEAAAAAAAAAAAAABAIDBQYBB//EADIRAQACAQIDAwsEAwEAAAAAAAABAgMEEQUhMRJBYRMUIjJRcYGRodHwFUKx4VLB8Qb/2gAMAwEAAhEDEQA/AO4oiIC1nYlCCQZYwQbEF7Lj3rZXGcLq8IiNc+tw4zObiFU503yB0zGt43QGW1hbXQnS6DsrXAi4NwdbjpX6ubbN4icNoqupbTvbST1TPkNK5wDiJskbANSImPkOYDoFzZT8O0dZBU08NdBA1lW50cclPLI8MkDC8RyB7QdWtdZw0uNwQWYVLDbnt5xLRzhqRe4HWdDp3LIuT4QPmcJ/61V/jrV1hAREQEREBERAREQEREBERAREQEREBERAREQEREBERAREQEREBERAREQFX9lNn300dSyXI4T1lROA0lwyTOuA7MBrbeNR3lWBYp6ljBd72tHW5waPego7OD+obT1FGyZjaVs0dTQuJc59M5kgl4p7SLGIPGlnXsSt9mCV9XU00tb8njio3mZrKZ8shmkLHMDnOe1uRgDicouSTqVJy7a4eDYVUcjtebCTM7TfpFmPQtaTbeP/AOumqpBbfxTYhv3fnDmH1BBF0GxNRHHQtLor0uIz1b7OfYsldUFobzdXfOtuDYaHVXhReDbRRVRc1oeyVgBdFK0Ne0EkNcLEtc02POaSOjeCFKICIiAiIgIiICIiAiIgIiICIiAiIgIiICIiAiJdARRtXtJRw/pKqBhO4OmjBNt9he5WkduaLofI5p/Wjpqp7N9r5msLbelBPosNJWRzMbJG9r43i7XNIIcO4hZkBERAREQEREFV2sxCR0zKVj3RsMRmlcwlr3jOGMja4atBOYuIseaACLlQbMEpgb8RGXXvmcxr3fWfd3vUztazLV0r9PnIp4T32MUrfUGSetaiAN1ujq6EREHiCTJWUj915XwHU+TLC827/nIotO5Xtc6xaTJGJNBxMsM1z+qI52PefqB3rK6KgIiICIiAiIgIiICIiAiIgIiICIiAiIgIiIKXjGJTVE8sbZXxU8D+LtE7I+Z4a1z3OeOc1gzBoa21yHEm1go1+CwON3sMpvf5+SWb+qXda2pm5aysZ/nMlHcJKeP+5j1kQYqakjjFo42MH8DGs/DZZSiINvZCTJU1MQNmvZFUhuvlOdJHK7qF8kZPe4neSraqThEoZiEP+bBPF5y10Mrfc2T1q7ICIiAiIgIiIK5tvGeKgkvpFVxE+aXNTeq8wUUp7bODNQVNr5mRGZtt5dD88z7TAoHMDqNx1CAiIg18QpuNhkjvbjI3sv1Z2Ft/erlgVbx9LBN+1hjk+vG13+6qoNlM7Du/M2sJN4ZJodd4Ec8jWDzZAy3dZBPoiICIiAijsS2jo6Z2WeqhicRmDZJY2OIJIBsTe2h17lD1PChhEe+viP8Ap55PdGCs60tbpAtKKjVPDRhDLZZ5JPoU8+n1w1R0vD1hw8mGqd5o4R+J4W+uj1FumO3ykdKRcjl/4go782gkI/inY0+oAqPn/wCIGoPkUMTfpTSO+5rVRXhWst0xyO2IuA1HDribhzY6Zmu8RyuP2n29yj6jhjxh40qGM744Ib/bDlRXgest+2I+MD6Oui+YKjhIxZ+/EJv5eLZ+BoUfLtTXuN3V1USf+Zn+4OsqK/8AndTPWax8Z+w+ri4BadRjdNH5dRCzW3Oljbr1anevkuSVziS5xcTqS5xcT5yVY+DXZ4VmJ08ZYDHG7j5NG2yxWcAR0gvyN/mKZ+BWwYrZb5I5R7B9PIiLzoIiIKbtAwtxDptLSMPdeGZ4PptO33LCt7bKO09HJrYumg8SHjRf2f3rRQEREGF8mSekffRtUxpt1SskgA82aVqvy5zjj8tO9+t4ss+m/wCZkbNb/t29K6KCg/UREBERAREQY54Q9rmuF2uBaR1gix9y57gZPyaEO8pkbY3a350Y4t+vTzmldGXP6aPJJUx6fN1cwFuqRwqB7pkGwiIgJs5tFTUs1VDNKIy6VtQ0vuGkSQMabutlbz4n7z0oqdtdDapYd3G07m36SY5PhOtObJOOk2jufYjd0uo20pYw55L+KaLmRsbnNsN5GXnFttbgWtqsNNwjYVILiuhH+o4x/wBQBUV+Pl8RbFTyyzlhtHG3NcgWJuP1Rv3X7lzCbB6mLR9PMyw/XhlZ+IBOCzk1tbznjs7Ty8f+LMenpfrL6ep8epZLZKmF992WWN1/NYrfuvkY27r+i62IKyWMWZI9g6mPe38JC7s8M/xs2TofZZ2rho2Q+VUvyuNvz9ICXWGr4t7x3lvljuDutcDurLBtniLLBtdUWGlnSvcPNZ1wQpXA+Ddk1M2V87mvlbnYGtblYDq3MP1tOgWtuVuHiuHguLbWW9GZ5bRMzv3/AHaMmlvRRUWarpjFI+N3lRvcw23Xa4tNu7RYV7bHeuSsXr0mN490pRERZAiIg/bL8XUodk6bEMBiqi9kNTSMfG6V3kvbHIQ1kttfJLQDa403hctUml1ddR2oiNprO0jcwnCZaqURRNzPIubmwaBvLj0DUetdX4MKSnwh87q6eKKafKyMucchjYA5xDyAAS54uDY8wG3SudbHbQfI6i/FmRsoEZazy7lwy5es30t03Vi2/nqZDG11FUQxx5nZpYnDMXADQtu2wA6zv7l4zjWq4hfiMaPsxGCYid+/837lGLFXJymXe6PEYZheKVkg33je1w13eSthfJEUhaczTZw3OabEeYjUKdw/brEqe3F1s1hua93GN81pLhTW4Zb9tolRbQ2/bL6aRcJw/htxGOwkZBMOkljmOPpYcv2VacH4bo5nBj6GbOToIHNluLamxyke/wA6ky6TLiibWjlHintpslesLZtxF+bsksSYamB4t/FM2F1+7JK5RC87abZ0r6CWNoe6aWBxEeUtdEcuZpkvo0hwGguSRp1oyUOAcNzgHDzEXH3qKt629Wd0+z0iIsxjqIBIxzDue1zD5nNLT7irTsxVGWippHElz6eIuvvzcW3NfvvdVq6l9hnAUpj/AGNRUR+jj3vb9h7UFhREQEREBERAVIxSPJX1Av8ApI4JwLdYkhd6fmWesK7qo7Vx5ayndr85BNGeq7HxSM9NjIg1UREBVrbWPSnf/hmdH4kTz+KNvrVlUNtfHeje7pjdHLp1MmYXfZzei615a9qkx4PsIzY+YMr6Yk2HGFvnzxPYB63D1Lsa4bhs4jnheTYMmjcT1AStufQLruah4dO+OY8WV+rWqMOhkBD4o3g7w5jXA+e4UVPsHhj/ACqCn/liY38NlPIunFpjpLGJmOim1HBHhLgbU7mE9LJ59PMHOI9ywYlsNJS0T20ErjJFG4xMnDZLkahjXc23SBmuLkdCvKLDNSuoiK5o7URO/Pmy8pb2vj6SQuJc4kucSSTvJJuSe+68roHDHsj8jrPlEbbU9YS/TcyXfI3uzeWPO/qXP1+o6DUU1GCt6cvD2bdzBsUFBLPI2KJhfK8kNa3e6wJNvQCfQtdbWF4i+mninj8uGRsjeolpBse47vSpnbXCWMlbVQD8zrQZoj/gJN5YT1OY+4t1WW22aa5opbpMcvfHWPl090iMODP+TfKczMmfJbjIs2gBvlvm6Rpa/Tu1UevWc2tc2ve19L7r269F5W2kWjftTvz+gs3B7W2rooXkmCqz0j230IqG8Xu3XzZD/KFXqqnMb3xu8qNzmHztcWn3hTGw1K6TEqNreipjee5sbxI4+hrCo/GqoS1M8jfJknlePM+Rzh7ipaRtqrRHfWN/fvO3z/0LLwS4F8qxSIkXjpr1Luq7CBGPPxhaf5CvpGy5lwE4DxVFJVOHOqpLNP8AlxEtHreZD6l01eE4tqPL6q0x0jlHw/sReIbMUVR+mpYZDuu6JhPrtdVuv4HMLl8mOSE6/opXdPdJmHoFleEXPrkvX1ZmGdb2r0lyPEOAbeYK3p0bNF0d7mEa/wAqx7N8Hldh8sjpGMkjewND4HF5HOv5BAdY9wO4eddgRY6q99VgtgyT6Nvm2+c5NtplxPG66OdzMmrQ0gusRmzFpsL62AB1/iVg2YmzUdOTvETWHzxjiz72quY1S8VUzx/4Zn+ouLm+nK5vrUzsZJenc39nPK23UHuEw/qrh8MpGG1sUd33a7zvzTyIi7TWLf2MfaSsjtpxscw7+Mgaw+jNC71laCzbOyZcQcOiak9Zgn+FT96C5IiICIiAiIgKt7bxnJTSdEdUy5vuEsclOPRmlYrIoPbeO+H1DhviYJx54HtnHvjQQaIfciAtXFaXjYJo/wBpE9n1mED3lbSAoKZspFFOC57WucWMIa4BwAc0udodCd3u61EbZY7PTVWWmq5oxkaXsjmkDWOudMoNm80NNu9dY2UwqCbDmQSxRuZE+SIssLAw1D2NOm51mg3369681PBXhEm+kDT/AJckzPc1wB9Ki0GijTaudRe0zXbbs9ynFlrWfShxyDhNxZhFq15t0PZC4Hz3bf3qRp+GfFGnV0D+58P/AKOar9UcCWGu8l08Z62yg29DwVG1XANAf0dZK3/Ujjf+HIvTeX0dutfp9lPldPPWv0Q8PDvVi2ekgd15XyNv5r5rKTg4eo78+heB/BM1x9Tmt+9aNTwDTgHi62N3UHxPbf0gm3qUZU8CeJtF2up3nqbK8H7bQE7Oit37fM20tvyUztVwmYXiVHJTyxVDHPF2OMcbuKe3Vj9HdB323gkdK5GzDZzHxohk4oXu8MflFjY861rA9KuFRwU4uwf/ABM30JYD/cCro+ubSUbH1EMkLY4mtcx8ThqAGZN2XU6DWxup9RxjJwiKxo6eU7c8436fL2tOXFij1JcTU9s9tKIGPp54uPoZjd8RNnMcBYSwu/UkHqI0PdAGVt94HdcadyzQUkknkRvf9Bj3fhBX6BlthyY9ssxHx6T/AEjWZ+xLKjnYfVxTtOvEzPZBUs7nMeQ19v8AE02XhvBpif68DYmje+WeBjAOk3LtQO66jYNkMQkHMoKlwH/Lyj8QCkabgzxeUXFBLYafOOhj90jgVBbVxj5RqK7eMbz9Jj+BnlrKbDYZIqeZtRXTsMUk8YPFU7HeWyBx1e9w0L9wG5amy+xj65r38YI42HIDlzlzrA6C4sBca9/qlIeBnGHb4I2/Snj/ALbq8bF8GuJUedkstMYH8+zDM5wfYDS7WgAga79wt0rhcZ4hbFo7/p+WJzTMbzPWY79uW0eH3ZV235ovlLq8KEdF8lp3MgiY1jmulbnaG2DiNbONjfvvvW7Fw9jTNQHvy1A9wLP91kx/gcqqmZ0prYsxAAaYXtDQNzRZx79eslQMvAfiIBIkpndwklBPrZZcrSRgthp5xPp7c9t+q6saaY59fitkHDrRHy6eob5hE7+4LfpeGbC33zPlj+nC838PMuZy8EeLN/8Aztd9GaH+4hR1TwfYpGbOoZr/AMAbIPWwkKnzbSW6X+rLyGnnpb6u2wcKGEv3VjB9NkrPxNCkYds8OfYNrqYk7hx8QJ9BN185VGzlbGbPpKhtuuCW3rtZaEsZbo4Fvc4Ee4p+n4p9W/8AB5nSelnWtvI2/LXPY5rmyxsfdhBF7FhBt08wH+YLDsZJaSpZ18VL62ujP9JvrWpsZgVKaOOQRte+UXe7pzBxu0EeTl3aefpWxgVM+GtALXCOaCQMc5jhxojlY5haToea550379y8Vp89L67JWkTymY5x+d8JMlOzGy2IiLuNAvNK/JW0jtOc+WA3vukp3yfigYPSvS1MQfkEchIAiqaeQk/qtFQxrz9Rz/eg6GiIgIiICIiAsNZTiSN8Z3PY5hvqLOaQfvWZEHOsFlLqaEnyuKYHfSa0Nf8AaBW6tajZldPH+yqp2jS1g6UzNHmyytWygIiIJHYmQA1cfS2oEg80sETvxiRWdU/ZmTLXSt6JaVjhpvMMz2uN+u07PcrggIiICIiAsVRTMkaWSMa9jt7XtDmnW+oOhWVEGrFhUDDdsMbT/DGwfcFs2X6iAiIgIiICIiAlkRAXmSIOFnAEHoIuD6CvSINCTAaZxuYI+/mAA23BwGjvSonbVlm0rxoGVTWnTolhlhA+vIxWVQW3DfzCZ/7HJPu/YSsm/st6V8isRzgQiL9I1X4voLTxiAyU8zBvdDIB58ht77LcQILhh1YJoY5R5MsbZB5ntDh962FBbESE0EAJuYmug8CR0P8A41OoCIiAiIgIoKXbvC2OLXYjStc0lpBqIQWkGxBF9CCvPKBhPaVJ7TD8UENiEeSvqm6/OCCcdXOjMJt7P7wij9otr8NNZFIyupnB9PJG9zaiIhpjljdGDY6EiSX1dy1/yww/9+pvHi+KCYRQ/wCWGH/v1N48XxT8sMP/AH6m8eL4oJehfkrqR2vPM0B/nh4659NOB6VeVymXa6gMtNatp7tqon5uPjAYG5i9zjfQcXnb3l4HSrtygYT2lSe0w/FBYEUBygYT2lSe0w/FOUDCe0qT2mH4oJ9FAcoGE9pUntMPxTlAwntKk9ph+KCfRQHKBhPaVJ7TD8U5QMJ7SpPaYfign0UBygYT2lSe0w/FOUDCe0qT2mH4oJ9FAcoGE9pUntMPxTlAwntKk9ph+KCfRQHKBhPaVJ7TD8U5QMJ7SpPaYfign0UBygYT2lSe0w/FOUDCe0qT2mH4oJ9FAcoGE9pUntMPxTlAwntKk9ph+KCfRQHKBhPaVJ7TD8U5QMJ7SpPaYfign1q4pR8dBLF+1ifH9dhb/uorlAwntKk9ph+K/DwgYT2lSe0w/FBXcKnMlPC83u+KNxvvuWAm/fe62lXcN2qw+Njo/ltPaOaZjSZ4uc0TycW4a6gsLVtfljh/79TePH8UEwih/wAscP8A36m8eP4p+WOH/v1N48fxQWvYiTm1MdyeLqnnXoEscc+ndeR3vVlXOtl9tMOjqKkur6ZrHsgcM08QBeOOa7KSdeY2K/nCtdHtphs0jY4q+mkkebNYyeJznHqABuUE0iIgIiIK9NwfYU9znuw+mc5xLnEwsJcSbknvuvHJvhHZtL4LFZEQVvk3wjs2l8Ficm+Edm0vgsVkRBW+TfCOzaXwWJyb4R2bS+CxWREFb5N8I7NpfBYnJvhHZtL4LFZEQVvk3wjs2l8FicnGEdm0vgsVkRBXOTjCOzaXwWJycYR2bS+CxWNEFc5OMI7NpfBYnJxhHZtL4LFY0QVzk4wjs2l8FicnGEdm0vgsVjRBXOTjCOzaXwWJycYR2bS+CxWNEFc5OMI7NpfBYnJxhHZtL4LFY0QVzk4wjs2l8FicnGEdm0vgsVjRBXOTjCOzaXwWJycYR2bS+CxWNEFc5OMI7NpfBYnJxhHZtL4LFY0QVzk4wjs2l8FicnGEdm0vgsVjWviHGcVJxVuNyOyXAIzZTl0JF9bdIQQnJxhHZtL4LF+cnGEdm0vgsSKtxMk3gYGtdYZgM0gEb3X0ks05msbuP6S9rAhfjqrFHO0ijY3M0XyBxIPGZifnBZrSGDrcHXGW9mh65OMI7NpfBYnJxhHZtL4LF+DEMTu29MyxBLiMpyfOWaB85zzlGu7yr9Fj+vxSujfE10IIkkA5rC4gB1iCQ6wOW7s1raWtqSAcnGEdm0vgsWai2Fw2CRssVDTslYbteyJgc09YI3LxNW4jcBkDNTYlwFmgyWcdJOdlbu3Zrk2ZazpbDJJnRAzNDZdbhu7fp0no70G0iIgIiICIiAiIgIiICIiAiIgIiICIiAiIgIiICIiAiIgIiICIiAiIgIiICIiAiIgIiIP/2Q=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grpSp>
        <p:nvGrpSpPr>
          <p:cNvPr id="56" name="Group 55"/>
          <p:cNvGrpSpPr/>
          <p:nvPr/>
        </p:nvGrpSpPr>
        <p:grpSpPr>
          <a:xfrm>
            <a:off x="1678157" y="1669430"/>
            <a:ext cx="6083324" cy="3177644"/>
            <a:chOff x="3923928" y="1844824"/>
            <a:chExt cx="6083324" cy="3177644"/>
          </a:xfrm>
        </p:grpSpPr>
        <p:sp>
          <p:nvSpPr>
            <p:cNvPr id="5" name="Rounded Rectangle 4"/>
            <p:cNvSpPr/>
            <p:nvPr/>
          </p:nvSpPr>
          <p:spPr>
            <a:xfrm>
              <a:off x="4860032" y="2696146"/>
              <a:ext cx="504056" cy="1236910"/>
            </a:xfrm>
            <a:prstGeom prst="roundRect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" name="Rounded Rectangle 7"/>
            <p:cNvSpPr/>
            <p:nvPr/>
          </p:nvSpPr>
          <p:spPr>
            <a:xfrm>
              <a:off x="8028384" y="3140968"/>
              <a:ext cx="504056" cy="1236910"/>
            </a:xfrm>
            <a:prstGeom prst="roundRect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" name="Snip Same Side Corner Rectangle 6"/>
            <p:cNvSpPr/>
            <p:nvPr/>
          </p:nvSpPr>
          <p:spPr>
            <a:xfrm rot="10800000">
              <a:off x="6084168" y="2946078"/>
              <a:ext cx="1296144" cy="876870"/>
            </a:xfrm>
            <a:prstGeom prst="snip2Same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10" name="Straight Connector 9"/>
            <p:cNvCxnSpPr/>
            <p:nvPr/>
          </p:nvCxnSpPr>
          <p:spPr>
            <a:xfrm flipH="1" flipV="1">
              <a:off x="5364090" y="3573017"/>
              <a:ext cx="720077" cy="93202"/>
            </a:xfrm>
            <a:prstGeom prst="line">
              <a:avLst/>
            </a:prstGeom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>
              <a:stCxn id="7" idx="0"/>
            </p:cNvCxnSpPr>
            <p:nvPr/>
          </p:nvCxnSpPr>
          <p:spPr>
            <a:xfrm flipH="1" flipV="1">
              <a:off x="5364091" y="3047766"/>
              <a:ext cx="720077" cy="336747"/>
            </a:xfrm>
            <a:prstGeom prst="line">
              <a:avLst/>
            </a:prstGeom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flipH="1" flipV="1">
              <a:off x="7380312" y="3666219"/>
              <a:ext cx="648072" cy="410854"/>
            </a:xfrm>
            <a:prstGeom prst="line">
              <a:avLst/>
            </a:prstGeom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flipH="1" flipV="1">
              <a:off x="7380313" y="3384631"/>
              <a:ext cx="648071" cy="93202"/>
            </a:xfrm>
            <a:prstGeom prst="line">
              <a:avLst/>
            </a:prstGeom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>
              <a:off x="4211960" y="3822948"/>
              <a:ext cx="4824536" cy="686172"/>
            </a:xfrm>
            <a:prstGeom prst="line">
              <a:avLst/>
            </a:prstGeom>
            <a:ln>
              <a:prstDash val="lg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>
              <a:off x="4211960" y="4174480"/>
              <a:ext cx="4779640" cy="0"/>
            </a:xfrm>
            <a:prstGeom prst="line">
              <a:avLst/>
            </a:prstGeom>
            <a:ln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Arrow Connector 27"/>
            <p:cNvCxnSpPr/>
            <p:nvPr/>
          </p:nvCxnSpPr>
          <p:spPr>
            <a:xfrm flipV="1">
              <a:off x="5069644" y="3958455"/>
              <a:ext cx="0" cy="216025"/>
            </a:xfrm>
            <a:prstGeom prst="straightConnector1">
              <a:avLst/>
            </a:prstGeom>
            <a:ln w="22225">
              <a:tailEnd type="arrow"/>
            </a:ln>
          </p:spPr>
          <p:style>
            <a:lnRef idx="2">
              <a:schemeClr val="accent4"/>
            </a:lnRef>
            <a:fillRef idx="0">
              <a:schemeClr val="accent4"/>
            </a:fillRef>
            <a:effectRef idx="1">
              <a:schemeClr val="accent4"/>
            </a:effectRef>
            <a:fontRef idx="minor">
              <a:schemeClr val="tx1"/>
            </a:fontRef>
          </p:style>
        </p:cxnSp>
        <p:cxnSp>
          <p:nvCxnSpPr>
            <p:cNvPr id="32" name="Straight Arrow Connector 31"/>
            <p:cNvCxnSpPr/>
            <p:nvPr/>
          </p:nvCxnSpPr>
          <p:spPr>
            <a:xfrm>
              <a:off x="8676456" y="4174480"/>
              <a:ext cx="0" cy="203398"/>
            </a:xfrm>
            <a:prstGeom prst="straightConnector1">
              <a:avLst/>
            </a:prstGeom>
            <a:ln w="22225">
              <a:tailEnd type="arrow"/>
            </a:ln>
          </p:spPr>
          <p:style>
            <a:lnRef idx="2">
              <a:schemeClr val="accent4"/>
            </a:lnRef>
            <a:fillRef idx="0">
              <a:schemeClr val="accent4"/>
            </a:fillRef>
            <a:effectRef idx="1">
              <a:schemeClr val="accent4"/>
            </a:effectRef>
            <a:fontRef idx="minor">
              <a:schemeClr val="tx1"/>
            </a:fontRef>
          </p:style>
        </p:cxnSp>
        <p:sp>
          <p:nvSpPr>
            <p:cNvPr id="34" name="TextBox 33"/>
            <p:cNvSpPr txBox="1"/>
            <p:nvPr/>
          </p:nvSpPr>
          <p:spPr>
            <a:xfrm>
              <a:off x="4716016" y="3881801"/>
              <a:ext cx="136815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l-GR" dirty="0" smtClean="0">
                  <a:solidFill>
                    <a:schemeClr val="accent4">
                      <a:lumMod val="75000"/>
                    </a:schemeClr>
                  </a:solidFill>
                </a:rPr>
                <a:t>δ</a:t>
              </a:r>
              <a:endParaRPr lang="en-GB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  <p:sp>
          <p:nvSpPr>
            <p:cNvPr id="36" name="TextBox 35"/>
            <p:cNvSpPr txBox="1"/>
            <p:nvPr/>
          </p:nvSpPr>
          <p:spPr>
            <a:xfrm>
              <a:off x="8639100" y="4136421"/>
              <a:ext cx="136815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l-GR" dirty="0" smtClean="0">
                  <a:solidFill>
                    <a:schemeClr val="accent4">
                      <a:lumMod val="75000"/>
                    </a:schemeClr>
                  </a:solidFill>
                </a:rPr>
                <a:t>δ</a:t>
              </a:r>
              <a:endParaRPr lang="en-GB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  <p:cxnSp>
          <p:nvCxnSpPr>
            <p:cNvPr id="37" name="Straight Connector 36"/>
            <p:cNvCxnSpPr/>
            <p:nvPr/>
          </p:nvCxnSpPr>
          <p:spPr>
            <a:xfrm flipV="1">
              <a:off x="6716475" y="2132856"/>
              <a:ext cx="0" cy="1540205"/>
            </a:xfrm>
            <a:prstGeom prst="line">
              <a:avLst/>
            </a:prstGeom>
            <a:ln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flipV="1">
              <a:off x="6732239" y="2132856"/>
              <a:ext cx="216025" cy="1298376"/>
            </a:xfrm>
            <a:prstGeom prst="line">
              <a:avLst/>
            </a:prstGeom>
            <a:ln>
              <a:prstDash val="lg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Curved Connector 43"/>
            <p:cNvCxnSpPr/>
            <p:nvPr/>
          </p:nvCxnSpPr>
          <p:spPr>
            <a:xfrm>
              <a:off x="6732239" y="2234481"/>
              <a:ext cx="216025" cy="12700"/>
            </a:xfrm>
            <a:prstGeom prst="curvedConnector3">
              <a:avLst/>
            </a:prstGeom>
            <a:ln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Curved Connector 45"/>
            <p:cNvCxnSpPr/>
            <p:nvPr/>
          </p:nvCxnSpPr>
          <p:spPr>
            <a:xfrm rot="5400000">
              <a:off x="4084652" y="4009111"/>
              <a:ext cx="254617" cy="2"/>
            </a:xfrm>
            <a:prstGeom prst="curvedConnector3">
              <a:avLst>
                <a:gd name="adj1" fmla="val 50000"/>
              </a:avLst>
            </a:prstGeom>
            <a:ln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1" name="TextBox 50"/>
            <p:cNvSpPr txBox="1"/>
            <p:nvPr/>
          </p:nvSpPr>
          <p:spPr>
            <a:xfrm>
              <a:off x="3923928" y="3789040"/>
              <a:ext cx="136815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l-GR" dirty="0" smtClean="0">
                  <a:solidFill>
                    <a:schemeClr val="accent1">
                      <a:lumMod val="60000"/>
                      <a:lumOff val="40000"/>
                    </a:schemeClr>
                  </a:solidFill>
                </a:rPr>
                <a:t>θ</a:t>
              </a:r>
              <a:endParaRPr lang="en-GB" dirty="0">
                <a:solidFill>
                  <a:schemeClr val="accent1">
                    <a:lumMod val="60000"/>
                    <a:lumOff val="40000"/>
                  </a:schemeClr>
                </a:solidFill>
              </a:endParaRPr>
            </a:p>
          </p:txBody>
        </p:sp>
        <p:sp>
          <p:nvSpPr>
            <p:cNvPr id="52" name="TextBox 51"/>
            <p:cNvSpPr txBox="1"/>
            <p:nvPr/>
          </p:nvSpPr>
          <p:spPr>
            <a:xfrm>
              <a:off x="6660232" y="1844824"/>
              <a:ext cx="136815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l-GR" dirty="0" smtClean="0">
                  <a:solidFill>
                    <a:schemeClr val="accent1">
                      <a:lumMod val="60000"/>
                      <a:lumOff val="40000"/>
                    </a:schemeClr>
                  </a:solidFill>
                </a:rPr>
                <a:t>θ</a:t>
              </a:r>
              <a:endParaRPr lang="en-GB" dirty="0">
                <a:solidFill>
                  <a:schemeClr val="accent1">
                    <a:lumMod val="60000"/>
                    <a:lumOff val="40000"/>
                  </a:schemeClr>
                </a:solidFill>
              </a:endParaRPr>
            </a:p>
          </p:txBody>
        </p:sp>
        <p:cxnSp>
          <p:nvCxnSpPr>
            <p:cNvPr id="53" name="Straight Arrow Connector 52"/>
            <p:cNvCxnSpPr/>
            <p:nvPr/>
          </p:nvCxnSpPr>
          <p:spPr>
            <a:xfrm>
              <a:off x="5132299" y="4675088"/>
              <a:ext cx="3168352" cy="0"/>
            </a:xfrm>
            <a:prstGeom prst="straightConnector1">
              <a:avLst/>
            </a:prstGeom>
            <a:ln>
              <a:solidFill>
                <a:schemeClr val="tx1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5" name="TextBox 54"/>
            <p:cNvSpPr txBox="1"/>
            <p:nvPr/>
          </p:nvSpPr>
          <p:spPr>
            <a:xfrm>
              <a:off x="6601780" y="4653136"/>
              <a:ext cx="136815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smtClean="0"/>
                <a:t>T</a:t>
              </a:r>
              <a:endParaRPr lang="en-GB" dirty="0"/>
            </a:p>
          </p:txBody>
        </p: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57" name="TextBox 56"/>
              <p:cNvSpPr txBox="1"/>
              <p:nvPr/>
            </p:nvSpPr>
            <p:spPr>
              <a:xfrm>
                <a:off x="439720" y="4847074"/>
                <a:ext cx="1949380" cy="61895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/>
                        </a:rPr>
                        <m:t>𝑡𝑎𝑛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𝜃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𝑂</m:t>
                          </m:r>
                        </m:num>
                        <m:den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𝐴</m:t>
                          </m:r>
                        </m:den>
                      </m:f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𝛿</m:t>
                          </m:r>
                        </m:num>
                        <m:den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0.5</m:t>
                          </m:r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𝑇</m:t>
                          </m:r>
                        </m:den>
                      </m:f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57" name="TextBox 5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9720" y="4847074"/>
                <a:ext cx="1949380" cy="618952"/>
              </a:xfrm>
              <a:prstGeom prst="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9" name="TextBox 58"/>
              <p:cNvSpPr txBox="1"/>
              <p:nvPr/>
            </p:nvSpPr>
            <p:spPr>
              <a:xfrm>
                <a:off x="5134541" y="4841778"/>
                <a:ext cx="1134221" cy="61895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𝜃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𝛿</m:t>
                          </m:r>
                        </m:num>
                        <m:den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0.5</m:t>
                          </m:r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𝑇</m:t>
                          </m:r>
                        </m:den>
                      </m:f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59" name="TextBox 5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34541" y="4841778"/>
                <a:ext cx="1134221" cy="618952"/>
              </a:xfrm>
              <a:prstGeom prst="rect">
                <a:avLst/>
              </a:prstGeom>
              <a:blipFill rotWithShape="1">
                <a:blip r:embed="rId5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0" name="TextBox 59"/>
              <p:cNvSpPr txBox="1"/>
              <p:nvPr/>
            </p:nvSpPr>
            <p:spPr>
              <a:xfrm>
                <a:off x="4115951" y="5949280"/>
                <a:ext cx="957057" cy="613245"/>
              </a:xfrm>
              <a:prstGeom prst="rect">
                <a:avLst/>
              </a:prstGeom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 smtClean="0">
                          <a:latin typeface="Cambria Math"/>
                          <a:ea typeface="Cambria Math"/>
                        </a:rPr>
                        <m:t>𝛿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𝑇</m:t>
                          </m:r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𝜃</m:t>
                          </m:r>
                        </m:num>
                        <m:den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60" name="TextBox 5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15951" y="5949280"/>
                <a:ext cx="957057" cy="613245"/>
              </a:xfrm>
              <a:prstGeom prst="rect">
                <a:avLst/>
              </a:prstGeom>
              <a:blipFill rotWithShape="1">
                <a:blip r:embed="rId6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8" name="Right Arrow 57"/>
          <p:cNvSpPr/>
          <p:nvPr/>
        </p:nvSpPr>
        <p:spPr>
          <a:xfrm>
            <a:off x="2566830" y="4971876"/>
            <a:ext cx="2310669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smtClean="0">
                <a:solidFill>
                  <a:schemeClr val="tx1"/>
                </a:solidFill>
              </a:rPr>
              <a:t>Small Angle Assumption</a:t>
            </a:r>
            <a:endParaRPr lang="en-GB" sz="12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072189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7" grpId="0"/>
      <p:bldP spid="59" grpId="0"/>
      <p:bldP spid="60" grpId="0" animBg="1"/>
      <p:bldP spid="5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3" name="Group 102"/>
          <p:cNvGrpSpPr/>
          <p:nvPr/>
        </p:nvGrpSpPr>
        <p:grpSpPr>
          <a:xfrm>
            <a:off x="3734650" y="2831197"/>
            <a:ext cx="6083324" cy="3177644"/>
            <a:chOff x="3923928" y="1844824"/>
            <a:chExt cx="6083324" cy="3177644"/>
          </a:xfrm>
        </p:grpSpPr>
        <p:sp>
          <p:nvSpPr>
            <p:cNvPr id="104" name="Rounded Rectangle 103"/>
            <p:cNvSpPr/>
            <p:nvPr/>
          </p:nvSpPr>
          <p:spPr>
            <a:xfrm>
              <a:off x="4860032" y="2696146"/>
              <a:ext cx="504056" cy="1236910"/>
            </a:xfrm>
            <a:prstGeom prst="roundRect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05" name="Rounded Rectangle 104"/>
            <p:cNvSpPr/>
            <p:nvPr/>
          </p:nvSpPr>
          <p:spPr>
            <a:xfrm>
              <a:off x="8028384" y="3140968"/>
              <a:ext cx="504056" cy="1236910"/>
            </a:xfrm>
            <a:prstGeom prst="roundRect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06" name="Snip Same Side Corner Rectangle 105"/>
            <p:cNvSpPr/>
            <p:nvPr/>
          </p:nvSpPr>
          <p:spPr>
            <a:xfrm rot="10800000">
              <a:off x="6084168" y="2946078"/>
              <a:ext cx="1296144" cy="876870"/>
            </a:xfrm>
            <a:prstGeom prst="snip2Same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107" name="Straight Connector 106"/>
            <p:cNvCxnSpPr/>
            <p:nvPr/>
          </p:nvCxnSpPr>
          <p:spPr>
            <a:xfrm flipH="1" flipV="1">
              <a:off x="5364090" y="3573017"/>
              <a:ext cx="720077" cy="93202"/>
            </a:xfrm>
            <a:prstGeom prst="line">
              <a:avLst/>
            </a:prstGeom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>
              <a:stCxn id="106" idx="0"/>
            </p:cNvCxnSpPr>
            <p:nvPr/>
          </p:nvCxnSpPr>
          <p:spPr>
            <a:xfrm flipH="1" flipV="1">
              <a:off x="5364091" y="3047766"/>
              <a:ext cx="720077" cy="336747"/>
            </a:xfrm>
            <a:prstGeom prst="line">
              <a:avLst/>
            </a:prstGeom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109" name="Straight Connector 108"/>
            <p:cNvCxnSpPr/>
            <p:nvPr/>
          </p:nvCxnSpPr>
          <p:spPr>
            <a:xfrm flipH="1" flipV="1">
              <a:off x="7380312" y="3666219"/>
              <a:ext cx="648072" cy="410854"/>
            </a:xfrm>
            <a:prstGeom prst="line">
              <a:avLst/>
            </a:prstGeom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110" name="Straight Connector 109"/>
            <p:cNvCxnSpPr/>
            <p:nvPr/>
          </p:nvCxnSpPr>
          <p:spPr>
            <a:xfrm flipH="1" flipV="1">
              <a:off x="7380313" y="3384631"/>
              <a:ext cx="648071" cy="93202"/>
            </a:xfrm>
            <a:prstGeom prst="line">
              <a:avLst/>
            </a:prstGeom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111" name="Straight Connector 110"/>
            <p:cNvCxnSpPr/>
            <p:nvPr/>
          </p:nvCxnSpPr>
          <p:spPr>
            <a:xfrm>
              <a:off x="4211960" y="3822948"/>
              <a:ext cx="4824536" cy="686172"/>
            </a:xfrm>
            <a:prstGeom prst="line">
              <a:avLst/>
            </a:prstGeom>
            <a:ln>
              <a:prstDash val="lg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2" name="Straight Connector 111"/>
            <p:cNvCxnSpPr/>
            <p:nvPr/>
          </p:nvCxnSpPr>
          <p:spPr>
            <a:xfrm>
              <a:off x="4211960" y="4174480"/>
              <a:ext cx="4779640" cy="0"/>
            </a:xfrm>
            <a:prstGeom prst="line">
              <a:avLst/>
            </a:prstGeom>
            <a:ln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3" name="Straight Arrow Connector 112"/>
            <p:cNvCxnSpPr/>
            <p:nvPr/>
          </p:nvCxnSpPr>
          <p:spPr>
            <a:xfrm flipV="1">
              <a:off x="5069644" y="3958455"/>
              <a:ext cx="0" cy="216025"/>
            </a:xfrm>
            <a:prstGeom prst="straightConnector1">
              <a:avLst/>
            </a:prstGeom>
            <a:ln w="22225">
              <a:tailEnd type="arrow"/>
            </a:ln>
          </p:spPr>
          <p:style>
            <a:lnRef idx="2">
              <a:schemeClr val="accent4"/>
            </a:lnRef>
            <a:fillRef idx="0">
              <a:schemeClr val="accent4"/>
            </a:fillRef>
            <a:effectRef idx="1">
              <a:schemeClr val="accent4"/>
            </a:effectRef>
            <a:fontRef idx="minor">
              <a:schemeClr val="tx1"/>
            </a:fontRef>
          </p:style>
        </p:cxnSp>
        <p:cxnSp>
          <p:nvCxnSpPr>
            <p:cNvPr id="114" name="Straight Arrow Connector 113"/>
            <p:cNvCxnSpPr/>
            <p:nvPr/>
          </p:nvCxnSpPr>
          <p:spPr>
            <a:xfrm>
              <a:off x="8676456" y="4174480"/>
              <a:ext cx="0" cy="203398"/>
            </a:xfrm>
            <a:prstGeom prst="straightConnector1">
              <a:avLst/>
            </a:prstGeom>
            <a:ln w="22225">
              <a:tailEnd type="arrow"/>
            </a:ln>
          </p:spPr>
          <p:style>
            <a:lnRef idx="2">
              <a:schemeClr val="accent4"/>
            </a:lnRef>
            <a:fillRef idx="0">
              <a:schemeClr val="accent4"/>
            </a:fillRef>
            <a:effectRef idx="1">
              <a:schemeClr val="accent4"/>
            </a:effectRef>
            <a:fontRef idx="minor">
              <a:schemeClr val="tx1"/>
            </a:fontRef>
          </p:style>
        </p:cxnSp>
        <p:sp>
          <p:nvSpPr>
            <p:cNvPr id="115" name="TextBox 114"/>
            <p:cNvSpPr txBox="1"/>
            <p:nvPr/>
          </p:nvSpPr>
          <p:spPr>
            <a:xfrm>
              <a:off x="4716016" y="3881801"/>
              <a:ext cx="136815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l-GR" dirty="0" smtClean="0">
                  <a:solidFill>
                    <a:schemeClr val="accent4">
                      <a:lumMod val="75000"/>
                    </a:schemeClr>
                  </a:solidFill>
                </a:rPr>
                <a:t>δ</a:t>
              </a:r>
              <a:endParaRPr lang="en-GB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  <p:sp>
          <p:nvSpPr>
            <p:cNvPr id="116" name="TextBox 115"/>
            <p:cNvSpPr txBox="1"/>
            <p:nvPr/>
          </p:nvSpPr>
          <p:spPr>
            <a:xfrm>
              <a:off x="8639100" y="4136421"/>
              <a:ext cx="136815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l-GR" dirty="0" smtClean="0">
                  <a:solidFill>
                    <a:schemeClr val="accent4">
                      <a:lumMod val="75000"/>
                    </a:schemeClr>
                  </a:solidFill>
                </a:rPr>
                <a:t>δ</a:t>
              </a:r>
              <a:endParaRPr lang="en-GB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  <p:cxnSp>
          <p:nvCxnSpPr>
            <p:cNvPr id="117" name="Straight Connector 116"/>
            <p:cNvCxnSpPr/>
            <p:nvPr/>
          </p:nvCxnSpPr>
          <p:spPr>
            <a:xfrm flipV="1">
              <a:off x="6716475" y="2132856"/>
              <a:ext cx="0" cy="1540205"/>
            </a:xfrm>
            <a:prstGeom prst="line">
              <a:avLst/>
            </a:prstGeom>
            <a:ln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 flipV="1">
              <a:off x="6732239" y="2132856"/>
              <a:ext cx="216025" cy="1298376"/>
            </a:xfrm>
            <a:prstGeom prst="line">
              <a:avLst/>
            </a:prstGeom>
            <a:ln>
              <a:prstDash val="lg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9" name="Curved Connector 118"/>
            <p:cNvCxnSpPr/>
            <p:nvPr/>
          </p:nvCxnSpPr>
          <p:spPr>
            <a:xfrm>
              <a:off x="6732239" y="2234481"/>
              <a:ext cx="216025" cy="12700"/>
            </a:xfrm>
            <a:prstGeom prst="curvedConnector3">
              <a:avLst/>
            </a:prstGeom>
            <a:ln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Curved Connector 119"/>
            <p:cNvCxnSpPr/>
            <p:nvPr/>
          </p:nvCxnSpPr>
          <p:spPr>
            <a:xfrm rot="5400000">
              <a:off x="4084652" y="4009111"/>
              <a:ext cx="254617" cy="2"/>
            </a:xfrm>
            <a:prstGeom prst="curvedConnector3">
              <a:avLst>
                <a:gd name="adj1" fmla="val 50000"/>
              </a:avLst>
            </a:prstGeom>
            <a:ln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21" name="TextBox 120"/>
            <p:cNvSpPr txBox="1"/>
            <p:nvPr/>
          </p:nvSpPr>
          <p:spPr>
            <a:xfrm>
              <a:off x="3923928" y="3789040"/>
              <a:ext cx="136815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l-GR" dirty="0" smtClean="0">
                  <a:solidFill>
                    <a:schemeClr val="accent1">
                      <a:lumMod val="60000"/>
                      <a:lumOff val="40000"/>
                    </a:schemeClr>
                  </a:solidFill>
                </a:rPr>
                <a:t>θ</a:t>
              </a:r>
              <a:endParaRPr lang="en-GB" dirty="0">
                <a:solidFill>
                  <a:schemeClr val="accent1">
                    <a:lumMod val="60000"/>
                    <a:lumOff val="40000"/>
                  </a:schemeClr>
                </a:solidFill>
              </a:endParaRPr>
            </a:p>
          </p:txBody>
        </p:sp>
        <p:sp>
          <p:nvSpPr>
            <p:cNvPr id="122" name="TextBox 121"/>
            <p:cNvSpPr txBox="1"/>
            <p:nvPr/>
          </p:nvSpPr>
          <p:spPr>
            <a:xfrm>
              <a:off x="6660232" y="1844824"/>
              <a:ext cx="136815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l-GR" dirty="0" smtClean="0">
                  <a:solidFill>
                    <a:schemeClr val="accent1">
                      <a:lumMod val="60000"/>
                      <a:lumOff val="40000"/>
                    </a:schemeClr>
                  </a:solidFill>
                </a:rPr>
                <a:t>θ</a:t>
              </a:r>
              <a:endParaRPr lang="en-GB" dirty="0">
                <a:solidFill>
                  <a:schemeClr val="accent1">
                    <a:lumMod val="60000"/>
                    <a:lumOff val="40000"/>
                  </a:schemeClr>
                </a:solidFill>
              </a:endParaRPr>
            </a:p>
          </p:txBody>
        </p:sp>
        <p:cxnSp>
          <p:nvCxnSpPr>
            <p:cNvPr id="123" name="Straight Arrow Connector 122"/>
            <p:cNvCxnSpPr/>
            <p:nvPr/>
          </p:nvCxnSpPr>
          <p:spPr>
            <a:xfrm>
              <a:off x="5132299" y="4675088"/>
              <a:ext cx="3168352" cy="0"/>
            </a:xfrm>
            <a:prstGeom prst="straightConnector1">
              <a:avLst/>
            </a:prstGeom>
            <a:ln>
              <a:solidFill>
                <a:schemeClr val="tx1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24" name="TextBox 123"/>
            <p:cNvSpPr txBox="1"/>
            <p:nvPr/>
          </p:nvSpPr>
          <p:spPr>
            <a:xfrm>
              <a:off x="6601780" y="4653136"/>
              <a:ext cx="136815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smtClean="0"/>
                <a:t>T</a:t>
              </a:r>
              <a:endParaRPr lang="en-GB" dirty="0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>
                <a:solidFill>
                  <a:schemeClr val="accent1">
                    <a:satMod val="150000"/>
                  </a:schemeClr>
                </a:solidFill>
              </a:rPr>
              <a:t>Elastic Weight Transfer</a:t>
            </a:r>
            <a:endParaRPr lang="en-GB" dirty="0">
              <a:solidFill>
                <a:schemeClr val="accent1">
                  <a:satMod val="150000"/>
                </a:schemeClr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369044"/>
            <a:ext cx="1841581" cy="75570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6" name="TextBox 5"/>
          <p:cNvSpPr txBox="1"/>
          <p:nvPr/>
        </p:nvSpPr>
        <p:spPr>
          <a:xfrm>
            <a:off x="165944" y="1524048"/>
            <a:ext cx="7713479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Anti roll moment</a:t>
            </a:r>
          </a:p>
          <a:p>
            <a:endParaRPr lang="en-GB" b="1" dirty="0"/>
          </a:p>
          <a:p>
            <a:r>
              <a:rPr lang="en-GB" dirty="0" smtClean="0"/>
              <a:t>This is the moment produced by the springs and ARM which opposes body/chassis roll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AutoShape 2" descr="data:image/jpeg;base64,/9j/4AAQSkZJRgABAQAAAQABAAD/2wCEAAkGBhAQEBMSEhAUFBAREhYSFhUSEhEVFhEbFREVFBUWFhkXJyYeFxkjGRUWHy8gIygpLCwtFR4xNTAqNSgrLSkBCQoKDgwOGg8PGi0lHiQsLTIvNSkrKjUqLCktLC0sKiwsLCkzLDQpNSkpLDUsKS8tKiw1LCwpLCwpKSkpLCkvKv/AABEIAKsBJgMBIgACEQEDEQH/xAAcAAEAAgMBAQEAAAAAAAAAAAAABQYDBAcCCAH/xABMEAABAwIDAgkHBwoEBgMAAAABAAIDBBEFEiEGMQcTFyJBUVVhkzJxgZGUodEUI3KSorGyFiQzQlNUYoKzwlJjc8EIZHWjw9I0Q0T/xAAbAQEBAAMBAQEAAAAAAAAAAAAABAIDBQYBB//EADIRAQACAQIDAwsEAwEAAAAAAAABAgMEEQUhMRJBYRMUIjJRcYGRodHwFUKx4VLB8Qb/2gAMAwEAAhEDEQA/AO4oiIC1nYlCCQZYwQbEF7Lj3rZXGcLq8IiNc+tw4zObiFU503yB0zGt43QGW1hbXQnS6DsrXAi4NwdbjpX6ubbN4icNoqupbTvbST1TPkNK5wDiJskbANSImPkOYDoFzZT8O0dZBU08NdBA1lW50cclPLI8MkDC8RyB7QdWtdZw0uNwQWYVLDbnt5xLRzhqRe4HWdDp3LIuT4QPmcJ/61V/jrV1hAREQEREBERAREQEREBERAREQEREBERAREQEREBERAREQEREBERAREQFX9lNn300dSyXI4T1lROA0lwyTOuA7MBrbeNR3lWBYp6ljBd72tHW5waPego7OD+obT1FGyZjaVs0dTQuJc59M5kgl4p7SLGIPGlnXsSt9mCV9XU00tb8njio3mZrKZ8shmkLHMDnOe1uRgDicouSTqVJy7a4eDYVUcjtebCTM7TfpFmPQtaTbeP/AOumqpBbfxTYhv3fnDmH1BBF0GxNRHHQtLor0uIz1b7OfYsldUFobzdXfOtuDYaHVXhReDbRRVRc1oeyVgBdFK0Ne0EkNcLEtc02POaSOjeCFKICIiAiIgIiICIiAiIgIiICIiAiIgIiICIiAiJdARRtXtJRw/pKqBhO4OmjBNt9he5WkduaLofI5p/Wjpqp7N9r5msLbelBPosNJWRzMbJG9r43i7XNIIcO4hZkBERAREQEREFV2sxCR0zKVj3RsMRmlcwlr3jOGMja4atBOYuIseaACLlQbMEpgb8RGXXvmcxr3fWfd3vUztazLV0r9PnIp4T32MUrfUGSetaiAN1ujq6EREHiCTJWUj915XwHU+TLC827/nIotO5Xtc6xaTJGJNBxMsM1z+qI52PefqB3rK6KgIiICIiAiIgIiICIiAiIgIiICIiAiIgIiIKXjGJTVE8sbZXxU8D+LtE7I+Z4a1z3OeOc1gzBoa21yHEm1go1+CwON3sMpvf5+SWb+qXda2pm5aysZ/nMlHcJKeP+5j1kQYqakjjFo42MH8DGs/DZZSiINvZCTJU1MQNmvZFUhuvlOdJHK7qF8kZPe4neSraqThEoZiEP+bBPF5y10Mrfc2T1q7ICIiAiIgIiIK5tvGeKgkvpFVxE+aXNTeq8wUUp7bODNQVNr5mRGZtt5dD88z7TAoHMDqNx1CAiIg18QpuNhkjvbjI3sv1Z2Ft/erlgVbx9LBN+1hjk+vG13+6qoNlM7Du/M2sJN4ZJodd4Ec8jWDzZAy3dZBPoiICIiAijsS2jo6Z2WeqhicRmDZJY2OIJIBsTe2h17lD1PChhEe+viP8Ap55PdGCs60tbpAtKKjVPDRhDLZZ5JPoU8+n1w1R0vD1hw8mGqd5o4R+J4W+uj1FumO3ykdKRcjl/4go782gkI/inY0+oAqPn/wCIGoPkUMTfpTSO+5rVRXhWst0xyO2IuA1HDribhzY6Zmu8RyuP2n29yj6jhjxh40qGM744Ib/bDlRXgest+2I+MD6Oui+YKjhIxZ+/EJv5eLZ+BoUfLtTXuN3V1USf+Zn+4OsqK/8AndTPWax8Z+w+ri4BadRjdNH5dRCzW3Oljbr1anevkuSVziS5xcTqS5xcT5yVY+DXZ4VmJ08ZYDHG7j5NG2yxWcAR0gvyN/mKZ+BWwYrZb5I5R7B9PIiLzoIiIKbtAwtxDptLSMPdeGZ4PptO33LCt7bKO09HJrYumg8SHjRf2f3rRQEREGF8mSekffRtUxpt1SskgA82aVqvy5zjj8tO9+t4ss+m/wCZkbNb/t29K6KCg/UREBERAREQY54Q9rmuF2uBaR1gix9y57gZPyaEO8pkbY3a350Y4t+vTzmldGXP6aPJJUx6fN1cwFuqRwqB7pkGwiIgJs5tFTUs1VDNKIy6VtQ0vuGkSQMabutlbz4n7z0oqdtdDapYd3G07m36SY5PhOtObJOOk2jufYjd0uo20pYw55L+KaLmRsbnNsN5GXnFttbgWtqsNNwjYVILiuhH+o4x/wBQBUV+Pl8RbFTyyzlhtHG3NcgWJuP1Rv3X7lzCbB6mLR9PMyw/XhlZ+IBOCzk1tbznjs7Ty8f+LMenpfrL6ep8epZLZKmF992WWN1/NYrfuvkY27r+i62IKyWMWZI9g6mPe38JC7s8M/xs2TofZZ2rho2Q+VUvyuNvz9ICXWGr4t7x3lvljuDutcDurLBtniLLBtdUWGlnSvcPNZ1wQpXA+Ddk1M2V87mvlbnYGtblYDq3MP1tOgWtuVuHiuHguLbWW9GZ5bRMzv3/AHaMmlvRRUWarpjFI+N3lRvcw23Xa4tNu7RYV7bHeuSsXr0mN490pRERZAiIg/bL8XUodk6bEMBiqi9kNTSMfG6V3kvbHIQ1kttfJLQDa403hctUml1ddR2oiNprO0jcwnCZaqURRNzPIubmwaBvLj0DUetdX4MKSnwh87q6eKKafKyMucchjYA5xDyAAS54uDY8wG3SudbHbQfI6i/FmRsoEZazy7lwy5es30t03Vi2/nqZDG11FUQxx5nZpYnDMXADQtu2wA6zv7l4zjWq4hfiMaPsxGCYid+/837lGLFXJymXe6PEYZheKVkg33je1w13eSthfJEUhaczTZw3OabEeYjUKdw/brEqe3F1s1hua93GN81pLhTW4Zb9tolRbQ2/bL6aRcJw/htxGOwkZBMOkljmOPpYcv2VacH4bo5nBj6GbOToIHNluLamxyke/wA6ky6TLiibWjlHintpslesLZtxF+bsksSYamB4t/FM2F1+7JK5RC87abZ0r6CWNoe6aWBxEeUtdEcuZpkvo0hwGguSRp1oyUOAcNzgHDzEXH3qKt629Wd0+z0iIsxjqIBIxzDue1zD5nNLT7irTsxVGWippHElz6eIuvvzcW3NfvvdVq6l9hnAUpj/AGNRUR+jj3vb9h7UFhREQEREBERAVIxSPJX1Av8ApI4JwLdYkhd6fmWesK7qo7Vx5ayndr85BNGeq7HxSM9NjIg1UREBVrbWPSnf/hmdH4kTz+KNvrVlUNtfHeje7pjdHLp1MmYXfZzei615a9qkx4PsIzY+YMr6Yk2HGFvnzxPYB63D1Lsa4bhs4jnheTYMmjcT1AStufQLruah4dO+OY8WV+rWqMOhkBD4o3g7w5jXA+e4UVPsHhj/ACqCn/liY38NlPIunFpjpLGJmOim1HBHhLgbU7mE9LJ59PMHOI9ywYlsNJS0T20ErjJFG4xMnDZLkahjXc23SBmuLkdCvKLDNSuoiK5o7URO/Pmy8pb2vj6SQuJc4kucSSTvJJuSe+68roHDHsj8jrPlEbbU9YS/TcyXfI3uzeWPO/qXP1+o6DUU1GCt6cvD2bdzBsUFBLPI2KJhfK8kNa3e6wJNvQCfQtdbWF4i+mninj8uGRsjeolpBse47vSpnbXCWMlbVQD8zrQZoj/gJN5YT1OY+4t1WW22aa5opbpMcvfHWPl090iMODP+TfKczMmfJbjIs2gBvlvm6Rpa/Tu1UevWc2tc2ve19L7r269F5W2kWjftTvz+gs3B7W2rooXkmCqz0j230IqG8Xu3XzZD/KFXqqnMb3xu8qNzmHztcWn3hTGw1K6TEqNreipjee5sbxI4+hrCo/GqoS1M8jfJknlePM+Rzh7ipaRtqrRHfWN/fvO3z/0LLwS4F8qxSIkXjpr1Luq7CBGPPxhaf5CvpGy5lwE4DxVFJVOHOqpLNP8AlxEtHreZD6l01eE4tqPL6q0x0jlHw/sReIbMUVR+mpYZDuu6JhPrtdVuv4HMLl8mOSE6/opXdPdJmHoFleEXPrkvX1ZmGdb2r0lyPEOAbeYK3p0bNF0d7mEa/wAqx7N8Hldh8sjpGMkjewND4HF5HOv5BAdY9wO4eddgRY6q99VgtgyT6Nvm2+c5NtplxPG66OdzMmrQ0gusRmzFpsL62AB1/iVg2YmzUdOTvETWHzxjiz72quY1S8VUzx/4Zn+ouLm+nK5vrUzsZJenc39nPK23UHuEw/qrh8MpGG1sUd33a7zvzTyIi7TWLf2MfaSsjtpxscw7+Mgaw+jNC71laCzbOyZcQcOiak9Zgn+FT96C5IiICIiAiIgKt7bxnJTSdEdUy5vuEsclOPRmlYrIoPbeO+H1DhviYJx54HtnHvjQQaIfciAtXFaXjYJo/wBpE9n1mED3lbSAoKZspFFOC57WucWMIa4BwAc0udodCd3u61EbZY7PTVWWmq5oxkaXsjmkDWOudMoNm80NNu9dY2UwqCbDmQSxRuZE+SIssLAw1D2NOm51mg3369681PBXhEm+kDT/AJckzPc1wB9Ki0GijTaudRe0zXbbs9ynFlrWfShxyDhNxZhFq15t0PZC4Hz3bf3qRp+GfFGnV0D+58P/AKOar9UcCWGu8l08Z62yg29DwVG1XANAf0dZK3/Ujjf+HIvTeX0dutfp9lPldPPWv0Q8PDvVi2ekgd15XyNv5r5rKTg4eo78+heB/BM1x9Tmt+9aNTwDTgHi62N3UHxPbf0gm3qUZU8CeJtF2up3nqbK8H7bQE7Oit37fM20tvyUztVwmYXiVHJTyxVDHPF2OMcbuKe3Vj9HdB323gkdK5GzDZzHxohk4oXu8MflFjY861rA9KuFRwU4uwf/ABM30JYD/cCro+ubSUbH1EMkLY4mtcx8ThqAGZN2XU6DWxup9RxjJwiKxo6eU7c8436fL2tOXFij1JcTU9s9tKIGPp54uPoZjd8RNnMcBYSwu/UkHqI0PdAGVt94HdcadyzQUkknkRvf9Bj3fhBX6BlthyY9ssxHx6T/AEjWZ+xLKjnYfVxTtOvEzPZBUs7nMeQ19v8AE02XhvBpif68DYmje+WeBjAOk3LtQO66jYNkMQkHMoKlwH/Lyj8QCkabgzxeUXFBLYafOOhj90jgVBbVxj5RqK7eMbz9Jj+BnlrKbDYZIqeZtRXTsMUk8YPFU7HeWyBx1e9w0L9wG5amy+xj65r38YI42HIDlzlzrA6C4sBca9/qlIeBnGHb4I2/Snj/ALbq8bF8GuJUedkstMYH8+zDM5wfYDS7WgAga79wt0rhcZ4hbFo7/p+WJzTMbzPWY79uW0eH3ZV235ovlLq8KEdF8lp3MgiY1jmulbnaG2DiNbONjfvvvW7Fw9jTNQHvy1A9wLP91kx/gcqqmZ0prYsxAAaYXtDQNzRZx79eslQMvAfiIBIkpndwklBPrZZcrSRgthp5xPp7c9t+q6saaY59fitkHDrRHy6eob5hE7+4LfpeGbC33zPlj+nC838PMuZy8EeLN/8Aztd9GaH+4hR1TwfYpGbOoZr/AMAbIPWwkKnzbSW6X+rLyGnnpb6u2wcKGEv3VjB9NkrPxNCkYds8OfYNrqYk7hx8QJ9BN185VGzlbGbPpKhtuuCW3rtZaEsZbo4Fvc4Ee4p+n4p9W/8AB5nSelnWtvI2/LXPY5rmyxsfdhBF7FhBt08wH+YLDsZJaSpZ18VL62ujP9JvrWpsZgVKaOOQRte+UXe7pzBxu0EeTl3aefpWxgVM+GtALXCOaCQMc5jhxojlY5haToea550379y8Vp89L67JWkTymY5x+d8JMlOzGy2IiLuNAvNK/JW0jtOc+WA3vukp3yfigYPSvS1MQfkEchIAiqaeQk/qtFQxrz9Rz/eg6GiIgIiICIiAsNZTiSN8Z3PY5hvqLOaQfvWZEHOsFlLqaEnyuKYHfSa0Nf8AaBW6tajZldPH+yqp2jS1g6UzNHmyytWygIiIJHYmQA1cfS2oEg80sETvxiRWdU/ZmTLXSt6JaVjhpvMMz2uN+u07PcrggIiICIiAsVRTMkaWSMa9jt7XtDmnW+oOhWVEGrFhUDDdsMbT/DGwfcFs2X6iAiIgIiICIiAlkRAXmSIOFnAEHoIuD6CvSINCTAaZxuYI+/mAA23BwGjvSonbVlm0rxoGVTWnTolhlhA+vIxWVQW3DfzCZ/7HJPu/YSsm/st6V8isRzgQiL9I1X4voLTxiAyU8zBvdDIB58ht77LcQILhh1YJoY5R5MsbZB5ntDh962FBbESE0EAJuYmug8CR0P8A41OoCIiAiIgIoKXbvC2OLXYjStc0lpBqIQWkGxBF9CCvPKBhPaVJ7TD8UENiEeSvqm6/OCCcdXOjMJt7P7wij9otr8NNZFIyupnB9PJG9zaiIhpjljdGDY6EiSX1dy1/yww/9+pvHi+KCYRQ/wCWGH/v1N48XxT8sMP/AH6m8eL4oJehfkrqR2vPM0B/nh4659NOB6VeVymXa6gMtNatp7tqon5uPjAYG5i9zjfQcXnb3l4HSrtygYT2lSe0w/FBYEUBygYT2lSe0w/FOUDCe0qT2mH4oJ9FAcoGE9pUntMPxTlAwntKk9ph+KCfRQHKBhPaVJ7TD8U5QMJ7SpPaYfign0UBygYT2lSe0w/FOUDCe0qT2mH4oJ9FAcoGE9pUntMPxTlAwntKk9ph+KCfRQHKBhPaVJ7TD8U5QMJ7SpPaYfign0UBygYT2lSe0w/FOUDCe0qT2mH4oJ9FAcoGE9pUntMPxTlAwntKk9ph+KCfRQHKBhPaVJ7TD8U5QMJ7SpPaYfign1q4pR8dBLF+1ifH9dhb/uorlAwntKk9ph+K/DwgYT2lSe0w/FBXcKnMlPC83u+KNxvvuWAm/fe62lXcN2qw+Njo/ltPaOaZjSZ4uc0TycW4a6gsLVtfljh/79TePH8UEwih/wAscP8A36m8eP4p+WOH/v1N48fxQWvYiTm1MdyeLqnnXoEscc+ndeR3vVlXOtl9tMOjqKkur6ZrHsgcM08QBeOOa7KSdeY2K/nCtdHtphs0jY4q+mkkebNYyeJznHqABuUE0iIgIiIK9NwfYU9znuw+mc5xLnEwsJcSbknvuvHJvhHZtL4LFZEQVvk3wjs2l8Ficm+Edm0vgsVkRBW+TfCOzaXwWJyb4R2bS+CxWREFb5N8I7NpfBYnJvhHZtL4LFZEQVvk3wjs2l8FicnGEdm0vgsVkRBXOTjCOzaXwWJycYR2bS+CxWNEFc5OMI7NpfBYnJxhHZtL4LFY0QVzk4wjs2l8FicnGEdm0vgsVjRBXOTjCOzaXwWJycYR2bS+CxWNEFc5OMI7NpfBYnJxhHZtL4LFY0QVzk4wjs2l8FicnGEdm0vgsVjRBXOTjCOzaXwWJycYR2bS+CxWNEFc5OMI7NpfBYnJxhHZtL4LFY0QVzk4wjs2l8FicnGEdm0vgsVjWviHGcVJxVuNyOyXAIzZTl0JF9bdIQQnJxhHZtL4LF+cnGEdm0vgsSKtxMk3gYGtdYZgM0gEb3X0ks05msbuP6S9rAhfjqrFHO0ijY3M0XyBxIPGZifnBZrSGDrcHXGW9mh65OMI7NpfBYnJxhHZtL4LF+DEMTu29MyxBLiMpyfOWaB85zzlGu7yr9Fj+vxSujfE10IIkkA5rC4gB1iCQ6wOW7s1raWtqSAcnGEdm0vgsWai2Fw2CRssVDTslYbteyJgc09YI3LxNW4jcBkDNTYlwFmgyWcdJOdlbu3Zrk2ZazpbDJJnRAzNDZdbhu7fp0no70G0iIgIiICIiAiIgIiICIiAiIgIiICIiAiIgIiICIiAiIgIiICIiAiIgIiICIiAiIgIiIP/2Q=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 flipV="1">
            <a:off x="4762624" y="4828388"/>
            <a:ext cx="288032" cy="7665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Straight Connector 69"/>
          <p:cNvCxnSpPr/>
          <p:nvPr/>
        </p:nvCxnSpPr>
        <p:spPr>
          <a:xfrm>
            <a:off x="4762624" y="4905041"/>
            <a:ext cx="288032" cy="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1" name="Straight Connector 70"/>
          <p:cNvCxnSpPr/>
          <p:nvPr/>
        </p:nvCxnSpPr>
        <p:spPr>
          <a:xfrm flipV="1">
            <a:off x="4761384" y="4751735"/>
            <a:ext cx="288032" cy="7665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2" name="Straight Connector 71"/>
          <p:cNvCxnSpPr/>
          <p:nvPr/>
        </p:nvCxnSpPr>
        <p:spPr>
          <a:xfrm>
            <a:off x="4761384" y="4828388"/>
            <a:ext cx="288032" cy="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3" name="Straight Connector 72"/>
          <p:cNvCxnSpPr/>
          <p:nvPr/>
        </p:nvCxnSpPr>
        <p:spPr>
          <a:xfrm flipV="1">
            <a:off x="4755828" y="4669142"/>
            <a:ext cx="288032" cy="7665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4" name="Straight Connector 73"/>
          <p:cNvCxnSpPr/>
          <p:nvPr/>
        </p:nvCxnSpPr>
        <p:spPr>
          <a:xfrm>
            <a:off x="4755828" y="4745795"/>
            <a:ext cx="288032" cy="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5" name="Straight Connector 74"/>
          <p:cNvCxnSpPr/>
          <p:nvPr/>
        </p:nvCxnSpPr>
        <p:spPr>
          <a:xfrm flipV="1">
            <a:off x="4762624" y="4571734"/>
            <a:ext cx="288032" cy="7665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Straight Connector 75"/>
          <p:cNvCxnSpPr/>
          <p:nvPr/>
        </p:nvCxnSpPr>
        <p:spPr>
          <a:xfrm>
            <a:off x="4762624" y="4648387"/>
            <a:ext cx="288032" cy="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7" name="Straight Connector 76"/>
          <p:cNvCxnSpPr/>
          <p:nvPr/>
        </p:nvCxnSpPr>
        <p:spPr>
          <a:xfrm flipV="1">
            <a:off x="4762624" y="4503588"/>
            <a:ext cx="288032" cy="7665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8" name="Straight Connector 77"/>
          <p:cNvCxnSpPr/>
          <p:nvPr/>
        </p:nvCxnSpPr>
        <p:spPr>
          <a:xfrm>
            <a:off x="4762624" y="4580241"/>
            <a:ext cx="288032" cy="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7" name="Straight Connector 146"/>
          <p:cNvCxnSpPr/>
          <p:nvPr/>
        </p:nvCxnSpPr>
        <p:spPr>
          <a:xfrm flipV="1">
            <a:off x="7921594" y="5211538"/>
            <a:ext cx="305048" cy="15252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8" name="Straight Connector 147"/>
          <p:cNvCxnSpPr/>
          <p:nvPr/>
        </p:nvCxnSpPr>
        <p:spPr>
          <a:xfrm>
            <a:off x="7921594" y="5364061"/>
            <a:ext cx="288032" cy="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7" name="Straight Connector 156"/>
          <p:cNvCxnSpPr/>
          <p:nvPr/>
        </p:nvCxnSpPr>
        <p:spPr>
          <a:xfrm flipV="1">
            <a:off x="7938610" y="5046438"/>
            <a:ext cx="305048" cy="15252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8" name="Straight Connector 157"/>
          <p:cNvCxnSpPr/>
          <p:nvPr/>
        </p:nvCxnSpPr>
        <p:spPr>
          <a:xfrm>
            <a:off x="7938610" y="5198961"/>
            <a:ext cx="288032" cy="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9" name="Straight Connector 158"/>
          <p:cNvCxnSpPr/>
          <p:nvPr/>
        </p:nvCxnSpPr>
        <p:spPr>
          <a:xfrm flipV="1">
            <a:off x="7959694" y="4893915"/>
            <a:ext cx="305048" cy="15252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0" name="Straight Connector 159"/>
          <p:cNvCxnSpPr/>
          <p:nvPr/>
        </p:nvCxnSpPr>
        <p:spPr>
          <a:xfrm>
            <a:off x="7959694" y="5046438"/>
            <a:ext cx="288032" cy="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1" name="Straight Connector 160"/>
          <p:cNvCxnSpPr/>
          <p:nvPr/>
        </p:nvCxnSpPr>
        <p:spPr>
          <a:xfrm flipV="1">
            <a:off x="7968202" y="4728815"/>
            <a:ext cx="305048" cy="15252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2" name="Straight Connector 161"/>
          <p:cNvCxnSpPr/>
          <p:nvPr/>
        </p:nvCxnSpPr>
        <p:spPr>
          <a:xfrm>
            <a:off x="7968202" y="4881338"/>
            <a:ext cx="288032" cy="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3" name="Straight Connector 162"/>
          <p:cNvCxnSpPr/>
          <p:nvPr/>
        </p:nvCxnSpPr>
        <p:spPr>
          <a:xfrm flipV="1">
            <a:off x="7972518" y="4559452"/>
            <a:ext cx="305048" cy="15252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4" name="Straight Connector 163"/>
          <p:cNvCxnSpPr/>
          <p:nvPr/>
        </p:nvCxnSpPr>
        <p:spPr>
          <a:xfrm>
            <a:off x="7972518" y="4711975"/>
            <a:ext cx="288032" cy="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65" name="TextBox 164"/>
              <p:cNvSpPr txBox="1"/>
              <p:nvPr/>
            </p:nvSpPr>
            <p:spPr>
              <a:xfrm>
                <a:off x="611560" y="3068960"/>
                <a:ext cx="1970219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0" i="1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𝑀</m:t>
                          </m:r>
                        </m:e>
                        <m:sub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𝜃</m:t>
                          </m:r>
                        </m:sub>
                      </m:sSub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𝛿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×</m:t>
                      </m:r>
                      <m:sSub>
                        <m:sSubPr>
                          <m:ctrlPr>
                            <a:rPr lang="en-GB" b="0" i="1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𝐾</m:t>
                          </m:r>
                        </m:e>
                        <m:sub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𝑊</m:t>
                          </m:r>
                        </m:sub>
                      </m:sSub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×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𝑇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65" name="TextBox 16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560" y="3068960"/>
                <a:ext cx="1970219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6" name="TextBox 165"/>
              <p:cNvSpPr txBox="1"/>
              <p:nvPr/>
            </p:nvSpPr>
            <p:spPr>
              <a:xfrm>
                <a:off x="611560" y="4802537"/>
                <a:ext cx="2112181" cy="613245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0" i="1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𝑀</m:t>
                          </m:r>
                        </m:e>
                        <m:sub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𝜃</m:t>
                          </m:r>
                        </m:sub>
                      </m:sSub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𝑇</m:t>
                          </m:r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𝜃</m:t>
                          </m:r>
                        </m:num>
                        <m:den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2</m:t>
                          </m:r>
                        </m:den>
                      </m:f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×</m:t>
                      </m:r>
                      <m:sSub>
                        <m:sSubPr>
                          <m:ctrlPr>
                            <a:rPr lang="en-GB" b="0" i="1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𝐾</m:t>
                          </m:r>
                        </m:e>
                        <m:sub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𝑊</m:t>
                          </m:r>
                        </m:sub>
                      </m:sSub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×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𝑇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66" name="TextBox 16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560" y="4802537"/>
                <a:ext cx="2112181" cy="613245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12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512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2" name="TextBox 51"/>
              <p:cNvSpPr txBox="1"/>
              <p:nvPr/>
            </p:nvSpPr>
            <p:spPr>
              <a:xfrm>
                <a:off x="611560" y="3902980"/>
                <a:ext cx="957057" cy="613245"/>
              </a:xfrm>
              <a:prstGeom prst="rect">
                <a:avLst/>
              </a:prstGeom>
              <a:ln>
                <a:noFill/>
              </a:ln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 smtClean="0">
                          <a:latin typeface="Cambria Math"/>
                          <a:ea typeface="Cambria Math"/>
                        </a:rPr>
                        <m:t>𝛿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𝑇</m:t>
                          </m:r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𝜃</m:t>
                          </m:r>
                        </m:num>
                        <m:den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52" name="TextBox 5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560" y="3902980"/>
                <a:ext cx="957057" cy="613245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3" name="TextBox 52"/>
              <p:cNvSpPr txBox="1"/>
              <p:nvPr/>
            </p:nvSpPr>
            <p:spPr>
              <a:xfrm>
                <a:off x="611559" y="5619155"/>
                <a:ext cx="1611274" cy="670825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0" i="1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𝑀</m:t>
                          </m:r>
                        </m:e>
                        <m:sub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𝜃</m:t>
                          </m:r>
                        </m:sub>
                      </m:sSub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GB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𝑇</m:t>
                              </m:r>
                            </m:e>
                            <m:sup>
                              <m: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𝜃</m:t>
                          </m:r>
                          <m:sSub>
                            <m:sSubPr>
                              <m:ctrlPr>
                                <a:rPr lang="en-GB" i="1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𝐾</m:t>
                              </m:r>
                            </m:e>
                            <m:sub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𝑊</m:t>
                              </m:r>
                            </m:sub>
                          </m:sSub>
                        </m:num>
                        <m:den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53" name="TextBox 5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559" y="5619155"/>
                <a:ext cx="1611274" cy="670825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5005772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5" grpId="0"/>
      <p:bldP spid="166" grpId="0"/>
      <p:bldP spid="52" grpId="0" animBg="1"/>
      <p:bldP spid="5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>
                <a:solidFill>
                  <a:schemeClr val="accent1">
                    <a:satMod val="150000"/>
                  </a:schemeClr>
                </a:solidFill>
              </a:rPr>
              <a:t>Elastic Weight Transfer</a:t>
            </a:r>
            <a:endParaRPr lang="en-GB" dirty="0">
              <a:solidFill>
                <a:schemeClr val="accent1">
                  <a:satMod val="150000"/>
                </a:schemeClr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369044"/>
            <a:ext cx="1841581" cy="75570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6" name="TextBox 5"/>
          <p:cNvSpPr txBox="1"/>
          <p:nvPr/>
        </p:nvSpPr>
        <p:spPr>
          <a:xfrm>
            <a:off x="165944" y="1524048"/>
            <a:ext cx="8654528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Roll Stiffness</a:t>
            </a:r>
          </a:p>
          <a:p>
            <a:endParaRPr lang="en-GB" b="1" dirty="0" smtClean="0"/>
          </a:p>
          <a:p>
            <a:r>
              <a:rPr lang="en-GB" dirty="0" smtClean="0"/>
              <a:t>K</a:t>
            </a:r>
            <a:r>
              <a:rPr lang="el-GR" baseline="-25000" dirty="0" smtClean="0"/>
              <a:t>θ</a:t>
            </a:r>
            <a:r>
              <a:rPr lang="en-GB" baseline="-25000" dirty="0" smtClean="0"/>
              <a:t>   </a:t>
            </a:r>
            <a:r>
              <a:rPr lang="en-GB" dirty="0" smtClean="0"/>
              <a:t>Measured in Nm/rad. </a:t>
            </a:r>
          </a:p>
          <a:p>
            <a:endParaRPr lang="en-GB" dirty="0" smtClean="0"/>
          </a:p>
          <a:p>
            <a:r>
              <a:rPr lang="en-GB" dirty="0" smtClean="0"/>
              <a:t>It describes the amount of torque required to roll the chassis through 1 radian (= 57.296 degrees)</a:t>
            </a:r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AutoShape 2" descr="data:image/jpeg;base64,/9j/4AAQSkZJRgABAQAAAQABAAD/2wCEAAkGBhAQEBMSEhAUFBAREhYSFhUSEhEVFhEbFREVFBUWFhkXJyYeFxkjGRUWHy8gIygpLCwtFR4xNTAqNSgrLSkBCQoKDgwOGg8PGi0lHiQsLTIvNSkrKjUqLCktLC0sKiwsLCkzLDQpNSkpLDUsKS8tKiw1LCwpLCwpKSkpLCkvKv/AABEIAKsBJgMBIgACEQEDEQH/xAAcAAEAAgMBAQEAAAAAAAAAAAAABQYDBAcCCAH/xABMEAABAwIDAgkHBwoEBgMAAAABAAIDBBEFEiEGMQcTFyJBUVVhkzJxgZGUodEUI3KSorGyFiQzQlNUYoKzwlJjc8EIZHWjw9I0Q0T/xAAbAQEBAAMBAQEAAAAAAAAAAAAABAIDBQYBB//EADIRAQACAQIDAwsEAwEAAAAAAAABAgMEEQUhMRJBYRMUIjJRcYGRodHwFUKx4VLB8Qb/2gAMAwEAAhEDEQA/AO4oiIC1nYlCCQZYwQbEF7Lj3rZXGcLq8IiNc+tw4zObiFU503yB0zGt43QGW1hbXQnS6DsrXAi4NwdbjpX6ubbN4icNoqupbTvbST1TPkNK5wDiJskbANSImPkOYDoFzZT8O0dZBU08NdBA1lW50cclPLI8MkDC8RyB7QdWtdZw0uNwQWYVLDbnt5xLRzhqRe4HWdDp3LIuT4QPmcJ/61V/jrV1hAREQEREBERAREQEREBERAREQEREBERAREQEREBERAREQEREBERAREQFX9lNn300dSyXI4T1lROA0lwyTOuA7MBrbeNR3lWBYp6ljBd72tHW5waPego7OD+obT1FGyZjaVs0dTQuJc59M5kgl4p7SLGIPGlnXsSt9mCV9XU00tb8njio3mZrKZ8shmkLHMDnOe1uRgDicouSTqVJy7a4eDYVUcjtebCTM7TfpFmPQtaTbeP/AOumqpBbfxTYhv3fnDmH1BBF0GxNRHHQtLor0uIz1b7OfYsldUFobzdXfOtuDYaHVXhReDbRRVRc1oeyVgBdFK0Ne0EkNcLEtc02POaSOjeCFKICIiAiIgIiICIiAiIgIiICIiAiIgIiICIiAiJdARRtXtJRw/pKqBhO4OmjBNt9he5WkduaLofI5p/Wjpqp7N9r5msLbelBPosNJWRzMbJG9r43i7XNIIcO4hZkBERAREQEREFV2sxCR0zKVj3RsMRmlcwlr3jOGMja4atBOYuIseaACLlQbMEpgb8RGXXvmcxr3fWfd3vUztazLV0r9PnIp4T32MUrfUGSetaiAN1ujq6EREHiCTJWUj915XwHU+TLC827/nIotO5Xtc6xaTJGJNBxMsM1z+qI52PefqB3rK6KgIiICIiAiIgIiICIiAiIgIiICIiAiIgIiIKXjGJTVE8sbZXxU8D+LtE7I+Z4a1z3OeOc1gzBoa21yHEm1go1+CwON3sMpvf5+SWb+qXda2pm5aysZ/nMlHcJKeP+5j1kQYqakjjFo42MH8DGs/DZZSiINvZCTJU1MQNmvZFUhuvlOdJHK7qF8kZPe4neSraqThEoZiEP+bBPF5y10Mrfc2T1q7ICIiAiIgIiIK5tvGeKgkvpFVxE+aXNTeq8wUUp7bODNQVNr5mRGZtt5dD88z7TAoHMDqNx1CAiIg18QpuNhkjvbjI3sv1Z2Ft/erlgVbx9LBN+1hjk+vG13+6qoNlM7Du/M2sJN4ZJodd4Ec8jWDzZAy3dZBPoiICIiAijsS2jo6Z2WeqhicRmDZJY2OIJIBsTe2h17lD1PChhEe+viP8Ap55PdGCs60tbpAtKKjVPDRhDLZZ5JPoU8+n1w1R0vD1hw8mGqd5o4R+J4W+uj1FumO3ykdKRcjl/4go782gkI/inY0+oAqPn/wCIGoPkUMTfpTSO+5rVRXhWst0xyO2IuA1HDribhzY6Zmu8RyuP2n29yj6jhjxh40qGM744Ib/bDlRXgest+2I+MD6Oui+YKjhIxZ+/EJv5eLZ+BoUfLtTXuN3V1USf+Zn+4OsqK/8AndTPWax8Z+w+ri4BadRjdNH5dRCzW3Oljbr1anevkuSVziS5xcTqS5xcT5yVY+DXZ4VmJ08ZYDHG7j5NG2yxWcAR0gvyN/mKZ+BWwYrZb5I5R7B9PIiLzoIiIKbtAwtxDptLSMPdeGZ4PptO33LCt7bKO09HJrYumg8SHjRf2f3rRQEREGF8mSekffRtUxpt1SskgA82aVqvy5zjj8tO9+t4ss+m/wCZkbNb/t29K6KCg/UREBERAREQY54Q9rmuF2uBaR1gix9y57gZPyaEO8pkbY3a350Y4t+vTzmldGXP6aPJJUx6fN1cwFuqRwqB7pkGwiIgJs5tFTUs1VDNKIy6VtQ0vuGkSQMabutlbz4n7z0oqdtdDapYd3G07m36SY5PhOtObJOOk2jufYjd0uo20pYw55L+KaLmRsbnNsN5GXnFttbgWtqsNNwjYVILiuhH+o4x/wBQBUV+Pl8RbFTyyzlhtHG3NcgWJuP1Rv3X7lzCbB6mLR9PMyw/XhlZ+IBOCzk1tbznjs7Ty8f+LMenpfrL6ep8epZLZKmF992WWN1/NYrfuvkY27r+i62IKyWMWZI9g6mPe38JC7s8M/xs2TofZZ2rho2Q+VUvyuNvz9ICXWGr4t7x3lvljuDutcDurLBtniLLBtdUWGlnSvcPNZ1wQpXA+Ddk1M2V87mvlbnYGtblYDq3MP1tOgWtuVuHiuHguLbWW9GZ5bRMzv3/AHaMmlvRRUWarpjFI+N3lRvcw23Xa4tNu7RYV7bHeuSsXr0mN490pRERZAiIg/bL8XUodk6bEMBiqi9kNTSMfG6V3kvbHIQ1kttfJLQDa403hctUml1ddR2oiNprO0jcwnCZaqURRNzPIubmwaBvLj0DUetdX4MKSnwh87q6eKKafKyMucchjYA5xDyAAS54uDY8wG3SudbHbQfI6i/FmRsoEZazy7lwy5es30t03Vi2/nqZDG11FUQxx5nZpYnDMXADQtu2wA6zv7l4zjWq4hfiMaPsxGCYid+/837lGLFXJymXe6PEYZheKVkg33je1w13eSthfJEUhaczTZw3OabEeYjUKdw/brEqe3F1s1hua93GN81pLhTW4Zb9tolRbQ2/bL6aRcJw/htxGOwkZBMOkljmOPpYcv2VacH4bo5nBj6GbOToIHNluLamxyke/wA6ky6TLiibWjlHintpslesLZtxF+bsksSYamB4t/FM2F1+7JK5RC87abZ0r6CWNoe6aWBxEeUtdEcuZpkvo0hwGguSRp1oyUOAcNzgHDzEXH3qKt629Wd0+z0iIsxjqIBIxzDue1zD5nNLT7irTsxVGWippHElz6eIuvvzcW3NfvvdVq6l9hnAUpj/AGNRUR+jj3vb9h7UFhREQEREBERAVIxSPJX1Av8ApI4JwLdYkhd6fmWesK7qo7Vx5ayndr85BNGeq7HxSM9NjIg1UREBVrbWPSnf/hmdH4kTz+KNvrVlUNtfHeje7pjdHLp1MmYXfZzei615a9qkx4PsIzY+YMr6Yk2HGFvnzxPYB63D1Lsa4bhs4jnheTYMmjcT1AStufQLruah4dO+OY8WV+rWqMOhkBD4o3g7w5jXA+e4UVPsHhj/ACqCn/liY38NlPIunFpjpLGJmOim1HBHhLgbU7mE9LJ59PMHOI9ywYlsNJS0T20ErjJFG4xMnDZLkahjXc23SBmuLkdCvKLDNSuoiK5o7URO/Pmy8pb2vj6SQuJc4kucSSTvJJuSe+68roHDHsj8jrPlEbbU9YS/TcyXfI3uzeWPO/qXP1+o6DUU1GCt6cvD2bdzBsUFBLPI2KJhfK8kNa3e6wJNvQCfQtdbWF4i+mninj8uGRsjeolpBse47vSpnbXCWMlbVQD8zrQZoj/gJN5YT1OY+4t1WW22aa5opbpMcvfHWPl090iMODP+TfKczMmfJbjIs2gBvlvm6Rpa/Tu1UevWc2tc2ve19L7r269F5W2kWjftTvz+gs3B7W2rooXkmCqz0j230IqG8Xu3XzZD/KFXqqnMb3xu8qNzmHztcWn3hTGw1K6TEqNreipjee5sbxI4+hrCo/GqoS1M8jfJknlePM+Rzh7ipaRtqrRHfWN/fvO3z/0LLwS4F8qxSIkXjpr1Luq7CBGPPxhaf5CvpGy5lwE4DxVFJVOHOqpLNP8AlxEtHreZD6l01eE4tqPL6q0x0jlHw/sReIbMUVR+mpYZDuu6JhPrtdVuv4HMLl8mOSE6/opXdPdJmHoFleEXPrkvX1ZmGdb2r0lyPEOAbeYK3p0bNF0d7mEa/wAqx7N8Hldh8sjpGMkjewND4HF5HOv5BAdY9wO4eddgRY6q99VgtgyT6Nvm2+c5NtplxPG66OdzMmrQ0gusRmzFpsL62AB1/iVg2YmzUdOTvETWHzxjiz72quY1S8VUzx/4Zn+ouLm+nK5vrUzsZJenc39nPK23UHuEw/qrh8MpGG1sUd33a7zvzTyIi7TWLf2MfaSsjtpxscw7+Mgaw+jNC71laCzbOyZcQcOiak9Zgn+FT96C5IiICIiAiIgKt7bxnJTSdEdUy5vuEsclOPRmlYrIoPbeO+H1DhviYJx54HtnHvjQQaIfciAtXFaXjYJo/wBpE9n1mED3lbSAoKZspFFOC57WucWMIa4BwAc0udodCd3u61EbZY7PTVWWmq5oxkaXsjmkDWOudMoNm80NNu9dY2UwqCbDmQSxRuZE+SIssLAw1D2NOm51mg3369681PBXhEm+kDT/AJckzPc1wB9Ki0GijTaudRe0zXbbs9ynFlrWfShxyDhNxZhFq15t0PZC4Hz3bf3qRp+GfFGnV0D+58P/AKOar9UcCWGu8l08Z62yg29DwVG1XANAf0dZK3/Ujjf+HIvTeX0dutfp9lPldPPWv0Q8PDvVi2ekgd15XyNv5r5rKTg4eo78+heB/BM1x9Tmt+9aNTwDTgHi62N3UHxPbf0gm3qUZU8CeJtF2up3nqbK8H7bQE7Oit37fM20tvyUztVwmYXiVHJTyxVDHPF2OMcbuKe3Vj9HdB323gkdK5GzDZzHxohk4oXu8MflFjY861rA9KuFRwU4uwf/ABM30JYD/cCro+ubSUbH1EMkLY4mtcx8ThqAGZN2XU6DWxup9RxjJwiKxo6eU7c8436fL2tOXFij1JcTU9s9tKIGPp54uPoZjd8RNnMcBYSwu/UkHqI0PdAGVt94HdcadyzQUkknkRvf9Bj3fhBX6BlthyY9ssxHx6T/AEjWZ+xLKjnYfVxTtOvEzPZBUs7nMeQ19v8AE02XhvBpif68DYmje+WeBjAOk3LtQO66jYNkMQkHMoKlwH/Lyj8QCkabgzxeUXFBLYafOOhj90jgVBbVxj5RqK7eMbz9Jj+BnlrKbDYZIqeZtRXTsMUk8YPFU7HeWyBx1e9w0L9wG5amy+xj65r38YI42HIDlzlzrA6C4sBca9/qlIeBnGHb4I2/Snj/ALbq8bF8GuJUedkstMYH8+zDM5wfYDS7WgAga79wt0rhcZ4hbFo7/p+WJzTMbzPWY79uW0eH3ZV235ovlLq8KEdF8lp3MgiY1jmulbnaG2DiNbONjfvvvW7Fw9jTNQHvy1A9wLP91kx/gcqqmZ0prYsxAAaYXtDQNzRZx79eslQMvAfiIBIkpndwklBPrZZcrSRgthp5xPp7c9t+q6saaY59fitkHDrRHy6eob5hE7+4LfpeGbC33zPlj+nC838PMuZy8EeLN/8Aztd9GaH+4hR1TwfYpGbOoZr/AMAbIPWwkKnzbSW6X+rLyGnnpb6u2wcKGEv3VjB9NkrPxNCkYds8OfYNrqYk7hx8QJ9BN185VGzlbGbPpKhtuuCW3rtZaEsZbo4Fvc4Ee4p+n4p9W/8AB5nSelnWtvI2/LXPY5rmyxsfdhBF7FhBt08wH+YLDsZJaSpZ18VL62ujP9JvrWpsZgVKaOOQRte+UXe7pzBxu0EeTl3aefpWxgVM+GtALXCOaCQMc5jhxojlY5haToea550379y8Vp89L67JWkTymY5x+d8JMlOzGy2IiLuNAvNK/JW0jtOc+WA3vukp3yfigYPSvS1MQfkEchIAiqaeQk/qtFQxrz9Rz/eg6GiIgIiICIiAsNZTiSN8Z3PY5hvqLOaQfvWZEHOsFlLqaEnyuKYHfSa0Nf8AaBW6tajZldPH+yqp2jS1g6UzNHmyytWygIiIJHYmQA1cfS2oEg80sETvxiRWdU/ZmTLXSt6JaVjhpvMMz2uN+u07PcrggIiICIiAsVRTMkaWSMa9jt7XtDmnW+oOhWVEGrFhUDDdsMbT/DGwfcFs2X6iAiIgIiICIiAlkRAXmSIOFnAEHoIuD6CvSINCTAaZxuYI+/mAA23BwGjvSonbVlm0rxoGVTWnTolhlhA+vIxWVQW3DfzCZ/7HJPu/YSsm/st6V8isRzgQiL9I1X4voLTxiAyU8zBvdDIB58ht77LcQILhh1YJoY5R5MsbZB5ntDh962FBbESE0EAJuYmug8CR0P8A41OoCIiAiIgIoKXbvC2OLXYjStc0lpBqIQWkGxBF9CCvPKBhPaVJ7TD8UENiEeSvqm6/OCCcdXOjMJt7P7wij9otr8NNZFIyupnB9PJG9zaiIhpjljdGDY6EiSX1dy1/yww/9+pvHi+KCYRQ/wCWGH/v1N48XxT8sMP/AH6m8eL4oJehfkrqR2vPM0B/nh4659NOB6VeVymXa6gMtNatp7tqon5uPjAYG5i9zjfQcXnb3l4HSrtygYT2lSe0w/FBYEUBygYT2lSe0w/FOUDCe0qT2mH4oJ9FAcoGE9pUntMPxTlAwntKk9ph+KCfRQHKBhPaVJ7TD8U5QMJ7SpPaYfign0UBygYT2lSe0w/FOUDCe0qT2mH4oJ9FAcoGE9pUntMPxTlAwntKk9ph+KCfRQHKBhPaVJ7TD8U5QMJ7SpPaYfign0UBygYT2lSe0w/FOUDCe0qT2mH4oJ9FAcoGE9pUntMPxTlAwntKk9ph+KCfRQHKBhPaVJ7TD8U5QMJ7SpPaYfign1q4pR8dBLF+1ifH9dhb/uorlAwntKk9ph+K/DwgYT2lSe0w/FBXcKnMlPC83u+KNxvvuWAm/fe62lXcN2qw+Njo/ltPaOaZjSZ4uc0TycW4a6gsLVtfljh/79TePH8UEwih/wAscP8A36m8eP4p+WOH/v1N48fxQWvYiTm1MdyeLqnnXoEscc+ndeR3vVlXOtl9tMOjqKkur6ZrHsgcM08QBeOOa7KSdeY2K/nCtdHtphs0jY4q+mkkebNYyeJznHqABuUE0iIgIiIK9NwfYU9znuw+mc5xLnEwsJcSbknvuvHJvhHZtL4LFZEQVvk3wjs2l8Ficm+Edm0vgsVkRBW+TfCOzaXwWJyb4R2bS+CxWREFb5N8I7NpfBYnJvhHZtL4LFZEQVvk3wjs2l8FicnGEdm0vgsVkRBXOTjCOzaXwWJycYR2bS+CxWNEFc5OMI7NpfBYnJxhHZtL4LFY0QVzk4wjs2l8FicnGEdm0vgsVjRBXOTjCOzaXwWJycYR2bS+CxWNEFc5OMI7NpfBYnJxhHZtL4LFY0QVzk4wjs2l8FicnGEdm0vgsVjRBXOTjCOzaXwWJycYR2bS+CxWNEFc5OMI7NpfBYnJxhHZtL4LFY0QVzk4wjs2l8FicnGEdm0vgsVjWviHGcVJxVuNyOyXAIzZTl0JF9bdIQQnJxhHZtL4LF+cnGEdm0vgsSKtxMk3gYGtdYZgM0gEb3X0ks05msbuP6S9rAhfjqrFHO0ijY3M0XyBxIPGZifnBZrSGDrcHXGW9mh65OMI7NpfBYnJxhHZtL4LF+DEMTu29MyxBLiMpyfOWaB85zzlGu7yr9Fj+vxSujfE10IIkkA5rC4gB1iCQ6wOW7s1raWtqSAcnGEdm0vgsWai2Fw2CRssVDTslYbteyJgc09YI3LxNW4jcBkDNTYlwFmgyWcdJOdlbu3Zrk2ZazpbDJJnRAzNDZdbhu7fp0no70G0iIgIiICIiAiIgIiICIiAiIgIiICIiAiIgIiICIiAiIgIiICIiAiIgIiICIiAiIgIiIP/2Q=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12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512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53" name="Rounded Rectangle 52"/>
          <p:cNvSpPr/>
          <p:nvPr/>
        </p:nvSpPr>
        <p:spPr>
          <a:xfrm rot="21084351">
            <a:off x="4833099" y="4377982"/>
            <a:ext cx="504056" cy="1236910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4" name="Rounded Rectangle 53"/>
          <p:cNvSpPr/>
          <p:nvPr/>
        </p:nvSpPr>
        <p:spPr>
          <a:xfrm rot="21084351">
            <a:off x="8032347" y="4344348"/>
            <a:ext cx="504056" cy="1236910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5" name="Snip Same Side Corner Rectangle 54"/>
          <p:cNvSpPr/>
          <p:nvPr/>
        </p:nvSpPr>
        <p:spPr>
          <a:xfrm rot="10284351">
            <a:off x="6049490" y="4385018"/>
            <a:ext cx="1296144" cy="876870"/>
          </a:xfrm>
          <a:prstGeom prst="snip2Same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56" name="Straight Connector 55"/>
          <p:cNvCxnSpPr/>
          <p:nvPr/>
        </p:nvCxnSpPr>
        <p:spPr>
          <a:xfrm rot="21084351" flipH="1" flipV="1">
            <a:off x="5375864" y="5159964"/>
            <a:ext cx="720077" cy="93202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57" name="Straight Connector 56"/>
          <p:cNvCxnSpPr>
            <a:stCxn id="55" idx="0"/>
          </p:cNvCxnSpPr>
          <p:nvPr/>
        </p:nvCxnSpPr>
        <p:spPr>
          <a:xfrm rot="21084351" flipH="1" flipV="1">
            <a:off x="5315572" y="4639243"/>
            <a:ext cx="720077" cy="336747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58" name="Straight Connector 57"/>
          <p:cNvCxnSpPr/>
          <p:nvPr/>
        </p:nvCxnSpPr>
        <p:spPr>
          <a:xfrm rot="21084351" flipH="1" flipV="1">
            <a:off x="7407513" y="4954423"/>
            <a:ext cx="648072" cy="410854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59" name="Straight Connector 58"/>
          <p:cNvCxnSpPr/>
          <p:nvPr/>
        </p:nvCxnSpPr>
        <p:spPr>
          <a:xfrm rot="21084351" flipH="1" flipV="1">
            <a:off x="7341701" y="4677780"/>
            <a:ext cx="648071" cy="93202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 rot="21084351">
            <a:off x="4295281" y="5269254"/>
            <a:ext cx="4824536" cy="686172"/>
          </a:xfrm>
          <a:prstGeom prst="line">
            <a:avLst/>
          </a:prstGeom>
          <a:ln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Straight Connector 65"/>
          <p:cNvCxnSpPr/>
          <p:nvPr/>
        </p:nvCxnSpPr>
        <p:spPr>
          <a:xfrm rot="21084351" flipV="1">
            <a:off x="6610013" y="3579559"/>
            <a:ext cx="0" cy="1540205"/>
          </a:xfrm>
          <a:prstGeom prst="line">
            <a:avLst/>
          </a:prstGeom>
          <a:ln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Straight Connector 66"/>
          <p:cNvCxnSpPr/>
          <p:nvPr/>
        </p:nvCxnSpPr>
        <p:spPr>
          <a:xfrm rot="21084351" flipV="1">
            <a:off x="6606319" y="3562420"/>
            <a:ext cx="216025" cy="1298376"/>
          </a:xfrm>
          <a:prstGeom prst="line">
            <a:avLst/>
          </a:prstGeom>
          <a:ln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Curved Connector 67"/>
          <p:cNvCxnSpPr/>
          <p:nvPr/>
        </p:nvCxnSpPr>
        <p:spPr>
          <a:xfrm rot="21084351">
            <a:off x="6525443" y="3670122"/>
            <a:ext cx="216025" cy="12700"/>
          </a:xfrm>
          <a:prstGeom prst="curvedConnector3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0" name="TextBox 79"/>
          <p:cNvSpPr txBox="1"/>
          <p:nvPr/>
        </p:nvSpPr>
        <p:spPr>
          <a:xfrm rot="21084351">
            <a:off x="6416194" y="3207515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θ</a:t>
            </a:r>
            <a:endParaRPr lang="en-GB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cxnSp>
        <p:nvCxnSpPr>
          <p:cNvPr id="81" name="Straight Arrow Connector 80"/>
          <p:cNvCxnSpPr/>
          <p:nvPr/>
        </p:nvCxnSpPr>
        <p:spPr>
          <a:xfrm>
            <a:off x="5163370" y="5790361"/>
            <a:ext cx="3240360" cy="0"/>
          </a:xfrm>
          <a:prstGeom prst="straightConnector1">
            <a:avLst/>
          </a:prstGeom>
          <a:ln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2" name="TextBox 81"/>
          <p:cNvSpPr txBox="1"/>
          <p:nvPr/>
        </p:nvSpPr>
        <p:spPr>
          <a:xfrm>
            <a:off x="6531522" y="5862369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</a:t>
            </a:r>
            <a:endParaRPr lang="en-GB" dirty="0"/>
          </a:p>
        </p:txBody>
      </p:sp>
      <p:sp>
        <p:nvSpPr>
          <p:cNvPr id="85" name="Oval 84"/>
          <p:cNvSpPr/>
          <p:nvPr/>
        </p:nvSpPr>
        <p:spPr>
          <a:xfrm>
            <a:off x="6660232" y="5445224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8" name="Arc 87"/>
          <p:cNvSpPr/>
          <p:nvPr/>
        </p:nvSpPr>
        <p:spPr>
          <a:xfrm>
            <a:off x="6516216" y="5301208"/>
            <a:ext cx="360040" cy="360040"/>
          </a:xfrm>
          <a:prstGeom prst="arc">
            <a:avLst>
              <a:gd name="adj1" fmla="val 100716"/>
              <a:gd name="adj2" fmla="val 14700212"/>
            </a:avLst>
          </a:prstGeom>
          <a:ln w="28575">
            <a:solidFill>
              <a:srgbClr val="FF0000"/>
            </a:solidFill>
            <a:headEnd type="non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Box 23"/>
              <p:cNvSpPr txBox="1"/>
              <p:nvPr/>
            </p:nvSpPr>
            <p:spPr>
              <a:xfrm>
                <a:off x="611559" y="3331971"/>
                <a:ext cx="1257973" cy="887935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0" i="1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𝐾</m:t>
                          </m:r>
                        </m:e>
                        <m:sub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𝜃</m:t>
                          </m:r>
                        </m:sub>
                      </m:sSub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i="1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  <m:t>𝑀</m:t>
                              </m:r>
                            </m:e>
                            <m:sub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𝜃</m:t>
                              </m:r>
                            </m:sub>
                          </m:sSub>
                        </m:num>
                        <m:den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𝜃</m:t>
                          </m:r>
                        </m:den>
                      </m:f>
                    </m:oMath>
                  </m:oMathPara>
                </a14:m>
                <a:endParaRPr lang="en-GB" b="0" dirty="0" smtClean="0">
                  <a:ea typeface="Cambria Math"/>
                </a:endParaRPr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24" name="TextBox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559" y="3331971"/>
                <a:ext cx="1257973" cy="887935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Box 24"/>
              <p:cNvSpPr txBox="1"/>
              <p:nvPr/>
            </p:nvSpPr>
            <p:spPr>
              <a:xfrm>
                <a:off x="2659823" y="3318639"/>
                <a:ext cx="1611274" cy="670825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0" i="1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𝑀</m:t>
                          </m:r>
                        </m:e>
                        <m:sub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𝜃</m:t>
                          </m:r>
                        </m:sub>
                      </m:sSub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GB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𝑇</m:t>
                              </m:r>
                            </m:e>
                            <m:sup>
                              <m: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𝜃</m:t>
                          </m:r>
                          <m:sSub>
                            <m:sSubPr>
                              <m:ctrlPr>
                                <a:rPr lang="en-GB" i="1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𝐾</m:t>
                              </m:r>
                            </m:e>
                            <m:sub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𝑊</m:t>
                              </m:r>
                            </m:sub>
                          </m:sSub>
                        </m:num>
                        <m:den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25" name="TextBox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59823" y="3318639"/>
                <a:ext cx="1611274" cy="670825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Box 25"/>
              <p:cNvSpPr txBox="1"/>
              <p:nvPr/>
            </p:nvSpPr>
            <p:spPr>
              <a:xfrm>
                <a:off x="611558" y="4349661"/>
                <a:ext cx="1559145" cy="92519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0" i="1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𝐾</m:t>
                          </m:r>
                        </m:e>
                        <m:sub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𝜃</m:t>
                          </m:r>
                        </m:sub>
                      </m:sSub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GB" i="1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𝑇</m:t>
                              </m:r>
                            </m:e>
                            <m:sup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𝜃</m:t>
                          </m:r>
                          <m:sSub>
                            <m:sSubPr>
                              <m:ctrlPr>
                                <a:rPr lang="en-GB" i="1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𝐾</m:t>
                              </m:r>
                            </m:e>
                            <m:sub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𝑊</m:t>
                              </m:r>
                            </m:sub>
                          </m:sSub>
                        </m:num>
                        <m:den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𝜃</m:t>
                          </m:r>
                        </m:den>
                      </m:f>
                    </m:oMath>
                  </m:oMathPara>
                </a14:m>
                <a:endParaRPr lang="en-GB" b="0" dirty="0" smtClean="0">
                  <a:ea typeface="Cambria Math"/>
                </a:endParaRPr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26" name="TextBox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558" y="4349661"/>
                <a:ext cx="1559145" cy="92519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Box 26"/>
              <p:cNvSpPr txBox="1"/>
              <p:nvPr/>
            </p:nvSpPr>
            <p:spPr>
              <a:xfrm>
                <a:off x="642110" y="5399774"/>
                <a:ext cx="1498039" cy="92519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0" i="1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𝐾</m:t>
                          </m:r>
                        </m:e>
                        <m:sub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𝜃</m:t>
                          </m:r>
                        </m:sub>
                      </m:sSub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GB" i="1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𝑇</m:t>
                              </m:r>
                            </m:e>
                            <m:sup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  <m:sSub>
                            <m:sSubPr>
                              <m:ctrlPr>
                                <a:rPr lang="en-GB" i="1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𝐾</m:t>
                              </m:r>
                            </m:e>
                            <m:sub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𝑊</m:t>
                              </m:r>
                            </m:sub>
                          </m:sSub>
                        </m:num>
                        <m:den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en-GB" b="0" dirty="0" smtClean="0">
                  <a:ea typeface="Cambria Math"/>
                </a:endParaRPr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27" name="TextBox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2110" y="5399774"/>
                <a:ext cx="1498039" cy="92519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5005772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  <p:bldP spid="25" grpId="0"/>
      <p:bldP spid="26" grpId="0"/>
      <p:bldP spid="27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>
                <a:solidFill>
                  <a:schemeClr val="accent1">
                    <a:satMod val="150000"/>
                  </a:schemeClr>
                </a:solidFill>
              </a:rPr>
              <a:t>Elastic Weight Transfer</a:t>
            </a:r>
            <a:endParaRPr lang="en-GB" dirty="0">
              <a:solidFill>
                <a:schemeClr val="accent1">
                  <a:satMod val="150000"/>
                </a:schemeClr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369044"/>
            <a:ext cx="1841581" cy="75570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6" name="TextBox 5"/>
          <p:cNvSpPr txBox="1"/>
          <p:nvPr/>
        </p:nvSpPr>
        <p:spPr>
          <a:xfrm>
            <a:off x="165944" y="1524048"/>
            <a:ext cx="5270152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Roll Stiffness</a:t>
            </a:r>
          </a:p>
          <a:p>
            <a:endParaRPr lang="en-GB" b="1" dirty="0" smtClean="0"/>
          </a:p>
          <a:p>
            <a:r>
              <a:rPr lang="en-GB" dirty="0" smtClean="0"/>
              <a:t>Each suspension has it’s own roll stiffness</a:t>
            </a:r>
          </a:p>
          <a:p>
            <a:endParaRPr lang="en-GB" dirty="0" smtClean="0"/>
          </a:p>
          <a:p>
            <a:r>
              <a:rPr lang="en-GB" dirty="0" smtClean="0"/>
              <a:t>Front : K</a:t>
            </a:r>
            <a:r>
              <a:rPr lang="el-GR" baseline="-25000" dirty="0" smtClean="0"/>
              <a:t>θ</a:t>
            </a:r>
            <a:r>
              <a:rPr lang="en-GB" baseline="-25000" dirty="0" smtClean="0"/>
              <a:t>f 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Rear : K</a:t>
            </a:r>
            <a:r>
              <a:rPr lang="el-GR" baseline="-25000" dirty="0" smtClean="0"/>
              <a:t>θ</a:t>
            </a:r>
            <a:r>
              <a:rPr lang="en-GB" baseline="-25000" dirty="0" err="1" smtClean="0"/>
              <a:t>fr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The total roll </a:t>
            </a:r>
            <a:r>
              <a:rPr lang="en-GB" dirty="0"/>
              <a:t>stiffness, K</a:t>
            </a:r>
            <a:r>
              <a:rPr lang="el-GR" baseline="-25000" dirty="0" smtClean="0"/>
              <a:t>θ</a:t>
            </a:r>
            <a:r>
              <a:rPr lang="en-GB" dirty="0" smtClean="0"/>
              <a:t> is the sum of the front and rear roll stiffness's – both front and rear suspensions resist roll.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AutoShape 2" descr="data:image/jpeg;base64,/9j/4AAQSkZJRgABAQAAAQABAAD/2wCEAAkGBhAQEBMSEhAUFBAREhYSFhUSEhEVFhEbFREVFBUWFhkXJyYeFxkjGRUWHy8gIygpLCwtFR4xNTAqNSgrLSkBCQoKDgwOGg8PGi0lHiQsLTIvNSkrKjUqLCktLC0sKiwsLCkzLDQpNSkpLDUsKS8tKiw1LCwpLCwpKSkpLCkvKv/AABEIAKsBJgMBIgACEQEDEQH/xAAcAAEAAgMBAQEAAAAAAAAAAAAABQYDBAcCCAH/xABMEAABAwIDAgkHBwoEBgMAAAABAAIDBBEFEiEGMQcTFyJBUVVhkzJxgZGUodEUI3KSorGyFiQzQlNUYoKzwlJjc8EIZHWjw9I0Q0T/xAAbAQEBAAMBAQEAAAAAAAAAAAAABAIDBQYBB//EADIRAQACAQIDAwsEAwEAAAAAAAABAgMEEQUhMRJBYRMUIjJRcYGRodHwFUKx4VLB8Qb/2gAMAwEAAhEDEQA/AO4oiIC1nYlCCQZYwQbEF7Lj3rZXGcLq8IiNc+tw4zObiFU503yB0zGt43QGW1hbXQnS6DsrXAi4NwdbjpX6ubbN4icNoqupbTvbST1TPkNK5wDiJskbANSImPkOYDoFzZT8O0dZBU08NdBA1lW50cclPLI8MkDC8RyB7QdWtdZw0uNwQWYVLDbnt5xLRzhqRe4HWdDp3LIuT4QPmcJ/61V/jrV1hAREQEREBERAREQEREBERAREQEREBERAREQEREBERAREQEREBERAREQFX9lNn300dSyXI4T1lROA0lwyTOuA7MBrbeNR3lWBYp6ljBd72tHW5waPego7OD+obT1FGyZjaVs0dTQuJc59M5kgl4p7SLGIPGlnXsSt9mCV9XU00tb8njio3mZrKZ8shmkLHMDnOe1uRgDicouSTqVJy7a4eDYVUcjtebCTM7TfpFmPQtaTbeP/AOumqpBbfxTYhv3fnDmH1BBF0GxNRHHQtLor0uIz1b7OfYsldUFobzdXfOtuDYaHVXhReDbRRVRc1oeyVgBdFK0Ne0EkNcLEtc02POaSOjeCFKICIiAiIgIiICIiAiIgIiICIiAiIgIiICIiAiJdARRtXtJRw/pKqBhO4OmjBNt9he5WkduaLofI5p/Wjpqp7N9r5msLbelBPosNJWRzMbJG9r43i7XNIIcO4hZkBERAREQEREFV2sxCR0zKVj3RsMRmlcwlr3jOGMja4atBOYuIseaACLlQbMEpgb8RGXXvmcxr3fWfd3vUztazLV0r9PnIp4T32MUrfUGSetaiAN1ujq6EREHiCTJWUj915XwHU+TLC827/nIotO5Xtc6xaTJGJNBxMsM1z+qI52PefqB3rK6KgIiICIiAiIgIiICIiAiIgIiICIiAiIgIiIKXjGJTVE8sbZXxU8D+LtE7I+Z4a1z3OeOc1gzBoa21yHEm1go1+CwON3sMpvf5+SWb+qXda2pm5aysZ/nMlHcJKeP+5j1kQYqakjjFo42MH8DGs/DZZSiINvZCTJU1MQNmvZFUhuvlOdJHK7qF8kZPe4neSraqThEoZiEP+bBPF5y10Mrfc2T1q7ICIiAiIgIiIK5tvGeKgkvpFVxE+aXNTeq8wUUp7bODNQVNr5mRGZtt5dD88z7TAoHMDqNx1CAiIg18QpuNhkjvbjI3sv1Z2Ft/erlgVbx9LBN+1hjk+vG13+6qoNlM7Du/M2sJN4ZJodd4Ec8jWDzZAy3dZBPoiICIiAijsS2jo6Z2WeqhicRmDZJY2OIJIBsTe2h17lD1PChhEe+viP8Ap55PdGCs60tbpAtKKjVPDRhDLZZ5JPoU8+n1w1R0vD1hw8mGqd5o4R+J4W+uj1FumO3ykdKRcjl/4go782gkI/inY0+oAqPn/wCIGoPkUMTfpTSO+5rVRXhWst0xyO2IuA1HDribhzY6Zmu8RyuP2n29yj6jhjxh40qGM744Ib/bDlRXgest+2I+MD6Oui+YKjhIxZ+/EJv5eLZ+BoUfLtTXuN3V1USf+Zn+4OsqK/8AndTPWax8Z+w+ri4BadRjdNH5dRCzW3Oljbr1anevkuSVziS5xcTqS5xcT5yVY+DXZ4VmJ08ZYDHG7j5NG2yxWcAR0gvyN/mKZ+BWwYrZb5I5R7B9PIiLzoIiIKbtAwtxDptLSMPdeGZ4PptO33LCt7bKO09HJrYumg8SHjRf2f3rRQEREGF8mSekffRtUxpt1SskgA82aVqvy5zjj8tO9+t4ss+m/wCZkbNb/t29K6KCg/UREBERAREQY54Q9rmuF2uBaR1gix9y57gZPyaEO8pkbY3a350Y4t+vTzmldGXP6aPJJUx6fN1cwFuqRwqB7pkGwiIgJs5tFTUs1VDNKIy6VtQ0vuGkSQMabutlbz4n7z0oqdtdDapYd3G07m36SY5PhOtObJOOk2jufYjd0uo20pYw55L+KaLmRsbnNsN5GXnFttbgWtqsNNwjYVILiuhH+o4x/wBQBUV+Pl8RbFTyyzlhtHG3NcgWJuP1Rv3X7lzCbB6mLR9PMyw/XhlZ+IBOCzk1tbznjs7Ty8f+LMenpfrL6ep8epZLZKmF992WWN1/NYrfuvkY27r+i62IKyWMWZI9g6mPe38JC7s8M/xs2TofZZ2rho2Q+VUvyuNvz9ICXWGr4t7x3lvljuDutcDurLBtniLLBtdUWGlnSvcPNZ1wQpXA+Ddk1M2V87mvlbnYGtblYDq3MP1tOgWtuVuHiuHguLbWW9GZ5bRMzv3/AHaMmlvRRUWarpjFI+N3lRvcw23Xa4tNu7RYV7bHeuSsXr0mN490pRERZAiIg/bL8XUodk6bEMBiqi9kNTSMfG6V3kvbHIQ1kttfJLQDa403hctUml1ddR2oiNprO0jcwnCZaqURRNzPIubmwaBvLj0DUetdX4MKSnwh87q6eKKafKyMucchjYA5xDyAAS54uDY8wG3SudbHbQfI6i/FmRsoEZazy7lwy5es30t03Vi2/nqZDG11FUQxx5nZpYnDMXADQtu2wA6zv7l4zjWq4hfiMaPsxGCYid+/837lGLFXJymXe6PEYZheKVkg33je1w13eSthfJEUhaczTZw3OabEeYjUKdw/brEqe3F1s1hua93GN81pLhTW4Zb9tolRbQ2/bL6aRcJw/htxGOwkZBMOkljmOPpYcv2VacH4bo5nBj6GbOToIHNluLamxyke/wA6ky6TLiibWjlHintpslesLZtxF+bsksSYamB4t/FM2F1+7JK5RC87abZ0r6CWNoe6aWBxEeUtdEcuZpkvo0hwGguSRp1oyUOAcNzgHDzEXH3qKt629Wd0+z0iIsxjqIBIxzDue1zD5nNLT7irTsxVGWippHElz6eIuvvzcW3NfvvdVq6l9hnAUpj/AGNRUR+jj3vb9h7UFhREQEREBERAVIxSPJX1Av8ApI4JwLdYkhd6fmWesK7qo7Vx5ayndr85BNGeq7HxSM9NjIg1UREBVrbWPSnf/hmdH4kTz+KNvrVlUNtfHeje7pjdHLp1MmYXfZzei615a9qkx4PsIzY+YMr6Yk2HGFvnzxPYB63D1Lsa4bhs4jnheTYMmjcT1AStufQLruah4dO+OY8WV+rWqMOhkBD4o3g7w5jXA+e4UVPsHhj/ACqCn/liY38NlPIunFpjpLGJmOim1HBHhLgbU7mE9LJ59PMHOI9ywYlsNJS0T20ErjJFG4xMnDZLkahjXc23SBmuLkdCvKLDNSuoiK5o7URO/Pmy8pb2vj6SQuJc4kucSSTvJJuSe+68roHDHsj8jrPlEbbU9YS/TcyXfI3uzeWPO/qXP1+o6DUU1GCt6cvD2bdzBsUFBLPI2KJhfK8kNa3e6wJNvQCfQtdbWF4i+mninj8uGRsjeolpBse47vSpnbXCWMlbVQD8zrQZoj/gJN5YT1OY+4t1WW22aa5opbpMcvfHWPl090iMODP+TfKczMmfJbjIs2gBvlvm6Rpa/Tu1UevWc2tc2ve19L7r269F5W2kWjftTvz+gs3B7W2rooXkmCqz0j230IqG8Xu3XzZD/KFXqqnMb3xu8qNzmHztcWn3hTGw1K6TEqNreipjee5sbxI4+hrCo/GqoS1M8jfJknlePM+Rzh7ipaRtqrRHfWN/fvO3z/0LLwS4F8qxSIkXjpr1Luq7CBGPPxhaf5CvpGy5lwE4DxVFJVOHOqpLNP8AlxEtHreZD6l01eE4tqPL6q0x0jlHw/sReIbMUVR+mpYZDuu6JhPrtdVuv4HMLl8mOSE6/opXdPdJmHoFleEXPrkvX1ZmGdb2r0lyPEOAbeYK3p0bNF0d7mEa/wAqx7N8Hldh8sjpGMkjewND4HF5HOv5BAdY9wO4eddgRY6q99VgtgyT6Nvm2+c5NtplxPG66OdzMmrQ0gusRmzFpsL62AB1/iVg2YmzUdOTvETWHzxjiz72quY1S8VUzx/4Zn+ouLm+nK5vrUzsZJenc39nPK23UHuEw/qrh8MpGG1sUd33a7zvzTyIi7TWLf2MfaSsjtpxscw7+Mgaw+jNC71laCzbOyZcQcOiak9Zgn+FT96C5IiICIiAiIgKt7bxnJTSdEdUy5vuEsclOPRmlYrIoPbeO+H1DhviYJx54HtnHvjQQaIfciAtXFaXjYJo/wBpE9n1mED3lbSAoKZspFFOC57WucWMIa4BwAc0udodCd3u61EbZY7PTVWWmq5oxkaXsjmkDWOudMoNm80NNu9dY2UwqCbDmQSxRuZE+SIssLAw1D2NOm51mg3369681PBXhEm+kDT/AJckzPc1wB9Ki0GijTaudRe0zXbbs9ynFlrWfShxyDhNxZhFq15t0PZC4Hz3bf3qRp+GfFGnV0D+58P/AKOar9UcCWGu8l08Z62yg29DwVG1XANAf0dZK3/Ujjf+HIvTeX0dutfp9lPldPPWv0Q8PDvVi2ekgd15XyNv5r5rKTg4eo78+heB/BM1x9Tmt+9aNTwDTgHi62N3UHxPbf0gm3qUZU8CeJtF2up3nqbK8H7bQE7Oit37fM20tvyUztVwmYXiVHJTyxVDHPF2OMcbuKe3Vj9HdB323gkdK5GzDZzHxohk4oXu8MflFjY861rA9KuFRwU4uwf/ABM30JYD/cCro+ubSUbH1EMkLY4mtcx8ThqAGZN2XU6DWxup9RxjJwiKxo6eU7c8436fL2tOXFij1JcTU9s9tKIGPp54uPoZjd8RNnMcBYSwu/UkHqI0PdAGVt94HdcadyzQUkknkRvf9Bj3fhBX6BlthyY9ssxHx6T/AEjWZ+xLKjnYfVxTtOvEzPZBUs7nMeQ19v8AE02XhvBpif68DYmje+WeBjAOk3LtQO66jYNkMQkHMoKlwH/Lyj8QCkabgzxeUXFBLYafOOhj90jgVBbVxj5RqK7eMbz9Jj+BnlrKbDYZIqeZtRXTsMUk8YPFU7HeWyBx1e9w0L9wG5amy+xj65r38YI42HIDlzlzrA6C4sBca9/qlIeBnGHb4I2/Snj/ALbq8bF8GuJUedkstMYH8+zDM5wfYDS7WgAga79wt0rhcZ4hbFo7/p+WJzTMbzPWY79uW0eH3ZV235ovlLq8KEdF8lp3MgiY1jmulbnaG2DiNbONjfvvvW7Fw9jTNQHvy1A9wLP91kx/gcqqmZ0prYsxAAaYXtDQNzRZx79eslQMvAfiIBIkpndwklBPrZZcrSRgthp5xPp7c9t+q6saaY59fitkHDrRHy6eob5hE7+4LfpeGbC33zPlj+nC838PMuZy8EeLN/8Aztd9GaH+4hR1TwfYpGbOoZr/AMAbIPWwkKnzbSW6X+rLyGnnpb6u2wcKGEv3VjB9NkrPxNCkYds8OfYNrqYk7hx8QJ9BN185VGzlbGbPpKhtuuCW3rtZaEsZbo4Fvc4Ee4p+n4p9W/8AB5nSelnWtvI2/LXPY5rmyxsfdhBF7FhBt08wH+YLDsZJaSpZ18VL62ujP9JvrWpsZgVKaOOQRte+UXe7pzBxu0EeTl3aefpWxgVM+GtALXCOaCQMc5jhxojlY5haToea550379y8Vp89L67JWkTymY5x+d8JMlOzGy2IiLuNAvNK/JW0jtOc+WA3vukp3yfigYPSvS1MQfkEchIAiqaeQk/qtFQxrz9Rz/eg6GiIgIiICIiAsNZTiSN8Z3PY5hvqLOaQfvWZEHOsFlLqaEnyuKYHfSa0Nf8AaBW6tajZldPH+yqp2jS1g6UzNHmyytWygIiIJHYmQA1cfS2oEg80sETvxiRWdU/ZmTLXSt6JaVjhpvMMz2uN+u07PcrggIiICIiAsVRTMkaWSMa9jt7XtDmnW+oOhWVEGrFhUDDdsMbT/DGwfcFs2X6iAiIgIiICIiAlkRAXmSIOFnAEHoIuD6CvSINCTAaZxuYI+/mAA23BwGjvSonbVlm0rxoGVTWnTolhlhA+vIxWVQW3DfzCZ/7HJPu/YSsm/st6V8isRzgQiL9I1X4voLTxiAyU8zBvdDIB58ht77LcQILhh1YJoY5R5MsbZB5ntDh962FBbESE0EAJuYmug8CR0P8A41OoCIiAiIgIoKXbvC2OLXYjStc0lpBqIQWkGxBF9CCvPKBhPaVJ7TD8UENiEeSvqm6/OCCcdXOjMJt7P7wij9otr8NNZFIyupnB9PJG9zaiIhpjljdGDY6EiSX1dy1/yww/9+pvHi+KCYRQ/wCWGH/v1N48XxT8sMP/AH6m8eL4oJehfkrqR2vPM0B/nh4659NOB6VeVymXa6gMtNatp7tqon5uPjAYG5i9zjfQcXnb3l4HSrtygYT2lSe0w/FBYEUBygYT2lSe0w/FOUDCe0qT2mH4oJ9FAcoGE9pUntMPxTlAwntKk9ph+KCfRQHKBhPaVJ7TD8U5QMJ7SpPaYfign0UBygYT2lSe0w/FOUDCe0qT2mH4oJ9FAcoGE9pUntMPxTlAwntKk9ph+KCfRQHKBhPaVJ7TD8U5QMJ7SpPaYfign0UBygYT2lSe0w/FOUDCe0qT2mH4oJ9FAcoGE9pUntMPxTlAwntKk9ph+KCfRQHKBhPaVJ7TD8U5QMJ7SpPaYfign1q4pR8dBLF+1ifH9dhb/uorlAwntKk9ph+K/DwgYT2lSe0w/FBXcKnMlPC83u+KNxvvuWAm/fe62lXcN2qw+Njo/ltPaOaZjSZ4uc0TycW4a6gsLVtfljh/79TePH8UEwih/wAscP8A36m8eP4p+WOH/v1N48fxQWvYiTm1MdyeLqnnXoEscc+ndeR3vVlXOtl9tMOjqKkur6ZrHsgcM08QBeOOa7KSdeY2K/nCtdHtphs0jY4q+mkkebNYyeJznHqABuUE0iIgIiIK9NwfYU9znuw+mc5xLnEwsJcSbknvuvHJvhHZtL4LFZEQVvk3wjs2l8Ficm+Edm0vgsVkRBW+TfCOzaXwWJyb4R2bS+CxWREFb5N8I7NpfBYnJvhHZtL4LFZEQVvk3wjs2l8FicnGEdm0vgsVkRBXOTjCOzaXwWJycYR2bS+CxWNEFc5OMI7NpfBYnJxhHZtL4LFY0QVzk4wjs2l8FicnGEdm0vgsVjRBXOTjCOzaXwWJycYR2bS+CxWNEFc5OMI7NpfBYnJxhHZtL4LFY0QVzk4wjs2l8FicnGEdm0vgsVjRBXOTjCOzaXwWJycYR2bS+CxWNEFc5OMI7NpfBYnJxhHZtL4LFY0QVzk4wjs2l8FicnGEdm0vgsVjWviHGcVJxVuNyOyXAIzZTl0JF9bdIQQnJxhHZtL4LF+cnGEdm0vgsSKtxMk3gYGtdYZgM0gEb3X0ks05msbuP6S9rAhfjqrFHO0ijY3M0XyBxIPGZifnBZrSGDrcHXGW9mh65OMI7NpfBYnJxhHZtL4LF+DEMTu29MyxBLiMpyfOWaB85zzlGu7yr9Fj+vxSujfE10IIkkA5rC4gB1iCQ6wOW7s1raWtqSAcnGEdm0vgsWai2Fw2CRssVDTslYbteyJgc09YI3LxNW4jcBkDNTYlwFmgyWcdJOdlbu3Zrk2ZazpbDJJnRAzNDZdbhu7fp0no70G0iIgIiICIiAiIgIiICIiAiIgIiICIiAiIgIiICIiAiIgIiICIiAiIgIiICIiAiIgIiIP/2Q=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12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512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27650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508104" y="2492896"/>
            <a:ext cx="3419872" cy="2654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5" name="Arc 24"/>
          <p:cNvSpPr/>
          <p:nvPr/>
        </p:nvSpPr>
        <p:spPr>
          <a:xfrm>
            <a:off x="7418412" y="4715619"/>
            <a:ext cx="288032" cy="288032"/>
          </a:xfrm>
          <a:prstGeom prst="arc">
            <a:avLst>
              <a:gd name="adj1" fmla="val 13763854"/>
              <a:gd name="adj2" fmla="val 8270202"/>
            </a:avLst>
          </a:prstGeom>
          <a:ln w="28575">
            <a:solidFill>
              <a:srgbClr val="FF0000"/>
            </a:solidFill>
            <a:headEnd type="triangl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Arc 25"/>
          <p:cNvSpPr/>
          <p:nvPr/>
        </p:nvSpPr>
        <p:spPr>
          <a:xfrm>
            <a:off x="6804248" y="2924944"/>
            <a:ext cx="288032" cy="288032"/>
          </a:xfrm>
          <a:prstGeom prst="arc">
            <a:avLst>
              <a:gd name="adj1" fmla="val 13763854"/>
              <a:gd name="adj2" fmla="val 8270202"/>
            </a:avLst>
          </a:prstGeom>
          <a:ln w="28575">
            <a:solidFill>
              <a:srgbClr val="FF0000"/>
            </a:solidFill>
            <a:headEnd type="triangl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Rectangle 26"/>
          <p:cNvSpPr/>
          <p:nvPr/>
        </p:nvSpPr>
        <p:spPr>
          <a:xfrm>
            <a:off x="6876256" y="2564904"/>
            <a:ext cx="51809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/>
              <a:t>K</a:t>
            </a:r>
            <a:r>
              <a:rPr lang="el-GR" baseline="-25000" dirty="0" smtClean="0"/>
              <a:t>θ</a:t>
            </a:r>
            <a:r>
              <a:rPr lang="en-GB" baseline="-25000" dirty="0" err="1" smtClean="0"/>
              <a:t>fr</a:t>
            </a:r>
            <a:endParaRPr lang="en-GB" dirty="0"/>
          </a:p>
        </p:txBody>
      </p:sp>
      <p:sp>
        <p:nvSpPr>
          <p:cNvPr id="28" name="Rectangle 27"/>
          <p:cNvSpPr/>
          <p:nvPr/>
        </p:nvSpPr>
        <p:spPr>
          <a:xfrm>
            <a:off x="7596336" y="4941168"/>
            <a:ext cx="57419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/>
              <a:t> K</a:t>
            </a:r>
            <a:r>
              <a:rPr lang="el-GR" baseline="-25000" dirty="0" smtClean="0"/>
              <a:t>θ</a:t>
            </a:r>
            <a:r>
              <a:rPr lang="en-GB" baseline="-25000" dirty="0" smtClean="0"/>
              <a:t>f 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6" name="TextBox 15"/>
              <p:cNvSpPr txBox="1"/>
              <p:nvPr/>
            </p:nvSpPr>
            <p:spPr>
              <a:xfrm>
                <a:off x="2267744" y="2376624"/>
                <a:ext cx="1652119" cy="94865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0" i="1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𝐾</m:t>
                          </m:r>
                        </m:e>
                        <m:sub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𝜃</m:t>
                          </m:r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𝑓</m:t>
                          </m:r>
                        </m:sub>
                      </m:sSub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GB" i="1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sSub>
                                <m:sSubPr>
                                  <m:ctrlPr>
                                    <a:rPr lang="en-GB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en-GB" b="0" i="1" smtClean="0">
                                      <a:latin typeface="Cambria Math"/>
                                      <a:ea typeface="Cambria Math"/>
                                    </a:rPr>
                                    <m:t>𝑇</m:t>
                                  </m:r>
                                </m:e>
                                <m:sub>
                                  <m:r>
                                    <a:rPr lang="en-GB" b="0" i="1" smtClean="0">
                                      <a:latin typeface="Cambria Math"/>
                                      <a:ea typeface="Cambria Math"/>
                                    </a:rPr>
                                    <m:t>𝑓</m:t>
                                  </m:r>
                                </m:sub>
                              </m:sSub>
                            </m:e>
                            <m:sup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  <m:sSub>
                            <m:sSubPr>
                              <m:ctrlPr>
                                <a:rPr lang="en-GB" i="1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𝐾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  <m:t>𝑤𝑓</m:t>
                              </m:r>
                            </m:sub>
                          </m:sSub>
                        </m:num>
                        <m:den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en-GB" b="0" dirty="0" smtClean="0">
                  <a:ea typeface="Cambria Math"/>
                </a:endParaRPr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16" name="TextBox 1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67744" y="2376624"/>
                <a:ext cx="1652119" cy="948658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Box 16"/>
              <p:cNvSpPr txBox="1"/>
              <p:nvPr/>
            </p:nvSpPr>
            <p:spPr>
              <a:xfrm>
                <a:off x="2290614" y="2996952"/>
                <a:ext cx="1636538" cy="94077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0" i="1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𝐾</m:t>
                          </m:r>
                        </m:e>
                        <m:sub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𝜃</m:t>
                          </m:r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𝑟</m:t>
                          </m:r>
                        </m:sub>
                      </m:sSub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GB" i="1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sSub>
                                <m:sSubPr>
                                  <m:ctrlPr>
                                    <a:rPr lang="en-GB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en-GB" b="0" i="1" smtClean="0">
                                      <a:latin typeface="Cambria Math"/>
                                      <a:ea typeface="Cambria Math"/>
                                    </a:rPr>
                                    <m:t>𝑇</m:t>
                                  </m:r>
                                </m:e>
                                <m:sub>
                                  <m:r>
                                    <a:rPr lang="en-GB" b="0" i="1" smtClean="0">
                                      <a:latin typeface="Cambria Math"/>
                                      <a:ea typeface="Cambria Math"/>
                                    </a:rPr>
                                    <m:t>𝑟</m:t>
                                  </m:r>
                                </m:sub>
                              </m:sSub>
                            </m:e>
                            <m:sup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  <m:sSub>
                            <m:sSubPr>
                              <m:ctrlPr>
                                <a:rPr lang="en-GB" i="1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𝐾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  <m:t>𝑤𝑟</m:t>
                              </m:r>
                            </m:sub>
                          </m:sSub>
                        </m:num>
                        <m:den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en-GB" b="0" dirty="0" smtClean="0">
                  <a:ea typeface="Cambria Math"/>
                </a:endParaRPr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17" name="TextBox 1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90614" y="2996952"/>
                <a:ext cx="1636538" cy="94077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TextBox 17"/>
              <p:cNvSpPr txBox="1"/>
              <p:nvPr/>
            </p:nvSpPr>
            <p:spPr>
              <a:xfrm>
                <a:off x="1259632" y="5017073"/>
                <a:ext cx="3830087" cy="94865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0" i="1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𝐾</m:t>
                          </m:r>
                        </m:e>
                        <m:sub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𝜃</m:t>
                          </m:r>
                        </m:sub>
                      </m:sSub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=</m:t>
                      </m:r>
                      <m:sSub>
                        <m:sSubPr>
                          <m:ctrlPr>
                            <a:rPr lang="en-GB" i="1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𝐾</m:t>
                          </m:r>
                        </m:e>
                        <m:sub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𝜃</m:t>
                          </m:r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𝑓</m:t>
                          </m:r>
                        </m:sub>
                      </m:sSub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+</m:t>
                      </m:r>
                      <m:sSub>
                        <m:sSubPr>
                          <m:ctrlPr>
                            <a:rPr lang="en-GB" i="1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𝐾</m:t>
                          </m:r>
                        </m:e>
                        <m:sub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𝜃</m:t>
                          </m:r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𝑟</m:t>
                          </m:r>
                        </m:sub>
                      </m:sSub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GB" i="1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sSub>
                                <m:sSubPr>
                                  <m:ctrlPr>
                                    <a:rPr lang="en-GB" i="1">
                                      <a:latin typeface="Cambria Math"/>
                                      <a:ea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latin typeface="Cambria Math"/>
                                      <a:ea typeface="Cambria Math"/>
                                    </a:rPr>
                                    <m:t>𝑇</m:t>
                                  </m:r>
                                </m:e>
                                <m:sub>
                                  <m:r>
                                    <a:rPr lang="en-GB" i="1">
                                      <a:latin typeface="Cambria Math"/>
                                      <a:ea typeface="Cambria Math"/>
                                    </a:rPr>
                                    <m:t>𝑓</m:t>
                                  </m:r>
                                </m:sub>
                              </m:sSub>
                            </m:e>
                            <m:sup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  <m:sSub>
                            <m:sSubPr>
                              <m:ctrlPr>
                                <a:rPr lang="en-GB" i="1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𝐾</m:t>
                              </m:r>
                            </m:e>
                            <m:sub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𝑤𝑓</m:t>
                              </m:r>
                            </m:sub>
                          </m:sSub>
                        </m:num>
                        <m:den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2</m:t>
                          </m:r>
                        </m:den>
                      </m:f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+</m:t>
                      </m:r>
                      <m:f>
                        <m:fPr>
                          <m:ctrlPr>
                            <a:rPr lang="en-GB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GB" i="1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sSub>
                                <m:sSubPr>
                                  <m:ctrlPr>
                                    <a:rPr lang="en-GB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en-GB" b="0" i="1" smtClean="0">
                                      <a:latin typeface="Cambria Math"/>
                                      <a:ea typeface="Cambria Math"/>
                                    </a:rPr>
                                    <m:t>𝑇</m:t>
                                  </m:r>
                                </m:e>
                                <m:sub>
                                  <m:r>
                                    <a:rPr lang="en-GB" b="0" i="1" smtClean="0">
                                      <a:latin typeface="Cambria Math"/>
                                      <a:ea typeface="Cambria Math"/>
                                    </a:rPr>
                                    <m:t>𝑟</m:t>
                                  </m:r>
                                </m:sub>
                              </m:sSub>
                            </m:e>
                            <m:sup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  <m:sSub>
                            <m:sSubPr>
                              <m:ctrlPr>
                                <a:rPr lang="en-GB" i="1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𝐾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  <m:t>𝑤𝑟</m:t>
                              </m:r>
                            </m:sub>
                          </m:sSub>
                        </m:num>
                        <m:den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en-GB" b="0" dirty="0" smtClean="0">
                  <a:ea typeface="Cambria Math"/>
                </a:endParaRPr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18" name="TextBox 1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59632" y="5017073"/>
                <a:ext cx="3830087" cy="948658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5005772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>
                <a:solidFill>
                  <a:schemeClr val="accent1">
                    <a:satMod val="150000"/>
                  </a:schemeClr>
                </a:solidFill>
              </a:rPr>
              <a:t>Elastic Weight Transfer</a:t>
            </a:r>
            <a:endParaRPr lang="en-GB" dirty="0">
              <a:solidFill>
                <a:schemeClr val="accent1">
                  <a:satMod val="150000"/>
                </a:schemeClr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369044"/>
            <a:ext cx="1841581" cy="75570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6" name="TextBox 5"/>
          <p:cNvSpPr txBox="1"/>
          <p:nvPr/>
        </p:nvSpPr>
        <p:spPr>
          <a:xfrm>
            <a:off x="165944" y="1524048"/>
            <a:ext cx="8654528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Overturning Moment</a:t>
            </a:r>
          </a:p>
          <a:p>
            <a:endParaRPr lang="en-GB" b="1" dirty="0" smtClean="0"/>
          </a:p>
          <a:p>
            <a:r>
              <a:rPr lang="en-GB" dirty="0" smtClean="0"/>
              <a:t>This is the moment created by the lateral acceleration which tries to rotate the sprung mass about the roll centre.</a:t>
            </a:r>
          </a:p>
          <a:p>
            <a:endParaRPr lang="en-GB" dirty="0" smtClean="0"/>
          </a:p>
          <a:p>
            <a:r>
              <a:rPr lang="en-GB" dirty="0" smtClean="0"/>
              <a:t>It is resisted by the anti roll moment and for equilibrium (steady state) must be equal.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Where H is the distance between the RC </a:t>
            </a:r>
          </a:p>
          <a:p>
            <a:r>
              <a:rPr lang="en-GB" dirty="0" smtClean="0"/>
              <a:t>and </a:t>
            </a:r>
            <a:r>
              <a:rPr lang="en-GB" dirty="0" err="1" smtClean="0"/>
              <a:t>CoG</a:t>
            </a:r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AutoShape 2" descr="data:image/jpeg;base64,/9j/4AAQSkZJRgABAQAAAQABAAD/2wCEAAkGBhAQEBMSEhAUFBAREhYSFhUSEhEVFhEbFREVFBUWFhkXJyYeFxkjGRUWHy8gIygpLCwtFR4xNTAqNSgrLSkBCQoKDgwOGg8PGi0lHiQsLTIvNSkrKjUqLCktLC0sKiwsLCkzLDQpNSkpLDUsKS8tKiw1LCwpLCwpKSkpLCkvKv/AABEIAKsBJgMBIgACEQEDEQH/xAAcAAEAAgMBAQEAAAAAAAAAAAAABQYDBAcCCAH/xABMEAABAwIDAgkHBwoEBgMAAAABAAIDBBEFEiEGMQcTFyJBUVVhkzJxgZGUodEUI3KSorGyFiQzQlNUYoKzwlJjc8EIZHWjw9I0Q0T/xAAbAQEBAAMBAQEAAAAAAAAAAAAABAIDBQYBB//EADIRAQACAQIDAwsEAwEAAAAAAAABAgMEEQUhMRJBYRMUIjJRcYGRodHwFUKx4VLB8Qb/2gAMAwEAAhEDEQA/AO4oiIC1nYlCCQZYwQbEF7Lj3rZXGcLq8IiNc+tw4zObiFU503yB0zGt43QGW1hbXQnS6DsrXAi4NwdbjpX6ubbN4icNoqupbTvbST1TPkNK5wDiJskbANSImPkOYDoFzZT8O0dZBU08NdBA1lW50cclPLI8MkDC8RyB7QdWtdZw0uNwQWYVLDbnt5xLRzhqRe4HWdDp3LIuT4QPmcJ/61V/jrV1hAREQEREBERAREQEREBERAREQEREBERAREQEREBERAREQEREBERAREQFX9lNn300dSyXI4T1lROA0lwyTOuA7MBrbeNR3lWBYp6ljBd72tHW5waPego7OD+obT1FGyZjaVs0dTQuJc59M5kgl4p7SLGIPGlnXsSt9mCV9XU00tb8njio3mZrKZ8shmkLHMDnOe1uRgDicouSTqVJy7a4eDYVUcjtebCTM7TfpFmPQtaTbeP/AOumqpBbfxTYhv3fnDmH1BBF0GxNRHHQtLor0uIz1b7OfYsldUFobzdXfOtuDYaHVXhReDbRRVRc1oeyVgBdFK0Ne0EkNcLEtc02POaSOjeCFKICIiAiIgIiICIiAiIgIiICIiAiIgIiICIiAiJdARRtXtJRw/pKqBhO4OmjBNt9he5WkduaLofI5p/Wjpqp7N9r5msLbelBPosNJWRzMbJG9r43i7XNIIcO4hZkBERAREQEREFV2sxCR0zKVj3RsMRmlcwlr3jOGMja4atBOYuIseaACLlQbMEpgb8RGXXvmcxr3fWfd3vUztazLV0r9PnIp4T32MUrfUGSetaiAN1ujq6EREHiCTJWUj915XwHU+TLC827/nIotO5Xtc6xaTJGJNBxMsM1z+qI52PefqB3rK6KgIiICIiAiIgIiICIiAiIgIiICIiAiIgIiIKXjGJTVE8sbZXxU8D+LtE7I+Z4a1z3OeOc1gzBoa21yHEm1go1+CwON3sMpvf5+SWb+qXda2pm5aysZ/nMlHcJKeP+5j1kQYqakjjFo42MH8DGs/DZZSiINvZCTJU1MQNmvZFUhuvlOdJHK7qF8kZPe4neSraqThEoZiEP+bBPF5y10Mrfc2T1q7ICIiAiIgIiIK5tvGeKgkvpFVxE+aXNTeq8wUUp7bODNQVNr5mRGZtt5dD88z7TAoHMDqNx1CAiIg18QpuNhkjvbjI3sv1Z2Ft/erlgVbx9LBN+1hjk+vG13+6qoNlM7Du/M2sJN4ZJodd4Ec8jWDzZAy3dZBPoiICIiAijsS2jo6Z2WeqhicRmDZJY2OIJIBsTe2h17lD1PChhEe+viP8Ap55PdGCs60tbpAtKKjVPDRhDLZZ5JPoU8+n1w1R0vD1hw8mGqd5o4R+J4W+uj1FumO3ykdKRcjl/4go782gkI/inY0+oAqPn/wCIGoPkUMTfpTSO+5rVRXhWst0xyO2IuA1HDribhzY6Zmu8RyuP2n29yj6jhjxh40qGM744Ib/bDlRXgest+2I+MD6Oui+YKjhIxZ+/EJv5eLZ+BoUfLtTXuN3V1USf+Zn+4OsqK/8AndTPWax8Z+w+ri4BadRjdNH5dRCzW3Oljbr1anevkuSVziS5xcTqS5xcT5yVY+DXZ4VmJ08ZYDHG7j5NG2yxWcAR0gvyN/mKZ+BWwYrZb5I5R7B9PIiLzoIiIKbtAwtxDptLSMPdeGZ4PptO33LCt7bKO09HJrYumg8SHjRf2f3rRQEREGF8mSekffRtUxpt1SskgA82aVqvy5zjj8tO9+t4ss+m/wCZkbNb/t29K6KCg/UREBERAREQY54Q9rmuF2uBaR1gix9y57gZPyaEO8pkbY3a350Y4t+vTzmldGXP6aPJJUx6fN1cwFuqRwqB7pkGwiIgJs5tFTUs1VDNKIy6VtQ0vuGkSQMabutlbz4n7z0oqdtdDapYd3G07m36SY5PhOtObJOOk2jufYjd0uo20pYw55L+KaLmRsbnNsN5GXnFttbgWtqsNNwjYVILiuhH+o4x/wBQBUV+Pl8RbFTyyzlhtHG3NcgWJuP1Rv3X7lzCbB6mLR9PMyw/XhlZ+IBOCzk1tbznjs7Ty8f+LMenpfrL6ep8epZLZKmF992WWN1/NYrfuvkY27r+i62IKyWMWZI9g6mPe38JC7s8M/xs2TofZZ2rho2Q+VUvyuNvz9ICXWGr4t7x3lvljuDutcDurLBtniLLBtdUWGlnSvcPNZ1wQpXA+Ddk1M2V87mvlbnYGtblYDq3MP1tOgWtuVuHiuHguLbWW9GZ5bRMzv3/AHaMmlvRRUWarpjFI+N3lRvcw23Xa4tNu7RYV7bHeuSsXr0mN490pRERZAiIg/bL8XUodk6bEMBiqi9kNTSMfG6V3kvbHIQ1kttfJLQDa403hctUml1ddR2oiNprO0jcwnCZaqURRNzPIubmwaBvLj0DUetdX4MKSnwh87q6eKKafKyMucchjYA5xDyAAS54uDY8wG3SudbHbQfI6i/FmRsoEZazy7lwy5es30t03Vi2/nqZDG11FUQxx5nZpYnDMXADQtu2wA6zv7l4zjWq4hfiMaPsxGCYid+/837lGLFXJymXe6PEYZheKVkg33je1w13eSthfJEUhaczTZw3OabEeYjUKdw/brEqe3F1s1hua93GN81pLhTW4Zb9tolRbQ2/bL6aRcJw/htxGOwkZBMOkljmOPpYcv2VacH4bo5nBj6GbOToIHNluLamxyke/wA6ky6TLiibWjlHintpslesLZtxF+bsksSYamB4t/FM2F1+7JK5RC87abZ0r6CWNoe6aWBxEeUtdEcuZpkvo0hwGguSRp1oyUOAcNzgHDzEXH3qKt629Wd0+z0iIsxjqIBIxzDue1zD5nNLT7irTsxVGWippHElz6eIuvvzcW3NfvvdVq6l9hnAUpj/AGNRUR+jj3vb9h7UFhREQEREBERAVIxSPJX1Av8ApI4JwLdYkhd6fmWesK7qo7Vx5ayndr85BNGeq7HxSM9NjIg1UREBVrbWPSnf/hmdH4kTz+KNvrVlUNtfHeje7pjdHLp1MmYXfZzei615a9qkx4PsIzY+YMr6Yk2HGFvnzxPYB63D1Lsa4bhs4jnheTYMmjcT1AStufQLruah4dO+OY8WV+rWqMOhkBD4o3g7w5jXA+e4UVPsHhj/ACqCn/liY38NlPIunFpjpLGJmOim1HBHhLgbU7mE9LJ59PMHOI9ywYlsNJS0T20ErjJFG4xMnDZLkahjXc23SBmuLkdCvKLDNSuoiK5o7URO/Pmy8pb2vj6SQuJc4kucSSTvJJuSe+68roHDHsj8jrPlEbbU9YS/TcyXfI3uzeWPO/qXP1+o6DUU1GCt6cvD2bdzBsUFBLPI2KJhfK8kNa3e6wJNvQCfQtdbWF4i+mninj8uGRsjeolpBse47vSpnbXCWMlbVQD8zrQZoj/gJN5YT1OY+4t1WW22aa5opbpMcvfHWPl090iMODP+TfKczMmfJbjIs2gBvlvm6Rpa/Tu1UevWc2tc2ve19L7r269F5W2kWjftTvz+gs3B7W2rooXkmCqz0j230IqG8Xu3XzZD/KFXqqnMb3xu8qNzmHztcWn3hTGw1K6TEqNreipjee5sbxI4+hrCo/GqoS1M8jfJknlePM+Rzh7ipaRtqrRHfWN/fvO3z/0LLwS4F8qxSIkXjpr1Luq7CBGPPxhaf5CvpGy5lwE4DxVFJVOHOqpLNP8AlxEtHreZD6l01eE4tqPL6q0x0jlHw/sReIbMUVR+mpYZDuu6JhPrtdVuv4HMLl8mOSE6/opXdPdJmHoFleEXPrkvX1ZmGdb2r0lyPEOAbeYK3p0bNF0d7mEa/wAqx7N8Hldh8sjpGMkjewND4HF5HOv5BAdY9wO4eddgRY6q99VgtgyT6Nvm2+c5NtplxPG66OdzMmrQ0gusRmzFpsL62AB1/iVg2YmzUdOTvETWHzxjiz72quY1S8VUzx/4Zn+ouLm+nK5vrUzsZJenc39nPK23UHuEw/qrh8MpGG1sUd33a7zvzTyIi7TWLf2MfaSsjtpxscw7+Mgaw+jNC71laCzbOyZcQcOiak9Zgn+FT96C5IiICIiAiIgKt7bxnJTSdEdUy5vuEsclOPRmlYrIoPbeO+H1DhviYJx54HtnHvjQQaIfciAtXFaXjYJo/wBpE9n1mED3lbSAoKZspFFOC57WucWMIa4BwAc0udodCd3u61EbZY7PTVWWmq5oxkaXsjmkDWOudMoNm80NNu9dY2UwqCbDmQSxRuZE+SIssLAw1D2NOm51mg3369681PBXhEm+kDT/AJckzPc1wB9Ki0GijTaudRe0zXbbs9ynFlrWfShxyDhNxZhFq15t0PZC4Hz3bf3qRp+GfFGnV0D+58P/AKOar9UcCWGu8l08Z62yg29DwVG1XANAf0dZK3/Ujjf+HIvTeX0dutfp9lPldPPWv0Q8PDvVi2ekgd15XyNv5r5rKTg4eo78+heB/BM1x9Tmt+9aNTwDTgHi62N3UHxPbf0gm3qUZU8CeJtF2up3nqbK8H7bQE7Oit37fM20tvyUztVwmYXiVHJTyxVDHPF2OMcbuKe3Vj9HdB323gkdK5GzDZzHxohk4oXu8MflFjY861rA9KuFRwU4uwf/ABM30JYD/cCro+ubSUbH1EMkLY4mtcx8ThqAGZN2XU6DWxup9RxjJwiKxo6eU7c8436fL2tOXFij1JcTU9s9tKIGPp54uPoZjd8RNnMcBYSwu/UkHqI0PdAGVt94HdcadyzQUkknkRvf9Bj3fhBX6BlthyY9ssxHx6T/AEjWZ+xLKjnYfVxTtOvEzPZBUs7nMeQ19v8AE02XhvBpif68DYmje+WeBjAOk3LtQO66jYNkMQkHMoKlwH/Lyj8QCkabgzxeUXFBLYafOOhj90jgVBbVxj5RqK7eMbz9Jj+BnlrKbDYZIqeZtRXTsMUk8YPFU7HeWyBx1e9w0L9wG5amy+xj65r38YI42HIDlzlzrA6C4sBca9/qlIeBnGHb4I2/Snj/ALbq8bF8GuJUedkstMYH8+zDM5wfYDS7WgAga79wt0rhcZ4hbFo7/p+WJzTMbzPWY79uW0eH3ZV235ovlLq8KEdF8lp3MgiY1jmulbnaG2DiNbONjfvvvW7Fw9jTNQHvy1A9wLP91kx/gcqqmZ0prYsxAAaYXtDQNzRZx79eslQMvAfiIBIkpndwklBPrZZcrSRgthp5xPp7c9t+q6saaY59fitkHDrRHy6eob5hE7+4LfpeGbC33zPlj+nC838PMuZy8EeLN/8Aztd9GaH+4hR1TwfYpGbOoZr/AMAbIPWwkKnzbSW6X+rLyGnnpb6u2wcKGEv3VjB9NkrPxNCkYds8OfYNrqYk7hx8QJ9BN185VGzlbGbPpKhtuuCW3rtZaEsZbo4Fvc4Ee4p+n4p9W/8AB5nSelnWtvI2/LXPY5rmyxsfdhBF7FhBt08wH+YLDsZJaSpZ18VL62ujP9JvrWpsZgVKaOOQRte+UXe7pzBxu0EeTl3aefpWxgVM+GtALXCOaCQMc5jhxojlY5haToea550379y8Vp89L67JWkTymY5x+d8JMlOzGy2IiLuNAvNK/JW0jtOc+WA3vukp3yfigYPSvS1MQfkEchIAiqaeQk/qtFQxrz9Rz/eg6GiIgIiICIiAsNZTiSN8Z3PY5hvqLOaQfvWZEHOsFlLqaEnyuKYHfSa0Nf8AaBW6tajZldPH+yqp2jS1g6UzNHmyytWygIiIJHYmQA1cfS2oEg80sETvxiRWdU/ZmTLXSt6JaVjhpvMMz2uN+u07PcrggIiICIiAsVRTMkaWSMa9jt7XtDmnW+oOhWVEGrFhUDDdsMbT/DGwfcFs2X6iAiIgIiICIiAlkRAXmSIOFnAEHoIuD6CvSINCTAaZxuYI+/mAA23BwGjvSonbVlm0rxoGVTWnTolhlhA+vIxWVQW3DfzCZ/7HJPu/YSsm/st6V8isRzgQiL9I1X4voLTxiAyU8zBvdDIB58ht77LcQILhh1YJoY5R5MsbZB5ntDh962FBbESE0EAJuYmug8CR0P8A41OoCIiAiIgIoKXbvC2OLXYjStc0lpBqIQWkGxBF9CCvPKBhPaVJ7TD8UENiEeSvqm6/OCCcdXOjMJt7P7wij9otr8NNZFIyupnB9PJG9zaiIhpjljdGDY6EiSX1dy1/yww/9+pvHi+KCYRQ/wCWGH/v1N48XxT8sMP/AH6m8eL4oJehfkrqR2vPM0B/nh4659NOB6VeVymXa6gMtNatp7tqon5uPjAYG5i9zjfQcXnb3l4HSrtygYT2lSe0w/FBYEUBygYT2lSe0w/FOUDCe0qT2mH4oJ9FAcoGE9pUntMPxTlAwntKk9ph+KCfRQHKBhPaVJ7TD8U5QMJ7SpPaYfign0UBygYT2lSe0w/FOUDCe0qT2mH4oJ9FAcoGE9pUntMPxTlAwntKk9ph+KCfRQHKBhPaVJ7TD8U5QMJ7SpPaYfign0UBygYT2lSe0w/FOUDCe0qT2mH4oJ9FAcoGE9pUntMPxTlAwntKk9ph+KCfRQHKBhPaVJ7TD8U5QMJ7SpPaYfign1q4pR8dBLF+1ifH9dhb/uorlAwntKk9ph+K/DwgYT2lSe0w/FBXcKnMlPC83u+KNxvvuWAm/fe62lXcN2qw+Njo/ltPaOaZjSZ4uc0TycW4a6gsLVtfljh/79TePH8UEwih/wAscP8A36m8eP4p+WOH/v1N48fxQWvYiTm1MdyeLqnnXoEscc+ndeR3vVlXOtl9tMOjqKkur6ZrHsgcM08QBeOOa7KSdeY2K/nCtdHtphs0jY4q+mkkebNYyeJznHqABuUE0iIgIiIK9NwfYU9znuw+mc5xLnEwsJcSbknvuvHJvhHZtL4LFZEQVvk3wjs2l8Ficm+Edm0vgsVkRBW+TfCOzaXwWJyb4R2bS+CxWREFb5N8I7NpfBYnJvhHZtL4LFZEQVvk3wjs2l8FicnGEdm0vgsVkRBXOTjCOzaXwWJycYR2bS+CxWNEFc5OMI7NpfBYnJxhHZtL4LFY0QVzk4wjs2l8FicnGEdm0vgsVjRBXOTjCOzaXwWJycYR2bS+CxWNEFc5OMI7NpfBYnJxhHZtL4LFY0QVzk4wjs2l8FicnGEdm0vgsVjRBXOTjCOzaXwWJycYR2bS+CxWNEFc5OMI7NpfBYnJxhHZtL4LFY0QVzk4wjs2l8FicnGEdm0vgsVjWviHGcVJxVuNyOyXAIzZTl0JF9bdIQQnJxhHZtL4LF+cnGEdm0vgsSKtxMk3gYGtdYZgM0gEb3X0ks05msbuP6S9rAhfjqrFHO0ijY3M0XyBxIPGZifnBZrSGDrcHXGW9mh65OMI7NpfBYnJxhHZtL4LF+DEMTu29MyxBLiMpyfOWaB85zzlGu7yr9Fj+vxSujfE10IIkkA5rC4gB1iCQ6wOW7s1raWtqSAcnGEdm0vgsWai2Fw2CRssVDTslYbteyJgc09YI3LxNW4jcBkDNTYlwFmgyWcdJOdlbu3Zrk2ZazpbDJJnRAzNDZdbhu7fp0no70G0iIgIiICIiAiIgIiICIiAiIgIiICIiAiIgIiICIiAiIgIiICIiAiIgIiICIiAiIgIiIP/2Q=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12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512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8" name="Rounded Rectangle 7"/>
          <p:cNvSpPr/>
          <p:nvPr/>
        </p:nvSpPr>
        <p:spPr>
          <a:xfrm rot="21084351">
            <a:off x="4833099" y="4377982"/>
            <a:ext cx="504056" cy="1236910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ounded Rectangle 8"/>
          <p:cNvSpPr/>
          <p:nvPr/>
        </p:nvSpPr>
        <p:spPr>
          <a:xfrm rot="21084351">
            <a:off x="8032347" y="4344348"/>
            <a:ext cx="504056" cy="1236910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Snip Same Side Corner Rectangle 9"/>
          <p:cNvSpPr/>
          <p:nvPr/>
        </p:nvSpPr>
        <p:spPr>
          <a:xfrm rot="10284351">
            <a:off x="6049490" y="4385018"/>
            <a:ext cx="1296144" cy="876870"/>
          </a:xfrm>
          <a:prstGeom prst="snip2Same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1" name="Straight Connector 10"/>
          <p:cNvCxnSpPr/>
          <p:nvPr/>
        </p:nvCxnSpPr>
        <p:spPr>
          <a:xfrm rot="21084351" flipH="1" flipV="1">
            <a:off x="5375864" y="5159964"/>
            <a:ext cx="720077" cy="93202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12" name="Straight Connector 11"/>
          <p:cNvCxnSpPr>
            <a:stCxn id="10" idx="0"/>
          </p:cNvCxnSpPr>
          <p:nvPr/>
        </p:nvCxnSpPr>
        <p:spPr>
          <a:xfrm rot="21084351" flipH="1" flipV="1">
            <a:off x="5315572" y="4639243"/>
            <a:ext cx="720077" cy="336747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 rot="21084351" flipH="1" flipV="1">
            <a:off x="7407513" y="4954423"/>
            <a:ext cx="648072" cy="410854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 rot="21084351" flipH="1" flipV="1">
            <a:off x="7341701" y="4677780"/>
            <a:ext cx="648071" cy="93202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 rot="21084351">
            <a:off x="4295281" y="5269254"/>
            <a:ext cx="4824536" cy="686172"/>
          </a:xfrm>
          <a:prstGeom prst="line">
            <a:avLst/>
          </a:prstGeom>
          <a:ln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 rot="21084351" flipV="1">
            <a:off x="6610013" y="3579559"/>
            <a:ext cx="0" cy="1540205"/>
          </a:xfrm>
          <a:prstGeom prst="line">
            <a:avLst/>
          </a:prstGeom>
          <a:ln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rot="21084351" flipV="1">
            <a:off x="6606319" y="3562420"/>
            <a:ext cx="216025" cy="1298376"/>
          </a:xfrm>
          <a:prstGeom prst="line">
            <a:avLst/>
          </a:prstGeom>
          <a:ln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Curved Connector 17"/>
          <p:cNvCxnSpPr/>
          <p:nvPr/>
        </p:nvCxnSpPr>
        <p:spPr>
          <a:xfrm rot="21084351">
            <a:off x="6525443" y="3670122"/>
            <a:ext cx="216025" cy="12700"/>
          </a:xfrm>
          <a:prstGeom prst="curvedConnector3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/>
          <p:cNvCxnSpPr/>
          <p:nvPr/>
        </p:nvCxnSpPr>
        <p:spPr>
          <a:xfrm>
            <a:off x="5163370" y="5790361"/>
            <a:ext cx="3240360" cy="0"/>
          </a:xfrm>
          <a:prstGeom prst="straightConnector1">
            <a:avLst/>
          </a:prstGeom>
          <a:ln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Box 19"/>
          <p:cNvSpPr txBox="1"/>
          <p:nvPr/>
        </p:nvSpPr>
        <p:spPr>
          <a:xfrm>
            <a:off x="6531522" y="5862369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</a:t>
            </a:r>
            <a:endParaRPr lang="en-GB" dirty="0"/>
          </a:p>
        </p:txBody>
      </p:sp>
      <p:sp>
        <p:nvSpPr>
          <p:cNvPr id="21" name="Oval 20"/>
          <p:cNvSpPr/>
          <p:nvPr/>
        </p:nvSpPr>
        <p:spPr>
          <a:xfrm>
            <a:off x="6660232" y="5445224"/>
            <a:ext cx="72008" cy="72008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2" name="Arc 21"/>
          <p:cNvSpPr/>
          <p:nvPr/>
        </p:nvSpPr>
        <p:spPr>
          <a:xfrm>
            <a:off x="6403732" y="5213434"/>
            <a:ext cx="576064" cy="576064"/>
          </a:xfrm>
          <a:prstGeom prst="arc">
            <a:avLst>
              <a:gd name="adj1" fmla="val 13763854"/>
              <a:gd name="adj2" fmla="val 8270202"/>
            </a:avLst>
          </a:prstGeom>
          <a:ln w="28575">
            <a:solidFill>
              <a:srgbClr val="00B050"/>
            </a:solidFill>
            <a:headEnd type="triangl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Arc 22"/>
          <p:cNvSpPr/>
          <p:nvPr/>
        </p:nvSpPr>
        <p:spPr>
          <a:xfrm>
            <a:off x="6516216" y="5301208"/>
            <a:ext cx="360040" cy="360040"/>
          </a:xfrm>
          <a:prstGeom prst="arc">
            <a:avLst>
              <a:gd name="adj1" fmla="val 100716"/>
              <a:gd name="adj2" fmla="val 14700212"/>
            </a:avLst>
          </a:prstGeom>
          <a:ln w="28575">
            <a:solidFill>
              <a:srgbClr val="FF0000"/>
            </a:solidFill>
            <a:headEnd type="non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 rot="21084351">
            <a:off x="6416194" y="3207515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θ</a:t>
            </a:r>
            <a:endParaRPr lang="en-GB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Box 24"/>
              <p:cNvSpPr txBox="1"/>
              <p:nvPr/>
            </p:nvSpPr>
            <p:spPr>
              <a:xfrm>
                <a:off x="622698" y="4036769"/>
                <a:ext cx="2141484" cy="391261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0" i="1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𝑀</m:t>
                          </m:r>
                        </m:e>
                        <m:sub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𝑜𝑡</m:t>
                          </m:r>
                        </m:sub>
                      </m:sSub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=</m:t>
                      </m:r>
                      <m:sSub>
                        <m:sSubPr>
                          <m:ctrlPr>
                            <a:rPr lang="en-GB" b="0" i="1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𝑀</m:t>
                          </m:r>
                        </m:e>
                        <m:sub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𝑠</m:t>
                          </m:r>
                        </m:sub>
                      </m:sSub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×</m:t>
                      </m:r>
                      <m:sSub>
                        <m:sSubPr>
                          <m:ctrlPr>
                            <a:rPr lang="en-GB" i="1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𝑎</m:t>
                          </m:r>
                        </m:e>
                        <m:sub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𝑦</m:t>
                          </m:r>
                        </m:sub>
                      </m:sSub>
                      <m:r>
                        <a:rPr lang="en-GB" i="1">
                          <a:latin typeface="Cambria Math"/>
                          <a:ea typeface="Cambria Math"/>
                        </a:rPr>
                        <m:t>×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𝐻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25" name="TextBox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22698" y="4036769"/>
                <a:ext cx="2141484" cy="391261"/>
              </a:xfrm>
              <a:prstGeom prst="rect">
                <a:avLst/>
              </a:prstGeom>
              <a:blipFill rotWithShape="1">
                <a:blip r:embed="rId4"/>
                <a:stretch>
                  <a:fillRect b="-3125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5005772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>
                <a:solidFill>
                  <a:schemeClr val="accent1">
                    <a:satMod val="150000"/>
                  </a:schemeClr>
                </a:solidFill>
              </a:rPr>
              <a:t>Elastic Weight Transfer</a:t>
            </a:r>
            <a:endParaRPr lang="en-GB" dirty="0">
              <a:solidFill>
                <a:schemeClr val="accent1">
                  <a:satMod val="150000"/>
                </a:schemeClr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369044"/>
            <a:ext cx="1841581" cy="75570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6" name="TextBox 5"/>
          <p:cNvSpPr txBox="1"/>
          <p:nvPr/>
        </p:nvSpPr>
        <p:spPr>
          <a:xfrm>
            <a:off x="165944" y="1524048"/>
            <a:ext cx="8654528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Calculating Roll Angle</a:t>
            </a:r>
          </a:p>
          <a:p>
            <a:endParaRPr lang="en-GB" b="1" dirty="0" smtClean="0"/>
          </a:p>
          <a:p>
            <a:r>
              <a:rPr lang="en-GB" dirty="0" smtClean="0"/>
              <a:t>The chassis roll angle can be calculated by dividing the rotational torque (Overturning moment) by the rotational stiffness (roll stiffness)</a:t>
            </a:r>
          </a:p>
          <a:p>
            <a:endParaRPr lang="en-GB" dirty="0" smtClean="0"/>
          </a:p>
          <a:p>
            <a:r>
              <a:rPr lang="en-GB" dirty="0" smtClean="0"/>
              <a:t>This roll stiffness is the total roll stiffness as the chassis can only have one roll angle. (if we assume a rigid chassis)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AutoShape 2" descr="data:image/jpeg;base64,/9j/4AAQSkZJRgABAQAAAQABAAD/2wCEAAkGBhAQEBMSEhAUFBAREhYSFhUSEhEVFhEbFREVFBUWFhkXJyYeFxkjGRUWHy8gIygpLCwtFR4xNTAqNSgrLSkBCQoKDgwOGg8PGi0lHiQsLTIvNSkrKjUqLCktLC0sKiwsLCkzLDQpNSkpLDUsKS8tKiw1LCwpLCwpKSkpLCkvKv/AABEIAKsBJgMBIgACEQEDEQH/xAAcAAEAAgMBAQEAAAAAAAAAAAAABQYDBAcCCAH/xABMEAABAwIDAgkHBwoEBgMAAAABAAIDBBEFEiEGMQcTFyJBUVVhkzJxgZGUodEUI3KSorGyFiQzQlNUYoKzwlJjc8EIZHWjw9I0Q0T/xAAbAQEBAAMBAQEAAAAAAAAAAAAABAIDBQYBB//EADIRAQACAQIDAwsEAwEAAAAAAAABAgMEEQUhMRJBYRMUIjJRcYGRodHwFUKx4VLB8Qb/2gAMAwEAAhEDEQA/AO4oiIC1nYlCCQZYwQbEF7Lj3rZXGcLq8IiNc+tw4zObiFU503yB0zGt43QGW1hbXQnS6DsrXAi4NwdbjpX6ubbN4icNoqupbTvbST1TPkNK5wDiJskbANSImPkOYDoFzZT8O0dZBU08NdBA1lW50cclPLI8MkDC8RyB7QdWtdZw0uNwQWYVLDbnt5xLRzhqRe4HWdDp3LIuT4QPmcJ/61V/jrV1hAREQEREBERAREQEREBERAREQEREBERAREQEREBERAREQEREBERAREQFX9lNn300dSyXI4T1lROA0lwyTOuA7MBrbeNR3lWBYp6ljBd72tHW5waPego7OD+obT1FGyZjaVs0dTQuJc59M5kgl4p7SLGIPGlnXsSt9mCV9XU00tb8njio3mZrKZ8shmkLHMDnOe1uRgDicouSTqVJy7a4eDYVUcjtebCTM7TfpFmPQtaTbeP/AOumqpBbfxTYhv3fnDmH1BBF0GxNRHHQtLor0uIz1b7OfYsldUFobzdXfOtuDYaHVXhReDbRRVRc1oeyVgBdFK0Ne0EkNcLEtc02POaSOjeCFKICIiAiIgIiICIiAiIgIiICIiAiIgIiICIiAiJdARRtXtJRw/pKqBhO4OmjBNt9he5WkduaLofI5p/Wjpqp7N9r5msLbelBPosNJWRzMbJG9r43i7XNIIcO4hZkBERAREQEREFV2sxCR0zKVj3RsMRmlcwlr3jOGMja4atBOYuIseaACLlQbMEpgb8RGXXvmcxr3fWfd3vUztazLV0r9PnIp4T32MUrfUGSetaiAN1ujq6EREHiCTJWUj915XwHU+TLC827/nIotO5Xtc6xaTJGJNBxMsM1z+qI52PefqB3rK6KgIiICIiAiIgIiICIiAiIgIiICIiAiIgIiIKXjGJTVE8sbZXxU8D+LtE7I+Z4a1z3OeOc1gzBoa21yHEm1go1+CwON3sMpvf5+SWb+qXda2pm5aysZ/nMlHcJKeP+5j1kQYqakjjFo42MH8DGs/DZZSiINvZCTJU1MQNmvZFUhuvlOdJHK7qF8kZPe4neSraqThEoZiEP+bBPF5y10Mrfc2T1q7ICIiAiIgIiIK5tvGeKgkvpFVxE+aXNTeq8wUUp7bODNQVNr5mRGZtt5dD88z7TAoHMDqNx1CAiIg18QpuNhkjvbjI3sv1Z2Ft/erlgVbx9LBN+1hjk+vG13+6qoNlM7Du/M2sJN4ZJodd4Ec8jWDzZAy3dZBPoiICIiAijsS2jo6Z2WeqhicRmDZJY2OIJIBsTe2h17lD1PChhEe+viP8Ap55PdGCs60tbpAtKKjVPDRhDLZZ5JPoU8+n1w1R0vD1hw8mGqd5o4R+J4W+uj1FumO3ykdKRcjl/4go782gkI/inY0+oAqPn/wCIGoPkUMTfpTSO+5rVRXhWst0xyO2IuA1HDribhzY6Zmu8RyuP2n29yj6jhjxh40qGM744Ib/bDlRXgest+2I+MD6Oui+YKjhIxZ+/EJv5eLZ+BoUfLtTXuN3V1USf+Zn+4OsqK/8AndTPWax8Z+w+ri4BadRjdNH5dRCzW3Oljbr1anevkuSVziS5xcTqS5xcT5yVY+DXZ4VmJ08ZYDHG7j5NG2yxWcAR0gvyN/mKZ+BWwYrZb5I5R7B9PIiLzoIiIKbtAwtxDptLSMPdeGZ4PptO33LCt7bKO09HJrYumg8SHjRf2f3rRQEREGF8mSekffRtUxpt1SskgA82aVqvy5zjj8tO9+t4ss+m/wCZkbNb/t29K6KCg/UREBERAREQY54Q9rmuF2uBaR1gix9y57gZPyaEO8pkbY3a350Y4t+vTzmldGXP6aPJJUx6fN1cwFuqRwqB7pkGwiIgJs5tFTUs1VDNKIy6VtQ0vuGkSQMabutlbz4n7z0oqdtdDapYd3G07m36SY5PhOtObJOOk2jufYjd0uo20pYw55L+KaLmRsbnNsN5GXnFttbgWtqsNNwjYVILiuhH+o4x/wBQBUV+Pl8RbFTyyzlhtHG3NcgWJuP1Rv3X7lzCbB6mLR9PMyw/XhlZ+IBOCzk1tbznjs7Ty8f+LMenpfrL6ep8epZLZKmF992WWN1/NYrfuvkY27r+i62IKyWMWZI9g6mPe38JC7s8M/xs2TofZZ2rho2Q+VUvyuNvz9ICXWGr4t7x3lvljuDutcDurLBtniLLBtdUWGlnSvcPNZ1wQpXA+Ddk1M2V87mvlbnYGtblYDq3MP1tOgWtuVuHiuHguLbWW9GZ5bRMzv3/AHaMmlvRRUWarpjFI+N3lRvcw23Xa4tNu7RYV7bHeuSsXr0mN490pRERZAiIg/bL8XUodk6bEMBiqi9kNTSMfG6V3kvbHIQ1kttfJLQDa403hctUml1ddR2oiNprO0jcwnCZaqURRNzPIubmwaBvLj0DUetdX4MKSnwh87q6eKKafKyMucchjYA5xDyAAS54uDY8wG3SudbHbQfI6i/FmRsoEZazy7lwy5es30t03Vi2/nqZDG11FUQxx5nZpYnDMXADQtu2wA6zv7l4zjWq4hfiMaPsxGCYid+/837lGLFXJymXe6PEYZheKVkg33je1w13eSthfJEUhaczTZw3OabEeYjUKdw/brEqe3F1s1hua93GN81pLhTW4Zb9tolRbQ2/bL6aRcJw/htxGOwkZBMOkljmOPpYcv2VacH4bo5nBj6GbOToIHNluLamxyke/wA6ky6TLiibWjlHintpslesLZtxF+bsksSYamB4t/FM2F1+7JK5RC87abZ0r6CWNoe6aWBxEeUtdEcuZpkvo0hwGguSRp1oyUOAcNzgHDzEXH3qKt629Wd0+z0iIsxjqIBIxzDue1zD5nNLT7irTsxVGWippHElz6eIuvvzcW3NfvvdVq6l9hnAUpj/AGNRUR+jj3vb9h7UFhREQEREBERAVIxSPJX1Av8ApI4JwLdYkhd6fmWesK7qo7Vx5ayndr85BNGeq7HxSM9NjIg1UREBVrbWPSnf/hmdH4kTz+KNvrVlUNtfHeje7pjdHLp1MmYXfZzei615a9qkx4PsIzY+YMr6Yk2HGFvnzxPYB63D1Lsa4bhs4jnheTYMmjcT1AStufQLruah4dO+OY8WV+rWqMOhkBD4o3g7w5jXA+e4UVPsHhj/ACqCn/liY38NlPIunFpjpLGJmOim1HBHhLgbU7mE9LJ59PMHOI9ywYlsNJS0T20ErjJFG4xMnDZLkahjXc23SBmuLkdCvKLDNSuoiK5o7URO/Pmy8pb2vj6SQuJc4kucSSTvJJuSe+68roHDHsj8jrPlEbbU9YS/TcyXfI3uzeWPO/qXP1+o6DUU1GCt6cvD2bdzBsUFBLPI2KJhfK8kNa3e6wJNvQCfQtdbWF4i+mninj8uGRsjeolpBse47vSpnbXCWMlbVQD8zrQZoj/gJN5YT1OY+4t1WW22aa5opbpMcvfHWPl090iMODP+TfKczMmfJbjIs2gBvlvm6Rpa/Tu1UevWc2tc2ve19L7r269F5W2kWjftTvz+gs3B7W2rooXkmCqz0j230IqG8Xu3XzZD/KFXqqnMb3xu8qNzmHztcWn3hTGw1K6TEqNreipjee5sbxI4+hrCo/GqoS1M8jfJknlePM+Rzh7ipaRtqrRHfWN/fvO3z/0LLwS4F8qxSIkXjpr1Luq7CBGPPxhaf5CvpGy5lwE4DxVFJVOHOqpLNP8AlxEtHreZD6l01eE4tqPL6q0x0jlHw/sReIbMUVR+mpYZDuu6JhPrtdVuv4HMLl8mOSE6/opXdPdJmHoFleEXPrkvX1ZmGdb2r0lyPEOAbeYK3p0bNF0d7mEa/wAqx7N8Hldh8sjpGMkjewND4HF5HOv5BAdY9wO4eddgRY6q99VgtgyT6Nvm2+c5NtplxPG66OdzMmrQ0gusRmzFpsL62AB1/iVg2YmzUdOTvETWHzxjiz72quY1S8VUzx/4Zn+ouLm+nK5vrUzsZJenc39nPK23UHuEw/qrh8MpGG1sUd33a7zvzTyIi7TWLf2MfaSsjtpxscw7+Mgaw+jNC71laCzbOyZcQcOiak9Zgn+FT96C5IiICIiAiIgKt7bxnJTSdEdUy5vuEsclOPRmlYrIoPbeO+H1DhviYJx54HtnHvjQQaIfciAtXFaXjYJo/wBpE9n1mED3lbSAoKZspFFOC57WucWMIa4BwAc0udodCd3u61EbZY7PTVWWmq5oxkaXsjmkDWOudMoNm80NNu9dY2UwqCbDmQSxRuZE+SIssLAw1D2NOm51mg3369681PBXhEm+kDT/AJckzPc1wB9Ki0GijTaudRe0zXbbs9ynFlrWfShxyDhNxZhFq15t0PZC4Hz3bf3qRp+GfFGnV0D+58P/AKOar9UcCWGu8l08Z62yg29DwVG1XANAf0dZK3/Ujjf+HIvTeX0dutfp9lPldPPWv0Q8PDvVi2ekgd15XyNv5r5rKTg4eo78+heB/BM1x9Tmt+9aNTwDTgHi62N3UHxPbf0gm3qUZU8CeJtF2up3nqbK8H7bQE7Oit37fM20tvyUztVwmYXiVHJTyxVDHPF2OMcbuKe3Vj9HdB323gkdK5GzDZzHxohk4oXu8MflFjY861rA9KuFRwU4uwf/ABM30JYD/cCro+ubSUbH1EMkLY4mtcx8ThqAGZN2XU6DWxup9RxjJwiKxo6eU7c8436fL2tOXFij1JcTU9s9tKIGPp54uPoZjd8RNnMcBYSwu/UkHqI0PdAGVt94HdcadyzQUkknkRvf9Bj3fhBX6BlthyY9ssxHx6T/AEjWZ+xLKjnYfVxTtOvEzPZBUs7nMeQ19v8AE02XhvBpif68DYmje+WeBjAOk3LtQO66jYNkMQkHMoKlwH/Lyj8QCkabgzxeUXFBLYafOOhj90jgVBbVxj5RqK7eMbz9Jj+BnlrKbDYZIqeZtRXTsMUk8YPFU7HeWyBx1e9w0L9wG5amy+xj65r38YI42HIDlzlzrA6C4sBca9/qlIeBnGHb4I2/Snj/ALbq8bF8GuJUedkstMYH8+zDM5wfYDS7WgAga79wt0rhcZ4hbFo7/p+WJzTMbzPWY79uW0eH3ZV235ovlLq8KEdF8lp3MgiY1jmulbnaG2DiNbONjfvvvW7Fw9jTNQHvy1A9wLP91kx/gcqqmZ0prYsxAAaYXtDQNzRZx79eslQMvAfiIBIkpndwklBPrZZcrSRgthp5xPp7c9t+q6saaY59fitkHDrRHy6eob5hE7+4LfpeGbC33zPlj+nC838PMuZy8EeLN/8Aztd9GaH+4hR1TwfYpGbOoZr/AMAbIPWwkKnzbSW6X+rLyGnnpb6u2wcKGEv3VjB9NkrPxNCkYds8OfYNrqYk7hx8QJ9BN185VGzlbGbPpKhtuuCW3rtZaEsZbo4Fvc4Ee4p+n4p9W/8AB5nSelnWtvI2/LXPY5rmyxsfdhBF7FhBt08wH+YLDsZJaSpZ18VL62ujP9JvrWpsZgVKaOOQRte+UXe7pzBxu0EeTl3aefpWxgVM+GtALXCOaCQMc5jhxojlY5haToea550379y8Vp89L67JWkTymY5x+d8JMlOzGy2IiLuNAvNK/JW0jtOc+WA3vukp3yfigYPSvS1MQfkEchIAiqaeQk/qtFQxrz9Rz/eg6GiIgIiICIiAsNZTiSN8Z3PY5hvqLOaQfvWZEHOsFlLqaEnyuKYHfSa0Nf8AaBW6tajZldPH+yqp2jS1g6UzNHmyytWygIiIJHYmQA1cfS2oEg80sETvxiRWdU/ZmTLXSt6JaVjhpvMMz2uN+u07PcrggIiICIiAsVRTMkaWSMa9jt7XtDmnW+oOhWVEGrFhUDDdsMbT/DGwfcFs2X6iAiIgIiICIiAlkRAXmSIOFnAEHoIuD6CvSINCTAaZxuYI+/mAA23BwGjvSonbVlm0rxoGVTWnTolhlhA+vIxWVQW3DfzCZ/7HJPu/YSsm/st6V8isRzgQiL9I1X4voLTxiAyU8zBvdDIB58ht77LcQILhh1YJoY5R5MsbZB5ntDh962FBbESE0EAJuYmug8CR0P8A41OoCIiAiIgIoKXbvC2OLXYjStc0lpBqIQWkGxBF9CCvPKBhPaVJ7TD8UENiEeSvqm6/OCCcdXOjMJt7P7wij9otr8NNZFIyupnB9PJG9zaiIhpjljdGDY6EiSX1dy1/yww/9+pvHi+KCYRQ/wCWGH/v1N48XxT8sMP/AH6m8eL4oJehfkrqR2vPM0B/nh4659NOB6VeVymXa6gMtNatp7tqon5uPjAYG5i9zjfQcXnb3l4HSrtygYT2lSe0w/FBYEUBygYT2lSe0w/FOUDCe0qT2mH4oJ9FAcoGE9pUntMPxTlAwntKk9ph+KCfRQHKBhPaVJ7TD8U5QMJ7SpPaYfign0UBygYT2lSe0w/FOUDCe0qT2mH4oJ9FAcoGE9pUntMPxTlAwntKk9ph+KCfRQHKBhPaVJ7TD8U5QMJ7SpPaYfign0UBygYT2lSe0w/FOUDCe0qT2mH4oJ9FAcoGE9pUntMPxTlAwntKk9ph+KCfRQHKBhPaVJ7TD8U5QMJ7SpPaYfign1q4pR8dBLF+1ifH9dhb/uorlAwntKk9ph+K/DwgYT2lSe0w/FBXcKnMlPC83u+KNxvvuWAm/fe62lXcN2qw+Njo/ltPaOaZjSZ4uc0TycW4a6gsLVtfljh/79TePH8UEwih/wAscP8A36m8eP4p+WOH/v1N48fxQWvYiTm1MdyeLqnnXoEscc+ndeR3vVlXOtl9tMOjqKkur6ZrHsgcM08QBeOOa7KSdeY2K/nCtdHtphs0jY4q+mkkebNYyeJznHqABuUE0iIgIiIK9NwfYU9znuw+mc5xLnEwsJcSbknvuvHJvhHZtL4LFZEQVvk3wjs2l8Ficm+Edm0vgsVkRBW+TfCOzaXwWJyb4R2bS+CxWREFb5N8I7NpfBYnJvhHZtL4LFZEQVvk3wjs2l8FicnGEdm0vgsVkRBXOTjCOzaXwWJycYR2bS+CxWNEFc5OMI7NpfBYnJxhHZtL4LFY0QVzk4wjs2l8FicnGEdm0vgsVjRBXOTjCOzaXwWJycYR2bS+CxWNEFc5OMI7NpfBYnJxhHZtL4LFY0QVzk4wjs2l8FicnGEdm0vgsVjRBXOTjCOzaXwWJycYR2bS+CxWNEFc5OMI7NpfBYnJxhHZtL4LFY0QVzk4wjs2l8FicnGEdm0vgsVjWviHGcVJxVuNyOyXAIzZTl0JF9bdIQQnJxhHZtL4LF+cnGEdm0vgsSKtxMk3gYGtdYZgM0gEb3X0ks05msbuP6S9rAhfjqrFHO0ijY3M0XyBxIPGZifnBZrSGDrcHXGW9mh65OMI7NpfBYnJxhHZtL4LF+DEMTu29MyxBLiMpyfOWaB85zzlGu7yr9Fj+vxSujfE10IIkkA5rC4gB1iCQ6wOW7s1raWtqSAcnGEdm0vgsWai2Fw2CRssVDTslYbteyJgc09YI3LxNW4jcBkDNTYlwFmgyWcdJOdlbu3Zrk2ZazpbDJJnRAzNDZdbhu7fp0no70G0iIgIiICIiAiIgIiICIiAiIgIiICIiAiIgIiICIiAiIgIiICIiAiIgIiICIiAiIgIiIP/2Q=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12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512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pSp>
        <p:nvGrpSpPr>
          <p:cNvPr id="26" name="Group 25"/>
          <p:cNvGrpSpPr/>
          <p:nvPr/>
        </p:nvGrpSpPr>
        <p:grpSpPr>
          <a:xfrm>
            <a:off x="4295281" y="3207515"/>
            <a:ext cx="4824536" cy="3024186"/>
            <a:chOff x="4295281" y="3207515"/>
            <a:chExt cx="4824536" cy="3024186"/>
          </a:xfrm>
        </p:grpSpPr>
        <p:cxnSp>
          <p:nvCxnSpPr>
            <p:cNvPr id="15" name="Straight Connector 14"/>
            <p:cNvCxnSpPr/>
            <p:nvPr/>
          </p:nvCxnSpPr>
          <p:spPr>
            <a:xfrm rot="21084351">
              <a:off x="4295281" y="5269254"/>
              <a:ext cx="4824536" cy="686172"/>
            </a:xfrm>
            <a:prstGeom prst="line">
              <a:avLst/>
            </a:prstGeom>
            <a:ln>
              <a:prstDash val="lg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grpSp>
          <p:nvGrpSpPr>
            <p:cNvPr id="25" name="Group 24"/>
            <p:cNvGrpSpPr/>
            <p:nvPr/>
          </p:nvGrpSpPr>
          <p:grpSpPr>
            <a:xfrm>
              <a:off x="4833099" y="3562420"/>
              <a:ext cx="3703304" cy="2669281"/>
              <a:chOff x="4833099" y="3562420"/>
              <a:chExt cx="3703304" cy="2669281"/>
            </a:xfrm>
          </p:grpSpPr>
          <p:sp>
            <p:nvSpPr>
              <p:cNvPr id="8" name="Rounded Rectangle 7"/>
              <p:cNvSpPr/>
              <p:nvPr/>
            </p:nvSpPr>
            <p:spPr>
              <a:xfrm rot="21084351">
                <a:off x="4833099" y="4377982"/>
                <a:ext cx="504056" cy="1236910"/>
              </a:xfrm>
              <a:prstGeom prst="roundRect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9" name="Rounded Rectangle 8"/>
              <p:cNvSpPr/>
              <p:nvPr/>
            </p:nvSpPr>
            <p:spPr>
              <a:xfrm rot="21084351">
                <a:off x="8032347" y="4344348"/>
                <a:ext cx="504056" cy="1236910"/>
              </a:xfrm>
              <a:prstGeom prst="roundRect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10" name="Snip Same Side Corner Rectangle 9"/>
              <p:cNvSpPr/>
              <p:nvPr/>
            </p:nvSpPr>
            <p:spPr>
              <a:xfrm rot="10284351">
                <a:off x="6049490" y="4385018"/>
                <a:ext cx="1296144" cy="876870"/>
              </a:xfrm>
              <a:prstGeom prst="snip2SameRect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cxnSp>
            <p:nvCxnSpPr>
              <p:cNvPr id="11" name="Straight Connector 10"/>
              <p:cNvCxnSpPr/>
              <p:nvPr/>
            </p:nvCxnSpPr>
            <p:spPr>
              <a:xfrm rot="21084351" flipH="1" flipV="1">
                <a:off x="5375864" y="5159964"/>
                <a:ext cx="720077" cy="93202"/>
              </a:xfrm>
              <a:prstGeom prst="line">
                <a:avLst/>
              </a:prstGeom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2" name="Straight Connector 11"/>
              <p:cNvCxnSpPr>
                <a:stCxn id="10" idx="0"/>
              </p:cNvCxnSpPr>
              <p:nvPr/>
            </p:nvCxnSpPr>
            <p:spPr>
              <a:xfrm rot="21084351" flipH="1" flipV="1">
                <a:off x="5315572" y="4639243"/>
                <a:ext cx="720077" cy="336747"/>
              </a:xfrm>
              <a:prstGeom prst="line">
                <a:avLst/>
              </a:prstGeom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3" name="Straight Connector 12"/>
              <p:cNvCxnSpPr/>
              <p:nvPr/>
            </p:nvCxnSpPr>
            <p:spPr>
              <a:xfrm rot="21084351" flipH="1" flipV="1">
                <a:off x="7407513" y="4954423"/>
                <a:ext cx="648072" cy="410854"/>
              </a:xfrm>
              <a:prstGeom prst="line">
                <a:avLst/>
              </a:prstGeom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4" name="Straight Connector 13"/>
              <p:cNvCxnSpPr/>
              <p:nvPr/>
            </p:nvCxnSpPr>
            <p:spPr>
              <a:xfrm rot="21084351" flipH="1" flipV="1">
                <a:off x="7341701" y="4677780"/>
                <a:ext cx="648071" cy="93202"/>
              </a:xfrm>
              <a:prstGeom prst="line">
                <a:avLst/>
              </a:prstGeom>
            </p:spPr>
            <p:style>
              <a:lnRef idx="2">
                <a:schemeClr val="accent3"/>
              </a:lnRef>
              <a:fillRef idx="0">
                <a:schemeClr val="accent3"/>
              </a:fillRef>
              <a:effectRef idx="1">
                <a:schemeClr val="accent3"/>
              </a:effectRef>
              <a:fontRef idx="minor">
                <a:schemeClr val="tx1"/>
              </a:fontRef>
            </p:style>
          </p:cxnSp>
          <p:cxnSp>
            <p:nvCxnSpPr>
              <p:cNvPr id="16" name="Straight Connector 15"/>
              <p:cNvCxnSpPr/>
              <p:nvPr/>
            </p:nvCxnSpPr>
            <p:spPr>
              <a:xfrm rot="21084351" flipV="1">
                <a:off x="6610013" y="3579559"/>
                <a:ext cx="0" cy="1540205"/>
              </a:xfrm>
              <a:prstGeom prst="line">
                <a:avLst/>
              </a:prstGeom>
              <a:ln>
                <a:prstDash val="sys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Straight Connector 16"/>
              <p:cNvCxnSpPr/>
              <p:nvPr/>
            </p:nvCxnSpPr>
            <p:spPr>
              <a:xfrm rot="21084351" flipV="1">
                <a:off x="6606319" y="3562420"/>
                <a:ext cx="216025" cy="1298376"/>
              </a:xfrm>
              <a:prstGeom prst="line">
                <a:avLst/>
              </a:prstGeom>
              <a:ln>
                <a:prstDash val="lg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Curved Connector 17"/>
              <p:cNvCxnSpPr/>
              <p:nvPr/>
            </p:nvCxnSpPr>
            <p:spPr>
              <a:xfrm rot="21084351">
                <a:off x="6525443" y="3670122"/>
                <a:ext cx="216025" cy="12700"/>
              </a:xfrm>
              <a:prstGeom prst="curvedConnector3">
                <a:avLst/>
              </a:prstGeom>
              <a:ln>
                <a:headEnd type="arrow"/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9" name="Straight Arrow Connector 18"/>
              <p:cNvCxnSpPr/>
              <p:nvPr/>
            </p:nvCxnSpPr>
            <p:spPr>
              <a:xfrm>
                <a:off x="5163370" y="5790361"/>
                <a:ext cx="3240360" cy="0"/>
              </a:xfrm>
              <a:prstGeom prst="straightConnector1">
                <a:avLst/>
              </a:prstGeom>
              <a:ln>
                <a:solidFill>
                  <a:schemeClr val="tx1"/>
                </a:solidFill>
                <a:headEnd type="arrow"/>
                <a:tailEnd type="arrow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0" name="TextBox 19"/>
              <p:cNvSpPr txBox="1"/>
              <p:nvPr/>
            </p:nvSpPr>
            <p:spPr>
              <a:xfrm>
                <a:off x="6531522" y="5862369"/>
                <a:ext cx="1368152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 smtClean="0"/>
                  <a:t>T</a:t>
                </a:r>
                <a:endParaRPr lang="en-GB" dirty="0"/>
              </a:p>
            </p:txBody>
          </p:sp>
          <p:sp>
            <p:nvSpPr>
              <p:cNvPr id="21" name="Oval 20"/>
              <p:cNvSpPr/>
              <p:nvPr/>
            </p:nvSpPr>
            <p:spPr>
              <a:xfrm>
                <a:off x="6660232" y="5445224"/>
                <a:ext cx="72008" cy="72008"/>
              </a:xfrm>
              <a:prstGeom prst="ellipse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22" name="Arc 21"/>
              <p:cNvSpPr/>
              <p:nvPr/>
            </p:nvSpPr>
            <p:spPr>
              <a:xfrm>
                <a:off x="6403732" y="5213434"/>
                <a:ext cx="576064" cy="576064"/>
              </a:xfrm>
              <a:prstGeom prst="arc">
                <a:avLst>
                  <a:gd name="adj1" fmla="val 13763854"/>
                  <a:gd name="adj2" fmla="val 8270202"/>
                </a:avLst>
              </a:prstGeom>
              <a:ln w="28575">
                <a:solidFill>
                  <a:srgbClr val="00B050"/>
                </a:solidFill>
                <a:headEnd type="triangle"/>
                <a:tailEnd type="non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23" name="Arc 22"/>
              <p:cNvSpPr/>
              <p:nvPr/>
            </p:nvSpPr>
            <p:spPr>
              <a:xfrm>
                <a:off x="6516216" y="5301208"/>
                <a:ext cx="360040" cy="360040"/>
              </a:xfrm>
              <a:prstGeom prst="arc">
                <a:avLst>
                  <a:gd name="adj1" fmla="val 100716"/>
                  <a:gd name="adj2" fmla="val 14700212"/>
                </a:avLst>
              </a:prstGeom>
              <a:ln w="28575">
                <a:solidFill>
                  <a:srgbClr val="FF0000"/>
                </a:solidFill>
                <a:headEnd type="none"/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sp>
          <p:nvSpPr>
            <p:cNvPr id="24" name="TextBox 23"/>
            <p:cNvSpPr txBox="1"/>
            <p:nvPr/>
          </p:nvSpPr>
          <p:spPr>
            <a:xfrm rot="21084351">
              <a:off x="6416194" y="3207515"/>
              <a:ext cx="136815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l-GR" dirty="0" smtClean="0">
                  <a:solidFill>
                    <a:schemeClr val="accent1">
                      <a:lumMod val="60000"/>
                      <a:lumOff val="40000"/>
                    </a:schemeClr>
                  </a:solidFill>
                </a:rPr>
                <a:t>θ</a:t>
              </a:r>
              <a:endParaRPr lang="en-GB" dirty="0">
                <a:solidFill>
                  <a:schemeClr val="accent1">
                    <a:lumMod val="60000"/>
                    <a:lumOff val="40000"/>
                  </a:schemeClr>
                </a:solidFill>
              </a:endParaRPr>
            </a:p>
          </p:txBody>
        </p: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27" name="TextBox 26"/>
              <p:cNvSpPr txBox="1"/>
              <p:nvPr/>
            </p:nvSpPr>
            <p:spPr>
              <a:xfrm>
                <a:off x="599405" y="3699405"/>
                <a:ext cx="2594493" cy="659476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𝜃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𝑇𝑜𝑟𝑞𝑢𝑒</m:t>
                          </m:r>
                        </m:num>
                        <m:den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𝐴𝑛𝑔𝑢𝑙𝑎𝑟</m:t>
                          </m:r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 </m:t>
                          </m:r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𝑆𝑡𝑖𝑓𝑓𝑛𝑒𝑠𝑠</m:t>
                          </m:r>
                        </m:den>
                      </m:f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27" name="TextBox 2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9405" y="3699405"/>
                <a:ext cx="2594493" cy="659476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Box 27"/>
              <p:cNvSpPr txBox="1"/>
              <p:nvPr/>
            </p:nvSpPr>
            <p:spPr>
              <a:xfrm>
                <a:off x="633338" y="4509120"/>
                <a:ext cx="1045734" cy="656205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𝜃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  <m:t>𝑀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  <m:t>𝑜𝑡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  <m:t>𝐾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  <m:t>𝜃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28" name="TextBox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3338" y="4509120"/>
                <a:ext cx="1045734" cy="656205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9" name="TextBox 28"/>
              <p:cNvSpPr txBox="1"/>
              <p:nvPr/>
            </p:nvSpPr>
            <p:spPr>
              <a:xfrm>
                <a:off x="664585" y="5313984"/>
                <a:ext cx="2595006" cy="926087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𝜃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i="1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𝑀</m:t>
                              </m:r>
                            </m:e>
                            <m:sub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𝑠</m:t>
                              </m:r>
                            </m:sub>
                          </m:sSub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×</m:t>
                          </m:r>
                          <m:sSub>
                            <m:sSubPr>
                              <m:ctrlPr>
                                <a:rPr lang="en-GB" i="1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𝑎</m:t>
                              </m:r>
                            </m:e>
                            <m:sub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𝑦</m:t>
                              </m:r>
                            </m:sub>
                          </m:sSub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×</m:t>
                          </m:r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𝐻</m:t>
                          </m:r>
                          <m:r>
                            <m:rPr>
                              <m:nor/>
                            </m:rPr>
                            <a:rPr lang="en-GB" dirty="0"/>
                            <m:t> </m:t>
                          </m:r>
                        </m:num>
                        <m:den>
                          <m:d>
                            <m:dPr>
                              <m:ctrlP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en-GB" i="1">
                                      <a:latin typeface="Cambria Math"/>
                                      <a:ea typeface="Cambria Math"/>
                                    </a:rPr>
                                  </m:ctrlPr>
                                </m:fPr>
                                <m:num>
                                  <m:sSup>
                                    <m:sSupPr>
                                      <m:ctrlPr>
                                        <a:rPr lang="en-GB" i="1">
                                          <a:latin typeface="Cambria Math"/>
                                          <a:ea typeface="Cambria Math"/>
                                        </a:rPr>
                                      </m:ctrlPr>
                                    </m:sSupPr>
                                    <m:e>
                                      <m:sSub>
                                        <m:sSubPr>
                                          <m:ctrlPr>
                                            <a:rPr lang="en-GB" i="1">
                                              <a:latin typeface="Cambria Math"/>
                                              <a:ea typeface="Cambria Math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en-GB" i="1">
                                              <a:latin typeface="Cambria Math"/>
                                              <a:ea typeface="Cambria Math"/>
                                            </a:rPr>
                                            <m:t>𝑇</m:t>
                                          </m:r>
                                        </m:e>
                                        <m:sub>
                                          <m:r>
                                            <a:rPr lang="en-GB" i="1">
                                              <a:latin typeface="Cambria Math"/>
                                              <a:ea typeface="Cambria Math"/>
                                            </a:rPr>
                                            <m:t>𝑓</m:t>
                                          </m:r>
                                        </m:sub>
                                      </m:sSub>
                                    </m:e>
                                    <m:sup>
                                      <m:r>
                                        <a:rPr lang="en-GB" i="1">
                                          <a:latin typeface="Cambria Math"/>
                                          <a:ea typeface="Cambria Math"/>
                                        </a:rPr>
                                        <m:t>2</m:t>
                                      </m:r>
                                    </m:sup>
                                  </m:sSup>
                                  <m:sSub>
                                    <m:sSubPr>
                                      <m:ctrlPr>
                                        <a:rPr lang="en-GB" i="1">
                                          <a:latin typeface="Cambria Math"/>
                                          <a:ea typeface="Cambria Math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GB" i="1">
                                          <a:latin typeface="Cambria Math"/>
                                          <a:ea typeface="Cambria Math"/>
                                        </a:rPr>
                                        <m:t>𝐾</m:t>
                                      </m:r>
                                    </m:e>
                                    <m:sub>
                                      <m:r>
                                        <a:rPr lang="en-GB" i="1">
                                          <a:latin typeface="Cambria Math"/>
                                          <a:ea typeface="Cambria Math"/>
                                        </a:rPr>
                                        <m:t>𝑤𝑓</m:t>
                                      </m:r>
                                    </m:sub>
                                  </m:sSub>
                                </m:num>
                                <m:den>
                                  <m:r>
                                    <a:rPr lang="en-GB" i="1">
                                      <a:latin typeface="Cambria Math"/>
                                      <a:ea typeface="Cambria Math"/>
                                    </a:rPr>
                                    <m:t>2</m:t>
                                  </m:r>
                                </m:den>
                              </m:f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+</m:t>
                              </m:r>
                              <m:f>
                                <m:fPr>
                                  <m:ctrlPr>
                                    <a:rPr lang="en-GB" i="1">
                                      <a:latin typeface="Cambria Math"/>
                                      <a:ea typeface="Cambria Math"/>
                                    </a:rPr>
                                  </m:ctrlPr>
                                </m:fPr>
                                <m:num>
                                  <m:sSup>
                                    <m:sSupPr>
                                      <m:ctrlPr>
                                        <a:rPr lang="en-GB" i="1">
                                          <a:latin typeface="Cambria Math"/>
                                          <a:ea typeface="Cambria Math"/>
                                        </a:rPr>
                                      </m:ctrlPr>
                                    </m:sSupPr>
                                    <m:e>
                                      <m:sSub>
                                        <m:sSubPr>
                                          <m:ctrlPr>
                                            <a:rPr lang="en-GB" i="1">
                                              <a:latin typeface="Cambria Math"/>
                                              <a:ea typeface="Cambria Math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en-GB" i="1">
                                              <a:latin typeface="Cambria Math"/>
                                              <a:ea typeface="Cambria Math"/>
                                            </a:rPr>
                                            <m:t>𝑇</m:t>
                                          </m:r>
                                        </m:e>
                                        <m:sub>
                                          <m:r>
                                            <a:rPr lang="en-GB" i="1">
                                              <a:latin typeface="Cambria Math"/>
                                              <a:ea typeface="Cambria Math"/>
                                            </a:rPr>
                                            <m:t>𝑟</m:t>
                                          </m:r>
                                        </m:sub>
                                      </m:sSub>
                                    </m:e>
                                    <m:sup>
                                      <m:r>
                                        <a:rPr lang="en-GB" i="1">
                                          <a:latin typeface="Cambria Math"/>
                                          <a:ea typeface="Cambria Math"/>
                                        </a:rPr>
                                        <m:t>2</m:t>
                                      </m:r>
                                    </m:sup>
                                  </m:sSup>
                                  <m:sSub>
                                    <m:sSubPr>
                                      <m:ctrlPr>
                                        <a:rPr lang="en-GB" i="1">
                                          <a:latin typeface="Cambria Math"/>
                                          <a:ea typeface="Cambria Math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GB" i="1">
                                          <a:latin typeface="Cambria Math"/>
                                          <a:ea typeface="Cambria Math"/>
                                        </a:rPr>
                                        <m:t>𝐾</m:t>
                                      </m:r>
                                    </m:e>
                                    <m:sub>
                                      <m:r>
                                        <a:rPr lang="en-GB" i="1">
                                          <a:latin typeface="Cambria Math"/>
                                          <a:ea typeface="Cambria Math"/>
                                        </a:rPr>
                                        <m:t>𝑤𝑟</m:t>
                                      </m:r>
                                    </m:sub>
                                  </m:sSub>
                                </m:num>
                                <m:den>
                                  <m:r>
                                    <a:rPr lang="en-GB" i="1">
                                      <a:latin typeface="Cambria Math"/>
                                      <a:ea typeface="Cambria Math"/>
                                    </a:rPr>
                                    <m:t>2</m:t>
                                  </m:r>
                                </m:den>
                              </m:f>
                            </m:e>
                          </m:d>
                        </m:den>
                      </m:f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29" name="TextBox 2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4585" y="5313984"/>
                <a:ext cx="2595006" cy="926087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5005772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/>
      <p:bldP spid="29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>
                <a:solidFill>
                  <a:schemeClr val="accent1">
                    <a:satMod val="150000"/>
                  </a:schemeClr>
                </a:solidFill>
              </a:rPr>
              <a:t>Elastic Weight Transfer</a:t>
            </a:r>
            <a:endParaRPr lang="en-GB" dirty="0">
              <a:solidFill>
                <a:schemeClr val="accent1">
                  <a:satMod val="150000"/>
                </a:schemeClr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369044"/>
            <a:ext cx="1841581" cy="75570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6" name="TextBox 5"/>
          <p:cNvSpPr txBox="1"/>
          <p:nvPr/>
        </p:nvSpPr>
        <p:spPr>
          <a:xfrm>
            <a:off x="165944" y="1524048"/>
            <a:ext cx="8654528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Roll angles effect on suspension forces </a:t>
            </a:r>
          </a:p>
          <a:p>
            <a:endParaRPr lang="en-GB" b="1" dirty="0" smtClean="0"/>
          </a:p>
          <a:p>
            <a:r>
              <a:rPr lang="en-GB" dirty="0" smtClean="0"/>
              <a:t>Once the roll angle has been calculated, the corresponding suspension deflections and therefore wheel load due to the weight transfer can be calculated.</a:t>
            </a:r>
          </a:p>
          <a:p>
            <a:endParaRPr lang="en-GB" dirty="0" smtClean="0"/>
          </a:p>
          <a:p>
            <a:r>
              <a:rPr lang="en-GB" dirty="0" smtClean="0"/>
              <a:t>We will use wheel deflections and rates.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Giving the equation: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AutoShape 2" descr="data:image/jpeg;base64,/9j/4AAQSkZJRgABAQAAAQABAAD/2wCEAAkGBhAQEBMSEhAUFBAREhYSFhUSEhEVFhEbFREVFBUWFhkXJyYeFxkjGRUWHy8gIygpLCwtFR4xNTAqNSgrLSkBCQoKDgwOGg8PGi0lHiQsLTIvNSkrKjUqLCktLC0sKiwsLCkzLDQpNSkpLDUsKS8tKiw1LCwpLCwpKSkpLCkvKv/AABEIAKsBJgMBIgACEQEDEQH/xAAcAAEAAgMBAQEAAAAAAAAAAAAABQYDBAcCCAH/xABMEAABAwIDAgkHBwoEBgMAAAABAAIDBBEFEiEGMQcTFyJBUVVhkzJxgZGUodEUI3KSorGyFiQzQlNUYoKzwlJjc8EIZHWjw9I0Q0T/xAAbAQEBAAMBAQEAAAAAAAAAAAAABAIDBQYBB//EADIRAQACAQIDAwsEAwEAAAAAAAABAgMEEQUhMRJBYRMUIjJRcYGRodHwFUKx4VLB8Qb/2gAMAwEAAhEDEQA/AO4oiIC1nYlCCQZYwQbEF7Lj3rZXGcLq8IiNc+tw4zObiFU503yB0zGt43QGW1hbXQnS6DsrXAi4NwdbjpX6ubbN4icNoqupbTvbST1TPkNK5wDiJskbANSImPkOYDoFzZT8O0dZBU08NdBA1lW50cclPLI8MkDC8RyB7QdWtdZw0uNwQWYVLDbnt5xLRzhqRe4HWdDp3LIuT4QPmcJ/61V/jrV1hAREQEREBERAREQEREBERAREQEREBERAREQEREBERAREQEREBERAREQFX9lNn300dSyXI4T1lROA0lwyTOuA7MBrbeNR3lWBYp6ljBd72tHW5waPego7OD+obT1FGyZjaVs0dTQuJc59M5kgl4p7SLGIPGlnXsSt9mCV9XU00tb8njio3mZrKZ8shmkLHMDnOe1uRgDicouSTqVJy7a4eDYVUcjtebCTM7TfpFmPQtaTbeP/AOumqpBbfxTYhv3fnDmH1BBF0GxNRHHQtLor0uIz1b7OfYsldUFobzdXfOtuDYaHVXhReDbRRVRc1oeyVgBdFK0Ne0EkNcLEtc02POaSOjeCFKICIiAiIgIiICIiAiIgIiICIiAiIgIiICIiAiJdARRtXtJRw/pKqBhO4OmjBNt9he5WkduaLofI5p/Wjpqp7N9r5msLbelBPosNJWRzMbJG9r43i7XNIIcO4hZkBERAREQEREFV2sxCR0zKVj3RsMRmlcwlr3jOGMja4atBOYuIseaACLlQbMEpgb8RGXXvmcxr3fWfd3vUztazLV0r9PnIp4T32MUrfUGSetaiAN1ujq6EREHiCTJWUj915XwHU+TLC827/nIotO5Xtc6xaTJGJNBxMsM1z+qI52PefqB3rK6KgIiICIiAiIgIiICIiAiIgIiICIiAiIgIiIKXjGJTVE8sbZXxU8D+LtE7I+Z4a1z3OeOc1gzBoa21yHEm1go1+CwON3sMpvf5+SWb+qXda2pm5aysZ/nMlHcJKeP+5j1kQYqakjjFo42MH8DGs/DZZSiINvZCTJU1MQNmvZFUhuvlOdJHK7qF8kZPe4neSraqThEoZiEP+bBPF5y10Mrfc2T1q7ICIiAiIgIiIK5tvGeKgkvpFVxE+aXNTeq8wUUp7bODNQVNr5mRGZtt5dD88z7TAoHMDqNx1CAiIg18QpuNhkjvbjI3sv1Z2Ft/erlgVbx9LBN+1hjk+vG13+6qoNlM7Du/M2sJN4ZJodd4Ec8jWDzZAy3dZBPoiICIiAijsS2jo6Z2WeqhicRmDZJY2OIJIBsTe2h17lD1PChhEe+viP8Ap55PdGCs60tbpAtKKjVPDRhDLZZ5JPoU8+n1w1R0vD1hw8mGqd5o4R+J4W+uj1FumO3ykdKRcjl/4go782gkI/inY0+oAqPn/wCIGoPkUMTfpTSO+5rVRXhWst0xyO2IuA1HDribhzY6Zmu8RyuP2n29yj6jhjxh40qGM744Ib/bDlRXgest+2I+MD6Oui+YKjhIxZ+/EJv5eLZ+BoUfLtTXuN3V1USf+Zn+4OsqK/8AndTPWax8Z+w+ri4BadRjdNH5dRCzW3Oljbr1anevkuSVziS5xcTqS5xcT5yVY+DXZ4VmJ08ZYDHG7j5NG2yxWcAR0gvyN/mKZ+BWwYrZb5I5R7B9PIiLzoIiIKbtAwtxDptLSMPdeGZ4PptO33LCt7bKO09HJrYumg8SHjRf2f3rRQEREGF8mSekffRtUxpt1SskgA82aVqvy5zjj8tO9+t4ss+m/wCZkbNb/t29K6KCg/UREBERAREQY54Q9rmuF2uBaR1gix9y57gZPyaEO8pkbY3a350Y4t+vTzmldGXP6aPJJUx6fN1cwFuqRwqB7pkGwiIgJs5tFTUs1VDNKIy6VtQ0vuGkSQMabutlbz4n7z0oqdtdDapYd3G07m36SY5PhOtObJOOk2jufYjd0uo20pYw55L+KaLmRsbnNsN5GXnFttbgWtqsNNwjYVILiuhH+o4x/wBQBUV+Pl8RbFTyyzlhtHG3NcgWJuP1Rv3X7lzCbB6mLR9PMyw/XhlZ+IBOCzk1tbznjs7Ty8f+LMenpfrL6ep8epZLZKmF992WWN1/NYrfuvkY27r+i62IKyWMWZI9g6mPe38JC7s8M/xs2TofZZ2rho2Q+VUvyuNvz9ICXWGr4t7x3lvljuDutcDurLBtniLLBtdUWGlnSvcPNZ1wQpXA+Ddk1M2V87mvlbnYGtblYDq3MP1tOgWtuVuHiuHguLbWW9GZ5bRMzv3/AHaMmlvRRUWarpjFI+N3lRvcw23Xa4tNu7RYV7bHeuSsXr0mN490pRERZAiIg/bL8XUodk6bEMBiqi9kNTSMfG6V3kvbHIQ1kttfJLQDa403hctUml1ddR2oiNprO0jcwnCZaqURRNzPIubmwaBvLj0DUetdX4MKSnwh87q6eKKafKyMucchjYA5xDyAAS54uDY8wG3SudbHbQfI6i/FmRsoEZazy7lwy5es30t03Vi2/nqZDG11FUQxx5nZpYnDMXADQtu2wA6zv7l4zjWq4hfiMaPsxGCYid+/837lGLFXJymXe6PEYZheKVkg33je1w13eSthfJEUhaczTZw3OabEeYjUKdw/brEqe3F1s1hua93GN81pLhTW4Zb9tolRbQ2/bL6aRcJw/htxGOwkZBMOkljmOPpYcv2VacH4bo5nBj6GbOToIHNluLamxyke/wA6ky6TLiibWjlHintpslesLZtxF+bsksSYamB4t/FM2F1+7JK5RC87abZ0r6CWNoe6aWBxEeUtdEcuZpkvo0hwGguSRp1oyUOAcNzgHDzEXH3qKt629Wd0+z0iIsxjqIBIxzDue1zD5nNLT7irTsxVGWippHElz6eIuvvzcW3NfvvdVq6l9hnAUpj/AGNRUR+jj3vb9h7UFhREQEREBERAVIxSPJX1Av8ApI4JwLdYkhd6fmWesK7qo7Vx5ayndr85BNGeq7HxSM9NjIg1UREBVrbWPSnf/hmdH4kTz+KNvrVlUNtfHeje7pjdHLp1MmYXfZzei615a9qkx4PsIzY+YMr6Yk2HGFvnzxPYB63D1Lsa4bhs4jnheTYMmjcT1AStufQLruah4dO+OY8WV+rWqMOhkBD4o3g7w5jXA+e4UVPsHhj/ACqCn/liY38NlPIunFpjpLGJmOim1HBHhLgbU7mE9LJ59PMHOI9ywYlsNJS0T20ErjJFG4xMnDZLkahjXc23SBmuLkdCvKLDNSuoiK5o7URO/Pmy8pb2vj6SQuJc4kucSSTvJJuSe+68roHDHsj8jrPlEbbU9YS/TcyXfI3uzeWPO/qXP1+o6DUU1GCt6cvD2bdzBsUFBLPI2KJhfK8kNa3e6wJNvQCfQtdbWF4i+mninj8uGRsjeolpBse47vSpnbXCWMlbVQD8zrQZoj/gJN5YT1OY+4t1WW22aa5opbpMcvfHWPl090iMODP+TfKczMmfJbjIs2gBvlvm6Rpa/Tu1UevWc2tc2ve19L7r269F5W2kWjftTvz+gs3B7W2rooXkmCqz0j230IqG8Xu3XzZD/KFXqqnMb3xu8qNzmHztcWn3hTGw1K6TEqNreipjee5sbxI4+hrCo/GqoS1M8jfJknlePM+Rzh7ipaRtqrRHfWN/fvO3z/0LLwS4F8qxSIkXjpr1Luq7CBGPPxhaf5CvpGy5lwE4DxVFJVOHOqpLNP8AlxEtHreZD6l01eE4tqPL6q0x0jlHw/sReIbMUVR+mpYZDuu6JhPrtdVuv4HMLl8mOSE6/opXdPdJmHoFleEXPrkvX1ZmGdb2r0lyPEOAbeYK3p0bNF0d7mEa/wAqx7N8Hldh8sjpGMkjewND4HF5HOv5BAdY9wO4eddgRY6q99VgtgyT6Nvm2+c5NtplxPG66OdzMmrQ0gusRmzFpsL62AB1/iVg2YmzUdOTvETWHzxjiz72quY1S8VUzx/4Zn+ouLm+nK5vrUzsZJenc39nPK23UHuEw/qrh8MpGG1sUd33a7zvzTyIi7TWLf2MfaSsjtpxscw7+Mgaw+jNC71laCzbOyZcQcOiak9Zgn+FT96C5IiICIiAiIgKt7bxnJTSdEdUy5vuEsclOPRmlYrIoPbeO+H1DhviYJx54HtnHvjQQaIfciAtXFaXjYJo/wBpE9n1mED3lbSAoKZspFFOC57WucWMIa4BwAc0udodCd3u61EbZY7PTVWWmq5oxkaXsjmkDWOudMoNm80NNu9dY2UwqCbDmQSxRuZE+SIssLAw1D2NOm51mg3369681PBXhEm+kDT/AJckzPc1wB9Ki0GijTaudRe0zXbbs9ynFlrWfShxyDhNxZhFq15t0PZC4Hz3bf3qRp+GfFGnV0D+58P/AKOar9UcCWGu8l08Z62yg29DwVG1XANAf0dZK3/Ujjf+HIvTeX0dutfp9lPldPPWv0Q8PDvVi2ekgd15XyNv5r5rKTg4eo78+heB/BM1x9Tmt+9aNTwDTgHi62N3UHxPbf0gm3qUZU8CeJtF2up3nqbK8H7bQE7Oit37fM20tvyUztVwmYXiVHJTyxVDHPF2OMcbuKe3Vj9HdB323gkdK5GzDZzHxohk4oXu8MflFjY861rA9KuFRwU4uwf/ABM30JYD/cCro+ubSUbH1EMkLY4mtcx8ThqAGZN2XU6DWxup9RxjJwiKxo6eU7c8436fL2tOXFij1JcTU9s9tKIGPp54uPoZjd8RNnMcBYSwu/UkHqI0PdAGVt94HdcadyzQUkknkRvf9Bj3fhBX6BlthyY9ssxHx6T/AEjWZ+xLKjnYfVxTtOvEzPZBUs7nMeQ19v8AE02XhvBpif68DYmje+WeBjAOk3LtQO66jYNkMQkHMoKlwH/Lyj8QCkabgzxeUXFBLYafOOhj90jgVBbVxj5RqK7eMbz9Jj+BnlrKbDYZIqeZtRXTsMUk8YPFU7HeWyBx1e9w0L9wG5amy+xj65r38YI42HIDlzlzrA6C4sBca9/qlIeBnGHb4I2/Snj/ALbq8bF8GuJUedkstMYH8+zDM5wfYDS7WgAga79wt0rhcZ4hbFo7/p+WJzTMbzPWY79uW0eH3ZV235ovlLq8KEdF8lp3MgiY1jmulbnaG2DiNbONjfvvvW7Fw9jTNQHvy1A9wLP91kx/gcqqmZ0prYsxAAaYXtDQNzRZx79eslQMvAfiIBIkpndwklBPrZZcrSRgthp5xPp7c9t+q6saaY59fitkHDrRHy6eob5hE7+4LfpeGbC33zPlj+nC838PMuZy8EeLN/8Aztd9GaH+4hR1TwfYpGbOoZr/AMAbIPWwkKnzbSW6X+rLyGnnpb6u2wcKGEv3VjB9NkrPxNCkYds8OfYNrqYk7hx8QJ9BN185VGzlbGbPpKhtuuCW3rtZaEsZbo4Fvc4Ee4p+n4p9W/8AB5nSelnWtvI2/LXPY5rmyxsfdhBF7FhBt08wH+YLDsZJaSpZ18VL62ujP9JvrWpsZgVKaOOQRte+UXe7pzBxu0EeTl3aefpWxgVM+GtALXCOaCQMc5jhxojlY5haToea550379y8Vp89L67JWkTymY5x+d8JMlOzGy2IiLuNAvNK/JW0jtOc+WA3vukp3yfigYPSvS1MQfkEchIAiqaeQk/qtFQxrz9Rz/eg6GiIgIiICIiAsNZTiSN8Z3PY5hvqLOaQfvWZEHOsFlLqaEnyuKYHfSa0Nf8AaBW6tajZldPH+yqp2jS1g6UzNHmyytWygIiIJHYmQA1cfS2oEg80sETvxiRWdU/ZmTLXSt6JaVjhpvMMz2uN+u07PcrggIiICIiAsVRTMkaWSMa9jt7XtDmnW+oOhWVEGrFhUDDdsMbT/DGwfcFs2X6iAiIgIiICIiAlkRAXmSIOFnAEHoIuD6CvSINCTAaZxuYI+/mAA23BwGjvSonbVlm0rxoGVTWnTolhlhA+vIxWVQW3DfzCZ/7HJPu/YSsm/st6V8isRzgQiL9I1X4voLTxiAyU8zBvdDIB58ht77LcQILhh1YJoY5R5MsbZB5ntDh962FBbESE0EAJuYmug8CR0P8A41OoCIiAiIgIoKXbvC2OLXYjStc0lpBqIQWkGxBF9CCvPKBhPaVJ7TD8UENiEeSvqm6/OCCcdXOjMJt7P7wij9otr8NNZFIyupnB9PJG9zaiIhpjljdGDY6EiSX1dy1/yww/9+pvHi+KCYRQ/wCWGH/v1N48XxT8sMP/AH6m8eL4oJehfkrqR2vPM0B/nh4659NOB6VeVymXa6gMtNatp7tqon5uPjAYG5i9zjfQcXnb3l4HSrtygYT2lSe0w/FBYEUBygYT2lSe0w/FOUDCe0qT2mH4oJ9FAcoGE9pUntMPxTlAwntKk9ph+KCfRQHKBhPaVJ7TD8U5QMJ7SpPaYfign0UBygYT2lSe0w/FOUDCe0qT2mH4oJ9FAcoGE9pUntMPxTlAwntKk9ph+KCfRQHKBhPaVJ7TD8U5QMJ7SpPaYfign0UBygYT2lSe0w/FOUDCe0qT2mH4oJ9FAcoGE9pUntMPxTlAwntKk9ph+KCfRQHKBhPaVJ7TD8U5QMJ7SpPaYfign1q4pR8dBLF+1ifH9dhb/uorlAwntKk9ph+K/DwgYT2lSe0w/FBXcKnMlPC83u+KNxvvuWAm/fe62lXcN2qw+Njo/ltPaOaZjSZ4uc0TycW4a6gsLVtfljh/79TePH8UEwih/wAscP8A36m8eP4p+WOH/v1N48fxQWvYiTm1MdyeLqnnXoEscc+ndeR3vVlXOtl9tMOjqKkur6ZrHsgcM08QBeOOa7KSdeY2K/nCtdHtphs0jY4q+mkkebNYyeJznHqABuUE0iIgIiIK9NwfYU9znuw+mc5xLnEwsJcSbknvuvHJvhHZtL4LFZEQVvk3wjs2l8Ficm+Edm0vgsVkRBW+TfCOzaXwWJyb4R2bS+CxWREFb5N8I7NpfBYnJvhHZtL4LFZEQVvk3wjs2l8FicnGEdm0vgsVkRBXOTjCOzaXwWJycYR2bS+CxWNEFc5OMI7NpfBYnJxhHZtL4LFY0QVzk4wjs2l8FicnGEdm0vgsVjRBXOTjCOzaXwWJycYR2bS+CxWNEFc5OMI7NpfBYnJxhHZtL4LFY0QVzk4wjs2l8FicnGEdm0vgsVjRBXOTjCOzaXwWJycYR2bS+CxWNEFc5OMI7NpfBYnJxhHZtL4LFY0QVzk4wjs2l8FicnGEdm0vgsVjWviHGcVJxVuNyOyXAIzZTl0JF9bdIQQnJxhHZtL4LF+cnGEdm0vgsSKtxMk3gYGtdYZgM0gEb3X0ks05msbuP6S9rAhfjqrFHO0ijY3M0XyBxIPGZifnBZrSGDrcHXGW9mh65OMI7NpfBYnJxhHZtL4LF+DEMTu29MyxBLiMpyfOWaB85zzlGu7yr9Fj+vxSujfE10IIkkA5rC4gB1iCQ6wOW7s1raWtqSAcnGEdm0vgsWai2Fw2CRssVDTslYbteyJgc09YI3LxNW4jcBkDNTYlwFmgyWcdJOdlbu3Zrk2ZazpbDJJnRAzNDZdbhu7fp0no70G0iIgIiICIiAiIgIiICIiAiIgIiICIiAiIgIiICIiAiIgIiICIiAiIgIiICIiAiIgIiIP/2Q=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12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512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pSp>
        <p:nvGrpSpPr>
          <p:cNvPr id="25" name="Group 24"/>
          <p:cNvGrpSpPr/>
          <p:nvPr/>
        </p:nvGrpSpPr>
        <p:grpSpPr>
          <a:xfrm rot="21086080">
            <a:off x="3732249" y="2831377"/>
            <a:ext cx="6083324" cy="3145407"/>
            <a:chOff x="3923928" y="1844824"/>
            <a:chExt cx="6083324" cy="3145407"/>
          </a:xfrm>
        </p:grpSpPr>
        <p:sp>
          <p:nvSpPr>
            <p:cNvPr id="26" name="Rounded Rectangle 25"/>
            <p:cNvSpPr/>
            <p:nvPr/>
          </p:nvSpPr>
          <p:spPr>
            <a:xfrm>
              <a:off x="4860032" y="2696146"/>
              <a:ext cx="504056" cy="1236910"/>
            </a:xfrm>
            <a:prstGeom prst="roundRect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7" name="Rounded Rectangle 26"/>
            <p:cNvSpPr/>
            <p:nvPr/>
          </p:nvSpPr>
          <p:spPr>
            <a:xfrm>
              <a:off x="8028384" y="3140968"/>
              <a:ext cx="504056" cy="1236910"/>
            </a:xfrm>
            <a:prstGeom prst="roundRect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8" name="Snip Same Side Corner Rectangle 27"/>
            <p:cNvSpPr/>
            <p:nvPr/>
          </p:nvSpPr>
          <p:spPr>
            <a:xfrm rot="10800000">
              <a:off x="6084168" y="2946078"/>
              <a:ext cx="1296144" cy="876870"/>
            </a:xfrm>
            <a:prstGeom prst="snip2Same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29" name="Straight Connector 28"/>
            <p:cNvCxnSpPr/>
            <p:nvPr/>
          </p:nvCxnSpPr>
          <p:spPr>
            <a:xfrm flipH="1" flipV="1">
              <a:off x="5364090" y="3573017"/>
              <a:ext cx="720077" cy="93202"/>
            </a:xfrm>
            <a:prstGeom prst="line">
              <a:avLst/>
            </a:prstGeom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>
              <a:stCxn id="28" idx="0"/>
            </p:cNvCxnSpPr>
            <p:nvPr/>
          </p:nvCxnSpPr>
          <p:spPr>
            <a:xfrm flipH="1" flipV="1">
              <a:off x="5364091" y="3047766"/>
              <a:ext cx="720077" cy="336747"/>
            </a:xfrm>
            <a:prstGeom prst="line">
              <a:avLst/>
            </a:prstGeom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flipH="1" flipV="1">
              <a:off x="7380312" y="3666219"/>
              <a:ext cx="648072" cy="410854"/>
            </a:xfrm>
            <a:prstGeom prst="line">
              <a:avLst/>
            </a:prstGeom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flipH="1" flipV="1">
              <a:off x="7380313" y="3384631"/>
              <a:ext cx="648071" cy="93202"/>
            </a:xfrm>
            <a:prstGeom prst="line">
              <a:avLst/>
            </a:prstGeom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4211960" y="3822948"/>
              <a:ext cx="4824536" cy="686172"/>
            </a:xfrm>
            <a:prstGeom prst="line">
              <a:avLst/>
            </a:prstGeom>
            <a:ln>
              <a:prstDash val="lg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4211960" y="4174480"/>
              <a:ext cx="4779640" cy="0"/>
            </a:xfrm>
            <a:prstGeom prst="line">
              <a:avLst/>
            </a:prstGeom>
            <a:ln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Arrow Connector 34"/>
            <p:cNvCxnSpPr/>
            <p:nvPr/>
          </p:nvCxnSpPr>
          <p:spPr>
            <a:xfrm flipV="1">
              <a:off x="5069644" y="3958455"/>
              <a:ext cx="0" cy="216025"/>
            </a:xfrm>
            <a:prstGeom prst="straightConnector1">
              <a:avLst/>
            </a:prstGeom>
            <a:ln w="22225">
              <a:tailEnd type="arrow"/>
            </a:ln>
          </p:spPr>
          <p:style>
            <a:lnRef idx="2">
              <a:schemeClr val="accent4"/>
            </a:lnRef>
            <a:fillRef idx="0">
              <a:schemeClr val="accent4"/>
            </a:fillRef>
            <a:effectRef idx="1">
              <a:schemeClr val="accent4"/>
            </a:effectRef>
            <a:fontRef idx="minor">
              <a:schemeClr val="tx1"/>
            </a:fontRef>
          </p:style>
        </p:cxnSp>
        <p:cxnSp>
          <p:nvCxnSpPr>
            <p:cNvPr id="36" name="Straight Arrow Connector 35"/>
            <p:cNvCxnSpPr/>
            <p:nvPr/>
          </p:nvCxnSpPr>
          <p:spPr>
            <a:xfrm>
              <a:off x="8676456" y="4174480"/>
              <a:ext cx="0" cy="203398"/>
            </a:xfrm>
            <a:prstGeom prst="straightConnector1">
              <a:avLst/>
            </a:prstGeom>
            <a:ln w="22225">
              <a:tailEnd type="arrow"/>
            </a:ln>
          </p:spPr>
          <p:style>
            <a:lnRef idx="2">
              <a:schemeClr val="accent4"/>
            </a:lnRef>
            <a:fillRef idx="0">
              <a:schemeClr val="accent4"/>
            </a:fillRef>
            <a:effectRef idx="1">
              <a:schemeClr val="accent4"/>
            </a:effectRef>
            <a:fontRef idx="minor">
              <a:schemeClr val="tx1"/>
            </a:fontRef>
          </p:style>
        </p:cxnSp>
        <p:sp>
          <p:nvSpPr>
            <p:cNvPr id="37" name="TextBox 36"/>
            <p:cNvSpPr txBox="1"/>
            <p:nvPr/>
          </p:nvSpPr>
          <p:spPr>
            <a:xfrm>
              <a:off x="4716016" y="3881801"/>
              <a:ext cx="136815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l-GR" dirty="0" smtClean="0">
                  <a:solidFill>
                    <a:schemeClr val="accent4">
                      <a:lumMod val="75000"/>
                    </a:schemeClr>
                  </a:solidFill>
                </a:rPr>
                <a:t>δ</a:t>
              </a:r>
              <a:endParaRPr lang="en-GB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  <p:sp>
          <p:nvSpPr>
            <p:cNvPr id="38" name="TextBox 37"/>
            <p:cNvSpPr txBox="1"/>
            <p:nvPr/>
          </p:nvSpPr>
          <p:spPr>
            <a:xfrm>
              <a:off x="8639100" y="4136421"/>
              <a:ext cx="136815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l-GR" dirty="0" smtClean="0">
                  <a:solidFill>
                    <a:schemeClr val="accent4">
                      <a:lumMod val="75000"/>
                    </a:schemeClr>
                  </a:solidFill>
                </a:rPr>
                <a:t>δ</a:t>
              </a:r>
              <a:endParaRPr lang="en-GB" dirty="0">
                <a:solidFill>
                  <a:schemeClr val="accent4">
                    <a:lumMod val="75000"/>
                  </a:schemeClr>
                </a:solidFill>
              </a:endParaRPr>
            </a:p>
          </p:txBody>
        </p:sp>
        <p:cxnSp>
          <p:nvCxnSpPr>
            <p:cNvPr id="39" name="Straight Connector 38"/>
            <p:cNvCxnSpPr/>
            <p:nvPr/>
          </p:nvCxnSpPr>
          <p:spPr>
            <a:xfrm flipV="1">
              <a:off x="6716475" y="2132856"/>
              <a:ext cx="0" cy="1540205"/>
            </a:xfrm>
            <a:prstGeom prst="line">
              <a:avLst/>
            </a:prstGeom>
            <a:ln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flipV="1">
              <a:off x="6732239" y="2132856"/>
              <a:ext cx="216025" cy="1298376"/>
            </a:xfrm>
            <a:prstGeom prst="line">
              <a:avLst/>
            </a:prstGeom>
            <a:ln>
              <a:prstDash val="lg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Curved Connector 40"/>
            <p:cNvCxnSpPr/>
            <p:nvPr/>
          </p:nvCxnSpPr>
          <p:spPr>
            <a:xfrm>
              <a:off x="6732239" y="2234481"/>
              <a:ext cx="216025" cy="12700"/>
            </a:xfrm>
            <a:prstGeom prst="curvedConnector3">
              <a:avLst/>
            </a:prstGeom>
            <a:ln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Curved Connector 41"/>
            <p:cNvCxnSpPr/>
            <p:nvPr/>
          </p:nvCxnSpPr>
          <p:spPr>
            <a:xfrm rot="5400000">
              <a:off x="4084652" y="4009111"/>
              <a:ext cx="254617" cy="2"/>
            </a:xfrm>
            <a:prstGeom prst="curvedConnector3">
              <a:avLst>
                <a:gd name="adj1" fmla="val 50000"/>
              </a:avLst>
            </a:prstGeom>
            <a:ln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3" name="TextBox 42"/>
            <p:cNvSpPr txBox="1"/>
            <p:nvPr/>
          </p:nvSpPr>
          <p:spPr>
            <a:xfrm>
              <a:off x="3923928" y="3789040"/>
              <a:ext cx="136815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l-GR" dirty="0" smtClean="0">
                  <a:solidFill>
                    <a:schemeClr val="accent1">
                      <a:lumMod val="60000"/>
                      <a:lumOff val="40000"/>
                    </a:schemeClr>
                  </a:solidFill>
                </a:rPr>
                <a:t>θ</a:t>
              </a:r>
              <a:endParaRPr lang="en-GB" dirty="0">
                <a:solidFill>
                  <a:schemeClr val="accent1">
                    <a:lumMod val="60000"/>
                    <a:lumOff val="40000"/>
                  </a:schemeClr>
                </a:solidFill>
              </a:endParaRPr>
            </a:p>
          </p:txBody>
        </p:sp>
        <p:sp>
          <p:nvSpPr>
            <p:cNvPr id="44" name="TextBox 43"/>
            <p:cNvSpPr txBox="1"/>
            <p:nvPr/>
          </p:nvSpPr>
          <p:spPr>
            <a:xfrm>
              <a:off x="6660232" y="1844824"/>
              <a:ext cx="136815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l-GR" dirty="0" smtClean="0">
                  <a:solidFill>
                    <a:schemeClr val="accent1">
                      <a:lumMod val="60000"/>
                      <a:lumOff val="40000"/>
                    </a:schemeClr>
                  </a:solidFill>
                </a:rPr>
                <a:t>θ</a:t>
              </a:r>
              <a:endParaRPr lang="en-GB" dirty="0">
                <a:solidFill>
                  <a:schemeClr val="accent1">
                    <a:lumMod val="60000"/>
                    <a:lumOff val="40000"/>
                  </a:schemeClr>
                </a:solidFill>
              </a:endParaRPr>
            </a:p>
          </p:txBody>
        </p:sp>
        <p:cxnSp>
          <p:nvCxnSpPr>
            <p:cNvPr id="45" name="Straight Arrow Connector 44"/>
            <p:cNvCxnSpPr/>
            <p:nvPr/>
          </p:nvCxnSpPr>
          <p:spPr>
            <a:xfrm>
              <a:off x="5153980" y="4529123"/>
              <a:ext cx="3168352" cy="0"/>
            </a:xfrm>
            <a:prstGeom prst="straightConnector1">
              <a:avLst/>
            </a:prstGeom>
            <a:ln>
              <a:solidFill>
                <a:schemeClr val="tx1"/>
              </a:solidFill>
              <a:headEnd type="arrow"/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6" name="TextBox 45"/>
            <p:cNvSpPr txBox="1"/>
            <p:nvPr/>
          </p:nvSpPr>
          <p:spPr>
            <a:xfrm>
              <a:off x="6596559" y="4620899"/>
              <a:ext cx="136815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dirty="0" smtClean="0"/>
                <a:t>T</a:t>
              </a:r>
              <a:endParaRPr lang="en-GB" dirty="0"/>
            </a:p>
          </p:txBody>
        </p:sp>
      </p:grpSp>
      <p:cxnSp>
        <p:nvCxnSpPr>
          <p:cNvPr id="47" name="Straight Connector 46"/>
          <p:cNvCxnSpPr/>
          <p:nvPr/>
        </p:nvCxnSpPr>
        <p:spPr>
          <a:xfrm rot="21086080" flipV="1">
            <a:off x="4865222" y="5117219"/>
            <a:ext cx="288032" cy="7665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Straight Connector 47"/>
          <p:cNvCxnSpPr/>
          <p:nvPr/>
        </p:nvCxnSpPr>
        <p:spPr>
          <a:xfrm rot="21086080">
            <a:off x="4865222" y="5193872"/>
            <a:ext cx="288032" cy="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9" name="Straight Connector 48"/>
          <p:cNvCxnSpPr/>
          <p:nvPr/>
        </p:nvCxnSpPr>
        <p:spPr>
          <a:xfrm rot="21086080" flipV="1">
            <a:off x="4863982" y="5040566"/>
            <a:ext cx="288032" cy="7665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Straight Connector 49"/>
          <p:cNvCxnSpPr/>
          <p:nvPr/>
        </p:nvCxnSpPr>
        <p:spPr>
          <a:xfrm rot="21086080">
            <a:off x="4863982" y="5117219"/>
            <a:ext cx="288032" cy="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Straight Connector 50"/>
          <p:cNvCxnSpPr/>
          <p:nvPr/>
        </p:nvCxnSpPr>
        <p:spPr>
          <a:xfrm rot="21086080" flipV="1">
            <a:off x="4858426" y="4957973"/>
            <a:ext cx="288032" cy="7665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Straight Connector 51"/>
          <p:cNvCxnSpPr/>
          <p:nvPr/>
        </p:nvCxnSpPr>
        <p:spPr>
          <a:xfrm rot="21086080">
            <a:off x="4858426" y="5034626"/>
            <a:ext cx="288032" cy="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3" name="Straight Connector 52"/>
          <p:cNvCxnSpPr/>
          <p:nvPr/>
        </p:nvCxnSpPr>
        <p:spPr>
          <a:xfrm rot="21086080" flipV="1">
            <a:off x="4865222" y="4860565"/>
            <a:ext cx="288032" cy="7665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Straight Connector 53"/>
          <p:cNvCxnSpPr/>
          <p:nvPr/>
        </p:nvCxnSpPr>
        <p:spPr>
          <a:xfrm rot="21086080">
            <a:off x="4865222" y="4937218"/>
            <a:ext cx="288032" cy="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Straight Connector 54"/>
          <p:cNvCxnSpPr/>
          <p:nvPr/>
        </p:nvCxnSpPr>
        <p:spPr>
          <a:xfrm rot="21086080" flipV="1">
            <a:off x="4865222" y="4792419"/>
            <a:ext cx="288032" cy="7665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Straight Connector 55"/>
          <p:cNvCxnSpPr/>
          <p:nvPr/>
        </p:nvCxnSpPr>
        <p:spPr>
          <a:xfrm rot="21086080">
            <a:off x="4865222" y="4869072"/>
            <a:ext cx="288032" cy="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Straight Connector 56"/>
          <p:cNvCxnSpPr/>
          <p:nvPr/>
        </p:nvCxnSpPr>
        <p:spPr>
          <a:xfrm rot="21086080" flipV="1">
            <a:off x="8009761" y="4975195"/>
            <a:ext cx="305048" cy="15252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8" name="Straight Connector 57"/>
          <p:cNvCxnSpPr/>
          <p:nvPr/>
        </p:nvCxnSpPr>
        <p:spPr>
          <a:xfrm rot="21086080">
            <a:off x="8009761" y="5127718"/>
            <a:ext cx="288032" cy="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Straight Connector 58"/>
          <p:cNvCxnSpPr/>
          <p:nvPr/>
        </p:nvCxnSpPr>
        <p:spPr>
          <a:xfrm rot="21086080" flipV="1">
            <a:off x="8026777" y="4810095"/>
            <a:ext cx="305048" cy="15252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 rot="21086080">
            <a:off x="8026777" y="4962618"/>
            <a:ext cx="288032" cy="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Straight Connector 60"/>
          <p:cNvCxnSpPr/>
          <p:nvPr/>
        </p:nvCxnSpPr>
        <p:spPr>
          <a:xfrm rot="21086080" flipV="1">
            <a:off x="8047861" y="4657572"/>
            <a:ext cx="305048" cy="15252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2" name="Straight Connector 61"/>
          <p:cNvCxnSpPr/>
          <p:nvPr/>
        </p:nvCxnSpPr>
        <p:spPr>
          <a:xfrm rot="21086080">
            <a:off x="8047861" y="4810095"/>
            <a:ext cx="288032" cy="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3" name="Straight Connector 62"/>
          <p:cNvCxnSpPr/>
          <p:nvPr/>
        </p:nvCxnSpPr>
        <p:spPr>
          <a:xfrm rot="21086080" flipV="1">
            <a:off x="8056369" y="4492472"/>
            <a:ext cx="305048" cy="15252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Straight Connector 63"/>
          <p:cNvCxnSpPr/>
          <p:nvPr/>
        </p:nvCxnSpPr>
        <p:spPr>
          <a:xfrm rot="21086080">
            <a:off x="8056369" y="4644995"/>
            <a:ext cx="288032" cy="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Straight Connector 64"/>
          <p:cNvCxnSpPr/>
          <p:nvPr/>
        </p:nvCxnSpPr>
        <p:spPr>
          <a:xfrm rot="21086080" flipV="1">
            <a:off x="8060685" y="4323109"/>
            <a:ext cx="305048" cy="15252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6" name="Straight Connector 65"/>
          <p:cNvCxnSpPr/>
          <p:nvPr/>
        </p:nvCxnSpPr>
        <p:spPr>
          <a:xfrm rot="21086080">
            <a:off x="8060685" y="4475632"/>
            <a:ext cx="288032" cy="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67" name="TextBox 66"/>
              <p:cNvSpPr txBox="1"/>
              <p:nvPr/>
            </p:nvSpPr>
            <p:spPr>
              <a:xfrm>
                <a:off x="611560" y="3490972"/>
                <a:ext cx="1674753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0" i="1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𝑊𝑇</m:t>
                          </m:r>
                        </m:e>
                        <m:sub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𝑠</m:t>
                          </m:r>
                        </m:sub>
                      </m:sSub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𝛿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×</m:t>
                      </m:r>
                      <m:sSub>
                        <m:sSubPr>
                          <m:ctrlPr>
                            <a:rPr lang="en-GB" b="0" i="1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𝐾</m:t>
                          </m:r>
                        </m:e>
                        <m:sub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𝑊</m:t>
                          </m:r>
                        </m:sub>
                      </m:sSub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67" name="TextBox 6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1560" y="3490972"/>
                <a:ext cx="1674753" cy="3693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9" name="TextBox 68"/>
              <p:cNvSpPr txBox="1"/>
              <p:nvPr/>
            </p:nvSpPr>
            <p:spPr>
              <a:xfrm>
                <a:off x="737299" y="5707583"/>
                <a:ext cx="1549014" cy="613245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0" i="1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𝑊𝑇</m:t>
                          </m:r>
                        </m:e>
                        <m:sub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𝑠</m:t>
                          </m:r>
                        </m:sub>
                      </m:sSub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i="1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𝐾</m:t>
                              </m:r>
                            </m:e>
                            <m:sub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𝑊</m:t>
                              </m:r>
                            </m:sub>
                          </m:sSub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𝑇</m:t>
                          </m:r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𝜃</m:t>
                          </m:r>
                        </m:num>
                        <m:den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69" name="TextBox 6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37299" y="5707583"/>
                <a:ext cx="1549014" cy="613245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0" name="TextBox 69"/>
              <p:cNvSpPr txBox="1"/>
              <p:nvPr/>
            </p:nvSpPr>
            <p:spPr>
              <a:xfrm>
                <a:off x="618416" y="4163983"/>
                <a:ext cx="957057" cy="613245"/>
              </a:xfrm>
              <a:prstGeom prst="rect">
                <a:avLst/>
              </a:prstGeom>
              <a:ln>
                <a:noFill/>
              </a:ln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 smtClean="0">
                          <a:latin typeface="Cambria Math"/>
                          <a:ea typeface="Cambria Math"/>
                        </a:rPr>
                        <m:t>𝛿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𝑇</m:t>
                          </m:r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𝜃</m:t>
                          </m:r>
                        </m:num>
                        <m:den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70" name="TextBox 6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18416" y="4163983"/>
                <a:ext cx="957057" cy="613245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5005772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" grpId="0"/>
      <p:bldP spid="69" grpId="0"/>
      <p:bldP spid="70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dirty="0" smtClean="0">
                <a:solidFill>
                  <a:schemeClr val="accent1">
                    <a:satMod val="150000"/>
                  </a:schemeClr>
                </a:solidFill>
              </a:rPr>
              <a:t>Elastic Weight Transfer</a:t>
            </a:r>
            <a:endParaRPr lang="en-GB" dirty="0">
              <a:solidFill>
                <a:schemeClr val="accent1">
                  <a:satMod val="150000"/>
                </a:schemeClr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369044"/>
            <a:ext cx="1841581" cy="75570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6" name="TextBox 5"/>
          <p:cNvSpPr txBox="1"/>
          <p:nvPr/>
        </p:nvSpPr>
        <p:spPr>
          <a:xfrm>
            <a:off x="165944" y="1524048"/>
            <a:ext cx="865452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Elastic Weight Transfer</a:t>
            </a:r>
          </a:p>
          <a:p>
            <a:endParaRPr lang="en-GB" b="1" dirty="0" smtClean="0"/>
          </a:p>
          <a:p>
            <a:r>
              <a:rPr lang="en-GB" dirty="0" smtClean="0"/>
              <a:t>The sprung mass, elastic weight transfer can be calculated at either end of the vehicle.</a:t>
            </a:r>
          </a:p>
          <a:p>
            <a:endParaRPr lang="en-GB" b="1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AutoShape 2" descr="data:image/jpeg;base64,/9j/4AAQSkZJRgABAQAAAQABAAD/2wCEAAkGBhAQEBMSEhAUFBAREhYSFhUSEhEVFhEbFREVFBUWFhkXJyYeFxkjGRUWHy8gIygpLCwtFR4xNTAqNSgrLSkBCQoKDgwOGg8PGi0lHiQsLTIvNSkrKjUqLCktLC0sKiwsLCkzLDQpNSkpLDUsKS8tKiw1LCwpLCwpKSkpLCkvKv/AABEIAKsBJgMBIgACEQEDEQH/xAAcAAEAAgMBAQEAAAAAAAAAAAAABQYDBAcCCAH/xABMEAABAwIDAgkHBwoEBgMAAAABAAIDBBEFEiEGMQcTFyJBUVVhkzJxgZGUodEUI3KSorGyFiQzQlNUYoKzwlJjc8EIZHWjw9I0Q0T/xAAbAQEBAAMBAQEAAAAAAAAAAAAABAIDBQYBB//EADIRAQACAQIDAwsEAwEAAAAAAAABAgMEEQUhMRJBYRMUIjJRcYGRodHwFUKx4VLB8Qb/2gAMAwEAAhEDEQA/AO4oiIC1nYlCCQZYwQbEF7Lj3rZXGcLq8IiNc+tw4zObiFU503yB0zGt43QGW1hbXQnS6DsrXAi4NwdbjpX6ubbN4icNoqupbTvbST1TPkNK5wDiJskbANSImPkOYDoFzZT8O0dZBU08NdBA1lW50cclPLI8MkDC8RyB7QdWtdZw0uNwQWYVLDbnt5xLRzhqRe4HWdDp3LIuT4QPmcJ/61V/jrV1hAREQEREBERAREQEREBERAREQEREBERAREQEREBERAREQEREBERAREQFX9lNn300dSyXI4T1lROA0lwyTOuA7MBrbeNR3lWBYp6ljBd72tHW5waPego7OD+obT1FGyZjaVs0dTQuJc59M5kgl4p7SLGIPGlnXsSt9mCV9XU00tb8njio3mZrKZ8shmkLHMDnOe1uRgDicouSTqVJy7a4eDYVUcjtebCTM7TfpFmPQtaTbeP/AOumqpBbfxTYhv3fnDmH1BBF0GxNRHHQtLor0uIz1b7OfYsldUFobzdXfOtuDYaHVXhReDbRRVRc1oeyVgBdFK0Ne0EkNcLEtc02POaSOjeCFKICIiAiIgIiICIiAiIgIiICIiAiIgIiICIiAiJdARRtXtJRw/pKqBhO4OmjBNt9he5WkduaLofI5p/Wjpqp7N9r5msLbelBPosNJWRzMbJG9r43i7XNIIcO4hZkBERAREQEREFV2sxCR0zKVj3RsMRmlcwlr3jOGMja4atBOYuIseaACLlQbMEpgb8RGXXvmcxr3fWfd3vUztazLV0r9PnIp4T32MUrfUGSetaiAN1ujq6EREHiCTJWUj915XwHU+TLC827/nIotO5Xtc6xaTJGJNBxMsM1z+qI52PefqB3rK6KgIiICIiAiIgIiICIiAiIgIiICIiAiIgIiIKXjGJTVE8sbZXxU8D+LtE7I+Z4a1z3OeOc1gzBoa21yHEm1go1+CwON3sMpvf5+SWb+qXda2pm5aysZ/nMlHcJKeP+5j1kQYqakjjFo42MH8DGs/DZZSiINvZCTJU1MQNmvZFUhuvlOdJHK7qF8kZPe4neSraqThEoZiEP+bBPF5y10Mrfc2T1q7ICIiAiIgIiIK5tvGeKgkvpFVxE+aXNTeq8wUUp7bODNQVNr5mRGZtt5dD88z7TAoHMDqNx1CAiIg18QpuNhkjvbjI3sv1Z2Ft/erlgVbx9LBN+1hjk+vG13+6qoNlM7Du/M2sJN4ZJodd4Ec8jWDzZAy3dZBPoiICIiAijsS2jo6Z2WeqhicRmDZJY2OIJIBsTe2h17lD1PChhEe+viP8Ap55PdGCs60tbpAtKKjVPDRhDLZZ5JPoU8+n1w1R0vD1hw8mGqd5o4R+J4W+uj1FumO3ykdKRcjl/4go782gkI/inY0+oAqPn/wCIGoPkUMTfpTSO+5rVRXhWst0xyO2IuA1HDribhzY6Zmu8RyuP2n29yj6jhjxh40qGM744Ib/bDlRXgest+2I+MD6Oui+YKjhIxZ+/EJv5eLZ+BoUfLtTXuN3V1USf+Zn+4OsqK/8AndTPWax8Z+w+ri4BadRjdNH5dRCzW3Oljbr1anevkuSVziS5xcTqS5xcT5yVY+DXZ4VmJ08ZYDHG7j5NG2yxWcAR0gvyN/mKZ+BWwYrZb5I5R7B9PIiLzoIiIKbtAwtxDptLSMPdeGZ4PptO33LCt7bKO09HJrYumg8SHjRf2f3rRQEREGF8mSekffRtUxpt1SskgA82aVqvy5zjj8tO9+t4ss+m/wCZkbNb/t29K6KCg/UREBERAREQY54Q9rmuF2uBaR1gix9y57gZPyaEO8pkbY3a350Y4t+vTzmldGXP6aPJJUx6fN1cwFuqRwqB7pkGwiIgJs5tFTUs1VDNKIy6VtQ0vuGkSQMabutlbz4n7z0oqdtdDapYd3G07m36SY5PhOtObJOOk2jufYjd0uo20pYw55L+KaLmRsbnNsN5GXnFttbgWtqsNNwjYVILiuhH+o4x/wBQBUV+Pl8RbFTyyzlhtHG3NcgWJuP1Rv3X7lzCbB6mLR9PMyw/XhlZ+IBOCzk1tbznjs7Ty8f+LMenpfrL6ep8epZLZKmF992WWN1/NYrfuvkY27r+i62IKyWMWZI9g6mPe38JC7s8M/xs2TofZZ2rho2Q+VUvyuNvz9ICXWGr4t7x3lvljuDutcDurLBtniLLBtdUWGlnSvcPNZ1wQpXA+Ddk1M2V87mvlbnYGtblYDq3MP1tOgWtuVuHiuHguLbWW9GZ5bRMzv3/AHaMmlvRRUWarpjFI+N3lRvcw23Xa4tNu7RYV7bHeuSsXr0mN490pRERZAiIg/bL8XUodk6bEMBiqi9kNTSMfG6V3kvbHIQ1kttfJLQDa403hctUml1ddR2oiNprO0jcwnCZaqURRNzPIubmwaBvLj0DUetdX4MKSnwh87q6eKKafKyMucchjYA5xDyAAS54uDY8wG3SudbHbQfI6i/FmRsoEZazy7lwy5es30t03Vi2/nqZDG11FUQxx5nZpYnDMXADQtu2wA6zv7l4zjWq4hfiMaPsxGCYid+/837lGLFXJymXe6PEYZheKVkg33je1w13eSthfJEUhaczTZw3OabEeYjUKdw/brEqe3F1s1hua93GN81pLhTW4Zb9tolRbQ2/bL6aRcJw/htxGOwkZBMOkljmOPpYcv2VacH4bo5nBj6GbOToIHNluLamxyke/wA6ky6TLiibWjlHintpslesLZtxF+bsksSYamB4t/FM2F1+7JK5RC87abZ0r6CWNoe6aWBxEeUtdEcuZpkvo0hwGguSRp1oyUOAcNzgHDzEXH3qKt629Wd0+z0iIsxjqIBIxzDue1zD5nNLT7irTsxVGWippHElz6eIuvvzcW3NfvvdVq6l9hnAUpj/AGNRUR+jj3vb9h7UFhREQEREBERAVIxSPJX1Av8ApI4JwLdYkhd6fmWesK7qo7Vx5ayndr85BNGeq7HxSM9NjIg1UREBVrbWPSnf/hmdH4kTz+KNvrVlUNtfHeje7pjdHLp1MmYXfZzei615a9qkx4PsIzY+YMr6Yk2HGFvnzxPYB63D1Lsa4bhs4jnheTYMmjcT1AStufQLruah4dO+OY8WV+rWqMOhkBD4o3g7w5jXA+e4UVPsHhj/ACqCn/liY38NlPIunFpjpLGJmOim1HBHhLgbU7mE9LJ59PMHOI9ywYlsNJS0T20ErjJFG4xMnDZLkahjXc23SBmuLkdCvKLDNSuoiK5o7URO/Pmy8pb2vj6SQuJc4kucSSTvJJuSe+68roHDHsj8jrPlEbbU9YS/TcyXfI3uzeWPO/qXP1+o6DUU1GCt6cvD2bdzBsUFBLPI2KJhfK8kNa3e6wJNvQCfQtdbWF4i+mninj8uGRsjeolpBse47vSpnbXCWMlbVQD8zrQZoj/gJN5YT1OY+4t1WW22aa5opbpMcvfHWPl090iMODP+TfKczMmfJbjIs2gBvlvm6Rpa/Tu1UevWc2tc2ve19L7r269F5W2kWjftTvz+gs3B7W2rooXkmCqz0j230IqG8Xu3XzZD/KFXqqnMb3xu8qNzmHztcWn3hTGw1K6TEqNreipjee5sbxI4+hrCo/GqoS1M8jfJknlePM+Rzh7ipaRtqrRHfWN/fvO3z/0LLwS4F8qxSIkXjpr1Luq7CBGPPxhaf5CvpGy5lwE4DxVFJVOHOqpLNP8AlxEtHreZD6l01eE4tqPL6q0x0jlHw/sReIbMUVR+mpYZDuu6JhPrtdVuv4HMLl8mOSE6/opXdPdJmHoFleEXPrkvX1ZmGdb2r0lyPEOAbeYK3p0bNF0d7mEa/wAqx7N8Hldh8sjpGMkjewND4HF5HOv5BAdY9wO4eddgRY6q99VgtgyT6Nvm2+c5NtplxPG66OdzMmrQ0gusRmzFpsL62AB1/iVg2YmzUdOTvETWHzxjiz72quY1S8VUzx/4Zn+ouLm+nK5vrUzsZJenc39nPK23UHuEw/qrh8MpGG1sUd33a7zvzTyIi7TWLf2MfaSsjtpxscw7+Mgaw+jNC71laCzbOyZcQcOiak9Zgn+FT96C5IiICIiAiIgKt7bxnJTSdEdUy5vuEsclOPRmlYrIoPbeO+H1DhviYJx54HtnHvjQQaIfciAtXFaXjYJo/wBpE9n1mED3lbSAoKZspFFOC57WucWMIa4BwAc0udodCd3u61EbZY7PTVWWmq5oxkaXsjmkDWOudMoNm80NNu9dY2UwqCbDmQSxRuZE+SIssLAw1D2NOm51mg3369681PBXhEm+kDT/AJckzPc1wB9Ki0GijTaudRe0zXbbs9ynFlrWfShxyDhNxZhFq15t0PZC4Hz3bf3qRp+GfFGnV0D+58P/AKOar9UcCWGu8l08Z62yg29DwVG1XANAf0dZK3/Ujjf+HIvTeX0dutfp9lPldPPWv0Q8PDvVi2ekgd15XyNv5r5rKTg4eo78+heB/BM1x9Tmt+9aNTwDTgHi62N3UHxPbf0gm3qUZU8CeJtF2up3nqbK8H7bQE7Oit37fM20tvyUztVwmYXiVHJTyxVDHPF2OMcbuKe3Vj9HdB323gkdK5GzDZzHxohk4oXu8MflFjY861rA9KuFRwU4uwf/ABM30JYD/cCro+ubSUbH1EMkLY4mtcx8ThqAGZN2XU6DWxup9RxjJwiKxo6eU7c8436fL2tOXFij1JcTU9s9tKIGPp54uPoZjd8RNnMcBYSwu/UkHqI0PdAGVt94HdcadyzQUkknkRvf9Bj3fhBX6BlthyY9ssxHx6T/AEjWZ+xLKjnYfVxTtOvEzPZBUs7nMeQ19v8AE02XhvBpif68DYmje+WeBjAOk3LtQO66jYNkMQkHMoKlwH/Lyj8QCkabgzxeUXFBLYafOOhj90jgVBbVxj5RqK7eMbz9Jj+BnlrKbDYZIqeZtRXTsMUk8YPFU7HeWyBx1e9w0L9wG5amy+xj65r38YI42HIDlzlzrA6C4sBca9/qlIeBnGHb4I2/Snj/ALbq8bF8GuJUedkstMYH8+zDM5wfYDS7WgAga79wt0rhcZ4hbFo7/p+WJzTMbzPWY79uW0eH3ZV235ovlLq8KEdF8lp3MgiY1jmulbnaG2DiNbONjfvvvW7Fw9jTNQHvy1A9wLP91kx/gcqqmZ0prYsxAAaYXtDQNzRZx79eslQMvAfiIBIkpndwklBPrZZcrSRgthp5xPp7c9t+q6saaY59fitkHDrRHy6eob5hE7+4LfpeGbC33zPlj+nC838PMuZy8EeLN/8Aztd9GaH+4hR1TwfYpGbOoZr/AMAbIPWwkKnzbSW6X+rLyGnnpb6u2wcKGEv3VjB9NkrPxNCkYds8OfYNrqYk7hx8QJ9BN185VGzlbGbPpKhtuuCW3rtZaEsZbo4Fvc4Ee4p+n4p9W/8AB5nSelnWtvI2/LXPY5rmyxsfdhBF7FhBt08wH+YLDsZJaSpZ18VL62ujP9JvrWpsZgVKaOOQRte+UXe7pzBxu0EeTl3aefpWxgVM+GtALXCOaCQMc5jhxojlY5haToea550379y8Vp89L67JWkTymY5x+d8JMlOzGy2IiLuNAvNK/JW0jtOc+WA3vukp3yfigYPSvS1MQfkEchIAiqaeQk/qtFQxrz9Rz/eg6GiIgIiICIiAsNZTiSN8Z3PY5hvqLOaQfvWZEHOsFlLqaEnyuKYHfSa0Nf8AaBW6tajZldPH+yqp2jS1g6UzNHmyytWygIiIJHYmQA1cfS2oEg80sETvxiRWdU/ZmTLXSt6JaVjhpvMMz2uN+u07PcrggIiICIiAsVRTMkaWSMa9jt7XtDmnW+oOhWVEGrFhUDDdsMbT/DGwfcFs2X6iAiIgIiICIiAlkRAXmSIOFnAEHoIuD6CvSINCTAaZxuYI+/mAA23BwGjvSonbVlm0rxoGVTWnTolhlhA+vIxWVQW3DfzCZ/7HJPu/YSsm/st6V8isRzgQiL9I1X4voLTxiAyU8zBvdDIB58ht77LcQILhh1YJoY5R5MsbZB5ntDh962FBbESE0EAJuYmug8CR0P8A41OoCIiAiIgIoKXbvC2OLXYjStc0lpBqIQWkGxBF9CCvPKBhPaVJ7TD8UENiEeSvqm6/OCCcdXOjMJt7P7wij9otr8NNZFIyupnB9PJG9zaiIhpjljdGDY6EiSX1dy1/yww/9+pvHi+KCYRQ/wCWGH/v1N48XxT8sMP/AH6m8eL4oJehfkrqR2vPM0B/nh4659NOB6VeVymXa6gMtNatp7tqon5uPjAYG5i9zjfQcXnb3l4HSrtygYT2lSe0w/FBYEUBygYT2lSe0w/FOUDCe0qT2mH4oJ9FAcoGE9pUntMPxTlAwntKk9ph+KCfRQHKBhPaVJ7TD8U5QMJ7SpPaYfign0UBygYT2lSe0w/FOUDCe0qT2mH4oJ9FAcoGE9pUntMPxTlAwntKk9ph+KCfRQHKBhPaVJ7TD8U5QMJ7SpPaYfign0UBygYT2lSe0w/FOUDCe0qT2mH4oJ9FAcoGE9pUntMPxTlAwntKk9ph+KCfRQHKBhPaVJ7TD8U5QMJ7SpPaYfign1q4pR8dBLF+1ifH9dhb/uorlAwntKk9ph+K/DwgYT2lSe0w/FBXcKnMlPC83u+KNxvvuWAm/fe62lXcN2qw+Njo/ltPaOaZjSZ4uc0TycW4a6gsLVtfljh/79TePH8UEwih/wAscP8A36m8eP4p+WOH/v1N48fxQWvYiTm1MdyeLqnnXoEscc+ndeR3vVlXOtl9tMOjqKkur6ZrHsgcM08QBeOOa7KSdeY2K/nCtdHtphs0jY4q+mkkebNYyeJznHqABuUE0iIgIiIK9NwfYU9znuw+mc5xLnEwsJcSbknvuvHJvhHZtL4LFZEQVvk3wjs2l8Ficm+Edm0vgsVkRBW+TfCOzaXwWJyb4R2bS+CxWREFb5N8I7NpfBYnJvhHZtL4LFZEQVvk3wjs2l8FicnGEdm0vgsVkRBXOTjCOzaXwWJycYR2bS+CxWNEFc5OMI7NpfBYnJxhHZtL4LFY0QVzk4wjs2l8FicnGEdm0vgsVjRBXOTjCOzaXwWJycYR2bS+CxWNEFc5OMI7NpfBYnJxhHZtL4LFY0QVzk4wjs2l8FicnGEdm0vgsVjRBXOTjCOzaXwWJycYR2bS+CxWNEFc5OMI7NpfBYnJxhHZtL4LFY0QVzk4wjs2l8FicnGEdm0vgsVjWviHGcVJxVuNyOyXAIzZTl0JF9bdIQQnJxhHZtL4LF+cnGEdm0vgsSKtxMk3gYGtdYZgM0gEb3X0ks05msbuP6S9rAhfjqrFHO0ijY3M0XyBxIPGZifnBZrSGDrcHXGW9mh65OMI7NpfBYnJxhHZtL4LF+DEMTu29MyxBLiMpyfOWaB85zzlGu7yr9Fj+vxSujfE10IIkkA5rC4gB1iCQ6wOW7s1raWtqSAcnGEdm0vgsWai2Fw2CRssVDTslYbteyJgc09YI3LxNW4jcBkDNTYlwFmgyWcdJOdlbu3Zrk2ZazpbDJJnRAzNDZdbhu7fp0no70G0iIgIiICIiAiIgIiICIiAiIgIiICIiAiIgIiICIiAiIgIiICIiAiIgIiICIiAiIgIiIP/2Q=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12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512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67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20072" y="3140968"/>
            <a:ext cx="3419872" cy="2654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9" name="Right Arrow 68"/>
          <p:cNvSpPr/>
          <p:nvPr/>
        </p:nvSpPr>
        <p:spPr>
          <a:xfrm rot="16200000">
            <a:off x="7488324" y="4257092"/>
            <a:ext cx="576064" cy="216024"/>
          </a:xfrm>
          <a:prstGeom prst="rightArrow">
            <a:avLst/>
          </a:prstGeom>
          <a:solidFill>
            <a:schemeClr val="accent1">
              <a:alpha val="51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0" name="Right Arrow 69"/>
          <p:cNvSpPr/>
          <p:nvPr/>
        </p:nvSpPr>
        <p:spPr>
          <a:xfrm rot="16200000">
            <a:off x="7848364" y="5769260"/>
            <a:ext cx="576064" cy="216024"/>
          </a:xfrm>
          <a:prstGeom prst="rightArrow">
            <a:avLst/>
          </a:prstGeom>
          <a:solidFill>
            <a:schemeClr val="accent1">
              <a:alpha val="51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1" name="Right Arrow 70"/>
          <p:cNvSpPr/>
          <p:nvPr/>
        </p:nvSpPr>
        <p:spPr>
          <a:xfrm rot="16200000">
            <a:off x="5940152" y="5661248"/>
            <a:ext cx="360040" cy="216024"/>
          </a:xfrm>
          <a:prstGeom prst="rightArrow">
            <a:avLst/>
          </a:prstGeom>
          <a:solidFill>
            <a:schemeClr val="accent1">
              <a:alpha val="51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2" name="Right Arrow 71"/>
          <p:cNvSpPr/>
          <p:nvPr/>
        </p:nvSpPr>
        <p:spPr>
          <a:xfrm rot="16200000">
            <a:off x="5580112" y="4149080"/>
            <a:ext cx="360040" cy="216024"/>
          </a:xfrm>
          <a:prstGeom prst="rightArrow">
            <a:avLst/>
          </a:prstGeom>
          <a:solidFill>
            <a:schemeClr val="accent1">
              <a:alpha val="51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73" name="Straight Connector 72"/>
          <p:cNvCxnSpPr/>
          <p:nvPr/>
        </p:nvCxnSpPr>
        <p:spPr>
          <a:xfrm rot="21084351">
            <a:off x="1074214" y="5948456"/>
            <a:ext cx="3168352" cy="441132"/>
          </a:xfrm>
          <a:prstGeom prst="line">
            <a:avLst/>
          </a:prstGeom>
          <a:ln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4" name="Rounded Rectangle 73"/>
          <p:cNvSpPr/>
          <p:nvPr/>
        </p:nvSpPr>
        <p:spPr>
          <a:xfrm rot="21084351">
            <a:off x="1434254" y="5357119"/>
            <a:ext cx="331022" cy="795196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5" name="Rounded Rectangle 74"/>
          <p:cNvSpPr/>
          <p:nvPr/>
        </p:nvSpPr>
        <p:spPr>
          <a:xfrm rot="21084351">
            <a:off x="3535253" y="5335496"/>
            <a:ext cx="331022" cy="795196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6" name="Snip Same Side Corner Rectangle 75"/>
          <p:cNvSpPr/>
          <p:nvPr/>
        </p:nvSpPr>
        <p:spPr>
          <a:xfrm rot="10284351">
            <a:off x="2233078" y="5361642"/>
            <a:ext cx="851199" cy="563730"/>
          </a:xfrm>
          <a:prstGeom prst="snip2Same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77" name="Straight Connector 76"/>
          <p:cNvCxnSpPr/>
          <p:nvPr/>
        </p:nvCxnSpPr>
        <p:spPr>
          <a:xfrm rot="21084351" flipH="1" flipV="1">
            <a:off x="1790697" y="5859847"/>
            <a:ext cx="472886" cy="59919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78" name="Straight Connector 77"/>
          <p:cNvCxnSpPr>
            <a:stCxn id="76" idx="0"/>
          </p:cNvCxnSpPr>
          <p:nvPr/>
        </p:nvCxnSpPr>
        <p:spPr>
          <a:xfrm rot="21084351" flipH="1" flipV="1">
            <a:off x="1751102" y="5525081"/>
            <a:ext cx="472886" cy="216491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79" name="Straight Connector 78"/>
          <p:cNvCxnSpPr/>
          <p:nvPr/>
        </p:nvCxnSpPr>
        <p:spPr>
          <a:xfrm rot="21084351" flipH="1" flipV="1">
            <a:off x="3124914" y="5727707"/>
            <a:ext cx="425600" cy="264134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80" name="Straight Connector 79"/>
          <p:cNvCxnSpPr/>
          <p:nvPr/>
        </p:nvCxnSpPr>
        <p:spPr>
          <a:xfrm rot="21084351" flipH="1" flipV="1">
            <a:off x="3081694" y="5549856"/>
            <a:ext cx="425599" cy="59919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81" name="Straight Connector 80"/>
          <p:cNvCxnSpPr/>
          <p:nvPr/>
        </p:nvCxnSpPr>
        <p:spPr>
          <a:xfrm rot="21084351" flipV="1">
            <a:off x="2601183" y="4843821"/>
            <a:ext cx="0" cy="990181"/>
          </a:xfrm>
          <a:prstGeom prst="line">
            <a:avLst/>
          </a:prstGeom>
          <a:ln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Straight Connector 81"/>
          <p:cNvCxnSpPr/>
          <p:nvPr/>
        </p:nvCxnSpPr>
        <p:spPr>
          <a:xfrm rot="21084351" flipV="1">
            <a:off x="2598757" y="4832803"/>
            <a:ext cx="141867" cy="834712"/>
          </a:xfrm>
          <a:prstGeom prst="line">
            <a:avLst/>
          </a:prstGeom>
          <a:ln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Curved Connector 82"/>
          <p:cNvCxnSpPr/>
          <p:nvPr/>
        </p:nvCxnSpPr>
        <p:spPr>
          <a:xfrm rot="21084351">
            <a:off x="2545644" y="4902043"/>
            <a:ext cx="141867" cy="8165"/>
          </a:xfrm>
          <a:prstGeom prst="curvedConnector3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Straight Arrow Connector 83"/>
          <p:cNvCxnSpPr/>
          <p:nvPr/>
        </p:nvCxnSpPr>
        <p:spPr>
          <a:xfrm>
            <a:off x="1650278" y="6344971"/>
            <a:ext cx="2127998" cy="0"/>
          </a:xfrm>
          <a:prstGeom prst="straightConnector1">
            <a:avLst/>
          </a:prstGeom>
          <a:ln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5" name="TextBox 84"/>
          <p:cNvSpPr txBox="1"/>
          <p:nvPr/>
        </p:nvSpPr>
        <p:spPr>
          <a:xfrm>
            <a:off x="2549636" y="6311415"/>
            <a:ext cx="898488" cy="237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</a:t>
            </a:r>
            <a:endParaRPr lang="en-GB" dirty="0"/>
          </a:p>
        </p:txBody>
      </p:sp>
      <p:sp>
        <p:nvSpPr>
          <p:cNvPr id="86" name="TextBox 85"/>
          <p:cNvSpPr txBox="1"/>
          <p:nvPr/>
        </p:nvSpPr>
        <p:spPr>
          <a:xfrm rot="21084351">
            <a:off x="2455063" y="4466555"/>
            <a:ext cx="898488" cy="237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θ</a:t>
            </a:r>
            <a:endParaRPr lang="en-GB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87" name="Flowchart: Summing Junction 86"/>
          <p:cNvSpPr/>
          <p:nvPr/>
        </p:nvSpPr>
        <p:spPr>
          <a:xfrm>
            <a:off x="2567332" y="5480875"/>
            <a:ext cx="144016" cy="144016"/>
          </a:xfrm>
          <a:prstGeom prst="flowChartSummingJunction">
            <a:avLst/>
          </a:prstGeom>
          <a:solidFill>
            <a:srgbClr val="0070C0"/>
          </a:solidFill>
          <a:ln w="127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8" name="Oval 87"/>
          <p:cNvSpPr/>
          <p:nvPr/>
        </p:nvSpPr>
        <p:spPr>
          <a:xfrm>
            <a:off x="2634162" y="6043237"/>
            <a:ext cx="47289" cy="4629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9" name="Arc 88"/>
          <p:cNvSpPr/>
          <p:nvPr/>
        </p:nvSpPr>
        <p:spPr>
          <a:xfrm>
            <a:off x="2489101" y="5930229"/>
            <a:ext cx="328508" cy="288032"/>
          </a:xfrm>
          <a:prstGeom prst="arc">
            <a:avLst>
              <a:gd name="adj1" fmla="val 13763854"/>
              <a:gd name="adj2" fmla="val 8270202"/>
            </a:avLst>
          </a:prstGeom>
          <a:ln w="28575">
            <a:solidFill>
              <a:srgbClr val="00B050"/>
            </a:solidFill>
            <a:headEnd type="triangl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Box 30"/>
              <p:cNvSpPr txBox="1"/>
              <p:nvPr/>
            </p:nvSpPr>
            <p:spPr>
              <a:xfrm>
                <a:off x="602190" y="3068960"/>
                <a:ext cx="1809021" cy="6211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0" i="1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𝑊𝑇</m:t>
                          </m:r>
                        </m:e>
                        <m:sub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𝑠𝑓</m:t>
                          </m:r>
                        </m:sub>
                      </m:sSub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i="1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𝐾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  <m:t>𝑤𝑓</m:t>
                              </m:r>
                            </m:sub>
                          </m:sSub>
                          <m:sSub>
                            <m:sSubPr>
                              <m:ctrlP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  <m:t>𝑇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  <m:t>𝑓</m:t>
                              </m:r>
                            </m:sub>
                          </m:sSub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𝜃</m:t>
                          </m:r>
                        </m:num>
                        <m:den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31" name="TextBox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2190" y="3068960"/>
                <a:ext cx="1809021" cy="6211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Box 32"/>
              <p:cNvSpPr txBox="1"/>
              <p:nvPr/>
            </p:nvSpPr>
            <p:spPr>
              <a:xfrm>
                <a:off x="593560" y="3895875"/>
                <a:ext cx="1778307" cy="613245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0" i="1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𝑊𝑇</m:t>
                          </m:r>
                        </m:e>
                        <m:sub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𝑠𝑟</m:t>
                          </m:r>
                        </m:sub>
                      </m:sSub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i="1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𝐾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  <m:t>𝑤𝑟</m:t>
                              </m:r>
                            </m:sub>
                          </m:sSub>
                          <m:sSub>
                            <m:sSubPr>
                              <m:ctrlP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  <m:t>𝑇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  <m:t>𝑟</m:t>
                              </m:r>
                            </m:sub>
                          </m:sSub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𝜃</m:t>
                          </m:r>
                        </m:num>
                        <m:den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33" name="TextBox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3560" y="3895875"/>
                <a:ext cx="1778307" cy="613245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5005772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 dirty="0" smtClean="0">
                <a:solidFill>
                  <a:schemeClr val="accent1">
                    <a:satMod val="150000"/>
                  </a:schemeClr>
                </a:solidFill>
              </a:rPr>
              <a:t>Geometric Weight Transfer</a:t>
            </a:r>
            <a:endParaRPr lang="en-GB" sz="4000" dirty="0">
              <a:solidFill>
                <a:schemeClr val="accent1">
                  <a:satMod val="150000"/>
                </a:schemeClr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369044"/>
            <a:ext cx="1841581" cy="75570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6" name="TextBox 5"/>
          <p:cNvSpPr txBox="1"/>
          <p:nvPr/>
        </p:nvSpPr>
        <p:spPr>
          <a:xfrm>
            <a:off x="165944" y="1524048"/>
            <a:ext cx="865452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Sprung Mass Geometric Weight Transfer</a:t>
            </a:r>
          </a:p>
          <a:p>
            <a:endParaRPr lang="en-GB" b="1" dirty="0" smtClean="0"/>
          </a:p>
          <a:p>
            <a:r>
              <a:rPr lang="en-GB" dirty="0" smtClean="0"/>
              <a:t>We now need to calculate the weight transfer due to the sprung mass acting at roll centre height </a:t>
            </a:r>
          </a:p>
          <a:p>
            <a:endParaRPr lang="en-GB" b="1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AutoShape 2" descr="data:image/jpeg;base64,/9j/4AAQSkZJRgABAQAAAQABAAD/2wCEAAkGBhAQEBMSEhAUFBAREhYSFhUSEhEVFhEbFREVFBUWFhkXJyYeFxkjGRUWHy8gIygpLCwtFR4xNTAqNSgrLSkBCQoKDgwOGg8PGi0lHiQsLTIvNSkrKjUqLCktLC0sKiwsLCkzLDQpNSkpLDUsKS8tKiw1LCwpLCwpKSkpLCkvKv/AABEIAKsBJgMBIgACEQEDEQH/xAAcAAEAAgMBAQEAAAAAAAAAAAAABQYDBAcCCAH/xABMEAABAwIDAgkHBwoEBgMAAAABAAIDBBEFEiEGMQcTFyJBUVVhkzJxgZGUodEUI3KSorGyFiQzQlNUYoKzwlJjc8EIZHWjw9I0Q0T/xAAbAQEBAAMBAQEAAAAAAAAAAAAABAIDBQYBB//EADIRAQACAQIDAwsEAwEAAAAAAAABAgMEEQUhMRJBYRMUIjJRcYGRodHwFUKx4VLB8Qb/2gAMAwEAAhEDEQA/AO4oiIC1nYlCCQZYwQbEF7Lj3rZXGcLq8IiNc+tw4zObiFU503yB0zGt43QGW1hbXQnS6DsrXAi4NwdbjpX6ubbN4icNoqupbTvbST1TPkNK5wDiJskbANSImPkOYDoFzZT8O0dZBU08NdBA1lW50cclPLI8MkDC8RyB7QdWtdZw0uNwQWYVLDbnt5xLRzhqRe4HWdDp3LIuT4QPmcJ/61V/jrV1hAREQEREBERAREQEREBERAREQEREBERAREQEREBERAREQEREBERAREQFX9lNn300dSyXI4T1lROA0lwyTOuA7MBrbeNR3lWBYp6ljBd72tHW5waPego7OD+obT1FGyZjaVs0dTQuJc59M5kgl4p7SLGIPGlnXsSt9mCV9XU00tb8njio3mZrKZ8shmkLHMDnOe1uRgDicouSTqVJy7a4eDYVUcjtebCTM7TfpFmPQtaTbeP/AOumqpBbfxTYhv3fnDmH1BBF0GxNRHHQtLor0uIz1b7OfYsldUFobzdXfOtuDYaHVXhReDbRRVRc1oeyVgBdFK0Ne0EkNcLEtc02POaSOjeCFKICIiAiIgIiICIiAiIgIiICIiAiIgIiICIiAiJdARRtXtJRw/pKqBhO4OmjBNt9he5WkduaLofI5p/Wjpqp7N9r5msLbelBPosNJWRzMbJG9r43i7XNIIcO4hZkBERAREQEREFV2sxCR0zKVj3RsMRmlcwlr3jOGMja4atBOYuIseaACLlQbMEpgb8RGXXvmcxr3fWfd3vUztazLV0r9PnIp4T32MUrfUGSetaiAN1ujq6EREHiCTJWUj915XwHU+TLC827/nIotO5Xtc6xaTJGJNBxMsM1z+qI52PefqB3rK6KgIiICIiAiIgIiICIiAiIgIiICIiAiIgIiIKXjGJTVE8sbZXxU8D+LtE7I+Z4a1z3OeOc1gzBoa21yHEm1go1+CwON3sMpvf5+SWb+qXda2pm5aysZ/nMlHcJKeP+5j1kQYqakjjFo42MH8DGs/DZZSiINvZCTJU1MQNmvZFUhuvlOdJHK7qF8kZPe4neSraqThEoZiEP+bBPF5y10Mrfc2T1q7ICIiAiIgIiIK5tvGeKgkvpFVxE+aXNTeq8wUUp7bODNQVNr5mRGZtt5dD88z7TAoHMDqNx1CAiIg18QpuNhkjvbjI3sv1Z2Ft/erlgVbx9LBN+1hjk+vG13+6qoNlM7Du/M2sJN4ZJodd4Ec8jWDzZAy3dZBPoiICIiAijsS2jo6Z2WeqhicRmDZJY2OIJIBsTe2h17lD1PChhEe+viP8Ap55PdGCs60tbpAtKKjVPDRhDLZZ5JPoU8+n1w1R0vD1hw8mGqd5o4R+J4W+uj1FumO3ykdKRcjl/4go782gkI/inY0+oAqPn/wCIGoPkUMTfpTSO+5rVRXhWst0xyO2IuA1HDribhzY6Zmu8RyuP2n29yj6jhjxh40qGM744Ib/bDlRXgest+2I+MD6Oui+YKjhIxZ+/EJv5eLZ+BoUfLtTXuN3V1USf+Zn+4OsqK/8AndTPWax8Z+w+ri4BadRjdNH5dRCzW3Oljbr1anevkuSVziS5xcTqS5xcT5yVY+DXZ4VmJ08ZYDHG7j5NG2yxWcAR0gvyN/mKZ+BWwYrZb5I5R7B9PIiLzoIiIKbtAwtxDptLSMPdeGZ4PptO33LCt7bKO09HJrYumg8SHjRf2f3rRQEREGF8mSekffRtUxpt1SskgA82aVqvy5zjj8tO9+t4ss+m/wCZkbNb/t29K6KCg/UREBERAREQY54Q9rmuF2uBaR1gix9y57gZPyaEO8pkbY3a350Y4t+vTzmldGXP6aPJJUx6fN1cwFuqRwqB7pkGwiIgJs5tFTUs1VDNKIy6VtQ0vuGkSQMabutlbz4n7z0oqdtdDapYd3G07m36SY5PhOtObJOOk2jufYjd0uo20pYw55L+KaLmRsbnNsN5GXnFttbgWtqsNNwjYVILiuhH+o4x/wBQBUV+Pl8RbFTyyzlhtHG3NcgWJuP1Rv3X7lzCbB6mLR9PMyw/XhlZ+IBOCzk1tbznjs7Ty8f+LMenpfrL6ep8epZLZKmF992WWN1/NYrfuvkY27r+i62IKyWMWZI9g6mPe38JC7s8M/xs2TofZZ2rho2Q+VUvyuNvz9ICXWGr4t7x3lvljuDutcDurLBtniLLBtdUWGlnSvcPNZ1wQpXA+Ddk1M2V87mvlbnYGtblYDq3MP1tOgWtuVuHiuHguLbWW9GZ5bRMzv3/AHaMmlvRRUWarpjFI+N3lRvcw23Xa4tNu7RYV7bHeuSsXr0mN490pRERZAiIg/bL8XUodk6bEMBiqi9kNTSMfG6V3kvbHIQ1kttfJLQDa403hctUml1ddR2oiNprO0jcwnCZaqURRNzPIubmwaBvLj0DUetdX4MKSnwh87q6eKKafKyMucchjYA5xDyAAS54uDY8wG3SudbHbQfI6i/FmRsoEZazy7lwy5es30t03Vi2/nqZDG11FUQxx5nZpYnDMXADQtu2wA6zv7l4zjWq4hfiMaPsxGCYid+/837lGLFXJymXe6PEYZheKVkg33je1w13eSthfJEUhaczTZw3OabEeYjUKdw/brEqe3F1s1hua93GN81pLhTW4Zb9tolRbQ2/bL6aRcJw/htxGOwkZBMOkljmOPpYcv2VacH4bo5nBj6GbOToIHNluLamxyke/wA6ky6TLiibWjlHintpslesLZtxF+bsksSYamB4t/FM2F1+7JK5RC87abZ0r6CWNoe6aWBxEeUtdEcuZpkvo0hwGguSRp1oyUOAcNzgHDzEXH3qKt629Wd0+z0iIsxjqIBIxzDue1zD5nNLT7irTsxVGWippHElz6eIuvvzcW3NfvvdVq6l9hnAUpj/AGNRUR+jj3vb9h7UFhREQEREBERAVIxSPJX1Av8ApI4JwLdYkhd6fmWesK7qo7Vx5ayndr85BNGeq7HxSM9NjIg1UREBVrbWPSnf/hmdH4kTz+KNvrVlUNtfHeje7pjdHLp1MmYXfZzei615a9qkx4PsIzY+YMr6Yk2HGFvnzxPYB63D1Lsa4bhs4jnheTYMmjcT1AStufQLruah4dO+OY8WV+rWqMOhkBD4o3g7w5jXA+e4UVPsHhj/ACqCn/liY38NlPIunFpjpLGJmOim1HBHhLgbU7mE9LJ59PMHOI9ywYlsNJS0T20ErjJFG4xMnDZLkahjXc23SBmuLkdCvKLDNSuoiK5o7URO/Pmy8pb2vj6SQuJc4kucSSTvJJuSe+68roHDHsj8jrPlEbbU9YS/TcyXfI3uzeWPO/qXP1+o6DUU1GCt6cvD2bdzBsUFBLPI2KJhfK8kNa3e6wJNvQCfQtdbWF4i+mninj8uGRsjeolpBse47vSpnbXCWMlbVQD8zrQZoj/gJN5YT1OY+4t1WW22aa5opbpMcvfHWPl090iMODP+TfKczMmfJbjIs2gBvlvm6Rpa/Tu1UevWc2tc2ve19L7r269F5W2kWjftTvz+gs3B7W2rooXkmCqz0j230IqG8Xu3XzZD/KFXqqnMb3xu8qNzmHztcWn3hTGw1K6TEqNreipjee5sbxI4+hrCo/GqoS1M8jfJknlePM+Rzh7ipaRtqrRHfWN/fvO3z/0LLwS4F8qxSIkXjpr1Luq7CBGPPxhaf5CvpGy5lwE4DxVFJVOHOqpLNP8AlxEtHreZD6l01eE4tqPL6q0x0jlHw/sReIbMUVR+mpYZDuu6JhPrtdVuv4HMLl8mOSE6/opXdPdJmHoFleEXPrkvX1ZmGdb2r0lyPEOAbeYK3p0bNF0d7mEa/wAqx7N8Hldh8sjpGMkjewND4HF5HOv5BAdY9wO4eddgRY6q99VgtgyT6Nvm2+c5NtplxPG66OdzMmrQ0gusRmzFpsL62AB1/iVg2YmzUdOTvETWHzxjiz72quY1S8VUzx/4Zn+ouLm+nK5vrUzsZJenc39nPK23UHuEw/qrh8MpGG1sUd33a7zvzTyIi7TWLf2MfaSsjtpxscw7+Mgaw+jNC71laCzbOyZcQcOiak9Zgn+FT96C5IiICIiAiIgKt7bxnJTSdEdUy5vuEsclOPRmlYrIoPbeO+H1DhviYJx54HtnHvjQQaIfciAtXFaXjYJo/wBpE9n1mED3lbSAoKZspFFOC57WucWMIa4BwAc0udodCd3u61EbZY7PTVWWmq5oxkaXsjmkDWOudMoNm80NNu9dY2UwqCbDmQSxRuZE+SIssLAw1D2NOm51mg3369681PBXhEm+kDT/AJckzPc1wB9Ki0GijTaudRe0zXbbs9ynFlrWfShxyDhNxZhFq15t0PZC4Hz3bf3qRp+GfFGnV0D+58P/AKOar9UcCWGu8l08Z62yg29DwVG1XANAf0dZK3/Ujjf+HIvTeX0dutfp9lPldPPWv0Q8PDvVi2ekgd15XyNv5r5rKTg4eo78+heB/BM1x9Tmt+9aNTwDTgHi62N3UHxPbf0gm3qUZU8CeJtF2up3nqbK8H7bQE7Oit37fM20tvyUztVwmYXiVHJTyxVDHPF2OMcbuKe3Vj9HdB323gkdK5GzDZzHxohk4oXu8MflFjY861rA9KuFRwU4uwf/ABM30JYD/cCro+ubSUbH1EMkLY4mtcx8ThqAGZN2XU6DWxup9RxjJwiKxo6eU7c8436fL2tOXFij1JcTU9s9tKIGPp54uPoZjd8RNnMcBYSwu/UkHqI0PdAGVt94HdcadyzQUkknkRvf9Bj3fhBX6BlthyY9ssxHx6T/AEjWZ+xLKjnYfVxTtOvEzPZBUs7nMeQ19v8AE02XhvBpif68DYmje+WeBjAOk3LtQO66jYNkMQkHMoKlwH/Lyj8QCkabgzxeUXFBLYafOOhj90jgVBbVxj5RqK7eMbz9Jj+BnlrKbDYZIqeZtRXTsMUk8YPFU7HeWyBx1e9w0L9wG5amy+xj65r38YI42HIDlzlzrA6C4sBca9/qlIeBnGHb4I2/Snj/ALbq8bF8GuJUedkstMYH8+zDM5wfYDS7WgAga79wt0rhcZ4hbFo7/p+WJzTMbzPWY79uW0eH3ZV235ovlLq8KEdF8lp3MgiY1jmulbnaG2DiNbONjfvvvW7Fw9jTNQHvy1A9wLP91kx/gcqqmZ0prYsxAAaYXtDQNzRZx79eslQMvAfiIBIkpndwklBPrZZcrSRgthp5xPp7c9t+q6saaY59fitkHDrRHy6eob5hE7+4LfpeGbC33zPlj+nC838PMuZy8EeLN/8Aztd9GaH+4hR1TwfYpGbOoZr/AMAbIPWwkKnzbSW6X+rLyGnnpb6u2wcKGEv3VjB9NkrPxNCkYds8OfYNrqYk7hx8QJ9BN185VGzlbGbPpKhtuuCW3rtZaEsZbo4Fvc4Ee4p+n4p9W/8AB5nSelnWtvI2/LXPY5rmyxsfdhBF7FhBt08wH+YLDsZJaSpZ18VL62ujP9JvrWpsZgVKaOOQRte+UXe7pzBxu0EeTl3aefpWxgVM+GtALXCOaCQMc5jhxojlY5haToea550379y8Vp89L67JWkTymY5x+d8JMlOzGy2IiLuNAvNK/JW0jtOc+WA3vukp3yfigYPSvS1MQfkEchIAiqaeQk/qtFQxrz9Rz/eg6GiIgIiICIiAsNZTiSN8Z3PY5hvqLOaQfvWZEHOsFlLqaEnyuKYHfSa0Nf8AaBW6tajZldPH+yqp2jS1g6UzNHmyytWygIiIJHYmQA1cfS2oEg80sETvxiRWdU/ZmTLXSt6JaVjhpvMMz2uN+u07PcrggIiICIiAsVRTMkaWSMa9jt7XtDmnW+oOhWVEGrFhUDDdsMbT/DGwfcFs2X6iAiIgIiICIiAlkRAXmSIOFnAEHoIuD6CvSINCTAaZxuYI+/mAA23BwGjvSonbVlm0rxoGVTWnTolhlhA+vIxWVQW3DfzCZ/7HJPu/YSsm/st6V8isRzgQiL9I1X4voLTxiAyU8zBvdDIB58ht77LcQILhh1YJoY5R5MsbZB5ntDh962FBbESE0EAJuYmug8CR0P8A41OoCIiAiIgIoKXbvC2OLXYjStc0lpBqIQWkGxBF9CCvPKBhPaVJ7TD8UENiEeSvqm6/OCCcdXOjMJt7P7wij9otr8NNZFIyupnB9PJG9zaiIhpjljdGDY6EiSX1dy1/yww/9+pvHi+KCYRQ/wCWGH/v1N48XxT8sMP/AH6m8eL4oJehfkrqR2vPM0B/nh4659NOB6VeVymXa6gMtNatp7tqon5uPjAYG5i9zjfQcXnb3l4HSrtygYT2lSe0w/FBYEUBygYT2lSe0w/FOUDCe0qT2mH4oJ9FAcoGE9pUntMPxTlAwntKk9ph+KCfRQHKBhPaVJ7TD8U5QMJ7SpPaYfign0UBygYT2lSe0w/FOUDCe0qT2mH4oJ9FAcoGE9pUntMPxTlAwntKk9ph+KCfRQHKBhPaVJ7TD8U5QMJ7SpPaYfign0UBygYT2lSe0w/FOUDCe0qT2mH4oJ9FAcoGE9pUntMPxTlAwntKk9ph+KCfRQHKBhPaVJ7TD8U5QMJ7SpPaYfign1q4pR8dBLF+1ifH9dhb/uorlAwntKk9ph+K/DwgYT2lSe0w/FBXcKnMlPC83u+KNxvvuWAm/fe62lXcN2qw+Njo/ltPaOaZjSZ4uc0TycW4a6gsLVtfljh/79TePH8UEwih/wAscP8A36m8eP4p+WOH/v1N48fxQWvYiTm1MdyeLqnnXoEscc+ndeR3vVlXOtl9tMOjqKkur6ZrHsgcM08QBeOOa7KSdeY2K/nCtdHtphs0jY4q+mkkebNYyeJznHqABuUE0iIgIiIK9NwfYU9znuw+mc5xLnEwsJcSbknvuvHJvhHZtL4LFZEQVvk3wjs2l8Ficm+Edm0vgsVkRBW+TfCOzaXwWJyb4R2bS+CxWREFb5N8I7NpfBYnJvhHZtL4LFZEQVvk3wjs2l8FicnGEdm0vgsVkRBXOTjCOzaXwWJycYR2bS+CxWNEFc5OMI7NpfBYnJxhHZtL4LFY0QVzk4wjs2l8FicnGEdm0vgsVjRBXOTjCOzaXwWJycYR2bS+CxWNEFc5OMI7NpfBYnJxhHZtL4LFY0QVzk4wjs2l8FicnGEdm0vgsVjRBXOTjCOzaXwWJycYR2bS+CxWNEFc5OMI7NpfBYnJxhHZtL4LFY0QVzk4wjs2l8FicnGEdm0vgsVjWviHGcVJxVuNyOyXAIzZTl0JF9bdIQQnJxhHZtL4LF+cnGEdm0vgsSKtxMk3gYGtdYZgM0gEb3X0ks05msbuP6S9rAhfjqrFHO0ijY3M0XyBxIPGZifnBZrSGDrcHXGW9mh65OMI7NpfBYnJxhHZtL4LF+DEMTu29MyxBLiMpyfOWaB85zzlGu7yr9Fj+vxSujfE10IIkkA5rC4gB1iCQ6wOW7s1raWtqSAcnGEdm0vgsWai2Fw2CRssVDTslYbteyJgc09YI3LxNW4jcBkDNTYlwFmgyWcdJOdlbu3Zrk2ZazpbDJJnRAzNDZdbhu7fp0no70G0iIgIiICIiAiIgIiICIiAiIgIiICIiAiIgIiICIiAiIgIiICIiAiIgIiICIiAiIgIiIP/2Q=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12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512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cxnSp>
        <p:nvCxnSpPr>
          <p:cNvPr id="13" name="Straight Connector 12"/>
          <p:cNvCxnSpPr/>
          <p:nvPr/>
        </p:nvCxnSpPr>
        <p:spPr>
          <a:xfrm rot="21084351">
            <a:off x="5322685" y="4220264"/>
            <a:ext cx="3168352" cy="441132"/>
          </a:xfrm>
          <a:prstGeom prst="line">
            <a:avLst/>
          </a:prstGeom>
          <a:ln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Rounded Rectangle 13"/>
          <p:cNvSpPr/>
          <p:nvPr/>
        </p:nvSpPr>
        <p:spPr>
          <a:xfrm rot="21084351">
            <a:off x="5682725" y="3628927"/>
            <a:ext cx="331022" cy="795196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ounded Rectangle 14"/>
          <p:cNvSpPr/>
          <p:nvPr/>
        </p:nvSpPr>
        <p:spPr>
          <a:xfrm rot="21084351">
            <a:off x="7783724" y="3607304"/>
            <a:ext cx="331022" cy="795196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Snip Same Side Corner Rectangle 15"/>
          <p:cNvSpPr/>
          <p:nvPr/>
        </p:nvSpPr>
        <p:spPr>
          <a:xfrm rot="10284351">
            <a:off x="6481549" y="3633450"/>
            <a:ext cx="851199" cy="563730"/>
          </a:xfrm>
          <a:prstGeom prst="snip2Same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7" name="Straight Connector 16"/>
          <p:cNvCxnSpPr/>
          <p:nvPr/>
        </p:nvCxnSpPr>
        <p:spPr>
          <a:xfrm rot="21084351" flipH="1" flipV="1">
            <a:off x="6039168" y="4131655"/>
            <a:ext cx="472886" cy="59919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18" name="Straight Connector 17"/>
          <p:cNvCxnSpPr>
            <a:stCxn id="16" idx="0"/>
          </p:cNvCxnSpPr>
          <p:nvPr/>
        </p:nvCxnSpPr>
        <p:spPr>
          <a:xfrm rot="21084351" flipH="1" flipV="1">
            <a:off x="5999573" y="3796889"/>
            <a:ext cx="472886" cy="216491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rot="21084351" flipH="1" flipV="1">
            <a:off x="7373385" y="3999515"/>
            <a:ext cx="425600" cy="264134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 rot="21084351" flipH="1" flipV="1">
            <a:off x="7330165" y="3821664"/>
            <a:ext cx="425599" cy="59919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rot="21084351" flipV="1">
            <a:off x="6849654" y="3115629"/>
            <a:ext cx="0" cy="990181"/>
          </a:xfrm>
          <a:prstGeom prst="line">
            <a:avLst/>
          </a:prstGeom>
          <a:ln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Connector 21"/>
          <p:cNvCxnSpPr/>
          <p:nvPr/>
        </p:nvCxnSpPr>
        <p:spPr>
          <a:xfrm rot="21084351" flipV="1">
            <a:off x="6847228" y="3104611"/>
            <a:ext cx="141867" cy="834712"/>
          </a:xfrm>
          <a:prstGeom prst="line">
            <a:avLst/>
          </a:prstGeom>
          <a:ln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Curved Connector 22"/>
          <p:cNvCxnSpPr/>
          <p:nvPr/>
        </p:nvCxnSpPr>
        <p:spPr>
          <a:xfrm rot="21084351">
            <a:off x="6794115" y="3173851"/>
            <a:ext cx="141867" cy="8165"/>
          </a:xfrm>
          <a:prstGeom prst="curvedConnector3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/>
          <p:nvPr/>
        </p:nvCxnSpPr>
        <p:spPr>
          <a:xfrm>
            <a:off x="5898749" y="4616779"/>
            <a:ext cx="2127998" cy="0"/>
          </a:xfrm>
          <a:prstGeom prst="straightConnector1">
            <a:avLst/>
          </a:prstGeom>
          <a:ln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Box 24"/>
          <p:cNvSpPr txBox="1"/>
          <p:nvPr/>
        </p:nvSpPr>
        <p:spPr>
          <a:xfrm>
            <a:off x="6798107" y="4583223"/>
            <a:ext cx="898488" cy="237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</a:t>
            </a:r>
            <a:endParaRPr lang="en-GB" dirty="0"/>
          </a:p>
        </p:txBody>
      </p:sp>
      <p:sp>
        <p:nvSpPr>
          <p:cNvPr id="26" name="TextBox 25"/>
          <p:cNvSpPr txBox="1"/>
          <p:nvPr/>
        </p:nvSpPr>
        <p:spPr>
          <a:xfrm rot="21084351">
            <a:off x="6703534" y="2738363"/>
            <a:ext cx="898488" cy="237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θ</a:t>
            </a:r>
            <a:endParaRPr lang="en-GB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cxnSp>
        <p:nvCxnSpPr>
          <p:cNvPr id="29" name="Straight Arrow Connector 28"/>
          <p:cNvCxnSpPr/>
          <p:nvPr/>
        </p:nvCxnSpPr>
        <p:spPr>
          <a:xfrm flipH="1">
            <a:off x="6525740" y="4346053"/>
            <a:ext cx="360040" cy="0"/>
          </a:xfrm>
          <a:prstGeom prst="straightConnector1">
            <a:avLst/>
          </a:prstGeom>
          <a:ln w="38100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Flowchart: Summing Junction 29"/>
          <p:cNvSpPr/>
          <p:nvPr/>
        </p:nvSpPr>
        <p:spPr>
          <a:xfrm>
            <a:off x="6815803" y="3752683"/>
            <a:ext cx="144016" cy="144016"/>
          </a:xfrm>
          <a:prstGeom prst="flowChartSummingJunction">
            <a:avLst/>
          </a:prstGeom>
          <a:solidFill>
            <a:srgbClr val="0070C0"/>
          </a:solidFill>
          <a:ln w="127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3" name="Oval 32"/>
          <p:cNvSpPr/>
          <p:nvPr/>
        </p:nvSpPr>
        <p:spPr>
          <a:xfrm>
            <a:off x="6882633" y="4315045"/>
            <a:ext cx="47289" cy="4629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36" name="Straight Arrow Connector 35"/>
          <p:cNvCxnSpPr/>
          <p:nvPr/>
        </p:nvCxnSpPr>
        <p:spPr>
          <a:xfrm flipV="1">
            <a:off x="7092280" y="4331201"/>
            <a:ext cx="0" cy="105911"/>
          </a:xfrm>
          <a:prstGeom prst="straightConnector1">
            <a:avLst/>
          </a:prstGeom>
          <a:ln>
            <a:solidFill>
              <a:schemeClr val="tx1"/>
            </a:solidFill>
            <a:headEnd type="none"/>
            <a:tailEnd type="arrow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TextBox 39"/>
          <p:cNvSpPr txBox="1"/>
          <p:nvPr/>
        </p:nvSpPr>
        <p:spPr>
          <a:xfrm>
            <a:off x="7057888" y="4304129"/>
            <a:ext cx="89848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 err="1" smtClean="0"/>
              <a:t>h</a:t>
            </a:r>
            <a:r>
              <a:rPr lang="en-GB" sz="1200" baseline="-25000" dirty="0" err="1" smtClean="0"/>
              <a:t>rc</a:t>
            </a:r>
            <a:endParaRPr lang="en-GB" sz="1200" baseline="-25000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8" name="TextBox 27"/>
              <p:cNvSpPr txBox="1"/>
              <p:nvPr/>
            </p:nvSpPr>
            <p:spPr>
              <a:xfrm>
                <a:off x="643278" y="3160080"/>
                <a:ext cx="2716128" cy="7042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𝑊𝑇</m:t>
                          </m:r>
                        </m:e>
                        <m:sub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𝑠</m:t>
                          </m:r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𝑅𝐶</m:t>
                          </m:r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𝑓</m:t>
                          </m:r>
                        </m:sub>
                      </m:sSub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i="1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𝑀</m:t>
                              </m:r>
                            </m:e>
                            <m:sub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𝑠</m:t>
                              </m:r>
                              <m: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  <m:t>𝑓</m:t>
                              </m:r>
                            </m:sub>
                          </m:sSub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×</m:t>
                          </m:r>
                          <m:sSub>
                            <m:sSubPr>
                              <m:ctrlPr>
                                <a:rPr lang="en-GB" i="1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𝑎</m:t>
                              </m:r>
                            </m:e>
                            <m:sub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𝑦</m:t>
                              </m:r>
                            </m:sub>
                          </m:sSub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×</m:t>
                          </m:r>
                          <m:sSub>
                            <m:sSubPr>
                              <m:ctrlPr>
                                <a:rPr lang="en-GB" i="1" smtClean="0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  <m:t>h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  <m:t>𝑓</m:t>
                              </m:r>
                            </m:sub>
                          </m:sSub>
                          <m:r>
                            <m:rPr>
                              <m:nor/>
                            </m:rPr>
                            <a:rPr lang="en-GB" dirty="0"/>
                            <m:t> </m:t>
                          </m:r>
                        </m:num>
                        <m:den>
                          <m:sSub>
                            <m:sSubPr>
                              <m:ctrlP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  <m:t>𝑇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  <m:t>𝑓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28" name="TextBox 2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3278" y="3160080"/>
                <a:ext cx="2716128" cy="704232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1" name="TextBox 30"/>
              <p:cNvSpPr txBox="1"/>
              <p:nvPr/>
            </p:nvSpPr>
            <p:spPr>
              <a:xfrm>
                <a:off x="676070" y="4103561"/>
                <a:ext cx="2698879" cy="671146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𝑊𝑇</m:t>
                          </m:r>
                        </m:e>
                        <m:sub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𝑠</m:t>
                          </m:r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𝑅𝐶𝑟</m:t>
                          </m:r>
                        </m:sub>
                      </m:sSub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i="1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𝑀</m:t>
                              </m:r>
                            </m:e>
                            <m:sub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𝑠</m:t>
                              </m:r>
                              <m: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  <m:t>𝑟</m:t>
                              </m:r>
                            </m:sub>
                          </m:sSub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×</m:t>
                          </m:r>
                          <m:sSub>
                            <m:sSubPr>
                              <m:ctrlPr>
                                <a:rPr lang="en-GB" i="1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𝑎</m:t>
                              </m:r>
                            </m:e>
                            <m:sub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𝑦</m:t>
                              </m:r>
                            </m:sub>
                          </m:sSub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×</m:t>
                          </m:r>
                          <m:sSub>
                            <m:sSubPr>
                              <m:ctrlPr>
                                <a:rPr lang="en-GB" i="1" smtClean="0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  <m:t>h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  <m:t>𝑟</m:t>
                              </m:r>
                            </m:sub>
                          </m:sSub>
                          <m:r>
                            <m:rPr>
                              <m:nor/>
                            </m:rPr>
                            <a:rPr lang="en-GB" dirty="0"/>
                            <m:t> </m:t>
                          </m:r>
                        </m:num>
                        <m:den>
                          <m:sSub>
                            <m:sSubPr>
                              <m:ctrlP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  <m:t>𝑇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  <m:t>𝑟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31" name="TextBox 3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6070" y="4103561"/>
                <a:ext cx="2698879" cy="671146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5005772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/>
      <p:bldP spid="31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 dirty="0" smtClean="0">
                <a:solidFill>
                  <a:schemeClr val="accent1">
                    <a:satMod val="150000"/>
                  </a:schemeClr>
                </a:solidFill>
              </a:rPr>
              <a:t>Geometric Weight Transfer</a:t>
            </a:r>
            <a:endParaRPr lang="en-GB" sz="4000" dirty="0">
              <a:solidFill>
                <a:schemeClr val="accent1">
                  <a:satMod val="150000"/>
                </a:schemeClr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369044"/>
            <a:ext cx="1841581" cy="75570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6" name="TextBox 5"/>
          <p:cNvSpPr txBox="1"/>
          <p:nvPr/>
        </p:nvSpPr>
        <p:spPr>
          <a:xfrm>
            <a:off x="165944" y="1524048"/>
            <a:ext cx="865452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Unsprung Mass Geometric Weight Transfer</a:t>
            </a:r>
          </a:p>
          <a:p>
            <a:endParaRPr lang="en-GB" b="1" dirty="0" smtClean="0"/>
          </a:p>
          <a:p>
            <a:r>
              <a:rPr lang="en-GB" dirty="0" smtClean="0"/>
              <a:t>The unsprung masses are taken to act at wheel centre height and thus their weight transfer can be defined as</a:t>
            </a:r>
          </a:p>
          <a:p>
            <a:endParaRPr lang="en-GB" b="1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AutoShape 2" descr="data:image/jpeg;base64,/9j/4AAQSkZJRgABAQAAAQABAAD/2wCEAAkGBhAQEBMSEhAUFBAREhYSFhUSEhEVFhEbFREVFBUWFhkXJyYeFxkjGRUWHy8gIygpLCwtFR4xNTAqNSgrLSkBCQoKDgwOGg8PGi0lHiQsLTIvNSkrKjUqLCktLC0sKiwsLCkzLDQpNSkpLDUsKS8tKiw1LCwpLCwpKSkpLCkvKv/AABEIAKsBJgMBIgACEQEDEQH/xAAcAAEAAgMBAQEAAAAAAAAAAAAABQYDBAcCCAH/xABMEAABAwIDAgkHBwoEBgMAAAABAAIDBBEFEiEGMQcTFyJBUVVhkzJxgZGUodEUI3KSorGyFiQzQlNUYoKzwlJjc8EIZHWjw9I0Q0T/xAAbAQEBAAMBAQEAAAAAAAAAAAAABAIDBQYBB//EADIRAQACAQIDAwsEAwEAAAAAAAABAgMEEQUhMRJBYRMUIjJRcYGRodHwFUKx4VLB8Qb/2gAMAwEAAhEDEQA/AO4oiIC1nYlCCQZYwQbEF7Lj3rZXGcLq8IiNc+tw4zObiFU503yB0zGt43QGW1hbXQnS6DsrXAi4NwdbjpX6ubbN4icNoqupbTvbST1TPkNK5wDiJskbANSImPkOYDoFzZT8O0dZBU08NdBA1lW50cclPLI8MkDC8RyB7QdWtdZw0uNwQWYVLDbnt5xLRzhqRe4HWdDp3LIuT4QPmcJ/61V/jrV1hAREQEREBERAREQEREBERAREQEREBERAREQEREBERAREQEREBERAREQFX9lNn300dSyXI4T1lROA0lwyTOuA7MBrbeNR3lWBYp6ljBd72tHW5waPego7OD+obT1FGyZjaVs0dTQuJc59M5kgl4p7SLGIPGlnXsSt9mCV9XU00tb8njio3mZrKZ8shmkLHMDnOe1uRgDicouSTqVJy7a4eDYVUcjtebCTM7TfpFmPQtaTbeP/AOumqpBbfxTYhv3fnDmH1BBF0GxNRHHQtLor0uIz1b7OfYsldUFobzdXfOtuDYaHVXhReDbRRVRc1oeyVgBdFK0Ne0EkNcLEtc02POaSOjeCFKICIiAiIgIiICIiAiIgIiICIiAiIgIiICIiAiJdARRtXtJRw/pKqBhO4OmjBNt9he5WkduaLofI5p/Wjpqp7N9r5msLbelBPosNJWRzMbJG9r43i7XNIIcO4hZkBERAREQEREFV2sxCR0zKVj3RsMRmlcwlr3jOGMja4atBOYuIseaACLlQbMEpgb8RGXXvmcxr3fWfd3vUztazLV0r9PnIp4T32MUrfUGSetaiAN1ujq6EREHiCTJWUj915XwHU+TLC827/nIotO5Xtc6xaTJGJNBxMsM1z+qI52PefqB3rK6KgIiICIiAiIgIiICIiAiIgIiICIiAiIgIiIKXjGJTVE8sbZXxU8D+LtE7I+Z4a1z3OeOc1gzBoa21yHEm1go1+CwON3sMpvf5+SWb+qXda2pm5aysZ/nMlHcJKeP+5j1kQYqakjjFo42MH8DGs/DZZSiINvZCTJU1MQNmvZFUhuvlOdJHK7qF8kZPe4neSraqThEoZiEP+bBPF5y10Mrfc2T1q7ICIiAiIgIiIK5tvGeKgkvpFVxE+aXNTeq8wUUp7bODNQVNr5mRGZtt5dD88z7TAoHMDqNx1CAiIg18QpuNhkjvbjI3sv1Z2Ft/erlgVbx9LBN+1hjk+vG13+6qoNlM7Du/M2sJN4ZJodd4Ec8jWDzZAy3dZBPoiICIiAijsS2jo6Z2WeqhicRmDZJY2OIJIBsTe2h17lD1PChhEe+viP8Ap55PdGCs60tbpAtKKjVPDRhDLZZ5JPoU8+n1w1R0vD1hw8mGqd5o4R+J4W+uj1FumO3ykdKRcjl/4go782gkI/inY0+oAqPn/wCIGoPkUMTfpTSO+5rVRXhWst0xyO2IuA1HDribhzY6Zmu8RyuP2n29yj6jhjxh40qGM744Ib/bDlRXgest+2I+MD6Oui+YKjhIxZ+/EJv5eLZ+BoUfLtTXuN3V1USf+Zn+4OsqK/8AndTPWax8Z+w+ri4BadRjdNH5dRCzW3Oljbr1anevkuSVziS5xcTqS5xcT5yVY+DXZ4VmJ08ZYDHG7j5NG2yxWcAR0gvyN/mKZ+BWwYrZb5I5R7B9PIiLzoIiIKbtAwtxDptLSMPdeGZ4PptO33LCt7bKO09HJrYumg8SHjRf2f3rRQEREGF8mSekffRtUxpt1SskgA82aVqvy5zjj8tO9+t4ss+m/wCZkbNb/t29K6KCg/UREBERAREQY54Q9rmuF2uBaR1gix9y57gZPyaEO8pkbY3a350Y4t+vTzmldGXP6aPJJUx6fN1cwFuqRwqB7pkGwiIgJs5tFTUs1VDNKIy6VtQ0vuGkSQMabutlbz4n7z0oqdtdDapYd3G07m36SY5PhOtObJOOk2jufYjd0uo20pYw55L+KaLmRsbnNsN5GXnFttbgWtqsNNwjYVILiuhH+o4x/wBQBUV+Pl8RbFTyyzlhtHG3NcgWJuP1Rv3X7lzCbB6mLR9PMyw/XhlZ+IBOCzk1tbznjs7Ty8f+LMenpfrL6ep8epZLZKmF992WWN1/NYrfuvkY27r+i62IKyWMWZI9g6mPe38JC7s8M/xs2TofZZ2rho2Q+VUvyuNvz9ICXWGr4t7x3lvljuDutcDurLBtniLLBtdUWGlnSvcPNZ1wQpXA+Ddk1M2V87mvlbnYGtblYDq3MP1tOgWtuVuHiuHguLbWW9GZ5bRMzv3/AHaMmlvRRUWarpjFI+N3lRvcw23Xa4tNu7RYV7bHeuSsXr0mN490pRERZAiIg/bL8XUodk6bEMBiqi9kNTSMfG6V3kvbHIQ1kttfJLQDa403hctUml1ddR2oiNprO0jcwnCZaqURRNzPIubmwaBvLj0DUetdX4MKSnwh87q6eKKafKyMucchjYA5xDyAAS54uDY8wG3SudbHbQfI6i/FmRsoEZazy7lwy5es30t03Vi2/nqZDG11FUQxx5nZpYnDMXADQtu2wA6zv7l4zjWq4hfiMaPsxGCYid+/837lGLFXJymXe6PEYZheKVkg33je1w13eSthfJEUhaczTZw3OabEeYjUKdw/brEqe3F1s1hua93GN81pLhTW4Zb9tolRbQ2/bL6aRcJw/htxGOwkZBMOkljmOPpYcv2VacH4bo5nBj6GbOToIHNluLamxyke/wA6ky6TLiibWjlHintpslesLZtxF+bsksSYamB4t/FM2F1+7JK5RC87abZ0r6CWNoe6aWBxEeUtdEcuZpkvo0hwGguSRp1oyUOAcNzgHDzEXH3qKt629Wd0+z0iIsxjqIBIxzDue1zD5nNLT7irTsxVGWippHElz6eIuvvzcW3NfvvdVq6l9hnAUpj/AGNRUR+jj3vb9h7UFhREQEREBERAVIxSPJX1Av8ApI4JwLdYkhd6fmWesK7qo7Vx5ayndr85BNGeq7HxSM9NjIg1UREBVrbWPSnf/hmdH4kTz+KNvrVlUNtfHeje7pjdHLp1MmYXfZzei615a9qkx4PsIzY+YMr6Yk2HGFvnzxPYB63D1Lsa4bhs4jnheTYMmjcT1AStufQLruah4dO+OY8WV+rWqMOhkBD4o3g7w5jXA+e4UVPsHhj/ACqCn/liY38NlPIunFpjpLGJmOim1HBHhLgbU7mE9LJ59PMHOI9ywYlsNJS0T20ErjJFG4xMnDZLkahjXc23SBmuLkdCvKLDNSuoiK5o7URO/Pmy8pb2vj6SQuJc4kucSSTvJJuSe+68roHDHsj8jrPlEbbU9YS/TcyXfI3uzeWPO/qXP1+o6DUU1GCt6cvD2bdzBsUFBLPI2KJhfK8kNa3e6wJNvQCfQtdbWF4i+mninj8uGRsjeolpBse47vSpnbXCWMlbVQD8zrQZoj/gJN5YT1OY+4t1WW22aa5opbpMcvfHWPl090iMODP+TfKczMmfJbjIs2gBvlvm6Rpa/Tu1UevWc2tc2ve19L7r269F5W2kWjftTvz+gs3B7W2rooXkmCqz0j230IqG8Xu3XzZD/KFXqqnMb3xu8qNzmHztcWn3hTGw1K6TEqNreipjee5sbxI4+hrCo/GqoS1M8jfJknlePM+Rzh7ipaRtqrRHfWN/fvO3z/0LLwS4F8qxSIkXjpr1Luq7CBGPPxhaf5CvpGy5lwE4DxVFJVOHOqpLNP8AlxEtHreZD6l01eE4tqPL6q0x0jlHw/sReIbMUVR+mpYZDuu6JhPrtdVuv4HMLl8mOSE6/opXdPdJmHoFleEXPrkvX1ZmGdb2r0lyPEOAbeYK3p0bNF0d7mEa/wAqx7N8Hldh8sjpGMkjewND4HF5HOv5BAdY9wO4eddgRY6q99VgtgyT6Nvm2+c5NtplxPG66OdzMmrQ0gusRmzFpsL62AB1/iVg2YmzUdOTvETWHzxjiz72quY1S8VUzx/4Zn+ouLm+nK5vrUzsZJenc39nPK23UHuEw/qrh8MpGG1sUd33a7zvzTyIi7TWLf2MfaSsjtpxscw7+Mgaw+jNC71laCzbOyZcQcOiak9Zgn+FT96C5IiICIiAiIgKt7bxnJTSdEdUy5vuEsclOPRmlYrIoPbeO+H1DhviYJx54HtnHvjQQaIfciAtXFaXjYJo/wBpE9n1mED3lbSAoKZspFFOC57WucWMIa4BwAc0udodCd3u61EbZY7PTVWWmq5oxkaXsjmkDWOudMoNm80NNu9dY2UwqCbDmQSxRuZE+SIssLAw1D2NOm51mg3369681PBXhEm+kDT/AJckzPc1wB9Ki0GijTaudRe0zXbbs9ynFlrWfShxyDhNxZhFq15t0PZC4Hz3bf3qRp+GfFGnV0D+58P/AKOar9UcCWGu8l08Z62yg29DwVG1XANAf0dZK3/Ujjf+HIvTeX0dutfp9lPldPPWv0Q8PDvVi2ekgd15XyNv5r5rKTg4eo78+heB/BM1x9Tmt+9aNTwDTgHi62N3UHxPbf0gm3qUZU8CeJtF2up3nqbK8H7bQE7Oit37fM20tvyUztVwmYXiVHJTyxVDHPF2OMcbuKe3Vj9HdB323gkdK5GzDZzHxohk4oXu8MflFjY861rA9KuFRwU4uwf/ABM30JYD/cCro+ubSUbH1EMkLY4mtcx8ThqAGZN2XU6DWxup9RxjJwiKxo6eU7c8436fL2tOXFij1JcTU9s9tKIGPp54uPoZjd8RNnMcBYSwu/UkHqI0PdAGVt94HdcadyzQUkknkRvf9Bj3fhBX6BlthyY9ssxHx6T/AEjWZ+xLKjnYfVxTtOvEzPZBUs7nMeQ19v8AE02XhvBpif68DYmje+WeBjAOk3LtQO66jYNkMQkHMoKlwH/Lyj8QCkabgzxeUXFBLYafOOhj90jgVBbVxj5RqK7eMbz9Jj+BnlrKbDYZIqeZtRXTsMUk8YPFU7HeWyBx1e9w0L9wG5amy+xj65r38YI42HIDlzlzrA6C4sBca9/qlIeBnGHb4I2/Snj/ALbq8bF8GuJUedkstMYH8+zDM5wfYDS7WgAga79wt0rhcZ4hbFo7/p+WJzTMbzPWY79uW0eH3ZV235ovlLq8KEdF8lp3MgiY1jmulbnaG2DiNbONjfvvvW7Fw9jTNQHvy1A9wLP91kx/gcqqmZ0prYsxAAaYXtDQNzRZx79eslQMvAfiIBIkpndwklBPrZZcrSRgthp5xPp7c9t+q6saaY59fitkHDrRHy6eob5hE7+4LfpeGbC33zPlj+nC838PMuZy8EeLN/8Aztd9GaH+4hR1TwfYpGbOoZr/AMAbIPWwkKnzbSW6X+rLyGnnpb6u2wcKGEv3VjB9NkrPxNCkYds8OfYNrqYk7hx8QJ9BN185VGzlbGbPpKhtuuCW3rtZaEsZbo4Fvc4Ee4p+n4p9W/8AB5nSelnWtvI2/LXPY5rmyxsfdhBF7FhBt08wH+YLDsZJaSpZ18VL62ujP9JvrWpsZgVKaOOQRte+UXe7pzBxu0EeTl3aefpWxgVM+GtALXCOaCQMc5jhxojlY5haToea550379y8Vp89L67JWkTymY5x+d8JMlOzGy2IiLuNAvNK/JW0jtOc+WA3vukp3yfigYPSvS1MQfkEchIAiqaeQk/qtFQxrz9Rz/eg6GiIgIiICIiAsNZTiSN8Z3PY5hvqLOaQfvWZEHOsFlLqaEnyuKYHfSa0Nf8AaBW6tajZldPH+yqp2jS1g6UzNHmyytWygIiIJHYmQA1cfS2oEg80sETvxiRWdU/ZmTLXSt6JaVjhpvMMz2uN+u07PcrggIiICIiAsVRTMkaWSMa9jt7XtDmnW+oOhWVEGrFhUDDdsMbT/DGwfcFs2X6iAiIgIiICIiAlkRAXmSIOFnAEHoIuD6CvSINCTAaZxuYI+/mAA23BwGjvSonbVlm0rxoGVTWnTolhlhA+vIxWVQW3DfzCZ/7HJPu/YSsm/st6V8isRzgQiL9I1X4voLTxiAyU8zBvdDIB58ht77LcQILhh1YJoY5R5MsbZB5ntDh962FBbESE0EAJuYmug8CR0P8A41OoCIiAiIgIoKXbvC2OLXYjStc0lpBqIQWkGxBF9CCvPKBhPaVJ7TD8UENiEeSvqm6/OCCcdXOjMJt7P7wij9otr8NNZFIyupnB9PJG9zaiIhpjljdGDY6EiSX1dy1/yww/9+pvHi+KCYRQ/wCWGH/v1N48XxT8sMP/AH6m8eL4oJehfkrqR2vPM0B/nh4659NOB6VeVymXa6gMtNatp7tqon5uPjAYG5i9zjfQcXnb3l4HSrtygYT2lSe0w/FBYEUBygYT2lSe0w/FOUDCe0qT2mH4oJ9FAcoGE9pUntMPxTlAwntKk9ph+KCfRQHKBhPaVJ7TD8U5QMJ7SpPaYfign0UBygYT2lSe0w/FOUDCe0qT2mH4oJ9FAcoGE9pUntMPxTlAwntKk9ph+KCfRQHKBhPaVJ7TD8U5QMJ7SpPaYfign0UBygYT2lSe0w/FOUDCe0qT2mH4oJ9FAcoGE9pUntMPxTlAwntKk9ph+KCfRQHKBhPaVJ7TD8U5QMJ7SpPaYfign1q4pR8dBLF+1ifH9dhb/uorlAwntKk9ph+K/DwgYT2lSe0w/FBXcKnMlPC83u+KNxvvuWAm/fe62lXcN2qw+Njo/ltPaOaZjSZ4uc0TycW4a6gsLVtfljh/79TePH8UEwih/wAscP8A36m8eP4p+WOH/v1N48fxQWvYiTm1MdyeLqnnXoEscc+ndeR3vVlXOtl9tMOjqKkur6ZrHsgcM08QBeOOa7KSdeY2K/nCtdHtphs0jY4q+mkkebNYyeJznHqABuUE0iIgIiIK9NwfYU9znuw+mc5xLnEwsJcSbknvuvHJvhHZtL4LFZEQVvk3wjs2l8Ficm+Edm0vgsVkRBW+TfCOzaXwWJyb4R2bS+CxWREFb5N8I7NpfBYnJvhHZtL4LFZEQVvk3wjs2l8FicnGEdm0vgsVkRBXOTjCOzaXwWJycYR2bS+CxWNEFc5OMI7NpfBYnJxhHZtL4LFY0QVzk4wjs2l8FicnGEdm0vgsVjRBXOTjCOzaXwWJycYR2bS+CxWNEFc5OMI7NpfBYnJxhHZtL4LFY0QVzk4wjs2l8FicnGEdm0vgsVjRBXOTjCOzaXwWJycYR2bS+CxWNEFc5OMI7NpfBYnJxhHZtL4LFY0QVzk4wjs2l8FicnGEdm0vgsVjWviHGcVJxVuNyOyXAIzZTl0JF9bdIQQnJxhHZtL4LF+cnGEdm0vgsSKtxMk3gYGtdYZgM0gEb3X0ks05msbuP6S9rAhfjqrFHO0ijY3M0XyBxIPGZifnBZrSGDrcHXGW9mh65OMI7NpfBYnJxhHZtL4LF+DEMTu29MyxBLiMpyfOWaB85zzlGu7yr9Fj+vxSujfE10IIkkA5rC4gB1iCQ6wOW7s1raWtqSAcnGEdm0vgsWai2Fw2CRssVDTslYbteyJgc09YI3LxNW4jcBkDNTYlwFmgyWcdJOdlbu3Zrk2ZazpbDJJnRAzNDZdbhu7fp0no70G0iIgIiICIiAiIgIiICIiAiIgIiICIiAiIgIiICIiAiIgIiICIiAiIgIiICIiAiIgIiIP/2Q=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12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512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cxnSp>
        <p:nvCxnSpPr>
          <p:cNvPr id="36" name="Straight Arrow Connector 35"/>
          <p:cNvCxnSpPr/>
          <p:nvPr/>
        </p:nvCxnSpPr>
        <p:spPr>
          <a:xfrm flipV="1">
            <a:off x="8316416" y="4005065"/>
            <a:ext cx="0" cy="432047"/>
          </a:xfrm>
          <a:prstGeom prst="straightConnector1">
            <a:avLst/>
          </a:prstGeom>
          <a:ln>
            <a:solidFill>
              <a:schemeClr val="tx1"/>
            </a:solidFill>
            <a:headEnd type="none"/>
            <a:tailEnd type="arrow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TextBox 39"/>
          <p:cNvSpPr txBox="1"/>
          <p:nvPr/>
        </p:nvSpPr>
        <p:spPr>
          <a:xfrm>
            <a:off x="8282024" y="4021172"/>
            <a:ext cx="8984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r</a:t>
            </a:r>
          </a:p>
        </p:txBody>
      </p:sp>
      <p:cxnSp>
        <p:nvCxnSpPr>
          <p:cNvPr id="27" name="Straight Connector 26"/>
          <p:cNvCxnSpPr/>
          <p:nvPr/>
        </p:nvCxnSpPr>
        <p:spPr>
          <a:xfrm rot="21084351">
            <a:off x="5322685" y="4220265"/>
            <a:ext cx="3168352" cy="441132"/>
          </a:xfrm>
          <a:prstGeom prst="line">
            <a:avLst/>
          </a:prstGeom>
          <a:ln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Rounded Rectangle 27"/>
          <p:cNvSpPr/>
          <p:nvPr/>
        </p:nvSpPr>
        <p:spPr>
          <a:xfrm rot="21084351">
            <a:off x="5682725" y="3628928"/>
            <a:ext cx="331022" cy="795196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Rounded Rectangle 30"/>
          <p:cNvSpPr/>
          <p:nvPr/>
        </p:nvSpPr>
        <p:spPr>
          <a:xfrm rot="21084351">
            <a:off x="7783724" y="3607305"/>
            <a:ext cx="331022" cy="795196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2" name="Snip Same Side Corner Rectangle 31"/>
          <p:cNvSpPr/>
          <p:nvPr/>
        </p:nvSpPr>
        <p:spPr>
          <a:xfrm rot="10284351">
            <a:off x="6481549" y="3633451"/>
            <a:ext cx="851199" cy="563730"/>
          </a:xfrm>
          <a:prstGeom prst="snip2Same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34" name="Straight Connector 33"/>
          <p:cNvCxnSpPr/>
          <p:nvPr/>
        </p:nvCxnSpPr>
        <p:spPr>
          <a:xfrm rot="21084351" flipH="1" flipV="1">
            <a:off x="6039168" y="4131656"/>
            <a:ext cx="472886" cy="59919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35" name="Straight Connector 34"/>
          <p:cNvCxnSpPr>
            <a:stCxn id="32" idx="0"/>
          </p:cNvCxnSpPr>
          <p:nvPr/>
        </p:nvCxnSpPr>
        <p:spPr>
          <a:xfrm rot="21084351" flipH="1" flipV="1">
            <a:off x="5999573" y="3796890"/>
            <a:ext cx="472886" cy="216491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37" name="Straight Connector 36"/>
          <p:cNvCxnSpPr/>
          <p:nvPr/>
        </p:nvCxnSpPr>
        <p:spPr>
          <a:xfrm rot="21084351" flipH="1" flipV="1">
            <a:off x="7373385" y="3999516"/>
            <a:ext cx="425600" cy="264134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38" name="Straight Connector 37"/>
          <p:cNvCxnSpPr/>
          <p:nvPr/>
        </p:nvCxnSpPr>
        <p:spPr>
          <a:xfrm rot="21084351" flipH="1" flipV="1">
            <a:off x="7330165" y="3821665"/>
            <a:ext cx="425599" cy="59919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39" name="Straight Connector 38"/>
          <p:cNvCxnSpPr/>
          <p:nvPr/>
        </p:nvCxnSpPr>
        <p:spPr>
          <a:xfrm rot="21084351" flipV="1">
            <a:off x="6849654" y="3115630"/>
            <a:ext cx="0" cy="990181"/>
          </a:xfrm>
          <a:prstGeom prst="line">
            <a:avLst/>
          </a:prstGeom>
          <a:ln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 rot="21084351" flipV="1">
            <a:off x="6847228" y="3104612"/>
            <a:ext cx="141867" cy="834712"/>
          </a:xfrm>
          <a:prstGeom prst="line">
            <a:avLst/>
          </a:prstGeom>
          <a:ln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2" name="Curved Connector 41"/>
          <p:cNvCxnSpPr/>
          <p:nvPr/>
        </p:nvCxnSpPr>
        <p:spPr>
          <a:xfrm rot="21084351">
            <a:off x="6794115" y="3173852"/>
            <a:ext cx="141867" cy="8165"/>
          </a:xfrm>
          <a:prstGeom prst="curvedConnector3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Arrow Connector 42"/>
          <p:cNvCxnSpPr/>
          <p:nvPr/>
        </p:nvCxnSpPr>
        <p:spPr>
          <a:xfrm>
            <a:off x="5898749" y="4616780"/>
            <a:ext cx="2127998" cy="0"/>
          </a:xfrm>
          <a:prstGeom prst="straightConnector1">
            <a:avLst/>
          </a:prstGeom>
          <a:ln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TextBox 43"/>
          <p:cNvSpPr txBox="1"/>
          <p:nvPr/>
        </p:nvSpPr>
        <p:spPr>
          <a:xfrm>
            <a:off x="6798107" y="4583224"/>
            <a:ext cx="898488" cy="237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</a:t>
            </a:r>
            <a:endParaRPr lang="en-GB" dirty="0"/>
          </a:p>
        </p:txBody>
      </p:sp>
      <p:sp>
        <p:nvSpPr>
          <p:cNvPr id="45" name="TextBox 44"/>
          <p:cNvSpPr txBox="1"/>
          <p:nvPr/>
        </p:nvSpPr>
        <p:spPr>
          <a:xfrm rot="21084351">
            <a:off x="6703534" y="2738364"/>
            <a:ext cx="898488" cy="237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θ</a:t>
            </a:r>
            <a:endParaRPr lang="en-GB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6" name="Flowchart: Summing Junction 45"/>
          <p:cNvSpPr/>
          <p:nvPr/>
        </p:nvSpPr>
        <p:spPr>
          <a:xfrm>
            <a:off x="7914972" y="3968708"/>
            <a:ext cx="72009" cy="72008"/>
          </a:xfrm>
          <a:prstGeom prst="flowChartSummingJunction">
            <a:avLst/>
          </a:prstGeom>
          <a:solidFill>
            <a:srgbClr val="FF0000"/>
          </a:solidFill>
          <a:ln w="127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7" name="Flowchart: Summing Junction 46"/>
          <p:cNvSpPr/>
          <p:nvPr/>
        </p:nvSpPr>
        <p:spPr>
          <a:xfrm>
            <a:off x="5817216" y="3983566"/>
            <a:ext cx="72009" cy="72008"/>
          </a:xfrm>
          <a:prstGeom prst="flowChartSummingJunction">
            <a:avLst/>
          </a:prstGeom>
          <a:solidFill>
            <a:srgbClr val="FF0000"/>
          </a:solidFill>
          <a:ln w="127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9" name="Flowchart: Summing Junction 48"/>
          <p:cNvSpPr/>
          <p:nvPr/>
        </p:nvSpPr>
        <p:spPr>
          <a:xfrm>
            <a:off x="6815803" y="3752684"/>
            <a:ext cx="144016" cy="144016"/>
          </a:xfrm>
          <a:prstGeom prst="flowChartSummingJunction">
            <a:avLst/>
          </a:prstGeom>
          <a:solidFill>
            <a:srgbClr val="0070C0"/>
          </a:solidFill>
          <a:ln w="127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50" name="Straight Arrow Connector 49"/>
          <p:cNvCxnSpPr/>
          <p:nvPr/>
        </p:nvCxnSpPr>
        <p:spPr>
          <a:xfrm flipH="1">
            <a:off x="7645991" y="4012141"/>
            <a:ext cx="288032" cy="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1" name="Straight Arrow Connector 50"/>
          <p:cNvCxnSpPr/>
          <p:nvPr/>
        </p:nvCxnSpPr>
        <p:spPr>
          <a:xfrm flipH="1">
            <a:off x="5557759" y="4031191"/>
            <a:ext cx="288032" cy="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2" name="Oval 51"/>
          <p:cNvSpPr/>
          <p:nvPr/>
        </p:nvSpPr>
        <p:spPr>
          <a:xfrm>
            <a:off x="6882633" y="4315046"/>
            <a:ext cx="47289" cy="4629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Box 32"/>
              <p:cNvSpPr txBox="1"/>
              <p:nvPr/>
            </p:nvSpPr>
            <p:spPr>
              <a:xfrm>
                <a:off x="643278" y="3160080"/>
                <a:ext cx="2676310" cy="696857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𝑊𝑇</m:t>
                          </m:r>
                        </m:e>
                        <m:sub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𝑢</m:t>
                          </m:r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𝑠𝑓</m:t>
                          </m:r>
                        </m:sub>
                      </m:sSub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i="1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𝑀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  <m:t>𝑢</m:t>
                              </m:r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𝑠</m:t>
                              </m:r>
                              <m: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  <m:t>𝑓</m:t>
                              </m:r>
                            </m:sub>
                          </m:sSub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×</m:t>
                          </m:r>
                          <m:sSub>
                            <m:sSubPr>
                              <m:ctrlPr>
                                <a:rPr lang="en-GB" i="1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𝑎</m:t>
                              </m:r>
                            </m:e>
                            <m:sub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𝑦</m:t>
                              </m:r>
                            </m:sub>
                          </m:sSub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×</m:t>
                          </m:r>
                          <m:sSub>
                            <m:sSubPr>
                              <m:ctrlPr>
                                <a:rPr lang="en-GB" i="1" smtClean="0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  <m:t>𝑟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  <m:t>𝑓</m:t>
                              </m:r>
                            </m:sub>
                          </m:sSub>
                          <m:r>
                            <m:rPr>
                              <m:nor/>
                            </m:rPr>
                            <a:rPr lang="en-GB" dirty="0"/>
                            <m:t> </m:t>
                          </m:r>
                        </m:num>
                        <m:den>
                          <m:sSub>
                            <m:sSubPr>
                              <m:ctrlP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  <m:t>𝑇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  <m:t>𝑓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33" name="TextBox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3278" y="3160080"/>
                <a:ext cx="2676310" cy="696857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8" name="TextBox 47"/>
              <p:cNvSpPr txBox="1"/>
              <p:nvPr/>
            </p:nvSpPr>
            <p:spPr>
              <a:xfrm>
                <a:off x="664635" y="4131583"/>
                <a:ext cx="2639377" cy="663771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𝑊𝑇</m:t>
                          </m:r>
                        </m:e>
                        <m:sub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𝑢</m:t>
                          </m:r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𝑠</m:t>
                          </m:r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𝑟</m:t>
                          </m:r>
                        </m:sub>
                      </m:sSub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i="1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𝑀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  <m:t>𝑢</m:t>
                              </m:r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𝑠</m:t>
                              </m:r>
                              <m: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  <m:t>𝑟</m:t>
                              </m:r>
                            </m:sub>
                          </m:sSub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×</m:t>
                          </m:r>
                          <m:sSub>
                            <m:sSubPr>
                              <m:ctrlPr>
                                <a:rPr lang="en-GB" i="1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𝑎</m:t>
                              </m:r>
                            </m:e>
                            <m:sub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𝑦</m:t>
                              </m:r>
                            </m:sub>
                          </m:sSub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×</m:t>
                          </m:r>
                          <m:sSub>
                            <m:sSubPr>
                              <m:ctrlPr>
                                <a:rPr lang="en-GB" i="1" smtClean="0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  <m:t>𝑟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  <m:t>𝑟</m:t>
                              </m:r>
                            </m:sub>
                          </m:sSub>
                          <m:r>
                            <m:rPr>
                              <m:nor/>
                            </m:rPr>
                            <a:rPr lang="en-GB" dirty="0"/>
                            <m:t> </m:t>
                          </m:r>
                        </m:num>
                        <m:den>
                          <m:sSub>
                            <m:sSubPr>
                              <m:ctrlP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  <m:t>𝑇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  <m:t>𝑟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48" name="TextBox 4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4635" y="4131583"/>
                <a:ext cx="2639377" cy="663771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5005772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/>
      <p:bldP spid="48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 dirty="0" smtClean="0">
                <a:solidFill>
                  <a:schemeClr val="accent1">
                    <a:satMod val="150000"/>
                  </a:schemeClr>
                </a:solidFill>
              </a:rPr>
              <a:t>Weight Transfer</a:t>
            </a:r>
            <a:endParaRPr lang="en-GB" sz="4000" dirty="0">
              <a:solidFill>
                <a:schemeClr val="accent1">
                  <a:satMod val="150000"/>
                </a:schemeClr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369044"/>
            <a:ext cx="1841581" cy="75570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6" name="TextBox 5"/>
          <p:cNvSpPr txBox="1"/>
          <p:nvPr/>
        </p:nvSpPr>
        <p:spPr>
          <a:xfrm>
            <a:off x="165944" y="1524048"/>
            <a:ext cx="8654528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Total Weight Transfer</a:t>
            </a:r>
          </a:p>
          <a:p>
            <a:endParaRPr lang="en-GB" b="1" dirty="0" smtClean="0"/>
          </a:p>
          <a:p>
            <a:r>
              <a:rPr lang="en-GB" dirty="0" smtClean="0"/>
              <a:t>Putting it all together gives us the total weight transfer </a:t>
            </a:r>
          </a:p>
          <a:p>
            <a:endParaRPr lang="en-GB" b="1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AutoShape 2" descr="data:image/jpeg;base64,/9j/4AAQSkZJRgABAQAAAQABAAD/2wCEAAkGBhAQEBMSEhAUFBAREhYSFhUSEhEVFhEbFREVFBUWFhkXJyYeFxkjGRUWHy8gIygpLCwtFR4xNTAqNSgrLSkBCQoKDgwOGg8PGi0lHiQsLTIvNSkrKjUqLCktLC0sKiwsLCkzLDQpNSkpLDUsKS8tKiw1LCwpLCwpKSkpLCkvKv/AABEIAKsBJgMBIgACEQEDEQH/xAAcAAEAAgMBAQEAAAAAAAAAAAAABQYDBAcCCAH/xABMEAABAwIDAgkHBwoEBgMAAAABAAIDBBEFEiEGMQcTFyJBUVVhkzJxgZGUodEUI3KSorGyFiQzQlNUYoKzwlJjc8EIZHWjw9I0Q0T/xAAbAQEBAAMBAQEAAAAAAAAAAAAABAIDBQYBB//EADIRAQACAQIDAwsEAwEAAAAAAAABAgMEEQUhMRJBYRMUIjJRcYGRodHwFUKx4VLB8Qb/2gAMAwEAAhEDEQA/AO4oiIC1nYlCCQZYwQbEF7Lj3rZXGcLq8IiNc+tw4zObiFU503yB0zGt43QGW1hbXQnS6DsrXAi4NwdbjpX6ubbN4icNoqupbTvbST1TPkNK5wDiJskbANSImPkOYDoFzZT8O0dZBU08NdBA1lW50cclPLI8MkDC8RyB7QdWtdZw0uNwQWYVLDbnt5xLRzhqRe4HWdDp3LIuT4QPmcJ/61V/jrV1hAREQEREBERAREQEREBERAREQEREBERAREQEREBERAREQEREBERAREQFX9lNn300dSyXI4T1lROA0lwyTOuA7MBrbeNR3lWBYp6ljBd72tHW5waPego7OD+obT1FGyZjaVs0dTQuJc59M5kgl4p7SLGIPGlnXsSt9mCV9XU00tb8njio3mZrKZ8shmkLHMDnOe1uRgDicouSTqVJy7a4eDYVUcjtebCTM7TfpFmPQtaTbeP/AOumqpBbfxTYhv3fnDmH1BBF0GxNRHHQtLor0uIz1b7OfYsldUFobzdXfOtuDYaHVXhReDbRRVRc1oeyVgBdFK0Ne0EkNcLEtc02POaSOjeCFKICIiAiIgIiICIiAiIgIiICIiAiIgIiICIiAiJdARRtXtJRw/pKqBhO4OmjBNt9he5WkduaLofI5p/Wjpqp7N9r5msLbelBPosNJWRzMbJG9r43i7XNIIcO4hZkBERAREQEREFV2sxCR0zKVj3RsMRmlcwlr3jOGMja4atBOYuIseaACLlQbMEpgb8RGXXvmcxr3fWfd3vUztazLV0r9PnIp4T32MUrfUGSetaiAN1ujq6EREHiCTJWUj915XwHU+TLC827/nIotO5Xtc6xaTJGJNBxMsM1z+qI52PefqB3rK6KgIiICIiAiIgIiICIiAiIgIiICIiAiIgIiIKXjGJTVE8sbZXxU8D+LtE7I+Z4a1z3OeOc1gzBoa21yHEm1go1+CwON3sMpvf5+SWb+qXda2pm5aysZ/nMlHcJKeP+5j1kQYqakjjFo42MH8DGs/DZZSiINvZCTJU1MQNmvZFUhuvlOdJHK7qF8kZPe4neSraqThEoZiEP+bBPF5y10Mrfc2T1q7ICIiAiIgIiIK5tvGeKgkvpFVxE+aXNTeq8wUUp7bODNQVNr5mRGZtt5dD88z7TAoHMDqNx1CAiIg18QpuNhkjvbjI3sv1Z2Ft/erlgVbx9LBN+1hjk+vG13+6qoNlM7Du/M2sJN4ZJodd4Ec8jWDzZAy3dZBPoiICIiAijsS2jo6Z2WeqhicRmDZJY2OIJIBsTe2h17lD1PChhEe+viP8Ap55PdGCs60tbpAtKKjVPDRhDLZZ5JPoU8+n1w1R0vD1hw8mGqd5o4R+J4W+uj1FumO3ykdKRcjl/4go782gkI/inY0+oAqPn/wCIGoPkUMTfpTSO+5rVRXhWst0xyO2IuA1HDribhzY6Zmu8RyuP2n29yj6jhjxh40qGM744Ib/bDlRXgest+2I+MD6Oui+YKjhIxZ+/EJv5eLZ+BoUfLtTXuN3V1USf+Zn+4OsqK/8AndTPWax8Z+w+ri4BadRjdNH5dRCzW3Oljbr1anevkuSVziS5xcTqS5xcT5yVY+DXZ4VmJ08ZYDHG7j5NG2yxWcAR0gvyN/mKZ+BWwYrZb5I5R7B9PIiLzoIiIKbtAwtxDptLSMPdeGZ4PptO33LCt7bKO09HJrYumg8SHjRf2f3rRQEREGF8mSekffRtUxpt1SskgA82aVqvy5zjj8tO9+t4ss+m/wCZkbNb/t29K6KCg/UREBERAREQY54Q9rmuF2uBaR1gix9y57gZPyaEO8pkbY3a350Y4t+vTzmldGXP6aPJJUx6fN1cwFuqRwqB7pkGwiIgJs5tFTUs1VDNKIy6VtQ0vuGkSQMabutlbz4n7z0oqdtdDapYd3G07m36SY5PhOtObJOOk2jufYjd0uo20pYw55L+KaLmRsbnNsN5GXnFttbgWtqsNNwjYVILiuhH+o4x/wBQBUV+Pl8RbFTyyzlhtHG3NcgWJuP1Rv3X7lzCbB6mLR9PMyw/XhlZ+IBOCzk1tbznjs7Ty8f+LMenpfrL6ep8epZLZKmF992WWN1/NYrfuvkY27r+i62IKyWMWZI9g6mPe38JC7s8M/xs2TofZZ2rho2Q+VUvyuNvz9ICXWGr4t7x3lvljuDutcDurLBtniLLBtdUWGlnSvcPNZ1wQpXA+Ddk1M2V87mvlbnYGtblYDq3MP1tOgWtuVuHiuHguLbWW9GZ5bRMzv3/AHaMmlvRRUWarpjFI+N3lRvcw23Xa4tNu7RYV7bHeuSsXr0mN490pRERZAiIg/bL8XUodk6bEMBiqi9kNTSMfG6V3kvbHIQ1kttfJLQDa403hctUml1ddR2oiNprO0jcwnCZaqURRNzPIubmwaBvLj0DUetdX4MKSnwh87q6eKKafKyMucchjYA5xDyAAS54uDY8wG3SudbHbQfI6i/FmRsoEZazy7lwy5es30t03Vi2/nqZDG11FUQxx5nZpYnDMXADQtu2wA6zv7l4zjWq4hfiMaPsxGCYid+/837lGLFXJymXe6PEYZheKVkg33je1w13eSthfJEUhaczTZw3OabEeYjUKdw/brEqe3F1s1hua93GN81pLhTW4Zb9tolRbQ2/bL6aRcJw/htxGOwkZBMOkljmOPpYcv2VacH4bo5nBj6GbOToIHNluLamxyke/wA6ky6TLiibWjlHintpslesLZtxF+bsksSYamB4t/FM2F1+7JK5RC87abZ0r6CWNoe6aWBxEeUtdEcuZpkvo0hwGguSRp1oyUOAcNzgHDzEXH3qKt629Wd0+z0iIsxjqIBIxzDue1zD5nNLT7irTsxVGWippHElz6eIuvvzcW3NfvvdVq6l9hnAUpj/AGNRUR+jj3vb9h7UFhREQEREBERAVIxSPJX1Av8ApI4JwLdYkhd6fmWesK7qo7Vx5ayndr85BNGeq7HxSM9NjIg1UREBVrbWPSnf/hmdH4kTz+KNvrVlUNtfHeje7pjdHLp1MmYXfZzei615a9qkx4PsIzY+YMr6Yk2HGFvnzxPYB63D1Lsa4bhs4jnheTYMmjcT1AStufQLruah4dO+OY8WV+rWqMOhkBD4o3g7w5jXA+e4UVPsHhj/ACqCn/liY38NlPIunFpjpLGJmOim1HBHhLgbU7mE9LJ59PMHOI9ywYlsNJS0T20ErjJFG4xMnDZLkahjXc23SBmuLkdCvKLDNSuoiK5o7URO/Pmy8pb2vj6SQuJc4kucSSTvJJuSe+68roHDHsj8jrPlEbbU9YS/TcyXfI3uzeWPO/qXP1+o6DUU1GCt6cvD2bdzBsUFBLPI2KJhfK8kNa3e6wJNvQCfQtdbWF4i+mninj8uGRsjeolpBse47vSpnbXCWMlbVQD8zrQZoj/gJN5YT1OY+4t1WW22aa5opbpMcvfHWPl090iMODP+TfKczMmfJbjIs2gBvlvm6Rpa/Tu1UevWc2tc2ve19L7r269F5W2kWjftTvz+gs3B7W2rooXkmCqz0j230IqG8Xu3XzZD/KFXqqnMb3xu8qNzmHztcWn3hTGw1K6TEqNreipjee5sbxI4+hrCo/GqoS1M8jfJknlePM+Rzh7ipaRtqrRHfWN/fvO3z/0LLwS4F8qxSIkXjpr1Luq7CBGPPxhaf5CvpGy5lwE4DxVFJVOHOqpLNP8AlxEtHreZD6l01eE4tqPL6q0x0jlHw/sReIbMUVR+mpYZDuu6JhPrtdVuv4HMLl8mOSE6/opXdPdJmHoFleEXPrkvX1ZmGdb2r0lyPEOAbeYK3p0bNF0d7mEa/wAqx7N8Hldh8sjpGMkjewND4HF5HOv5BAdY9wO4eddgRY6q99VgtgyT6Nvm2+c5NtplxPG66OdzMmrQ0gusRmzFpsL62AB1/iVg2YmzUdOTvETWHzxjiz72quY1S8VUzx/4Zn+ouLm+nK5vrUzsZJenc39nPK23UHuEw/qrh8MpGG1sUd33a7zvzTyIi7TWLf2MfaSsjtpxscw7+Mgaw+jNC71laCzbOyZcQcOiak9Zgn+FT96C5IiICIiAiIgKt7bxnJTSdEdUy5vuEsclOPRmlYrIoPbeO+H1DhviYJx54HtnHvjQQaIfciAtXFaXjYJo/wBpE9n1mED3lbSAoKZspFFOC57WucWMIa4BwAc0udodCd3u61EbZY7PTVWWmq5oxkaXsjmkDWOudMoNm80NNu9dY2UwqCbDmQSxRuZE+SIssLAw1D2NOm51mg3369681PBXhEm+kDT/AJckzPc1wB9Ki0GijTaudRe0zXbbs9ynFlrWfShxyDhNxZhFq15t0PZC4Hz3bf3qRp+GfFGnV0D+58P/AKOar9UcCWGu8l08Z62yg29DwVG1XANAf0dZK3/Ujjf+HIvTeX0dutfp9lPldPPWv0Q8PDvVi2ekgd15XyNv5r5rKTg4eo78+heB/BM1x9Tmt+9aNTwDTgHi62N3UHxPbf0gm3qUZU8CeJtF2up3nqbK8H7bQE7Oit37fM20tvyUztVwmYXiVHJTyxVDHPF2OMcbuKe3Vj9HdB323gkdK5GzDZzHxohk4oXu8MflFjY861rA9KuFRwU4uwf/ABM30JYD/cCro+ubSUbH1EMkLY4mtcx8ThqAGZN2XU6DWxup9RxjJwiKxo6eU7c8436fL2tOXFij1JcTU9s9tKIGPp54uPoZjd8RNnMcBYSwu/UkHqI0PdAGVt94HdcadyzQUkknkRvf9Bj3fhBX6BlthyY9ssxHx6T/AEjWZ+xLKjnYfVxTtOvEzPZBUs7nMeQ19v8AE02XhvBpif68DYmje+WeBjAOk3LtQO66jYNkMQkHMoKlwH/Lyj8QCkabgzxeUXFBLYafOOhj90jgVBbVxj5RqK7eMbz9Jj+BnlrKbDYZIqeZtRXTsMUk8YPFU7HeWyBx1e9w0L9wG5amy+xj65r38YI42HIDlzlzrA6C4sBca9/qlIeBnGHb4I2/Snj/ALbq8bF8GuJUedkstMYH8+zDM5wfYDS7WgAga79wt0rhcZ4hbFo7/p+WJzTMbzPWY79uW0eH3ZV235ovlLq8KEdF8lp3MgiY1jmulbnaG2DiNbONjfvvvW7Fw9jTNQHvy1A9wLP91kx/gcqqmZ0prYsxAAaYXtDQNzRZx79eslQMvAfiIBIkpndwklBPrZZcrSRgthp5xPp7c9t+q6saaY59fitkHDrRHy6eob5hE7+4LfpeGbC33zPlj+nC838PMuZy8EeLN/8Aztd9GaH+4hR1TwfYpGbOoZr/AMAbIPWwkKnzbSW6X+rLyGnnpb6u2wcKGEv3VjB9NkrPxNCkYds8OfYNrqYk7hx8QJ9BN185VGzlbGbPpKhtuuCW3rtZaEsZbo4Fvc4Ee4p+n4p9W/8AB5nSelnWtvI2/LXPY5rmyxsfdhBF7FhBt08wH+YLDsZJaSpZ18VL62ujP9JvrWpsZgVKaOOQRte+UXe7pzBxu0EeTl3aefpWxgVM+GtALXCOaCQMc5jhxojlY5haToea550379y8Vp89L67JWkTymY5x+d8JMlOzGy2IiLuNAvNK/JW0jtOc+WA3vukp3yfigYPSvS1MQfkEchIAiqaeQk/qtFQxrz9Rz/eg6GiIgIiICIiAsNZTiSN8Z3PY5hvqLOaQfvWZEHOsFlLqaEnyuKYHfSa0Nf8AaBW6tajZldPH+yqp2jS1g6UzNHmyytWygIiIJHYmQA1cfS2oEg80sETvxiRWdU/ZmTLXSt6JaVjhpvMMz2uN+u07PcrggIiICIiAsVRTMkaWSMa9jt7XtDmnW+oOhWVEGrFhUDDdsMbT/DGwfcFs2X6iAiIgIiICIiAlkRAXmSIOFnAEHoIuD6CvSINCTAaZxuYI+/mAA23BwGjvSonbVlm0rxoGVTWnTolhlhA+vIxWVQW3DfzCZ/7HJPu/YSsm/st6V8isRzgQiL9I1X4voLTxiAyU8zBvdDIB58ht77LcQILhh1YJoY5R5MsbZB5ntDh962FBbESE0EAJuYmug8CR0P8A41OoCIiAiIgIoKXbvC2OLXYjStc0lpBqIQWkGxBF9CCvPKBhPaVJ7TD8UENiEeSvqm6/OCCcdXOjMJt7P7wij9otr8NNZFIyupnB9PJG9zaiIhpjljdGDY6EiSX1dy1/yww/9+pvHi+KCYRQ/wCWGH/v1N48XxT8sMP/AH6m8eL4oJehfkrqR2vPM0B/nh4659NOB6VeVymXa6gMtNatp7tqon5uPjAYG5i9zjfQcXnb3l4HSrtygYT2lSe0w/FBYEUBygYT2lSe0w/FOUDCe0qT2mH4oJ9FAcoGE9pUntMPxTlAwntKk9ph+KCfRQHKBhPaVJ7TD8U5QMJ7SpPaYfign0UBygYT2lSe0w/FOUDCe0qT2mH4oJ9FAcoGE9pUntMPxTlAwntKk9ph+KCfRQHKBhPaVJ7TD8U5QMJ7SpPaYfign0UBygYT2lSe0w/FOUDCe0qT2mH4oJ9FAcoGE9pUntMPxTlAwntKk9ph+KCfRQHKBhPaVJ7TD8U5QMJ7SpPaYfign1q4pR8dBLF+1ifH9dhb/uorlAwntKk9ph+K/DwgYT2lSe0w/FBXcKnMlPC83u+KNxvvuWAm/fe62lXcN2qw+Njo/ltPaOaZjSZ4uc0TycW4a6gsLVtfljh/79TePH8UEwih/wAscP8A36m8eP4p+WOH/v1N48fxQWvYiTm1MdyeLqnnXoEscc+ndeR3vVlXOtl9tMOjqKkur6ZrHsgcM08QBeOOa7KSdeY2K/nCtdHtphs0jY4q+mkkebNYyeJznHqABuUE0iIgIiIK9NwfYU9znuw+mc5xLnEwsJcSbknvuvHJvhHZtL4LFZEQVvk3wjs2l8Ficm+Edm0vgsVkRBW+TfCOzaXwWJyb4R2bS+CxWREFb5N8I7NpfBYnJvhHZtL4LFZEQVvk3wjs2l8FicnGEdm0vgsVkRBXOTjCOzaXwWJycYR2bS+CxWNEFc5OMI7NpfBYnJxhHZtL4LFY0QVzk4wjs2l8FicnGEdm0vgsVjRBXOTjCOzaXwWJycYR2bS+CxWNEFc5OMI7NpfBYnJxhHZtL4LFY0QVzk4wjs2l8FicnGEdm0vgsVjRBXOTjCOzaXwWJycYR2bS+CxWNEFc5OMI7NpfBYnJxhHZtL4LFY0QVzk4wjs2l8FicnGEdm0vgsVjWviHGcVJxVuNyOyXAIzZTl0JF9bdIQQnJxhHZtL4LF+cnGEdm0vgsSKtxMk3gYGtdYZgM0gEb3X0ks05msbuP6S9rAhfjqrFHO0ijY3M0XyBxIPGZifnBZrSGDrcHXGW9mh65OMI7NpfBYnJxhHZtL4LF+DEMTu29MyxBLiMpyfOWaB85zzlGu7yr9Fj+vxSujfE10IIkkA5rC4gB1iCQ6wOW7s1raWtqSAcnGEdm0vgsWai2Fw2CRssVDTslYbteyJgc09YI3LxNW4jcBkDNTYlwFmgyWcdJOdlbu3Zrk2ZazpbDJJnRAzNDZdbhu7fp0no70G0iIgIiICIiAiIgIiICIiAiIgIiICIiAiIgIiICIiAiIgIiICIiAiIgIiICIiAiIgIiIP/2Q=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12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512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cxnSp>
        <p:nvCxnSpPr>
          <p:cNvPr id="30" name="Straight Connector 29"/>
          <p:cNvCxnSpPr/>
          <p:nvPr/>
        </p:nvCxnSpPr>
        <p:spPr>
          <a:xfrm rot="21084351">
            <a:off x="2946421" y="4004240"/>
            <a:ext cx="3168352" cy="441132"/>
          </a:xfrm>
          <a:prstGeom prst="line">
            <a:avLst/>
          </a:prstGeom>
          <a:ln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Rounded Rectangle 32"/>
          <p:cNvSpPr/>
          <p:nvPr/>
        </p:nvSpPr>
        <p:spPr>
          <a:xfrm rot="21084351">
            <a:off x="3306461" y="3412903"/>
            <a:ext cx="331022" cy="795196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8" name="Rounded Rectangle 47"/>
          <p:cNvSpPr/>
          <p:nvPr/>
        </p:nvSpPr>
        <p:spPr>
          <a:xfrm rot="21084351">
            <a:off x="5407460" y="3391280"/>
            <a:ext cx="331022" cy="795196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3" name="Snip Same Side Corner Rectangle 52"/>
          <p:cNvSpPr/>
          <p:nvPr/>
        </p:nvSpPr>
        <p:spPr>
          <a:xfrm rot="10284351">
            <a:off x="4105285" y="3417426"/>
            <a:ext cx="851199" cy="563730"/>
          </a:xfrm>
          <a:prstGeom prst="snip2Same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54" name="Straight Connector 53"/>
          <p:cNvCxnSpPr/>
          <p:nvPr/>
        </p:nvCxnSpPr>
        <p:spPr>
          <a:xfrm rot="21084351" flipH="1" flipV="1">
            <a:off x="3662904" y="3915631"/>
            <a:ext cx="472886" cy="59919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55" name="Straight Connector 54"/>
          <p:cNvCxnSpPr>
            <a:stCxn id="53" idx="0"/>
          </p:cNvCxnSpPr>
          <p:nvPr/>
        </p:nvCxnSpPr>
        <p:spPr>
          <a:xfrm rot="21084351" flipH="1" flipV="1">
            <a:off x="3623309" y="3580865"/>
            <a:ext cx="472886" cy="216491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56" name="Straight Connector 55"/>
          <p:cNvCxnSpPr/>
          <p:nvPr/>
        </p:nvCxnSpPr>
        <p:spPr>
          <a:xfrm rot="21084351" flipH="1" flipV="1">
            <a:off x="4997121" y="3783491"/>
            <a:ext cx="425600" cy="264134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57" name="Straight Connector 56"/>
          <p:cNvCxnSpPr/>
          <p:nvPr/>
        </p:nvCxnSpPr>
        <p:spPr>
          <a:xfrm rot="21084351" flipH="1" flipV="1">
            <a:off x="4953901" y="3605640"/>
            <a:ext cx="425599" cy="59919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58" name="Straight Connector 57"/>
          <p:cNvCxnSpPr/>
          <p:nvPr/>
        </p:nvCxnSpPr>
        <p:spPr>
          <a:xfrm rot="21084351" flipV="1">
            <a:off x="4473390" y="2899605"/>
            <a:ext cx="0" cy="990181"/>
          </a:xfrm>
          <a:prstGeom prst="line">
            <a:avLst/>
          </a:prstGeom>
          <a:ln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Straight Connector 58"/>
          <p:cNvCxnSpPr/>
          <p:nvPr/>
        </p:nvCxnSpPr>
        <p:spPr>
          <a:xfrm rot="21084351" flipV="1">
            <a:off x="4470964" y="2888587"/>
            <a:ext cx="141867" cy="834712"/>
          </a:xfrm>
          <a:prstGeom prst="line">
            <a:avLst/>
          </a:prstGeom>
          <a:ln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Curved Connector 59"/>
          <p:cNvCxnSpPr/>
          <p:nvPr/>
        </p:nvCxnSpPr>
        <p:spPr>
          <a:xfrm rot="21084351">
            <a:off x="4417851" y="2957827"/>
            <a:ext cx="141867" cy="8165"/>
          </a:xfrm>
          <a:prstGeom prst="curvedConnector3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Straight Arrow Connector 60"/>
          <p:cNvCxnSpPr/>
          <p:nvPr/>
        </p:nvCxnSpPr>
        <p:spPr>
          <a:xfrm>
            <a:off x="3522485" y="4400755"/>
            <a:ext cx="2127998" cy="0"/>
          </a:xfrm>
          <a:prstGeom prst="straightConnector1">
            <a:avLst/>
          </a:prstGeom>
          <a:ln>
            <a:solidFill>
              <a:schemeClr val="tx1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2" name="TextBox 61"/>
          <p:cNvSpPr txBox="1"/>
          <p:nvPr/>
        </p:nvSpPr>
        <p:spPr>
          <a:xfrm>
            <a:off x="4421843" y="4367199"/>
            <a:ext cx="898488" cy="2374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T</a:t>
            </a:r>
            <a:endParaRPr lang="en-GB" dirty="0"/>
          </a:p>
        </p:txBody>
      </p:sp>
      <p:sp>
        <p:nvSpPr>
          <p:cNvPr id="63" name="TextBox 62"/>
          <p:cNvSpPr txBox="1"/>
          <p:nvPr/>
        </p:nvSpPr>
        <p:spPr>
          <a:xfrm rot="21084351">
            <a:off x="4327270" y="2522339"/>
            <a:ext cx="898488" cy="237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dirty="0" smtClean="0">
                <a:solidFill>
                  <a:schemeClr val="accent1">
                    <a:lumMod val="60000"/>
                    <a:lumOff val="40000"/>
                  </a:schemeClr>
                </a:solidFill>
              </a:rPr>
              <a:t>θ</a:t>
            </a:r>
            <a:endParaRPr lang="en-GB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64" name="Flowchart: Summing Junction 63"/>
          <p:cNvSpPr/>
          <p:nvPr/>
        </p:nvSpPr>
        <p:spPr>
          <a:xfrm>
            <a:off x="5538708" y="3752683"/>
            <a:ext cx="72009" cy="72008"/>
          </a:xfrm>
          <a:prstGeom prst="flowChartSummingJunction">
            <a:avLst/>
          </a:prstGeom>
          <a:solidFill>
            <a:srgbClr val="FF0000"/>
          </a:solidFill>
          <a:ln w="127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5" name="Flowchart: Summing Junction 64"/>
          <p:cNvSpPr/>
          <p:nvPr/>
        </p:nvSpPr>
        <p:spPr>
          <a:xfrm>
            <a:off x="3440952" y="3767541"/>
            <a:ext cx="72009" cy="72008"/>
          </a:xfrm>
          <a:prstGeom prst="flowChartSummingJunction">
            <a:avLst/>
          </a:prstGeom>
          <a:solidFill>
            <a:srgbClr val="FF0000"/>
          </a:solidFill>
          <a:ln w="127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66" name="Straight Arrow Connector 65"/>
          <p:cNvCxnSpPr/>
          <p:nvPr/>
        </p:nvCxnSpPr>
        <p:spPr>
          <a:xfrm flipH="1">
            <a:off x="4149476" y="4130029"/>
            <a:ext cx="360040" cy="0"/>
          </a:xfrm>
          <a:prstGeom prst="straightConnector1">
            <a:avLst/>
          </a:prstGeom>
          <a:ln w="38100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7" name="Flowchart: Summing Junction 66"/>
          <p:cNvSpPr/>
          <p:nvPr/>
        </p:nvSpPr>
        <p:spPr>
          <a:xfrm>
            <a:off x="4439539" y="3536659"/>
            <a:ext cx="144016" cy="144016"/>
          </a:xfrm>
          <a:prstGeom prst="flowChartSummingJunction">
            <a:avLst/>
          </a:prstGeom>
          <a:solidFill>
            <a:srgbClr val="0070C0"/>
          </a:solidFill>
          <a:ln w="127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68" name="Straight Arrow Connector 67"/>
          <p:cNvCxnSpPr/>
          <p:nvPr/>
        </p:nvCxnSpPr>
        <p:spPr>
          <a:xfrm flipH="1">
            <a:off x="5269727" y="3796116"/>
            <a:ext cx="288032" cy="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9" name="Straight Arrow Connector 68"/>
          <p:cNvCxnSpPr/>
          <p:nvPr/>
        </p:nvCxnSpPr>
        <p:spPr>
          <a:xfrm flipH="1">
            <a:off x="3181495" y="3815166"/>
            <a:ext cx="288032" cy="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0" name="Oval 69"/>
          <p:cNvSpPr/>
          <p:nvPr/>
        </p:nvSpPr>
        <p:spPr>
          <a:xfrm>
            <a:off x="4506369" y="4099021"/>
            <a:ext cx="47289" cy="4629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1" name="Arc 70"/>
          <p:cNvSpPr/>
          <p:nvPr/>
        </p:nvSpPr>
        <p:spPr>
          <a:xfrm>
            <a:off x="4361308" y="3986013"/>
            <a:ext cx="328508" cy="288032"/>
          </a:xfrm>
          <a:prstGeom prst="arc">
            <a:avLst>
              <a:gd name="adj1" fmla="val 13763854"/>
              <a:gd name="adj2" fmla="val 8270202"/>
            </a:avLst>
          </a:prstGeom>
          <a:ln w="28575">
            <a:solidFill>
              <a:srgbClr val="00B050"/>
            </a:solidFill>
            <a:headEnd type="triangl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Box 31"/>
              <p:cNvSpPr txBox="1"/>
              <p:nvPr/>
            </p:nvSpPr>
            <p:spPr>
              <a:xfrm>
                <a:off x="2931248" y="4685703"/>
                <a:ext cx="3357009" cy="39158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0" i="1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𝑊𝑇</m:t>
                          </m:r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=</m:t>
                          </m:r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𝑊𝑇</m:t>
                          </m:r>
                        </m:e>
                        <m:sub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𝑠𝑓</m:t>
                          </m:r>
                        </m:sub>
                      </m:sSub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+</m:t>
                      </m:r>
                      <m:sSub>
                        <m:sSubPr>
                          <m:ctrlPr>
                            <a:rPr lang="en-GB" i="1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𝑊𝑇</m:t>
                          </m:r>
                        </m:e>
                        <m:sub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𝑠𝑅𝐶𝑓</m:t>
                          </m:r>
                        </m:sub>
                      </m:sSub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+</m:t>
                      </m:r>
                      <m:sSub>
                        <m:sSubPr>
                          <m:ctrlPr>
                            <a:rPr lang="en-GB" i="1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𝑊𝑇</m:t>
                          </m:r>
                        </m:e>
                        <m:sub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𝑢𝑠𝑓</m:t>
                          </m:r>
                        </m:sub>
                      </m:sSub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32" name="TextBox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31248" y="4685703"/>
                <a:ext cx="3357009" cy="391582"/>
              </a:xfrm>
              <a:prstGeom prst="rect">
                <a:avLst/>
              </a:prstGeom>
              <a:blipFill rotWithShape="1">
                <a:blip r:embed="rId4"/>
                <a:stretch>
                  <a:fillRect b="-9375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TextBox 35"/>
              <p:cNvSpPr txBox="1"/>
              <p:nvPr/>
            </p:nvSpPr>
            <p:spPr>
              <a:xfrm>
                <a:off x="1761889" y="5282495"/>
                <a:ext cx="5275034" cy="7042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0" i="1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𝑊𝑇</m:t>
                          </m:r>
                        </m:e>
                        <m:sub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𝑓</m:t>
                          </m:r>
                        </m:sub>
                      </m:sSub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i="1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𝐾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  <m:t>𝑤𝑓</m:t>
                              </m:r>
                            </m:sub>
                          </m:sSub>
                          <m:sSub>
                            <m:sSubPr>
                              <m:ctrlP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  <m:t>𝑇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  <m:t>𝑓</m:t>
                              </m:r>
                            </m:sub>
                          </m:sSub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𝜃</m:t>
                          </m:r>
                        </m:num>
                        <m:den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2</m:t>
                          </m:r>
                        </m:den>
                      </m:f>
                      <m:r>
                        <a:rPr lang="en-GB" dirty="0"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en-GB" i="1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i="1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𝑀</m:t>
                              </m:r>
                            </m:e>
                            <m:sub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𝑠𝑓</m:t>
                              </m:r>
                            </m:sub>
                          </m:sSub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×</m:t>
                          </m:r>
                          <m:sSub>
                            <m:sSubPr>
                              <m:ctrlPr>
                                <a:rPr lang="en-GB" i="1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𝑎</m:t>
                              </m:r>
                            </m:e>
                            <m:sub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𝑦</m:t>
                              </m:r>
                            </m:sub>
                          </m:sSub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×</m:t>
                          </m:r>
                          <m:sSub>
                            <m:sSubPr>
                              <m:ctrlPr>
                                <a:rPr lang="en-GB" i="1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h</m:t>
                              </m:r>
                            </m:e>
                            <m:sub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𝑓</m:t>
                              </m:r>
                            </m:sub>
                          </m:sSub>
                          <m:r>
                            <m:rPr>
                              <m:nor/>
                            </m:rPr>
                            <a:rPr lang="en-GB" dirty="0"/>
                            <m:t> </m:t>
                          </m:r>
                        </m:num>
                        <m:den>
                          <m:sSub>
                            <m:sSubPr>
                              <m:ctrlPr>
                                <a:rPr lang="en-GB" i="1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𝑇</m:t>
                              </m:r>
                            </m:e>
                            <m:sub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𝑓</m:t>
                              </m:r>
                            </m:sub>
                          </m:sSub>
                        </m:den>
                      </m:f>
                      <m:r>
                        <a:rPr lang="en-GB" i="1" dirty="0" smtClean="0">
                          <a:latin typeface="Cambria Math"/>
                          <a:ea typeface="Cambria Math"/>
                        </a:rPr>
                        <m:t>+</m:t>
                      </m:r>
                      <m:f>
                        <m:fPr>
                          <m:ctrlPr>
                            <a:rPr lang="en-GB" i="1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i="1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𝑀</m:t>
                              </m:r>
                            </m:e>
                            <m:sub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𝑢𝑠𝑓</m:t>
                              </m:r>
                            </m:sub>
                          </m:sSub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×</m:t>
                          </m:r>
                          <m:sSub>
                            <m:sSubPr>
                              <m:ctrlPr>
                                <a:rPr lang="en-GB" i="1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𝑎</m:t>
                              </m:r>
                            </m:e>
                            <m:sub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𝑦</m:t>
                              </m:r>
                            </m:sub>
                          </m:sSub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×</m:t>
                          </m:r>
                          <m:sSub>
                            <m:sSubPr>
                              <m:ctrlPr>
                                <a:rPr lang="en-GB" i="1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𝑟</m:t>
                              </m:r>
                            </m:e>
                            <m:sub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𝑓</m:t>
                              </m:r>
                            </m:sub>
                          </m:sSub>
                          <m:r>
                            <m:rPr>
                              <m:nor/>
                            </m:rPr>
                            <a:rPr lang="en-GB" dirty="0"/>
                            <m:t> </m:t>
                          </m:r>
                        </m:num>
                        <m:den>
                          <m:sSub>
                            <m:sSubPr>
                              <m:ctrlPr>
                                <a:rPr lang="en-GB" i="1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𝑇</m:t>
                              </m:r>
                            </m:e>
                            <m:sub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𝑓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36" name="TextBox 3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61889" y="5282495"/>
                <a:ext cx="5275034" cy="7042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7" name="TextBox 36"/>
              <p:cNvSpPr txBox="1"/>
              <p:nvPr/>
            </p:nvSpPr>
            <p:spPr>
              <a:xfrm>
                <a:off x="1723791" y="5972615"/>
                <a:ext cx="5167632" cy="671146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0" i="1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𝑊𝑇</m:t>
                          </m:r>
                        </m:e>
                        <m:sub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𝑟</m:t>
                          </m:r>
                        </m:sub>
                      </m:sSub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i="1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𝐾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  <m:t>𝑤𝑟</m:t>
                              </m:r>
                            </m:sub>
                          </m:sSub>
                          <m:sSub>
                            <m:sSubPr>
                              <m:ctrlP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  <m:t>𝑇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  <m:t>𝑟</m:t>
                              </m:r>
                            </m:sub>
                          </m:sSub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𝜃</m:t>
                          </m:r>
                        </m:num>
                        <m:den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2</m:t>
                          </m:r>
                        </m:den>
                      </m:f>
                      <m:r>
                        <a:rPr lang="en-GB" dirty="0">
                          <a:latin typeface="Cambria Math"/>
                        </a:rPr>
                        <m:t>+</m:t>
                      </m:r>
                      <m:f>
                        <m:fPr>
                          <m:ctrlPr>
                            <a:rPr lang="en-GB" i="1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i="1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𝑀</m:t>
                              </m:r>
                            </m:e>
                            <m:sub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𝑠</m:t>
                              </m:r>
                              <m: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  <m:t>𝑟</m:t>
                              </m:r>
                            </m:sub>
                          </m:sSub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×</m:t>
                          </m:r>
                          <m:sSub>
                            <m:sSubPr>
                              <m:ctrlPr>
                                <a:rPr lang="en-GB" i="1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𝑎</m:t>
                              </m:r>
                            </m:e>
                            <m:sub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𝑦</m:t>
                              </m:r>
                            </m:sub>
                          </m:sSub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×</m:t>
                          </m:r>
                          <m:sSub>
                            <m:sSubPr>
                              <m:ctrlPr>
                                <a:rPr lang="en-GB" i="1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h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  <m:t>𝑟</m:t>
                              </m:r>
                            </m:sub>
                          </m:sSub>
                          <m:r>
                            <m:rPr>
                              <m:nor/>
                            </m:rPr>
                            <a:rPr lang="en-GB" dirty="0"/>
                            <m:t> </m:t>
                          </m:r>
                        </m:num>
                        <m:den>
                          <m:sSub>
                            <m:sSubPr>
                              <m:ctrlPr>
                                <a:rPr lang="en-GB" i="1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𝑇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  <m:t>𝑟</m:t>
                              </m:r>
                            </m:sub>
                          </m:sSub>
                        </m:den>
                      </m:f>
                      <m:r>
                        <a:rPr lang="en-GB" i="1" dirty="0" smtClean="0">
                          <a:latin typeface="Cambria Math"/>
                          <a:ea typeface="Cambria Math"/>
                        </a:rPr>
                        <m:t>+</m:t>
                      </m:r>
                      <m:f>
                        <m:fPr>
                          <m:ctrlPr>
                            <a:rPr lang="en-GB" i="1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i="1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𝑀</m:t>
                              </m:r>
                            </m:e>
                            <m:sub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𝑢𝑠</m:t>
                              </m:r>
                              <m: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  <m:t>𝑟</m:t>
                              </m:r>
                            </m:sub>
                          </m:sSub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×</m:t>
                          </m:r>
                          <m:sSub>
                            <m:sSubPr>
                              <m:ctrlPr>
                                <a:rPr lang="en-GB" i="1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𝑎</m:t>
                              </m:r>
                            </m:e>
                            <m:sub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𝑦</m:t>
                              </m:r>
                            </m:sub>
                          </m:sSub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×</m:t>
                          </m:r>
                          <m:sSub>
                            <m:sSubPr>
                              <m:ctrlPr>
                                <a:rPr lang="en-GB" i="1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𝑟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  <m:t>𝑟</m:t>
                              </m:r>
                            </m:sub>
                          </m:sSub>
                          <m:r>
                            <m:rPr>
                              <m:nor/>
                            </m:rPr>
                            <a:rPr lang="en-GB" dirty="0"/>
                            <m:t> </m:t>
                          </m:r>
                        </m:num>
                        <m:den>
                          <m:sSub>
                            <m:sSubPr>
                              <m:ctrlPr>
                                <a:rPr lang="en-GB" i="1" smtClean="0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𝑇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  <m:t>𝑟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37" name="TextBox 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23791" y="5972615"/>
                <a:ext cx="5167632" cy="671146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8" name="TextBox 37"/>
              <p:cNvSpPr txBox="1"/>
              <p:nvPr/>
            </p:nvSpPr>
            <p:spPr>
              <a:xfrm>
                <a:off x="6372200" y="2434175"/>
                <a:ext cx="2595006" cy="926087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𝜃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i="1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𝑀</m:t>
                              </m:r>
                            </m:e>
                            <m:sub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𝑠</m:t>
                              </m:r>
                            </m:sub>
                          </m:sSub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×</m:t>
                          </m:r>
                          <m:sSub>
                            <m:sSubPr>
                              <m:ctrlPr>
                                <a:rPr lang="en-GB" i="1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𝑎</m:t>
                              </m:r>
                            </m:e>
                            <m:sub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𝑦</m:t>
                              </m:r>
                            </m:sub>
                          </m:sSub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×</m:t>
                          </m:r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𝐻</m:t>
                          </m:r>
                          <m:r>
                            <m:rPr>
                              <m:nor/>
                            </m:rPr>
                            <a:rPr lang="en-GB" dirty="0"/>
                            <m:t> </m:t>
                          </m:r>
                        </m:num>
                        <m:den>
                          <m:d>
                            <m:dPr>
                              <m:ctrlP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en-GB" i="1">
                                      <a:latin typeface="Cambria Math"/>
                                      <a:ea typeface="Cambria Math"/>
                                    </a:rPr>
                                  </m:ctrlPr>
                                </m:fPr>
                                <m:num>
                                  <m:sSup>
                                    <m:sSupPr>
                                      <m:ctrlPr>
                                        <a:rPr lang="en-GB" i="1">
                                          <a:latin typeface="Cambria Math"/>
                                          <a:ea typeface="Cambria Math"/>
                                        </a:rPr>
                                      </m:ctrlPr>
                                    </m:sSupPr>
                                    <m:e>
                                      <m:sSub>
                                        <m:sSubPr>
                                          <m:ctrlPr>
                                            <a:rPr lang="en-GB" i="1">
                                              <a:latin typeface="Cambria Math"/>
                                              <a:ea typeface="Cambria Math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en-GB" i="1">
                                              <a:latin typeface="Cambria Math"/>
                                              <a:ea typeface="Cambria Math"/>
                                            </a:rPr>
                                            <m:t>𝑇</m:t>
                                          </m:r>
                                        </m:e>
                                        <m:sub>
                                          <m:r>
                                            <a:rPr lang="en-GB" i="1">
                                              <a:latin typeface="Cambria Math"/>
                                              <a:ea typeface="Cambria Math"/>
                                            </a:rPr>
                                            <m:t>𝑓</m:t>
                                          </m:r>
                                        </m:sub>
                                      </m:sSub>
                                    </m:e>
                                    <m:sup>
                                      <m:r>
                                        <a:rPr lang="en-GB" i="1">
                                          <a:latin typeface="Cambria Math"/>
                                          <a:ea typeface="Cambria Math"/>
                                        </a:rPr>
                                        <m:t>2</m:t>
                                      </m:r>
                                    </m:sup>
                                  </m:sSup>
                                  <m:sSub>
                                    <m:sSubPr>
                                      <m:ctrlPr>
                                        <a:rPr lang="en-GB" i="1">
                                          <a:latin typeface="Cambria Math"/>
                                          <a:ea typeface="Cambria Math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GB" i="1">
                                          <a:latin typeface="Cambria Math"/>
                                          <a:ea typeface="Cambria Math"/>
                                        </a:rPr>
                                        <m:t>𝐾</m:t>
                                      </m:r>
                                    </m:e>
                                    <m:sub>
                                      <m:r>
                                        <a:rPr lang="en-GB" i="1">
                                          <a:latin typeface="Cambria Math"/>
                                          <a:ea typeface="Cambria Math"/>
                                        </a:rPr>
                                        <m:t>𝑤𝑓</m:t>
                                      </m:r>
                                    </m:sub>
                                  </m:sSub>
                                </m:num>
                                <m:den>
                                  <m:r>
                                    <a:rPr lang="en-GB" i="1">
                                      <a:latin typeface="Cambria Math"/>
                                      <a:ea typeface="Cambria Math"/>
                                    </a:rPr>
                                    <m:t>2</m:t>
                                  </m:r>
                                </m:den>
                              </m:f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+</m:t>
                              </m:r>
                              <m:f>
                                <m:fPr>
                                  <m:ctrlPr>
                                    <a:rPr lang="en-GB" i="1">
                                      <a:latin typeface="Cambria Math"/>
                                      <a:ea typeface="Cambria Math"/>
                                    </a:rPr>
                                  </m:ctrlPr>
                                </m:fPr>
                                <m:num>
                                  <m:sSup>
                                    <m:sSupPr>
                                      <m:ctrlPr>
                                        <a:rPr lang="en-GB" i="1">
                                          <a:latin typeface="Cambria Math"/>
                                          <a:ea typeface="Cambria Math"/>
                                        </a:rPr>
                                      </m:ctrlPr>
                                    </m:sSupPr>
                                    <m:e>
                                      <m:sSub>
                                        <m:sSubPr>
                                          <m:ctrlPr>
                                            <a:rPr lang="en-GB" i="1">
                                              <a:latin typeface="Cambria Math"/>
                                              <a:ea typeface="Cambria Math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en-GB" i="1">
                                              <a:latin typeface="Cambria Math"/>
                                              <a:ea typeface="Cambria Math"/>
                                            </a:rPr>
                                            <m:t>𝑇</m:t>
                                          </m:r>
                                        </m:e>
                                        <m:sub>
                                          <m:r>
                                            <a:rPr lang="en-GB" i="1">
                                              <a:latin typeface="Cambria Math"/>
                                              <a:ea typeface="Cambria Math"/>
                                            </a:rPr>
                                            <m:t>𝑟</m:t>
                                          </m:r>
                                        </m:sub>
                                      </m:sSub>
                                    </m:e>
                                    <m:sup>
                                      <m:r>
                                        <a:rPr lang="en-GB" i="1">
                                          <a:latin typeface="Cambria Math"/>
                                          <a:ea typeface="Cambria Math"/>
                                        </a:rPr>
                                        <m:t>2</m:t>
                                      </m:r>
                                    </m:sup>
                                  </m:sSup>
                                  <m:sSub>
                                    <m:sSubPr>
                                      <m:ctrlPr>
                                        <a:rPr lang="en-GB" i="1">
                                          <a:latin typeface="Cambria Math"/>
                                          <a:ea typeface="Cambria Math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GB" i="1">
                                          <a:latin typeface="Cambria Math"/>
                                          <a:ea typeface="Cambria Math"/>
                                        </a:rPr>
                                        <m:t>𝐾</m:t>
                                      </m:r>
                                    </m:e>
                                    <m:sub>
                                      <m:r>
                                        <a:rPr lang="en-GB" i="1">
                                          <a:latin typeface="Cambria Math"/>
                                          <a:ea typeface="Cambria Math"/>
                                        </a:rPr>
                                        <m:t>𝑤𝑟</m:t>
                                      </m:r>
                                    </m:sub>
                                  </m:sSub>
                                </m:num>
                                <m:den>
                                  <m:r>
                                    <a:rPr lang="en-GB" i="1">
                                      <a:latin typeface="Cambria Math"/>
                                      <a:ea typeface="Cambria Math"/>
                                    </a:rPr>
                                    <m:t>2</m:t>
                                  </m:r>
                                </m:den>
                              </m:f>
                            </m:e>
                          </m:d>
                        </m:den>
                      </m:f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38" name="TextBox 3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372200" y="2434175"/>
                <a:ext cx="2595006" cy="926087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5005772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/>
      <p:bldP spid="37" grpId="0"/>
      <p:bldP spid="38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 dirty="0" smtClean="0">
                <a:solidFill>
                  <a:schemeClr val="accent1">
                    <a:satMod val="150000"/>
                  </a:schemeClr>
                </a:solidFill>
              </a:rPr>
              <a:t>Weight Transfer</a:t>
            </a:r>
            <a:endParaRPr lang="en-GB" sz="4000" dirty="0">
              <a:solidFill>
                <a:schemeClr val="accent1">
                  <a:satMod val="150000"/>
                </a:schemeClr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369044"/>
            <a:ext cx="1841581" cy="75570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6" name="TextBox 5"/>
          <p:cNvSpPr txBox="1"/>
          <p:nvPr/>
        </p:nvSpPr>
        <p:spPr>
          <a:xfrm>
            <a:off x="165944" y="1524048"/>
            <a:ext cx="8654528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Why calculate individual weight transfer components?</a:t>
            </a:r>
          </a:p>
          <a:p>
            <a:endParaRPr lang="en-GB" b="1" dirty="0" smtClean="0"/>
          </a:p>
          <a:p>
            <a:r>
              <a:rPr lang="en-GB" dirty="0" smtClean="0"/>
              <a:t>So we have made a big effort to calculate different weight transfer components, but these all add up to give the weight transfer calculated by the basic equation: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r>
              <a:rPr lang="en-GB" b="1" i="1" dirty="0" smtClean="0"/>
              <a:t>So why bother ???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AutoShape 2" descr="data:image/jpeg;base64,/9j/4AAQSkZJRgABAQAAAQABAAD/2wCEAAkGBhAQEBMSEhAUFBAREhYSFhUSEhEVFhEbFREVFBUWFhkXJyYeFxkjGRUWHy8gIygpLCwtFR4xNTAqNSgrLSkBCQoKDgwOGg8PGi0lHiQsLTIvNSkrKjUqLCktLC0sKiwsLCkzLDQpNSkpLDUsKS8tKiw1LCwpLCwpKSkpLCkvKv/AABEIAKsBJgMBIgACEQEDEQH/xAAcAAEAAgMBAQEAAAAAAAAAAAAABQYDBAcCCAH/xABMEAABAwIDAgkHBwoEBgMAAAABAAIDBBEFEiEGMQcTFyJBUVVhkzJxgZGUodEUI3KSorGyFiQzQlNUYoKzwlJjc8EIZHWjw9I0Q0T/xAAbAQEBAAMBAQEAAAAAAAAAAAAABAIDBQYBB//EADIRAQACAQIDAwsEAwEAAAAAAAABAgMEEQUhMRJBYRMUIjJRcYGRodHwFUKx4VLB8Qb/2gAMAwEAAhEDEQA/AO4oiIC1nYlCCQZYwQbEF7Lj3rZXGcLq8IiNc+tw4zObiFU503yB0zGt43QGW1hbXQnS6DsrXAi4NwdbjpX6ubbN4icNoqupbTvbST1TPkNK5wDiJskbANSImPkOYDoFzZT8O0dZBU08NdBA1lW50cclPLI8MkDC8RyB7QdWtdZw0uNwQWYVLDbnt5xLRzhqRe4HWdDp3LIuT4QPmcJ/61V/jrV1hAREQEREBERAREQEREBERAREQEREBERAREQEREBERAREQEREBERAREQFX9lNn300dSyXI4T1lROA0lwyTOuA7MBrbeNR3lWBYp6ljBd72tHW5waPego7OD+obT1FGyZjaVs0dTQuJc59M5kgl4p7SLGIPGlnXsSt9mCV9XU00tb8njio3mZrKZ8shmkLHMDnOe1uRgDicouSTqVJy7a4eDYVUcjtebCTM7TfpFmPQtaTbeP/AOumqpBbfxTYhv3fnDmH1BBF0GxNRHHQtLor0uIz1b7OfYsldUFobzdXfOtuDYaHVXhReDbRRVRc1oeyVgBdFK0Ne0EkNcLEtc02POaSOjeCFKICIiAiIgIiICIiAiIgIiICIiAiIgIiICIiAiJdARRtXtJRw/pKqBhO4OmjBNt9he5WkduaLofI5p/Wjpqp7N9r5msLbelBPosNJWRzMbJG9r43i7XNIIcO4hZkBERAREQEREFV2sxCR0zKVj3RsMRmlcwlr3jOGMja4atBOYuIseaACLlQbMEpgb8RGXXvmcxr3fWfd3vUztazLV0r9PnIp4T32MUrfUGSetaiAN1ujq6EREHiCTJWUj915XwHU+TLC827/nIotO5Xtc6xaTJGJNBxMsM1z+qI52PefqB3rK6KgIiICIiAiIgIiICIiAiIgIiICIiAiIgIiIKXjGJTVE8sbZXxU8D+LtE7I+Z4a1z3OeOc1gzBoa21yHEm1go1+CwON3sMpvf5+SWb+qXda2pm5aysZ/nMlHcJKeP+5j1kQYqakjjFo42MH8DGs/DZZSiINvZCTJU1MQNmvZFUhuvlOdJHK7qF8kZPe4neSraqThEoZiEP+bBPF5y10Mrfc2T1q7ICIiAiIgIiIK5tvGeKgkvpFVxE+aXNTeq8wUUp7bODNQVNr5mRGZtt5dD88z7TAoHMDqNx1CAiIg18QpuNhkjvbjI3sv1Z2Ft/erlgVbx9LBN+1hjk+vG13+6qoNlM7Du/M2sJN4ZJodd4Ec8jWDzZAy3dZBPoiICIiAijsS2jo6Z2WeqhicRmDZJY2OIJIBsTe2h17lD1PChhEe+viP8Ap55PdGCs60tbpAtKKjVPDRhDLZZ5JPoU8+n1w1R0vD1hw8mGqd5o4R+J4W+uj1FumO3ykdKRcjl/4go782gkI/inY0+oAqPn/wCIGoPkUMTfpTSO+5rVRXhWst0xyO2IuA1HDribhzY6Zmu8RyuP2n29yj6jhjxh40qGM744Ib/bDlRXgest+2I+MD6Oui+YKjhIxZ+/EJv5eLZ+BoUfLtTXuN3V1USf+Zn+4OsqK/8AndTPWax8Z+w+ri4BadRjdNH5dRCzW3Oljbr1anevkuSVziS5xcTqS5xcT5yVY+DXZ4VmJ08ZYDHG7j5NG2yxWcAR0gvyN/mKZ+BWwYrZb5I5R7B9PIiLzoIiIKbtAwtxDptLSMPdeGZ4PptO33LCt7bKO09HJrYumg8SHjRf2f3rRQEREGF8mSekffRtUxpt1SskgA82aVqvy5zjj8tO9+t4ss+m/wCZkbNb/t29K6KCg/UREBERAREQY54Q9rmuF2uBaR1gix9y57gZPyaEO8pkbY3a350Y4t+vTzmldGXP6aPJJUx6fN1cwFuqRwqB7pkGwiIgJs5tFTUs1VDNKIy6VtQ0vuGkSQMabutlbz4n7z0oqdtdDapYd3G07m36SY5PhOtObJOOk2jufYjd0uo20pYw55L+KaLmRsbnNsN5GXnFttbgWtqsNNwjYVILiuhH+o4x/wBQBUV+Pl8RbFTyyzlhtHG3NcgWJuP1Rv3X7lzCbB6mLR9PMyw/XhlZ+IBOCzk1tbznjs7Ty8f+LMenpfrL6ep8epZLZKmF992WWN1/NYrfuvkY27r+i62IKyWMWZI9g6mPe38JC7s8M/xs2TofZZ2rho2Q+VUvyuNvz9ICXWGr4t7x3lvljuDutcDurLBtniLLBtdUWGlnSvcPNZ1wQpXA+Ddk1M2V87mvlbnYGtblYDq3MP1tOgWtuVuHiuHguLbWW9GZ5bRMzv3/AHaMmlvRRUWarpjFI+N3lRvcw23Xa4tNu7RYV7bHeuSsXr0mN490pRERZAiIg/bL8XUodk6bEMBiqi9kNTSMfG6V3kvbHIQ1kttfJLQDa403hctUml1ddR2oiNprO0jcwnCZaqURRNzPIubmwaBvLj0DUetdX4MKSnwh87q6eKKafKyMucchjYA5xDyAAS54uDY8wG3SudbHbQfI6i/FmRsoEZazy7lwy5es30t03Vi2/nqZDG11FUQxx5nZpYnDMXADQtu2wA6zv7l4zjWq4hfiMaPsxGCYid+/837lGLFXJymXe6PEYZheKVkg33je1w13eSthfJEUhaczTZw3OabEeYjUKdw/brEqe3F1s1hua93GN81pLhTW4Zb9tolRbQ2/bL6aRcJw/htxGOwkZBMOkljmOPpYcv2VacH4bo5nBj6GbOToIHNluLamxyke/wA6ky6TLiibWjlHintpslesLZtxF+bsksSYamB4t/FM2F1+7JK5RC87abZ0r6CWNoe6aWBxEeUtdEcuZpkvo0hwGguSRp1oyUOAcNzgHDzEXH3qKt629Wd0+z0iIsxjqIBIxzDue1zD5nNLT7irTsxVGWippHElz6eIuvvzcW3NfvvdVq6l9hnAUpj/AGNRUR+jj3vb9h7UFhREQEREBERAVIxSPJX1Av8ApI4JwLdYkhd6fmWesK7qo7Vx5ayndr85BNGeq7HxSM9NjIg1UREBVrbWPSnf/hmdH4kTz+KNvrVlUNtfHeje7pjdHLp1MmYXfZzei615a9qkx4PsIzY+YMr6Yk2HGFvnzxPYB63D1Lsa4bhs4jnheTYMmjcT1AStufQLruah4dO+OY8WV+rWqMOhkBD4o3g7w5jXA+e4UVPsHhj/ACqCn/liY38NlPIunFpjpLGJmOim1HBHhLgbU7mE9LJ59PMHOI9ywYlsNJS0T20ErjJFG4xMnDZLkahjXc23SBmuLkdCvKLDNSuoiK5o7URO/Pmy8pb2vj6SQuJc4kucSSTvJJuSe+68roHDHsj8jrPlEbbU9YS/TcyXfI3uzeWPO/qXP1+o6DUU1GCt6cvD2bdzBsUFBLPI2KJhfK8kNa3e6wJNvQCfQtdbWF4i+mninj8uGRsjeolpBse47vSpnbXCWMlbVQD8zrQZoj/gJN5YT1OY+4t1WW22aa5opbpMcvfHWPl090iMODP+TfKczMmfJbjIs2gBvlvm6Rpa/Tu1UevWc2tc2ve19L7r269F5W2kWjftTvz+gs3B7W2rooXkmCqz0j230IqG8Xu3XzZD/KFXqqnMb3xu8qNzmHztcWn3hTGw1K6TEqNreipjee5sbxI4+hrCo/GqoS1M8jfJknlePM+Rzh7ipaRtqrRHfWN/fvO3z/0LLwS4F8qxSIkXjpr1Luq7CBGPPxhaf5CvpGy5lwE4DxVFJVOHOqpLNP8AlxEtHreZD6l01eE4tqPL6q0x0jlHw/sReIbMUVR+mpYZDuu6JhPrtdVuv4HMLl8mOSE6/opXdPdJmHoFleEXPrkvX1ZmGdb2r0lyPEOAbeYK3p0bNF0d7mEa/wAqx7N8Hldh8sjpGMkjewND4HF5HOv5BAdY9wO4eddgRY6q99VgtgyT6Nvm2+c5NtplxPG66OdzMmrQ0gusRmzFpsL62AB1/iVg2YmzUdOTvETWHzxjiz72quY1S8VUzx/4Zn+ouLm+nK5vrUzsZJenc39nPK23UHuEw/qrh8MpGG1sUd33a7zvzTyIi7TWLf2MfaSsjtpxscw7+Mgaw+jNC71laCzbOyZcQcOiak9Zgn+FT96C5IiICIiAiIgKt7bxnJTSdEdUy5vuEsclOPRmlYrIoPbeO+H1DhviYJx54HtnHvjQQaIfciAtXFaXjYJo/wBpE9n1mED3lbSAoKZspFFOC57WucWMIa4BwAc0udodCd3u61EbZY7PTVWWmq5oxkaXsjmkDWOudMoNm80NNu9dY2UwqCbDmQSxRuZE+SIssLAw1D2NOm51mg3369681PBXhEm+kDT/AJckzPc1wB9Ki0GijTaudRe0zXbbs9ynFlrWfShxyDhNxZhFq15t0PZC4Hz3bf3qRp+GfFGnV0D+58P/AKOar9UcCWGu8l08Z62yg29DwVG1XANAf0dZK3/Ujjf+HIvTeX0dutfp9lPldPPWv0Q8PDvVi2ekgd15XyNv5r5rKTg4eo78+heB/BM1x9Tmt+9aNTwDTgHi62N3UHxPbf0gm3qUZU8CeJtF2up3nqbK8H7bQE7Oit37fM20tvyUztVwmYXiVHJTyxVDHPF2OMcbuKe3Vj9HdB323gkdK5GzDZzHxohk4oXu8MflFjY861rA9KuFRwU4uwf/ABM30JYD/cCro+ubSUbH1EMkLY4mtcx8ThqAGZN2XU6DWxup9RxjJwiKxo6eU7c8436fL2tOXFij1JcTU9s9tKIGPp54uPoZjd8RNnMcBYSwu/UkHqI0PdAGVt94HdcadyzQUkknkRvf9Bj3fhBX6BlthyY9ssxHx6T/AEjWZ+xLKjnYfVxTtOvEzPZBUs7nMeQ19v8AE02XhvBpif68DYmje+WeBjAOk3LtQO66jYNkMQkHMoKlwH/Lyj8QCkabgzxeUXFBLYafOOhj90jgVBbVxj5RqK7eMbz9Jj+BnlrKbDYZIqeZtRXTsMUk8YPFU7HeWyBx1e9w0L9wG5amy+xj65r38YI42HIDlzlzrA6C4sBca9/qlIeBnGHb4I2/Snj/ALbq8bF8GuJUedkstMYH8+zDM5wfYDS7WgAga79wt0rhcZ4hbFo7/p+WJzTMbzPWY79uW0eH3ZV235ovlLq8KEdF8lp3MgiY1jmulbnaG2DiNbONjfvvvW7Fw9jTNQHvy1A9wLP91kx/gcqqmZ0prYsxAAaYXtDQNzRZx79eslQMvAfiIBIkpndwklBPrZZcrSRgthp5xPp7c9t+q6saaY59fitkHDrRHy6eob5hE7+4LfpeGbC33zPlj+nC838PMuZy8EeLN/8Aztd9GaH+4hR1TwfYpGbOoZr/AMAbIPWwkKnzbSW6X+rLyGnnpb6u2wcKGEv3VjB9NkrPxNCkYds8OfYNrqYk7hx8QJ9BN185VGzlbGbPpKhtuuCW3rtZaEsZbo4Fvc4Ee4p+n4p9W/8AB5nSelnWtvI2/LXPY5rmyxsfdhBF7FhBt08wH+YLDsZJaSpZ18VL62ujP9JvrWpsZgVKaOOQRte+UXe7pzBxu0EeTl3aefpWxgVM+GtALXCOaCQMc5jhxojlY5haToea550379y8Vp89L67JWkTymY5x+d8JMlOzGy2IiLuNAvNK/JW0jtOc+WA3vukp3yfigYPSvS1MQfkEchIAiqaeQk/qtFQxrz9Rz/eg6GiIgIiICIiAsNZTiSN8Z3PY5hvqLOaQfvWZEHOsFlLqaEnyuKYHfSa0Nf8AaBW6tajZldPH+yqp2jS1g6UzNHmyytWygIiIJHYmQA1cfS2oEg80sETvxiRWdU/ZmTLXSt6JaVjhpvMMz2uN+u07PcrggIiICIiAsVRTMkaWSMa9jt7XtDmnW+oOhWVEGrFhUDDdsMbT/DGwfcFs2X6iAiIgIiICIiAlkRAXmSIOFnAEHoIuD6CvSINCTAaZxuYI+/mAA23BwGjvSonbVlm0rxoGVTWnTolhlhA+vIxWVQW3DfzCZ/7HJPu/YSsm/st6V8isRzgQiL9I1X4voLTxiAyU8zBvdDIB58ht77LcQILhh1YJoY5R5MsbZB5ntDh962FBbESE0EAJuYmug8CR0P8A41OoCIiAiIgIoKXbvC2OLXYjStc0lpBqIQWkGxBF9CCvPKBhPaVJ7TD8UENiEeSvqm6/OCCcdXOjMJt7P7wij9otr8NNZFIyupnB9PJG9zaiIhpjljdGDY6EiSX1dy1/yww/9+pvHi+KCYRQ/wCWGH/v1N48XxT8sMP/AH6m8eL4oJehfkrqR2vPM0B/nh4659NOB6VeVymXa6gMtNatp7tqon5uPjAYG5i9zjfQcXnb3l4HSrtygYT2lSe0w/FBYEUBygYT2lSe0w/FOUDCe0qT2mH4oJ9FAcoGE9pUntMPxTlAwntKk9ph+KCfRQHKBhPaVJ7TD8U5QMJ7SpPaYfign0UBygYT2lSe0w/FOUDCe0qT2mH4oJ9FAcoGE9pUntMPxTlAwntKk9ph+KCfRQHKBhPaVJ7TD8U5QMJ7SpPaYfign0UBygYT2lSe0w/FOUDCe0qT2mH4oJ9FAcoGE9pUntMPxTlAwntKk9ph+KCfRQHKBhPaVJ7TD8U5QMJ7SpPaYfign1q4pR8dBLF+1ifH9dhb/uorlAwntKk9ph+K/DwgYT2lSe0w/FBXcKnMlPC83u+KNxvvuWAm/fe62lXcN2qw+Njo/ltPaOaZjSZ4uc0TycW4a6gsLVtfljh/79TePH8UEwih/wAscP8A36m8eP4p+WOH/v1N48fxQWvYiTm1MdyeLqnnXoEscc+ndeR3vVlXOtl9tMOjqKkur6ZrHsgcM08QBeOOa7KSdeY2K/nCtdHtphs0jY4q+mkkebNYyeJznHqABuUE0iIgIiIK9NwfYU9znuw+mc5xLnEwsJcSbknvuvHJvhHZtL4LFZEQVvk3wjs2l8Ficm+Edm0vgsVkRBW+TfCOzaXwWJyb4R2bS+CxWREFb5N8I7NpfBYnJvhHZtL4LFZEQVvk3wjs2l8FicnGEdm0vgsVkRBXOTjCOzaXwWJycYR2bS+CxWNEFc5OMI7NpfBYnJxhHZtL4LFY0QVzk4wjs2l8FicnGEdm0vgsVjRBXOTjCOzaXwWJycYR2bS+CxWNEFc5OMI7NpfBYnJxhHZtL4LFY0QVzk4wjs2l8FicnGEdm0vgsVjRBXOTjCOzaXwWJycYR2bS+CxWNEFc5OMI7NpfBYnJxhHZtL4LFY0QVzk4wjs2l8FicnGEdm0vgsVjWviHGcVJxVuNyOyXAIzZTl0JF9bdIQQnJxhHZtL4LF+cnGEdm0vgsSKtxMk3gYGtdYZgM0gEb3X0ks05msbuP6S9rAhfjqrFHO0ijY3M0XyBxIPGZifnBZrSGDrcHXGW9mh65OMI7NpfBYnJxhHZtL4LF+DEMTu29MyxBLiMpyfOWaB85zzlGu7yr9Fj+vxSujfE10IIkkA5rC4gB1iCQ6wOW7s1raWtqSAcnGEdm0vgsWai2Fw2CRssVDTslYbteyJgc09YI3LxNW4jcBkDNTYlwFmgyWcdJOdlbu3Zrk2ZazpbDJJnRAzNDZdbhu7fp0no70G0iIgIiICIiAiIgIiICIiAiIgIiICIiAiIgIiICIiAiIgIiICIiAiIgIiICIiAiIgIiIP/2Q=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12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512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31" name="Rectangle 30"/>
          <p:cNvSpPr/>
          <p:nvPr/>
        </p:nvSpPr>
        <p:spPr>
          <a:xfrm>
            <a:off x="1322954" y="4725144"/>
            <a:ext cx="641739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Transient Behavior</a:t>
            </a:r>
            <a:endParaRPr lang="en-US" sz="5400" b="1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0" name="TextBox 9"/>
              <p:cNvSpPr txBox="1"/>
              <p:nvPr/>
            </p:nvSpPr>
            <p:spPr>
              <a:xfrm>
                <a:off x="3397418" y="2996952"/>
                <a:ext cx="2057294" cy="624017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𝑊𝑇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𝑀</m:t>
                          </m:r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×</m:t>
                          </m:r>
                          <m:sSub>
                            <m:sSubPr>
                              <m:ctrlPr>
                                <a:rPr lang="en-GB" i="1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𝑎</m:t>
                              </m:r>
                            </m:e>
                            <m:sub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𝑦</m:t>
                              </m:r>
                            </m:sub>
                          </m:sSub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×</m:t>
                          </m:r>
                          <m:r>
                            <a:rPr lang="en-GB" i="1" smtClean="0">
                              <a:latin typeface="Cambria Math"/>
                              <a:ea typeface="Cambria Math"/>
                            </a:rPr>
                            <m:t>h</m:t>
                          </m:r>
                          <m:r>
                            <m:rPr>
                              <m:nor/>
                            </m:rPr>
                            <a:rPr lang="en-GB" dirty="0"/>
                            <m:t> </m:t>
                          </m:r>
                        </m:num>
                        <m:den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𝑇</m:t>
                          </m:r>
                        </m:den>
                      </m:f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0" name="TextBox 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97418" y="2996952"/>
                <a:ext cx="2057294" cy="624017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5005772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 dirty="0" smtClean="0">
                <a:solidFill>
                  <a:schemeClr val="accent1">
                    <a:satMod val="150000"/>
                  </a:schemeClr>
                </a:solidFill>
              </a:rPr>
              <a:t>Weight Transfer</a:t>
            </a:r>
            <a:endParaRPr lang="en-GB" sz="4000" dirty="0">
              <a:solidFill>
                <a:schemeClr val="accent1">
                  <a:satMod val="150000"/>
                </a:schemeClr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369044"/>
            <a:ext cx="1841581" cy="75570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6" name="TextBox 5"/>
          <p:cNvSpPr txBox="1"/>
          <p:nvPr/>
        </p:nvSpPr>
        <p:spPr>
          <a:xfrm>
            <a:off x="331540" y="1524048"/>
            <a:ext cx="8654528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Inertia</a:t>
            </a:r>
          </a:p>
          <a:p>
            <a:endParaRPr lang="en-GB" b="1" i="1" dirty="0"/>
          </a:p>
          <a:p>
            <a:endParaRPr lang="en-GB" b="1" i="1" dirty="0" smtClean="0"/>
          </a:p>
          <a:p>
            <a:endParaRPr lang="en-GB" b="1" i="1" dirty="0"/>
          </a:p>
          <a:p>
            <a:endParaRPr lang="en-GB" b="1" i="1" dirty="0" smtClean="0"/>
          </a:p>
          <a:p>
            <a:endParaRPr lang="en-GB" b="1" i="1" dirty="0"/>
          </a:p>
          <a:p>
            <a:endParaRPr lang="en-GB" b="1" i="1" dirty="0" smtClean="0"/>
          </a:p>
          <a:p>
            <a:endParaRPr lang="en-GB" b="1" i="1" dirty="0"/>
          </a:p>
          <a:p>
            <a:endParaRPr lang="en-GB" b="1" i="1" dirty="0" smtClean="0"/>
          </a:p>
          <a:p>
            <a:endParaRPr lang="en-GB" b="1" i="1" dirty="0"/>
          </a:p>
          <a:p>
            <a:endParaRPr lang="en-GB" b="1" i="1" dirty="0" smtClean="0"/>
          </a:p>
          <a:p>
            <a:endParaRPr lang="en-GB" b="1" i="1" dirty="0"/>
          </a:p>
          <a:p>
            <a:endParaRPr lang="en-GB" b="1" i="1" dirty="0" smtClean="0"/>
          </a:p>
          <a:p>
            <a:endParaRPr lang="en-GB" b="1" i="1" dirty="0"/>
          </a:p>
          <a:p>
            <a:r>
              <a:rPr lang="en-GB" i="1" dirty="0" smtClean="0"/>
              <a:t>Taking moments about the roll centre: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AutoShape 2" descr="data:image/jpeg;base64,/9j/4AAQSkZJRgABAQAAAQABAAD/2wCEAAkGBhAQEBMSEhAUFBAREhYSFhUSEhEVFhEbFREVFBUWFhkXJyYeFxkjGRUWHy8gIygpLCwtFR4xNTAqNSgrLSkBCQoKDgwOGg8PGi0lHiQsLTIvNSkrKjUqLCktLC0sKiwsLCkzLDQpNSkpLDUsKS8tKiw1LCwpLCwpKSkpLCkvKv/AABEIAKsBJgMBIgACEQEDEQH/xAAcAAEAAgMBAQEAAAAAAAAAAAAABQYDBAcCCAH/xABMEAABAwIDAgkHBwoEBgMAAAABAAIDBBEFEiEGMQcTFyJBUVVhkzJxgZGUodEUI3KSorGyFiQzQlNUYoKzwlJjc8EIZHWjw9I0Q0T/xAAbAQEBAAMBAQEAAAAAAAAAAAAABAIDBQYBB//EADIRAQACAQIDAwsEAwEAAAAAAAABAgMEEQUhMRJBYRMUIjJRcYGRodHwFUKx4VLB8Qb/2gAMAwEAAhEDEQA/AO4oiIC1nYlCCQZYwQbEF7Lj3rZXGcLq8IiNc+tw4zObiFU503yB0zGt43QGW1hbXQnS6DsrXAi4NwdbjpX6ubbN4icNoqupbTvbST1TPkNK5wDiJskbANSImPkOYDoFzZT8O0dZBU08NdBA1lW50cclPLI8MkDC8RyB7QdWtdZw0uNwQWYVLDbnt5xLRzhqRe4HWdDp3LIuT4QPmcJ/61V/jrV1hAREQEREBERAREQEREBERAREQEREBERAREQEREBERAREQEREBERAREQFX9lNn300dSyXI4T1lROA0lwyTOuA7MBrbeNR3lWBYp6ljBd72tHW5waPego7OD+obT1FGyZjaVs0dTQuJc59M5kgl4p7SLGIPGlnXsSt9mCV9XU00tb8njio3mZrKZ8shmkLHMDnOe1uRgDicouSTqVJy7a4eDYVUcjtebCTM7TfpFmPQtaTbeP/AOumqpBbfxTYhv3fnDmH1BBF0GxNRHHQtLor0uIz1b7OfYsldUFobzdXfOtuDYaHVXhReDbRRVRc1oeyVgBdFK0Ne0EkNcLEtc02POaSOjeCFKICIiAiIgIiICIiAiIgIiICIiAiIgIiICIiAiJdARRtXtJRw/pKqBhO4OmjBNt9he5WkduaLofI5p/Wjpqp7N9r5msLbelBPosNJWRzMbJG9r43i7XNIIcO4hZkBERAREQEREFV2sxCR0zKVj3RsMRmlcwlr3jOGMja4atBOYuIseaACLlQbMEpgb8RGXXvmcxr3fWfd3vUztazLV0r9PnIp4T32MUrfUGSetaiAN1ujq6EREHiCTJWUj915XwHU+TLC827/nIotO5Xtc6xaTJGJNBxMsM1z+qI52PefqB3rK6KgIiICIiAiIgIiICIiAiIgIiICIiAiIgIiIKXjGJTVE8sbZXxU8D+LtE7I+Z4a1z3OeOc1gzBoa21yHEm1go1+CwON3sMpvf5+SWb+qXda2pm5aysZ/nMlHcJKeP+5j1kQYqakjjFo42MH8DGs/DZZSiINvZCTJU1MQNmvZFUhuvlOdJHK7qF8kZPe4neSraqThEoZiEP+bBPF5y10Mrfc2T1q7ICIiAiIgIiIK5tvGeKgkvpFVxE+aXNTeq8wUUp7bODNQVNr5mRGZtt5dD88z7TAoHMDqNx1CAiIg18QpuNhkjvbjI3sv1Z2Ft/erlgVbx9LBN+1hjk+vG13+6qoNlM7Du/M2sJN4ZJodd4Ec8jWDzZAy3dZBPoiICIiAijsS2jo6Z2WeqhicRmDZJY2OIJIBsTe2h17lD1PChhEe+viP8Ap55PdGCs60tbpAtKKjVPDRhDLZZ5JPoU8+n1w1R0vD1hw8mGqd5o4R+J4W+uj1FumO3ykdKRcjl/4go782gkI/inY0+oAqPn/wCIGoPkUMTfpTSO+5rVRXhWst0xyO2IuA1HDribhzY6Zmu8RyuP2n29yj6jhjxh40qGM744Ib/bDlRXgest+2I+MD6Oui+YKjhIxZ+/EJv5eLZ+BoUfLtTXuN3V1USf+Zn+4OsqK/8AndTPWax8Z+w+ri4BadRjdNH5dRCzW3Oljbr1anevkuSVziS5xcTqS5xcT5yVY+DXZ4VmJ08ZYDHG7j5NG2yxWcAR0gvyN/mKZ+BWwYrZb5I5R7B9PIiLzoIiIKbtAwtxDptLSMPdeGZ4PptO33LCt7bKO09HJrYumg8SHjRf2f3rRQEREGF8mSekffRtUxpt1SskgA82aVqvy5zjj8tO9+t4ss+m/wCZkbNb/t29K6KCg/UREBERAREQY54Q9rmuF2uBaR1gix9y57gZPyaEO8pkbY3a350Y4t+vTzmldGXP6aPJJUx6fN1cwFuqRwqB7pkGwiIgJs5tFTUs1VDNKIy6VtQ0vuGkSQMabutlbz4n7z0oqdtdDapYd3G07m36SY5PhOtObJOOk2jufYjd0uo20pYw55L+KaLmRsbnNsN5GXnFttbgWtqsNNwjYVILiuhH+o4x/wBQBUV+Pl8RbFTyyzlhtHG3NcgWJuP1Rv3X7lzCbB6mLR9PMyw/XhlZ+IBOCzk1tbznjs7Ty8f+LMenpfrL6ep8epZLZKmF992WWN1/NYrfuvkY27r+i62IKyWMWZI9g6mPe38JC7s8M/xs2TofZZ2rho2Q+VUvyuNvz9ICXWGr4t7x3lvljuDutcDurLBtniLLBtdUWGlnSvcPNZ1wQpXA+Ddk1M2V87mvlbnYGtblYDq3MP1tOgWtuVuHiuHguLbWW9GZ5bRMzv3/AHaMmlvRRUWarpjFI+N3lRvcw23Xa4tNu7RYV7bHeuSsXr0mN490pRERZAiIg/bL8XUodk6bEMBiqi9kNTSMfG6V3kvbHIQ1kttfJLQDa403hctUml1ddR2oiNprO0jcwnCZaqURRNzPIubmwaBvLj0DUetdX4MKSnwh87q6eKKafKyMucchjYA5xDyAAS54uDY8wG3SudbHbQfI6i/FmRsoEZazy7lwy5es30t03Vi2/nqZDG11FUQxx5nZpYnDMXADQtu2wA6zv7l4zjWq4hfiMaPsxGCYid+/837lGLFXJymXe6PEYZheKVkg33je1w13eSthfJEUhaczTZw3OabEeYjUKdw/brEqe3F1s1hua93GN81pLhTW4Zb9tolRbQ2/bL6aRcJw/htxGOwkZBMOkljmOPpYcv2VacH4bo5nBj6GbOToIHNluLamxyke/wA6ky6TLiibWjlHintpslesLZtxF+bsksSYamB4t/FM2F1+7JK5RC87abZ0r6CWNoe6aWBxEeUtdEcuZpkvo0hwGguSRp1oyUOAcNzgHDzEXH3qKt629Wd0+z0iIsxjqIBIxzDue1zD5nNLT7irTsxVGWippHElz6eIuvvzcW3NfvvdVq6l9hnAUpj/AGNRUR+jj3vb9h7UFhREQEREBERAVIxSPJX1Av8ApI4JwLdYkhd6fmWesK7qo7Vx5ayndr85BNGeq7HxSM9NjIg1UREBVrbWPSnf/hmdH4kTz+KNvrVlUNtfHeje7pjdHLp1MmYXfZzei615a9qkx4PsIzY+YMr6Yk2HGFvnzxPYB63D1Lsa4bhs4jnheTYMmjcT1AStufQLruah4dO+OY8WV+rWqMOhkBD4o3g7w5jXA+e4UVPsHhj/ACqCn/liY38NlPIunFpjpLGJmOim1HBHhLgbU7mE9LJ59PMHOI9ywYlsNJS0T20ErjJFG4xMnDZLkahjXc23SBmuLkdCvKLDNSuoiK5o7URO/Pmy8pb2vj6SQuJc4kucSSTvJJuSe+68roHDHsj8jrPlEbbU9YS/TcyXfI3uzeWPO/qXP1+o6DUU1GCt6cvD2bdzBsUFBLPI2KJhfK8kNa3e6wJNvQCfQtdbWF4i+mninj8uGRsjeolpBse47vSpnbXCWMlbVQD8zrQZoj/gJN5YT1OY+4t1WW22aa5opbpMcvfHWPl090iMODP+TfKczMmfJbjIs2gBvlvm6Rpa/Tu1UevWc2tc2ve19L7r269F5W2kWjftTvz+gs3B7W2rooXkmCqz0j230IqG8Xu3XzZD/KFXqqnMb3xu8qNzmHztcWn3hTGw1K6TEqNreipjee5sbxI4+hrCo/GqoS1M8jfJknlePM+Rzh7ipaRtqrRHfWN/fvO3z/0LLwS4F8qxSIkXjpr1Luq7CBGPPxhaf5CvpGy5lwE4DxVFJVOHOqpLNP8AlxEtHreZD6l01eE4tqPL6q0x0jlHw/sReIbMUVR+mpYZDuu6JhPrtdVuv4HMLl8mOSE6/opXdPdJmHoFleEXPrkvX1ZmGdb2r0lyPEOAbeYK3p0bNF0d7mEa/wAqx7N8Hldh8sjpGMkjewND4HF5HOv5BAdY9wO4eddgRY6q99VgtgyT6Nvm2+c5NtplxPG66OdzMmrQ0gusRmzFpsL62AB1/iVg2YmzUdOTvETWHzxjiz72quY1S8VUzx/4Zn+ouLm+nK5vrUzsZJenc39nPK23UHuEw/qrh8MpGG1sUd33a7zvzTyIi7TWLf2MfaSsjtpxscw7+Mgaw+jNC71laCzbOyZcQcOiak9Zgn+FT96C5IiICIiAiIgKt7bxnJTSdEdUy5vuEsclOPRmlYrIoPbeO+H1DhviYJx54HtnHvjQQaIfciAtXFaXjYJo/wBpE9n1mED3lbSAoKZspFFOC57WucWMIa4BwAc0udodCd3u61EbZY7PTVWWmq5oxkaXsjmkDWOudMoNm80NNu9dY2UwqCbDmQSxRuZE+SIssLAw1D2NOm51mg3369681PBXhEm+kDT/AJckzPc1wB9Ki0GijTaudRe0zXbbs9ynFlrWfShxyDhNxZhFq15t0PZC4Hz3bf3qRp+GfFGnV0D+58P/AKOar9UcCWGu8l08Z62yg29DwVG1XANAf0dZK3/Ujjf+HIvTeX0dutfp9lPldPPWv0Q8PDvVi2ekgd15XyNv5r5rKTg4eo78+heB/BM1x9Tmt+9aNTwDTgHi62N3UHxPbf0gm3qUZU8CeJtF2up3nqbK8H7bQE7Oit37fM20tvyUztVwmYXiVHJTyxVDHPF2OMcbuKe3Vj9HdB323gkdK5GzDZzHxohk4oXu8MflFjY861rA9KuFRwU4uwf/ABM30JYD/cCro+ubSUbH1EMkLY4mtcx8ThqAGZN2XU6DWxup9RxjJwiKxo6eU7c8436fL2tOXFij1JcTU9s9tKIGPp54uPoZjd8RNnMcBYSwu/UkHqI0PdAGVt94HdcadyzQUkknkRvf9Bj3fhBX6BlthyY9ssxHx6T/AEjWZ+xLKjnYfVxTtOvEzPZBUs7nMeQ19v8AE02XhvBpif68DYmje+WeBjAOk3LtQO66jYNkMQkHMoKlwH/Lyj8QCkabgzxeUXFBLYafOOhj90jgVBbVxj5RqK7eMbz9Jj+BnlrKbDYZIqeZtRXTsMUk8YPFU7HeWyBx1e9w0L9wG5amy+xj65r38YI42HIDlzlzrA6C4sBca9/qlIeBnGHb4I2/Snj/ALbq8bF8GuJUedkstMYH8+zDM5wfYDS7WgAga79wt0rhcZ4hbFo7/p+WJzTMbzPWY79uW0eH3ZV235ovlLq8KEdF8lp3MgiY1jmulbnaG2DiNbONjfvvvW7Fw9jTNQHvy1A9wLP91kx/gcqqmZ0prYsxAAaYXtDQNzRZx79eslQMvAfiIBIkpndwklBPrZZcrSRgthp5xPp7c9t+q6saaY59fitkHDrRHy6eob5hE7+4LfpeGbC33zPlj+nC838PMuZy8EeLN/8Aztd9GaH+4hR1TwfYpGbOoZr/AMAbIPWwkKnzbSW6X+rLyGnnpb6u2wcKGEv3VjB9NkrPxNCkYds8OfYNrqYk7hx8QJ9BN185VGzlbGbPpKhtuuCW3rtZaEsZbo4Fvc4Ee4p+n4p9W/8AB5nSelnWtvI2/LXPY5rmyxsfdhBF7FhBt08wH+YLDsZJaSpZ18VL62ujP9JvrWpsZgVKaOOQRte+UXe7pzBxu0EeTl3aefpWxgVM+GtALXCOaCQMc5jhxojlY5haToea550379y8Vp89L67JWkTymY5x+d8JMlOzGy2IiLuNAvNK/JW0jtOc+WA3vukp3yfigYPSvS1MQfkEchIAiqaeQk/qtFQxrz9Rz/eg6GiIgIiICIiAsNZTiSN8Z3PY5hvqLOaQfvWZEHOsFlLqaEnyuKYHfSa0Nf8AaBW6tajZldPH+yqp2jS1g6UzNHmyytWygIiIJHYmQA1cfS2oEg80sETvxiRWdU/ZmTLXSt6JaVjhpvMMz2uN+u07PcrggIiICIiAsVRTMkaWSMa9jt7XtDmnW+oOhWVEGrFhUDDdsMbT/DGwfcFs2X6iAiIgIiICIiAlkRAXmSIOFnAEHoIuD6CvSINCTAaZxuYI+/mAA23BwGjvSonbVlm0rxoGVTWnTolhlhA+vIxWVQW3DfzCZ/7HJPu/YSsm/st6V8isRzgQiL9I1X4voLTxiAyU8zBvdDIB58ht77LcQILhh1YJoY5R5MsbZB5ntDh962FBbESE0EAJuYmug8CR0P8A41OoCIiAiIgIoKXbvC2OLXYjStc0lpBqIQWkGxBF9CCvPKBhPaVJ7TD8UENiEeSvqm6/OCCcdXOjMJt7P7wij9otr8NNZFIyupnB9PJG9zaiIhpjljdGDY6EiSX1dy1/yww/9+pvHi+KCYRQ/wCWGH/v1N48XxT8sMP/AH6m8eL4oJehfkrqR2vPM0B/nh4659NOB6VeVymXa6gMtNatp7tqon5uPjAYG5i9zjfQcXnb3l4HSrtygYT2lSe0w/FBYEUBygYT2lSe0w/FOUDCe0qT2mH4oJ9FAcoGE9pUntMPxTlAwntKk9ph+KCfRQHKBhPaVJ7TD8U5QMJ7SpPaYfign0UBygYT2lSe0w/FOUDCe0qT2mH4oJ9FAcoGE9pUntMPxTlAwntKk9ph+KCfRQHKBhPaVJ7TD8U5QMJ7SpPaYfign0UBygYT2lSe0w/FOUDCe0qT2mH4oJ9FAcoGE9pUntMPxTlAwntKk9ph+KCfRQHKBhPaVJ7TD8U5QMJ7SpPaYfign1q4pR8dBLF+1ifH9dhb/uorlAwntKk9ph+K/DwgYT2lSe0w/FBXcKnMlPC83u+KNxvvuWAm/fe62lXcN2qw+Njo/ltPaOaZjSZ4uc0TycW4a6gsLVtfljh/79TePH8UEwih/wAscP8A36m8eP4p+WOH/v1N48fxQWvYiTm1MdyeLqnnXoEscc+ndeR3vVlXOtl9tMOjqKkur6ZrHsgcM08QBeOOa7KSdeY2K/nCtdHtphs0jY4q+mkkebNYyeJznHqABuUE0iIgIiIK9NwfYU9znuw+mc5xLnEwsJcSbknvuvHJvhHZtL4LFZEQVvk3wjs2l8Ficm+Edm0vgsVkRBW+TfCOzaXwWJyb4R2bS+CxWREFb5N8I7NpfBYnJvhHZtL4LFZEQVvk3wjs2l8FicnGEdm0vgsVkRBXOTjCOzaXwWJycYR2bS+CxWNEFc5OMI7NpfBYnJxhHZtL4LFY0QVzk4wjs2l8FicnGEdm0vgsVjRBXOTjCOzaXwWJycYR2bS+CxWNEFc5OMI7NpfBYnJxhHZtL4LFY0QVzk4wjs2l8FicnGEdm0vgsVjRBXOTjCOzaXwWJycYR2bS+CxWNEFc5OMI7NpfBYnJxhHZtL4LFY0QVzk4wjs2l8FicnGEdm0vgsVjWviHGcVJxVuNyOyXAIzZTl0JF9bdIQQnJxhHZtL4LF+cnGEdm0vgsSKtxMk3gYGtdYZgM0gEb3X0ks05msbuP6S9rAhfjqrFHO0ijY3M0XyBxIPGZifnBZrSGDrcHXGW9mh65OMI7NpfBYnJxhHZtL4LF+DEMTu29MyxBLiMpyfOWaB85zzlGu7yr9Fj+vxSujfE10IIkkA5rC4gB1iCQ6wOW7s1raWtqSAcnGEdm0vgsWai2Fw2CRssVDTslYbteyJgc09YI3LxNW4jcBkDNTYlwFmgyWcdJOdlbu3Zrk2ZazpbDJJnRAzNDZdbhu7fp0no70G0iIgIiICIiAiIgIiICIiAiIgIiICIiAiIgIiICIiAiIgIiICIiAiIgIiICIiAiIgIiIP/2Q=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12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512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78" name="Rounded Rectangle 77"/>
          <p:cNvSpPr/>
          <p:nvPr/>
        </p:nvSpPr>
        <p:spPr>
          <a:xfrm>
            <a:off x="4283968" y="2132856"/>
            <a:ext cx="720080" cy="93610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84" name="Straight Connector 83"/>
          <p:cNvCxnSpPr/>
          <p:nvPr/>
        </p:nvCxnSpPr>
        <p:spPr>
          <a:xfrm>
            <a:off x="2771800" y="3284984"/>
            <a:ext cx="216024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Straight Connector 86"/>
          <p:cNvCxnSpPr/>
          <p:nvPr/>
        </p:nvCxnSpPr>
        <p:spPr>
          <a:xfrm>
            <a:off x="2990205" y="3140968"/>
            <a:ext cx="0" cy="28803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3" name="Straight Connector 92"/>
          <p:cNvCxnSpPr/>
          <p:nvPr/>
        </p:nvCxnSpPr>
        <p:spPr>
          <a:xfrm>
            <a:off x="2987824" y="3136206"/>
            <a:ext cx="288032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4" name="Straight Connector 93"/>
          <p:cNvCxnSpPr/>
          <p:nvPr/>
        </p:nvCxnSpPr>
        <p:spPr>
          <a:xfrm>
            <a:off x="2987824" y="3433762"/>
            <a:ext cx="288032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5" name="Straight Connector 94"/>
          <p:cNvCxnSpPr/>
          <p:nvPr/>
        </p:nvCxnSpPr>
        <p:spPr>
          <a:xfrm>
            <a:off x="3131840" y="3140968"/>
            <a:ext cx="0" cy="288032"/>
          </a:xfrm>
          <a:prstGeom prst="line">
            <a:avLst/>
          </a:prstGeom>
          <a:ln w="3492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6" name="Straight Connector 95"/>
          <p:cNvCxnSpPr/>
          <p:nvPr/>
        </p:nvCxnSpPr>
        <p:spPr>
          <a:xfrm>
            <a:off x="3131840" y="3284984"/>
            <a:ext cx="720080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09" name="Group 108"/>
          <p:cNvGrpSpPr/>
          <p:nvPr/>
        </p:nvGrpSpPr>
        <p:grpSpPr>
          <a:xfrm rot="10800000">
            <a:off x="5436096" y="3140968"/>
            <a:ext cx="1080120" cy="297556"/>
            <a:chOff x="5652120" y="2632150"/>
            <a:chExt cx="1080120" cy="297556"/>
          </a:xfrm>
        </p:grpSpPr>
        <p:cxnSp>
          <p:nvCxnSpPr>
            <p:cNvPr id="103" name="Straight Connector 102"/>
            <p:cNvCxnSpPr/>
            <p:nvPr/>
          </p:nvCxnSpPr>
          <p:spPr>
            <a:xfrm>
              <a:off x="5652120" y="2780928"/>
              <a:ext cx="216024" cy="0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4" name="Straight Connector 103"/>
            <p:cNvCxnSpPr/>
            <p:nvPr/>
          </p:nvCxnSpPr>
          <p:spPr>
            <a:xfrm>
              <a:off x="5870525" y="2636912"/>
              <a:ext cx="0" cy="288032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5" name="Straight Connector 104"/>
            <p:cNvCxnSpPr/>
            <p:nvPr/>
          </p:nvCxnSpPr>
          <p:spPr>
            <a:xfrm>
              <a:off x="5868144" y="2632150"/>
              <a:ext cx="288032" cy="0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6" name="Straight Connector 105"/>
            <p:cNvCxnSpPr/>
            <p:nvPr/>
          </p:nvCxnSpPr>
          <p:spPr>
            <a:xfrm>
              <a:off x="5868144" y="2929706"/>
              <a:ext cx="288032" cy="0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7" name="Straight Connector 106"/>
            <p:cNvCxnSpPr/>
            <p:nvPr/>
          </p:nvCxnSpPr>
          <p:spPr>
            <a:xfrm>
              <a:off x="6012160" y="2636912"/>
              <a:ext cx="0" cy="288032"/>
            </a:xfrm>
            <a:prstGeom prst="line">
              <a:avLst/>
            </a:prstGeom>
            <a:ln w="349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>
              <a:off x="6012160" y="2780928"/>
              <a:ext cx="720080" cy="0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10" name="Straight Connector 109"/>
          <p:cNvCxnSpPr/>
          <p:nvPr/>
        </p:nvCxnSpPr>
        <p:spPr>
          <a:xfrm>
            <a:off x="2771800" y="3717032"/>
            <a:ext cx="216024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1" name="Straight Connector 110"/>
          <p:cNvCxnSpPr/>
          <p:nvPr/>
        </p:nvCxnSpPr>
        <p:spPr>
          <a:xfrm>
            <a:off x="2990205" y="3573016"/>
            <a:ext cx="0" cy="28803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2" name="Straight Connector 111"/>
          <p:cNvCxnSpPr/>
          <p:nvPr/>
        </p:nvCxnSpPr>
        <p:spPr>
          <a:xfrm flipH="1">
            <a:off x="2987824" y="3573016"/>
            <a:ext cx="72008" cy="28803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4" name="Straight Connector 113"/>
          <p:cNvCxnSpPr/>
          <p:nvPr/>
        </p:nvCxnSpPr>
        <p:spPr>
          <a:xfrm>
            <a:off x="3059832" y="3573016"/>
            <a:ext cx="0" cy="28803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5" name="Straight Connector 114"/>
          <p:cNvCxnSpPr/>
          <p:nvPr/>
        </p:nvCxnSpPr>
        <p:spPr>
          <a:xfrm flipH="1">
            <a:off x="3059832" y="3573016"/>
            <a:ext cx="72008" cy="28803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6" name="Straight Connector 115"/>
          <p:cNvCxnSpPr/>
          <p:nvPr/>
        </p:nvCxnSpPr>
        <p:spPr>
          <a:xfrm>
            <a:off x="3131840" y="3573016"/>
            <a:ext cx="0" cy="28803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7" name="Straight Connector 116"/>
          <p:cNvCxnSpPr/>
          <p:nvPr/>
        </p:nvCxnSpPr>
        <p:spPr>
          <a:xfrm flipH="1">
            <a:off x="3131840" y="3573016"/>
            <a:ext cx="72008" cy="28803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8" name="Straight Connector 117"/>
          <p:cNvCxnSpPr/>
          <p:nvPr/>
        </p:nvCxnSpPr>
        <p:spPr>
          <a:xfrm>
            <a:off x="3203848" y="3573016"/>
            <a:ext cx="0" cy="28803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9" name="Straight Connector 118"/>
          <p:cNvCxnSpPr/>
          <p:nvPr/>
        </p:nvCxnSpPr>
        <p:spPr>
          <a:xfrm flipH="1">
            <a:off x="3203848" y="3573016"/>
            <a:ext cx="72008" cy="28803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0" name="Straight Connector 119"/>
          <p:cNvCxnSpPr/>
          <p:nvPr/>
        </p:nvCxnSpPr>
        <p:spPr>
          <a:xfrm>
            <a:off x="3275856" y="3573016"/>
            <a:ext cx="0" cy="28803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1" name="Straight Connector 120"/>
          <p:cNvCxnSpPr/>
          <p:nvPr/>
        </p:nvCxnSpPr>
        <p:spPr>
          <a:xfrm flipH="1">
            <a:off x="3275856" y="3573016"/>
            <a:ext cx="72008" cy="28803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2" name="Straight Connector 121"/>
          <p:cNvCxnSpPr/>
          <p:nvPr/>
        </p:nvCxnSpPr>
        <p:spPr>
          <a:xfrm>
            <a:off x="3347864" y="3573016"/>
            <a:ext cx="0" cy="28803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3" name="Straight Connector 122"/>
          <p:cNvCxnSpPr/>
          <p:nvPr/>
        </p:nvCxnSpPr>
        <p:spPr>
          <a:xfrm flipH="1">
            <a:off x="3347864" y="3573016"/>
            <a:ext cx="72008" cy="28803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5" name="Straight Connector 134"/>
          <p:cNvCxnSpPr/>
          <p:nvPr/>
        </p:nvCxnSpPr>
        <p:spPr>
          <a:xfrm>
            <a:off x="3419872" y="3573016"/>
            <a:ext cx="0" cy="288032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6" name="Straight Connector 135"/>
          <p:cNvCxnSpPr/>
          <p:nvPr/>
        </p:nvCxnSpPr>
        <p:spPr>
          <a:xfrm>
            <a:off x="3419872" y="3717032"/>
            <a:ext cx="432048" cy="0"/>
          </a:xfrm>
          <a:prstGeom prst="line">
            <a:avLst/>
          </a:prstGeom>
          <a:ln w="254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70" name="Group 169"/>
          <p:cNvGrpSpPr/>
          <p:nvPr/>
        </p:nvGrpSpPr>
        <p:grpSpPr>
          <a:xfrm rot="10800000">
            <a:off x="5436096" y="3573016"/>
            <a:ext cx="1080120" cy="288032"/>
            <a:chOff x="2780184" y="4085456"/>
            <a:chExt cx="1080120" cy="288032"/>
          </a:xfrm>
        </p:grpSpPr>
        <p:cxnSp>
          <p:nvCxnSpPr>
            <p:cNvPr id="155" name="Straight Connector 154"/>
            <p:cNvCxnSpPr/>
            <p:nvPr/>
          </p:nvCxnSpPr>
          <p:spPr>
            <a:xfrm>
              <a:off x="2780184" y="4229472"/>
              <a:ext cx="216024" cy="0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6" name="Straight Connector 155"/>
            <p:cNvCxnSpPr/>
            <p:nvPr/>
          </p:nvCxnSpPr>
          <p:spPr>
            <a:xfrm>
              <a:off x="2998589" y="4085456"/>
              <a:ext cx="0" cy="288032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7" name="Straight Connector 156"/>
            <p:cNvCxnSpPr/>
            <p:nvPr/>
          </p:nvCxnSpPr>
          <p:spPr>
            <a:xfrm flipH="1">
              <a:off x="2996208" y="4085456"/>
              <a:ext cx="72008" cy="288032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8" name="Straight Connector 157"/>
            <p:cNvCxnSpPr/>
            <p:nvPr/>
          </p:nvCxnSpPr>
          <p:spPr>
            <a:xfrm>
              <a:off x="3068216" y="4085456"/>
              <a:ext cx="0" cy="288032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9" name="Straight Connector 158"/>
            <p:cNvCxnSpPr/>
            <p:nvPr/>
          </p:nvCxnSpPr>
          <p:spPr>
            <a:xfrm flipH="1">
              <a:off x="3068216" y="4085456"/>
              <a:ext cx="72008" cy="288032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0" name="Straight Connector 159"/>
            <p:cNvCxnSpPr/>
            <p:nvPr/>
          </p:nvCxnSpPr>
          <p:spPr>
            <a:xfrm>
              <a:off x="3140224" y="4085456"/>
              <a:ext cx="0" cy="288032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1" name="Straight Connector 160"/>
            <p:cNvCxnSpPr/>
            <p:nvPr/>
          </p:nvCxnSpPr>
          <p:spPr>
            <a:xfrm flipH="1">
              <a:off x="3140224" y="4085456"/>
              <a:ext cx="72008" cy="288032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2" name="Straight Connector 161"/>
            <p:cNvCxnSpPr/>
            <p:nvPr/>
          </p:nvCxnSpPr>
          <p:spPr>
            <a:xfrm>
              <a:off x="3212232" y="4085456"/>
              <a:ext cx="0" cy="288032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3" name="Straight Connector 162"/>
            <p:cNvCxnSpPr/>
            <p:nvPr/>
          </p:nvCxnSpPr>
          <p:spPr>
            <a:xfrm flipH="1">
              <a:off x="3212232" y="4085456"/>
              <a:ext cx="72008" cy="288032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4" name="Straight Connector 163"/>
            <p:cNvCxnSpPr/>
            <p:nvPr/>
          </p:nvCxnSpPr>
          <p:spPr>
            <a:xfrm>
              <a:off x="3284240" y="4085456"/>
              <a:ext cx="0" cy="288032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flipH="1">
              <a:off x="3284240" y="4085456"/>
              <a:ext cx="72008" cy="288032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>
              <a:off x="3356248" y="4085456"/>
              <a:ext cx="0" cy="288032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7" name="Straight Connector 166"/>
            <p:cNvCxnSpPr/>
            <p:nvPr/>
          </p:nvCxnSpPr>
          <p:spPr>
            <a:xfrm flipH="1">
              <a:off x="3356248" y="4085456"/>
              <a:ext cx="72008" cy="288032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8" name="Straight Connector 167"/>
            <p:cNvCxnSpPr/>
            <p:nvPr/>
          </p:nvCxnSpPr>
          <p:spPr>
            <a:xfrm>
              <a:off x="3428256" y="4085456"/>
              <a:ext cx="0" cy="288032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>
              <a:off x="3428256" y="4229472"/>
              <a:ext cx="432048" cy="0"/>
            </a:xfrm>
            <a:prstGeom prst="line">
              <a:avLst/>
            </a:prstGeom>
            <a:ln w="254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77" name="Rounded Rectangle 76"/>
          <p:cNvSpPr/>
          <p:nvPr/>
        </p:nvSpPr>
        <p:spPr>
          <a:xfrm>
            <a:off x="3851920" y="2852936"/>
            <a:ext cx="1584176" cy="122413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9" name="Isosceles Triangle 78"/>
          <p:cNvSpPr/>
          <p:nvPr/>
        </p:nvSpPr>
        <p:spPr>
          <a:xfrm>
            <a:off x="4118744" y="3789040"/>
            <a:ext cx="1080120" cy="864096"/>
          </a:xfrm>
          <a:prstGeom prst="triangl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0" name="Rectangle 79"/>
          <p:cNvSpPr/>
          <p:nvPr/>
        </p:nvSpPr>
        <p:spPr>
          <a:xfrm>
            <a:off x="2699792" y="4581128"/>
            <a:ext cx="3816424" cy="432048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1" name="Rectangle 80"/>
          <p:cNvSpPr/>
          <p:nvPr/>
        </p:nvSpPr>
        <p:spPr>
          <a:xfrm>
            <a:off x="6516216" y="2852936"/>
            <a:ext cx="576064" cy="2168624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2" name="Rectangle 81"/>
          <p:cNvSpPr/>
          <p:nvPr/>
        </p:nvSpPr>
        <p:spPr>
          <a:xfrm>
            <a:off x="2195736" y="2852936"/>
            <a:ext cx="576064" cy="2168624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1" name="Arc 170"/>
          <p:cNvSpPr/>
          <p:nvPr/>
        </p:nvSpPr>
        <p:spPr>
          <a:xfrm>
            <a:off x="4211960" y="3501008"/>
            <a:ext cx="936104" cy="720080"/>
          </a:xfrm>
          <a:prstGeom prst="arc">
            <a:avLst>
              <a:gd name="adj1" fmla="val 1018363"/>
              <a:gd name="adj2" fmla="val 5021850"/>
            </a:avLst>
          </a:prstGeom>
          <a:ln w="381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9" name="TextBox 58"/>
              <p:cNvSpPr txBox="1"/>
              <p:nvPr/>
            </p:nvSpPr>
            <p:spPr>
              <a:xfrm>
                <a:off x="2643498" y="5949226"/>
                <a:ext cx="4448782" cy="648126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ctrlPr>
                            <a:rPr lang="en-GB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𝐹</m:t>
                          </m:r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×</m:t>
                          </m:r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𝐻</m:t>
                          </m:r>
                        </m:e>
                      </m:d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en-GB" b="0" i="0" smtClean="0">
                          <a:latin typeface="Cambria Math"/>
                          <a:ea typeface="Cambria Math"/>
                        </a:rPr>
                        <m:t>2</m:t>
                      </m:r>
                      <m:d>
                        <m:dPr>
                          <m:begChr m:val="["/>
                          <m:endChr m:val="]"/>
                          <m:ctrlPr>
                            <a:rPr lang="en-GB" b="0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d>
                            <m:dPr>
                              <m:ctrlP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sSub>
                                <m:sSubPr>
                                  <m:ctrlPr>
                                    <a:rPr lang="en-GB" i="1">
                                      <a:latin typeface="Cambria Math"/>
                                      <a:ea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latin typeface="Cambria Math"/>
                                      <a:ea typeface="Cambria Math"/>
                                    </a:rPr>
                                    <m:t>𝐹</m:t>
                                  </m:r>
                                </m:e>
                                <m:sub>
                                  <m:r>
                                    <a:rPr lang="en-GB" i="1">
                                      <a:latin typeface="Cambria Math"/>
                                      <a:ea typeface="Cambria Math"/>
                                    </a:rPr>
                                    <m:t>𝑠</m:t>
                                  </m:r>
                                </m:sub>
                              </m:sSub>
                              <m:r>
                                <a:rPr lang="en-GB" i="1" smtClean="0">
                                  <a:latin typeface="Cambria Math"/>
                                  <a:ea typeface="Cambria Math"/>
                                </a:rPr>
                                <m:t>×</m:t>
                              </m:r>
                              <m:sSub>
                                <m:sSubPr>
                                  <m:ctrlPr>
                                    <a:rPr lang="en-GB" i="1">
                                      <a:latin typeface="Cambria Math"/>
                                      <a:ea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latin typeface="Cambria Math"/>
                                      <a:ea typeface="Cambria Math"/>
                                    </a:rPr>
                                    <m:t>𝑑</m:t>
                                  </m:r>
                                </m:e>
                                <m:sub>
                                  <m:r>
                                    <a:rPr lang="en-GB" i="1">
                                      <a:latin typeface="Cambria Math"/>
                                      <a:ea typeface="Cambria Math"/>
                                    </a:rPr>
                                    <m:t>𝑠</m:t>
                                  </m:r>
                                </m:sub>
                              </m:sSub>
                            </m:e>
                          </m:d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+</m:t>
                          </m:r>
                          <m:d>
                            <m:dPr>
                              <m:ctrlP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sSub>
                                <m:sSubPr>
                                  <m:ctrlPr>
                                    <a:rPr lang="en-GB" i="1">
                                      <a:latin typeface="Cambria Math"/>
                                      <a:ea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latin typeface="Cambria Math"/>
                                      <a:ea typeface="Cambria Math"/>
                                    </a:rPr>
                                    <m:t>𝐹</m:t>
                                  </m:r>
                                </m:e>
                                <m:sub>
                                  <m:r>
                                    <a:rPr lang="en-GB" i="1">
                                      <a:latin typeface="Cambria Math"/>
                                      <a:ea typeface="Cambria Math"/>
                                    </a:rPr>
                                    <m:t>𝑑</m:t>
                                  </m:r>
                                </m:sub>
                              </m:sSub>
                              <m:r>
                                <m:rPr>
                                  <m:nor/>
                                </m:rPr>
                                <a:rPr lang="en-GB" dirty="0"/>
                                <m:t>×</m:t>
                              </m:r>
                              <m:sSub>
                                <m:sSubPr>
                                  <m:ctrlPr>
                                    <a:rPr lang="en-GB" i="1">
                                      <a:latin typeface="Cambria Math"/>
                                      <a:ea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latin typeface="Cambria Math"/>
                                      <a:ea typeface="Cambria Math"/>
                                    </a:rPr>
                                    <m:t>𝑑</m:t>
                                  </m:r>
                                </m:e>
                                <m:sub>
                                  <m:r>
                                    <a:rPr lang="en-GB" i="1">
                                      <a:latin typeface="Cambria Math"/>
                                      <a:ea typeface="Cambria Math"/>
                                    </a:rPr>
                                    <m:t>𝑑</m:t>
                                  </m:r>
                                </m:sub>
                              </m:sSub>
                            </m:e>
                          </m:d>
                        </m:e>
                      </m:d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+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𝐼</m:t>
                      </m:r>
                      <m:f>
                        <m:fPr>
                          <m:ctrlPr>
                            <a:rPr lang="en-GB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sSup>
                            <m:sSupPr>
                              <m:ctrlP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  <m:t>𝑑</m:t>
                              </m:r>
                            </m:e>
                            <m:sup>
                              <m: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𝜃</m:t>
                          </m:r>
                        </m:num>
                        <m:den>
                          <m:sSup>
                            <m:sSupPr>
                              <m:ctrlP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  <m:t>𝑑𝑡</m:t>
                              </m:r>
                            </m:e>
                            <m:sup>
                              <m: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den>
                      </m:f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59" name="TextBox 5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43498" y="5949226"/>
                <a:ext cx="4448782" cy="648126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60" name="Straight Arrow Connector 59"/>
          <p:cNvCxnSpPr/>
          <p:nvPr/>
        </p:nvCxnSpPr>
        <p:spPr>
          <a:xfrm>
            <a:off x="4665088" y="2996952"/>
            <a:ext cx="987032" cy="0"/>
          </a:xfrm>
          <a:prstGeom prst="straightConnector1">
            <a:avLst/>
          </a:prstGeom>
          <a:ln w="38100">
            <a:solidFill>
              <a:srgbClr val="0070C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1" name="Flowchart: Summing Junction 60"/>
          <p:cNvSpPr/>
          <p:nvPr/>
        </p:nvSpPr>
        <p:spPr>
          <a:xfrm>
            <a:off x="4572000" y="2924944"/>
            <a:ext cx="144016" cy="144016"/>
          </a:xfrm>
          <a:prstGeom prst="flowChartSummingJunction">
            <a:avLst/>
          </a:prstGeom>
          <a:solidFill>
            <a:srgbClr val="0070C0"/>
          </a:solidFill>
          <a:ln w="127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63" name="Straight Arrow Connector 62"/>
          <p:cNvCxnSpPr/>
          <p:nvPr/>
        </p:nvCxnSpPr>
        <p:spPr>
          <a:xfrm flipH="1">
            <a:off x="5148064" y="3284984"/>
            <a:ext cx="288032" cy="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4" name="Straight Arrow Connector 63"/>
          <p:cNvCxnSpPr/>
          <p:nvPr/>
        </p:nvCxnSpPr>
        <p:spPr>
          <a:xfrm flipH="1">
            <a:off x="5133156" y="3722797"/>
            <a:ext cx="288032" cy="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Rectangle 6"/>
              <p:cNvSpPr/>
              <p:nvPr/>
            </p:nvSpPr>
            <p:spPr>
              <a:xfrm>
                <a:off x="4802538" y="3520182"/>
                <a:ext cx="439543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𝐹</m:t>
                          </m:r>
                        </m:e>
                        <m:sub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𝑠</m:t>
                          </m:r>
                        </m:sub>
                      </m:sSub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7" name="Rectangle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02538" y="3520182"/>
                <a:ext cx="439543" cy="369332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7" name="Rectangle 66"/>
              <p:cNvSpPr/>
              <p:nvPr/>
            </p:nvSpPr>
            <p:spPr>
              <a:xfrm>
                <a:off x="4790307" y="3068960"/>
                <a:ext cx="486865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𝐹</m:t>
                          </m:r>
                        </m:e>
                        <m:sub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𝑑</m:t>
                          </m:r>
                        </m:sub>
                      </m:sSub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67" name="Rectangle 6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90307" y="3068960"/>
                <a:ext cx="486865" cy="369332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9" name="Rectangle 68"/>
              <p:cNvSpPr/>
              <p:nvPr/>
            </p:nvSpPr>
            <p:spPr>
              <a:xfrm>
                <a:off x="4280939" y="3604374"/>
                <a:ext cx="476605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𝑑</m:t>
                          </m:r>
                        </m:e>
                        <m:sub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𝑠</m:t>
                          </m:r>
                        </m:sub>
                      </m:sSub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69" name="Rectangle 6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280939" y="3604374"/>
                <a:ext cx="476605" cy="369332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0" name="Rectangle 69"/>
              <p:cNvSpPr/>
              <p:nvPr/>
            </p:nvSpPr>
            <p:spPr>
              <a:xfrm>
                <a:off x="3995880" y="3388350"/>
                <a:ext cx="504112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𝑑</m:t>
                          </m:r>
                        </m:e>
                        <m:sub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𝑑</m:t>
                          </m:r>
                        </m:sub>
                      </m:sSub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70" name="Rectangle 6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95880" y="3388350"/>
                <a:ext cx="504112" cy="369332"/>
              </a:xfrm>
              <a:prstGeom prst="rect">
                <a:avLst/>
              </a:prstGeom>
              <a:blipFill rotWithShape="1">
                <a:blip r:embed="rId8"/>
                <a:stretch>
                  <a:fillRect b="-166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2" name="Oval 71"/>
          <p:cNvSpPr/>
          <p:nvPr/>
        </p:nvSpPr>
        <p:spPr>
          <a:xfrm rot="292505">
            <a:off x="4624682" y="3934982"/>
            <a:ext cx="47289" cy="4629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3" name="Straight Arrow Connector 12"/>
          <p:cNvCxnSpPr/>
          <p:nvPr/>
        </p:nvCxnSpPr>
        <p:spPr>
          <a:xfrm flipH="1">
            <a:off x="4355976" y="3269436"/>
            <a:ext cx="10478" cy="673144"/>
          </a:xfrm>
          <a:prstGeom prst="straightConnector1">
            <a:avLst/>
          </a:prstGeom>
          <a:ln w="9525">
            <a:solidFill>
              <a:schemeClr val="tx1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Straight Arrow Connector 82"/>
          <p:cNvCxnSpPr/>
          <p:nvPr/>
        </p:nvCxnSpPr>
        <p:spPr>
          <a:xfrm flipH="1">
            <a:off x="4091126" y="3011238"/>
            <a:ext cx="10478" cy="936104"/>
          </a:xfrm>
          <a:prstGeom prst="straightConnector1">
            <a:avLst/>
          </a:prstGeom>
          <a:ln w="9525">
            <a:solidFill>
              <a:schemeClr val="tx1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Straight Arrow Connector 84"/>
          <p:cNvCxnSpPr/>
          <p:nvPr/>
        </p:nvCxnSpPr>
        <p:spPr>
          <a:xfrm flipH="1">
            <a:off x="4648770" y="3722797"/>
            <a:ext cx="5239" cy="225015"/>
          </a:xfrm>
          <a:prstGeom prst="straightConnector1">
            <a:avLst/>
          </a:prstGeom>
          <a:ln w="9525">
            <a:solidFill>
              <a:schemeClr val="tx1"/>
            </a:solidFill>
            <a:headEnd type="triangle"/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3995936" y="3960024"/>
            <a:ext cx="654358" cy="2182"/>
          </a:xfrm>
          <a:prstGeom prst="line">
            <a:avLst/>
          </a:prstGeom>
          <a:ln w="1905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Straight Connector 89"/>
          <p:cNvCxnSpPr/>
          <p:nvPr/>
        </p:nvCxnSpPr>
        <p:spPr>
          <a:xfrm flipH="1">
            <a:off x="3968442" y="2996952"/>
            <a:ext cx="654358" cy="2182"/>
          </a:xfrm>
          <a:prstGeom prst="line">
            <a:avLst/>
          </a:prstGeom>
          <a:ln w="1905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1" name="Straight Connector 90"/>
          <p:cNvCxnSpPr/>
          <p:nvPr/>
        </p:nvCxnSpPr>
        <p:spPr>
          <a:xfrm flipH="1">
            <a:off x="4244821" y="3264124"/>
            <a:ext cx="654358" cy="2182"/>
          </a:xfrm>
          <a:prstGeom prst="line">
            <a:avLst/>
          </a:prstGeom>
          <a:ln w="1905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Straight Connector 91"/>
          <p:cNvCxnSpPr/>
          <p:nvPr/>
        </p:nvCxnSpPr>
        <p:spPr>
          <a:xfrm flipH="1">
            <a:off x="4622800" y="3714850"/>
            <a:ext cx="197587" cy="0"/>
          </a:xfrm>
          <a:prstGeom prst="line">
            <a:avLst/>
          </a:prstGeom>
          <a:ln w="19050">
            <a:solidFill>
              <a:schemeClr val="tx1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97" name="Rectangle 96"/>
              <p:cNvSpPr/>
              <p:nvPr/>
            </p:nvSpPr>
            <p:spPr>
              <a:xfrm>
                <a:off x="3788126" y="3289745"/>
                <a:ext cx="423834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𝐻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97" name="Rectangle 9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88126" y="3289745"/>
                <a:ext cx="423834" cy="369332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8" name="Rectangle 97"/>
              <p:cNvSpPr/>
              <p:nvPr/>
            </p:nvSpPr>
            <p:spPr>
              <a:xfrm>
                <a:off x="5541260" y="2788548"/>
                <a:ext cx="398892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 smtClean="0">
                          <a:latin typeface="Cambria Math"/>
                          <a:ea typeface="Cambria Math"/>
                        </a:rPr>
                        <m:t>𝐹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98" name="Rectangle 9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41260" y="2788548"/>
                <a:ext cx="398892" cy="369332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9" name="Rectangle 98"/>
              <p:cNvSpPr/>
              <p:nvPr/>
            </p:nvSpPr>
            <p:spPr>
              <a:xfrm>
                <a:off x="4906718" y="4067780"/>
                <a:ext cx="385362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 smtClean="0">
                          <a:latin typeface="Cambria Math"/>
                          <a:ea typeface="Cambria Math"/>
                        </a:rPr>
                        <m:t>𝜃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99" name="Rectangle 9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06718" y="4067780"/>
                <a:ext cx="385362" cy="369332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2" name="TextBox 101"/>
              <p:cNvSpPr txBox="1"/>
              <p:nvPr/>
            </p:nvSpPr>
            <p:spPr>
              <a:xfrm>
                <a:off x="2915816" y="5713895"/>
                <a:ext cx="1767663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𝐶𝑊𝑀</m:t>
                      </m:r>
                      <m:r>
                        <a:rPr lang="en-GB" b="0" i="0" smtClean="0">
                          <a:latin typeface="Cambria Math"/>
                          <a:ea typeface="Cambria Math"/>
                        </a:rPr>
                        <m:t>=</m:t>
                      </m:r>
                      <m:r>
                        <m:rPr>
                          <m:sty m:val="p"/>
                        </m:rPr>
                        <a:rPr lang="en-GB" b="0" i="0" smtClean="0">
                          <a:latin typeface="Cambria Math"/>
                          <a:ea typeface="Cambria Math"/>
                        </a:rPr>
                        <m:t>ACWM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02" name="TextBox 10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15816" y="5713895"/>
                <a:ext cx="1767663" cy="369332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5005772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 dirty="0" smtClean="0">
                <a:solidFill>
                  <a:schemeClr val="accent1">
                    <a:satMod val="150000"/>
                  </a:schemeClr>
                </a:solidFill>
              </a:rPr>
              <a:t>Weight Transfer</a:t>
            </a:r>
            <a:endParaRPr lang="en-GB" sz="4000" dirty="0">
              <a:solidFill>
                <a:schemeClr val="accent1">
                  <a:satMod val="150000"/>
                </a:schemeClr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369044"/>
            <a:ext cx="1841581" cy="75570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6" name="TextBox 5"/>
          <p:cNvSpPr txBox="1"/>
          <p:nvPr/>
        </p:nvSpPr>
        <p:spPr>
          <a:xfrm>
            <a:off x="179512" y="1628800"/>
            <a:ext cx="8654528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Inertia</a:t>
            </a:r>
          </a:p>
          <a:p>
            <a:endParaRPr lang="en-GB" b="1" i="1" dirty="0" smtClean="0"/>
          </a:p>
          <a:p>
            <a:r>
              <a:rPr lang="en-GB" i="1" dirty="0" smtClean="0"/>
              <a:t>Low RC :</a:t>
            </a:r>
          </a:p>
          <a:p>
            <a:pPr lvl="1">
              <a:buFont typeface="Wingdings" pitchFamily="2" charset="2"/>
              <a:buChar char="Ø"/>
            </a:pPr>
            <a:r>
              <a:rPr lang="en-GB" i="1" dirty="0" smtClean="0"/>
              <a:t>Larger roll angle</a:t>
            </a:r>
          </a:p>
          <a:p>
            <a:pPr lvl="1">
              <a:buFont typeface="Wingdings" pitchFamily="2" charset="2"/>
              <a:buChar char="Ø"/>
            </a:pPr>
            <a:r>
              <a:rPr lang="en-GB" i="1" dirty="0" smtClean="0"/>
              <a:t>More elastic weight transfer</a:t>
            </a:r>
          </a:p>
          <a:p>
            <a:pPr lvl="1">
              <a:buFont typeface="Wingdings" pitchFamily="2" charset="2"/>
              <a:buChar char="Ø"/>
            </a:pPr>
            <a:r>
              <a:rPr lang="en-GB" i="1" dirty="0" smtClean="0"/>
              <a:t>Large roll inertia</a:t>
            </a:r>
          </a:p>
          <a:p>
            <a:pPr lvl="1">
              <a:buFont typeface="Wingdings" pitchFamily="2" charset="2"/>
              <a:buChar char="Ø"/>
            </a:pPr>
            <a:r>
              <a:rPr lang="en-GB" i="1" dirty="0" smtClean="0">
                <a:solidFill>
                  <a:srgbClr val="FF0000"/>
                </a:solidFill>
              </a:rPr>
              <a:t>SLOW WT &gt; Sluggish turn in response</a:t>
            </a:r>
          </a:p>
          <a:p>
            <a:pPr lvl="1">
              <a:buFont typeface="Wingdings" pitchFamily="2" charset="2"/>
              <a:buChar char="Ø"/>
            </a:pPr>
            <a:r>
              <a:rPr lang="en-GB" i="1" dirty="0" smtClean="0"/>
              <a:t>(Less jacking)</a:t>
            </a:r>
          </a:p>
          <a:p>
            <a:endParaRPr lang="en-GB" i="1" dirty="0" smtClean="0"/>
          </a:p>
          <a:p>
            <a:r>
              <a:rPr lang="en-GB" i="1" dirty="0" smtClean="0"/>
              <a:t>High RC:</a:t>
            </a:r>
          </a:p>
          <a:p>
            <a:pPr lvl="1">
              <a:buFont typeface="Wingdings" pitchFamily="2" charset="2"/>
              <a:buChar char="Ø"/>
            </a:pPr>
            <a:r>
              <a:rPr lang="en-GB" i="1" dirty="0" smtClean="0"/>
              <a:t>Smaller roll angle</a:t>
            </a:r>
          </a:p>
          <a:p>
            <a:pPr lvl="1">
              <a:buFont typeface="Wingdings" pitchFamily="2" charset="2"/>
              <a:buChar char="Ø"/>
            </a:pPr>
            <a:r>
              <a:rPr lang="en-GB" i="1" dirty="0" smtClean="0"/>
              <a:t>Less elastic weight transfer</a:t>
            </a:r>
          </a:p>
          <a:p>
            <a:pPr lvl="1">
              <a:buFont typeface="Wingdings" pitchFamily="2" charset="2"/>
              <a:buChar char="Ø"/>
            </a:pPr>
            <a:r>
              <a:rPr lang="en-GB" i="1" dirty="0" smtClean="0"/>
              <a:t>Less roll inertia</a:t>
            </a:r>
          </a:p>
          <a:p>
            <a:pPr lvl="1">
              <a:buFont typeface="Wingdings" pitchFamily="2" charset="2"/>
              <a:buChar char="Ø"/>
            </a:pPr>
            <a:r>
              <a:rPr lang="en-GB" i="1" dirty="0" smtClean="0">
                <a:solidFill>
                  <a:srgbClr val="FF0000"/>
                </a:solidFill>
              </a:rPr>
              <a:t>FAST WT &gt; Quicker turn in response</a:t>
            </a:r>
          </a:p>
          <a:p>
            <a:pPr lvl="1">
              <a:buFont typeface="Wingdings" pitchFamily="2" charset="2"/>
              <a:buChar char="Ø"/>
            </a:pPr>
            <a:r>
              <a:rPr lang="en-GB" i="1" dirty="0" smtClean="0"/>
              <a:t>(Greater jacking)</a:t>
            </a:r>
          </a:p>
          <a:p>
            <a:endParaRPr lang="en-GB" b="1" i="1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AutoShape 2" descr="data:image/jpeg;base64,/9j/4AAQSkZJRgABAQAAAQABAAD/2wCEAAkGBhAQEBMSEhAUFBAREhYSFhUSEhEVFhEbFREVFBUWFhkXJyYeFxkjGRUWHy8gIygpLCwtFR4xNTAqNSgrLSkBCQoKDgwOGg8PGi0lHiQsLTIvNSkrKjUqLCktLC0sKiwsLCkzLDQpNSkpLDUsKS8tKiw1LCwpLCwpKSkpLCkvKv/AABEIAKsBJgMBIgACEQEDEQH/xAAcAAEAAgMBAQEAAAAAAAAAAAAABQYDBAcCCAH/xABMEAABAwIDAgkHBwoEBgMAAAABAAIDBBEFEiEGMQcTFyJBUVVhkzJxgZGUodEUI3KSorGyFiQzQlNUYoKzwlJjc8EIZHWjw9I0Q0T/xAAbAQEBAAMBAQEAAAAAAAAAAAAABAIDBQYBB//EADIRAQACAQIDAwsEAwEAAAAAAAABAgMEEQUhMRJBYRMUIjJRcYGRodHwFUKx4VLB8Qb/2gAMAwEAAhEDEQA/AO4oiIC1nYlCCQZYwQbEF7Lj3rZXGcLq8IiNc+tw4zObiFU503yB0zGt43QGW1hbXQnS6DsrXAi4NwdbjpX6ubbN4icNoqupbTvbST1TPkNK5wDiJskbANSImPkOYDoFzZT8O0dZBU08NdBA1lW50cclPLI8MkDC8RyB7QdWtdZw0uNwQWYVLDbnt5xLRzhqRe4HWdDp3LIuT4QPmcJ/61V/jrV1hAREQEREBERAREQEREBERAREQEREBERAREQEREBERAREQEREBERAREQFX9lNn300dSyXI4T1lROA0lwyTOuA7MBrbeNR3lWBYp6ljBd72tHW5waPego7OD+obT1FGyZjaVs0dTQuJc59M5kgl4p7SLGIPGlnXsSt9mCV9XU00tb8njio3mZrKZ8shmkLHMDnOe1uRgDicouSTqVJy7a4eDYVUcjtebCTM7TfpFmPQtaTbeP/AOumqpBbfxTYhv3fnDmH1BBF0GxNRHHQtLor0uIz1b7OfYsldUFobzdXfOtuDYaHVXhReDbRRVRc1oeyVgBdFK0Ne0EkNcLEtc02POaSOjeCFKICIiAiIgIiICIiAiIgIiICIiAiIgIiICIiAiJdARRtXtJRw/pKqBhO4OmjBNt9he5WkduaLofI5p/Wjpqp7N9r5msLbelBPosNJWRzMbJG9r43i7XNIIcO4hZkBERAREQEREFV2sxCR0zKVj3RsMRmlcwlr3jOGMja4atBOYuIseaACLlQbMEpgb8RGXXvmcxr3fWfd3vUztazLV0r9PnIp4T32MUrfUGSetaiAN1ujq6EREHiCTJWUj915XwHU+TLC827/nIotO5Xtc6xaTJGJNBxMsM1z+qI52PefqB3rK6KgIiICIiAiIgIiICIiAiIgIiICIiAiIgIiIKXjGJTVE8sbZXxU8D+LtE7I+Z4a1z3OeOc1gzBoa21yHEm1go1+CwON3sMpvf5+SWb+qXda2pm5aysZ/nMlHcJKeP+5j1kQYqakjjFo42MH8DGs/DZZSiINvZCTJU1MQNmvZFUhuvlOdJHK7qF8kZPe4neSraqThEoZiEP+bBPF5y10Mrfc2T1q7ICIiAiIgIiIK5tvGeKgkvpFVxE+aXNTeq8wUUp7bODNQVNr5mRGZtt5dD88z7TAoHMDqNx1CAiIg18QpuNhkjvbjI3sv1Z2Ft/erlgVbx9LBN+1hjk+vG13+6qoNlM7Du/M2sJN4ZJodd4Ec8jWDzZAy3dZBPoiICIiAijsS2jo6Z2WeqhicRmDZJY2OIJIBsTe2h17lD1PChhEe+viP8Ap55PdGCs60tbpAtKKjVPDRhDLZZ5JPoU8+n1w1R0vD1hw8mGqd5o4R+J4W+uj1FumO3ykdKRcjl/4go782gkI/inY0+oAqPn/wCIGoPkUMTfpTSO+5rVRXhWst0xyO2IuA1HDribhzY6Zmu8RyuP2n29yj6jhjxh40qGM744Ib/bDlRXgest+2I+MD6Oui+YKjhIxZ+/EJv5eLZ+BoUfLtTXuN3V1USf+Zn+4OsqK/8AndTPWax8Z+w+ri4BadRjdNH5dRCzW3Oljbr1anevkuSVziS5xcTqS5xcT5yVY+DXZ4VmJ08ZYDHG7j5NG2yxWcAR0gvyN/mKZ+BWwYrZb5I5R7B9PIiLzoIiIKbtAwtxDptLSMPdeGZ4PptO33LCt7bKO09HJrYumg8SHjRf2f3rRQEREGF8mSekffRtUxpt1SskgA82aVqvy5zjj8tO9+t4ss+m/wCZkbNb/t29K6KCg/UREBERAREQY54Q9rmuF2uBaR1gix9y57gZPyaEO8pkbY3a350Y4t+vTzmldGXP6aPJJUx6fN1cwFuqRwqB7pkGwiIgJs5tFTUs1VDNKIy6VtQ0vuGkSQMabutlbz4n7z0oqdtdDapYd3G07m36SY5PhOtObJOOk2jufYjd0uo20pYw55L+KaLmRsbnNsN5GXnFttbgWtqsNNwjYVILiuhH+o4x/wBQBUV+Pl8RbFTyyzlhtHG3NcgWJuP1Rv3X7lzCbB6mLR9PMyw/XhlZ+IBOCzk1tbznjs7Ty8f+LMenpfrL6ep8epZLZKmF992WWN1/NYrfuvkY27r+i62IKyWMWZI9g6mPe38JC7s8M/xs2TofZZ2rho2Q+VUvyuNvz9ICXWGr4t7x3lvljuDutcDurLBtniLLBtdUWGlnSvcPNZ1wQpXA+Ddk1M2V87mvlbnYGtblYDq3MP1tOgWtuVuHiuHguLbWW9GZ5bRMzv3/AHaMmlvRRUWarpjFI+N3lRvcw23Xa4tNu7RYV7bHeuSsXr0mN490pRERZAiIg/bL8XUodk6bEMBiqi9kNTSMfG6V3kvbHIQ1kttfJLQDa403hctUml1ddR2oiNprO0jcwnCZaqURRNzPIubmwaBvLj0DUetdX4MKSnwh87q6eKKafKyMucchjYA5xDyAAS54uDY8wG3SudbHbQfI6i/FmRsoEZazy7lwy5es30t03Vi2/nqZDG11FUQxx5nZpYnDMXADQtu2wA6zv7l4zjWq4hfiMaPsxGCYid+/837lGLFXJymXe6PEYZheKVkg33je1w13eSthfJEUhaczTZw3OabEeYjUKdw/brEqe3F1s1hua93GN81pLhTW4Zb9tolRbQ2/bL6aRcJw/htxGOwkZBMOkljmOPpYcv2VacH4bo5nBj6GbOToIHNluLamxyke/wA6ky6TLiibWjlHintpslesLZtxF+bsksSYamB4t/FM2F1+7JK5RC87abZ0r6CWNoe6aWBxEeUtdEcuZpkvo0hwGguSRp1oyUOAcNzgHDzEXH3qKt629Wd0+z0iIsxjqIBIxzDue1zD5nNLT7irTsxVGWippHElz6eIuvvzcW3NfvvdVq6l9hnAUpj/AGNRUR+jj3vb9h7UFhREQEREBERAVIxSPJX1Av8ApI4JwLdYkhd6fmWesK7qo7Vx5ayndr85BNGeq7HxSM9NjIg1UREBVrbWPSnf/hmdH4kTz+KNvrVlUNtfHeje7pjdHLp1MmYXfZzei615a9qkx4PsIzY+YMr6Yk2HGFvnzxPYB63D1Lsa4bhs4jnheTYMmjcT1AStufQLruah4dO+OY8WV+rWqMOhkBD4o3g7w5jXA+e4UVPsHhj/ACqCn/liY38NlPIunFpjpLGJmOim1HBHhLgbU7mE9LJ59PMHOI9ywYlsNJS0T20ErjJFG4xMnDZLkahjXc23SBmuLkdCvKLDNSuoiK5o7URO/Pmy8pb2vj6SQuJc4kucSSTvJJuSe+68roHDHsj8jrPlEbbU9YS/TcyXfI3uzeWPO/qXP1+o6DUU1GCt6cvD2bdzBsUFBLPI2KJhfK8kNa3e6wJNvQCfQtdbWF4i+mninj8uGRsjeolpBse47vSpnbXCWMlbVQD8zrQZoj/gJN5YT1OY+4t1WW22aa5opbpMcvfHWPl090iMODP+TfKczMmfJbjIs2gBvlvm6Rpa/Tu1UevWc2tc2ve19L7r269F5W2kWjftTvz+gs3B7W2rooXkmCqz0j230IqG8Xu3XzZD/KFXqqnMb3xu8qNzmHztcWn3hTGw1K6TEqNreipjee5sbxI4+hrCo/GqoS1M8jfJknlePM+Rzh7ipaRtqrRHfWN/fvO3z/0LLwS4F8qxSIkXjpr1Luq7CBGPPxhaf5CvpGy5lwE4DxVFJVOHOqpLNP8AlxEtHreZD6l01eE4tqPL6q0x0jlHw/sReIbMUVR+mpYZDuu6JhPrtdVuv4HMLl8mOSE6/opXdPdJmHoFleEXPrkvX1ZmGdb2r0lyPEOAbeYK3p0bNF0d7mEa/wAqx7N8Hldh8sjpGMkjewND4HF5HOv5BAdY9wO4eddgRY6q99VgtgyT6Nvm2+c5NtplxPG66OdzMmrQ0gusRmzFpsL62AB1/iVg2YmzUdOTvETWHzxjiz72quY1S8VUzx/4Zn+ouLm+nK5vrUzsZJenc39nPK23UHuEw/qrh8MpGG1sUd33a7zvzTyIi7TWLf2MfaSsjtpxscw7+Mgaw+jNC71laCzbOyZcQcOiak9Zgn+FT96C5IiICIiAiIgKt7bxnJTSdEdUy5vuEsclOPRmlYrIoPbeO+H1DhviYJx54HtnHvjQQaIfciAtXFaXjYJo/wBpE9n1mED3lbSAoKZspFFOC57WucWMIa4BwAc0udodCd3u61EbZY7PTVWWmq5oxkaXsjmkDWOudMoNm80NNu9dY2UwqCbDmQSxRuZE+SIssLAw1D2NOm51mg3369681PBXhEm+kDT/AJckzPc1wB9Ki0GijTaudRe0zXbbs9ynFlrWfShxyDhNxZhFq15t0PZC4Hz3bf3qRp+GfFGnV0D+58P/AKOar9UcCWGu8l08Z62yg29DwVG1XANAf0dZK3/Ujjf+HIvTeX0dutfp9lPldPPWv0Q8PDvVi2ekgd15XyNv5r5rKTg4eo78+heB/BM1x9Tmt+9aNTwDTgHi62N3UHxPbf0gm3qUZU8CeJtF2up3nqbK8H7bQE7Oit37fM20tvyUztVwmYXiVHJTyxVDHPF2OMcbuKe3Vj9HdB323gkdK5GzDZzHxohk4oXu8MflFjY861rA9KuFRwU4uwf/ABM30JYD/cCro+ubSUbH1EMkLY4mtcx8ThqAGZN2XU6DWxup9RxjJwiKxo6eU7c8436fL2tOXFij1JcTU9s9tKIGPp54uPoZjd8RNnMcBYSwu/UkHqI0PdAGVt94HdcadyzQUkknkRvf9Bj3fhBX6BlthyY9ssxHx6T/AEjWZ+xLKjnYfVxTtOvEzPZBUs7nMeQ19v8AE02XhvBpif68DYmje+WeBjAOk3LtQO66jYNkMQkHMoKlwH/Lyj8QCkabgzxeUXFBLYafOOhj90jgVBbVxj5RqK7eMbz9Jj+BnlrKbDYZIqeZtRXTsMUk8YPFU7HeWyBx1e9w0L9wG5amy+xj65r38YI42HIDlzlzrA6C4sBca9/qlIeBnGHb4I2/Snj/ALbq8bF8GuJUedkstMYH8+zDM5wfYDS7WgAga79wt0rhcZ4hbFo7/p+WJzTMbzPWY79uW0eH3ZV235ovlLq8KEdF8lp3MgiY1jmulbnaG2DiNbONjfvvvW7Fw9jTNQHvy1A9wLP91kx/gcqqmZ0prYsxAAaYXtDQNzRZx79eslQMvAfiIBIkpndwklBPrZZcrSRgthp5xPp7c9t+q6saaY59fitkHDrRHy6eob5hE7+4LfpeGbC33zPlj+nC838PMuZy8EeLN/8Aztd9GaH+4hR1TwfYpGbOoZr/AMAbIPWwkKnzbSW6X+rLyGnnpb6u2wcKGEv3VjB9NkrPxNCkYds8OfYNrqYk7hx8QJ9BN185VGzlbGbPpKhtuuCW3rtZaEsZbo4Fvc4Ee4p+n4p9W/8AB5nSelnWtvI2/LXPY5rmyxsfdhBF7FhBt08wH+YLDsZJaSpZ18VL62ujP9JvrWpsZgVKaOOQRte+UXe7pzBxu0EeTl3aefpWxgVM+GtALXCOaCQMc5jhxojlY5haToea550379y8Vp89L67JWkTymY5x+d8JMlOzGy2IiLuNAvNK/JW0jtOc+WA3vukp3yfigYPSvS1MQfkEchIAiqaeQk/qtFQxrz9Rz/eg6GiIgIiICIiAsNZTiSN8Z3PY5hvqLOaQfvWZEHOsFlLqaEnyuKYHfSa0Nf8AaBW6tajZldPH+yqp2jS1g6UzNHmyytWygIiIJHYmQA1cfS2oEg80sETvxiRWdU/ZmTLXSt6JaVjhpvMMz2uN+u07PcrggIiICIiAsVRTMkaWSMa9jt7XtDmnW+oOhWVEGrFhUDDdsMbT/DGwfcFs2X6iAiIgIiICIiAlkRAXmSIOFnAEHoIuD6CvSINCTAaZxuYI+/mAA23BwGjvSonbVlm0rxoGVTWnTolhlhA+vIxWVQW3DfzCZ/7HJPu/YSsm/st6V8isRzgQiL9I1X4voLTxiAyU8zBvdDIB58ht77LcQILhh1YJoY5R5MsbZB5ntDh962FBbESE0EAJuYmug8CR0P8A41OoCIiAiIgIoKXbvC2OLXYjStc0lpBqIQWkGxBF9CCvPKBhPaVJ7TD8UENiEeSvqm6/OCCcdXOjMJt7P7wij9otr8NNZFIyupnB9PJG9zaiIhpjljdGDY6EiSX1dy1/yww/9+pvHi+KCYRQ/wCWGH/v1N48XxT8sMP/AH6m8eL4oJehfkrqR2vPM0B/nh4659NOB6VeVymXa6gMtNatp7tqon5uPjAYG5i9zjfQcXnb3l4HSrtygYT2lSe0w/FBYEUBygYT2lSe0w/FOUDCe0qT2mH4oJ9FAcoGE9pUntMPxTlAwntKk9ph+KCfRQHKBhPaVJ7TD8U5QMJ7SpPaYfign0UBygYT2lSe0w/FOUDCe0qT2mH4oJ9FAcoGE9pUntMPxTlAwntKk9ph+KCfRQHKBhPaVJ7TD8U5QMJ7SpPaYfign0UBygYT2lSe0w/FOUDCe0qT2mH4oJ9FAcoGE9pUntMPxTlAwntKk9ph+KCfRQHKBhPaVJ7TD8U5QMJ7SpPaYfign1q4pR8dBLF+1ifH9dhb/uorlAwntKk9ph+K/DwgYT2lSe0w/FBXcKnMlPC83u+KNxvvuWAm/fe62lXcN2qw+Njo/ltPaOaZjSZ4uc0TycW4a6gsLVtfljh/79TePH8UEwih/wAscP8A36m8eP4p+WOH/v1N48fxQWvYiTm1MdyeLqnnXoEscc+ndeR3vVlXOtl9tMOjqKkur6ZrHsgcM08QBeOOa7KSdeY2K/nCtdHtphs0jY4q+mkkebNYyeJznHqABuUE0iIgIiIK9NwfYU9znuw+mc5xLnEwsJcSbknvuvHJvhHZtL4LFZEQVvk3wjs2l8Ficm+Edm0vgsVkRBW+TfCOzaXwWJyb4R2bS+CxWREFb5N8I7NpfBYnJvhHZtL4LFZEQVvk3wjs2l8FicnGEdm0vgsVkRBXOTjCOzaXwWJycYR2bS+CxWNEFc5OMI7NpfBYnJxhHZtL4LFY0QVzk4wjs2l8FicnGEdm0vgsVjRBXOTjCOzaXwWJycYR2bS+CxWNEFc5OMI7NpfBYnJxhHZtL4LFY0QVzk4wjs2l8FicnGEdm0vgsVjRBXOTjCOzaXwWJycYR2bS+CxWNEFc5OMI7NpfBYnJxhHZtL4LFY0QVzk4wjs2l8FicnGEdm0vgsVjWviHGcVJxVuNyOyXAIzZTl0JF9bdIQQnJxhHZtL4LF+cnGEdm0vgsSKtxMk3gYGtdYZgM0gEb3X0ks05msbuP6S9rAhfjqrFHO0ijY3M0XyBxIPGZifnBZrSGDrcHXGW9mh65OMI7NpfBYnJxhHZtL4LF+DEMTu29MyxBLiMpyfOWaB85zzlGu7yr9Fj+vxSujfE10IIkkA5rC4gB1iCQ6wOW7s1raWtqSAcnGEdm0vgsWai2Fw2CRssVDTslYbteyJgc09YI3LxNW4jcBkDNTYlwFmgyWcdJOdlbu3Zrk2ZazpbDJJnRAzNDZdbhu7fp0no70G0iIgIiICIiAiIgIiICIiAiIgIiICIiAiIgIiICIiAiIgIiICIiAiIgIiICIiAiIgIiIP/2Q=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12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512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59" name="Rounded Rectangle 58"/>
          <p:cNvSpPr/>
          <p:nvPr/>
        </p:nvSpPr>
        <p:spPr>
          <a:xfrm rot="21084351">
            <a:off x="5970757" y="2404791"/>
            <a:ext cx="331022" cy="795196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0" name="Rounded Rectangle 59"/>
          <p:cNvSpPr/>
          <p:nvPr/>
        </p:nvSpPr>
        <p:spPr>
          <a:xfrm rot="21084351">
            <a:off x="8071756" y="2383168"/>
            <a:ext cx="331022" cy="795196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1" name="Snip Same Side Corner Rectangle 60"/>
          <p:cNvSpPr/>
          <p:nvPr/>
        </p:nvSpPr>
        <p:spPr>
          <a:xfrm rot="10284351">
            <a:off x="6769581" y="2409314"/>
            <a:ext cx="851199" cy="563730"/>
          </a:xfrm>
          <a:prstGeom prst="snip2Same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62" name="Straight Connector 61"/>
          <p:cNvCxnSpPr/>
          <p:nvPr/>
        </p:nvCxnSpPr>
        <p:spPr>
          <a:xfrm rot="21084351" flipH="1" flipV="1">
            <a:off x="6327200" y="2907519"/>
            <a:ext cx="472886" cy="59919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63" name="Straight Connector 62"/>
          <p:cNvCxnSpPr>
            <a:stCxn id="61" idx="0"/>
          </p:cNvCxnSpPr>
          <p:nvPr/>
        </p:nvCxnSpPr>
        <p:spPr>
          <a:xfrm rot="21084351" flipH="1" flipV="1">
            <a:off x="6287605" y="2572753"/>
            <a:ext cx="472886" cy="216491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64" name="Straight Connector 63"/>
          <p:cNvCxnSpPr/>
          <p:nvPr/>
        </p:nvCxnSpPr>
        <p:spPr>
          <a:xfrm rot="21084351" flipH="1" flipV="1">
            <a:off x="7661417" y="2775379"/>
            <a:ext cx="425600" cy="264134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65" name="Straight Connector 64"/>
          <p:cNvCxnSpPr/>
          <p:nvPr/>
        </p:nvCxnSpPr>
        <p:spPr>
          <a:xfrm rot="21084351" flipH="1" flipV="1">
            <a:off x="7618197" y="2597528"/>
            <a:ext cx="425599" cy="59919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66" name="Straight Connector 65"/>
          <p:cNvCxnSpPr/>
          <p:nvPr/>
        </p:nvCxnSpPr>
        <p:spPr>
          <a:xfrm rot="21084351" flipV="1">
            <a:off x="7137686" y="1891493"/>
            <a:ext cx="0" cy="990181"/>
          </a:xfrm>
          <a:prstGeom prst="line">
            <a:avLst/>
          </a:prstGeom>
          <a:ln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7" name="Straight Connector 66"/>
          <p:cNvCxnSpPr/>
          <p:nvPr/>
        </p:nvCxnSpPr>
        <p:spPr>
          <a:xfrm rot="21084351" flipV="1">
            <a:off x="7135260" y="1880475"/>
            <a:ext cx="141867" cy="834712"/>
          </a:xfrm>
          <a:prstGeom prst="line">
            <a:avLst/>
          </a:prstGeom>
          <a:ln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8" name="Curved Connector 67"/>
          <p:cNvCxnSpPr/>
          <p:nvPr/>
        </p:nvCxnSpPr>
        <p:spPr>
          <a:xfrm rot="21084351">
            <a:off x="7082147" y="1949715"/>
            <a:ext cx="141867" cy="8165"/>
          </a:xfrm>
          <a:prstGeom prst="curvedConnector3">
            <a:avLst/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1" name="Flowchart: Summing Junction 70"/>
          <p:cNvSpPr/>
          <p:nvPr/>
        </p:nvSpPr>
        <p:spPr>
          <a:xfrm>
            <a:off x="8203004" y="2744571"/>
            <a:ext cx="72009" cy="72008"/>
          </a:xfrm>
          <a:prstGeom prst="flowChartSummingJunction">
            <a:avLst/>
          </a:prstGeom>
          <a:solidFill>
            <a:srgbClr val="FF0000"/>
          </a:solidFill>
          <a:ln w="127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2" name="Flowchart: Summing Junction 71"/>
          <p:cNvSpPr/>
          <p:nvPr/>
        </p:nvSpPr>
        <p:spPr>
          <a:xfrm>
            <a:off x="6105248" y="2759429"/>
            <a:ext cx="72009" cy="72008"/>
          </a:xfrm>
          <a:prstGeom prst="flowChartSummingJunction">
            <a:avLst/>
          </a:prstGeom>
          <a:solidFill>
            <a:srgbClr val="FF0000"/>
          </a:solidFill>
          <a:ln w="127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73" name="Straight Arrow Connector 72"/>
          <p:cNvCxnSpPr/>
          <p:nvPr/>
        </p:nvCxnSpPr>
        <p:spPr>
          <a:xfrm flipH="1">
            <a:off x="7020271" y="3160019"/>
            <a:ext cx="144016" cy="0"/>
          </a:xfrm>
          <a:prstGeom prst="straightConnector1">
            <a:avLst/>
          </a:prstGeom>
          <a:ln w="38100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4" name="Flowchart: Summing Junction 73"/>
          <p:cNvSpPr/>
          <p:nvPr/>
        </p:nvSpPr>
        <p:spPr>
          <a:xfrm>
            <a:off x="7103835" y="2528547"/>
            <a:ext cx="144016" cy="144016"/>
          </a:xfrm>
          <a:prstGeom prst="flowChartSummingJunction">
            <a:avLst/>
          </a:prstGeom>
          <a:solidFill>
            <a:srgbClr val="0070C0"/>
          </a:solidFill>
          <a:ln w="127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75" name="Straight Arrow Connector 74"/>
          <p:cNvCxnSpPr/>
          <p:nvPr/>
        </p:nvCxnSpPr>
        <p:spPr>
          <a:xfrm flipH="1">
            <a:off x="7934023" y="2788004"/>
            <a:ext cx="288032" cy="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6" name="Straight Arrow Connector 75"/>
          <p:cNvCxnSpPr/>
          <p:nvPr/>
        </p:nvCxnSpPr>
        <p:spPr>
          <a:xfrm flipH="1">
            <a:off x="5845791" y="2807054"/>
            <a:ext cx="288032" cy="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3" name="Oval 82"/>
          <p:cNvSpPr/>
          <p:nvPr/>
        </p:nvSpPr>
        <p:spPr>
          <a:xfrm>
            <a:off x="7164287" y="3140967"/>
            <a:ext cx="47289" cy="4629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5" name="Arc 84"/>
          <p:cNvSpPr/>
          <p:nvPr/>
        </p:nvSpPr>
        <p:spPr>
          <a:xfrm>
            <a:off x="7020271" y="3016003"/>
            <a:ext cx="328508" cy="288032"/>
          </a:xfrm>
          <a:prstGeom prst="arc">
            <a:avLst>
              <a:gd name="adj1" fmla="val 13763854"/>
              <a:gd name="adj2" fmla="val 8270202"/>
            </a:avLst>
          </a:prstGeom>
          <a:ln w="28575">
            <a:solidFill>
              <a:srgbClr val="00B050"/>
            </a:solidFill>
            <a:headEnd type="triangl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09" name="Straight Connector 108"/>
          <p:cNvCxnSpPr/>
          <p:nvPr/>
        </p:nvCxnSpPr>
        <p:spPr>
          <a:xfrm rot="21574380" flipV="1">
            <a:off x="7231385" y="4173251"/>
            <a:ext cx="0" cy="990181"/>
          </a:xfrm>
          <a:prstGeom prst="line">
            <a:avLst/>
          </a:prstGeom>
          <a:ln>
            <a:prstDash val="sys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8" name="Snip Same Side Corner Rectangle 97"/>
          <p:cNvSpPr/>
          <p:nvPr/>
        </p:nvSpPr>
        <p:spPr>
          <a:xfrm rot="10576856">
            <a:off x="6824939" y="4694694"/>
            <a:ext cx="851199" cy="563730"/>
          </a:xfrm>
          <a:prstGeom prst="snip2Same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99" name="Straight Connector 98"/>
          <p:cNvCxnSpPr/>
          <p:nvPr/>
        </p:nvCxnSpPr>
        <p:spPr>
          <a:xfrm rot="21402476" flipH="1" flipV="1">
            <a:off x="6388415" y="5166719"/>
            <a:ext cx="449364" cy="29066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100" name="Straight Connector 99"/>
          <p:cNvCxnSpPr>
            <a:stCxn id="98" idx="0"/>
          </p:cNvCxnSpPr>
          <p:nvPr/>
        </p:nvCxnSpPr>
        <p:spPr>
          <a:xfrm rot="21402476" flipH="1" flipV="1">
            <a:off x="6300988" y="4809252"/>
            <a:ext cx="519246" cy="209996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101" name="Straight Connector 100"/>
          <p:cNvCxnSpPr/>
          <p:nvPr/>
        </p:nvCxnSpPr>
        <p:spPr>
          <a:xfrm rot="21402476" flipH="1" flipV="1">
            <a:off x="7692900" y="5119328"/>
            <a:ext cx="427718" cy="189179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102" name="Straight Connector 101"/>
          <p:cNvCxnSpPr/>
          <p:nvPr/>
        </p:nvCxnSpPr>
        <p:spPr>
          <a:xfrm rot="21402476" flipH="1" flipV="1">
            <a:off x="7675115" y="4938686"/>
            <a:ext cx="429966" cy="10292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113" name="Straight Connector 112"/>
          <p:cNvCxnSpPr/>
          <p:nvPr/>
        </p:nvCxnSpPr>
        <p:spPr>
          <a:xfrm rot="21402476" flipV="1">
            <a:off x="7227831" y="4192505"/>
            <a:ext cx="64319" cy="812967"/>
          </a:xfrm>
          <a:prstGeom prst="line">
            <a:avLst/>
          </a:prstGeom>
          <a:ln>
            <a:prstDash val="lg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4" name="Curved Connector 123"/>
          <p:cNvCxnSpPr/>
          <p:nvPr/>
        </p:nvCxnSpPr>
        <p:spPr>
          <a:xfrm rot="21402476">
            <a:off x="7200969" y="4236728"/>
            <a:ext cx="71159" cy="28557"/>
          </a:xfrm>
          <a:prstGeom prst="curvedConnector3">
            <a:avLst>
              <a:gd name="adj1" fmla="val 50000"/>
            </a:avLst>
          </a:prstGeom>
          <a:ln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5" name="Flowchart: Summing Junction 124"/>
          <p:cNvSpPr/>
          <p:nvPr/>
        </p:nvSpPr>
        <p:spPr>
          <a:xfrm rot="292505">
            <a:off x="8246989" y="5118336"/>
            <a:ext cx="72009" cy="72008"/>
          </a:xfrm>
          <a:prstGeom prst="flowChartSummingJunction">
            <a:avLst/>
          </a:prstGeom>
          <a:solidFill>
            <a:srgbClr val="FF0000"/>
          </a:solidFill>
          <a:ln w="127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6" name="Flowchart: Summing Junction 125"/>
          <p:cNvSpPr/>
          <p:nvPr/>
        </p:nvSpPr>
        <p:spPr>
          <a:xfrm rot="292505">
            <a:off x="6155559" y="4954865"/>
            <a:ext cx="72009" cy="72008"/>
          </a:xfrm>
          <a:prstGeom prst="flowChartSummingJunction">
            <a:avLst/>
          </a:prstGeom>
          <a:solidFill>
            <a:srgbClr val="FF0000"/>
          </a:solidFill>
          <a:ln w="127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27" name="Straight Arrow Connector 126"/>
          <p:cNvCxnSpPr/>
          <p:nvPr/>
        </p:nvCxnSpPr>
        <p:spPr>
          <a:xfrm flipH="1">
            <a:off x="6732240" y="5203240"/>
            <a:ext cx="504054" cy="0"/>
          </a:xfrm>
          <a:prstGeom prst="straightConnector1">
            <a:avLst/>
          </a:prstGeom>
          <a:ln w="38100">
            <a:solidFill>
              <a:srgbClr val="7030A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8" name="Flowchart: Summing Junction 127"/>
          <p:cNvSpPr/>
          <p:nvPr/>
        </p:nvSpPr>
        <p:spPr>
          <a:xfrm rot="292505">
            <a:off x="7166964" y="4812612"/>
            <a:ext cx="144016" cy="144016"/>
          </a:xfrm>
          <a:prstGeom prst="flowChartSummingJunction">
            <a:avLst/>
          </a:prstGeom>
          <a:solidFill>
            <a:srgbClr val="0070C0"/>
          </a:solidFill>
          <a:ln w="12700"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1" name="Oval 130"/>
          <p:cNvSpPr/>
          <p:nvPr/>
        </p:nvSpPr>
        <p:spPr>
          <a:xfrm rot="292505">
            <a:off x="7200963" y="5172143"/>
            <a:ext cx="47289" cy="4629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2" name="Arc 131"/>
          <p:cNvSpPr/>
          <p:nvPr/>
        </p:nvSpPr>
        <p:spPr>
          <a:xfrm rot="292505">
            <a:off x="7055801" y="5064557"/>
            <a:ext cx="328508" cy="288032"/>
          </a:xfrm>
          <a:prstGeom prst="arc">
            <a:avLst>
              <a:gd name="adj1" fmla="val 19238336"/>
              <a:gd name="adj2" fmla="val 2249282"/>
            </a:avLst>
          </a:prstGeom>
          <a:ln w="28575">
            <a:solidFill>
              <a:srgbClr val="00B050"/>
            </a:solidFill>
            <a:headEnd type="triangle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2" name="Rounded Rectangle 91"/>
          <p:cNvSpPr/>
          <p:nvPr/>
        </p:nvSpPr>
        <p:spPr>
          <a:xfrm rot="21376856">
            <a:off x="6022161" y="4628752"/>
            <a:ext cx="331022" cy="795196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7" name="Rounded Rectangle 96"/>
          <p:cNvSpPr/>
          <p:nvPr/>
        </p:nvSpPr>
        <p:spPr>
          <a:xfrm rot="21376856">
            <a:off x="8113162" y="4712137"/>
            <a:ext cx="331022" cy="795196"/>
          </a:xfrm>
          <a:prstGeom prst="roundRect">
            <a:avLst/>
          </a:prstGeom>
        </p:spPr>
        <p:style>
          <a:lnRef idx="2">
            <a:schemeClr val="dk1">
              <a:shade val="50000"/>
            </a:schemeClr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8" name="Flowchart: Summing Junction 147"/>
          <p:cNvSpPr/>
          <p:nvPr/>
        </p:nvSpPr>
        <p:spPr>
          <a:xfrm>
            <a:off x="8225357" y="5059224"/>
            <a:ext cx="72009" cy="72008"/>
          </a:xfrm>
          <a:prstGeom prst="flowChartSummingJunction">
            <a:avLst/>
          </a:prstGeom>
          <a:solidFill>
            <a:srgbClr val="FF0000"/>
          </a:solidFill>
          <a:ln w="127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9" name="Flowchart: Summing Junction 148"/>
          <p:cNvSpPr/>
          <p:nvPr/>
        </p:nvSpPr>
        <p:spPr>
          <a:xfrm>
            <a:off x="6127601" y="5011599"/>
            <a:ext cx="72009" cy="72008"/>
          </a:xfrm>
          <a:prstGeom prst="flowChartSummingJunction">
            <a:avLst/>
          </a:prstGeom>
          <a:solidFill>
            <a:srgbClr val="FF0000"/>
          </a:solidFill>
          <a:ln w="127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50" name="Straight Arrow Connector 149"/>
          <p:cNvCxnSpPr/>
          <p:nvPr/>
        </p:nvCxnSpPr>
        <p:spPr>
          <a:xfrm flipH="1">
            <a:off x="7956376" y="5102657"/>
            <a:ext cx="288032" cy="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1" name="Straight Arrow Connector 150"/>
          <p:cNvCxnSpPr/>
          <p:nvPr/>
        </p:nvCxnSpPr>
        <p:spPr>
          <a:xfrm flipH="1">
            <a:off x="5868144" y="5059224"/>
            <a:ext cx="288032" cy="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005772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 dirty="0" smtClean="0">
                <a:solidFill>
                  <a:schemeClr val="accent1">
                    <a:satMod val="150000"/>
                  </a:schemeClr>
                </a:solidFill>
              </a:rPr>
              <a:t>Weight Transfer</a:t>
            </a:r>
            <a:endParaRPr lang="en-GB" sz="4000" dirty="0">
              <a:solidFill>
                <a:schemeClr val="accent1">
                  <a:satMod val="150000"/>
                </a:schemeClr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369044"/>
            <a:ext cx="1841581" cy="75570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6" name="TextBox 5"/>
          <p:cNvSpPr txBox="1"/>
          <p:nvPr/>
        </p:nvSpPr>
        <p:spPr>
          <a:xfrm>
            <a:off x="165944" y="1524048"/>
            <a:ext cx="86545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Corner phases</a:t>
            </a:r>
            <a:endParaRPr lang="en-GB" b="1" i="1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AutoShape 2" descr="data:image/jpeg;base64,/9j/4AAQSkZJRgABAQAAAQABAAD/2wCEAAkGBhAQEBMSEhAUFBAREhYSFhUSEhEVFhEbFREVFBUWFhkXJyYeFxkjGRUWHy8gIygpLCwtFR4xNTAqNSgrLSkBCQoKDgwOGg8PGi0lHiQsLTIvNSkrKjUqLCktLC0sKiwsLCkzLDQpNSkpLDUsKS8tKiw1LCwpLCwpKSkpLCkvKv/AABEIAKsBJgMBIgACEQEDEQH/xAAcAAEAAgMBAQEAAAAAAAAAAAAABQYDBAcCCAH/xABMEAABAwIDAgkHBwoEBgMAAAABAAIDBBEFEiEGMQcTFyJBUVVhkzJxgZGUodEUI3KSorGyFiQzQlNUYoKzwlJjc8EIZHWjw9I0Q0T/xAAbAQEBAAMBAQEAAAAAAAAAAAAABAIDBQYBB//EADIRAQACAQIDAwsEAwEAAAAAAAABAgMEEQUhMRJBYRMUIjJRcYGRodHwFUKx4VLB8Qb/2gAMAwEAAhEDEQA/AO4oiIC1nYlCCQZYwQbEF7Lj3rZXGcLq8IiNc+tw4zObiFU503yB0zGt43QGW1hbXQnS6DsrXAi4NwdbjpX6ubbN4icNoqupbTvbST1TPkNK5wDiJskbANSImPkOYDoFzZT8O0dZBU08NdBA1lW50cclPLI8MkDC8RyB7QdWtdZw0uNwQWYVLDbnt5xLRzhqRe4HWdDp3LIuT4QPmcJ/61V/jrV1hAREQEREBERAREQEREBERAREQEREBERAREQEREBERAREQEREBERAREQFX9lNn300dSyXI4T1lROA0lwyTOuA7MBrbeNR3lWBYp6ljBd72tHW5waPego7OD+obT1FGyZjaVs0dTQuJc59M5kgl4p7SLGIPGlnXsSt9mCV9XU00tb8njio3mZrKZ8shmkLHMDnOe1uRgDicouSTqVJy7a4eDYVUcjtebCTM7TfpFmPQtaTbeP/AOumqpBbfxTYhv3fnDmH1BBF0GxNRHHQtLor0uIz1b7OfYsldUFobzdXfOtuDYaHVXhReDbRRVRc1oeyVgBdFK0Ne0EkNcLEtc02POaSOjeCFKICIiAiIgIiICIiAiIgIiICIiAiIgIiICIiAiJdARRtXtJRw/pKqBhO4OmjBNt9he5WkduaLofI5p/Wjpqp7N9r5msLbelBPosNJWRzMbJG9r43i7XNIIcO4hZkBERAREQEREFV2sxCR0zKVj3RsMRmlcwlr3jOGMja4atBOYuIseaACLlQbMEpgb8RGXXvmcxr3fWfd3vUztazLV0r9PnIp4T32MUrfUGSetaiAN1ujq6EREHiCTJWUj915XwHU+TLC827/nIotO5Xtc6xaTJGJNBxMsM1z+qI52PefqB3rK6KgIiICIiAiIgIiICIiAiIgIiICIiAiIgIiIKXjGJTVE8sbZXxU8D+LtE7I+Z4a1z3OeOc1gzBoa21yHEm1go1+CwON3sMpvf5+SWb+qXda2pm5aysZ/nMlHcJKeP+5j1kQYqakjjFo42MH8DGs/DZZSiINvZCTJU1MQNmvZFUhuvlOdJHK7qF8kZPe4neSraqThEoZiEP+bBPF5y10Mrfc2T1q7ICIiAiIgIiIK5tvGeKgkvpFVxE+aXNTeq8wUUp7bODNQVNr5mRGZtt5dD88z7TAoHMDqNx1CAiIg18QpuNhkjvbjI3sv1Z2Ft/erlgVbx9LBN+1hjk+vG13+6qoNlM7Du/M2sJN4ZJodd4Ec8jWDzZAy3dZBPoiICIiAijsS2jo6Z2WeqhicRmDZJY2OIJIBsTe2h17lD1PChhEe+viP8Ap55PdGCs60tbpAtKKjVPDRhDLZZ5JPoU8+n1w1R0vD1hw8mGqd5o4R+J4W+uj1FumO3ykdKRcjl/4go782gkI/inY0+oAqPn/wCIGoPkUMTfpTSO+5rVRXhWst0xyO2IuA1HDribhzY6Zmu8RyuP2n29yj6jhjxh40qGM744Ib/bDlRXgest+2I+MD6Oui+YKjhIxZ+/EJv5eLZ+BoUfLtTXuN3V1USf+Zn+4OsqK/8AndTPWax8Z+w+ri4BadRjdNH5dRCzW3Oljbr1anevkuSVziS5xcTqS5xcT5yVY+DXZ4VmJ08ZYDHG7j5NG2yxWcAR0gvyN/mKZ+BWwYrZb5I5R7B9PIiLzoIiIKbtAwtxDptLSMPdeGZ4PptO33LCt7bKO09HJrYumg8SHjRf2f3rRQEREGF8mSekffRtUxpt1SskgA82aVqvy5zjj8tO9+t4ss+m/wCZkbNb/t29K6KCg/UREBERAREQY54Q9rmuF2uBaR1gix9y57gZPyaEO8pkbY3a350Y4t+vTzmldGXP6aPJJUx6fN1cwFuqRwqB7pkGwiIgJs5tFTUs1VDNKIy6VtQ0vuGkSQMabutlbz4n7z0oqdtdDapYd3G07m36SY5PhOtObJOOk2jufYjd0uo20pYw55L+KaLmRsbnNsN5GXnFttbgWtqsNNwjYVILiuhH+o4x/wBQBUV+Pl8RbFTyyzlhtHG3NcgWJuP1Rv3X7lzCbB6mLR9PMyw/XhlZ+IBOCzk1tbznjs7Ty8f+LMenpfrL6ep8epZLZKmF992WWN1/NYrfuvkY27r+i62IKyWMWZI9g6mPe38JC7s8M/xs2TofZZ2rho2Q+VUvyuNvz9ICXWGr4t7x3lvljuDutcDurLBtniLLBtdUWGlnSvcPNZ1wQpXA+Ddk1M2V87mvlbnYGtblYDq3MP1tOgWtuVuHiuHguLbWW9GZ5bRMzv3/AHaMmlvRRUWarpjFI+N3lRvcw23Xa4tNu7RYV7bHeuSsXr0mN490pRERZAiIg/bL8XUodk6bEMBiqi9kNTSMfG6V3kvbHIQ1kttfJLQDa403hctUml1ddR2oiNprO0jcwnCZaqURRNzPIubmwaBvLj0DUetdX4MKSnwh87q6eKKafKyMucchjYA5xDyAAS54uDY8wG3SudbHbQfI6i/FmRsoEZazy7lwy5es30t03Vi2/nqZDG11FUQxx5nZpYnDMXADQtu2wA6zv7l4zjWq4hfiMaPsxGCYid+/837lGLFXJymXe6PEYZheKVkg33je1w13eSthfJEUhaczTZw3OabEeYjUKdw/brEqe3F1s1hua93GN81pLhTW4Zb9tolRbQ2/bL6aRcJw/htxGOwkZBMOkljmOPpYcv2VacH4bo5nBj6GbOToIHNluLamxyke/wA6ky6TLiibWjlHintpslesLZtxF+bsksSYamB4t/FM2F1+7JK5RC87abZ0r6CWNoe6aWBxEeUtdEcuZpkvo0hwGguSRp1oyUOAcNzgHDzEXH3qKt629Wd0+z0iIsxjqIBIxzDue1zD5nNLT7irTsxVGWippHElz6eIuvvzcW3NfvvdVq6l9hnAUpj/AGNRUR+jj3vb9h7UFhREQEREBERAVIxSPJX1Av8ApI4JwLdYkhd6fmWesK7qo7Vx5ayndr85BNGeq7HxSM9NjIg1UREBVrbWPSnf/hmdH4kTz+KNvrVlUNtfHeje7pjdHLp1MmYXfZzei615a9qkx4PsIzY+YMr6Yk2HGFvnzxPYB63D1Lsa4bhs4jnheTYMmjcT1AStufQLruah4dO+OY8WV+rWqMOhkBD4o3g7w5jXA+e4UVPsHhj/ACqCn/liY38NlPIunFpjpLGJmOim1HBHhLgbU7mE9LJ59PMHOI9ywYlsNJS0T20ErjJFG4xMnDZLkahjXc23SBmuLkdCvKLDNSuoiK5o7URO/Pmy8pb2vj6SQuJc4kucSSTvJJuSe+68roHDHsj8jrPlEbbU9YS/TcyXfI3uzeWPO/qXP1+o6DUU1GCt6cvD2bdzBsUFBLPI2KJhfK8kNa3e6wJNvQCfQtdbWF4i+mninj8uGRsjeolpBse47vSpnbXCWMlbVQD8zrQZoj/gJN5YT1OY+4t1WW22aa5opbpMcvfHWPl090iMODP+TfKczMmfJbjIs2gBvlvm6Rpa/Tu1UevWc2tc2ve19L7r269F5W2kWjftTvz+gs3B7W2rooXkmCqz0j230IqG8Xu3XzZD/KFXqqnMb3xu8qNzmHztcWn3hTGw1K6TEqNreipjee5sbxI4+hrCo/GqoS1M8jfJknlePM+Rzh7ipaRtqrRHfWN/fvO3z/0LLwS4F8qxSIkXjpr1Luq7CBGPPxhaf5CvpGy5lwE4DxVFJVOHOqpLNP8AlxEtHreZD6l01eE4tqPL6q0x0jlHw/sReIbMUVR+mpYZDuu6JhPrtdVuv4HMLl8mOSE6/opXdPdJmHoFleEXPrkvX1ZmGdb2r0lyPEOAbeYK3p0bNF0d7mEa/wAqx7N8Hldh8sjpGMkjewND4HF5HOv5BAdY9wO4eddgRY6q99VgtgyT6Nvm2+c5NtplxPG66OdzMmrQ0gusRmzFpsL62AB1/iVg2YmzUdOTvETWHzxjiz72quY1S8VUzx/4Zn+ouLm+nK5vrUzsZJenc39nPK23UHuEw/qrh8MpGG1sUd33a7zvzTyIi7TWLf2MfaSsjtpxscw7+Mgaw+jNC71laCzbOyZcQcOiak9Zgn+FT96C5IiICIiAiIgKt7bxnJTSdEdUy5vuEsclOPRmlYrIoPbeO+H1DhviYJx54HtnHvjQQaIfciAtXFaXjYJo/wBpE9n1mED3lbSAoKZspFFOC57WucWMIa4BwAc0udodCd3u61EbZY7PTVWWmq5oxkaXsjmkDWOudMoNm80NNu9dY2UwqCbDmQSxRuZE+SIssLAw1D2NOm51mg3369681PBXhEm+kDT/AJckzPc1wB9Ki0GijTaudRe0zXbbs9ynFlrWfShxyDhNxZhFq15t0PZC4Hz3bf3qRp+GfFGnV0D+58P/AKOar9UcCWGu8l08Z62yg29DwVG1XANAf0dZK3/Ujjf+HIvTeX0dutfp9lPldPPWv0Q8PDvVi2ekgd15XyNv5r5rKTg4eo78+heB/BM1x9Tmt+9aNTwDTgHi62N3UHxPbf0gm3qUZU8CeJtF2up3nqbK8H7bQE7Oit37fM20tvyUztVwmYXiVHJTyxVDHPF2OMcbuKe3Vj9HdB323gkdK5GzDZzHxohk4oXu8MflFjY861rA9KuFRwU4uwf/ABM30JYD/cCro+ubSUbH1EMkLY4mtcx8ThqAGZN2XU6DWxup9RxjJwiKxo6eU7c8436fL2tOXFij1JcTU9s9tKIGPp54uPoZjd8RNnMcBYSwu/UkHqI0PdAGVt94HdcadyzQUkknkRvf9Bj3fhBX6BlthyY9ssxHx6T/AEjWZ+xLKjnYfVxTtOvEzPZBUs7nMeQ19v8AE02XhvBpif68DYmje+WeBjAOk3LtQO66jYNkMQkHMoKlwH/Lyj8QCkabgzxeUXFBLYafOOhj90jgVBbVxj5RqK7eMbz9Jj+BnlrKbDYZIqeZtRXTsMUk8YPFU7HeWyBx1e9w0L9wG5amy+xj65r38YI42HIDlzlzrA6C4sBca9/qlIeBnGHb4I2/Snj/ALbq8bF8GuJUedkstMYH8+zDM5wfYDS7WgAga79wt0rhcZ4hbFo7/p+WJzTMbzPWY79uW0eH3ZV235ovlLq8KEdF8lp3MgiY1jmulbnaG2DiNbONjfvvvW7Fw9jTNQHvy1A9wLP91kx/gcqqmZ0prYsxAAaYXtDQNzRZx79eslQMvAfiIBIkpndwklBPrZZcrSRgthp5xPp7c9t+q6saaY59fitkHDrRHy6eob5hE7+4LfpeGbC33zPlj+nC838PMuZy8EeLN/8Aztd9GaH+4hR1TwfYpGbOoZr/AMAbIPWwkKnzbSW6X+rLyGnnpb6u2wcKGEv3VjB9NkrPxNCkYds8OfYNrqYk7hx8QJ9BN185VGzlbGbPpKhtuuCW3rtZaEsZbo4Fvc4Ee4p+n4p9W/8AB5nSelnWtvI2/LXPY5rmyxsfdhBF7FhBt08wH+YLDsZJaSpZ18VL62ujP9JvrWpsZgVKaOOQRte+UXe7pzBxu0EeTl3aefpWxgVM+GtALXCOaCQMc5jhxojlY5haToea550379y8Vp89L67JWkTymY5x+d8JMlOzGy2IiLuNAvNK/JW0jtOc+WA3vukp3yfigYPSvS1MQfkEchIAiqaeQk/qtFQxrz9Rz/eg6GiIgIiICIiAsNZTiSN8Z3PY5hvqLOaQfvWZEHOsFlLqaEnyuKYHfSa0Nf8AaBW6tajZldPH+yqp2jS1g6UzNHmyytWygIiIJHYmQA1cfS2oEg80sETvxiRWdU/ZmTLXSt6JaVjhpvMMz2uN+u07PcrggIiICIiAsVRTMkaWSMa9jt7XtDmnW+oOhWVEGrFhUDDdsMbT/DGwfcFs2X6iAiIgIiICIiAlkRAXmSIOFnAEHoIuD6CvSINCTAaZxuYI+/mAA23BwGjvSonbVlm0rxoGVTWnTolhlhA+vIxWVQW3DfzCZ/7HJPu/YSsm/st6V8isRzgQiL9I1X4voLTxiAyU8zBvdDIB58ht77LcQILhh1YJoY5R5MsbZB5ntDh962FBbESE0EAJuYmug8CR0P8A41OoCIiAiIgIoKXbvC2OLXYjStc0lpBqIQWkGxBF9CCvPKBhPaVJ7TD8UENiEeSvqm6/OCCcdXOjMJt7P7wij9otr8NNZFIyupnB9PJG9zaiIhpjljdGDY6EiSX1dy1/yww/9+pvHi+KCYRQ/wCWGH/v1N48XxT8sMP/AH6m8eL4oJehfkrqR2vPM0B/nh4659NOB6VeVymXa6gMtNatp7tqon5uPjAYG5i9zjfQcXnb3l4HSrtygYT2lSe0w/FBYEUBygYT2lSe0w/FOUDCe0qT2mH4oJ9FAcoGE9pUntMPxTlAwntKk9ph+KCfRQHKBhPaVJ7TD8U5QMJ7SpPaYfign0UBygYT2lSe0w/FOUDCe0qT2mH4oJ9FAcoGE9pUntMPxTlAwntKk9ph+KCfRQHKBhPaVJ7TD8U5QMJ7SpPaYfign0UBygYT2lSe0w/FOUDCe0qT2mH4oJ9FAcoGE9pUntMPxTlAwntKk9ph+KCfRQHKBhPaVJ7TD8U5QMJ7SpPaYfign1q4pR8dBLF+1ifH9dhb/uorlAwntKk9ph+K/DwgYT2lSe0w/FBXcKnMlPC83u+KNxvvuWAm/fe62lXcN2qw+Njo/ltPaOaZjSZ4uc0TycW4a6gsLVtfljh/79TePH8UEwih/wAscP8A36m8eP4p+WOH/v1N48fxQWvYiTm1MdyeLqnnXoEscc+ndeR3vVlXOtl9tMOjqKkur6ZrHsgcM08QBeOOa7KSdeY2K/nCtdHtphs0jY4q+mkkebNYyeJznHqABuUE0iIgIiIK9NwfYU9znuw+mc5xLnEwsJcSbknvuvHJvhHZtL4LFZEQVvk3wjs2l8Ficm+Edm0vgsVkRBW+TfCOzaXwWJyb4R2bS+CxWREFb5N8I7NpfBYnJvhHZtL4LFZEQVvk3wjs2l8FicnGEdm0vgsVkRBXOTjCOzaXwWJycYR2bS+CxWNEFc5OMI7NpfBYnJxhHZtL4LFY0QVzk4wjs2l8FicnGEdm0vgsVjRBXOTjCOzaXwWJycYR2bS+CxWNEFc5OMI7NpfBYnJxhHZtL4LFY0QVzk4wjs2l8FicnGEdm0vgsVjRBXOTjCOzaXwWJycYR2bS+CxWNEFc5OMI7NpfBYnJxhHZtL4LFY0QVzk4wjs2l8FicnGEdm0vgsVjWviHGcVJxVuNyOyXAIzZTl0JF9bdIQQnJxhHZtL4LF+cnGEdm0vgsSKtxMk3gYGtdYZgM0gEb3X0ks05msbuP6S9rAhfjqrFHO0ijY3M0XyBxIPGZifnBZrSGDrcHXGW9mh65OMI7NpfBYnJxhHZtL4LF+DEMTu29MyxBLiMpyfOWaB85zzlGu7yr9Fj+vxSujfE10IIkkA5rC4gB1iCQ6wOW7s1raWtqSAcnGEdm0vgsWai2Fw2CRssVDTslYbteyJgc09YI3LxNW4jcBkDNTYlwFmgyWcdJOdlbu3Zrk2ZazpbDJJnRAzNDZdbhu7fp0no70G0iIgIiICIiAiIgIiICIiAiIgIiICIiAiIgIiICIiAiIgIiICIiAiIgIiICIiAiIgIiIP/2Q=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12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512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grpSp>
        <p:nvGrpSpPr>
          <p:cNvPr id="38" name="Group 37"/>
          <p:cNvGrpSpPr/>
          <p:nvPr/>
        </p:nvGrpSpPr>
        <p:grpSpPr>
          <a:xfrm>
            <a:off x="670366" y="5458121"/>
            <a:ext cx="1224136" cy="720080"/>
            <a:chOff x="2627784" y="1957462"/>
            <a:chExt cx="3672408" cy="1988368"/>
          </a:xfrm>
        </p:grpSpPr>
        <p:sp>
          <p:nvSpPr>
            <p:cNvPr id="13" name="Rounded Rectangle 12"/>
            <p:cNvSpPr/>
            <p:nvPr/>
          </p:nvSpPr>
          <p:spPr>
            <a:xfrm>
              <a:off x="2627784" y="2636912"/>
              <a:ext cx="504056" cy="1236910"/>
            </a:xfrm>
            <a:prstGeom prst="roundRect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5" name="Snip Same Side Corner Rectangle 14"/>
            <p:cNvSpPr/>
            <p:nvPr/>
          </p:nvSpPr>
          <p:spPr>
            <a:xfrm rot="10800000">
              <a:off x="3838397" y="2770684"/>
              <a:ext cx="1296144" cy="876870"/>
            </a:xfrm>
            <a:prstGeom prst="snip2Same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16" name="Straight Connector 15"/>
            <p:cNvCxnSpPr/>
            <p:nvPr/>
          </p:nvCxnSpPr>
          <p:spPr>
            <a:xfrm flipH="1">
              <a:off x="3131840" y="3490825"/>
              <a:ext cx="706557" cy="10183"/>
            </a:xfrm>
            <a:prstGeom prst="line">
              <a:avLst/>
            </a:prstGeom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>
              <a:stCxn id="15" idx="0"/>
            </p:cNvCxnSpPr>
            <p:nvPr/>
          </p:nvCxnSpPr>
          <p:spPr>
            <a:xfrm flipH="1" flipV="1">
              <a:off x="3131840" y="2996952"/>
              <a:ext cx="706557" cy="212167"/>
            </a:xfrm>
            <a:prstGeom prst="line">
              <a:avLst/>
            </a:prstGeom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flipH="1" flipV="1">
              <a:off x="5134541" y="3490825"/>
              <a:ext cx="733603" cy="82191"/>
            </a:xfrm>
            <a:prstGeom prst="line">
              <a:avLst/>
            </a:prstGeom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flipH="1">
              <a:off x="5134543" y="3068960"/>
              <a:ext cx="661593" cy="140277"/>
            </a:xfrm>
            <a:prstGeom prst="line">
              <a:avLst/>
            </a:prstGeom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flipV="1">
              <a:off x="4470704" y="1957462"/>
              <a:ext cx="0" cy="1540205"/>
            </a:xfrm>
            <a:prstGeom prst="line">
              <a:avLst/>
            </a:prstGeom>
            <a:ln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ounded Rectangle 13"/>
            <p:cNvSpPr/>
            <p:nvPr/>
          </p:nvSpPr>
          <p:spPr>
            <a:xfrm>
              <a:off x="5796136" y="2708920"/>
              <a:ext cx="504056" cy="1236910"/>
            </a:xfrm>
            <a:prstGeom prst="roundRect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39" name="Group 38"/>
          <p:cNvGrpSpPr/>
          <p:nvPr/>
        </p:nvGrpSpPr>
        <p:grpSpPr>
          <a:xfrm>
            <a:off x="7612819" y="5484199"/>
            <a:ext cx="1224136" cy="720080"/>
            <a:chOff x="2627784" y="1957462"/>
            <a:chExt cx="3672408" cy="1988368"/>
          </a:xfrm>
        </p:grpSpPr>
        <p:sp>
          <p:nvSpPr>
            <p:cNvPr id="40" name="Rounded Rectangle 39"/>
            <p:cNvSpPr/>
            <p:nvPr/>
          </p:nvSpPr>
          <p:spPr>
            <a:xfrm>
              <a:off x="2627784" y="2636912"/>
              <a:ext cx="504056" cy="1236910"/>
            </a:xfrm>
            <a:prstGeom prst="roundRect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1" name="Snip Same Side Corner Rectangle 40"/>
            <p:cNvSpPr/>
            <p:nvPr/>
          </p:nvSpPr>
          <p:spPr>
            <a:xfrm rot="10800000">
              <a:off x="3838397" y="2770684"/>
              <a:ext cx="1296144" cy="876870"/>
            </a:xfrm>
            <a:prstGeom prst="snip2Same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42" name="Straight Connector 41"/>
            <p:cNvCxnSpPr/>
            <p:nvPr/>
          </p:nvCxnSpPr>
          <p:spPr>
            <a:xfrm flipH="1">
              <a:off x="3131840" y="3490825"/>
              <a:ext cx="706557" cy="10183"/>
            </a:xfrm>
            <a:prstGeom prst="line">
              <a:avLst/>
            </a:prstGeom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>
              <a:stCxn id="41" idx="0"/>
            </p:cNvCxnSpPr>
            <p:nvPr/>
          </p:nvCxnSpPr>
          <p:spPr>
            <a:xfrm flipH="1" flipV="1">
              <a:off x="3131840" y="2996952"/>
              <a:ext cx="706557" cy="212167"/>
            </a:xfrm>
            <a:prstGeom prst="line">
              <a:avLst/>
            </a:prstGeom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flipH="1" flipV="1">
              <a:off x="5134541" y="3490825"/>
              <a:ext cx="733603" cy="82191"/>
            </a:xfrm>
            <a:prstGeom prst="line">
              <a:avLst/>
            </a:prstGeom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flipH="1">
              <a:off x="5134543" y="3068960"/>
              <a:ext cx="661593" cy="140277"/>
            </a:xfrm>
            <a:prstGeom prst="line">
              <a:avLst/>
            </a:prstGeom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flipV="1">
              <a:off x="4470704" y="1957462"/>
              <a:ext cx="0" cy="1540205"/>
            </a:xfrm>
            <a:prstGeom prst="line">
              <a:avLst/>
            </a:prstGeom>
            <a:ln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Rounded Rectangle 46"/>
            <p:cNvSpPr/>
            <p:nvPr/>
          </p:nvSpPr>
          <p:spPr>
            <a:xfrm>
              <a:off x="5796136" y="2708920"/>
              <a:ext cx="504056" cy="1236910"/>
            </a:xfrm>
            <a:prstGeom prst="roundRect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115" name="Group 114"/>
          <p:cNvGrpSpPr/>
          <p:nvPr/>
        </p:nvGrpSpPr>
        <p:grpSpPr>
          <a:xfrm rot="21116161">
            <a:off x="3968729" y="1877906"/>
            <a:ext cx="1521294" cy="817270"/>
            <a:chOff x="2915816" y="1844824"/>
            <a:chExt cx="3816424" cy="2088232"/>
          </a:xfrm>
        </p:grpSpPr>
        <p:cxnSp>
          <p:nvCxnSpPr>
            <p:cNvPr id="66" name="Straight Connector 65"/>
            <p:cNvCxnSpPr>
              <a:stCxn id="68" idx="2"/>
              <a:endCxn id="75" idx="2"/>
            </p:cNvCxnSpPr>
            <p:nvPr/>
          </p:nvCxnSpPr>
          <p:spPr>
            <a:xfrm>
              <a:off x="3237755" y="3513530"/>
              <a:ext cx="2981978" cy="419526"/>
            </a:xfrm>
            <a:prstGeom prst="line">
              <a:avLst/>
            </a:prstGeom>
            <a:ln>
              <a:prstDash val="lg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>
              <a:off x="2915816" y="3717032"/>
              <a:ext cx="3816424" cy="0"/>
            </a:xfrm>
            <a:prstGeom prst="line">
              <a:avLst/>
            </a:prstGeom>
            <a:ln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9" name="Snip Same Side Corner Rectangle 68"/>
            <p:cNvSpPr/>
            <p:nvPr/>
          </p:nvSpPr>
          <p:spPr>
            <a:xfrm rot="10800000">
              <a:off x="4139952" y="2708920"/>
              <a:ext cx="1219900" cy="825643"/>
            </a:xfrm>
            <a:prstGeom prst="snip2Same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70" name="Straight Connector 69"/>
            <p:cNvCxnSpPr/>
            <p:nvPr/>
          </p:nvCxnSpPr>
          <p:spPr>
            <a:xfrm flipH="1" flipV="1">
              <a:off x="3419872" y="3212976"/>
              <a:ext cx="720082" cy="174014"/>
            </a:xfrm>
            <a:prstGeom prst="line">
              <a:avLst/>
            </a:prstGeom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>
              <a:stCxn id="69" idx="0"/>
            </p:cNvCxnSpPr>
            <p:nvPr/>
          </p:nvCxnSpPr>
          <p:spPr>
            <a:xfrm flipH="1" flipV="1">
              <a:off x="3491880" y="2636912"/>
              <a:ext cx="648072" cy="484829"/>
            </a:xfrm>
            <a:prstGeom prst="line">
              <a:avLst/>
            </a:prstGeom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flipH="1" flipV="1">
              <a:off x="5359853" y="3386991"/>
              <a:ext cx="724315" cy="258033"/>
            </a:xfrm>
            <a:prstGeom prst="line">
              <a:avLst/>
            </a:prstGeom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flipH="1">
              <a:off x="5359856" y="3068960"/>
              <a:ext cx="724312" cy="52894"/>
            </a:xfrm>
            <a:prstGeom prst="line">
              <a:avLst/>
            </a:prstGeom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flipV="1">
              <a:off x="4735065" y="1943206"/>
              <a:ext cx="0" cy="1450227"/>
            </a:xfrm>
            <a:prstGeom prst="line">
              <a:avLst/>
            </a:prstGeom>
            <a:ln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5" name="Rounded Rectangle 74"/>
            <p:cNvSpPr/>
            <p:nvPr/>
          </p:nvSpPr>
          <p:spPr>
            <a:xfrm>
              <a:off x="5982530" y="2768406"/>
              <a:ext cx="474406" cy="1164650"/>
            </a:xfrm>
            <a:prstGeom prst="roundRect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76" name="Straight Connector 75"/>
            <p:cNvCxnSpPr/>
            <p:nvPr/>
          </p:nvCxnSpPr>
          <p:spPr>
            <a:xfrm flipV="1">
              <a:off x="4656736" y="1844824"/>
              <a:ext cx="347312" cy="1826574"/>
            </a:xfrm>
            <a:prstGeom prst="line">
              <a:avLst/>
            </a:prstGeom>
            <a:ln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Rounded Rectangle 67"/>
            <p:cNvSpPr/>
            <p:nvPr/>
          </p:nvSpPr>
          <p:spPr>
            <a:xfrm>
              <a:off x="3000552" y="2348880"/>
              <a:ext cx="474406" cy="1164650"/>
            </a:xfrm>
            <a:prstGeom prst="roundRect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122" name="Group 121"/>
          <p:cNvGrpSpPr/>
          <p:nvPr/>
        </p:nvGrpSpPr>
        <p:grpSpPr>
          <a:xfrm>
            <a:off x="7332281" y="4165015"/>
            <a:ext cx="1800200" cy="792088"/>
            <a:chOff x="1835696" y="5733256"/>
            <a:chExt cx="1800200" cy="792088"/>
          </a:xfrm>
        </p:grpSpPr>
        <p:cxnSp>
          <p:nvCxnSpPr>
            <p:cNvPr id="20" name="Straight Connector 19"/>
            <p:cNvCxnSpPr/>
            <p:nvPr/>
          </p:nvCxnSpPr>
          <p:spPr>
            <a:xfrm rot="21342462">
              <a:off x="1873243" y="6419689"/>
              <a:ext cx="1573020" cy="105655"/>
            </a:xfrm>
            <a:prstGeom prst="line">
              <a:avLst/>
            </a:prstGeom>
            <a:ln>
              <a:prstDash val="lg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21342462">
              <a:off x="1835696" y="6468100"/>
              <a:ext cx="1800200" cy="0"/>
            </a:xfrm>
            <a:prstGeom prst="line">
              <a:avLst/>
            </a:prstGeom>
            <a:ln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Snip Same Side Corner Rectangle 49"/>
            <p:cNvSpPr/>
            <p:nvPr/>
          </p:nvSpPr>
          <p:spPr>
            <a:xfrm rot="10542462">
              <a:off x="2413359" y="6066887"/>
              <a:ext cx="459462" cy="302860"/>
            </a:xfrm>
            <a:prstGeom prst="snip2Same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51" name="Straight Connector 50"/>
            <p:cNvCxnSpPr/>
            <p:nvPr/>
          </p:nvCxnSpPr>
          <p:spPr>
            <a:xfrm rot="21342462" flipH="1">
              <a:off x="2173472" y="6335897"/>
              <a:ext cx="250463" cy="3517"/>
            </a:xfrm>
            <a:prstGeom prst="line">
              <a:avLst/>
            </a:prstGeom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>
              <a:stCxn id="50" idx="0"/>
            </p:cNvCxnSpPr>
            <p:nvPr/>
          </p:nvCxnSpPr>
          <p:spPr>
            <a:xfrm flipH="1" flipV="1">
              <a:off x="2147278" y="6139374"/>
              <a:ext cx="266725" cy="92249"/>
            </a:xfrm>
            <a:prstGeom prst="line">
              <a:avLst/>
            </a:prstGeom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flipH="1" flipV="1">
              <a:off x="2881588" y="6302036"/>
              <a:ext cx="258367" cy="67798"/>
            </a:xfrm>
            <a:prstGeom prst="line">
              <a:avLst/>
            </a:prstGeom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flipH="1">
              <a:off x="2872181" y="6139374"/>
              <a:ext cx="242957" cy="65678"/>
            </a:xfrm>
            <a:prstGeom prst="line">
              <a:avLst/>
            </a:prstGeom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21342462" flipV="1">
              <a:off x="2621431" y="5786800"/>
              <a:ext cx="0" cy="531969"/>
            </a:xfrm>
            <a:prstGeom prst="line">
              <a:avLst/>
            </a:prstGeom>
            <a:ln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Rounded Rectangle 55"/>
            <p:cNvSpPr/>
            <p:nvPr/>
          </p:nvSpPr>
          <p:spPr>
            <a:xfrm rot="21342462">
              <a:off x="3112298" y="6039715"/>
              <a:ext cx="178680" cy="427214"/>
            </a:xfrm>
            <a:prstGeom prst="roundRect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59" name="Straight Connector 58"/>
            <p:cNvCxnSpPr/>
            <p:nvPr/>
          </p:nvCxnSpPr>
          <p:spPr>
            <a:xfrm rot="21342462" flipV="1">
              <a:off x="2594274" y="5733256"/>
              <a:ext cx="81363" cy="686759"/>
            </a:xfrm>
            <a:prstGeom prst="line">
              <a:avLst/>
            </a:prstGeom>
            <a:ln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9" name="Rounded Rectangle 48"/>
            <p:cNvSpPr/>
            <p:nvPr/>
          </p:nvSpPr>
          <p:spPr>
            <a:xfrm rot="21342462">
              <a:off x="1985099" y="6030328"/>
              <a:ext cx="178680" cy="427214"/>
            </a:xfrm>
            <a:prstGeom prst="roundRect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123" name="Group 122"/>
          <p:cNvGrpSpPr/>
          <p:nvPr/>
        </p:nvGrpSpPr>
        <p:grpSpPr>
          <a:xfrm>
            <a:off x="605852" y="4110599"/>
            <a:ext cx="1800200" cy="792088"/>
            <a:chOff x="1835696" y="5733256"/>
            <a:chExt cx="1800200" cy="792088"/>
          </a:xfrm>
        </p:grpSpPr>
        <p:cxnSp>
          <p:nvCxnSpPr>
            <p:cNvPr id="124" name="Straight Connector 123"/>
            <p:cNvCxnSpPr/>
            <p:nvPr/>
          </p:nvCxnSpPr>
          <p:spPr>
            <a:xfrm rot="21342462">
              <a:off x="1873243" y="6419689"/>
              <a:ext cx="1573020" cy="105655"/>
            </a:xfrm>
            <a:prstGeom prst="line">
              <a:avLst/>
            </a:prstGeom>
            <a:ln>
              <a:prstDash val="lg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5" name="Straight Connector 124"/>
            <p:cNvCxnSpPr/>
            <p:nvPr/>
          </p:nvCxnSpPr>
          <p:spPr>
            <a:xfrm rot="21342462">
              <a:off x="1835696" y="6468100"/>
              <a:ext cx="1800200" cy="0"/>
            </a:xfrm>
            <a:prstGeom prst="line">
              <a:avLst/>
            </a:prstGeom>
            <a:ln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26" name="Snip Same Side Corner Rectangle 125"/>
            <p:cNvSpPr/>
            <p:nvPr/>
          </p:nvSpPr>
          <p:spPr>
            <a:xfrm rot="10542462">
              <a:off x="2413359" y="6066887"/>
              <a:ext cx="459462" cy="302860"/>
            </a:xfrm>
            <a:prstGeom prst="snip2Same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127" name="Straight Connector 126"/>
            <p:cNvCxnSpPr/>
            <p:nvPr/>
          </p:nvCxnSpPr>
          <p:spPr>
            <a:xfrm rot="21342462" flipH="1">
              <a:off x="2173472" y="6335897"/>
              <a:ext cx="250463" cy="3517"/>
            </a:xfrm>
            <a:prstGeom prst="line">
              <a:avLst/>
            </a:prstGeom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128" name="Straight Connector 127"/>
            <p:cNvCxnSpPr>
              <a:stCxn id="126" idx="0"/>
            </p:cNvCxnSpPr>
            <p:nvPr/>
          </p:nvCxnSpPr>
          <p:spPr>
            <a:xfrm flipH="1" flipV="1">
              <a:off x="2147278" y="6139374"/>
              <a:ext cx="266725" cy="92249"/>
            </a:xfrm>
            <a:prstGeom prst="line">
              <a:avLst/>
            </a:prstGeom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129" name="Straight Connector 128"/>
            <p:cNvCxnSpPr/>
            <p:nvPr/>
          </p:nvCxnSpPr>
          <p:spPr>
            <a:xfrm flipH="1" flipV="1">
              <a:off x="2881588" y="6302036"/>
              <a:ext cx="258367" cy="67798"/>
            </a:xfrm>
            <a:prstGeom prst="line">
              <a:avLst/>
            </a:prstGeom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130" name="Straight Connector 129"/>
            <p:cNvCxnSpPr/>
            <p:nvPr/>
          </p:nvCxnSpPr>
          <p:spPr>
            <a:xfrm flipH="1">
              <a:off x="2872181" y="6139374"/>
              <a:ext cx="242957" cy="65678"/>
            </a:xfrm>
            <a:prstGeom prst="line">
              <a:avLst/>
            </a:prstGeom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131" name="Straight Connector 130"/>
            <p:cNvCxnSpPr/>
            <p:nvPr/>
          </p:nvCxnSpPr>
          <p:spPr>
            <a:xfrm rot="21342462" flipV="1">
              <a:off x="2621431" y="5786800"/>
              <a:ext cx="0" cy="531969"/>
            </a:xfrm>
            <a:prstGeom prst="line">
              <a:avLst/>
            </a:prstGeom>
            <a:ln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2" name="Rounded Rectangle 131"/>
            <p:cNvSpPr/>
            <p:nvPr/>
          </p:nvSpPr>
          <p:spPr>
            <a:xfrm rot="21342462">
              <a:off x="3112298" y="6039715"/>
              <a:ext cx="178680" cy="427214"/>
            </a:xfrm>
            <a:prstGeom prst="roundRect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133" name="Straight Connector 132"/>
            <p:cNvCxnSpPr/>
            <p:nvPr/>
          </p:nvCxnSpPr>
          <p:spPr>
            <a:xfrm rot="21342462" flipV="1">
              <a:off x="2594274" y="5733256"/>
              <a:ext cx="81363" cy="686759"/>
            </a:xfrm>
            <a:prstGeom prst="line">
              <a:avLst/>
            </a:prstGeom>
            <a:ln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4" name="Rounded Rectangle 133"/>
            <p:cNvSpPr/>
            <p:nvPr/>
          </p:nvSpPr>
          <p:spPr>
            <a:xfrm rot="21342462">
              <a:off x="1985099" y="6030328"/>
              <a:ext cx="178680" cy="427214"/>
            </a:xfrm>
            <a:prstGeom prst="roundRect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5" name="Block Arc 4"/>
          <p:cNvSpPr/>
          <p:nvPr/>
        </p:nvSpPr>
        <p:spPr>
          <a:xfrm>
            <a:off x="2181218" y="3201655"/>
            <a:ext cx="5167532" cy="5730795"/>
          </a:xfrm>
          <a:prstGeom prst="blockArc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7" name="Freeform 6"/>
          <p:cNvSpPr/>
          <p:nvPr/>
        </p:nvSpPr>
        <p:spPr>
          <a:xfrm>
            <a:off x="2329164" y="3907178"/>
            <a:ext cx="2407799" cy="2558143"/>
          </a:xfrm>
          <a:custGeom>
            <a:avLst/>
            <a:gdLst>
              <a:gd name="connsiteX0" fmla="*/ 2057 w 3343971"/>
              <a:gd name="connsiteY0" fmla="*/ 2555541 h 2555541"/>
              <a:gd name="connsiteX1" fmla="*/ 12942 w 3343971"/>
              <a:gd name="connsiteY1" fmla="*/ 1935055 h 2555541"/>
              <a:gd name="connsiteX2" fmla="*/ 100028 w 3343971"/>
              <a:gd name="connsiteY2" fmla="*/ 1368998 h 2555541"/>
              <a:gd name="connsiteX3" fmla="*/ 339514 w 3343971"/>
              <a:gd name="connsiteY3" fmla="*/ 922684 h 2555541"/>
              <a:gd name="connsiteX4" fmla="*/ 687857 w 3343971"/>
              <a:gd name="connsiteY4" fmla="*/ 541684 h 2555541"/>
              <a:gd name="connsiteX5" fmla="*/ 1264799 w 3343971"/>
              <a:gd name="connsiteY5" fmla="*/ 204227 h 2555541"/>
              <a:gd name="connsiteX6" fmla="*/ 1994142 w 3343971"/>
              <a:gd name="connsiteY6" fmla="*/ 30055 h 2555541"/>
              <a:gd name="connsiteX7" fmla="*/ 2745257 w 3343971"/>
              <a:gd name="connsiteY7" fmla="*/ 19170 h 2555541"/>
              <a:gd name="connsiteX8" fmla="*/ 3343971 w 3343971"/>
              <a:gd name="connsiteY8" fmla="*/ 225998 h 2555541"/>
              <a:gd name="connsiteX0" fmla="*/ 2057 w 2745257"/>
              <a:gd name="connsiteY0" fmla="*/ 2555541 h 2555541"/>
              <a:gd name="connsiteX1" fmla="*/ 12942 w 2745257"/>
              <a:gd name="connsiteY1" fmla="*/ 1935055 h 2555541"/>
              <a:gd name="connsiteX2" fmla="*/ 100028 w 2745257"/>
              <a:gd name="connsiteY2" fmla="*/ 1368998 h 2555541"/>
              <a:gd name="connsiteX3" fmla="*/ 339514 w 2745257"/>
              <a:gd name="connsiteY3" fmla="*/ 922684 h 2555541"/>
              <a:gd name="connsiteX4" fmla="*/ 687857 w 2745257"/>
              <a:gd name="connsiteY4" fmla="*/ 541684 h 2555541"/>
              <a:gd name="connsiteX5" fmla="*/ 1264799 w 2745257"/>
              <a:gd name="connsiteY5" fmla="*/ 204227 h 2555541"/>
              <a:gd name="connsiteX6" fmla="*/ 1994142 w 2745257"/>
              <a:gd name="connsiteY6" fmla="*/ 30055 h 2555541"/>
              <a:gd name="connsiteX7" fmla="*/ 2745257 w 2745257"/>
              <a:gd name="connsiteY7" fmla="*/ 19170 h 2555541"/>
              <a:gd name="connsiteX0" fmla="*/ 2057 w 2745257"/>
              <a:gd name="connsiteY0" fmla="*/ 2558242 h 2558242"/>
              <a:gd name="connsiteX1" fmla="*/ 12942 w 2745257"/>
              <a:gd name="connsiteY1" fmla="*/ 1937756 h 2558242"/>
              <a:gd name="connsiteX2" fmla="*/ 100028 w 2745257"/>
              <a:gd name="connsiteY2" fmla="*/ 1371699 h 2558242"/>
              <a:gd name="connsiteX3" fmla="*/ 339514 w 2745257"/>
              <a:gd name="connsiteY3" fmla="*/ 925385 h 2558242"/>
              <a:gd name="connsiteX4" fmla="*/ 687857 w 2745257"/>
              <a:gd name="connsiteY4" fmla="*/ 544385 h 2558242"/>
              <a:gd name="connsiteX5" fmla="*/ 1264799 w 2745257"/>
              <a:gd name="connsiteY5" fmla="*/ 206928 h 2558242"/>
              <a:gd name="connsiteX6" fmla="*/ 1994142 w 2745257"/>
              <a:gd name="connsiteY6" fmla="*/ 32756 h 2558242"/>
              <a:gd name="connsiteX7" fmla="*/ 2407799 w 2745257"/>
              <a:gd name="connsiteY7" fmla="*/ 99 h 2558242"/>
              <a:gd name="connsiteX8" fmla="*/ 2745257 w 2745257"/>
              <a:gd name="connsiteY8" fmla="*/ 21871 h 2558242"/>
              <a:gd name="connsiteX0" fmla="*/ 2057 w 3158914"/>
              <a:gd name="connsiteY0" fmla="*/ 2743200 h 2743200"/>
              <a:gd name="connsiteX1" fmla="*/ 12942 w 3158914"/>
              <a:gd name="connsiteY1" fmla="*/ 2122714 h 2743200"/>
              <a:gd name="connsiteX2" fmla="*/ 100028 w 3158914"/>
              <a:gd name="connsiteY2" fmla="*/ 1556657 h 2743200"/>
              <a:gd name="connsiteX3" fmla="*/ 339514 w 3158914"/>
              <a:gd name="connsiteY3" fmla="*/ 1110343 h 2743200"/>
              <a:gd name="connsiteX4" fmla="*/ 687857 w 3158914"/>
              <a:gd name="connsiteY4" fmla="*/ 729343 h 2743200"/>
              <a:gd name="connsiteX5" fmla="*/ 1264799 w 3158914"/>
              <a:gd name="connsiteY5" fmla="*/ 391886 h 2743200"/>
              <a:gd name="connsiteX6" fmla="*/ 1994142 w 3158914"/>
              <a:gd name="connsiteY6" fmla="*/ 217714 h 2743200"/>
              <a:gd name="connsiteX7" fmla="*/ 2407799 w 3158914"/>
              <a:gd name="connsiteY7" fmla="*/ 185057 h 2743200"/>
              <a:gd name="connsiteX8" fmla="*/ 3158914 w 3158914"/>
              <a:gd name="connsiteY8" fmla="*/ 0 h 2743200"/>
              <a:gd name="connsiteX0" fmla="*/ 2057 w 2407799"/>
              <a:gd name="connsiteY0" fmla="*/ 2558143 h 2558143"/>
              <a:gd name="connsiteX1" fmla="*/ 12942 w 2407799"/>
              <a:gd name="connsiteY1" fmla="*/ 1937657 h 2558143"/>
              <a:gd name="connsiteX2" fmla="*/ 100028 w 2407799"/>
              <a:gd name="connsiteY2" fmla="*/ 1371600 h 2558143"/>
              <a:gd name="connsiteX3" fmla="*/ 339514 w 2407799"/>
              <a:gd name="connsiteY3" fmla="*/ 925286 h 2558143"/>
              <a:gd name="connsiteX4" fmla="*/ 687857 w 2407799"/>
              <a:gd name="connsiteY4" fmla="*/ 544286 h 2558143"/>
              <a:gd name="connsiteX5" fmla="*/ 1264799 w 2407799"/>
              <a:gd name="connsiteY5" fmla="*/ 206829 h 2558143"/>
              <a:gd name="connsiteX6" fmla="*/ 1994142 w 2407799"/>
              <a:gd name="connsiteY6" fmla="*/ 32657 h 2558143"/>
              <a:gd name="connsiteX7" fmla="*/ 2407799 w 2407799"/>
              <a:gd name="connsiteY7" fmla="*/ 0 h 25581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07799" h="2558143">
                <a:moveTo>
                  <a:pt x="2057" y="2558143"/>
                </a:moveTo>
                <a:cubicBezTo>
                  <a:pt x="-665" y="2346778"/>
                  <a:pt x="-3387" y="2135414"/>
                  <a:pt x="12942" y="1937657"/>
                </a:cubicBezTo>
                <a:cubicBezTo>
                  <a:pt x="29271" y="1739900"/>
                  <a:pt x="45599" y="1540328"/>
                  <a:pt x="100028" y="1371600"/>
                </a:cubicBezTo>
                <a:cubicBezTo>
                  <a:pt x="154457" y="1202872"/>
                  <a:pt x="241543" y="1063172"/>
                  <a:pt x="339514" y="925286"/>
                </a:cubicBezTo>
                <a:cubicBezTo>
                  <a:pt x="437486" y="787400"/>
                  <a:pt x="533643" y="664029"/>
                  <a:pt x="687857" y="544286"/>
                </a:cubicBezTo>
                <a:cubicBezTo>
                  <a:pt x="842071" y="424543"/>
                  <a:pt x="1047085" y="292100"/>
                  <a:pt x="1264799" y="206829"/>
                </a:cubicBezTo>
                <a:cubicBezTo>
                  <a:pt x="1482513" y="121558"/>
                  <a:pt x="1803642" y="67128"/>
                  <a:pt x="1994142" y="32657"/>
                </a:cubicBezTo>
                <a:cubicBezTo>
                  <a:pt x="2184642" y="-1814"/>
                  <a:pt x="2282613" y="1814"/>
                  <a:pt x="2407799" y="0"/>
                </a:cubicBezTo>
              </a:path>
            </a:pathLst>
          </a:custGeom>
          <a:noFill/>
          <a:ln cmpd="sng">
            <a:prstDash val="sysDash"/>
            <a:headEnd type="none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2" name="Freeform 91"/>
          <p:cNvSpPr/>
          <p:nvPr/>
        </p:nvSpPr>
        <p:spPr>
          <a:xfrm flipH="1">
            <a:off x="4681721" y="3907178"/>
            <a:ext cx="2401350" cy="2558143"/>
          </a:xfrm>
          <a:custGeom>
            <a:avLst/>
            <a:gdLst>
              <a:gd name="connsiteX0" fmla="*/ 2057 w 3343971"/>
              <a:gd name="connsiteY0" fmla="*/ 2555541 h 2555541"/>
              <a:gd name="connsiteX1" fmla="*/ 12942 w 3343971"/>
              <a:gd name="connsiteY1" fmla="*/ 1935055 h 2555541"/>
              <a:gd name="connsiteX2" fmla="*/ 100028 w 3343971"/>
              <a:gd name="connsiteY2" fmla="*/ 1368998 h 2555541"/>
              <a:gd name="connsiteX3" fmla="*/ 339514 w 3343971"/>
              <a:gd name="connsiteY3" fmla="*/ 922684 h 2555541"/>
              <a:gd name="connsiteX4" fmla="*/ 687857 w 3343971"/>
              <a:gd name="connsiteY4" fmla="*/ 541684 h 2555541"/>
              <a:gd name="connsiteX5" fmla="*/ 1264799 w 3343971"/>
              <a:gd name="connsiteY5" fmla="*/ 204227 h 2555541"/>
              <a:gd name="connsiteX6" fmla="*/ 1994142 w 3343971"/>
              <a:gd name="connsiteY6" fmla="*/ 30055 h 2555541"/>
              <a:gd name="connsiteX7" fmla="*/ 2745257 w 3343971"/>
              <a:gd name="connsiteY7" fmla="*/ 19170 h 2555541"/>
              <a:gd name="connsiteX8" fmla="*/ 3343971 w 3343971"/>
              <a:gd name="connsiteY8" fmla="*/ 225998 h 2555541"/>
              <a:gd name="connsiteX0" fmla="*/ 2057 w 2745257"/>
              <a:gd name="connsiteY0" fmla="*/ 2555541 h 2555541"/>
              <a:gd name="connsiteX1" fmla="*/ 12942 w 2745257"/>
              <a:gd name="connsiteY1" fmla="*/ 1935055 h 2555541"/>
              <a:gd name="connsiteX2" fmla="*/ 100028 w 2745257"/>
              <a:gd name="connsiteY2" fmla="*/ 1368998 h 2555541"/>
              <a:gd name="connsiteX3" fmla="*/ 339514 w 2745257"/>
              <a:gd name="connsiteY3" fmla="*/ 922684 h 2555541"/>
              <a:gd name="connsiteX4" fmla="*/ 687857 w 2745257"/>
              <a:gd name="connsiteY4" fmla="*/ 541684 h 2555541"/>
              <a:gd name="connsiteX5" fmla="*/ 1264799 w 2745257"/>
              <a:gd name="connsiteY5" fmla="*/ 204227 h 2555541"/>
              <a:gd name="connsiteX6" fmla="*/ 1994142 w 2745257"/>
              <a:gd name="connsiteY6" fmla="*/ 30055 h 2555541"/>
              <a:gd name="connsiteX7" fmla="*/ 2745257 w 2745257"/>
              <a:gd name="connsiteY7" fmla="*/ 19170 h 2555541"/>
              <a:gd name="connsiteX0" fmla="*/ 2057 w 2745257"/>
              <a:gd name="connsiteY0" fmla="*/ 2558242 h 2558242"/>
              <a:gd name="connsiteX1" fmla="*/ 12942 w 2745257"/>
              <a:gd name="connsiteY1" fmla="*/ 1937756 h 2558242"/>
              <a:gd name="connsiteX2" fmla="*/ 100028 w 2745257"/>
              <a:gd name="connsiteY2" fmla="*/ 1371699 h 2558242"/>
              <a:gd name="connsiteX3" fmla="*/ 339514 w 2745257"/>
              <a:gd name="connsiteY3" fmla="*/ 925385 h 2558242"/>
              <a:gd name="connsiteX4" fmla="*/ 687857 w 2745257"/>
              <a:gd name="connsiteY4" fmla="*/ 544385 h 2558242"/>
              <a:gd name="connsiteX5" fmla="*/ 1264799 w 2745257"/>
              <a:gd name="connsiteY5" fmla="*/ 206928 h 2558242"/>
              <a:gd name="connsiteX6" fmla="*/ 1994142 w 2745257"/>
              <a:gd name="connsiteY6" fmla="*/ 32756 h 2558242"/>
              <a:gd name="connsiteX7" fmla="*/ 2407799 w 2745257"/>
              <a:gd name="connsiteY7" fmla="*/ 99 h 2558242"/>
              <a:gd name="connsiteX8" fmla="*/ 2745257 w 2745257"/>
              <a:gd name="connsiteY8" fmla="*/ 21871 h 2558242"/>
              <a:gd name="connsiteX0" fmla="*/ 2057 w 3158914"/>
              <a:gd name="connsiteY0" fmla="*/ 2743200 h 2743200"/>
              <a:gd name="connsiteX1" fmla="*/ 12942 w 3158914"/>
              <a:gd name="connsiteY1" fmla="*/ 2122714 h 2743200"/>
              <a:gd name="connsiteX2" fmla="*/ 100028 w 3158914"/>
              <a:gd name="connsiteY2" fmla="*/ 1556657 h 2743200"/>
              <a:gd name="connsiteX3" fmla="*/ 339514 w 3158914"/>
              <a:gd name="connsiteY3" fmla="*/ 1110343 h 2743200"/>
              <a:gd name="connsiteX4" fmla="*/ 687857 w 3158914"/>
              <a:gd name="connsiteY4" fmla="*/ 729343 h 2743200"/>
              <a:gd name="connsiteX5" fmla="*/ 1264799 w 3158914"/>
              <a:gd name="connsiteY5" fmla="*/ 391886 h 2743200"/>
              <a:gd name="connsiteX6" fmla="*/ 1994142 w 3158914"/>
              <a:gd name="connsiteY6" fmla="*/ 217714 h 2743200"/>
              <a:gd name="connsiteX7" fmla="*/ 2407799 w 3158914"/>
              <a:gd name="connsiteY7" fmla="*/ 185057 h 2743200"/>
              <a:gd name="connsiteX8" fmla="*/ 3158914 w 3158914"/>
              <a:gd name="connsiteY8" fmla="*/ 0 h 2743200"/>
              <a:gd name="connsiteX0" fmla="*/ 2057 w 2407799"/>
              <a:gd name="connsiteY0" fmla="*/ 2558143 h 2558143"/>
              <a:gd name="connsiteX1" fmla="*/ 12942 w 2407799"/>
              <a:gd name="connsiteY1" fmla="*/ 1937657 h 2558143"/>
              <a:gd name="connsiteX2" fmla="*/ 100028 w 2407799"/>
              <a:gd name="connsiteY2" fmla="*/ 1371600 h 2558143"/>
              <a:gd name="connsiteX3" fmla="*/ 339514 w 2407799"/>
              <a:gd name="connsiteY3" fmla="*/ 925286 h 2558143"/>
              <a:gd name="connsiteX4" fmla="*/ 687857 w 2407799"/>
              <a:gd name="connsiteY4" fmla="*/ 544286 h 2558143"/>
              <a:gd name="connsiteX5" fmla="*/ 1264799 w 2407799"/>
              <a:gd name="connsiteY5" fmla="*/ 206829 h 2558143"/>
              <a:gd name="connsiteX6" fmla="*/ 1994142 w 2407799"/>
              <a:gd name="connsiteY6" fmla="*/ 32657 h 2558143"/>
              <a:gd name="connsiteX7" fmla="*/ 2407799 w 2407799"/>
              <a:gd name="connsiteY7" fmla="*/ 0 h 255814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407799" h="2558143">
                <a:moveTo>
                  <a:pt x="2057" y="2558143"/>
                </a:moveTo>
                <a:cubicBezTo>
                  <a:pt x="-665" y="2346778"/>
                  <a:pt x="-3387" y="2135414"/>
                  <a:pt x="12942" y="1937657"/>
                </a:cubicBezTo>
                <a:cubicBezTo>
                  <a:pt x="29271" y="1739900"/>
                  <a:pt x="45599" y="1540328"/>
                  <a:pt x="100028" y="1371600"/>
                </a:cubicBezTo>
                <a:cubicBezTo>
                  <a:pt x="154457" y="1202872"/>
                  <a:pt x="241543" y="1063172"/>
                  <a:pt x="339514" y="925286"/>
                </a:cubicBezTo>
                <a:cubicBezTo>
                  <a:pt x="437486" y="787400"/>
                  <a:pt x="533643" y="664029"/>
                  <a:pt x="687857" y="544286"/>
                </a:cubicBezTo>
                <a:cubicBezTo>
                  <a:pt x="842071" y="424543"/>
                  <a:pt x="1047085" y="292100"/>
                  <a:pt x="1264799" y="206829"/>
                </a:cubicBezTo>
                <a:cubicBezTo>
                  <a:pt x="1482513" y="121558"/>
                  <a:pt x="1803642" y="67128"/>
                  <a:pt x="1994142" y="32657"/>
                </a:cubicBezTo>
                <a:cubicBezTo>
                  <a:pt x="2184642" y="-1814"/>
                  <a:pt x="2282613" y="1814"/>
                  <a:pt x="2407799" y="0"/>
                </a:cubicBezTo>
              </a:path>
            </a:pathLst>
          </a:custGeom>
          <a:noFill/>
          <a:ln cmpd="sng">
            <a:prstDash val="sysDash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79944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 dirty="0" smtClean="0">
                <a:solidFill>
                  <a:schemeClr val="accent1">
                    <a:satMod val="150000"/>
                  </a:schemeClr>
                </a:solidFill>
              </a:rPr>
              <a:t>Weight Transfer</a:t>
            </a:r>
            <a:endParaRPr lang="en-GB" sz="4000" dirty="0">
              <a:solidFill>
                <a:schemeClr val="accent1">
                  <a:satMod val="150000"/>
                </a:schemeClr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369044"/>
            <a:ext cx="1841581" cy="75570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6" name="TextBox 5"/>
          <p:cNvSpPr txBox="1"/>
          <p:nvPr/>
        </p:nvSpPr>
        <p:spPr>
          <a:xfrm>
            <a:off x="165944" y="1524048"/>
            <a:ext cx="86545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Inertia</a:t>
            </a:r>
            <a:endParaRPr lang="en-GB" b="1" i="1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AutoShape 2" descr="data:image/jpeg;base64,/9j/4AAQSkZJRgABAQAAAQABAAD/2wCEAAkGBhAQEBMSEhAUFBAREhYSFhUSEhEVFhEbFREVFBUWFhkXJyYeFxkjGRUWHy8gIygpLCwtFR4xNTAqNSgrLSkBCQoKDgwOGg8PGi0lHiQsLTIvNSkrKjUqLCktLC0sKiwsLCkzLDQpNSkpLDUsKS8tKiw1LCwpLCwpKSkpLCkvKv/AABEIAKsBJgMBIgACEQEDEQH/xAAcAAEAAgMBAQEAAAAAAAAAAAAABQYDBAcCCAH/xABMEAABAwIDAgkHBwoEBgMAAAABAAIDBBEFEiEGMQcTFyJBUVVhkzJxgZGUodEUI3KSorGyFiQzQlNUYoKzwlJjc8EIZHWjw9I0Q0T/xAAbAQEBAAMBAQEAAAAAAAAAAAAABAIDBQYBB//EADIRAQACAQIDAwsEAwEAAAAAAAABAgMEEQUhMRJBYRMUIjJRcYGRodHwFUKx4VLB8Qb/2gAMAwEAAhEDEQA/AO4oiIC1nYlCCQZYwQbEF7Lj3rZXGcLq8IiNc+tw4zObiFU503yB0zGt43QGW1hbXQnS6DsrXAi4NwdbjpX6ubbN4icNoqupbTvbST1TPkNK5wDiJskbANSImPkOYDoFzZT8O0dZBU08NdBA1lW50cclPLI8MkDC8RyB7QdWtdZw0uNwQWYVLDbnt5xLRzhqRe4HWdDp3LIuT4QPmcJ/61V/jrV1hAREQEREBERAREQEREBERAREQEREBERAREQEREBERAREQEREBERAREQFX9lNn300dSyXI4T1lROA0lwyTOuA7MBrbeNR3lWBYp6ljBd72tHW5waPego7OD+obT1FGyZjaVs0dTQuJc59M5kgl4p7SLGIPGlnXsSt9mCV9XU00tb8njio3mZrKZ8shmkLHMDnOe1uRgDicouSTqVJy7a4eDYVUcjtebCTM7TfpFmPQtaTbeP/AOumqpBbfxTYhv3fnDmH1BBF0GxNRHHQtLor0uIz1b7OfYsldUFobzdXfOtuDYaHVXhReDbRRVRc1oeyVgBdFK0Ne0EkNcLEtc02POaSOjeCFKICIiAiIgIiICIiAiIgIiICIiAiIgIiICIiAiJdARRtXtJRw/pKqBhO4OmjBNt9he5WkduaLofI5p/Wjpqp7N9r5msLbelBPosNJWRzMbJG9r43i7XNIIcO4hZkBERAREQEREFV2sxCR0zKVj3RsMRmlcwlr3jOGMja4atBOYuIseaACLlQbMEpgb8RGXXvmcxr3fWfd3vUztazLV0r9PnIp4T32MUrfUGSetaiAN1ujq6EREHiCTJWUj915XwHU+TLC827/nIotO5Xtc6xaTJGJNBxMsM1z+qI52PefqB3rK6KgIiICIiAiIgIiICIiAiIgIiICIiAiIgIiIKXjGJTVE8sbZXxU8D+LtE7I+Z4a1z3OeOc1gzBoa21yHEm1go1+CwON3sMpvf5+SWb+qXda2pm5aysZ/nMlHcJKeP+5j1kQYqakjjFo42MH8DGs/DZZSiINvZCTJU1MQNmvZFUhuvlOdJHK7qF8kZPe4neSraqThEoZiEP+bBPF5y10Mrfc2T1q7ICIiAiIgIiIK5tvGeKgkvpFVxE+aXNTeq8wUUp7bODNQVNr5mRGZtt5dD88z7TAoHMDqNx1CAiIg18QpuNhkjvbjI3sv1Z2Ft/erlgVbx9LBN+1hjk+vG13+6qoNlM7Du/M2sJN4ZJodd4Ec8jWDzZAy3dZBPoiICIiAijsS2jo6Z2WeqhicRmDZJY2OIJIBsTe2h17lD1PChhEe+viP8Ap55PdGCs60tbpAtKKjVPDRhDLZZ5JPoU8+n1w1R0vD1hw8mGqd5o4R+J4W+uj1FumO3ykdKRcjl/4go782gkI/inY0+oAqPn/wCIGoPkUMTfpTSO+5rVRXhWst0xyO2IuA1HDribhzY6Zmu8RyuP2n29yj6jhjxh40qGM744Ib/bDlRXgest+2I+MD6Oui+YKjhIxZ+/EJv5eLZ+BoUfLtTXuN3V1USf+Zn+4OsqK/8AndTPWax8Z+w+ri4BadRjdNH5dRCzW3Oljbr1anevkuSVziS5xcTqS5xcT5yVY+DXZ4VmJ08ZYDHG7j5NG2yxWcAR0gvyN/mKZ+BWwYrZb5I5R7B9PIiLzoIiIKbtAwtxDptLSMPdeGZ4PptO33LCt7bKO09HJrYumg8SHjRf2f3rRQEREGF8mSekffRtUxpt1SskgA82aVqvy5zjj8tO9+t4ss+m/wCZkbNb/t29K6KCg/UREBERAREQY54Q9rmuF2uBaR1gix9y57gZPyaEO8pkbY3a350Y4t+vTzmldGXP6aPJJUx6fN1cwFuqRwqB7pkGwiIgJs5tFTUs1VDNKIy6VtQ0vuGkSQMabutlbz4n7z0oqdtdDapYd3G07m36SY5PhOtObJOOk2jufYjd0uo20pYw55L+KaLmRsbnNsN5GXnFttbgWtqsNNwjYVILiuhH+o4x/wBQBUV+Pl8RbFTyyzlhtHG3NcgWJuP1Rv3X7lzCbB6mLR9PMyw/XhlZ+IBOCzk1tbznjs7Ty8f+LMenpfrL6ep8epZLZKmF992WWN1/NYrfuvkY27r+i62IKyWMWZI9g6mPe38JC7s8M/xs2TofZZ2rho2Q+VUvyuNvz9ICXWGr4t7x3lvljuDutcDurLBtniLLBtdUWGlnSvcPNZ1wQpXA+Ddk1M2V87mvlbnYGtblYDq3MP1tOgWtuVuHiuHguLbWW9GZ5bRMzv3/AHaMmlvRRUWarpjFI+N3lRvcw23Xa4tNu7RYV7bHeuSsXr0mN490pRERZAiIg/bL8XUodk6bEMBiqi9kNTSMfG6V3kvbHIQ1kttfJLQDa403hctUml1ddR2oiNprO0jcwnCZaqURRNzPIubmwaBvLj0DUetdX4MKSnwh87q6eKKafKyMucchjYA5xDyAAS54uDY8wG3SudbHbQfI6i/FmRsoEZazy7lwy5es30t03Vi2/nqZDG11FUQxx5nZpYnDMXADQtu2wA6zv7l4zjWq4hfiMaPsxGCYid+/837lGLFXJymXe6PEYZheKVkg33je1w13eSthfJEUhaczTZw3OabEeYjUKdw/brEqe3F1s1hua93GN81pLhTW4Zb9tolRbQ2/bL6aRcJw/htxGOwkZBMOkljmOPpYcv2VacH4bo5nBj6GbOToIHNluLamxyke/wA6ky6TLiibWjlHintpslesLZtxF+bsksSYamB4t/FM2F1+7JK5RC87abZ0r6CWNoe6aWBxEeUtdEcuZpkvo0hwGguSRp1oyUOAcNzgHDzEXH3qKt629Wd0+z0iIsxjqIBIxzDue1zD5nNLT7irTsxVGWippHElz6eIuvvzcW3NfvvdVq6l9hnAUpj/AGNRUR+jj3vb9h7UFhREQEREBERAVIxSPJX1Av8ApI4JwLdYkhd6fmWesK7qo7Vx5ayndr85BNGeq7HxSM9NjIg1UREBVrbWPSnf/hmdH4kTz+KNvrVlUNtfHeje7pjdHLp1MmYXfZzei615a9qkx4PsIzY+YMr6Yk2HGFvnzxPYB63D1Lsa4bhs4jnheTYMmjcT1AStufQLruah4dO+OY8WV+rWqMOhkBD4o3g7w5jXA+e4UVPsHhj/ACqCn/liY38NlPIunFpjpLGJmOim1HBHhLgbU7mE9LJ59PMHOI9ywYlsNJS0T20ErjJFG4xMnDZLkahjXc23SBmuLkdCvKLDNSuoiK5o7URO/Pmy8pb2vj6SQuJc4kucSSTvJJuSe+68roHDHsj8jrPlEbbU9YS/TcyXfI3uzeWPO/qXP1+o6DUU1GCt6cvD2bdzBsUFBLPI2KJhfK8kNa3e6wJNvQCfQtdbWF4i+mninj8uGRsjeolpBse47vSpnbXCWMlbVQD8zrQZoj/gJN5YT1OY+4t1WW22aa5opbpMcvfHWPl090iMODP+TfKczMmfJbjIs2gBvlvm6Rpa/Tu1UevWc2tc2ve19L7r269F5W2kWjftTvz+gs3B7W2rooXkmCqz0j230IqG8Xu3XzZD/KFXqqnMb3xu8qNzmHztcWn3hTGw1K6TEqNreipjee5sbxI4+hrCo/GqoS1M8jfJknlePM+Rzh7ipaRtqrRHfWN/fvO3z/0LLwS4F8qxSIkXjpr1Luq7CBGPPxhaf5CvpGy5lwE4DxVFJVOHOqpLNP8AlxEtHreZD6l01eE4tqPL6q0x0jlHw/sReIbMUVR+mpYZDuu6JhPrtdVuv4HMLl8mOSE6/opXdPdJmHoFleEXPrkvX1ZmGdb2r0lyPEOAbeYK3p0bNF0d7mEa/wAqx7N8Hldh8sjpGMkjewND4HF5HOv5BAdY9wO4eddgRY6q99VgtgyT6Nvm2+c5NtplxPG66OdzMmrQ0gusRmzFpsL62AB1/iVg2YmzUdOTvETWHzxjiz72quY1S8VUzx/4Zn+ouLm+nK5vrUzsZJenc39nPK23UHuEw/qrh8MpGG1sUd33a7zvzTyIi7TWLf2MfaSsjtpxscw7+Mgaw+jNC71laCzbOyZcQcOiak9Zgn+FT96C5IiICIiAiIgKt7bxnJTSdEdUy5vuEsclOPRmlYrIoPbeO+H1DhviYJx54HtnHvjQQaIfciAtXFaXjYJo/wBpE9n1mED3lbSAoKZspFFOC57WucWMIa4BwAc0udodCd3u61EbZY7PTVWWmq5oxkaXsjmkDWOudMoNm80NNu9dY2UwqCbDmQSxRuZE+SIssLAw1D2NOm51mg3369681PBXhEm+kDT/AJckzPc1wB9Ki0GijTaudRe0zXbbs9ynFlrWfShxyDhNxZhFq15t0PZC4Hz3bf3qRp+GfFGnV0D+58P/AKOar9UcCWGu8l08Z62yg29DwVG1XANAf0dZK3/Ujjf+HIvTeX0dutfp9lPldPPWv0Q8PDvVi2ekgd15XyNv5r5rKTg4eo78+heB/BM1x9Tmt+9aNTwDTgHi62N3UHxPbf0gm3qUZU8CeJtF2up3nqbK8H7bQE7Oit37fM20tvyUztVwmYXiVHJTyxVDHPF2OMcbuKe3Vj9HdB323gkdK5GzDZzHxohk4oXu8MflFjY861rA9KuFRwU4uwf/ABM30JYD/cCro+ubSUbH1EMkLY4mtcx8ThqAGZN2XU6DWxup9RxjJwiKxo6eU7c8436fL2tOXFij1JcTU9s9tKIGPp54uPoZjd8RNnMcBYSwu/UkHqI0PdAGVt94HdcadyzQUkknkRvf9Bj3fhBX6BlthyY9ssxHx6T/AEjWZ+xLKjnYfVxTtOvEzPZBUs7nMeQ19v8AE02XhvBpif68DYmje+WeBjAOk3LtQO66jYNkMQkHMoKlwH/Lyj8QCkabgzxeUXFBLYafOOhj90jgVBbVxj5RqK7eMbz9Jj+BnlrKbDYZIqeZtRXTsMUk8YPFU7HeWyBx1e9w0L9wG5amy+xj65r38YI42HIDlzlzrA6C4sBca9/qlIeBnGHb4I2/Snj/ALbq8bF8GuJUedkstMYH8+zDM5wfYDS7WgAga79wt0rhcZ4hbFo7/p+WJzTMbzPWY79uW0eH3ZV235ovlLq8KEdF8lp3MgiY1jmulbnaG2DiNbONjfvvvW7Fw9jTNQHvy1A9wLP91kx/gcqqmZ0prYsxAAaYXtDQNzRZx79eslQMvAfiIBIkpndwklBPrZZcrSRgthp5xPp7c9t+q6saaY59fitkHDrRHy6eob5hE7+4LfpeGbC33zPlj+nC838PMuZy8EeLN/8Aztd9GaH+4hR1TwfYpGbOoZr/AMAbIPWwkKnzbSW6X+rLyGnnpb6u2wcKGEv3VjB9NkrPxNCkYds8OfYNrqYk7hx8QJ9BN185VGzlbGbPpKhtuuCW3rtZaEsZbo4Fvc4Ee4p+n4p9W/8AB5nSelnWtvI2/LXPY5rmyxsfdhBF7FhBt08wH+YLDsZJaSpZ18VL62ujP9JvrWpsZgVKaOOQRte+UXe7pzBxu0EeTl3aefpWxgVM+GtALXCOaCQMc5jhxojlY5haToea550379y8Vp89L67JWkTymY5x+d8JMlOzGy2IiLuNAvNK/JW0jtOc+WA3vukp3yfigYPSvS1MQfkEchIAiqaeQk/qtFQxrz9Rz/eg6GiIgIiICIiAsNZTiSN8Z3PY5hvqLOaQfvWZEHOsFlLqaEnyuKYHfSa0Nf8AaBW6tajZldPH+yqp2jS1g6UzNHmyytWygIiIJHYmQA1cfS2oEg80sETvxiRWdU/ZmTLXSt6JaVjhpvMMz2uN+u07PcrggIiICIiAsVRTMkaWSMa9jt7XtDmnW+oOhWVEGrFhUDDdsMbT/DGwfcFs2X6iAiIgIiICIiAlkRAXmSIOFnAEHoIuD6CvSINCTAaZxuYI+/mAA23BwGjvSonbVlm0rxoGVTWnTolhlhA+vIxWVQW3DfzCZ/7HJPu/YSsm/st6V8isRzgQiL9I1X4voLTxiAyU8zBvdDIB58ht77LcQILhh1YJoY5R5MsbZB5ntDh962FBbESE0EAJuYmug8CR0P8A41OoCIiAiIgIoKXbvC2OLXYjStc0lpBqIQWkGxBF9CCvPKBhPaVJ7TD8UENiEeSvqm6/OCCcdXOjMJt7P7wij9otr8NNZFIyupnB9PJG9zaiIhpjljdGDY6EiSX1dy1/yww/9+pvHi+KCYRQ/wCWGH/v1N48XxT8sMP/AH6m8eL4oJehfkrqR2vPM0B/nh4659NOB6VeVymXa6gMtNatp7tqon5uPjAYG5i9zjfQcXnb3l4HSrtygYT2lSe0w/FBYEUBygYT2lSe0w/FOUDCe0qT2mH4oJ9FAcoGE9pUntMPxTlAwntKk9ph+KCfRQHKBhPaVJ7TD8U5QMJ7SpPaYfign0UBygYT2lSe0w/FOUDCe0qT2mH4oJ9FAcoGE9pUntMPxTlAwntKk9ph+KCfRQHKBhPaVJ7TD8U5QMJ7SpPaYfign0UBygYT2lSe0w/FOUDCe0qT2mH4oJ9FAcoGE9pUntMPxTlAwntKk9ph+KCfRQHKBhPaVJ7TD8U5QMJ7SpPaYfign1q4pR8dBLF+1ifH9dhb/uorlAwntKk9ph+K/DwgYT2lSe0w/FBXcKnMlPC83u+KNxvvuWAm/fe62lXcN2qw+Njo/ltPaOaZjSZ4uc0TycW4a6gsLVtfljh/79TePH8UEwih/wAscP8A36m8eP4p+WOH/v1N48fxQWvYiTm1MdyeLqnnXoEscc+ndeR3vVlXOtl9tMOjqKkur6ZrHsgcM08QBeOOa7KSdeY2K/nCtdHtphs0jY4q+mkkebNYyeJznHqABuUE0iIgIiIK9NwfYU9znuw+mc5xLnEwsJcSbknvuvHJvhHZtL4LFZEQVvk3wjs2l8Ficm+Edm0vgsVkRBW+TfCOzaXwWJyb4R2bS+CxWREFb5N8I7NpfBYnJvhHZtL4LFZEQVvk3wjs2l8FicnGEdm0vgsVkRBXOTjCOzaXwWJycYR2bS+CxWNEFc5OMI7NpfBYnJxhHZtL4LFY0QVzk4wjs2l8FicnGEdm0vgsVjRBXOTjCOzaXwWJycYR2bS+CxWNEFc5OMI7NpfBYnJxhHZtL4LFY0QVzk4wjs2l8FicnGEdm0vgsVjRBXOTjCOzaXwWJycYR2bS+CxWNEFc5OMI7NpfBYnJxhHZtL4LFY0QVzk4wjs2l8FicnGEdm0vgsVjWviHGcVJxVuNyOyXAIzZTl0JF9bdIQQnJxhHZtL4LF+cnGEdm0vgsSKtxMk3gYGtdYZgM0gEb3X0ks05msbuP6S9rAhfjqrFHO0ijY3M0XyBxIPGZifnBZrSGDrcHXGW9mh65OMI7NpfBYnJxhHZtL4LF+DEMTu29MyxBLiMpyfOWaB85zzlGu7yr9Fj+vxSujfE10IIkkA5rC4gB1iCQ6wOW7s1raWtqSAcnGEdm0vgsWai2Fw2CRssVDTslYbteyJgc09YI3LxNW4jcBkDNTYlwFmgyWcdJOdlbu3Zrk2ZazpbDJJnRAzNDZdbhu7fp0no70G0iIgIiICIiAiIgIiICIiAiIgIiICIiAiIgIiICIiAiIgIiICIiAiIgIiICIiAiIgIiIP/2Q=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12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512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079500" y="2060848"/>
            <a:ext cx="10716" cy="3456384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 flipH="1">
            <a:off x="827584" y="5398616"/>
            <a:ext cx="7192416" cy="8384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8" name="Group 37"/>
          <p:cNvGrpSpPr/>
          <p:nvPr/>
        </p:nvGrpSpPr>
        <p:grpSpPr>
          <a:xfrm>
            <a:off x="467544" y="5733256"/>
            <a:ext cx="1224136" cy="720080"/>
            <a:chOff x="2627784" y="1957462"/>
            <a:chExt cx="3672408" cy="1988368"/>
          </a:xfrm>
        </p:grpSpPr>
        <p:sp>
          <p:nvSpPr>
            <p:cNvPr id="13" name="Rounded Rectangle 12"/>
            <p:cNvSpPr/>
            <p:nvPr/>
          </p:nvSpPr>
          <p:spPr>
            <a:xfrm>
              <a:off x="2627784" y="2636912"/>
              <a:ext cx="504056" cy="1236910"/>
            </a:xfrm>
            <a:prstGeom prst="roundRect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5" name="Snip Same Side Corner Rectangle 14"/>
            <p:cNvSpPr/>
            <p:nvPr/>
          </p:nvSpPr>
          <p:spPr>
            <a:xfrm rot="10800000">
              <a:off x="3838397" y="2770684"/>
              <a:ext cx="1296144" cy="876870"/>
            </a:xfrm>
            <a:prstGeom prst="snip2Same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16" name="Straight Connector 15"/>
            <p:cNvCxnSpPr/>
            <p:nvPr/>
          </p:nvCxnSpPr>
          <p:spPr>
            <a:xfrm flipH="1">
              <a:off x="3131840" y="3490825"/>
              <a:ext cx="706557" cy="10183"/>
            </a:xfrm>
            <a:prstGeom prst="line">
              <a:avLst/>
            </a:prstGeom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>
              <a:stCxn id="15" idx="0"/>
            </p:cNvCxnSpPr>
            <p:nvPr/>
          </p:nvCxnSpPr>
          <p:spPr>
            <a:xfrm flipH="1" flipV="1">
              <a:off x="3131840" y="2996952"/>
              <a:ext cx="706557" cy="212167"/>
            </a:xfrm>
            <a:prstGeom prst="line">
              <a:avLst/>
            </a:prstGeom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flipH="1" flipV="1">
              <a:off x="5134541" y="3490825"/>
              <a:ext cx="733603" cy="82191"/>
            </a:xfrm>
            <a:prstGeom prst="line">
              <a:avLst/>
            </a:prstGeom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flipH="1">
              <a:off x="5134543" y="3068960"/>
              <a:ext cx="661593" cy="140277"/>
            </a:xfrm>
            <a:prstGeom prst="line">
              <a:avLst/>
            </a:prstGeom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flipV="1">
              <a:off x="4470704" y="1957462"/>
              <a:ext cx="0" cy="1540205"/>
            </a:xfrm>
            <a:prstGeom prst="line">
              <a:avLst/>
            </a:prstGeom>
            <a:ln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ounded Rectangle 13"/>
            <p:cNvSpPr/>
            <p:nvPr/>
          </p:nvSpPr>
          <p:spPr>
            <a:xfrm>
              <a:off x="5796136" y="2708920"/>
              <a:ext cx="504056" cy="1236910"/>
            </a:xfrm>
            <a:prstGeom prst="roundRect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39" name="Group 38"/>
          <p:cNvGrpSpPr/>
          <p:nvPr/>
        </p:nvGrpSpPr>
        <p:grpSpPr>
          <a:xfrm>
            <a:off x="7308304" y="5805264"/>
            <a:ext cx="1224136" cy="720080"/>
            <a:chOff x="2627784" y="1957462"/>
            <a:chExt cx="3672408" cy="1988368"/>
          </a:xfrm>
        </p:grpSpPr>
        <p:sp>
          <p:nvSpPr>
            <p:cNvPr id="40" name="Rounded Rectangle 39"/>
            <p:cNvSpPr/>
            <p:nvPr/>
          </p:nvSpPr>
          <p:spPr>
            <a:xfrm>
              <a:off x="2627784" y="2636912"/>
              <a:ext cx="504056" cy="1236910"/>
            </a:xfrm>
            <a:prstGeom prst="roundRect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1" name="Snip Same Side Corner Rectangle 40"/>
            <p:cNvSpPr/>
            <p:nvPr/>
          </p:nvSpPr>
          <p:spPr>
            <a:xfrm rot="10800000">
              <a:off x="3838397" y="2770684"/>
              <a:ext cx="1296144" cy="876870"/>
            </a:xfrm>
            <a:prstGeom prst="snip2Same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42" name="Straight Connector 41"/>
            <p:cNvCxnSpPr/>
            <p:nvPr/>
          </p:nvCxnSpPr>
          <p:spPr>
            <a:xfrm flipH="1">
              <a:off x="3131840" y="3490825"/>
              <a:ext cx="706557" cy="10183"/>
            </a:xfrm>
            <a:prstGeom prst="line">
              <a:avLst/>
            </a:prstGeom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>
              <a:stCxn id="41" idx="0"/>
            </p:cNvCxnSpPr>
            <p:nvPr/>
          </p:nvCxnSpPr>
          <p:spPr>
            <a:xfrm flipH="1" flipV="1">
              <a:off x="3131840" y="2996952"/>
              <a:ext cx="706557" cy="212167"/>
            </a:xfrm>
            <a:prstGeom prst="line">
              <a:avLst/>
            </a:prstGeom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flipH="1" flipV="1">
              <a:off x="5134541" y="3490825"/>
              <a:ext cx="733603" cy="82191"/>
            </a:xfrm>
            <a:prstGeom prst="line">
              <a:avLst/>
            </a:prstGeom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flipH="1">
              <a:off x="5134543" y="3068960"/>
              <a:ext cx="661593" cy="140277"/>
            </a:xfrm>
            <a:prstGeom prst="line">
              <a:avLst/>
            </a:prstGeom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flipV="1">
              <a:off x="4470704" y="1957462"/>
              <a:ext cx="0" cy="1540205"/>
            </a:xfrm>
            <a:prstGeom prst="line">
              <a:avLst/>
            </a:prstGeom>
            <a:ln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Rounded Rectangle 46"/>
            <p:cNvSpPr/>
            <p:nvPr/>
          </p:nvSpPr>
          <p:spPr>
            <a:xfrm>
              <a:off x="5796136" y="2708920"/>
              <a:ext cx="504056" cy="1236910"/>
            </a:xfrm>
            <a:prstGeom prst="roundRect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115" name="Group 114"/>
          <p:cNvGrpSpPr/>
          <p:nvPr/>
        </p:nvGrpSpPr>
        <p:grpSpPr>
          <a:xfrm rot="21116161">
            <a:off x="3757706" y="5749427"/>
            <a:ext cx="1521294" cy="817270"/>
            <a:chOff x="2915816" y="1844824"/>
            <a:chExt cx="3816424" cy="2088232"/>
          </a:xfrm>
        </p:grpSpPr>
        <p:cxnSp>
          <p:nvCxnSpPr>
            <p:cNvPr id="66" name="Straight Connector 65"/>
            <p:cNvCxnSpPr>
              <a:stCxn id="68" idx="2"/>
              <a:endCxn id="75" idx="2"/>
            </p:cNvCxnSpPr>
            <p:nvPr/>
          </p:nvCxnSpPr>
          <p:spPr>
            <a:xfrm>
              <a:off x="3237755" y="3513530"/>
              <a:ext cx="2981978" cy="419526"/>
            </a:xfrm>
            <a:prstGeom prst="line">
              <a:avLst/>
            </a:prstGeom>
            <a:ln>
              <a:prstDash val="lg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>
              <a:off x="2915816" y="3717032"/>
              <a:ext cx="3816424" cy="0"/>
            </a:xfrm>
            <a:prstGeom prst="line">
              <a:avLst/>
            </a:prstGeom>
            <a:ln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9" name="Snip Same Side Corner Rectangle 68"/>
            <p:cNvSpPr/>
            <p:nvPr/>
          </p:nvSpPr>
          <p:spPr>
            <a:xfrm rot="10800000">
              <a:off x="4139952" y="2708920"/>
              <a:ext cx="1219900" cy="825643"/>
            </a:xfrm>
            <a:prstGeom prst="snip2Same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70" name="Straight Connector 69"/>
            <p:cNvCxnSpPr/>
            <p:nvPr/>
          </p:nvCxnSpPr>
          <p:spPr>
            <a:xfrm flipH="1" flipV="1">
              <a:off x="3419872" y="3212976"/>
              <a:ext cx="720082" cy="174014"/>
            </a:xfrm>
            <a:prstGeom prst="line">
              <a:avLst/>
            </a:prstGeom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>
              <a:stCxn id="69" idx="0"/>
            </p:cNvCxnSpPr>
            <p:nvPr/>
          </p:nvCxnSpPr>
          <p:spPr>
            <a:xfrm flipH="1" flipV="1">
              <a:off x="3491880" y="2636912"/>
              <a:ext cx="648072" cy="484829"/>
            </a:xfrm>
            <a:prstGeom prst="line">
              <a:avLst/>
            </a:prstGeom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flipH="1" flipV="1">
              <a:off x="5359853" y="3386991"/>
              <a:ext cx="724315" cy="258033"/>
            </a:xfrm>
            <a:prstGeom prst="line">
              <a:avLst/>
            </a:prstGeom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flipH="1">
              <a:off x="5359856" y="3068960"/>
              <a:ext cx="724312" cy="52894"/>
            </a:xfrm>
            <a:prstGeom prst="line">
              <a:avLst/>
            </a:prstGeom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flipV="1">
              <a:off x="4735065" y="1943206"/>
              <a:ext cx="0" cy="1450227"/>
            </a:xfrm>
            <a:prstGeom prst="line">
              <a:avLst/>
            </a:prstGeom>
            <a:ln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5" name="Rounded Rectangle 74"/>
            <p:cNvSpPr/>
            <p:nvPr/>
          </p:nvSpPr>
          <p:spPr>
            <a:xfrm>
              <a:off x="5982530" y="2768406"/>
              <a:ext cx="474406" cy="1164650"/>
            </a:xfrm>
            <a:prstGeom prst="roundRect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76" name="Straight Connector 75"/>
            <p:cNvCxnSpPr/>
            <p:nvPr/>
          </p:nvCxnSpPr>
          <p:spPr>
            <a:xfrm flipV="1">
              <a:off x="4656736" y="1844824"/>
              <a:ext cx="347312" cy="1826574"/>
            </a:xfrm>
            <a:prstGeom prst="line">
              <a:avLst/>
            </a:prstGeom>
            <a:ln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Rounded Rectangle 67"/>
            <p:cNvSpPr/>
            <p:nvPr/>
          </p:nvSpPr>
          <p:spPr>
            <a:xfrm>
              <a:off x="3000552" y="2348880"/>
              <a:ext cx="474406" cy="1164650"/>
            </a:xfrm>
            <a:prstGeom prst="roundRect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122" name="Group 121"/>
          <p:cNvGrpSpPr/>
          <p:nvPr/>
        </p:nvGrpSpPr>
        <p:grpSpPr>
          <a:xfrm>
            <a:off x="1907704" y="5733256"/>
            <a:ext cx="1800200" cy="792088"/>
            <a:chOff x="1835696" y="5733256"/>
            <a:chExt cx="1800200" cy="792088"/>
          </a:xfrm>
        </p:grpSpPr>
        <p:cxnSp>
          <p:nvCxnSpPr>
            <p:cNvPr id="20" name="Straight Connector 19"/>
            <p:cNvCxnSpPr/>
            <p:nvPr/>
          </p:nvCxnSpPr>
          <p:spPr>
            <a:xfrm rot="21342462">
              <a:off x="1873243" y="6419689"/>
              <a:ext cx="1573020" cy="105655"/>
            </a:xfrm>
            <a:prstGeom prst="line">
              <a:avLst/>
            </a:prstGeom>
            <a:ln>
              <a:prstDash val="lg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21342462">
              <a:off x="1835696" y="6468100"/>
              <a:ext cx="1800200" cy="0"/>
            </a:xfrm>
            <a:prstGeom prst="line">
              <a:avLst/>
            </a:prstGeom>
            <a:ln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Snip Same Side Corner Rectangle 49"/>
            <p:cNvSpPr/>
            <p:nvPr/>
          </p:nvSpPr>
          <p:spPr>
            <a:xfrm rot="10542462">
              <a:off x="2413359" y="6066887"/>
              <a:ext cx="459462" cy="302860"/>
            </a:xfrm>
            <a:prstGeom prst="snip2Same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51" name="Straight Connector 50"/>
            <p:cNvCxnSpPr/>
            <p:nvPr/>
          </p:nvCxnSpPr>
          <p:spPr>
            <a:xfrm rot="21342462" flipH="1">
              <a:off x="2173472" y="6335897"/>
              <a:ext cx="250463" cy="3517"/>
            </a:xfrm>
            <a:prstGeom prst="line">
              <a:avLst/>
            </a:prstGeom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>
              <a:stCxn id="50" idx="0"/>
            </p:cNvCxnSpPr>
            <p:nvPr/>
          </p:nvCxnSpPr>
          <p:spPr>
            <a:xfrm flipH="1" flipV="1">
              <a:off x="2147278" y="6139374"/>
              <a:ext cx="266725" cy="92249"/>
            </a:xfrm>
            <a:prstGeom prst="line">
              <a:avLst/>
            </a:prstGeom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flipH="1" flipV="1">
              <a:off x="2881588" y="6302036"/>
              <a:ext cx="258367" cy="67798"/>
            </a:xfrm>
            <a:prstGeom prst="line">
              <a:avLst/>
            </a:prstGeom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flipH="1">
              <a:off x="2872181" y="6139374"/>
              <a:ext cx="242957" cy="65678"/>
            </a:xfrm>
            <a:prstGeom prst="line">
              <a:avLst/>
            </a:prstGeom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21342462" flipV="1">
              <a:off x="2621431" y="5786800"/>
              <a:ext cx="0" cy="531969"/>
            </a:xfrm>
            <a:prstGeom prst="line">
              <a:avLst/>
            </a:prstGeom>
            <a:ln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Rounded Rectangle 55"/>
            <p:cNvSpPr/>
            <p:nvPr/>
          </p:nvSpPr>
          <p:spPr>
            <a:xfrm rot="21342462">
              <a:off x="3112298" y="6039715"/>
              <a:ext cx="178680" cy="427214"/>
            </a:xfrm>
            <a:prstGeom prst="roundRect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59" name="Straight Connector 58"/>
            <p:cNvCxnSpPr/>
            <p:nvPr/>
          </p:nvCxnSpPr>
          <p:spPr>
            <a:xfrm rot="21342462" flipV="1">
              <a:off x="2594274" y="5733256"/>
              <a:ext cx="81363" cy="686759"/>
            </a:xfrm>
            <a:prstGeom prst="line">
              <a:avLst/>
            </a:prstGeom>
            <a:ln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9" name="Rounded Rectangle 48"/>
            <p:cNvSpPr/>
            <p:nvPr/>
          </p:nvSpPr>
          <p:spPr>
            <a:xfrm rot="21342462">
              <a:off x="1985099" y="6030328"/>
              <a:ext cx="178680" cy="427214"/>
            </a:xfrm>
            <a:prstGeom prst="roundRect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123" name="Group 122"/>
          <p:cNvGrpSpPr/>
          <p:nvPr/>
        </p:nvGrpSpPr>
        <p:grpSpPr>
          <a:xfrm>
            <a:off x="5436096" y="5733256"/>
            <a:ext cx="1800200" cy="792088"/>
            <a:chOff x="1835696" y="5733256"/>
            <a:chExt cx="1800200" cy="792088"/>
          </a:xfrm>
        </p:grpSpPr>
        <p:cxnSp>
          <p:nvCxnSpPr>
            <p:cNvPr id="124" name="Straight Connector 123"/>
            <p:cNvCxnSpPr/>
            <p:nvPr/>
          </p:nvCxnSpPr>
          <p:spPr>
            <a:xfrm rot="21342462">
              <a:off x="1873243" y="6419689"/>
              <a:ext cx="1573020" cy="105655"/>
            </a:xfrm>
            <a:prstGeom prst="line">
              <a:avLst/>
            </a:prstGeom>
            <a:ln>
              <a:prstDash val="lg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5" name="Straight Connector 124"/>
            <p:cNvCxnSpPr/>
            <p:nvPr/>
          </p:nvCxnSpPr>
          <p:spPr>
            <a:xfrm rot="21342462">
              <a:off x="1835696" y="6468100"/>
              <a:ext cx="1800200" cy="0"/>
            </a:xfrm>
            <a:prstGeom prst="line">
              <a:avLst/>
            </a:prstGeom>
            <a:ln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26" name="Snip Same Side Corner Rectangle 125"/>
            <p:cNvSpPr/>
            <p:nvPr/>
          </p:nvSpPr>
          <p:spPr>
            <a:xfrm rot="10542462">
              <a:off x="2413359" y="6066887"/>
              <a:ext cx="459462" cy="302860"/>
            </a:xfrm>
            <a:prstGeom prst="snip2Same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127" name="Straight Connector 126"/>
            <p:cNvCxnSpPr/>
            <p:nvPr/>
          </p:nvCxnSpPr>
          <p:spPr>
            <a:xfrm rot="21342462" flipH="1">
              <a:off x="2173472" y="6335897"/>
              <a:ext cx="250463" cy="3517"/>
            </a:xfrm>
            <a:prstGeom prst="line">
              <a:avLst/>
            </a:prstGeom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128" name="Straight Connector 127"/>
            <p:cNvCxnSpPr>
              <a:stCxn id="126" idx="0"/>
            </p:cNvCxnSpPr>
            <p:nvPr/>
          </p:nvCxnSpPr>
          <p:spPr>
            <a:xfrm flipH="1" flipV="1">
              <a:off x="2147278" y="6139374"/>
              <a:ext cx="266725" cy="92249"/>
            </a:xfrm>
            <a:prstGeom prst="line">
              <a:avLst/>
            </a:prstGeom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129" name="Straight Connector 128"/>
            <p:cNvCxnSpPr/>
            <p:nvPr/>
          </p:nvCxnSpPr>
          <p:spPr>
            <a:xfrm flipH="1" flipV="1">
              <a:off x="2881588" y="6302036"/>
              <a:ext cx="258367" cy="67798"/>
            </a:xfrm>
            <a:prstGeom prst="line">
              <a:avLst/>
            </a:prstGeom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130" name="Straight Connector 129"/>
            <p:cNvCxnSpPr/>
            <p:nvPr/>
          </p:nvCxnSpPr>
          <p:spPr>
            <a:xfrm flipH="1">
              <a:off x="2872181" y="6139374"/>
              <a:ext cx="242957" cy="65678"/>
            </a:xfrm>
            <a:prstGeom prst="line">
              <a:avLst/>
            </a:prstGeom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131" name="Straight Connector 130"/>
            <p:cNvCxnSpPr/>
            <p:nvPr/>
          </p:nvCxnSpPr>
          <p:spPr>
            <a:xfrm rot="21342462" flipV="1">
              <a:off x="2621431" y="5786800"/>
              <a:ext cx="0" cy="531969"/>
            </a:xfrm>
            <a:prstGeom prst="line">
              <a:avLst/>
            </a:prstGeom>
            <a:ln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2" name="Rounded Rectangle 131"/>
            <p:cNvSpPr/>
            <p:nvPr/>
          </p:nvSpPr>
          <p:spPr>
            <a:xfrm rot="21342462">
              <a:off x="3112298" y="6039715"/>
              <a:ext cx="178680" cy="427214"/>
            </a:xfrm>
            <a:prstGeom prst="roundRect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133" name="Straight Connector 132"/>
            <p:cNvCxnSpPr/>
            <p:nvPr/>
          </p:nvCxnSpPr>
          <p:spPr>
            <a:xfrm rot="21342462" flipV="1">
              <a:off x="2594274" y="5733256"/>
              <a:ext cx="81363" cy="686759"/>
            </a:xfrm>
            <a:prstGeom prst="line">
              <a:avLst/>
            </a:prstGeom>
            <a:ln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4" name="Rounded Rectangle 133"/>
            <p:cNvSpPr/>
            <p:nvPr/>
          </p:nvSpPr>
          <p:spPr>
            <a:xfrm rot="21342462">
              <a:off x="1985099" y="6030328"/>
              <a:ext cx="178680" cy="427214"/>
            </a:xfrm>
            <a:prstGeom prst="roundRect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140" name="Freeform 139"/>
          <p:cNvSpPr/>
          <p:nvPr/>
        </p:nvSpPr>
        <p:spPr>
          <a:xfrm>
            <a:off x="1079500" y="3604683"/>
            <a:ext cx="3708524" cy="1786467"/>
          </a:xfrm>
          <a:custGeom>
            <a:avLst/>
            <a:gdLst>
              <a:gd name="connsiteX0" fmla="*/ 0 w 3416300"/>
              <a:gd name="connsiteY0" fmla="*/ 1767417 h 1786467"/>
              <a:gd name="connsiteX1" fmla="*/ 381000 w 3416300"/>
              <a:gd name="connsiteY1" fmla="*/ 1780117 h 1786467"/>
              <a:gd name="connsiteX2" fmla="*/ 660400 w 3416300"/>
              <a:gd name="connsiteY2" fmla="*/ 1729317 h 1786467"/>
              <a:gd name="connsiteX3" fmla="*/ 927100 w 3416300"/>
              <a:gd name="connsiteY3" fmla="*/ 1589617 h 1786467"/>
              <a:gd name="connsiteX4" fmla="*/ 1181100 w 3416300"/>
              <a:gd name="connsiteY4" fmla="*/ 1335617 h 1786467"/>
              <a:gd name="connsiteX5" fmla="*/ 1549400 w 3416300"/>
              <a:gd name="connsiteY5" fmla="*/ 700617 h 1786467"/>
              <a:gd name="connsiteX6" fmla="*/ 1803400 w 3416300"/>
              <a:gd name="connsiteY6" fmla="*/ 306917 h 1786467"/>
              <a:gd name="connsiteX7" fmla="*/ 2044700 w 3416300"/>
              <a:gd name="connsiteY7" fmla="*/ 103717 h 1786467"/>
              <a:gd name="connsiteX8" fmla="*/ 2438400 w 3416300"/>
              <a:gd name="connsiteY8" fmla="*/ 14817 h 1786467"/>
              <a:gd name="connsiteX9" fmla="*/ 3149600 w 3416300"/>
              <a:gd name="connsiteY9" fmla="*/ 14817 h 1786467"/>
              <a:gd name="connsiteX10" fmla="*/ 3416300 w 3416300"/>
              <a:gd name="connsiteY10" fmla="*/ 14817 h 178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416300" h="1786467">
                <a:moveTo>
                  <a:pt x="0" y="1767417"/>
                </a:moveTo>
                <a:cubicBezTo>
                  <a:pt x="135466" y="1776942"/>
                  <a:pt x="270933" y="1786467"/>
                  <a:pt x="381000" y="1780117"/>
                </a:cubicBezTo>
                <a:cubicBezTo>
                  <a:pt x="491067" y="1773767"/>
                  <a:pt x="569383" y="1761067"/>
                  <a:pt x="660400" y="1729317"/>
                </a:cubicBezTo>
                <a:cubicBezTo>
                  <a:pt x="751417" y="1697567"/>
                  <a:pt x="840317" y="1655234"/>
                  <a:pt x="927100" y="1589617"/>
                </a:cubicBezTo>
                <a:cubicBezTo>
                  <a:pt x="1013883" y="1524000"/>
                  <a:pt x="1077383" y="1483784"/>
                  <a:pt x="1181100" y="1335617"/>
                </a:cubicBezTo>
                <a:cubicBezTo>
                  <a:pt x="1284817" y="1187450"/>
                  <a:pt x="1445683" y="872067"/>
                  <a:pt x="1549400" y="700617"/>
                </a:cubicBezTo>
                <a:cubicBezTo>
                  <a:pt x="1653117" y="529167"/>
                  <a:pt x="1720850" y="406400"/>
                  <a:pt x="1803400" y="306917"/>
                </a:cubicBezTo>
                <a:cubicBezTo>
                  <a:pt x="1885950" y="207434"/>
                  <a:pt x="1938867" y="152400"/>
                  <a:pt x="2044700" y="103717"/>
                </a:cubicBezTo>
                <a:cubicBezTo>
                  <a:pt x="2150533" y="55034"/>
                  <a:pt x="2254250" y="29634"/>
                  <a:pt x="2438400" y="14817"/>
                </a:cubicBezTo>
                <a:cubicBezTo>
                  <a:pt x="2622550" y="0"/>
                  <a:pt x="3149600" y="14817"/>
                  <a:pt x="3149600" y="14817"/>
                </a:cubicBezTo>
                <a:lnTo>
                  <a:pt x="3416300" y="14817"/>
                </a:ln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1" name="Freeform 140"/>
          <p:cNvSpPr/>
          <p:nvPr/>
        </p:nvSpPr>
        <p:spPr>
          <a:xfrm flipH="1">
            <a:off x="4442498" y="3606924"/>
            <a:ext cx="3600400" cy="1786467"/>
          </a:xfrm>
          <a:custGeom>
            <a:avLst/>
            <a:gdLst>
              <a:gd name="connsiteX0" fmla="*/ 0 w 3416300"/>
              <a:gd name="connsiteY0" fmla="*/ 1767417 h 1786467"/>
              <a:gd name="connsiteX1" fmla="*/ 381000 w 3416300"/>
              <a:gd name="connsiteY1" fmla="*/ 1780117 h 1786467"/>
              <a:gd name="connsiteX2" fmla="*/ 660400 w 3416300"/>
              <a:gd name="connsiteY2" fmla="*/ 1729317 h 1786467"/>
              <a:gd name="connsiteX3" fmla="*/ 927100 w 3416300"/>
              <a:gd name="connsiteY3" fmla="*/ 1589617 h 1786467"/>
              <a:gd name="connsiteX4" fmla="*/ 1181100 w 3416300"/>
              <a:gd name="connsiteY4" fmla="*/ 1335617 h 1786467"/>
              <a:gd name="connsiteX5" fmla="*/ 1549400 w 3416300"/>
              <a:gd name="connsiteY5" fmla="*/ 700617 h 1786467"/>
              <a:gd name="connsiteX6" fmla="*/ 1803400 w 3416300"/>
              <a:gd name="connsiteY6" fmla="*/ 306917 h 1786467"/>
              <a:gd name="connsiteX7" fmla="*/ 2044700 w 3416300"/>
              <a:gd name="connsiteY7" fmla="*/ 103717 h 1786467"/>
              <a:gd name="connsiteX8" fmla="*/ 2438400 w 3416300"/>
              <a:gd name="connsiteY8" fmla="*/ 14817 h 1786467"/>
              <a:gd name="connsiteX9" fmla="*/ 3149600 w 3416300"/>
              <a:gd name="connsiteY9" fmla="*/ 14817 h 1786467"/>
              <a:gd name="connsiteX10" fmla="*/ 3416300 w 3416300"/>
              <a:gd name="connsiteY10" fmla="*/ 14817 h 178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416300" h="1786467">
                <a:moveTo>
                  <a:pt x="0" y="1767417"/>
                </a:moveTo>
                <a:cubicBezTo>
                  <a:pt x="135466" y="1776942"/>
                  <a:pt x="270933" y="1786467"/>
                  <a:pt x="381000" y="1780117"/>
                </a:cubicBezTo>
                <a:cubicBezTo>
                  <a:pt x="491067" y="1773767"/>
                  <a:pt x="569383" y="1761067"/>
                  <a:pt x="660400" y="1729317"/>
                </a:cubicBezTo>
                <a:cubicBezTo>
                  <a:pt x="751417" y="1697567"/>
                  <a:pt x="840317" y="1655234"/>
                  <a:pt x="927100" y="1589617"/>
                </a:cubicBezTo>
                <a:cubicBezTo>
                  <a:pt x="1013883" y="1524000"/>
                  <a:pt x="1077383" y="1483784"/>
                  <a:pt x="1181100" y="1335617"/>
                </a:cubicBezTo>
                <a:cubicBezTo>
                  <a:pt x="1284817" y="1187450"/>
                  <a:pt x="1445683" y="872067"/>
                  <a:pt x="1549400" y="700617"/>
                </a:cubicBezTo>
                <a:cubicBezTo>
                  <a:pt x="1653117" y="529167"/>
                  <a:pt x="1720850" y="406400"/>
                  <a:pt x="1803400" y="306917"/>
                </a:cubicBezTo>
                <a:cubicBezTo>
                  <a:pt x="1885950" y="207434"/>
                  <a:pt x="1938867" y="152400"/>
                  <a:pt x="2044700" y="103717"/>
                </a:cubicBezTo>
                <a:cubicBezTo>
                  <a:pt x="2150533" y="55034"/>
                  <a:pt x="2254250" y="29634"/>
                  <a:pt x="2438400" y="14817"/>
                </a:cubicBezTo>
                <a:cubicBezTo>
                  <a:pt x="2622550" y="0"/>
                  <a:pt x="3149600" y="14817"/>
                  <a:pt x="3149600" y="14817"/>
                </a:cubicBezTo>
                <a:lnTo>
                  <a:pt x="3416300" y="14817"/>
                </a:ln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7" name="Freeform 76"/>
          <p:cNvSpPr/>
          <p:nvPr/>
        </p:nvSpPr>
        <p:spPr>
          <a:xfrm>
            <a:off x="839177" y="5085184"/>
            <a:ext cx="3703959" cy="313432"/>
          </a:xfrm>
          <a:custGeom>
            <a:avLst/>
            <a:gdLst>
              <a:gd name="connsiteX0" fmla="*/ 0 w 3416300"/>
              <a:gd name="connsiteY0" fmla="*/ 1767417 h 1786467"/>
              <a:gd name="connsiteX1" fmla="*/ 381000 w 3416300"/>
              <a:gd name="connsiteY1" fmla="*/ 1780117 h 1786467"/>
              <a:gd name="connsiteX2" fmla="*/ 660400 w 3416300"/>
              <a:gd name="connsiteY2" fmla="*/ 1729317 h 1786467"/>
              <a:gd name="connsiteX3" fmla="*/ 927100 w 3416300"/>
              <a:gd name="connsiteY3" fmla="*/ 1589617 h 1786467"/>
              <a:gd name="connsiteX4" fmla="*/ 1181100 w 3416300"/>
              <a:gd name="connsiteY4" fmla="*/ 1335617 h 1786467"/>
              <a:gd name="connsiteX5" fmla="*/ 1549400 w 3416300"/>
              <a:gd name="connsiteY5" fmla="*/ 700617 h 1786467"/>
              <a:gd name="connsiteX6" fmla="*/ 1803400 w 3416300"/>
              <a:gd name="connsiteY6" fmla="*/ 306917 h 1786467"/>
              <a:gd name="connsiteX7" fmla="*/ 2044700 w 3416300"/>
              <a:gd name="connsiteY7" fmla="*/ 103717 h 1786467"/>
              <a:gd name="connsiteX8" fmla="*/ 2438400 w 3416300"/>
              <a:gd name="connsiteY8" fmla="*/ 14817 h 1786467"/>
              <a:gd name="connsiteX9" fmla="*/ 3149600 w 3416300"/>
              <a:gd name="connsiteY9" fmla="*/ 14817 h 1786467"/>
              <a:gd name="connsiteX10" fmla="*/ 3416300 w 3416300"/>
              <a:gd name="connsiteY10" fmla="*/ 14817 h 178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416300" h="1786467">
                <a:moveTo>
                  <a:pt x="0" y="1767417"/>
                </a:moveTo>
                <a:cubicBezTo>
                  <a:pt x="135466" y="1776942"/>
                  <a:pt x="270933" y="1786467"/>
                  <a:pt x="381000" y="1780117"/>
                </a:cubicBezTo>
                <a:cubicBezTo>
                  <a:pt x="491067" y="1773767"/>
                  <a:pt x="569383" y="1761067"/>
                  <a:pt x="660400" y="1729317"/>
                </a:cubicBezTo>
                <a:cubicBezTo>
                  <a:pt x="751417" y="1697567"/>
                  <a:pt x="840317" y="1655234"/>
                  <a:pt x="927100" y="1589617"/>
                </a:cubicBezTo>
                <a:cubicBezTo>
                  <a:pt x="1013883" y="1524000"/>
                  <a:pt x="1077383" y="1483784"/>
                  <a:pt x="1181100" y="1335617"/>
                </a:cubicBezTo>
                <a:cubicBezTo>
                  <a:pt x="1284817" y="1187450"/>
                  <a:pt x="1445683" y="872067"/>
                  <a:pt x="1549400" y="700617"/>
                </a:cubicBezTo>
                <a:cubicBezTo>
                  <a:pt x="1653117" y="529167"/>
                  <a:pt x="1720850" y="406400"/>
                  <a:pt x="1803400" y="306917"/>
                </a:cubicBezTo>
                <a:cubicBezTo>
                  <a:pt x="1885950" y="207434"/>
                  <a:pt x="1938867" y="152400"/>
                  <a:pt x="2044700" y="103717"/>
                </a:cubicBezTo>
                <a:cubicBezTo>
                  <a:pt x="2150533" y="55034"/>
                  <a:pt x="2254250" y="29634"/>
                  <a:pt x="2438400" y="14817"/>
                </a:cubicBezTo>
                <a:cubicBezTo>
                  <a:pt x="2622550" y="0"/>
                  <a:pt x="3149600" y="14817"/>
                  <a:pt x="3149600" y="14817"/>
                </a:cubicBezTo>
                <a:lnTo>
                  <a:pt x="3416300" y="14817"/>
                </a:lnTo>
              </a:path>
            </a:pathLst>
          </a:custGeom>
          <a:ln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8" name="Freeform 77"/>
          <p:cNvSpPr/>
          <p:nvPr/>
        </p:nvSpPr>
        <p:spPr>
          <a:xfrm flipH="1">
            <a:off x="4355976" y="5085185"/>
            <a:ext cx="3600400" cy="313432"/>
          </a:xfrm>
          <a:custGeom>
            <a:avLst/>
            <a:gdLst>
              <a:gd name="connsiteX0" fmla="*/ 0 w 3416300"/>
              <a:gd name="connsiteY0" fmla="*/ 1767417 h 1786467"/>
              <a:gd name="connsiteX1" fmla="*/ 381000 w 3416300"/>
              <a:gd name="connsiteY1" fmla="*/ 1780117 h 1786467"/>
              <a:gd name="connsiteX2" fmla="*/ 660400 w 3416300"/>
              <a:gd name="connsiteY2" fmla="*/ 1729317 h 1786467"/>
              <a:gd name="connsiteX3" fmla="*/ 927100 w 3416300"/>
              <a:gd name="connsiteY3" fmla="*/ 1589617 h 1786467"/>
              <a:gd name="connsiteX4" fmla="*/ 1181100 w 3416300"/>
              <a:gd name="connsiteY4" fmla="*/ 1335617 h 1786467"/>
              <a:gd name="connsiteX5" fmla="*/ 1549400 w 3416300"/>
              <a:gd name="connsiteY5" fmla="*/ 700617 h 1786467"/>
              <a:gd name="connsiteX6" fmla="*/ 1803400 w 3416300"/>
              <a:gd name="connsiteY6" fmla="*/ 306917 h 1786467"/>
              <a:gd name="connsiteX7" fmla="*/ 2044700 w 3416300"/>
              <a:gd name="connsiteY7" fmla="*/ 103717 h 1786467"/>
              <a:gd name="connsiteX8" fmla="*/ 2438400 w 3416300"/>
              <a:gd name="connsiteY8" fmla="*/ 14817 h 1786467"/>
              <a:gd name="connsiteX9" fmla="*/ 3149600 w 3416300"/>
              <a:gd name="connsiteY9" fmla="*/ 14817 h 1786467"/>
              <a:gd name="connsiteX10" fmla="*/ 3416300 w 3416300"/>
              <a:gd name="connsiteY10" fmla="*/ 14817 h 178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416300" h="1786467">
                <a:moveTo>
                  <a:pt x="0" y="1767417"/>
                </a:moveTo>
                <a:cubicBezTo>
                  <a:pt x="135466" y="1776942"/>
                  <a:pt x="270933" y="1786467"/>
                  <a:pt x="381000" y="1780117"/>
                </a:cubicBezTo>
                <a:cubicBezTo>
                  <a:pt x="491067" y="1773767"/>
                  <a:pt x="569383" y="1761067"/>
                  <a:pt x="660400" y="1729317"/>
                </a:cubicBezTo>
                <a:cubicBezTo>
                  <a:pt x="751417" y="1697567"/>
                  <a:pt x="840317" y="1655234"/>
                  <a:pt x="927100" y="1589617"/>
                </a:cubicBezTo>
                <a:cubicBezTo>
                  <a:pt x="1013883" y="1524000"/>
                  <a:pt x="1077383" y="1483784"/>
                  <a:pt x="1181100" y="1335617"/>
                </a:cubicBezTo>
                <a:cubicBezTo>
                  <a:pt x="1284817" y="1187450"/>
                  <a:pt x="1445683" y="872067"/>
                  <a:pt x="1549400" y="700617"/>
                </a:cubicBezTo>
                <a:cubicBezTo>
                  <a:pt x="1653117" y="529167"/>
                  <a:pt x="1720850" y="406400"/>
                  <a:pt x="1803400" y="306917"/>
                </a:cubicBezTo>
                <a:cubicBezTo>
                  <a:pt x="1885950" y="207434"/>
                  <a:pt x="1938867" y="152400"/>
                  <a:pt x="2044700" y="103717"/>
                </a:cubicBezTo>
                <a:cubicBezTo>
                  <a:pt x="2150533" y="55034"/>
                  <a:pt x="2254250" y="29634"/>
                  <a:pt x="2438400" y="14817"/>
                </a:cubicBezTo>
                <a:cubicBezTo>
                  <a:pt x="2622550" y="0"/>
                  <a:pt x="3149600" y="14817"/>
                  <a:pt x="3149600" y="14817"/>
                </a:cubicBezTo>
                <a:lnTo>
                  <a:pt x="3416300" y="14817"/>
                </a:lnTo>
              </a:path>
            </a:pathLst>
          </a:custGeom>
          <a:ln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1433277" y="1861698"/>
            <a:ext cx="0" cy="3854684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Straight Connector 78"/>
          <p:cNvCxnSpPr/>
          <p:nvPr/>
        </p:nvCxnSpPr>
        <p:spPr>
          <a:xfrm flipV="1">
            <a:off x="2648122" y="1861698"/>
            <a:ext cx="0" cy="3854684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Straight Connector 79"/>
          <p:cNvCxnSpPr/>
          <p:nvPr/>
        </p:nvCxnSpPr>
        <p:spPr>
          <a:xfrm flipV="1">
            <a:off x="3882697" y="1932862"/>
            <a:ext cx="0" cy="3854684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Straight Connector 80"/>
          <p:cNvCxnSpPr/>
          <p:nvPr/>
        </p:nvCxnSpPr>
        <p:spPr>
          <a:xfrm flipV="1">
            <a:off x="5198535" y="1932862"/>
            <a:ext cx="0" cy="3854684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Straight Connector 81"/>
          <p:cNvCxnSpPr/>
          <p:nvPr/>
        </p:nvCxnSpPr>
        <p:spPr>
          <a:xfrm flipV="1">
            <a:off x="6544589" y="1932862"/>
            <a:ext cx="0" cy="3854684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Straight Connector 82"/>
          <p:cNvCxnSpPr/>
          <p:nvPr/>
        </p:nvCxnSpPr>
        <p:spPr>
          <a:xfrm flipV="1">
            <a:off x="7819697" y="1932862"/>
            <a:ext cx="0" cy="3854684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/>
          <p:cNvCxnSpPr/>
          <p:nvPr/>
        </p:nvCxnSpPr>
        <p:spPr>
          <a:xfrm>
            <a:off x="1087106" y="2447378"/>
            <a:ext cx="346171" cy="0"/>
          </a:xfrm>
          <a:prstGeom prst="line">
            <a:avLst/>
          </a:prstGeom>
          <a:ln w="254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Freeform 26"/>
          <p:cNvSpPr/>
          <p:nvPr/>
        </p:nvSpPr>
        <p:spPr>
          <a:xfrm>
            <a:off x="1438275" y="1838325"/>
            <a:ext cx="1209676" cy="605599"/>
          </a:xfrm>
          <a:custGeom>
            <a:avLst/>
            <a:gdLst>
              <a:gd name="connsiteX0" fmla="*/ 0 w 1214438"/>
              <a:gd name="connsiteY0" fmla="*/ 576263 h 576263"/>
              <a:gd name="connsiteX1" fmla="*/ 138113 w 1214438"/>
              <a:gd name="connsiteY1" fmla="*/ 566738 h 576263"/>
              <a:gd name="connsiteX2" fmla="*/ 352425 w 1214438"/>
              <a:gd name="connsiteY2" fmla="*/ 519113 h 576263"/>
              <a:gd name="connsiteX3" fmla="*/ 623888 w 1214438"/>
              <a:gd name="connsiteY3" fmla="*/ 347663 h 576263"/>
              <a:gd name="connsiteX4" fmla="*/ 814388 w 1214438"/>
              <a:gd name="connsiteY4" fmla="*/ 128588 h 576263"/>
              <a:gd name="connsiteX5" fmla="*/ 995363 w 1214438"/>
              <a:gd name="connsiteY5" fmla="*/ 28575 h 576263"/>
              <a:gd name="connsiteX6" fmla="*/ 1214438 w 1214438"/>
              <a:gd name="connsiteY6" fmla="*/ 0 h 576263"/>
              <a:gd name="connsiteX0" fmla="*/ 0 w 1214438"/>
              <a:gd name="connsiteY0" fmla="*/ 576263 h 577024"/>
              <a:gd name="connsiteX1" fmla="*/ 138113 w 1214438"/>
              <a:gd name="connsiteY1" fmla="*/ 566738 h 577024"/>
              <a:gd name="connsiteX2" fmla="*/ 409575 w 1214438"/>
              <a:gd name="connsiteY2" fmla="*/ 490538 h 577024"/>
              <a:gd name="connsiteX3" fmla="*/ 623888 w 1214438"/>
              <a:gd name="connsiteY3" fmla="*/ 347663 h 577024"/>
              <a:gd name="connsiteX4" fmla="*/ 814388 w 1214438"/>
              <a:gd name="connsiteY4" fmla="*/ 128588 h 577024"/>
              <a:gd name="connsiteX5" fmla="*/ 995363 w 1214438"/>
              <a:gd name="connsiteY5" fmla="*/ 28575 h 577024"/>
              <a:gd name="connsiteX6" fmla="*/ 1214438 w 1214438"/>
              <a:gd name="connsiteY6" fmla="*/ 0 h 577024"/>
              <a:gd name="connsiteX0" fmla="*/ 0 w 1214438"/>
              <a:gd name="connsiteY0" fmla="*/ 576263 h 577024"/>
              <a:gd name="connsiteX1" fmla="*/ 138113 w 1214438"/>
              <a:gd name="connsiteY1" fmla="*/ 566738 h 577024"/>
              <a:gd name="connsiteX2" fmla="*/ 409575 w 1214438"/>
              <a:gd name="connsiteY2" fmla="*/ 490538 h 577024"/>
              <a:gd name="connsiteX3" fmla="*/ 642938 w 1214438"/>
              <a:gd name="connsiteY3" fmla="*/ 319088 h 577024"/>
              <a:gd name="connsiteX4" fmla="*/ 814388 w 1214438"/>
              <a:gd name="connsiteY4" fmla="*/ 128588 h 577024"/>
              <a:gd name="connsiteX5" fmla="*/ 995363 w 1214438"/>
              <a:gd name="connsiteY5" fmla="*/ 28575 h 577024"/>
              <a:gd name="connsiteX6" fmla="*/ 1214438 w 1214438"/>
              <a:gd name="connsiteY6" fmla="*/ 0 h 577024"/>
              <a:gd name="connsiteX0" fmla="*/ 0 w 1214438"/>
              <a:gd name="connsiteY0" fmla="*/ 576263 h 577024"/>
              <a:gd name="connsiteX1" fmla="*/ 138113 w 1214438"/>
              <a:gd name="connsiteY1" fmla="*/ 566738 h 577024"/>
              <a:gd name="connsiteX2" fmla="*/ 409575 w 1214438"/>
              <a:gd name="connsiteY2" fmla="*/ 490538 h 577024"/>
              <a:gd name="connsiteX3" fmla="*/ 642938 w 1214438"/>
              <a:gd name="connsiteY3" fmla="*/ 319088 h 577024"/>
              <a:gd name="connsiteX4" fmla="*/ 842963 w 1214438"/>
              <a:gd name="connsiteY4" fmla="*/ 114300 h 577024"/>
              <a:gd name="connsiteX5" fmla="*/ 995363 w 1214438"/>
              <a:gd name="connsiteY5" fmla="*/ 28575 h 577024"/>
              <a:gd name="connsiteX6" fmla="*/ 1214438 w 1214438"/>
              <a:gd name="connsiteY6" fmla="*/ 0 h 577024"/>
              <a:gd name="connsiteX0" fmla="*/ 0 w 1214438"/>
              <a:gd name="connsiteY0" fmla="*/ 579287 h 580048"/>
              <a:gd name="connsiteX1" fmla="*/ 138113 w 1214438"/>
              <a:gd name="connsiteY1" fmla="*/ 569762 h 580048"/>
              <a:gd name="connsiteX2" fmla="*/ 409575 w 1214438"/>
              <a:gd name="connsiteY2" fmla="*/ 493562 h 580048"/>
              <a:gd name="connsiteX3" fmla="*/ 642938 w 1214438"/>
              <a:gd name="connsiteY3" fmla="*/ 322112 h 580048"/>
              <a:gd name="connsiteX4" fmla="*/ 842963 w 1214438"/>
              <a:gd name="connsiteY4" fmla="*/ 117324 h 580048"/>
              <a:gd name="connsiteX5" fmla="*/ 1028701 w 1214438"/>
              <a:gd name="connsiteY5" fmla="*/ 7787 h 580048"/>
              <a:gd name="connsiteX6" fmla="*/ 1214438 w 1214438"/>
              <a:gd name="connsiteY6" fmla="*/ 3024 h 580048"/>
              <a:gd name="connsiteX0" fmla="*/ 0 w 1214438"/>
              <a:gd name="connsiteY0" fmla="*/ 576263 h 577024"/>
              <a:gd name="connsiteX1" fmla="*/ 138113 w 1214438"/>
              <a:gd name="connsiteY1" fmla="*/ 566738 h 577024"/>
              <a:gd name="connsiteX2" fmla="*/ 409575 w 1214438"/>
              <a:gd name="connsiteY2" fmla="*/ 490538 h 577024"/>
              <a:gd name="connsiteX3" fmla="*/ 642938 w 1214438"/>
              <a:gd name="connsiteY3" fmla="*/ 319088 h 577024"/>
              <a:gd name="connsiteX4" fmla="*/ 842963 w 1214438"/>
              <a:gd name="connsiteY4" fmla="*/ 114300 h 577024"/>
              <a:gd name="connsiteX5" fmla="*/ 1038226 w 1214438"/>
              <a:gd name="connsiteY5" fmla="*/ 14288 h 577024"/>
              <a:gd name="connsiteX6" fmla="*/ 1214438 w 1214438"/>
              <a:gd name="connsiteY6" fmla="*/ 0 h 577024"/>
              <a:gd name="connsiteX0" fmla="*/ 0 w 1209676"/>
              <a:gd name="connsiteY0" fmla="*/ 604838 h 605599"/>
              <a:gd name="connsiteX1" fmla="*/ 138113 w 1209676"/>
              <a:gd name="connsiteY1" fmla="*/ 595313 h 605599"/>
              <a:gd name="connsiteX2" fmla="*/ 409575 w 1209676"/>
              <a:gd name="connsiteY2" fmla="*/ 519113 h 605599"/>
              <a:gd name="connsiteX3" fmla="*/ 642938 w 1209676"/>
              <a:gd name="connsiteY3" fmla="*/ 347663 h 605599"/>
              <a:gd name="connsiteX4" fmla="*/ 842963 w 1209676"/>
              <a:gd name="connsiteY4" fmla="*/ 142875 h 605599"/>
              <a:gd name="connsiteX5" fmla="*/ 1038226 w 1209676"/>
              <a:gd name="connsiteY5" fmla="*/ 42863 h 605599"/>
              <a:gd name="connsiteX6" fmla="*/ 1209676 w 1209676"/>
              <a:gd name="connsiteY6" fmla="*/ 0 h 6055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09676" h="605599">
                <a:moveTo>
                  <a:pt x="0" y="604838"/>
                </a:moveTo>
                <a:cubicBezTo>
                  <a:pt x="39688" y="604838"/>
                  <a:pt x="69851" y="609600"/>
                  <a:pt x="138113" y="595313"/>
                </a:cubicBezTo>
                <a:cubicBezTo>
                  <a:pt x="206375" y="581026"/>
                  <a:pt x="325438" y="560388"/>
                  <a:pt x="409575" y="519113"/>
                </a:cubicBezTo>
                <a:cubicBezTo>
                  <a:pt x="493713" y="477838"/>
                  <a:pt x="570707" y="410369"/>
                  <a:pt x="642938" y="347663"/>
                </a:cubicBezTo>
                <a:cubicBezTo>
                  <a:pt x="715169" y="284957"/>
                  <a:pt x="777082" y="193675"/>
                  <a:pt x="842963" y="142875"/>
                </a:cubicBezTo>
                <a:cubicBezTo>
                  <a:pt x="908844" y="92075"/>
                  <a:pt x="977107" y="66675"/>
                  <a:pt x="1038226" y="42863"/>
                </a:cubicBezTo>
                <a:cubicBezTo>
                  <a:pt x="1099345" y="19051"/>
                  <a:pt x="1127920" y="8731"/>
                  <a:pt x="1209676" y="0"/>
                </a:cubicBezTo>
              </a:path>
            </a:pathLst>
          </a:custGeom>
          <a:noFill/>
          <a:ln w="25400" cmpd="sng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4" name="Freeform 83"/>
          <p:cNvSpPr/>
          <p:nvPr/>
        </p:nvSpPr>
        <p:spPr>
          <a:xfrm flipH="1">
            <a:off x="2648121" y="1841779"/>
            <a:ext cx="1234575" cy="605599"/>
          </a:xfrm>
          <a:custGeom>
            <a:avLst/>
            <a:gdLst>
              <a:gd name="connsiteX0" fmla="*/ 0 w 1214438"/>
              <a:gd name="connsiteY0" fmla="*/ 576263 h 576263"/>
              <a:gd name="connsiteX1" fmla="*/ 138113 w 1214438"/>
              <a:gd name="connsiteY1" fmla="*/ 566738 h 576263"/>
              <a:gd name="connsiteX2" fmla="*/ 352425 w 1214438"/>
              <a:gd name="connsiteY2" fmla="*/ 519113 h 576263"/>
              <a:gd name="connsiteX3" fmla="*/ 623888 w 1214438"/>
              <a:gd name="connsiteY3" fmla="*/ 347663 h 576263"/>
              <a:gd name="connsiteX4" fmla="*/ 814388 w 1214438"/>
              <a:gd name="connsiteY4" fmla="*/ 128588 h 576263"/>
              <a:gd name="connsiteX5" fmla="*/ 995363 w 1214438"/>
              <a:gd name="connsiteY5" fmla="*/ 28575 h 576263"/>
              <a:gd name="connsiteX6" fmla="*/ 1214438 w 1214438"/>
              <a:gd name="connsiteY6" fmla="*/ 0 h 576263"/>
              <a:gd name="connsiteX0" fmla="*/ 0 w 1214438"/>
              <a:gd name="connsiteY0" fmla="*/ 576263 h 577024"/>
              <a:gd name="connsiteX1" fmla="*/ 138113 w 1214438"/>
              <a:gd name="connsiteY1" fmla="*/ 566738 h 577024"/>
              <a:gd name="connsiteX2" fmla="*/ 409575 w 1214438"/>
              <a:gd name="connsiteY2" fmla="*/ 490538 h 577024"/>
              <a:gd name="connsiteX3" fmla="*/ 623888 w 1214438"/>
              <a:gd name="connsiteY3" fmla="*/ 347663 h 577024"/>
              <a:gd name="connsiteX4" fmla="*/ 814388 w 1214438"/>
              <a:gd name="connsiteY4" fmla="*/ 128588 h 577024"/>
              <a:gd name="connsiteX5" fmla="*/ 995363 w 1214438"/>
              <a:gd name="connsiteY5" fmla="*/ 28575 h 577024"/>
              <a:gd name="connsiteX6" fmla="*/ 1214438 w 1214438"/>
              <a:gd name="connsiteY6" fmla="*/ 0 h 577024"/>
              <a:gd name="connsiteX0" fmla="*/ 0 w 1214438"/>
              <a:gd name="connsiteY0" fmla="*/ 576263 h 577024"/>
              <a:gd name="connsiteX1" fmla="*/ 138113 w 1214438"/>
              <a:gd name="connsiteY1" fmla="*/ 566738 h 577024"/>
              <a:gd name="connsiteX2" fmla="*/ 409575 w 1214438"/>
              <a:gd name="connsiteY2" fmla="*/ 490538 h 577024"/>
              <a:gd name="connsiteX3" fmla="*/ 642938 w 1214438"/>
              <a:gd name="connsiteY3" fmla="*/ 319088 h 577024"/>
              <a:gd name="connsiteX4" fmla="*/ 814388 w 1214438"/>
              <a:gd name="connsiteY4" fmla="*/ 128588 h 577024"/>
              <a:gd name="connsiteX5" fmla="*/ 995363 w 1214438"/>
              <a:gd name="connsiteY5" fmla="*/ 28575 h 577024"/>
              <a:gd name="connsiteX6" fmla="*/ 1214438 w 1214438"/>
              <a:gd name="connsiteY6" fmla="*/ 0 h 577024"/>
              <a:gd name="connsiteX0" fmla="*/ 0 w 1214438"/>
              <a:gd name="connsiteY0" fmla="*/ 576263 h 577024"/>
              <a:gd name="connsiteX1" fmla="*/ 138113 w 1214438"/>
              <a:gd name="connsiteY1" fmla="*/ 566738 h 577024"/>
              <a:gd name="connsiteX2" fmla="*/ 409575 w 1214438"/>
              <a:gd name="connsiteY2" fmla="*/ 490538 h 577024"/>
              <a:gd name="connsiteX3" fmla="*/ 642938 w 1214438"/>
              <a:gd name="connsiteY3" fmla="*/ 319088 h 577024"/>
              <a:gd name="connsiteX4" fmla="*/ 842963 w 1214438"/>
              <a:gd name="connsiteY4" fmla="*/ 114300 h 577024"/>
              <a:gd name="connsiteX5" fmla="*/ 995363 w 1214438"/>
              <a:gd name="connsiteY5" fmla="*/ 28575 h 577024"/>
              <a:gd name="connsiteX6" fmla="*/ 1214438 w 1214438"/>
              <a:gd name="connsiteY6" fmla="*/ 0 h 577024"/>
              <a:gd name="connsiteX0" fmla="*/ 0 w 1214438"/>
              <a:gd name="connsiteY0" fmla="*/ 579287 h 580048"/>
              <a:gd name="connsiteX1" fmla="*/ 138113 w 1214438"/>
              <a:gd name="connsiteY1" fmla="*/ 569762 h 580048"/>
              <a:gd name="connsiteX2" fmla="*/ 409575 w 1214438"/>
              <a:gd name="connsiteY2" fmla="*/ 493562 h 580048"/>
              <a:gd name="connsiteX3" fmla="*/ 642938 w 1214438"/>
              <a:gd name="connsiteY3" fmla="*/ 322112 h 580048"/>
              <a:gd name="connsiteX4" fmla="*/ 842963 w 1214438"/>
              <a:gd name="connsiteY4" fmla="*/ 117324 h 580048"/>
              <a:gd name="connsiteX5" fmla="*/ 1028701 w 1214438"/>
              <a:gd name="connsiteY5" fmla="*/ 7787 h 580048"/>
              <a:gd name="connsiteX6" fmla="*/ 1214438 w 1214438"/>
              <a:gd name="connsiteY6" fmla="*/ 3024 h 580048"/>
              <a:gd name="connsiteX0" fmla="*/ 0 w 1214438"/>
              <a:gd name="connsiteY0" fmla="*/ 576263 h 577024"/>
              <a:gd name="connsiteX1" fmla="*/ 138113 w 1214438"/>
              <a:gd name="connsiteY1" fmla="*/ 566738 h 577024"/>
              <a:gd name="connsiteX2" fmla="*/ 409575 w 1214438"/>
              <a:gd name="connsiteY2" fmla="*/ 490538 h 577024"/>
              <a:gd name="connsiteX3" fmla="*/ 642938 w 1214438"/>
              <a:gd name="connsiteY3" fmla="*/ 319088 h 577024"/>
              <a:gd name="connsiteX4" fmla="*/ 842963 w 1214438"/>
              <a:gd name="connsiteY4" fmla="*/ 114300 h 577024"/>
              <a:gd name="connsiteX5" fmla="*/ 1038226 w 1214438"/>
              <a:gd name="connsiteY5" fmla="*/ 14288 h 577024"/>
              <a:gd name="connsiteX6" fmla="*/ 1214438 w 1214438"/>
              <a:gd name="connsiteY6" fmla="*/ 0 h 577024"/>
              <a:gd name="connsiteX0" fmla="*/ 0 w 1209676"/>
              <a:gd name="connsiteY0" fmla="*/ 604838 h 605599"/>
              <a:gd name="connsiteX1" fmla="*/ 138113 w 1209676"/>
              <a:gd name="connsiteY1" fmla="*/ 595313 h 605599"/>
              <a:gd name="connsiteX2" fmla="*/ 409575 w 1209676"/>
              <a:gd name="connsiteY2" fmla="*/ 519113 h 605599"/>
              <a:gd name="connsiteX3" fmla="*/ 642938 w 1209676"/>
              <a:gd name="connsiteY3" fmla="*/ 347663 h 605599"/>
              <a:gd name="connsiteX4" fmla="*/ 842963 w 1209676"/>
              <a:gd name="connsiteY4" fmla="*/ 142875 h 605599"/>
              <a:gd name="connsiteX5" fmla="*/ 1038226 w 1209676"/>
              <a:gd name="connsiteY5" fmla="*/ 42863 h 605599"/>
              <a:gd name="connsiteX6" fmla="*/ 1209676 w 1209676"/>
              <a:gd name="connsiteY6" fmla="*/ 0 h 6055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09676" h="605599">
                <a:moveTo>
                  <a:pt x="0" y="604838"/>
                </a:moveTo>
                <a:cubicBezTo>
                  <a:pt x="39688" y="604838"/>
                  <a:pt x="69851" y="609600"/>
                  <a:pt x="138113" y="595313"/>
                </a:cubicBezTo>
                <a:cubicBezTo>
                  <a:pt x="206375" y="581026"/>
                  <a:pt x="325438" y="560388"/>
                  <a:pt x="409575" y="519113"/>
                </a:cubicBezTo>
                <a:cubicBezTo>
                  <a:pt x="493713" y="477838"/>
                  <a:pt x="570707" y="410369"/>
                  <a:pt x="642938" y="347663"/>
                </a:cubicBezTo>
                <a:cubicBezTo>
                  <a:pt x="715169" y="284957"/>
                  <a:pt x="777082" y="193675"/>
                  <a:pt x="842963" y="142875"/>
                </a:cubicBezTo>
                <a:cubicBezTo>
                  <a:pt x="908844" y="92075"/>
                  <a:pt x="977107" y="66675"/>
                  <a:pt x="1038226" y="42863"/>
                </a:cubicBezTo>
                <a:cubicBezTo>
                  <a:pt x="1099345" y="19051"/>
                  <a:pt x="1127920" y="8731"/>
                  <a:pt x="1209676" y="0"/>
                </a:cubicBezTo>
              </a:path>
            </a:pathLst>
          </a:custGeom>
          <a:noFill/>
          <a:ln w="25400" cmpd="sng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28" name="Group 27"/>
          <p:cNvGrpSpPr/>
          <p:nvPr/>
        </p:nvGrpSpPr>
        <p:grpSpPr>
          <a:xfrm rot="10800000">
            <a:off x="5203766" y="2459907"/>
            <a:ext cx="2795590" cy="609053"/>
            <a:chOff x="1239506" y="1990725"/>
            <a:chExt cx="2795590" cy="609053"/>
          </a:xfrm>
        </p:grpSpPr>
        <p:cxnSp>
          <p:nvCxnSpPr>
            <p:cNvPr id="88" name="Straight Connector 87"/>
            <p:cNvCxnSpPr/>
            <p:nvPr/>
          </p:nvCxnSpPr>
          <p:spPr>
            <a:xfrm>
              <a:off x="1239506" y="2599778"/>
              <a:ext cx="346171" cy="0"/>
            </a:xfrm>
            <a:prstGeom prst="line">
              <a:avLst/>
            </a:prstGeom>
            <a:ln w="25400">
              <a:solidFill>
                <a:srgbClr val="00B0F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9" name="Freeform 88"/>
            <p:cNvSpPr/>
            <p:nvPr/>
          </p:nvSpPr>
          <p:spPr>
            <a:xfrm>
              <a:off x="1590675" y="1990725"/>
              <a:ext cx="1209676" cy="605599"/>
            </a:xfrm>
            <a:custGeom>
              <a:avLst/>
              <a:gdLst>
                <a:gd name="connsiteX0" fmla="*/ 0 w 1214438"/>
                <a:gd name="connsiteY0" fmla="*/ 576263 h 576263"/>
                <a:gd name="connsiteX1" fmla="*/ 138113 w 1214438"/>
                <a:gd name="connsiteY1" fmla="*/ 566738 h 576263"/>
                <a:gd name="connsiteX2" fmla="*/ 352425 w 1214438"/>
                <a:gd name="connsiteY2" fmla="*/ 519113 h 576263"/>
                <a:gd name="connsiteX3" fmla="*/ 623888 w 1214438"/>
                <a:gd name="connsiteY3" fmla="*/ 347663 h 576263"/>
                <a:gd name="connsiteX4" fmla="*/ 814388 w 1214438"/>
                <a:gd name="connsiteY4" fmla="*/ 128588 h 576263"/>
                <a:gd name="connsiteX5" fmla="*/ 995363 w 1214438"/>
                <a:gd name="connsiteY5" fmla="*/ 28575 h 576263"/>
                <a:gd name="connsiteX6" fmla="*/ 1214438 w 1214438"/>
                <a:gd name="connsiteY6" fmla="*/ 0 h 576263"/>
                <a:gd name="connsiteX0" fmla="*/ 0 w 1214438"/>
                <a:gd name="connsiteY0" fmla="*/ 576263 h 577024"/>
                <a:gd name="connsiteX1" fmla="*/ 138113 w 1214438"/>
                <a:gd name="connsiteY1" fmla="*/ 566738 h 577024"/>
                <a:gd name="connsiteX2" fmla="*/ 409575 w 1214438"/>
                <a:gd name="connsiteY2" fmla="*/ 490538 h 577024"/>
                <a:gd name="connsiteX3" fmla="*/ 623888 w 1214438"/>
                <a:gd name="connsiteY3" fmla="*/ 347663 h 577024"/>
                <a:gd name="connsiteX4" fmla="*/ 814388 w 1214438"/>
                <a:gd name="connsiteY4" fmla="*/ 128588 h 577024"/>
                <a:gd name="connsiteX5" fmla="*/ 995363 w 1214438"/>
                <a:gd name="connsiteY5" fmla="*/ 28575 h 577024"/>
                <a:gd name="connsiteX6" fmla="*/ 1214438 w 1214438"/>
                <a:gd name="connsiteY6" fmla="*/ 0 h 577024"/>
                <a:gd name="connsiteX0" fmla="*/ 0 w 1214438"/>
                <a:gd name="connsiteY0" fmla="*/ 576263 h 577024"/>
                <a:gd name="connsiteX1" fmla="*/ 138113 w 1214438"/>
                <a:gd name="connsiteY1" fmla="*/ 566738 h 577024"/>
                <a:gd name="connsiteX2" fmla="*/ 409575 w 1214438"/>
                <a:gd name="connsiteY2" fmla="*/ 490538 h 577024"/>
                <a:gd name="connsiteX3" fmla="*/ 642938 w 1214438"/>
                <a:gd name="connsiteY3" fmla="*/ 319088 h 577024"/>
                <a:gd name="connsiteX4" fmla="*/ 814388 w 1214438"/>
                <a:gd name="connsiteY4" fmla="*/ 128588 h 577024"/>
                <a:gd name="connsiteX5" fmla="*/ 995363 w 1214438"/>
                <a:gd name="connsiteY5" fmla="*/ 28575 h 577024"/>
                <a:gd name="connsiteX6" fmla="*/ 1214438 w 1214438"/>
                <a:gd name="connsiteY6" fmla="*/ 0 h 577024"/>
                <a:gd name="connsiteX0" fmla="*/ 0 w 1214438"/>
                <a:gd name="connsiteY0" fmla="*/ 576263 h 577024"/>
                <a:gd name="connsiteX1" fmla="*/ 138113 w 1214438"/>
                <a:gd name="connsiteY1" fmla="*/ 566738 h 577024"/>
                <a:gd name="connsiteX2" fmla="*/ 409575 w 1214438"/>
                <a:gd name="connsiteY2" fmla="*/ 490538 h 577024"/>
                <a:gd name="connsiteX3" fmla="*/ 642938 w 1214438"/>
                <a:gd name="connsiteY3" fmla="*/ 319088 h 577024"/>
                <a:gd name="connsiteX4" fmla="*/ 842963 w 1214438"/>
                <a:gd name="connsiteY4" fmla="*/ 114300 h 577024"/>
                <a:gd name="connsiteX5" fmla="*/ 995363 w 1214438"/>
                <a:gd name="connsiteY5" fmla="*/ 28575 h 577024"/>
                <a:gd name="connsiteX6" fmla="*/ 1214438 w 1214438"/>
                <a:gd name="connsiteY6" fmla="*/ 0 h 577024"/>
                <a:gd name="connsiteX0" fmla="*/ 0 w 1214438"/>
                <a:gd name="connsiteY0" fmla="*/ 579287 h 580048"/>
                <a:gd name="connsiteX1" fmla="*/ 138113 w 1214438"/>
                <a:gd name="connsiteY1" fmla="*/ 569762 h 580048"/>
                <a:gd name="connsiteX2" fmla="*/ 409575 w 1214438"/>
                <a:gd name="connsiteY2" fmla="*/ 493562 h 580048"/>
                <a:gd name="connsiteX3" fmla="*/ 642938 w 1214438"/>
                <a:gd name="connsiteY3" fmla="*/ 322112 h 580048"/>
                <a:gd name="connsiteX4" fmla="*/ 842963 w 1214438"/>
                <a:gd name="connsiteY4" fmla="*/ 117324 h 580048"/>
                <a:gd name="connsiteX5" fmla="*/ 1028701 w 1214438"/>
                <a:gd name="connsiteY5" fmla="*/ 7787 h 580048"/>
                <a:gd name="connsiteX6" fmla="*/ 1214438 w 1214438"/>
                <a:gd name="connsiteY6" fmla="*/ 3024 h 580048"/>
                <a:gd name="connsiteX0" fmla="*/ 0 w 1214438"/>
                <a:gd name="connsiteY0" fmla="*/ 576263 h 577024"/>
                <a:gd name="connsiteX1" fmla="*/ 138113 w 1214438"/>
                <a:gd name="connsiteY1" fmla="*/ 566738 h 577024"/>
                <a:gd name="connsiteX2" fmla="*/ 409575 w 1214438"/>
                <a:gd name="connsiteY2" fmla="*/ 490538 h 577024"/>
                <a:gd name="connsiteX3" fmla="*/ 642938 w 1214438"/>
                <a:gd name="connsiteY3" fmla="*/ 319088 h 577024"/>
                <a:gd name="connsiteX4" fmla="*/ 842963 w 1214438"/>
                <a:gd name="connsiteY4" fmla="*/ 114300 h 577024"/>
                <a:gd name="connsiteX5" fmla="*/ 1038226 w 1214438"/>
                <a:gd name="connsiteY5" fmla="*/ 14288 h 577024"/>
                <a:gd name="connsiteX6" fmla="*/ 1214438 w 1214438"/>
                <a:gd name="connsiteY6" fmla="*/ 0 h 577024"/>
                <a:gd name="connsiteX0" fmla="*/ 0 w 1209676"/>
                <a:gd name="connsiteY0" fmla="*/ 604838 h 605599"/>
                <a:gd name="connsiteX1" fmla="*/ 138113 w 1209676"/>
                <a:gd name="connsiteY1" fmla="*/ 595313 h 605599"/>
                <a:gd name="connsiteX2" fmla="*/ 409575 w 1209676"/>
                <a:gd name="connsiteY2" fmla="*/ 519113 h 605599"/>
                <a:gd name="connsiteX3" fmla="*/ 642938 w 1209676"/>
                <a:gd name="connsiteY3" fmla="*/ 347663 h 605599"/>
                <a:gd name="connsiteX4" fmla="*/ 842963 w 1209676"/>
                <a:gd name="connsiteY4" fmla="*/ 142875 h 605599"/>
                <a:gd name="connsiteX5" fmla="*/ 1038226 w 1209676"/>
                <a:gd name="connsiteY5" fmla="*/ 42863 h 605599"/>
                <a:gd name="connsiteX6" fmla="*/ 1209676 w 1209676"/>
                <a:gd name="connsiteY6" fmla="*/ 0 h 6055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09676" h="605599">
                  <a:moveTo>
                    <a:pt x="0" y="604838"/>
                  </a:moveTo>
                  <a:cubicBezTo>
                    <a:pt x="39688" y="604838"/>
                    <a:pt x="69851" y="609600"/>
                    <a:pt x="138113" y="595313"/>
                  </a:cubicBezTo>
                  <a:cubicBezTo>
                    <a:pt x="206375" y="581026"/>
                    <a:pt x="325438" y="560388"/>
                    <a:pt x="409575" y="519113"/>
                  </a:cubicBezTo>
                  <a:cubicBezTo>
                    <a:pt x="493713" y="477838"/>
                    <a:pt x="570707" y="410369"/>
                    <a:pt x="642938" y="347663"/>
                  </a:cubicBezTo>
                  <a:cubicBezTo>
                    <a:pt x="715169" y="284957"/>
                    <a:pt x="777082" y="193675"/>
                    <a:pt x="842963" y="142875"/>
                  </a:cubicBezTo>
                  <a:cubicBezTo>
                    <a:pt x="908844" y="92075"/>
                    <a:pt x="977107" y="66675"/>
                    <a:pt x="1038226" y="42863"/>
                  </a:cubicBezTo>
                  <a:cubicBezTo>
                    <a:pt x="1099345" y="19051"/>
                    <a:pt x="1127920" y="8731"/>
                    <a:pt x="1209676" y="0"/>
                  </a:cubicBezTo>
                </a:path>
              </a:pathLst>
            </a:custGeom>
            <a:noFill/>
            <a:ln w="25400" cmpd="sng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0" name="Freeform 89"/>
            <p:cNvSpPr/>
            <p:nvPr/>
          </p:nvSpPr>
          <p:spPr>
            <a:xfrm flipH="1">
              <a:off x="2800521" y="1994179"/>
              <a:ext cx="1234575" cy="605599"/>
            </a:xfrm>
            <a:custGeom>
              <a:avLst/>
              <a:gdLst>
                <a:gd name="connsiteX0" fmla="*/ 0 w 1214438"/>
                <a:gd name="connsiteY0" fmla="*/ 576263 h 576263"/>
                <a:gd name="connsiteX1" fmla="*/ 138113 w 1214438"/>
                <a:gd name="connsiteY1" fmla="*/ 566738 h 576263"/>
                <a:gd name="connsiteX2" fmla="*/ 352425 w 1214438"/>
                <a:gd name="connsiteY2" fmla="*/ 519113 h 576263"/>
                <a:gd name="connsiteX3" fmla="*/ 623888 w 1214438"/>
                <a:gd name="connsiteY3" fmla="*/ 347663 h 576263"/>
                <a:gd name="connsiteX4" fmla="*/ 814388 w 1214438"/>
                <a:gd name="connsiteY4" fmla="*/ 128588 h 576263"/>
                <a:gd name="connsiteX5" fmla="*/ 995363 w 1214438"/>
                <a:gd name="connsiteY5" fmla="*/ 28575 h 576263"/>
                <a:gd name="connsiteX6" fmla="*/ 1214438 w 1214438"/>
                <a:gd name="connsiteY6" fmla="*/ 0 h 576263"/>
                <a:gd name="connsiteX0" fmla="*/ 0 w 1214438"/>
                <a:gd name="connsiteY0" fmla="*/ 576263 h 577024"/>
                <a:gd name="connsiteX1" fmla="*/ 138113 w 1214438"/>
                <a:gd name="connsiteY1" fmla="*/ 566738 h 577024"/>
                <a:gd name="connsiteX2" fmla="*/ 409575 w 1214438"/>
                <a:gd name="connsiteY2" fmla="*/ 490538 h 577024"/>
                <a:gd name="connsiteX3" fmla="*/ 623888 w 1214438"/>
                <a:gd name="connsiteY3" fmla="*/ 347663 h 577024"/>
                <a:gd name="connsiteX4" fmla="*/ 814388 w 1214438"/>
                <a:gd name="connsiteY4" fmla="*/ 128588 h 577024"/>
                <a:gd name="connsiteX5" fmla="*/ 995363 w 1214438"/>
                <a:gd name="connsiteY5" fmla="*/ 28575 h 577024"/>
                <a:gd name="connsiteX6" fmla="*/ 1214438 w 1214438"/>
                <a:gd name="connsiteY6" fmla="*/ 0 h 577024"/>
                <a:gd name="connsiteX0" fmla="*/ 0 w 1214438"/>
                <a:gd name="connsiteY0" fmla="*/ 576263 h 577024"/>
                <a:gd name="connsiteX1" fmla="*/ 138113 w 1214438"/>
                <a:gd name="connsiteY1" fmla="*/ 566738 h 577024"/>
                <a:gd name="connsiteX2" fmla="*/ 409575 w 1214438"/>
                <a:gd name="connsiteY2" fmla="*/ 490538 h 577024"/>
                <a:gd name="connsiteX3" fmla="*/ 642938 w 1214438"/>
                <a:gd name="connsiteY3" fmla="*/ 319088 h 577024"/>
                <a:gd name="connsiteX4" fmla="*/ 814388 w 1214438"/>
                <a:gd name="connsiteY4" fmla="*/ 128588 h 577024"/>
                <a:gd name="connsiteX5" fmla="*/ 995363 w 1214438"/>
                <a:gd name="connsiteY5" fmla="*/ 28575 h 577024"/>
                <a:gd name="connsiteX6" fmla="*/ 1214438 w 1214438"/>
                <a:gd name="connsiteY6" fmla="*/ 0 h 577024"/>
                <a:gd name="connsiteX0" fmla="*/ 0 w 1214438"/>
                <a:gd name="connsiteY0" fmla="*/ 576263 h 577024"/>
                <a:gd name="connsiteX1" fmla="*/ 138113 w 1214438"/>
                <a:gd name="connsiteY1" fmla="*/ 566738 h 577024"/>
                <a:gd name="connsiteX2" fmla="*/ 409575 w 1214438"/>
                <a:gd name="connsiteY2" fmla="*/ 490538 h 577024"/>
                <a:gd name="connsiteX3" fmla="*/ 642938 w 1214438"/>
                <a:gd name="connsiteY3" fmla="*/ 319088 h 577024"/>
                <a:gd name="connsiteX4" fmla="*/ 842963 w 1214438"/>
                <a:gd name="connsiteY4" fmla="*/ 114300 h 577024"/>
                <a:gd name="connsiteX5" fmla="*/ 995363 w 1214438"/>
                <a:gd name="connsiteY5" fmla="*/ 28575 h 577024"/>
                <a:gd name="connsiteX6" fmla="*/ 1214438 w 1214438"/>
                <a:gd name="connsiteY6" fmla="*/ 0 h 577024"/>
                <a:gd name="connsiteX0" fmla="*/ 0 w 1214438"/>
                <a:gd name="connsiteY0" fmla="*/ 579287 h 580048"/>
                <a:gd name="connsiteX1" fmla="*/ 138113 w 1214438"/>
                <a:gd name="connsiteY1" fmla="*/ 569762 h 580048"/>
                <a:gd name="connsiteX2" fmla="*/ 409575 w 1214438"/>
                <a:gd name="connsiteY2" fmla="*/ 493562 h 580048"/>
                <a:gd name="connsiteX3" fmla="*/ 642938 w 1214438"/>
                <a:gd name="connsiteY3" fmla="*/ 322112 h 580048"/>
                <a:gd name="connsiteX4" fmla="*/ 842963 w 1214438"/>
                <a:gd name="connsiteY4" fmla="*/ 117324 h 580048"/>
                <a:gd name="connsiteX5" fmla="*/ 1028701 w 1214438"/>
                <a:gd name="connsiteY5" fmla="*/ 7787 h 580048"/>
                <a:gd name="connsiteX6" fmla="*/ 1214438 w 1214438"/>
                <a:gd name="connsiteY6" fmla="*/ 3024 h 580048"/>
                <a:gd name="connsiteX0" fmla="*/ 0 w 1214438"/>
                <a:gd name="connsiteY0" fmla="*/ 576263 h 577024"/>
                <a:gd name="connsiteX1" fmla="*/ 138113 w 1214438"/>
                <a:gd name="connsiteY1" fmla="*/ 566738 h 577024"/>
                <a:gd name="connsiteX2" fmla="*/ 409575 w 1214438"/>
                <a:gd name="connsiteY2" fmla="*/ 490538 h 577024"/>
                <a:gd name="connsiteX3" fmla="*/ 642938 w 1214438"/>
                <a:gd name="connsiteY3" fmla="*/ 319088 h 577024"/>
                <a:gd name="connsiteX4" fmla="*/ 842963 w 1214438"/>
                <a:gd name="connsiteY4" fmla="*/ 114300 h 577024"/>
                <a:gd name="connsiteX5" fmla="*/ 1038226 w 1214438"/>
                <a:gd name="connsiteY5" fmla="*/ 14288 h 577024"/>
                <a:gd name="connsiteX6" fmla="*/ 1214438 w 1214438"/>
                <a:gd name="connsiteY6" fmla="*/ 0 h 577024"/>
                <a:gd name="connsiteX0" fmla="*/ 0 w 1209676"/>
                <a:gd name="connsiteY0" fmla="*/ 604838 h 605599"/>
                <a:gd name="connsiteX1" fmla="*/ 138113 w 1209676"/>
                <a:gd name="connsiteY1" fmla="*/ 595313 h 605599"/>
                <a:gd name="connsiteX2" fmla="*/ 409575 w 1209676"/>
                <a:gd name="connsiteY2" fmla="*/ 519113 h 605599"/>
                <a:gd name="connsiteX3" fmla="*/ 642938 w 1209676"/>
                <a:gd name="connsiteY3" fmla="*/ 347663 h 605599"/>
                <a:gd name="connsiteX4" fmla="*/ 842963 w 1209676"/>
                <a:gd name="connsiteY4" fmla="*/ 142875 h 605599"/>
                <a:gd name="connsiteX5" fmla="*/ 1038226 w 1209676"/>
                <a:gd name="connsiteY5" fmla="*/ 42863 h 605599"/>
                <a:gd name="connsiteX6" fmla="*/ 1209676 w 1209676"/>
                <a:gd name="connsiteY6" fmla="*/ 0 h 6055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09676" h="605599">
                  <a:moveTo>
                    <a:pt x="0" y="604838"/>
                  </a:moveTo>
                  <a:cubicBezTo>
                    <a:pt x="39688" y="604838"/>
                    <a:pt x="69851" y="609600"/>
                    <a:pt x="138113" y="595313"/>
                  </a:cubicBezTo>
                  <a:cubicBezTo>
                    <a:pt x="206375" y="581026"/>
                    <a:pt x="325438" y="560388"/>
                    <a:pt x="409575" y="519113"/>
                  </a:cubicBezTo>
                  <a:cubicBezTo>
                    <a:pt x="493713" y="477838"/>
                    <a:pt x="570707" y="410369"/>
                    <a:pt x="642938" y="347663"/>
                  </a:cubicBezTo>
                  <a:cubicBezTo>
                    <a:pt x="715169" y="284957"/>
                    <a:pt x="777082" y="193675"/>
                    <a:pt x="842963" y="142875"/>
                  </a:cubicBezTo>
                  <a:cubicBezTo>
                    <a:pt x="908844" y="92075"/>
                    <a:pt x="977107" y="66675"/>
                    <a:pt x="1038226" y="42863"/>
                  </a:cubicBezTo>
                  <a:cubicBezTo>
                    <a:pt x="1099345" y="19051"/>
                    <a:pt x="1127920" y="8731"/>
                    <a:pt x="1209676" y="0"/>
                  </a:cubicBezTo>
                </a:path>
              </a:pathLst>
            </a:custGeom>
            <a:noFill/>
            <a:ln w="25400" cmpd="sng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cxnSp>
        <p:nvCxnSpPr>
          <p:cNvPr id="91" name="Straight Connector 90"/>
          <p:cNvCxnSpPr/>
          <p:nvPr/>
        </p:nvCxnSpPr>
        <p:spPr>
          <a:xfrm>
            <a:off x="3909414" y="2458438"/>
            <a:ext cx="1310733" cy="4923"/>
          </a:xfrm>
          <a:prstGeom prst="line">
            <a:avLst/>
          </a:prstGeom>
          <a:ln w="254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4" name="Freeform 93"/>
          <p:cNvSpPr/>
          <p:nvPr/>
        </p:nvSpPr>
        <p:spPr>
          <a:xfrm flipH="1">
            <a:off x="5189571" y="4086014"/>
            <a:ext cx="1958843" cy="1291135"/>
          </a:xfrm>
          <a:custGeom>
            <a:avLst/>
            <a:gdLst>
              <a:gd name="connsiteX0" fmla="*/ 0 w 3416300"/>
              <a:gd name="connsiteY0" fmla="*/ 1767417 h 1786467"/>
              <a:gd name="connsiteX1" fmla="*/ 381000 w 3416300"/>
              <a:gd name="connsiteY1" fmla="*/ 1780117 h 1786467"/>
              <a:gd name="connsiteX2" fmla="*/ 660400 w 3416300"/>
              <a:gd name="connsiteY2" fmla="*/ 1729317 h 1786467"/>
              <a:gd name="connsiteX3" fmla="*/ 927100 w 3416300"/>
              <a:gd name="connsiteY3" fmla="*/ 1589617 h 1786467"/>
              <a:gd name="connsiteX4" fmla="*/ 1181100 w 3416300"/>
              <a:gd name="connsiteY4" fmla="*/ 1335617 h 1786467"/>
              <a:gd name="connsiteX5" fmla="*/ 1549400 w 3416300"/>
              <a:gd name="connsiteY5" fmla="*/ 700617 h 1786467"/>
              <a:gd name="connsiteX6" fmla="*/ 1803400 w 3416300"/>
              <a:gd name="connsiteY6" fmla="*/ 306917 h 1786467"/>
              <a:gd name="connsiteX7" fmla="*/ 2044700 w 3416300"/>
              <a:gd name="connsiteY7" fmla="*/ 103717 h 1786467"/>
              <a:gd name="connsiteX8" fmla="*/ 2438400 w 3416300"/>
              <a:gd name="connsiteY8" fmla="*/ 14817 h 1786467"/>
              <a:gd name="connsiteX9" fmla="*/ 3149600 w 3416300"/>
              <a:gd name="connsiteY9" fmla="*/ 14817 h 1786467"/>
              <a:gd name="connsiteX10" fmla="*/ 3416300 w 3416300"/>
              <a:gd name="connsiteY10" fmla="*/ 14817 h 1786467"/>
              <a:gd name="connsiteX0" fmla="*/ 0 w 3158889"/>
              <a:gd name="connsiteY0" fmla="*/ 1759186 h 1773942"/>
              <a:gd name="connsiteX1" fmla="*/ 381000 w 3158889"/>
              <a:gd name="connsiteY1" fmla="*/ 1771886 h 1773942"/>
              <a:gd name="connsiteX2" fmla="*/ 660400 w 3158889"/>
              <a:gd name="connsiteY2" fmla="*/ 1721086 h 1773942"/>
              <a:gd name="connsiteX3" fmla="*/ 927100 w 3158889"/>
              <a:gd name="connsiteY3" fmla="*/ 1581386 h 1773942"/>
              <a:gd name="connsiteX4" fmla="*/ 1181100 w 3158889"/>
              <a:gd name="connsiteY4" fmla="*/ 1327386 h 1773942"/>
              <a:gd name="connsiteX5" fmla="*/ 1549400 w 3158889"/>
              <a:gd name="connsiteY5" fmla="*/ 692386 h 1773942"/>
              <a:gd name="connsiteX6" fmla="*/ 1803400 w 3158889"/>
              <a:gd name="connsiteY6" fmla="*/ 298686 h 1773942"/>
              <a:gd name="connsiteX7" fmla="*/ 2044700 w 3158889"/>
              <a:gd name="connsiteY7" fmla="*/ 95486 h 1773942"/>
              <a:gd name="connsiteX8" fmla="*/ 2438400 w 3158889"/>
              <a:gd name="connsiteY8" fmla="*/ 6586 h 1773942"/>
              <a:gd name="connsiteX9" fmla="*/ 3149600 w 3158889"/>
              <a:gd name="connsiteY9" fmla="*/ 6586 h 1773942"/>
              <a:gd name="connsiteX10" fmla="*/ 2746662 w 3158889"/>
              <a:gd name="connsiteY10" fmla="*/ 26592 h 1773942"/>
              <a:gd name="connsiteX0" fmla="*/ 0 w 2746662"/>
              <a:gd name="connsiteY0" fmla="*/ 1761892 h 1776648"/>
              <a:gd name="connsiteX1" fmla="*/ 381000 w 2746662"/>
              <a:gd name="connsiteY1" fmla="*/ 1774592 h 1776648"/>
              <a:gd name="connsiteX2" fmla="*/ 660400 w 2746662"/>
              <a:gd name="connsiteY2" fmla="*/ 1723792 h 1776648"/>
              <a:gd name="connsiteX3" fmla="*/ 927100 w 2746662"/>
              <a:gd name="connsiteY3" fmla="*/ 1584092 h 1776648"/>
              <a:gd name="connsiteX4" fmla="*/ 1181100 w 2746662"/>
              <a:gd name="connsiteY4" fmla="*/ 1330092 h 1776648"/>
              <a:gd name="connsiteX5" fmla="*/ 1549400 w 2746662"/>
              <a:gd name="connsiteY5" fmla="*/ 695092 h 1776648"/>
              <a:gd name="connsiteX6" fmla="*/ 1803400 w 2746662"/>
              <a:gd name="connsiteY6" fmla="*/ 301392 h 1776648"/>
              <a:gd name="connsiteX7" fmla="*/ 2044700 w 2746662"/>
              <a:gd name="connsiteY7" fmla="*/ 98192 h 1776648"/>
              <a:gd name="connsiteX8" fmla="*/ 2438400 w 2746662"/>
              <a:gd name="connsiteY8" fmla="*/ 9292 h 1776648"/>
              <a:gd name="connsiteX9" fmla="*/ 2578318 w 2746662"/>
              <a:gd name="connsiteY9" fmla="*/ 2728 h 1776648"/>
              <a:gd name="connsiteX10" fmla="*/ 2746662 w 2746662"/>
              <a:gd name="connsiteY10" fmla="*/ 29298 h 1776648"/>
              <a:gd name="connsiteX0" fmla="*/ 0 w 2781818"/>
              <a:gd name="connsiteY0" fmla="*/ 1762133 h 1776889"/>
              <a:gd name="connsiteX1" fmla="*/ 381000 w 2781818"/>
              <a:gd name="connsiteY1" fmla="*/ 1774833 h 1776889"/>
              <a:gd name="connsiteX2" fmla="*/ 660400 w 2781818"/>
              <a:gd name="connsiteY2" fmla="*/ 1724033 h 1776889"/>
              <a:gd name="connsiteX3" fmla="*/ 927100 w 2781818"/>
              <a:gd name="connsiteY3" fmla="*/ 1584333 h 1776889"/>
              <a:gd name="connsiteX4" fmla="*/ 1181100 w 2781818"/>
              <a:gd name="connsiteY4" fmla="*/ 1330333 h 1776889"/>
              <a:gd name="connsiteX5" fmla="*/ 1549400 w 2781818"/>
              <a:gd name="connsiteY5" fmla="*/ 695333 h 1776889"/>
              <a:gd name="connsiteX6" fmla="*/ 1803400 w 2781818"/>
              <a:gd name="connsiteY6" fmla="*/ 301633 h 1776889"/>
              <a:gd name="connsiteX7" fmla="*/ 2044700 w 2781818"/>
              <a:gd name="connsiteY7" fmla="*/ 98433 h 1776889"/>
              <a:gd name="connsiteX8" fmla="*/ 2438400 w 2781818"/>
              <a:gd name="connsiteY8" fmla="*/ 9533 h 1776889"/>
              <a:gd name="connsiteX9" fmla="*/ 2578318 w 2781818"/>
              <a:gd name="connsiteY9" fmla="*/ 2969 h 1776889"/>
              <a:gd name="connsiteX10" fmla="*/ 2781818 w 2781818"/>
              <a:gd name="connsiteY10" fmla="*/ 0 h 1776889"/>
              <a:gd name="connsiteX0" fmla="*/ 0 w 3172639"/>
              <a:gd name="connsiteY0" fmla="*/ 1770885 h 1779563"/>
              <a:gd name="connsiteX1" fmla="*/ 771821 w 3172639"/>
              <a:gd name="connsiteY1" fmla="*/ 1774833 h 1779563"/>
              <a:gd name="connsiteX2" fmla="*/ 1051221 w 3172639"/>
              <a:gd name="connsiteY2" fmla="*/ 1724033 h 1779563"/>
              <a:gd name="connsiteX3" fmla="*/ 1317921 w 3172639"/>
              <a:gd name="connsiteY3" fmla="*/ 1584333 h 1779563"/>
              <a:gd name="connsiteX4" fmla="*/ 1571921 w 3172639"/>
              <a:gd name="connsiteY4" fmla="*/ 1330333 h 1779563"/>
              <a:gd name="connsiteX5" fmla="*/ 1940221 w 3172639"/>
              <a:gd name="connsiteY5" fmla="*/ 695333 h 1779563"/>
              <a:gd name="connsiteX6" fmla="*/ 2194221 w 3172639"/>
              <a:gd name="connsiteY6" fmla="*/ 301633 h 1779563"/>
              <a:gd name="connsiteX7" fmla="*/ 2435521 w 3172639"/>
              <a:gd name="connsiteY7" fmla="*/ 98433 h 1779563"/>
              <a:gd name="connsiteX8" fmla="*/ 2829221 w 3172639"/>
              <a:gd name="connsiteY8" fmla="*/ 9533 h 1779563"/>
              <a:gd name="connsiteX9" fmla="*/ 2969139 w 3172639"/>
              <a:gd name="connsiteY9" fmla="*/ 2969 h 1779563"/>
              <a:gd name="connsiteX10" fmla="*/ 3172639 w 3172639"/>
              <a:gd name="connsiteY10" fmla="*/ 0 h 17795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172639" h="1779563">
                <a:moveTo>
                  <a:pt x="0" y="1770885"/>
                </a:moveTo>
                <a:cubicBezTo>
                  <a:pt x="135466" y="1780410"/>
                  <a:pt x="596618" y="1782642"/>
                  <a:pt x="771821" y="1774833"/>
                </a:cubicBezTo>
                <a:cubicBezTo>
                  <a:pt x="947024" y="1767024"/>
                  <a:pt x="960204" y="1755783"/>
                  <a:pt x="1051221" y="1724033"/>
                </a:cubicBezTo>
                <a:cubicBezTo>
                  <a:pt x="1142238" y="1692283"/>
                  <a:pt x="1231138" y="1649950"/>
                  <a:pt x="1317921" y="1584333"/>
                </a:cubicBezTo>
                <a:cubicBezTo>
                  <a:pt x="1404704" y="1518716"/>
                  <a:pt x="1468204" y="1478500"/>
                  <a:pt x="1571921" y="1330333"/>
                </a:cubicBezTo>
                <a:cubicBezTo>
                  <a:pt x="1675638" y="1182166"/>
                  <a:pt x="1836504" y="866783"/>
                  <a:pt x="1940221" y="695333"/>
                </a:cubicBezTo>
                <a:cubicBezTo>
                  <a:pt x="2043938" y="523883"/>
                  <a:pt x="2111671" y="401116"/>
                  <a:pt x="2194221" y="301633"/>
                </a:cubicBezTo>
                <a:cubicBezTo>
                  <a:pt x="2276771" y="202150"/>
                  <a:pt x="2329688" y="147116"/>
                  <a:pt x="2435521" y="98433"/>
                </a:cubicBezTo>
                <a:cubicBezTo>
                  <a:pt x="2541354" y="49750"/>
                  <a:pt x="2740285" y="25444"/>
                  <a:pt x="2829221" y="9533"/>
                </a:cubicBezTo>
                <a:cubicBezTo>
                  <a:pt x="2918157" y="-6378"/>
                  <a:pt x="2969139" y="2969"/>
                  <a:pt x="2969139" y="2969"/>
                </a:cubicBezTo>
                <a:cubicBezTo>
                  <a:pt x="3058039" y="2969"/>
                  <a:pt x="3083739" y="0"/>
                  <a:pt x="3172639" y="0"/>
                </a:cubicBezTo>
              </a:path>
            </a:pathLst>
          </a:custGeom>
          <a:ln w="254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5" name="Freeform 94"/>
          <p:cNvSpPr/>
          <p:nvPr/>
        </p:nvSpPr>
        <p:spPr>
          <a:xfrm>
            <a:off x="1909939" y="4086013"/>
            <a:ext cx="1963248" cy="1291135"/>
          </a:xfrm>
          <a:custGeom>
            <a:avLst/>
            <a:gdLst>
              <a:gd name="connsiteX0" fmla="*/ 0 w 3416300"/>
              <a:gd name="connsiteY0" fmla="*/ 1767417 h 1786467"/>
              <a:gd name="connsiteX1" fmla="*/ 381000 w 3416300"/>
              <a:gd name="connsiteY1" fmla="*/ 1780117 h 1786467"/>
              <a:gd name="connsiteX2" fmla="*/ 660400 w 3416300"/>
              <a:gd name="connsiteY2" fmla="*/ 1729317 h 1786467"/>
              <a:gd name="connsiteX3" fmla="*/ 927100 w 3416300"/>
              <a:gd name="connsiteY3" fmla="*/ 1589617 h 1786467"/>
              <a:gd name="connsiteX4" fmla="*/ 1181100 w 3416300"/>
              <a:gd name="connsiteY4" fmla="*/ 1335617 h 1786467"/>
              <a:gd name="connsiteX5" fmla="*/ 1549400 w 3416300"/>
              <a:gd name="connsiteY5" fmla="*/ 700617 h 1786467"/>
              <a:gd name="connsiteX6" fmla="*/ 1803400 w 3416300"/>
              <a:gd name="connsiteY6" fmla="*/ 306917 h 1786467"/>
              <a:gd name="connsiteX7" fmla="*/ 2044700 w 3416300"/>
              <a:gd name="connsiteY7" fmla="*/ 103717 h 1786467"/>
              <a:gd name="connsiteX8" fmla="*/ 2438400 w 3416300"/>
              <a:gd name="connsiteY8" fmla="*/ 14817 h 1786467"/>
              <a:gd name="connsiteX9" fmla="*/ 3149600 w 3416300"/>
              <a:gd name="connsiteY9" fmla="*/ 14817 h 1786467"/>
              <a:gd name="connsiteX10" fmla="*/ 3416300 w 3416300"/>
              <a:gd name="connsiteY10" fmla="*/ 14817 h 1786467"/>
              <a:gd name="connsiteX0" fmla="*/ 0 w 3158889"/>
              <a:gd name="connsiteY0" fmla="*/ 1759186 h 1773942"/>
              <a:gd name="connsiteX1" fmla="*/ 381000 w 3158889"/>
              <a:gd name="connsiteY1" fmla="*/ 1771886 h 1773942"/>
              <a:gd name="connsiteX2" fmla="*/ 660400 w 3158889"/>
              <a:gd name="connsiteY2" fmla="*/ 1721086 h 1773942"/>
              <a:gd name="connsiteX3" fmla="*/ 927100 w 3158889"/>
              <a:gd name="connsiteY3" fmla="*/ 1581386 h 1773942"/>
              <a:gd name="connsiteX4" fmla="*/ 1181100 w 3158889"/>
              <a:gd name="connsiteY4" fmla="*/ 1327386 h 1773942"/>
              <a:gd name="connsiteX5" fmla="*/ 1549400 w 3158889"/>
              <a:gd name="connsiteY5" fmla="*/ 692386 h 1773942"/>
              <a:gd name="connsiteX6" fmla="*/ 1803400 w 3158889"/>
              <a:gd name="connsiteY6" fmla="*/ 298686 h 1773942"/>
              <a:gd name="connsiteX7" fmla="*/ 2044700 w 3158889"/>
              <a:gd name="connsiteY7" fmla="*/ 95486 h 1773942"/>
              <a:gd name="connsiteX8" fmla="*/ 2438400 w 3158889"/>
              <a:gd name="connsiteY8" fmla="*/ 6586 h 1773942"/>
              <a:gd name="connsiteX9" fmla="*/ 3149600 w 3158889"/>
              <a:gd name="connsiteY9" fmla="*/ 6586 h 1773942"/>
              <a:gd name="connsiteX10" fmla="*/ 2746662 w 3158889"/>
              <a:gd name="connsiteY10" fmla="*/ 26592 h 1773942"/>
              <a:gd name="connsiteX0" fmla="*/ 0 w 2746662"/>
              <a:gd name="connsiteY0" fmla="*/ 1761892 h 1776648"/>
              <a:gd name="connsiteX1" fmla="*/ 381000 w 2746662"/>
              <a:gd name="connsiteY1" fmla="*/ 1774592 h 1776648"/>
              <a:gd name="connsiteX2" fmla="*/ 660400 w 2746662"/>
              <a:gd name="connsiteY2" fmla="*/ 1723792 h 1776648"/>
              <a:gd name="connsiteX3" fmla="*/ 927100 w 2746662"/>
              <a:gd name="connsiteY3" fmla="*/ 1584092 h 1776648"/>
              <a:gd name="connsiteX4" fmla="*/ 1181100 w 2746662"/>
              <a:gd name="connsiteY4" fmla="*/ 1330092 h 1776648"/>
              <a:gd name="connsiteX5" fmla="*/ 1549400 w 2746662"/>
              <a:gd name="connsiteY5" fmla="*/ 695092 h 1776648"/>
              <a:gd name="connsiteX6" fmla="*/ 1803400 w 2746662"/>
              <a:gd name="connsiteY6" fmla="*/ 301392 h 1776648"/>
              <a:gd name="connsiteX7" fmla="*/ 2044700 w 2746662"/>
              <a:gd name="connsiteY7" fmla="*/ 98192 h 1776648"/>
              <a:gd name="connsiteX8" fmla="*/ 2438400 w 2746662"/>
              <a:gd name="connsiteY8" fmla="*/ 9292 h 1776648"/>
              <a:gd name="connsiteX9" fmla="*/ 2578318 w 2746662"/>
              <a:gd name="connsiteY9" fmla="*/ 2728 h 1776648"/>
              <a:gd name="connsiteX10" fmla="*/ 2746662 w 2746662"/>
              <a:gd name="connsiteY10" fmla="*/ 29298 h 1776648"/>
              <a:gd name="connsiteX0" fmla="*/ 0 w 2781818"/>
              <a:gd name="connsiteY0" fmla="*/ 1762133 h 1776889"/>
              <a:gd name="connsiteX1" fmla="*/ 381000 w 2781818"/>
              <a:gd name="connsiteY1" fmla="*/ 1774833 h 1776889"/>
              <a:gd name="connsiteX2" fmla="*/ 660400 w 2781818"/>
              <a:gd name="connsiteY2" fmla="*/ 1724033 h 1776889"/>
              <a:gd name="connsiteX3" fmla="*/ 927100 w 2781818"/>
              <a:gd name="connsiteY3" fmla="*/ 1584333 h 1776889"/>
              <a:gd name="connsiteX4" fmla="*/ 1181100 w 2781818"/>
              <a:gd name="connsiteY4" fmla="*/ 1330333 h 1776889"/>
              <a:gd name="connsiteX5" fmla="*/ 1549400 w 2781818"/>
              <a:gd name="connsiteY5" fmla="*/ 695333 h 1776889"/>
              <a:gd name="connsiteX6" fmla="*/ 1803400 w 2781818"/>
              <a:gd name="connsiteY6" fmla="*/ 301633 h 1776889"/>
              <a:gd name="connsiteX7" fmla="*/ 2044700 w 2781818"/>
              <a:gd name="connsiteY7" fmla="*/ 98433 h 1776889"/>
              <a:gd name="connsiteX8" fmla="*/ 2438400 w 2781818"/>
              <a:gd name="connsiteY8" fmla="*/ 9533 h 1776889"/>
              <a:gd name="connsiteX9" fmla="*/ 2578318 w 2781818"/>
              <a:gd name="connsiteY9" fmla="*/ 2969 h 1776889"/>
              <a:gd name="connsiteX10" fmla="*/ 2781818 w 2781818"/>
              <a:gd name="connsiteY10" fmla="*/ 0 h 1776889"/>
              <a:gd name="connsiteX0" fmla="*/ 0 w 3172639"/>
              <a:gd name="connsiteY0" fmla="*/ 1770885 h 1779563"/>
              <a:gd name="connsiteX1" fmla="*/ 771821 w 3172639"/>
              <a:gd name="connsiteY1" fmla="*/ 1774833 h 1779563"/>
              <a:gd name="connsiteX2" fmla="*/ 1051221 w 3172639"/>
              <a:gd name="connsiteY2" fmla="*/ 1724033 h 1779563"/>
              <a:gd name="connsiteX3" fmla="*/ 1317921 w 3172639"/>
              <a:gd name="connsiteY3" fmla="*/ 1584333 h 1779563"/>
              <a:gd name="connsiteX4" fmla="*/ 1571921 w 3172639"/>
              <a:gd name="connsiteY4" fmla="*/ 1330333 h 1779563"/>
              <a:gd name="connsiteX5" fmla="*/ 1940221 w 3172639"/>
              <a:gd name="connsiteY5" fmla="*/ 695333 h 1779563"/>
              <a:gd name="connsiteX6" fmla="*/ 2194221 w 3172639"/>
              <a:gd name="connsiteY6" fmla="*/ 301633 h 1779563"/>
              <a:gd name="connsiteX7" fmla="*/ 2435521 w 3172639"/>
              <a:gd name="connsiteY7" fmla="*/ 98433 h 1779563"/>
              <a:gd name="connsiteX8" fmla="*/ 2829221 w 3172639"/>
              <a:gd name="connsiteY8" fmla="*/ 9533 h 1779563"/>
              <a:gd name="connsiteX9" fmla="*/ 2969139 w 3172639"/>
              <a:gd name="connsiteY9" fmla="*/ 2969 h 1779563"/>
              <a:gd name="connsiteX10" fmla="*/ 3172639 w 3172639"/>
              <a:gd name="connsiteY10" fmla="*/ 0 h 17795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172639" h="1779563">
                <a:moveTo>
                  <a:pt x="0" y="1770885"/>
                </a:moveTo>
                <a:cubicBezTo>
                  <a:pt x="135466" y="1780410"/>
                  <a:pt x="596618" y="1782642"/>
                  <a:pt x="771821" y="1774833"/>
                </a:cubicBezTo>
                <a:cubicBezTo>
                  <a:pt x="947024" y="1767024"/>
                  <a:pt x="960204" y="1755783"/>
                  <a:pt x="1051221" y="1724033"/>
                </a:cubicBezTo>
                <a:cubicBezTo>
                  <a:pt x="1142238" y="1692283"/>
                  <a:pt x="1231138" y="1649950"/>
                  <a:pt x="1317921" y="1584333"/>
                </a:cubicBezTo>
                <a:cubicBezTo>
                  <a:pt x="1404704" y="1518716"/>
                  <a:pt x="1468204" y="1478500"/>
                  <a:pt x="1571921" y="1330333"/>
                </a:cubicBezTo>
                <a:cubicBezTo>
                  <a:pt x="1675638" y="1182166"/>
                  <a:pt x="1836504" y="866783"/>
                  <a:pt x="1940221" y="695333"/>
                </a:cubicBezTo>
                <a:cubicBezTo>
                  <a:pt x="2043938" y="523883"/>
                  <a:pt x="2111671" y="401116"/>
                  <a:pt x="2194221" y="301633"/>
                </a:cubicBezTo>
                <a:cubicBezTo>
                  <a:pt x="2276771" y="202150"/>
                  <a:pt x="2329688" y="147116"/>
                  <a:pt x="2435521" y="98433"/>
                </a:cubicBezTo>
                <a:cubicBezTo>
                  <a:pt x="2541354" y="49750"/>
                  <a:pt x="2740285" y="25444"/>
                  <a:pt x="2829221" y="9533"/>
                </a:cubicBezTo>
                <a:cubicBezTo>
                  <a:pt x="2918157" y="-6378"/>
                  <a:pt x="2969139" y="2969"/>
                  <a:pt x="2969139" y="2969"/>
                </a:cubicBezTo>
                <a:cubicBezTo>
                  <a:pt x="3058039" y="2969"/>
                  <a:pt x="3083739" y="0"/>
                  <a:pt x="3172639" y="0"/>
                </a:cubicBezTo>
              </a:path>
            </a:pathLst>
          </a:custGeom>
          <a:ln w="254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96" name="Straight Connector 95"/>
          <p:cNvCxnSpPr/>
          <p:nvPr/>
        </p:nvCxnSpPr>
        <p:spPr>
          <a:xfrm>
            <a:off x="3871186" y="4090615"/>
            <a:ext cx="1310733" cy="4923"/>
          </a:xfrm>
          <a:prstGeom prst="line">
            <a:avLst/>
          </a:prstGeom>
          <a:ln w="254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Box 29"/>
          <p:cNvSpPr txBox="1"/>
          <p:nvPr/>
        </p:nvSpPr>
        <p:spPr>
          <a:xfrm>
            <a:off x="7956376" y="2267580"/>
            <a:ext cx="1221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00B0F0"/>
                </a:solidFill>
              </a:rPr>
              <a:t>Roll </a:t>
            </a:r>
            <a:r>
              <a:rPr lang="en-GB" dirty="0" err="1" smtClean="0">
                <a:solidFill>
                  <a:srgbClr val="00B0F0"/>
                </a:solidFill>
              </a:rPr>
              <a:t>Accel</a:t>
            </a:r>
            <a:endParaRPr lang="en-GB" dirty="0">
              <a:solidFill>
                <a:srgbClr val="00B0F0"/>
              </a:solidFill>
            </a:endParaRPr>
          </a:p>
        </p:txBody>
      </p:sp>
      <p:sp>
        <p:nvSpPr>
          <p:cNvPr id="99" name="TextBox 98"/>
          <p:cNvSpPr txBox="1"/>
          <p:nvPr/>
        </p:nvSpPr>
        <p:spPr>
          <a:xfrm>
            <a:off x="8103139" y="4437112"/>
            <a:ext cx="1221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FFC000"/>
                </a:solidFill>
              </a:rPr>
              <a:t>Total WT</a:t>
            </a:r>
            <a:endParaRPr lang="en-GB" dirty="0">
              <a:solidFill>
                <a:srgbClr val="FFC000"/>
              </a:solidFill>
            </a:endParaRPr>
          </a:p>
        </p:txBody>
      </p:sp>
      <p:sp>
        <p:nvSpPr>
          <p:cNvPr id="100" name="TextBox 99"/>
          <p:cNvSpPr txBox="1"/>
          <p:nvPr/>
        </p:nvSpPr>
        <p:spPr>
          <a:xfrm>
            <a:off x="7884368" y="4750544"/>
            <a:ext cx="13028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7030A0"/>
                </a:solidFill>
              </a:rPr>
              <a:t>Elastic WT</a:t>
            </a:r>
            <a:endParaRPr lang="en-GB" dirty="0">
              <a:solidFill>
                <a:srgbClr val="7030A0"/>
              </a:solidFill>
            </a:endParaRPr>
          </a:p>
        </p:txBody>
      </p:sp>
      <p:sp>
        <p:nvSpPr>
          <p:cNvPr id="101" name="TextBox 100"/>
          <p:cNvSpPr txBox="1"/>
          <p:nvPr/>
        </p:nvSpPr>
        <p:spPr>
          <a:xfrm>
            <a:off x="7596336" y="5057235"/>
            <a:ext cx="17948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>
                <a:solidFill>
                  <a:schemeClr val="accent4">
                    <a:lumMod val="75000"/>
                  </a:schemeClr>
                </a:solidFill>
              </a:rPr>
              <a:t>GeometricWT</a:t>
            </a:r>
            <a:endParaRPr lang="en-GB" dirty="0">
              <a:solidFill>
                <a:schemeClr val="accent4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005772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" grpId="0" animBg="1"/>
      <p:bldP spid="78" grpId="0" animBg="1"/>
      <p:bldP spid="27" grpId="0" animBg="1"/>
      <p:bldP spid="84" grpId="0" animBg="1"/>
      <p:bldP spid="94" grpId="0" animBg="1"/>
      <p:bldP spid="95" grpId="0" animBg="1"/>
      <p:bldP spid="30" grpId="0"/>
      <p:bldP spid="100" grpId="0"/>
      <p:bldP spid="101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 dirty="0" smtClean="0">
                <a:solidFill>
                  <a:schemeClr val="accent1">
                    <a:satMod val="150000"/>
                  </a:schemeClr>
                </a:solidFill>
              </a:rPr>
              <a:t>Weight Transfer</a:t>
            </a:r>
            <a:endParaRPr lang="en-GB" sz="4000" dirty="0">
              <a:solidFill>
                <a:schemeClr val="accent1">
                  <a:satMod val="150000"/>
                </a:schemeClr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369044"/>
            <a:ext cx="1841581" cy="75570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6" name="TextBox 5"/>
          <p:cNvSpPr txBox="1"/>
          <p:nvPr/>
        </p:nvSpPr>
        <p:spPr>
          <a:xfrm>
            <a:off x="165944" y="1524048"/>
            <a:ext cx="86545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Inertia</a:t>
            </a:r>
            <a:endParaRPr lang="en-GB" b="1" i="1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AutoShape 2" descr="data:image/jpeg;base64,/9j/4AAQSkZJRgABAQAAAQABAAD/2wCEAAkGBhAQEBMSEhAUFBAREhYSFhUSEhEVFhEbFREVFBUWFhkXJyYeFxkjGRUWHy8gIygpLCwtFR4xNTAqNSgrLSkBCQoKDgwOGg8PGi0lHiQsLTIvNSkrKjUqLCktLC0sKiwsLCkzLDQpNSkpLDUsKS8tKiw1LCwpLCwpKSkpLCkvKv/AABEIAKsBJgMBIgACEQEDEQH/xAAcAAEAAgMBAQEAAAAAAAAAAAAABQYDBAcCCAH/xABMEAABAwIDAgkHBwoEBgMAAAABAAIDBBEFEiEGMQcTFyJBUVVhkzJxgZGUodEUI3KSorGyFiQzQlNUYoKzwlJjc8EIZHWjw9I0Q0T/xAAbAQEBAAMBAQEAAAAAAAAAAAAABAIDBQYBB//EADIRAQACAQIDAwsEAwEAAAAAAAABAgMEEQUhMRJBYRMUIjJRcYGRodHwFUKx4VLB8Qb/2gAMAwEAAhEDEQA/AO4oiIC1nYlCCQZYwQbEF7Lj3rZXGcLq8IiNc+tw4zObiFU503yB0zGt43QGW1hbXQnS6DsrXAi4NwdbjpX6ubbN4icNoqupbTvbST1TPkNK5wDiJskbANSImPkOYDoFzZT8O0dZBU08NdBA1lW50cclPLI8MkDC8RyB7QdWtdZw0uNwQWYVLDbnt5xLRzhqRe4HWdDp3LIuT4QPmcJ/61V/jrV1hAREQEREBERAREQEREBERAREQEREBERAREQEREBERAREQEREBERAREQFX9lNn300dSyXI4T1lROA0lwyTOuA7MBrbeNR3lWBYp6ljBd72tHW5waPego7OD+obT1FGyZjaVs0dTQuJc59M5kgl4p7SLGIPGlnXsSt9mCV9XU00tb8njio3mZrKZ8shmkLHMDnOe1uRgDicouSTqVJy7a4eDYVUcjtebCTM7TfpFmPQtaTbeP/AOumqpBbfxTYhv3fnDmH1BBF0GxNRHHQtLor0uIz1b7OfYsldUFobzdXfOtuDYaHVXhReDbRRVRc1oeyVgBdFK0Ne0EkNcLEtc02POaSOjeCFKICIiAiIgIiICIiAiIgIiICIiAiIgIiICIiAiJdARRtXtJRw/pKqBhO4OmjBNt9he5WkduaLofI5p/Wjpqp7N9r5msLbelBPosNJWRzMbJG9r43i7XNIIcO4hZkBERAREQEREFV2sxCR0zKVj3RsMRmlcwlr3jOGMja4atBOYuIseaACLlQbMEpgb8RGXXvmcxr3fWfd3vUztazLV0r9PnIp4T32MUrfUGSetaiAN1ujq6EREHiCTJWUj915XwHU+TLC827/nIotO5Xtc6xaTJGJNBxMsM1z+qI52PefqB3rK6KgIiICIiAiIgIiICIiAiIgIiICIiAiIgIiIKXjGJTVE8sbZXxU8D+LtE7I+Z4a1z3OeOc1gzBoa21yHEm1go1+CwON3sMpvf5+SWb+qXda2pm5aysZ/nMlHcJKeP+5j1kQYqakjjFo42MH8DGs/DZZSiINvZCTJU1MQNmvZFUhuvlOdJHK7qF8kZPe4neSraqThEoZiEP+bBPF5y10Mrfc2T1q7ICIiAiIgIiIK5tvGeKgkvpFVxE+aXNTeq8wUUp7bODNQVNr5mRGZtt5dD88z7TAoHMDqNx1CAiIg18QpuNhkjvbjI3sv1Z2Ft/erlgVbx9LBN+1hjk+vG13+6qoNlM7Du/M2sJN4ZJodd4Ec8jWDzZAy3dZBPoiICIiAijsS2jo6Z2WeqhicRmDZJY2OIJIBsTe2h17lD1PChhEe+viP8Ap55PdGCs60tbpAtKKjVPDRhDLZZ5JPoU8+n1w1R0vD1hw8mGqd5o4R+J4W+uj1FumO3ykdKRcjl/4go782gkI/inY0+oAqPn/wCIGoPkUMTfpTSO+5rVRXhWst0xyO2IuA1HDribhzY6Zmu8RyuP2n29yj6jhjxh40qGM744Ib/bDlRXgest+2I+MD6Oui+YKjhIxZ+/EJv5eLZ+BoUfLtTXuN3V1USf+Zn+4OsqK/8AndTPWax8Z+w+ri4BadRjdNH5dRCzW3Oljbr1anevkuSVziS5xcTqS5xcT5yVY+DXZ4VmJ08ZYDHG7j5NG2yxWcAR0gvyN/mKZ+BWwYrZb5I5R7B9PIiLzoIiIKbtAwtxDptLSMPdeGZ4PptO33LCt7bKO09HJrYumg8SHjRf2f3rRQEREGF8mSekffRtUxpt1SskgA82aVqvy5zjj8tO9+t4ss+m/wCZkbNb/t29K6KCg/UREBERAREQY54Q9rmuF2uBaR1gix9y57gZPyaEO8pkbY3a350Y4t+vTzmldGXP6aPJJUx6fN1cwFuqRwqB7pkGwiIgJs5tFTUs1VDNKIy6VtQ0vuGkSQMabutlbz4n7z0oqdtdDapYd3G07m36SY5PhOtObJOOk2jufYjd0uo20pYw55L+KaLmRsbnNsN5GXnFttbgWtqsNNwjYVILiuhH+o4x/wBQBUV+Pl8RbFTyyzlhtHG3NcgWJuP1Rv3X7lzCbB6mLR9PMyw/XhlZ+IBOCzk1tbznjs7Ty8f+LMenpfrL6ep8epZLZKmF992WWN1/NYrfuvkY27r+i62IKyWMWZI9g6mPe38JC7s8M/xs2TofZZ2rho2Q+VUvyuNvz9ICXWGr4t7x3lvljuDutcDurLBtniLLBtdUWGlnSvcPNZ1wQpXA+Ddk1M2V87mvlbnYGtblYDq3MP1tOgWtuVuHiuHguLbWW9GZ5bRMzv3/AHaMmlvRRUWarpjFI+N3lRvcw23Xa4tNu7RYV7bHeuSsXr0mN490pRERZAiIg/bL8XUodk6bEMBiqi9kNTSMfG6V3kvbHIQ1kttfJLQDa403hctUml1ddR2oiNprO0jcwnCZaqURRNzPIubmwaBvLj0DUetdX4MKSnwh87q6eKKafKyMucchjYA5xDyAAS54uDY8wG3SudbHbQfI6i/FmRsoEZazy7lwy5es30t03Vi2/nqZDG11FUQxx5nZpYnDMXADQtu2wA6zv7l4zjWq4hfiMaPsxGCYid+/837lGLFXJymXe6PEYZheKVkg33je1w13eSthfJEUhaczTZw3OabEeYjUKdw/brEqe3F1s1hua93GN81pLhTW4Zb9tolRbQ2/bL6aRcJw/htxGOwkZBMOkljmOPpYcv2VacH4bo5nBj6GbOToIHNluLamxyke/wA6ky6TLiibWjlHintpslesLZtxF+bsksSYamB4t/FM2F1+7JK5RC87abZ0r6CWNoe6aWBxEeUtdEcuZpkvo0hwGguSRp1oyUOAcNzgHDzEXH3qKt629Wd0+z0iIsxjqIBIxzDue1zD5nNLT7irTsxVGWippHElz6eIuvvzcW3NfvvdVq6l9hnAUpj/AGNRUR+jj3vb9h7UFhREQEREBERAVIxSPJX1Av8ApI4JwLdYkhd6fmWesK7qo7Vx5ayndr85BNGeq7HxSM9NjIg1UREBVrbWPSnf/hmdH4kTz+KNvrVlUNtfHeje7pjdHLp1MmYXfZzei615a9qkx4PsIzY+YMr6Yk2HGFvnzxPYB63D1Lsa4bhs4jnheTYMmjcT1AStufQLruah4dO+OY8WV+rWqMOhkBD4o3g7w5jXA+e4UVPsHhj/ACqCn/liY38NlPIunFpjpLGJmOim1HBHhLgbU7mE9LJ59PMHOI9ywYlsNJS0T20ErjJFG4xMnDZLkahjXc23SBmuLkdCvKLDNSuoiK5o7URO/Pmy8pb2vj6SQuJc4kucSSTvJJuSe+68roHDHsj8jrPlEbbU9YS/TcyXfI3uzeWPO/qXP1+o6DUU1GCt6cvD2bdzBsUFBLPI2KJhfK8kNa3e6wJNvQCfQtdbWF4i+mninj8uGRsjeolpBse47vSpnbXCWMlbVQD8zrQZoj/gJN5YT1OY+4t1WW22aa5opbpMcvfHWPl090iMODP+TfKczMmfJbjIs2gBvlvm6Rpa/Tu1UevWc2tc2ve19L7r269F5W2kWjftTvz+gs3B7W2rooXkmCqz0j230IqG8Xu3XzZD/KFXqqnMb3xu8qNzmHztcWn3hTGw1K6TEqNreipjee5sbxI4+hrCo/GqoS1M8jfJknlePM+Rzh7ipaRtqrRHfWN/fvO3z/0LLwS4F8qxSIkXjpr1Luq7CBGPPxhaf5CvpGy5lwE4DxVFJVOHOqpLNP8AlxEtHreZD6l01eE4tqPL6q0x0jlHw/sReIbMUVR+mpYZDuu6JhPrtdVuv4HMLl8mOSE6/opXdPdJmHoFleEXPrkvX1ZmGdb2r0lyPEOAbeYK3p0bNF0d7mEa/wAqx7N8Hldh8sjpGMkjewND4HF5HOv5BAdY9wO4eddgRY6q99VgtgyT6Nvm2+c5NtplxPG66OdzMmrQ0gusRmzFpsL62AB1/iVg2YmzUdOTvETWHzxjiz72quY1S8VUzx/4Zn+ouLm+nK5vrUzsZJenc39nPK23UHuEw/qrh8MpGG1sUd33a7zvzTyIi7TWLf2MfaSsjtpxscw7+Mgaw+jNC71laCzbOyZcQcOiak9Zgn+FT96C5IiICIiAiIgKt7bxnJTSdEdUy5vuEsclOPRmlYrIoPbeO+H1DhviYJx54HtnHvjQQaIfciAtXFaXjYJo/wBpE9n1mED3lbSAoKZspFFOC57WucWMIa4BwAc0udodCd3u61EbZY7PTVWWmq5oxkaXsjmkDWOudMoNm80NNu9dY2UwqCbDmQSxRuZE+SIssLAw1D2NOm51mg3369681PBXhEm+kDT/AJckzPc1wB9Ki0GijTaudRe0zXbbs9ynFlrWfShxyDhNxZhFq15t0PZC4Hz3bf3qRp+GfFGnV0D+58P/AKOar9UcCWGu8l08Z62yg29DwVG1XANAf0dZK3/Ujjf+HIvTeX0dutfp9lPldPPWv0Q8PDvVi2ekgd15XyNv5r5rKTg4eo78+heB/BM1x9Tmt+9aNTwDTgHi62N3UHxPbf0gm3qUZU8CeJtF2up3nqbK8H7bQE7Oit37fM20tvyUztVwmYXiVHJTyxVDHPF2OMcbuKe3Vj9HdB323gkdK5GzDZzHxohk4oXu8MflFjY861rA9KuFRwU4uwf/ABM30JYD/cCro+ubSUbH1EMkLY4mtcx8ThqAGZN2XU6DWxup9RxjJwiKxo6eU7c8436fL2tOXFij1JcTU9s9tKIGPp54uPoZjd8RNnMcBYSwu/UkHqI0PdAGVt94HdcadyzQUkknkRvf9Bj3fhBX6BlthyY9ssxHx6T/AEjWZ+xLKjnYfVxTtOvEzPZBUs7nMeQ19v8AE02XhvBpif68DYmje+WeBjAOk3LtQO66jYNkMQkHMoKlwH/Lyj8QCkabgzxeUXFBLYafOOhj90jgVBbVxj5RqK7eMbz9Jj+BnlrKbDYZIqeZtRXTsMUk8YPFU7HeWyBx1e9w0L9wG5amy+xj65r38YI42HIDlzlzrA6C4sBca9/qlIeBnGHb4I2/Snj/ALbq8bF8GuJUedkstMYH8+zDM5wfYDS7WgAga79wt0rhcZ4hbFo7/p+WJzTMbzPWY79uW0eH3ZV235ovlLq8KEdF8lp3MgiY1jmulbnaG2DiNbONjfvvvW7Fw9jTNQHvy1A9wLP91kx/gcqqmZ0prYsxAAaYXtDQNzRZx79eslQMvAfiIBIkpndwklBPrZZcrSRgthp5xPp7c9t+q6saaY59fitkHDrRHy6eob5hE7+4LfpeGbC33zPlj+nC838PMuZy8EeLN/8Aztd9GaH+4hR1TwfYpGbOoZr/AMAbIPWwkKnzbSW6X+rLyGnnpb6u2wcKGEv3VjB9NkrPxNCkYds8OfYNrqYk7hx8QJ9BN185VGzlbGbPpKhtuuCW3rtZaEsZbo4Fvc4Ee4p+n4p9W/8AB5nSelnWtvI2/LXPY5rmyxsfdhBF7FhBt08wH+YLDsZJaSpZ18VL62ujP9JvrWpsZgVKaOOQRte+UXe7pzBxu0EeTl3aefpWxgVM+GtALXCOaCQMc5jhxojlY5haToea550379y8Vp89L67JWkTymY5x+d8JMlOzGy2IiLuNAvNK/JW0jtOc+WA3vukp3yfigYPSvS1MQfkEchIAiqaeQk/qtFQxrz9Rz/eg6GiIgIiICIiAsNZTiSN8Z3PY5hvqLOaQfvWZEHOsFlLqaEnyuKYHfSa0Nf8AaBW6tajZldPH+yqp2jS1g6UzNHmyytWygIiIJHYmQA1cfS2oEg80sETvxiRWdU/ZmTLXSt6JaVjhpvMMz2uN+u07PcrggIiICIiAsVRTMkaWSMa9jt7XtDmnW+oOhWVEGrFhUDDdsMbT/DGwfcFs2X6iAiIgIiICIiAlkRAXmSIOFnAEHoIuD6CvSINCTAaZxuYI+/mAA23BwGjvSonbVlm0rxoGVTWnTolhlhA+vIxWVQW3DfzCZ/7HJPu/YSsm/st6V8isRzgQiL9I1X4voLTxiAyU8zBvdDIB58ht77LcQILhh1YJoY5R5MsbZB5ntDh962FBbESE0EAJuYmug8CR0P8A41OoCIiAiIgIoKXbvC2OLXYjStc0lpBqIQWkGxBF9CCvPKBhPaVJ7TD8UENiEeSvqm6/OCCcdXOjMJt7P7wij9otr8NNZFIyupnB9PJG9zaiIhpjljdGDY6EiSX1dy1/yww/9+pvHi+KCYRQ/wCWGH/v1N48XxT8sMP/AH6m8eL4oJehfkrqR2vPM0B/nh4659NOB6VeVymXa6gMtNatp7tqon5uPjAYG5i9zjfQcXnb3l4HSrtygYT2lSe0w/FBYEUBygYT2lSe0w/FOUDCe0qT2mH4oJ9FAcoGE9pUntMPxTlAwntKk9ph+KCfRQHKBhPaVJ7TD8U5QMJ7SpPaYfign0UBygYT2lSe0w/FOUDCe0qT2mH4oJ9FAcoGE9pUntMPxTlAwntKk9ph+KCfRQHKBhPaVJ7TD8U5QMJ7SpPaYfign0UBygYT2lSe0w/FOUDCe0qT2mH4oJ9FAcoGE9pUntMPxTlAwntKk9ph+KCfRQHKBhPaVJ7TD8U5QMJ7SpPaYfign1q4pR8dBLF+1ifH9dhb/uorlAwntKk9ph+K/DwgYT2lSe0w/FBXcKnMlPC83u+KNxvvuWAm/fe62lXcN2qw+Njo/ltPaOaZjSZ4uc0TycW4a6gsLVtfljh/79TePH8UEwih/wAscP8A36m8eP4p+WOH/v1N48fxQWvYiTm1MdyeLqnnXoEscc+ndeR3vVlXOtl9tMOjqKkur6ZrHsgcM08QBeOOa7KSdeY2K/nCtdHtphs0jY4q+mkkebNYyeJznHqABuUE0iIgIiIK9NwfYU9znuw+mc5xLnEwsJcSbknvuvHJvhHZtL4LFZEQVvk3wjs2l8Ficm+Edm0vgsVkRBW+TfCOzaXwWJyb4R2bS+CxWREFb5N8I7NpfBYnJvhHZtL4LFZEQVvk3wjs2l8FicnGEdm0vgsVkRBXOTjCOzaXwWJycYR2bS+CxWNEFc5OMI7NpfBYnJxhHZtL4LFY0QVzk4wjs2l8FicnGEdm0vgsVjRBXOTjCOzaXwWJycYR2bS+CxWNEFc5OMI7NpfBYnJxhHZtL4LFY0QVzk4wjs2l8FicnGEdm0vgsVjRBXOTjCOzaXwWJycYR2bS+CxWNEFc5OMI7NpfBYnJxhHZtL4LFY0QVzk4wjs2l8FicnGEdm0vgsVjWviHGcVJxVuNyOyXAIzZTl0JF9bdIQQnJxhHZtL4LF+cnGEdm0vgsSKtxMk3gYGtdYZgM0gEb3X0ks05msbuP6S9rAhfjqrFHO0ijY3M0XyBxIPGZifnBZrSGDrcHXGW9mh65OMI7NpfBYnJxhHZtL4LF+DEMTu29MyxBLiMpyfOWaB85zzlGu7yr9Fj+vxSujfE10IIkkA5rC4gB1iCQ6wOW7s1raWtqSAcnGEdm0vgsWai2Fw2CRssVDTslYbteyJgc09YI3LxNW4jcBkDNTYlwFmgyWcdJOdlbu3Zrk2ZazpbDJJnRAzNDZdbhu7fp0no70G0iIgIiICIiAiIgIiICIiAiIgIiICIiAiIgIiICIiAiIgIiICIiAiIgIiICIiAiIgIiIP/2Q=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12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512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079500" y="2060848"/>
            <a:ext cx="10716" cy="3456384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 flipH="1">
            <a:off x="827584" y="5398616"/>
            <a:ext cx="7192416" cy="8384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8" name="Group 37"/>
          <p:cNvGrpSpPr/>
          <p:nvPr/>
        </p:nvGrpSpPr>
        <p:grpSpPr>
          <a:xfrm>
            <a:off x="467544" y="5733256"/>
            <a:ext cx="1224136" cy="720080"/>
            <a:chOff x="2627784" y="1957462"/>
            <a:chExt cx="3672408" cy="1988368"/>
          </a:xfrm>
        </p:grpSpPr>
        <p:sp>
          <p:nvSpPr>
            <p:cNvPr id="13" name="Rounded Rectangle 12"/>
            <p:cNvSpPr/>
            <p:nvPr/>
          </p:nvSpPr>
          <p:spPr>
            <a:xfrm>
              <a:off x="2627784" y="2636912"/>
              <a:ext cx="504056" cy="1236910"/>
            </a:xfrm>
            <a:prstGeom prst="roundRect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5" name="Snip Same Side Corner Rectangle 14"/>
            <p:cNvSpPr/>
            <p:nvPr/>
          </p:nvSpPr>
          <p:spPr>
            <a:xfrm rot="10800000">
              <a:off x="3838397" y="2770684"/>
              <a:ext cx="1296144" cy="876870"/>
            </a:xfrm>
            <a:prstGeom prst="snip2Same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16" name="Straight Connector 15"/>
            <p:cNvCxnSpPr/>
            <p:nvPr/>
          </p:nvCxnSpPr>
          <p:spPr>
            <a:xfrm flipH="1">
              <a:off x="3131840" y="3490825"/>
              <a:ext cx="706557" cy="10183"/>
            </a:xfrm>
            <a:prstGeom prst="line">
              <a:avLst/>
            </a:prstGeom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>
              <a:stCxn id="15" idx="0"/>
            </p:cNvCxnSpPr>
            <p:nvPr/>
          </p:nvCxnSpPr>
          <p:spPr>
            <a:xfrm flipH="1" flipV="1">
              <a:off x="3131840" y="2996952"/>
              <a:ext cx="706557" cy="212167"/>
            </a:xfrm>
            <a:prstGeom prst="line">
              <a:avLst/>
            </a:prstGeom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flipH="1" flipV="1">
              <a:off x="5134541" y="3490825"/>
              <a:ext cx="733603" cy="82191"/>
            </a:xfrm>
            <a:prstGeom prst="line">
              <a:avLst/>
            </a:prstGeom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flipH="1">
              <a:off x="5134543" y="3068960"/>
              <a:ext cx="661593" cy="140277"/>
            </a:xfrm>
            <a:prstGeom prst="line">
              <a:avLst/>
            </a:prstGeom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flipV="1">
              <a:off x="4470704" y="1957462"/>
              <a:ext cx="0" cy="1540205"/>
            </a:xfrm>
            <a:prstGeom prst="line">
              <a:avLst/>
            </a:prstGeom>
            <a:ln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ounded Rectangle 13"/>
            <p:cNvSpPr/>
            <p:nvPr/>
          </p:nvSpPr>
          <p:spPr>
            <a:xfrm>
              <a:off x="5796136" y="2708920"/>
              <a:ext cx="504056" cy="1236910"/>
            </a:xfrm>
            <a:prstGeom prst="roundRect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39" name="Group 38"/>
          <p:cNvGrpSpPr/>
          <p:nvPr/>
        </p:nvGrpSpPr>
        <p:grpSpPr>
          <a:xfrm>
            <a:off x="7308304" y="5805264"/>
            <a:ext cx="1224136" cy="720080"/>
            <a:chOff x="2627784" y="1957462"/>
            <a:chExt cx="3672408" cy="1988368"/>
          </a:xfrm>
        </p:grpSpPr>
        <p:sp>
          <p:nvSpPr>
            <p:cNvPr id="40" name="Rounded Rectangle 39"/>
            <p:cNvSpPr/>
            <p:nvPr/>
          </p:nvSpPr>
          <p:spPr>
            <a:xfrm>
              <a:off x="2627784" y="2636912"/>
              <a:ext cx="504056" cy="1236910"/>
            </a:xfrm>
            <a:prstGeom prst="roundRect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1" name="Snip Same Side Corner Rectangle 40"/>
            <p:cNvSpPr/>
            <p:nvPr/>
          </p:nvSpPr>
          <p:spPr>
            <a:xfrm rot="10800000">
              <a:off x="3838397" y="2770684"/>
              <a:ext cx="1296144" cy="876870"/>
            </a:xfrm>
            <a:prstGeom prst="snip2Same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42" name="Straight Connector 41"/>
            <p:cNvCxnSpPr/>
            <p:nvPr/>
          </p:nvCxnSpPr>
          <p:spPr>
            <a:xfrm flipH="1">
              <a:off x="3131840" y="3490825"/>
              <a:ext cx="706557" cy="10183"/>
            </a:xfrm>
            <a:prstGeom prst="line">
              <a:avLst/>
            </a:prstGeom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>
              <a:stCxn id="41" idx="0"/>
            </p:cNvCxnSpPr>
            <p:nvPr/>
          </p:nvCxnSpPr>
          <p:spPr>
            <a:xfrm flipH="1" flipV="1">
              <a:off x="3131840" y="2996952"/>
              <a:ext cx="706557" cy="212167"/>
            </a:xfrm>
            <a:prstGeom prst="line">
              <a:avLst/>
            </a:prstGeom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flipH="1" flipV="1">
              <a:off x="5134541" y="3490825"/>
              <a:ext cx="733603" cy="82191"/>
            </a:xfrm>
            <a:prstGeom prst="line">
              <a:avLst/>
            </a:prstGeom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flipH="1">
              <a:off x="5134543" y="3068960"/>
              <a:ext cx="661593" cy="140277"/>
            </a:xfrm>
            <a:prstGeom prst="line">
              <a:avLst/>
            </a:prstGeom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flipV="1">
              <a:off x="4470704" y="1957462"/>
              <a:ext cx="0" cy="1540205"/>
            </a:xfrm>
            <a:prstGeom prst="line">
              <a:avLst/>
            </a:prstGeom>
            <a:ln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Rounded Rectangle 46"/>
            <p:cNvSpPr/>
            <p:nvPr/>
          </p:nvSpPr>
          <p:spPr>
            <a:xfrm>
              <a:off x="5796136" y="2708920"/>
              <a:ext cx="504056" cy="1236910"/>
            </a:xfrm>
            <a:prstGeom prst="roundRect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115" name="Group 114"/>
          <p:cNvGrpSpPr/>
          <p:nvPr/>
        </p:nvGrpSpPr>
        <p:grpSpPr>
          <a:xfrm rot="21116161">
            <a:off x="3757706" y="5749427"/>
            <a:ext cx="1521294" cy="817270"/>
            <a:chOff x="2915816" y="1844824"/>
            <a:chExt cx="3816424" cy="2088232"/>
          </a:xfrm>
        </p:grpSpPr>
        <p:cxnSp>
          <p:nvCxnSpPr>
            <p:cNvPr id="66" name="Straight Connector 65"/>
            <p:cNvCxnSpPr>
              <a:stCxn id="68" idx="2"/>
              <a:endCxn id="75" idx="2"/>
            </p:cNvCxnSpPr>
            <p:nvPr/>
          </p:nvCxnSpPr>
          <p:spPr>
            <a:xfrm>
              <a:off x="3237755" y="3513530"/>
              <a:ext cx="2981978" cy="419526"/>
            </a:xfrm>
            <a:prstGeom prst="line">
              <a:avLst/>
            </a:prstGeom>
            <a:ln>
              <a:prstDash val="lg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>
              <a:off x="2915816" y="3717032"/>
              <a:ext cx="3816424" cy="0"/>
            </a:xfrm>
            <a:prstGeom prst="line">
              <a:avLst/>
            </a:prstGeom>
            <a:ln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9" name="Snip Same Side Corner Rectangle 68"/>
            <p:cNvSpPr/>
            <p:nvPr/>
          </p:nvSpPr>
          <p:spPr>
            <a:xfrm rot="10800000">
              <a:off x="4139952" y="2708920"/>
              <a:ext cx="1219900" cy="825643"/>
            </a:xfrm>
            <a:prstGeom prst="snip2Same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70" name="Straight Connector 69"/>
            <p:cNvCxnSpPr/>
            <p:nvPr/>
          </p:nvCxnSpPr>
          <p:spPr>
            <a:xfrm flipH="1" flipV="1">
              <a:off x="3419872" y="3212976"/>
              <a:ext cx="720082" cy="174014"/>
            </a:xfrm>
            <a:prstGeom prst="line">
              <a:avLst/>
            </a:prstGeom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>
              <a:stCxn id="69" idx="0"/>
            </p:cNvCxnSpPr>
            <p:nvPr/>
          </p:nvCxnSpPr>
          <p:spPr>
            <a:xfrm flipH="1" flipV="1">
              <a:off x="3491880" y="2636912"/>
              <a:ext cx="648072" cy="484829"/>
            </a:xfrm>
            <a:prstGeom prst="line">
              <a:avLst/>
            </a:prstGeom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flipH="1" flipV="1">
              <a:off x="5359853" y="3386991"/>
              <a:ext cx="724315" cy="258033"/>
            </a:xfrm>
            <a:prstGeom prst="line">
              <a:avLst/>
            </a:prstGeom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flipH="1">
              <a:off x="5359856" y="3068960"/>
              <a:ext cx="724312" cy="52894"/>
            </a:xfrm>
            <a:prstGeom prst="line">
              <a:avLst/>
            </a:prstGeom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flipV="1">
              <a:off x="4735065" y="1943206"/>
              <a:ext cx="0" cy="1450227"/>
            </a:xfrm>
            <a:prstGeom prst="line">
              <a:avLst/>
            </a:prstGeom>
            <a:ln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5" name="Rounded Rectangle 74"/>
            <p:cNvSpPr/>
            <p:nvPr/>
          </p:nvSpPr>
          <p:spPr>
            <a:xfrm>
              <a:off x="5982530" y="2768406"/>
              <a:ext cx="474406" cy="1164650"/>
            </a:xfrm>
            <a:prstGeom prst="roundRect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76" name="Straight Connector 75"/>
            <p:cNvCxnSpPr/>
            <p:nvPr/>
          </p:nvCxnSpPr>
          <p:spPr>
            <a:xfrm flipV="1">
              <a:off x="4656736" y="1844824"/>
              <a:ext cx="347312" cy="1826574"/>
            </a:xfrm>
            <a:prstGeom prst="line">
              <a:avLst/>
            </a:prstGeom>
            <a:ln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Rounded Rectangle 67"/>
            <p:cNvSpPr/>
            <p:nvPr/>
          </p:nvSpPr>
          <p:spPr>
            <a:xfrm>
              <a:off x="3000552" y="2348880"/>
              <a:ext cx="474406" cy="1164650"/>
            </a:xfrm>
            <a:prstGeom prst="roundRect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122" name="Group 121"/>
          <p:cNvGrpSpPr/>
          <p:nvPr/>
        </p:nvGrpSpPr>
        <p:grpSpPr>
          <a:xfrm>
            <a:off x="1907704" y="5733256"/>
            <a:ext cx="1800200" cy="792088"/>
            <a:chOff x="1835696" y="5733256"/>
            <a:chExt cx="1800200" cy="792088"/>
          </a:xfrm>
        </p:grpSpPr>
        <p:cxnSp>
          <p:nvCxnSpPr>
            <p:cNvPr id="20" name="Straight Connector 19"/>
            <p:cNvCxnSpPr/>
            <p:nvPr/>
          </p:nvCxnSpPr>
          <p:spPr>
            <a:xfrm rot="21342462">
              <a:off x="1873243" y="6419689"/>
              <a:ext cx="1573020" cy="105655"/>
            </a:xfrm>
            <a:prstGeom prst="line">
              <a:avLst/>
            </a:prstGeom>
            <a:ln>
              <a:prstDash val="lg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21342462">
              <a:off x="1835696" y="6468100"/>
              <a:ext cx="1800200" cy="0"/>
            </a:xfrm>
            <a:prstGeom prst="line">
              <a:avLst/>
            </a:prstGeom>
            <a:ln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Snip Same Side Corner Rectangle 49"/>
            <p:cNvSpPr/>
            <p:nvPr/>
          </p:nvSpPr>
          <p:spPr>
            <a:xfrm rot="10542462">
              <a:off x="2413359" y="6066887"/>
              <a:ext cx="459462" cy="302860"/>
            </a:xfrm>
            <a:prstGeom prst="snip2Same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51" name="Straight Connector 50"/>
            <p:cNvCxnSpPr/>
            <p:nvPr/>
          </p:nvCxnSpPr>
          <p:spPr>
            <a:xfrm rot="21342462" flipH="1">
              <a:off x="2173472" y="6335897"/>
              <a:ext cx="250463" cy="3517"/>
            </a:xfrm>
            <a:prstGeom prst="line">
              <a:avLst/>
            </a:prstGeom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>
              <a:stCxn id="50" idx="0"/>
            </p:cNvCxnSpPr>
            <p:nvPr/>
          </p:nvCxnSpPr>
          <p:spPr>
            <a:xfrm flipH="1" flipV="1">
              <a:off x="2147278" y="6139374"/>
              <a:ext cx="266725" cy="92249"/>
            </a:xfrm>
            <a:prstGeom prst="line">
              <a:avLst/>
            </a:prstGeom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flipH="1" flipV="1">
              <a:off x="2881588" y="6302036"/>
              <a:ext cx="258367" cy="67798"/>
            </a:xfrm>
            <a:prstGeom prst="line">
              <a:avLst/>
            </a:prstGeom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flipH="1">
              <a:off x="2872181" y="6139374"/>
              <a:ext cx="242957" cy="65678"/>
            </a:xfrm>
            <a:prstGeom prst="line">
              <a:avLst/>
            </a:prstGeom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21342462" flipV="1">
              <a:off x="2621431" y="5786800"/>
              <a:ext cx="0" cy="531969"/>
            </a:xfrm>
            <a:prstGeom prst="line">
              <a:avLst/>
            </a:prstGeom>
            <a:ln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Rounded Rectangle 55"/>
            <p:cNvSpPr/>
            <p:nvPr/>
          </p:nvSpPr>
          <p:spPr>
            <a:xfrm rot="21342462">
              <a:off x="3112298" y="6039715"/>
              <a:ext cx="178680" cy="427214"/>
            </a:xfrm>
            <a:prstGeom prst="roundRect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59" name="Straight Connector 58"/>
            <p:cNvCxnSpPr/>
            <p:nvPr/>
          </p:nvCxnSpPr>
          <p:spPr>
            <a:xfrm rot="21342462" flipV="1">
              <a:off x="2594274" y="5733256"/>
              <a:ext cx="81363" cy="686759"/>
            </a:xfrm>
            <a:prstGeom prst="line">
              <a:avLst/>
            </a:prstGeom>
            <a:ln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9" name="Rounded Rectangle 48"/>
            <p:cNvSpPr/>
            <p:nvPr/>
          </p:nvSpPr>
          <p:spPr>
            <a:xfrm rot="21342462">
              <a:off x="1985099" y="6030328"/>
              <a:ext cx="178680" cy="427214"/>
            </a:xfrm>
            <a:prstGeom prst="roundRect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123" name="Group 122"/>
          <p:cNvGrpSpPr/>
          <p:nvPr/>
        </p:nvGrpSpPr>
        <p:grpSpPr>
          <a:xfrm>
            <a:off x="5436096" y="5733256"/>
            <a:ext cx="1800200" cy="792088"/>
            <a:chOff x="1835696" y="5733256"/>
            <a:chExt cx="1800200" cy="792088"/>
          </a:xfrm>
        </p:grpSpPr>
        <p:cxnSp>
          <p:nvCxnSpPr>
            <p:cNvPr id="124" name="Straight Connector 123"/>
            <p:cNvCxnSpPr/>
            <p:nvPr/>
          </p:nvCxnSpPr>
          <p:spPr>
            <a:xfrm rot="21342462">
              <a:off x="1873243" y="6419689"/>
              <a:ext cx="1573020" cy="105655"/>
            </a:xfrm>
            <a:prstGeom prst="line">
              <a:avLst/>
            </a:prstGeom>
            <a:ln>
              <a:prstDash val="lg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5" name="Straight Connector 124"/>
            <p:cNvCxnSpPr/>
            <p:nvPr/>
          </p:nvCxnSpPr>
          <p:spPr>
            <a:xfrm rot="21342462">
              <a:off x="1835696" y="6468100"/>
              <a:ext cx="1800200" cy="0"/>
            </a:xfrm>
            <a:prstGeom prst="line">
              <a:avLst/>
            </a:prstGeom>
            <a:ln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26" name="Snip Same Side Corner Rectangle 125"/>
            <p:cNvSpPr/>
            <p:nvPr/>
          </p:nvSpPr>
          <p:spPr>
            <a:xfrm rot="10542462">
              <a:off x="2413359" y="6066887"/>
              <a:ext cx="459462" cy="302860"/>
            </a:xfrm>
            <a:prstGeom prst="snip2Same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127" name="Straight Connector 126"/>
            <p:cNvCxnSpPr/>
            <p:nvPr/>
          </p:nvCxnSpPr>
          <p:spPr>
            <a:xfrm rot="21342462" flipH="1">
              <a:off x="2173472" y="6335897"/>
              <a:ext cx="250463" cy="3517"/>
            </a:xfrm>
            <a:prstGeom prst="line">
              <a:avLst/>
            </a:prstGeom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128" name="Straight Connector 127"/>
            <p:cNvCxnSpPr>
              <a:stCxn id="126" idx="0"/>
            </p:cNvCxnSpPr>
            <p:nvPr/>
          </p:nvCxnSpPr>
          <p:spPr>
            <a:xfrm flipH="1" flipV="1">
              <a:off x="2147278" y="6139374"/>
              <a:ext cx="266725" cy="92249"/>
            </a:xfrm>
            <a:prstGeom prst="line">
              <a:avLst/>
            </a:prstGeom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129" name="Straight Connector 128"/>
            <p:cNvCxnSpPr/>
            <p:nvPr/>
          </p:nvCxnSpPr>
          <p:spPr>
            <a:xfrm flipH="1" flipV="1">
              <a:off x="2881588" y="6302036"/>
              <a:ext cx="258367" cy="67798"/>
            </a:xfrm>
            <a:prstGeom prst="line">
              <a:avLst/>
            </a:prstGeom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130" name="Straight Connector 129"/>
            <p:cNvCxnSpPr/>
            <p:nvPr/>
          </p:nvCxnSpPr>
          <p:spPr>
            <a:xfrm flipH="1">
              <a:off x="2872181" y="6139374"/>
              <a:ext cx="242957" cy="65678"/>
            </a:xfrm>
            <a:prstGeom prst="line">
              <a:avLst/>
            </a:prstGeom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131" name="Straight Connector 130"/>
            <p:cNvCxnSpPr/>
            <p:nvPr/>
          </p:nvCxnSpPr>
          <p:spPr>
            <a:xfrm rot="21342462" flipV="1">
              <a:off x="2621431" y="5786800"/>
              <a:ext cx="0" cy="531969"/>
            </a:xfrm>
            <a:prstGeom prst="line">
              <a:avLst/>
            </a:prstGeom>
            <a:ln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2" name="Rounded Rectangle 131"/>
            <p:cNvSpPr/>
            <p:nvPr/>
          </p:nvSpPr>
          <p:spPr>
            <a:xfrm rot="21342462">
              <a:off x="3112298" y="6039715"/>
              <a:ext cx="178680" cy="427214"/>
            </a:xfrm>
            <a:prstGeom prst="roundRect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133" name="Straight Connector 132"/>
            <p:cNvCxnSpPr/>
            <p:nvPr/>
          </p:nvCxnSpPr>
          <p:spPr>
            <a:xfrm rot="21342462" flipV="1">
              <a:off x="2594274" y="5733256"/>
              <a:ext cx="81363" cy="686759"/>
            </a:xfrm>
            <a:prstGeom prst="line">
              <a:avLst/>
            </a:prstGeom>
            <a:ln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4" name="Rounded Rectangle 133"/>
            <p:cNvSpPr/>
            <p:nvPr/>
          </p:nvSpPr>
          <p:spPr>
            <a:xfrm rot="21342462">
              <a:off x="1985099" y="6030328"/>
              <a:ext cx="178680" cy="427214"/>
            </a:xfrm>
            <a:prstGeom prst="roundRect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140" name="Freeform 139"/>
          <p:cNvSpPr/>
          <p:nvPr/>
        </p:nvSpPr>
        <p:spPr>
          <a:xfrm>
            <a:off x="1079500" y="3604683"/>
            <a:ext cx="3708524" cy="1786467"/>
          </a:xfrm>
          <a:custGeom>
            <a:avLst/>
            <a:gdLst>
              <a:gd name="connsiteX0" fmla="*/ 0 w 3416300"/>
              <a:gd name="connsiteY0" fmla="*/ 1767417 h 1786467"/>
              <a:gd name="connsiteX1" fmla="*/ 381000 w 3416300"/>
              <a:gd name="connsiteY1" fmla="*/ 1780117 h 1786467"/>
              <a:gd name="connsiteX2" fmla="*/ 660400 w 3416300"/>
              <a:gd name="connsiteY2" fmla="*/ 1729317 h 1786467"/>
              <a:gd name="connsiteX3" fmla="*/ 927100 w 3416300"/>
              <a:gd name="connsiteY3" fmla="*/ 1589617 h 1786467"/>
              <a:gd name="connsiteX4" fmla="*/ 1181100 w 3416300"/>
              <a:gd name="connsiteY4" fmla="*/ 1335617 h 1786467"/>
              <a:gd name="connsiteX5" fmla="*/ 1549400 w 3416300"/>
              <a:gd name="connsiteY5" fmla="*/ 700617 h 1786467"/>
              <a:gd name="connsiteX6" fmla="*/ 1803400 w 3416300"/>
              <a:gd name="connsiteY6" fmla="*/ 306917 h 1786467"/>
              <a:gd name="connsiteX7" fmla="*/ 2044700 w 3416300"/>
              <a:gd name="connsiteY7" fmla="*/ 103717 h 1786467"/>
              <a:gd name="connsiteX8" fmla="*/ 2438400 w 3416300"/>
              <a:gd name="connsiteY8" fmla="*/ 14817 h 1786467"/>
              <a:gd name="connsiteX9" fmla="*/ 3149600 w 3416300"/>
              <a:gd name="connsiteY9" fmla="*/ 14817 h 1786467"/>
              <a:gd name="connsiteX10" fmla="*/ 3416300 w 3416300"/>
              <a:gd name="connsiteY10" fmla="*/ 14817 h 178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416300" h="1786467">
                <a:moveTo>
                  <a:pt x="0" y="1767417"/>
                </a:moveTo>
                <a:cubicBezTo>
                  <a:pt x="135466" y="1776942"/>
                  <a:pt x="270933" y="1786467"/>
                  <a:pt x="381000" y="1780117"/>
                </a:cubicBezTo>
                <a:cubicBezTo>
                  <a:pt x="491067" y="1773767"/>
                  <a:pt x="569383" y="1761067"/>
                  <a:pt x="660400" y="1729317"/>
                </a:cubicBezTo>
                <a:cubicBezTo>
                  <a:pt x="751417" y="1697567"/>
                  <a:pt x="840317" y="1655234"/>
                  <a:pt x="927100" y="1589617"/>
                </a:cubicBezTo>
                <a:cubicBezTo>
                  <a:pt x="1013883" y="1524000"/>
                  <a:pt x="1077383" y="1483784"/>
                  <a:pt x="1181100" y="1335617"/>
                </a:cubicBezTo>
                <a:cubicBezTo>
                  <a:pt x="1284817" y="1187450"/>
                  <a:pt x="1445683" y="872067"/>
                  <a:pt x="1549400" y="700617"/>
                </a:cubicBezTo>
                <a:cubicBezTo>
                  <a:pt x="1653117" y="529167"/>
                  <a:pt x="1720850" y="406400"/>
                  <a:pt x="1803400" y="306917"/>
                </a:cubicBezTo>
                <a:cubicBezTo>
                  <a:pt x="1885950" y="207434"/>
                  <a:pt x="1938867" y="152400"/>
                  <a:pt x="2044700" y="103717"/>
                </a:cubicBezTo>
                <a:cubicBezTo>
                  <a:pt x="2150533" y="55034"/>
                  <a:pt x="2254250" y="29634"/>
                  <a:pt x="2438400" y="14817"/>
                </a:cubicBezTo>
                <a:cubicBezTo>
                  <a:pt x="2622550" y="0"/>
                  <a:pt x="3149600" y="14817"/>
                  <a:pt x="3149600" y="14817"/>
                </a:cubicBezTo>
                <a:lnTo>
                  <a:pt x="3416300" y="14817"/>
                </a:ln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1" name="Freeform 140"/>
          <p:cNvSpPr/>
          <p:nvPr/>
        </p:nvSpPr>
        <p:spPr>
          <a:xfrm flipH="1">
            <a:off x="4442498" y="3606924"/>
            <a:ext cx="3600400" cy="1786467"/>
          </a:xfrm>
          <a:custGeom>
            <a:avLst/>
            <a:gdLst>
              <a:gd name="connsiteX0" fmla="*/ 0 w 3416300"/>
              <a:gd name="connsiteY0" fmla="*/ 1767417 h 1786467"/>
              <a:gd name="connsiteX1" fmla="*/ 381000 w 3416300"/>
              <a:gd name="connsiteY1" fmla="*/ 1780117 h 1786467"/>
              <a:gd name="connsiteX2" fmla="*/ 660400 w 3416300"/>
              <a:gd name="connsiteY2" fmla="*/ 1729317 h 1786467"/>
              <a:gd name="connsiteX3" fmla="*/ 927100 w 3416300"/>
              <a:gd name="connsiteY3" fmla="*/ 1589617 h 1786467"/>
              <a:gd name="connsiteX4" fmla="*/ 1181100 w 3416300"/>
              <a:gd name="connsiteY4" fmla="*/ 1335617 h 1786467"/>
              <a:gd name="connsiteX5" fmla="*/ 1549400 w 3416300"/>
              <a:gd name="connsiteY5" fmla="*/ 700617 h 1786467"/>
              <a:gd name="connsiteX6" fmla="*/ 1803400 w 3416300"/>
              <a:gd name="connsiteY6" fmla="*/ 306917 h 1786467"/>
              <a:gd name="connsiteX7" fmla="*/ 2044700 w 3416300"/>
              <a:gd name="connsiteY7" fmla="*/ 103717 h 1786467"/>
              <a:gd name="connsiteX8" fmla="*/ 2438400 w 3416300"/>
              <a:gd name="connsiteY8" fmla="*/ 14817 h 1786467"/>
              <a:gd name="connsiteX9" fmla="*/ 3149600 w 3416300"/>
              <a:gd name="connsiteY9" fmla="*/ 14817 h 1786467"/>
              <a:gd name="connsiteX10" fmla="*/ 3416300 w 3416300"/>
              <a:gd name="connsiteY10" fmla="*/ 14817 h 178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416300" h="1786467">
                <a:moveTo>
                  <a:pt x="0" y="1767417"/>
                </a:moveTo>
                <a:cubicBezTo>
                  <a:pt x="135466" y="1776942"/>
                  <a:pt x="270933" y="1786467"/>
                  <a:pt x="381000" y="1780117"/>
                </a:cubicBezTo>
                <a:cubicBezTo>
                  <a:pt x="491067" y="1773767"/>
                  <a:pt x="569383" y="1761067"/>
                  <a:pt x="660400" y="1729317"/>
                </a:cubicBezTo>
                <a:cubicBezTo>
                  <a:pt x="751417" y="1697567"/>
                  <a:pt x="840317" y="1655234"/>
                  <a:pt x="927100" y="1589617"/>
                </a:cubicBezTo>
                <a:cubicBezTo>
                  <a:pt x="1013883" y="1524000"/>
                  <a:pt x="1077383" y="1483784"/>
                  <a:pt x="1181100" y="1335617"/>
                </a:cubicBezTo>
                <a:cubicBezTo>
                  <a:pt x="1284817" y="1187450"/>
                  <a:pt x="1445683" y="872067"/>
                  <a:pt x="1549400" y="700617"/>
                </a:cubicBezTo>
                <a:cubicBezTo>
                  <a:pt x="1653117" y="529167"/>
                  <a:pt x="1720850" y="406400"/>
                  <a:pt x="1803400" y="306917"/>
                </a:cubicBezTo>
                <a:cubicBezTo>
                  <a:pt x="1885950" y="207434"/>
                  <a:pt x="1938867" y="152400"/>
                  <a:pt x="2044700" y="103717"/>
                </a:cubicBezTo>
                <a:cubicBezTo>
                  <a:pt x="2150533" y="55034"/>
                  <a:pt x="2254250" y="29634"/>
                  <a:pt x="2438400" y="14817"/>
                </a:cubicBezTo>
                <a:cubicBezTo>
                  <a:pt x="2622550" y="0"/>
                  <a:pt x="3149600" y="14817"/>
                  <a:pt x="3149600" y="14817"/>
                </a:cubicBezTo>
                <a:lnTo>
                  <a:pt x="3416300" y="14817"/>
                </a:ln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7" name="Freeform 76"/>
          <p:cNvSpPr/>
          <p:nvPr/>
        </p:nvSpPr>
        <p:spPr>
          <a:xfrm>
            <a:off x="839177" y="5085184"/>
            <a:ext cx="3703959" cy="313432"/>
          </a:xfrm>
          <a:custGeom>
            <a:avLst/>
            <a:gdLst>
              <a:gd name="connsiteX0" fmla="*/ 0 w 3416300"/>
              <a:gd name="connsiteY0" fmla="*/ 1767417 h 1786467"/>
              <a:gd name="connsiteX1" fmla="*/ 381000 w 3416300"/>
              <a:gd name="connsiteY1" fmla="*/ 1780117 h 1786467"/>
              <a:gd name="connsiteX2" fmla="*/ 660400 w 3416300"/>
              <a:gd name="connsiteY2" fmla="*/ 1729317 h 1786467"/>
              <a:gd name="connsiteX3" fmla="*/ 927100 w 3416300"/>
              <a:gd name="connsiteY3" fmla="*/ 1589617 h 1786467"/>
              <a:gd name="connsiteX4" fmla="*/ 1181100 w 3416300"/>
              <a:gd name="connsiteY4" fmla="*/ 1335617 h 1786467"/>
              <a:gd name="connsiteX5" fmla="*/ 1549400 w 3416300"/>
              <a:gd name="connsiteY5" fmla="*/ 700617 h 1786467"/>
              <a:gd name="connsiteX6" fmla="*/ 1803400 w 3416300"/>
              <a:gd name="connsiteY6" fmla="*/ 306917 h 1786467"/>
              <a:gd name="connsiteX7" fmla="*/ 2044700 w 3416300"/>
              <a:gd name="connsiteY7" fmla="*/ 103717 h 1786467"/>
              <a:gd name="connsiteX8" fmla="*/ 2438400 w 3416300"/>
              <a:gd name="connsiteY8" fmla="*/ 14817 h 1786467"/>
              <a:gd name="connsiteX9" fmla="*/ 3149600 w 3416300"/>
              <a:gd name="connsiteY9" fmla="*/ 14817 h 1786467"/>
              <a:gd name="connsiteX10" fmla="*/ 3416300 w 3416300"/>
              <a:gd name="connsiteY10" fmla="*/ 14817 h 178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416300" h="1786467">
                <a:moveTo>
                  <a:pt x="0" y="1767417"/>
                </a:moveTo>
                <a:cubicBezTo>
                  <a:pt x="135466" y="1776942"/>
                  <a:pt x="270933" y="1786467"/>
                  <a:pt x="381000" y="1780117"/>
                </a:cubicBezTo>
                <a:cubicBezTo>
                  <a:pt x="491067" y="1773767"/>
                  <a:pt x="569383" y="1761067"/>
                  <a:pt x="660400" y="1729317"/>
                </a:cubicBezTo>
                <a:cubicBezTo>
                  <a:pt x="751417" y="1697567"/>
                  <a:pt x="840317" y="1655234"/>
                  <a:pt x="927100" y="1589617"/>
                </a:cubicBezTo>
                <a:cubicBezTo>
                  <a:pt x="1013883" y="1524000"/>
                  <a:pt x="1077383" y="1483784"/>
                  <a:pt x="1181100" y="1335617"/>
                </a:cubicBezTo>
                <a:cubicBezTo>
                  <a:pt x="1284817" y="1187450"/>
                  <a:pt x="1445683" y="872067"/>
                  <a:pt x="1549400" y="700617"/>
                </a:cubicBezTo>
                <a:cubicBezTo>
                  <a:pt x="1653117" y="529167"/>
                  <a:pt x="1720850" y="406400"/>
                  <a:pt x="1803400" y="306917"/>
                </a:cubicBezTo>
                <a:cubicBezTo>
                  <a:pt x="1885950" y="207434"/>
                  <a:pt x="1938867" y="152400"/>
                  <a:pt x="2044700" y="103717"/>
                </a:cubicBezTo>
                <a:cubicBezTo>
                  <a:pt x="2150533" y="55034"/>
                  <a:pt x="2254250" y="29634"/>
                  <a:pt x="2438400" y="14817"/>
                </a:cubicBezTo>
                <a:cubicBezTo>
                  <a:pt x="2622550" y="0"/>
                  <a:pt x="3149600" y="14817"/>
                  <a:pt x="3149600" y="14817"/>
                </a:cubicBezTo>
                <a:lnTo>
                  <a:pt x="3416300" y="14817"/>
                </a:lnTo>
              </a:path>
            </a:pathLst>
          </a:custGeom>
          <a:ln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8" name="Freeform 77"/>
          <p:cNvSpPr/>
          <p:nvPr/>
        </p:nvSpPr>
        <p:spPr>
          <a:xfrm flipH="1">
            <a:off x="4355976" y="5085185"/>
            <a:ext cx="3600400" cy="313432"/>
          </a:xfrm>
          <a:custGeom>
            <a:avLst/>
            <a:gdLst>
              <a:gd name="connsiteX0" fmla="*/ 0 w 3416300"/>
              <a:gd name="connsiteY0" fmla="*/ 1767417 h 1786467"/>
              <a:gd name="connsiteX1" fmla="*/ 381000 w 3416300"/>
              <a:gd name="connsiteY1" fmla="*/ 1780117 h 1786467"/>
              <a:gd name="connsiteX2" fmla="*/ 660400 w 3416300"/>
              <a:gd name="connsiteY2" fmla="*/ 1729317 h 1786467"/>
              <a:gd name="connsiteX3" fmla="*/ 927100 w 3416300"/>
              <a:gd name="connsiteY3" fmla="*/ 1589617 h 1786467"/>
              <a:gd name="connsiteX4" fmla="*/ 1181100 w 3416300"/>
              <a:gd name="connsiteY4" fmla="*/ 1335617 h 1786467"/>
              <a:gd name="connsiteX5" fmla="*/ 1549400 w 3416300"/>
              <a:gd name="connsiteY5" fmla="*/ 700617 h 1786467"/>
              <a:gd name="connsiteX6" fmla="*/ 1803400 w 3416300"/>
              <a:gd name="connsiteY6" fmla="*/ 306917 h 1786467"/>
              <a:gd name="connsiteX7" fmla="*/ 2044700 w 3416300"/>
              <a:gd name="connsiteY7" fmla="*/ 103717 h 1786467"/>
              <a:gd name="connsiteX8" fmla="*/ 2438400 w 3416300"/>
              <a:gd name="connsiteY8" fmla="*/ 14817 h 1786467"/>
              <a:gd name="connsiteX9" fmla="*/ 3149600 w 3416300"/>
              <a:gd name="connsiteY9" fmla="*/ 14817 h 1786467"/>
              <a:gd name="connsiteX10" fmla="*/ 3416300 w 3416300"/>
              <a:gd name="connsiteY10" fmla="*/ 14817 h 178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416300" h="1786467">
                <a:moveTo>
                  <a:pt x="0" y="1767417"/>
                </a:moveTo>
                <a:cubicBezTo>
                  <a:pt x="135466" y="1776942"/>
                  <a:pt x="270933" y="1786467"/>
                  <a:pt x="381000" y="1780117"/>
                </a:cubicBezTo>
                <a:cubicBezTo>
                  <a:pt x="491067" y="1773767"/>
                  <a:pt x="569383" y="1761067"/>
                  <a:pt x="660400" y="1729317"/>
                </a:cubicBezTo>
                <a:cubicBezTo>
                  <a:pt x="751417" y="1697567"/>
                  <a:pt x="840317" y="1655234"/>
                  <a:pt x="927100" y="1589617"/>
                </a:cubicBezTo>
                <a:cubicBezTo>
                  <a:pt x="1013883" y="1524000"/>
                  <a:pt x="1077383" y="1483784"/>
                  <a:pt x="1181100" y="1335617"/>
                </a:cubicBezTo>
                <a:cubicBezTo>
                  <a:pt x="1284817" y="1187450"/>
                  <a:pt x="1445683" y="872067"/>
                  <a:pt x="1549400" y="700617"/>
                </a:cubicBezTo>
                <a:cubicBezTo>
                  <a:pt x="1653117" y="529167"/>
                  <a:pt x="1720850" y="406400"/>
                  <a:pt x="1803400" y="306917"/>
                </a:cubicBezTo>
                <a:cubicBezTo>
                  <a:pt x="1885950" y="207434"/>
                  <a:pt x="1938867" y="152400"/>
                  <a:pt x="2044700" y="103717"/>
                </a:cubicBezTo>
                <a:cubicBezTo>
                  <a:pt x="2150533" y="55034"/>
                  <a:pt x="2254250" y="29634"/>
                  <a:pt x="2438400" y="14817"/>
                </a:cubicBezTo>
                <a:cubicBezTo>
                  <a:pt x="2622550" y="0"/>
                  <a:pt x="3149600" y="14817"/>
                  <a:pt x="3149600" y="14817"/>
                </a:cubicBezTo>
                <a:lnTo>
                  <a:pt x="3416300" y="14817"/>
                </a:lnTo>
              </a:path>
            </a:pathLst>
          </a:custGeom>
          <a:ln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1433277" y="1861698"/>
            <a:ext cx="0" cy="3854684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Straight Connector 78"/>
          <p:cNvCxnSpPr/>
          <p:nvPr/>
        </p:nvCxnSpPr>
        <p:spPr>
          <a:xfrm flipV="1">
            <a:off x="2648122" y="1861698"/>
            <a:ext cx="0" cy="3854684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Straight Connector 79"/>
          <p:cNvCxnSpPr/>
          <p:nvPr/>
        </p:nvCxnSpPr>
        <p:spPr>
          <a:xfrm flipV="1">
            <a:off x="3882697" y="1932862"/>
            <a:ext cx="0" cy="3854684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Straight Connector 80"/>
          <p:cNvCxnSpPr/>
          <p:nvPr/>
        </p:nvCxnSpPr>
        <p:spPr>
          <a:xfrm flipV="1">
            <a:off x="5198535" y="1932862"/>
            <a:ext cx="0" cy="3854684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Straight Connector 81"/>
          <p:cNvCxnSpPr/>
          <p:nvPr/>
        </p:nvCxnSpPr>
        <p:spPr>
          <a:xfrm flipV="1">
            <a:off x="6544589" y="1932862"/>
            <a:ext cx="0" cy="3854684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Straight Connector 82"/>
          <p:cNvCxnSpPr/>
          <p:nvPr/>
        </p:nvCxnSpPr>
        <p:spPr>
          <a:xfrm flipV="1">
            <a:off x="7819697" y="1932862"/>
            <a:ext cx="0" cy="3854684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/>
          <p:cNvCxnSpPr/>
          <p:nvPr/>
        </p:nvCxnSpPr>
        <p:spPr>
          <a:xfrm>
            <a:off x="1087106" y="2447378"/>
            <a:ext cx="346171" cy="0"/>
          </a:xfrm>
          <a:prstGeom prst="line">
            <a:avLst/>
          </a:prstGeom>
          <a:ln w="254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Freeform 26"/>
          <p:cNvSpPr/>
          <p:nvPr/>
        </p:nvSpPr>
        <p:spPr>
          <a:xfrm>
            <a:off x="1438275" y="1838325"/>
            <a:ext cx="1209676" cy="605599"/>
          </a:xfrm>
          <a:custGeom>
            <a:avLst/>
            <a:gdLst>
              <a:gd name="connsiteX0" fmla="*/ 0 w 1214438"/>
              <a:gd name="connsiteY0" fmla="*/ 576263 h 576263"/>
              <a:gd name="connsiteX1" fmla="*/ 138113 w 1214438"/>
              <a:gd name="connsiteY1" fmla="*/ 566738 h 576263"/>
              <a:gd name="connsiteX2" fmla="*/ 352425 w 1214438"/>
              <a:gd name="connsiteY2" fmla="*/ 519113 h 576263"/>
              <a:gd name="connsiteX3" fmla="*/ 623888 w 1214438"/>
              <a:gd name="connsiteY3" fmla="*/ 347663 h 576263"/>
              <a:gd name="connsiteX4" fmla="*/ 814388 w 1214438"/>
              <a:gd name="connsiteY4" fmla="*/ 128588 h 576263"/>
              <a:gd name="connsiteX5" fmla="*/ 995363 w 1214438"/>
              <a:gd name="connsiteY5" fmla="*/ 28575 h 576263"/>
              <a:gd name="connsiteX6" fmla="*/ 1214438 w 1214438"/>
              <a:gd name="connsiteY6" fmla="*/ 0 h 576263"/>
              <a:gd name="connsiteX0" fmla="*/ 0 w 1214438"/>
              <a:gd name="connsiteY0" fmla="*/ 576263 h 577024"/>
              <a:gd name="connsiteX1" fmla="*/ 138113 w 1214438"/>
              <a:gd name="connsiteY1" fmla="*/ 566738 h 577024"/>
              <a:gd name="connsiteX2" fmla="*/ 409575 w 1214438"/>
              <a:gd name="connsiteY2" fmla="*/ 490538 h 577024"/>
              <a:gd name="connsiteX3" fmla="*/ 623888 w 1214438"/>
              <a:gd name="connsiteY3" fmla="*/ 347663 h 577024"/>
              <a:gd name="connsiteX4" fmla="*/ 814388 w 1214438"/>
              <a:gd name="connsiteY4" fmla="*/ 128588 h 577024"/>
              <a:gd name="connsiteX5" fmla="*/ 995363 w 1214438"/>
              <a:gd name="connsiteY5" fmla="*/ 28575 h 577024"/>
              <a:gd name="connsiteX6" fmla="*/ 1214438 w 1214438"/>
              <a:gd name="connsiteY6" fmla="*/ 0 h 577024"/>
              <a:gd name="connsiteX0" fmla="*/ 0 w 1214438"/>
              <a:gd name="connsiteY0" fmla="*/ 576263 h 577024"/>
              <a:gd name="connsiteX1" fmla="*/ 138113 w 1214438"/>
              <a:gd name="connsiteY1" fmla="*/ 566738 h 577024"/>
              <a:gd name="connsiteX2" fmla="*/ 409575 w 1214438"/>
              <a:gd name="connsiteY2" fmla="*/ 490538 h 577024"/>
              <a:gd name="connsiteX3" fmla="*/ 642938 w 1214438"/>
              <a:gd name="connsiteY3" fmla="*/ 319088 h 577024"/>
              <a:gd name="connsiteX4" fmla="*/ 814388 w 1214438"/>
              <a:gd name="connsiteY4" fmla="*/ 128588 h 577024"/>
              <a:gd name="connsiteX5" fmla="*/ 995363 w 1214438"/>
              <a:gd name="connsiteY5" fmla="*/ 28575 h 577024"/>
              <a:gd name="connsiteX6" fmla="*/ 1214438 w 1214438"/>
              <a:gd name="connsiteY6" fmla="*/ 0 h 577024"/>
              <a:gd name="connsiteX0" fmla="*/ 0 w 1214438"/>
              <a:gd name="connsiteY0" fmla="*/ 576263 h 577024"/>
              <a:gd name="connsiteX1" fmla="*/ 138113 w 1214438"/>
              <a:gd name="connsiteY1" fmla="*/ 566738 h 577024"/>
              <a:gd name="connsiteX2" fmla="*/ 409575 w 1214438"/>
              <a:gd name="connsiteY2" fmla="*/ 490538 h 577024"/>
              <a:gd name="connsiteX3" fmla="*/ 642938 w 1214438"/>
              <a:gd name="connsiteY3" fmla="*/ 319088 h 577024"/>
              <a:gd name="connsiteX4" fmla="*/ 842963 w 1214438"/>
              <a:gd name="connsiteY4" fmla="*/ 114300 h 577024"/>
              <a:gd name="connsiteX5" fmla="*/ 995363 w 1214438"/>
              <a:gd name="connsiteY5" fmla="*/ 28575 h 577024"/>
              <a:gd name="connsiteX6" fmla="*/ 1214438 w 1214438"/>
              <a:gd name="connsiteY6" fmla="*/ 0 h 577024"/>
              <a:gd name="connsiteX0" fmla="*/ 0 w 1214438"/>
              <a:gd name="connsiteY0" fmla="*/ 579287 h 580048"/>
              <a:gd name="connsiteX1" fmla="*/ 138113 w 1214438"/>
              <a:gd name="connsiteY1" fmla="*/ 569762 h 580048"/>
              <a:gd name="connsiteX2" fmla="*/ 409575 w 1214438"/>
              <a:gd name="connsiteY2" fmla="*/ 493562 h 580048"/>
              <a:gd name="connsiteX3" fmla="*/ 642938 w 1214438"/>
              <a:gd name="connsiteY3" fmla="*/ 322112 h 580048"/>
              <a:gd name="connsiteX4" fmla="*/ 842963 w 1214438"/>
              <a:gd name="connsiteY4" fmla="*/ 117324 h 580048"/>
              <a:gd name="connsiteX5" fmla="*/ 1028701 w 1214438"/>
              <a:gd name="connsiteY5" fmla="*/ 7787 h 580048"/>
              <a:gd name="connsiteX6" fmla="*/ 1214438 w 1214438"/>
              <a:gd name="connsiteY6" fmla="*/ 3024 h 580048"/>
              <a:gd name="connsiteX0" fmla="*/ 0 w 1214438"/>
              <a:gd name="connsiteY0" fmla="*/ 576263 h 577024"/>
              <a:gd name="connsiteX1" fmla="*/ 138113 w 1214438"/>
              <a:gd name="connsiteY1" fmla="*/ 566738 h 577024"/>
              <a:gd name="connsiteX2" fmla="*/ 409575 w 1214438"/>
              <a:gd name="connsiteY2" fmla="*/ 490538 h 577024"/>
              <a:gd name="connsiteX3" fmla="*/ 642938 w 1214438"/>
              <a:gd name="connsiteY3" fmla="*/ 319088 h 577024"/>
              <a:gd name="connsiteX4" fmla="*/ 842963 w 1214438"/>
              <a:gd name="connsiteY4" fmla="*/ 114300 h 577024"/>
              <a:gd name="connsiteX5" fmla="*/ 1038226 w 1214438"/>
              <a:gd name="connsiteY5" fmla="*/ 14288 h 577024"/>
              <a:gd name="connsiteX6" fmla="*/ 1214438 w 1214438"/>
              <a:gd name="connsiteY6" fmla="*/ 0 h 577024"/>
              <a:gd name="connsiteX0" fmla="*/ 0 w 1209676"/>
              <a:gd name="connsiteY0" fmla="*/ 604838 h 605599"/>
              <a:gd name="connsiteX1" fmla="*/ 138113 w 1209676"/>
              <a:gd name="connsiteY1" fmla="*/ 595313 h 605599"/>
              <a:gd name="connsiteX2" fmla="*/ 409575 w 1209676"/>
              <a:gd name="connsiteY2" fmla="*/ 519113 h 605599"/>
              <a:gd name="connsiteX3" fmla="*/ 642938 w 1209676"/>
              <a:gd name="connsiteY3" fmla="*/ 347663 h 605599"/>
              <a:gd name="connsiteX4" fmla="*/ 842963 w 1209676"/>
              <a:gd name="connsiteY4" fmla="*/ 142875 h 605599"/>
              <a:gd name="connsiteX5" fmla="*/ 1038226 w 1209676"/>
              <a:gd name="connsiteY5" fmla="*/ 42863 h 605599"/>
              <a:gd name="connsiteX6" fmla="*/ 1209676 w 1209676"/>
              <a:gd name="connsiteY6" fmla="*/ 0 h 6055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09676" h="605599">
                <a:moveTo>
                  <a:pt x="0" y="604838"/>
                </a:moveTo>
                <a:cubicBezTo>
                  <a:pt x="39688" y="604838"/>
                  <a:pt x="69851" y="609600"/>
                  <a:pt x="138113" y="595313"/>
                </a:cubicBezTo>
                <a:cubicBezTo>
                  <a:pt x="206375" y="581026"/>
                  <a:pt x="325438" y="560388"/>
                  <a:pt x="409575" y="519113"/>
                </a:cubicBezTo>
                <a:cubicBezTo>
                  <a:pt x="493713" y="477838"/>
                  <a:pt x="570707" y="410369"/>
                  <a:pt x="642938" y="347663"/>
                </a:cubicBezTo>
                <a:cubicBezTo>
                  <a:pt x="715169" y="284957"/>
                  <a:pt x="777082" y="193675"/>
                  <a:pt x="842963" y="142875"/>
                </a:cubicBezTo>
                <a:cubicBezTo>
                  <a:pt x="908844" y="92075"/>
                  <a:pt x="977107" y="66675"/>
                  <a:pt x="1038226" y="42863"/>
                </a:cubicBezTo>
                <a:cubicBezTo>
                  <a:pt x="1099345" y="19051"/>
                  <a:pt x="1127920" y="8731"/>
                  <a:pt x="1209676" y="0"/>
                </a:cubicBezTo>
              </a:path>
            </a:pathLst>
          </a:custGeom>
          <a:noFill/>
          <a:ln w="25400" cmpd="sng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4" name="Freeform 83"/>
          <p:cNvSpPr/>
          <p:nvPr/>
        </p:nvSpPr>
        <p:spPr>
          <a:xfrm flipH="1">
            <a:off x="2648121" y="1841779"/>
            <a:ext cx="1234575" cy="605599"/>
          </a:xfrm>
          <a:custGeom>
            <a:avLst/>
            <a:gdLst>
              <a:gd name="connsiteX0" fmla="*/ 0 w 1214438"/>
              <a:gd name="connsiteY0" fmla="*/ 576263 h 576263"/>
              <a:gd name="connsiteX1" fmla="*/ 138113 w 1214438"/>
              <a:gd name="connsiteY1" fmla="*/ 566738 h 576263"/>
              <a:gd name="connsiteX2" fmla="*/ 352425 w 1214438"/>
              <a:gd name="connsiteY2" fmla="*/ 519113 h 576263"/>
              <a:gd name="connsiteX3" fmla="*/ 623888 w 1214438"/>
              <a:gd name="connsiteY3" fmla="*/ 347663 h 576263"/>
              <a:gd name="connsiteX4" fmla="*/ 814388 w 1214438"/>
              <a:gd name="connsiteY4" fmla="*/ 128588 h 576263"/>
              <a:gd name="connsiteX5" fmla="*/ 995363 w 1214438"/>
              <a:gd name="connsiteY5" fmla="*/ 28575 h 576263"/>
              <a:gd name="connsiteX6" fmla="*/ 1214438 w 1214438"/>
              <a:gd name="connsiteY6" fmla="*/ 0 h 576263"/>
              <a:gd name="connsiteX0" fmla="*/ 0 w 1214438"/>
              <a:gd name="connsiteY0" fmla="*/ 576263 h 577024"/>
              <a:gd name="connsiteX1" fmla="*/ 138113 w 1214438"/>
              <a:gd name="connsiteY1" fmla="*/ 566738 h 577024"/>
              <a:gd name="connsiteX2" fmla="*/ 409575 w 1214438"/>
              <a:gd name="connsiteY2" fmla="*/ 490538 h 577024"/>
              <a:gd name="connsiteX3" fmla="*/ 623888 w 1214438"/>
              <a:gd name="connsiteY3" fmla="*/ 347663 h 577024"/>
              <a:gd name="connsiteX4" fmla="*/ 814388 w 1214438"/>
              <a:gd name="connsiteY4" fmla="*/ 128588 h 577024"/>
              <a:gd name="connsiteX5" fmla="*/ 995363 w 1214438"/>
              <a:gd name="connsiteY5" fmla="*/ 28575 h 577024"/>
              <a:gd name="connsiteX6" fmla="*/ 1214438 w 1214438"/>
              <a:gd name="connsiteY6" fmla="*/ 0 h 577024"/>
              <a:gd name="connsiteX0" fmla="*/ 0 w 1214438"/>
              <a:gd name="connsiteY0" fmla="*/ 576263 h 577024"/>
              <a:gd name="connsiteX1" fmla="*/ 138113 w 1214438"/>
              <a:gd name="connsiteY1" fmla="*/ 566738 h 577024"/>
              <a:gd name="connsiteX2" fmla="*/ 409575 w 1214438"/>
              <a:gd name="connsiteY2" fmla="*/ 490538 h 577024"/>
              <a:gd name="connsiteX3" fmla="*/ 642938 w 1214438"/>
              <a:gd name="connsiteY3" fmla="*/ 319088 h 577024"/>
              <a:gd name="connsiteX4" fmla="*/ 814388 w 1214438"/>
              <a:gd name="connsiteY4" fmla="*/ 128588 h 577024"/>
              <a:gd name="connsiteX5" fmla="*/ 995363 w 1214438"/>
              <a:gd name="connsiteY5" fmla="*/ 28575 h 577024"/>
              <a:gd name="connsiteX6" fmla="*/ 1214438 w 1214438"/>
              <a:gd name="connsiteY6" fmla="*/ 0 h 577024"/>
              <a:gd name="connsiteX0" fmla="*/ 0 w 1214438"/>
              <a:gd name="connsiteY0" fmla="*/ 576263 h 577024"/>
              <a:gd name="connsiteX1" fmla="*/ 138113 w 1214438"/>
              <a:gd name="connsiteY1" fmla="*/ 566738 h 577024"/>
              <a:gd name="connsiteX2" fmla="*/ 409575 w 1214438"/>
              <a:gd name="connsiteY2" fmla="*/ 490538 h 577024"/>
              <a:gd name="connsiteX3" fmla="*/ 642938 w 1214438"/>
              <a:gd name="connsiteY3" fmla="*/ 319088 h 577024"/>
              <a:gd name="connsiteX4" fmla="*/ 842963 w 1214438"/>
              <a:gd name="connsiteY4" fmla="*/ 114300 h 577024"/>
              <a:gd name="connsiteX5" fmla="*/ 995363 w 1214438"/>
              <a:gd name="connsiteY5" fmla="*/ 28575 h 577024"/>
              <a:gd name="connsiteX6" fmla="*/ 1214438 w 1214438"/>
              <a:gd name="connsiteY6" fmla="*/ 0 h 577024"/>
              <a:gd name="connsiteX0" fmla="*/ 0 w 1214438"/>
              <a:gd name="connsiteY0" fmla="*/ 579287 h 580048"/>
              <a:gd name="connsiteX1" fmla="*/ 138113 w 1214438"/>
              <a:gd name="connsiteY1" fmla="*/ 569762 h 580048"/>
              <a:gd name="connsiteX2" fmla="*/ 409575 w 1214438"/>
              <a:gd name="connsiteY2" fmla="*/ 493562 h 580048"/>
              <a:gd name="connsiteX3" fmla="*/ 642938 w 1214438"/>
              <a:gd name="connsiteY3" fmla="*/ 322112 h 580048"/>
              <a:gd name="connsiteX4" fmla="*/ 842963 w 1214438"/>
              <a:gd name="connsiteY4" fmla="*/ 117324 h 580048"/>
              <a:gd name="connsiteX5" fmla="*/ 1028701 w 1214438"/>
              <a:gd name="connsiteY5" fmla="*/ 7787 h 580048"/>
              <a:gd name="connsiteX6" fmla="*/ 1214438 w 1214438"/>
              <a:gd name="connsiteY6" fmla="*/ 3024 h 580048"/>
              <a:gd name="connsiteX0" fmla="*/ 0 w 1214438"/>
              <a:gd name="connsiteY0" fmla="*/ 576263 h 577024"/>
              <a:gd name="connsiteX1" fmla="*/ 138113 w 1214438"/>
              <a:gd name="connsiteY1" fmla="*/ 566738 h 577024"/>
              <a:gd name="connsiteX2" fmla="*/ 409575 w 1214438"/>
              <a:gd name="connsiteY2" fmla="*/ 490538 h 577024"/>
              <a:gd name="connsiteX3" fmla="*/ 642938 w 1214438"/>
              <a:gd name="connsiteY3" fmla="*/ 319088 h 577024"/>
              <a:gd name="connsiteX4" fmla="*/ 842963 w 1214438"/>
              <a:gd name="connsiteY4" fmla="*/ 114300 h 577024"/>
              <a:gd name="connsiteX5" fmla="*/ 1038226 w 1214438"/>
              <a:gd name="connsiteY5" fmla="*/ 14288 h 577024"/>
              <a:gd name="connsiteX6" fmla="*/ 1214438 w 1214438"/>
              <a:gd name="connsiteY6" fmla="*/ 0 h 577024"/>
              <a:gd name="connsiteX0" fmla="*/ 0 w 1209676"/>
              <a:gd name="connsiteY0" fmla="*/ 604838 h 605599"/>
              <a:gd name="connsiteX1" fmla="*/ 138113 w 1209676"/>
              <a:gd name="connsiteY1" fmla="*/ 595313 h 605599"/>
              <a:gd name="connsiteX2" fmla="*/ 409575 w 1209676"/>
              <a:gd name="connsiteY2" fmla="*/ 519113 h 605599"/>
              <a:gd name="connsiteX3" fmla="*/ 642938 w 1209676"/>
              <a:gd name="connsiteY3" fmla="*/ 347663 h 605599"/>
              <a:gd name="connsiteX4" fmla="*/ 842963 w 1209676"/>
              <a:gd name="connsiteY4" fmla="*/ 142875 h 605599"/>
              <a:gd name="connsiteX5" fmla="*/ 1038226 w 1209676"/>
              <a:gd name="connsiteY5" fmla="*/ 42863 h 605599"/>
              <a:gd name="connsiteX6" fmla="*/ 1209676 w 1209676"/>
              <a:gd name="connsiteY6" fmla="*/ 0 h 6055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09676" h="605599">
                <a:moveTo>
                  <a:pt x="0" y="604838"/>
                </a:moveTo>
                <a:cubicBezTo>
                  <a:pt x="39688" y="604838"/>
                  <a:pt x="69851" y="609600"/>
                  <a:pt x="138113" y="595313"/>
                </a:cubicBezTo>
                <a:cubicBezTo>
                  <a:pt x="206375" y="581026"/>
                  <a:pt x="325438" y="560388"/>
                  <a:pt x="409575" y="519113"/>
                </a:cubicBezTo>
                <a:cubicBezTo>
                  <a:pt x="493713" y="477838"/>
                  <a:pt x="570707" y="410369"/>
                  <a:pt x="642938" y="347663"/>
                </a:cubicBezTo>
                <a:cubicBezTo>
                  <a:pt x="715169" y="284957"/>
                  <a:pt x="777082" y="193675"/>
                  <a:pt x="842963" y="142875"/>
                </a:cubicBezTo>
                <a:cubicBezTo>
                  <a:pt x="908844" y="92075"/>
                  <a:pt x="977107" y="66675"/>
                  <a:pt x="1038226" y="42863"/>
                </a:cubicBezTo>
                <a:cubicBezTo>
                  <a:pt x="1099345" y="19051"/>
                  <a:pt x="1127920" y="8731"/>
                  <a:pt x="1209676" y="0"/>
                </a:cubicBezTo>
              </a:path>
            </a:pathLst>
          </a:custGeom>
          <a:noFill/>
          <a:ln w="25400" cmpd="sng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28" name="Group 27"/>
          <p:cNvGrpSpPr/>
          <p:nvPr/>
        </p:nvGrpSpPr>
        <p:grpSpPr>
          <a:xfrm rot="10800000">
            <a:off x="5203766" y="2459907"/>
            <a:ext cx="2795590" cy="609053"/>
            <a:chOff x="1239506" y="1990725"/>
            <a:chExt cx="2795590" cy="609053"/>
          </a:xfrm>
        </p:grpSpPr>
        <p:cxnSp>
          <p:nvCxnSpPr>
            <p:cNvPr id="88" name="Straight Connector 87"/>
            <p:cNvCxnSpPr/>
            <p:nvPr/>
          </p:nvCxnSpPr>
          <p:spPr>
            <a:xfrm>
              <a:off x="1239506" y="2599778"/>
              <a:ext cx="346171" cy="0"/>
            </a:xfrm>
            <a:prstGeom prst="line">
              <a:avLst/>
            </a:prstGeom>
            <a:ln w="25400">
              <a:solidFill>
                <a:srgbClr val="00B0F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9" name="Freeform 88"/>
            <p:cNvSpPr/>
            <p:nvPr/>
          </p:nvSpPr>
          <p:spPr>
            <a:xfrm>
              <a:off x="1590675" y="1990725"/>
              <a:ext cx="1209676" cy="605599"/>
            </a:xfrm>
            <a:custGeom>
              <a:avLst/>
              <a:gdLst>
                <a:gd name="connsiteX0" fmla="*/ 0 w 1214438"/>
                <a:gd name="connsiteY0" fmla="*/ 576263 h 576263"/>
                <a:gd name="connsiteX1" fmla="*/ 138113 w 1214438"/>
                <a:gd name="connsiteY1" fmla="*/ 566738 h 576263"/>
                <a:gd name="connsiteX2" fmla="*/ 352425 w 1214438"/>
                <a:gd name="connsiteY2" fmla="*/ 519113 h 576263"/>
                <a:gd name="connsiteX3" fmla="*/ 623888 w 1214438"/>
                <a:gd name="connsiteY3" fmla="*/ 347663 h 576263"/>
                <a:gd name="connsiteX4" fmla="*/ 814388 w 1214438"/>
                <a:gd name="connsiteY4" fmla="*/ 128588 h 576263"/>
                <a:gd name="connsiteX5" fmla="*/ 995363 w 1214438"/>
                <a:gd name="connsiteY5" fmla="*/ 28575 h 576263"/>
                <a:gd name="connsiteX6" fmla="*/ 1214438 w 1214438"/>
                <a:gd name="connsiteY6" fmla="*/ 0 h 576263"/>
                <a:gd name="connsiteX0" fmla="*/ 0 w 1214438"/>
                <a:gd name="connsiteY0" fmla="*/ 576263 h 577024"/>
                <a:gd name="connsiteX1" fmla="*/ 138113 w 1214438"/>
                <a:gd name="connsiteY1" fmla="*/ 566738 h 577024"/>
                <a:gd name="connsiteX2" fmla="*/ 409575 w 1214438"/>
                <a:gd name="connsiteY2" fmla="*/ 490538 h 577024"/>
                <a:gd name="connsiteX3" fmla="*/ 623888 w 1214438"/>
                <a:gd name="connsiteY3" fmla="*/ 347663 h 577024"/>
                <a:gd name="connsiteX4" fmla="*/ 814388 w 1214438"/>
                <a:gd name="connsiteY4" fmla="*/ 128588 h 577024"/>
                <a:gd name="connsiteX5" fmla="*/ 995363 w 1214438"/>
                <a:gd name="connsiteY5" fmla="*/ 28575 h 577024"/>
                <a:gd name="connsiteX6" fmla="*/ 1214438 w 1214438"/>
                <a:gd name="connsiteY6" fmla="*/ 0 h 577024"/>
                <a:gd name="connsiteX0" fmla="*/ 0 w 1214438"/>
                <a:gd name="connsiteY0" fmla="*/ 576263 h 577024"/>
                <a:gd name="connsiteX1" fmla="*/ 138113 w 1214438"/>
                <a:gd name="connsiteY1" fmla="*/ 566738 h 577024"/>
                <a:gd name="connsiteX2" fmla="*/ 409575 w 1214438"/>
                <a:gd name="connsiteY2" fmla="*/ 490538 h 577024"/>
                <a:gd name="connsiteX3" fmla="*/ 642938 w 1214438"/>
                <a:gd name="connsiteY3" fmla="*/ 319088 h 577024"/>
                <a:gd name="connsiteX4" fmla="*/ 814388 w 1214438"/>
                <a:gd name="connsiteY4" fmla="*/ 128588 h 577024"/>
                <a:gd name="connsiteX5" fmla="*/ 995363 w 1214438"/>
                <a:gd name="connsiteY5" fmla="*/ 28575 h 577024"/>
                <a:gd name="connsiteX6" fmla="*/ 1214438 w 1214438"/>
                <a:gd name="connsiteY6" fmla="*/ 0 h 577024"/>
                <a:gd name="connsiteX0" fmla="*/ 0 w 1214438"/>
                <a:gd name="connsiteY0" fmla="*/ 576263 h 577024"/>
                <a:gd name="connsiteX1" fmla="*/ 138113 w 1214438"/>
                <a:gd name="connsiteY1" fmla="*/ 566738 h 577024"/>
                <a:gd name="connsiteX2" fmla="*/ 409575 w 1214438"/>
                <a:gd name="connsiteY2" fmla="*/ 490538 h 577024"/>
                <a:gd name="connsiteX3" fmla="*/ 642938 w 1214438"/>
                <a:gd name="connsiteY3" fmla="*/ 319088 h 577024"/>
                <a:gd name="connsiteX4" fmla="*/ 842963 w 1214438"/>
                <a:gd name="connsiteY4" fmla="*/ 114300 h 577024"/>
                <a:gd name="connsiteX5" fmla="*/ 995363 w 1214438"/>
                <a:gd name="connsiteY5" fmla="*/ 28575 h 577024"/>
                <a:gd name="connsiteX6" fmla="*/ 1214438 w 1214438"/>
                <a:gd name="connsiteY6" fmla="*/ 0 h 577024"/>
                <a:gd name="connsiteX0" fmla="*/ 0 w 1214438"/>
                <a:gd name="connsiteY0" fmla="*/ 579287 h 580048"/>
                <a:gd name="connsiteX1" fmla="*/ 138113 w 1214438"/>
                <a:gd name="connsiteY1" fmla="*/ 569762 h 580048"/>
                <a:gd name="connsiteX2" fmla="*/ 409575 w 1214438"/>
                <a:gd name="connsiteY2" fmla="*/ 493562 h 580048"/>
                <a:gd name="connsiteX3" fmla="*/ 642938 w 1214438"/>
                <a:gd name="connsiteY3" fmla="*/ 322112 h 580048"/>
                <a:gd name="connsiteX4" fmla="*/ 842963 w 1214438"/>
                <a:gd name="connsiteY4" fmla="*/ 117324 h 580048"/>
                <a:gd name="connsiteX5" fmla="*/ 1028701 w 1214438"/>
                <a:gd name="connsiteY5" fmla="*/ 7787 h 580048"/>
                <a:gd name="connsiteX6" fmla="*/ 1214438 w 1214438"/>
                <a:gd name="connsiteY6" fmla="*/ 3024 h 580048"/>
                <a:gd name="connsiteX0" fmla="*/ 0 w 1214438"/>
                <a:gd name="connsiteY0" fmla="*/ 576263 h 577024"/>
                <a:gd name="connsiteX1" fmla="*/ 138113 w 1214438"/>
                <a:gd name="connsiteY1" fmla="*/ 566738 h 577024"/>
                <a:gd name="connsiteX2" fmla="*/ 409575 w 1214438"/>
                <a:gd name="connsiteY2" fmla="*/ 490538 h 577024"/>
                <a:gd name="connsiteX3" fmla="*/ 642938 w 1214438"/>
                <a:gd name="connsiteY3" fmla="*/ 319088 h 577024"/>
                <a:gd name="connsiteX4" fmla="*/ 842963 w 1214438"/>
                <a:gd name="connsiteY4" fmla="*/ 114300 h 577024"/>
                <a:gd name="connsiteX5" fmla="*/ 1038226 w 1214438"/>
                <a:gd name="connsiteY5" fmla="*/ 14288 h 577024"/>
                <a:gd name="connsiteX6" fmla="*/ 1214438 w 1214438"/>
                <a:gd name="connsiteY6" fmla="*/ 0 h 577024"/>
                <a:gd name="connsiteX0" fmla="*/ 0 w 1209676"/>
                <a:gd name="connsiteY0" fmla="*/ 604838 h 605599"/>
                <a:gd name="connsiteX1" fmla="*/ 138113 w 1209676"/>
                <a:gd name="connsiteY1" fmla="*/ 595313 h 605599"/>
                <a:gd name="connsiteX2" fmla="*/ 409575 w 1209676"/>
                <a:gd name="connsiteY2" fmla="*/ 519113 h 605599"/>
                <a:gd name="connsiteX3" fmla="*/ 642938 w 1209676"/>
                <a:gd name="connsiteY3" fmla="*/ 347663 h 605599"/>
                <a:gd name="connsiteX4" fmla="*/ 842963 w 1209676"/>
                <a:gd name="connsiteY4" fmla="*/ 142875 h 605599"/>
                <a:gd name="connsiteX5" fmla="*/ 1038226 w 1209676"/>
                <a:gd name="connsiteY5" fmla="*/ 42863 h 605599"/>
                <a:gd name="connsiteX6" fmla="*/ 1209676 w 1209676"/>
                <a:gd name="connsiteY6" fmla="*/ 0 h 6055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09676" h="605599">
                  <a:moveTo>
                    <a:pt x="0" y="604838"/>
                  </a:moveTo>
                  <a:cubicBezTo>
                    <a:pt x="39688" y="604838"/>
                    <a:pt x="69851" y="609600"/>
                    <a:pt x="138113" y="595313"/>
                  </a:cubicBezTo>
                  <a:cubicBezTo>
                    <a:pt x="206375" y="581026"/>
                    <a:pt x="325438" y="560388"/>
                    <a:pt x="409575" y="519113"/>
                  </a:cubicBezTo>
                  <a:cubicBezTo>
                    <a:pt x="493713" y="477838"/>
                    <a:pt x="570707" y="410369"/>
                    <a:pt x="642938" y="347663"/>
                  </a:cubicBezTo>
                  <a:cubicBezTo>
                    <a:pt x="715169" y="284957"/>
                    <a:pt x="777082" y="193675"/>
                    <a:pt x="842963" y="142875"/>
                  </a:cubicBezTo>
                  <a:cubicBezTo>
                    <a:pt x="908844" y="92075"/>
                    <a:pt x="977107" y="66675"/>
                    <a:pt x="1038226" y="42863"/>
                  </a:cubicBezTo>
                  <a:cubicBezTo>
                    <a:pt x="1099345" y="19051"/>
                    <a:pt x="1127920" y="8731"/>
                    <a:pt x="1209676" y="0"/>
                  </a:cubicBezTo>
                </a:path>
              </a:pathLst>
            </a:custGeom>
            <a:noFill/>
            <a:ln w="25400" cmpd="sng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0" name="Freeform 89"/>
            <p:cNvSpPr/>
            <p:nvPr/>
          </p:nvSpPr>
          <p:spPr>
            <a:xfrm flipH="1">
              <a:off x="2800521" y="1994179"/>
              <a:ext cx="1234575" cy="605599"/>
            </a:xfrm>
            <a:custGeom>
              <a:avLst/>
              <a:gdLst>
                <a:gd name="connsiteX0" fmla="*/ 0 w 1214438"/>
                <a:gd name="connsiteY0" fmla="*/ 576263 h 576263"/>
                <a:gd name="connsiteX1" fmla="*/ 138113 w 1214438"/>
                <a:gd name="connsiteY1" fmla="*/ 566738 h 576263"/>
                <a:gd name="connsiteX2" fmla="*/ 352425 w 1214438"/>
                <a:gd name="connsiteY2" fmla="*/ 519113 h 576263"/>
                <a:gd name="connsiteX3" fmla="*/ 623888 w 1214438"/>
                <a:gd name="connsiteY3" fmla="*/ 347663 h 576263"/>
                <a:gd name="connsiteX4" fmla="*/ 814388 w 1214438"/>
                <a:gd name="connsiteY4" fmla="*/ 128588 h 576263"/>
                <a:gd name="connsiteX5" fmla="*/ 995363 w 1214438"/>
                <a:gd name="connsiteY5" fmla="*/ 28575 h 576263"/>
                <a:gd name="connsiteX6" fmla="*/ 1214438 w 1214438"/>
                <a:gd name="connsiteY6" fmla="*/ 0 h 576263"/>
                <a:gd name="connsiteX0" fmla="*/ 0 w 1214438"/>
                <a:gd name="connsiteY0" fmla="*/ 576263 h 577024"/>
                <a:gd name="connsiteX1" fmla="*/ 138113 w 1214438"/>
                <a:gd name="connsiteY1" fmla="*/ 566738 h 577024"/>
                <a:gd name="connsiteX2" fmla="*/ 409575 w 1214438"/>
                <a:gd name="connsiteY2" fmla="*/ 490538 h 577024"/>
                <a:gd name="connsiteX3" fmla="*/ 623888 w 1214438"/>
                <a:gd name="connsiteY3" fmla="*/ 347663 h 577024"/>
                <a:gd name="connsiteX4" fmla="*/ 814388 w 1214438"/>
                <a:gd name="connsiteY4" fmla="*/ 128588 h 577024"/>
                <a:gd name="connsiteX5" fmla="*/ 995363 w 1214438"/>
                <a:gd name="connsiteY5" fmla="*/ 28575 h 577024"/>
                <a:gd name="connsiteX6" fmla="*/ 1214438 w 1214438"/>
                <a:gd name="connsiteY6" fmla="*/ 0 h 577024"/>
                <a:gd name="connsiteX0" fmla="*/ 0 w 1214438"/>
                <a:gd name="connsiteY0" fmla="*/ 576263 h 577024"/>
                <a:gd name="connsiteX1" fmla="*/ 138113 w 1214438"/>
                <a:gd name="connsiteY1" fmla="*/ 566738 h 577024"/>
                <a:gd name="connsiteX2" fmla="*/ 409575 w 1214438"/>
                <a:gd name="connsiteY2" fmla="*/ 490538 h 577024"/>
                <a:gd name="connsiteX3" fmla="*/ 642938 w 1214438"/>
                <a:gd name="connsiteY3" fmla="*/ 319088 h 577024"/>
                <a:gd name="connsiteX4" fmla="*/ 814388 w 1214438"/>
                <a:gd name="connsiteY4" fmla="*/ 128588 h 577024"/>
                <a:gd name="connsiteX5" fmla="*/ 995363 w 1214438"/>
                <a:gd name="connsiteY5" fmla="*/ 28575 h 577024"/>
                <a:gd name="connsiteX6" fmla="*/ 1214438 w 1214438"/>
                <a:gd name="connsiteY6" fmla="*/ 0 h 577024"/>
                <a:gd name="connsiteX0" fmla="*/ 0 w 1214438"/>
                <a:gd name="connsiteY0" fmla="*/ 576263 h 577024"/>
                <a:gd name="connsiteX1" fmla="*/ 138113 w 1214438"/>
                <a:gd name="connsiteY1" fmla="*/ 566738 h 577024"/>
                <a:gd name="connsiteX2" fmla="*/ 409575 w 1214438"/>
                <a:gd name="connsiteY2" fmla="*/ 490538 h 577024"/>
                <a:gd name="connsiteX3" fmla="*/ 642938 w 1214438"/>
                <a:gd name="connsiteY3" fmla="*/ 319088 h 577024"/>
                <a:gd name="connsiteX4" fmla="*/ 842963 w 1214438"/>
                <a:gd name="connsiteY4" fmla="*/ 114300 h 577024"/>
                <a:gd name="connsiteX5" fmla="*/ 995363 w 1214438"/>
                <a:gd name="connsiteY5" fmla="*/ 28575 h 577024"/>
                <a:gd name="connsiteX6" fmla="*/ 1214438 w 1214438"/>
                <a:gd name="connsiteY6" fmla="*/ 0 h 577024"/>
                <a:gd name="connsiteX0" fmla="*/ 0 w 1214438"/>
                <a:gd name="connsiteY0" fmla="*/ 579287 h 580048"/>
                <a:gd name="connsiteX1" fmla="*/ 138113 w 1214438"/>
                <a:gd name="connsiteY1" fmla="*/ 569762 h 580048"/>
                <a:gd name="connsiteX2" fmla="*/ 409575 w 1214438"/>
                <a:gd name="connsiteY2" fmla="*/ 493562 h 580048"/>
                <a:gd name="connsiteX3" fmla="*/ 642938 w 1214438"/>
                <a:gd name="connsiteY3" fmla="*/ 322112 h 580048"/>
                <a:gd name="connsiteX4" fmla="*/ 842963 w 1214438"/>
                <a:gd name="connsiteY4" fmla="*/ 117324 h 580048"/>
                <a:gd name="connsiteX5" fmla="*/ 1028701 w 1214438"/>
                <a:gd name="connsiteY5" fmla="*/ 7787 h 580048"/>
                <a:gd name="connsiteX6" fmla="*/ 1214438 w 1214438"/>
                <a:gd name="connsiteY6" fmla="*/ 3024 h 580048"/>
                <a:gd name="connsiteX0" fmla="*/ 0 w 1214438"/>
                <a:gd name="connsiteY0" fmla="*/ 576263 h 577024"/>
                <a:gd name="connsiteX1" fmla="*/ 138113 w 1214438"/>
                <a:gd name="connsiteY1" fmla="*/ 566738 h 577024"/>
                <a:gd name="connsiteX2" fmla="*/ 409575 w 1214438"/>
                <a:gd name="connsiteY2" fmla="*/ 490538 h 577024"/>
                <a:gd name="connsiteX3" fmla="*/ 642938 w 1214438"/>
                <a:gd name="connsiteY3" fmla="*/ 319088 h 577024"/>
                <a:gd name="connsiteX4" fmla="*/ 842963 w 1214438"/>
                <a:gd name="connsiteY4" fmla="*/ 114300 h 577024"/>
                <a:gd name="connsiteX5" fmla="*/ 1038226 w 1214438"/>
                <a:gd name="connsiteY5" fmla="*/ 14288 h 577024"/>
                <a:gd name="connsiteX6" fmla="*/ 1214438 w 1214438"/>
                <a:gd name="connsiteY6" fmla="*/ 0 h 577024"/>
                <a:gd name="connsiteX0" fmla="*/ 0 w 1209676"/>
                <a:gd name="connsiteY0" fmla="*/ 604838 h 605599"/>
                <a:gd name="connsiteX1" fmla="*/ 138113 w 1209676"/>
                <a:gd name="connsiteY1" fmla="*/ 595313 h 605599"/>
                <a:gd name="connsiteX2" fmla="*/ 409575 w 1209676"/>
                <a:gd name="connsiteY2" fmla="*/ 519113 h 605599"/>
                <a:gd name="connsiteX3" fmla="*/ 642938 w 1209676"/>
                <a:gd name="connsiteY3" fmla="*/ 347663 h 605599"/>
                <a:gd name="connsiteX4" fmla="*/ 842963 w 1209676"/>
                <a:gd name="connsiteY4" fmla="*/ 142875 h 605599"/>
                <a:gd name="connsiteX5" fmla="*/ 1038226 w 1209676"/>
                <a:gd name="connsiteY5" fmla="*/ 42863 h 605599"/>
                <a:gd name="connsiteX6" fmla="*/ 1209676 w 1209676"/>
                <a:gd name="connsiteY6" fmla="*/ 0 h 6055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09676" h="605599">
                  <a:moveTo>
                    <a:pt x="0" y="604838"/>
                  </a:moveTo>
                  <a:cubicBezTo>
                    <a:pt x="39688" y="604838"/>
                    <a:pt x="69851" y="609600"/>
                    <a:pt x="138113" y="595313"/>
                  </a:cubicBezTo>
                  <a:cubicBezTo>
                    <a:pt x="206375" y="581026"/>
                    <a:pt x="325438" y="560388"/>
                    <a:pt x="409575" y="519113"/>
                  </a:cubicBezTo>
                  <a:cubicBezTo>
                    <a:pt x="493713" y="477838"/>
                    <a:pt x="570707" y="410369"/>
                    <a:pt x="642938" y="347663"/>
                  </a:cubicBezTo>
                  <a:cubicBezTo>
                    <a:pt x="715169" y="284957"/>
                    <a:pt x="777082" y="193675"/>
                    <a:pt x="842963" y="142875"/>
                  </a:cubicBezTo>
                  <a:cubicBezTo>
                    <a:pt x="908844" y="92075"/>
                    <a:pt x="977107" y="66675"/>
                    <a:pt x="1038226" y="42863"/>
                  </a:cubicBezTo>
                  <a:cubicBezTo>
                    <a:pt x="1099345" y="19051"/>
                    <a:pt x="1127920" y="8731"/>
                    <a:pt x="1209676" y="0"/>
                  </a:cubicBezTo>
                </a:path>
              </a:pathLst>
            </a:custGeom>
            <a:noFill/>
            <a:ln w="25400" cmpd="sng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cxnSp>
        <p:nvCxnSpPr>
          <p:cNvPr id="91" name="Straight Connector 90"/>
          <p:cNvCxnSpPr/>
          <p:nvPr/>
        </p:nvCxnSpPr>
        <p:spPr>
          <a:xfrm>
            <a:off x="3909414" y="2458438"/>
            <a:ext cx="1310733" cy="4923"/>
          </a:xfrm>
          <a:prstGeom prst="line">
            <a:avLst/>
          </a:prstGeom>
          <a:ln w="254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4" name="Freeform 93"/>
          <p:cNvSpPr/>
          <p:nvPr/>
        </p:nvSpPr>
        <p:spPr>
          <a:xfrm flipH="1">
            <a:off x="5189571" y="4086014"/>
            <a:ext cx="1958843" cy="1291135"/>
          </a:xfrm>
          <a:custGeom>
            <a:avLst/>
            <a:gdLst>
              <a:gd name="connsiteX0" fmla="*/ 0 w 3416300"/>
              <a:gd name="connsiteY0" fmla="*/ 1767417 h 1786467"/>
              <a:gd name="connsiteX1" fmla="*/ 381000 w 3416300"/>
              <a:gd name="connsiteY1" fmla="*/ 1780117 h 1786467"/>
              <a:gd name="connsiteX2" fmla="*/ 660400 w 3416300"/>
              <a:gd name="connsiteY2" fmla="*/ 1729317 h 1786467"/>
              <a:gd name="connsiteX3" fmla="*/ 927100 w 3416300"/>
              <a:gd name="connsiteY3" fmla="*/ 1589617 h 1786467"/>
              <a:gd name="connsiteX4" fmla="*/ 1181100 w 3416300"/>
              <a:gd name="connsiteY4" fmla="*/ 1335617 h 1786467"/>
              <a:gd name="connsiteX5" fmla="*/ 1549400 w 3416300"/>
              <a:gd name="connsiteY5" fmla="*/ 700617 h 1786467"/>
              <a:gd name="connsiteX6" fmla="*/ 1803400 w 3416300"/>
              <a:gd name="connsiteY6" fmla="*/ 306917 h 1786467"/>
              <a:gd name="connsiteX7" fmla="*/ 2044700 w 3416300"/>
              <a:gd name="connsiteY7" fmla="*/ 103717 h 1786467"/>
              <a:gd name="connsiteX8" fmla="*/ 2438400 w 3416300"/>
              <a:gd name="connsiteY8" fmla="*/ 14817 h 1786467"/>
              <a:gd name="connsiteX9" fmla="*/ 3149600 w 3416300"/>
              <a:gd name="connsiteY9" fmla="*/ 14817 h 1786467"/>
              <a:gd name="connsiteX10" fmla="*/ 3416300 w 3416300"/>
              <a:gd name="connsiteY10" fmla="*/ 14817 h 1786467"/>
              <a:gd name="connsiteX0" fmla="*/ 0 w 3158889"/>
              <a:gd name="connsiteY0" fmla="*/ 1759186 h 1773942"/>
              <a:gd name="connsiteX1" fmla="*/ 381000 w 3158889"/>
              <a:gd name="connsiteY1" fmla="*/ 1771886 h 1773942"/>
              <a:gd name="connsiteX2" fmla="*/ 660400 w 3158889"/>
              <a:gd name="connsiteY2" fmla="*/ 1721086 h 1773942"/>
              <a:gd name="connsiteX3" fmla="*/ 927100 w 3158889"/>
              <a:gd name="connsiteY3" fmla="*/ 1581386 h 1773942"/>
              <a:gd name="connsiteX4" fmla="*/ 1181100 w 3158889"/>
              <a:gd name="connsiteY4" fmla="*/ 1327386 h 1773942"/>
              <a:gd name="connsiteX5" fmla="*/ 1549400 w 3158889"/>
              <a:gd name="connsiteY5" fmla="*/ 692386 h 1773942"/>
              <a:gd name="connsiteX6" fmla="*/ 1803400 w 3158889"/>
              <a:gd name="connsiteY6" fmla="*/ 298686 h 1773942"/>
              <a:gd name="connsiteX7" fmla="*/ 2044700 w 3158889"/>
              <a:gd name="connsiteY7" fmla="*/ 95486 h 1773942"/>
              <a:gd name="connsiteX8" fmla="*/ 2438400 w 3158889"/>
              <a:gd name="connsiteY8" fmla="*/ 6586 h 1773942"/>
              <a:gd name="connsiteX9" fmla="*/ 3149600 w 3158889"/>
              <a:gd name="connsiteY9" fmla="*/ 6586 h 1773942"/>
              <a:gd name="connsiteX10" fmla="*/ 2746662 w 3158889"/>
              <a:gd name="connsiteY10" fmla="*/ 26592 h 1773942"/>
              <a:gd name="connsiteX0" fmla="*/ 0 w 2746662"/>
              <a:gd name="connsiteY0" fmla="*/ 1761892 h 1776648"/>
              <a:gd name="connsiteX1" fmla="*/ 381000 w 2746662"/>
              <a:gd name="connsiteY1" fmla="*/ 1774592 h 1776648"/>
              <a:gd name="connsiteX2" fmla="*/ 660400 w 2746662"/>
              <a:gd name="connsiteY2" fmla="*/ 1723792 h 1776648"/>
              <a:gd name="connsiteX3" fmla="*/ 927100 w 2746662"/>
              <a:gd name="connsiteY3" fmla="*/ 1584092 h 1776648"/>
              <a:gd name="connsiteX4" fmla="*/ 1181100 w 2746662"/>
              <a:gd name="connsiteY4" fmla="*/ 1330092 h 1776648"/>
              <a:gd name="connsiteX5" fmla="*/ 1549400 w 2746662"/>
              <a:gd name="connsiteY5" fmla="*/ 695092 h 1776648"/>
              <a:gd name="connsiteX6" fmla="*/ 1803400 w 2746662"/>
              <a:gd name="connsiteY6" fmla="*/ 301392 h 1776648"/>
              <a:gd name="connsiteX7" fmla="*/ 2044700 w 2746662"/>
              <a:gd name="connsiteY7" fmla="*/ 98192 h 1776648"/>
              <a:gd name="connsiteX8" fmla="*/ 2438400 w 2746662"/>
              <a:gd name="connsiteY8" fmla="*/ 9292 h 1776648"/>
              <a:gd name="connsiteX9" fmla="*/ 2578318 w 2746662"/>
              <a:gd name="connsiteY9" fmla="*/ 2728 h 1776648"/>
              <a:gd name="connsiteX10" fmla="*/ 2746662 w 2746662"/>
              <a:gd name="connsiteY10" fmla="*/ 29298 h 1776648"/>
              <a:gd name="connsiteX0" fmla="*/ 0 w 2781818"/>
              <a:gd name="connsiteY0" fmla="*/ 1762133 h 1776889"/>
              <a:gd name="connsiteX1" fmla="*/ 381000 w 2781818"/>
              <a:gd name="connsiteY1" fmla="*/ 1774833 h 1776889"/>
              <a:gd name="connsiteX2" fmla="*/ 660400 w 2781818"/>
              <a:gd name="connsiteY2" fmla="*/ 1724033 h 1776889"/>
              <a:gd name="connsiteX3" fmla="*/ 927100 w 2781818"/>
              <a:gd name="connsiteY3" fmla="*/ 1584333 h 1776889"/>
              <a:gd name="connsiteX4" fmla="*/ 1181100 w 2781818"/>
              <a:gd name="connsiteY4" fmla="*/ 1330333 h 1776889"/>
              <a:gd name="connsiteX5" fmla="*/ 1549400 w 2781818"/>
              <a:gd name="connsiteY5" fmla="*/ 695333 h 1776889"/>
              <a:gd name="connsiteX6" fmla="*/ 1803400 w 2781818"/>
              <a:gd name="connsiteY6" fmla="*/ 301633 h 1776889"/>
              <a:gd name="connsiteX7" fmla="*/ 2044700 w 2781818"/>
              <a:gd name="connsiteY7" fmla="*/ 98433 h 1776889"/>
              <a:gd name="connsiteX8" fmla="*/ 2438400 w 2781818"/>
              <a:gd name="connsiteY8" fmla="*/ 9533 h 1776889"/>
              <a:gd name="connsiteX9" fmla="*/ 2578318 w 2781818"/>
              <a:gd name="connsiteY9" fmla="*/ 2969 h 1776889"/>
              <a:gd name="connsiteX10" fmla="*/ 2781818 w 2781818"/>
              <a:gd name="connsiteY10" fmla="*/ 0 h 1776889"/>
              <a:gd name="connsiteX0" fmla="*/ 0 w 3172639"/>
              <a:gd name="connsiteY0" fmla="*/ 1770885 h 1779563"/>
              <a:gd name="connsiteX1" fmla="*/ 771821 w 3172639"/>
              <a:gd name="connsiteY1" fmla="*/ 1774833 h 1779563"/>
              <a:gd name="connsiteX2" fmla="*/ 1051221 w 3172639"/>
              <a:gd name="connsiteY2" fmla="*/ 1724033 h 1779563"/>
              <a:gd name="connsiteX3" fmla="*/ 1317921 w 3172639"/>
              <a:gd name="connsiteY3" fmla="*/ 1584333 h 1779563"/>
              <a:gd name="connsiteX4" fmla="*/ 1571921 w 3172639"/>
              <a:gd name="connsiteY4" fmla="*/ 1330333 h 1779563"/>
              <a:gd name="connsiteX5" fmla="*/ 1940221 w 3172639"/>
              <a:gd name="connsiteY5" fmla="*/ 695333 h 1779563"/>
              <a:gd name="connsiteX6" fmla="*/ 2194221 w 3172639"/>
              <a:gd name="connsiteY6" fmla="*/ 301633 h 1779563"/>
              <a:gd name="connsiteX7" fmla="*/ 2435521 w 3172639"/>
              <a:gd name="connsiteY7" fmla="*/ 98433 h 1779563"/>
              <a:gd name="connsiteX8" fmla="*/ 2829221 w 3172639"/>
              <a:gd name="connsiteY8" fmla="*/ 9533 h 1779563"/>
              <a:gd name="connsiteX9" fmla="*/ 2969139 w 3172639"/>
              <a:gd name="connsiteY9" fmla="*/ 2969 h 1779563"/>
              <a:gd name="connsiteX10" fmla="*/ 3172639 w 3172639"/>
              <a:gd name="connsiteY10" fmla="*/ 0 h 17795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172639" h="1779563">
                <a:moveTo>
                  <a:pt x="0" y="1770885"/>
                </a:moveTo>
                <a:cubicBezTo>
                  <a:pt x="135466" y="1780410"/>
                  <a:pt x="596618" y="1782642"/>
                  <a:pt x="771821" y="1774833"/>
                </a:cubicBezTo>
                <a:cubicBezTo>
                  <a:pt x="947024" y="1767024"/>
                  <a:pt x="960204" y="1755783"/>
                  <a:pt x="1051221" y="1724033"/>
                </a:cubicBezTo>
                <a:cubicBezTo>
                  <a:pt x="1142238" y="1692283"/>
                  <a:pt x="1231138" y="1649950"/>
                  <a:pt x="1317921" y="1584333"/>
                </a:cubicBezTo>
                <a:cubicBezTo>
                  <a:pt x="1404704" y="1518716"/>
                  <a:pt x="1468204" y="1478500"/>
                  <a:pt x="1571921" y="1330333"/>
                </a:cubicBezTo>
                <a:cubicBezTo>
                  <a:pt x="1675638" y="1182166"/>
                  <a:pt x="1836504" y="866783"/>
                  <a:pt x="1940221" y="695333"/>
                </a:cubicBezTo>
                <a:cubicBezTo>
                  <a:pt x="2043938" y="523883"/>
                  <a:pt x="2111671" y="401116"/>
                  <a:pt x="2194221" y="301633"/>
                </a:cubicBezTo>
                <a:cubicBezTo>
                  <a:pt x="2276771" y="202150"/>
                  <a:pt x="2329688" y="147116"/>
                  <a:pt x="2435521" y="98433"/>
                </a:cubicBezTo>
                <a:cubicBezTo>
                  <a:pt x="2541354" y="49750"/>
                  <a:pt x="2740285" y="25444"/>
                  <a:pt x="2829221" y="9533"/>
                </a:cubicBezTo>
                <a:cubicBezTo>
                  <a:pt x="2918157" y="-6378"/>
                  <a:pt x="2969139" y="2969"/>
                  <a:pt x="2969139" y="2969"/>
                </a:cubicBezTo>
                <a:cubicBezTo>
                  <a:pt x="3058039" y="2969"/>
                  <a:pt x="3083739" y="0"/>
                  <a:pt x="3172639" y="0"/>
                </a:cubicBezTo>
              </a:path>
            </a:pathLst>
          </a:custGeom>
          <a:ln w="254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5" name="Freeform 94"/>
          <p:cNvSpPr/>
          <p:nvPr/>
        </p:nvSpPr>
        <p:spPr>
          <a:xfrm>
            <a:off x="1909939" y="4086013"/>
            <a:ext cx="1963248" cy="1291135"/>
          </a:xfrm>
          <a:custGeom>
            <a:avLst/>
            <a:gdLst>
              <a:gd name="connsiteX0" fmla="*/ 0 w 3416300"/>
              <a:gd name="connsiteY0" fmla="*/ 1767417 h 1786467"/>
              <a:gd name="connsiteX1" fmla="*/ 381000 w 3416300"/>
              <a:gd name="connsiteY1" fmla="*/ 1780117 h 1786467"/>
              <a:gd name="connsiteX2" fmla="*/ 660400 w 3416300"/>
              <a:gd name="connsiteY2" fmla="*/ 1729317 h 1786467"/>
              <a:gd name="connsiteX3" fmla="*/ 927100 w 3416300"/>
              <a:gd name="connsiteY3" fmla="*/ 1589617 h 1786467"/>
              <a:gd name="connsiteX4" fmla="*/ 1181100 w 3416300"/>
              <a:gd name="connsiteY4" fmla="*/ 1335617 h 1786467"/>
              <a:gd name="connsiteX5" fmla="*/ 1549400 w 3416300"/>
              <a:gd name="connsiteY5" fmla="*/ 700617 h 1786467"/>
              <a:gd name="connsiteX6" fmla="*/ 1803400 w 3416300"/>
              <a:gd name="connsiteY6" fmla="*/ 306917 h 1786467"/>
              <a:gd name="connsiteX7" fmla="*/ 2044700 w 3416300"/>
              <a:gd name="connsiteY7" fmla="*/ 103717 h 1786467"/>
              <a:gd name="connsiteX8" fmla="*/ 2438400 w 3416300"/>
              <a:gd name="connsiteY8" fmla="*/ 14817 h 1786467"/>
              <a:gd name="connsiteX9" fmla="*/ 3149600 w 3416300"/>
              <a:gd name="connsiteY9" fmla="*/ 14817 h 1786467"/>
              <a:gd name="connsiteX10" fmla="*/ 3416300 w 3416300"/>
              <a:gd name="connsiteY10" fmla="*/ 14817 h 1786467"/>
              <a:gd name="connsiteX0" fmla="*/ 0 w 3158889"/>
              <a:gd name="connsiteY0" fmla="*/ 1759186 h 1773942"/>
              <a:gd name="connsiteX1" fmla="*/ 381000 w 3158889"/>
              <a:gd name="connsiteY1" fmla="*/ 1771886 h 1773942"/>
              <a:gd name="connsiteX2" fmla="*/ 660400 w 3158889"/>
              <a:gd name="connsiteY2" fmla="*/ 1721086 h 1773942"/>
              <a:gd name="connsiteX3" fmla="*/ 927100 w 3158889"/>
              <a:gd name="connsiteY3" fmla="*/ 1581386 h 1773942"/>
              <a:gd name="connsiteX4" fmla="*/ 1181100 w 3158889"/>
              <a:gd name="connsiteY4" fmla="*/ 1327386 h 1773942"/>
              <a:gd name="connsiteX5" fmla="*/ 1549400 w 3158889"/>
              <a:gd name="connsiteY5" fmla="*/ 692386 h 1773942"/>
              <a:gd name="connsiteX6" fmla="*/ 1803400 w 3158889"/>
              <a:gd name="connsiteY6" fmla="*/ 298686 h 1773942"/>
              <a:gd name="connsiteX7" fmla="*/ 2044700 w 3158889"/>
              <a:gd name="connsiteY7" fmla="*/ 95486 h 1773942"/>
              <a:gd name="connsiteX8" fmla="*/ 2438400 w 3158889"/>
              <a:gd name="connsiteY8" fmla="*/ 6586 h 1773942"/>
              <a:gd name="connsiteX9" fmla="*/ 3149600 w 3158889"/>
              <a:gd name="connsiteY9" fmla="*/ 6586 h 1773942"/>
              <a:gd name="connsiteX10" fmla="*/ 2746662 w 3158889"/>
              <a:gd name="connsiteY10" fmla="*/ 26592 h 1773942"/>
              <a:gd name="connsiteX0" fmla="*/ 0 w 2746662"/>
              <a:gd name="connsiteY0" fmla="*/ 1761892 h 1776648"/>
              <a:gd name="connsiteX1" fmla="*/ 381000 w 2746662"/>
              <a:gd name="connsiteY1" fmla="*/ 1774592 h 1776648"/>
              <a:gd name="connsiteX2" fmla="*/ 660400 w 2746662"/>
              <a:gd name="connsiteY2" fmla="*/ 1723792 h 1776648"/>
              <a:gd name="connsiteX3" fmla="*/ 927100 w 2746662"/>
              <a:gd name="connsiteY3" fmla="*/ 1584092 h 1776648"/>
              <a:gd name="connsiteX4" fmla="*/ 1181100 w 2746662"/>
              <a:gd name="connsiteY4" fmla="*/ 1330092 h 1776648"/>
              <a:gd name="connsiteX5" fmla="*/ 1549400 w 2746662"/>
              <a:gd name="connsiteY5" fmla="*/ 695092 h 1776648"/>
              <a:gd name="connsiteX6" fmla="*/ 1803400 w 2746662"/>
              <a:gd name="connsiteY6" fmla="*/ 301392 h 1776648"/>
              <a:gd name="connsiteX7" fmla="*/ 2044700 w 2746662"/>
              <a:gd name="connsiteY7" fmla="*/ 98192 h 1776648"/>
              <a:gd name="connsiteX8" fmla="*/ 2438400 w 2746662"/>
              <a:gd name="connsiteY8" fmla="*/ 9292 h 1776648"/>
              <a:gd name="connsiteX9" fmla="*/ 2578318 w 2746662"/>
              <a:gd name="connsiteY9" fmla="*/ 2728 h 1776648"/>
              <a:gd name="connsiteX10" fmla="*/ 2746662 w 2746662"/>
              <a:gd name="connsiteY10" fmla="*/ 29298 h 1776648"/>
              <a:gd name="connsiteX0" fmla="*/ 0 w 2781818"/>
              <a:gd name="connsiteY0" fmla="*/ 1762133 h 1776889"/>
              <a:gd name="connsiteX1" fmla="*/ 381000 w 2781818"/>
              <a:gd name="connsiteY1" fmla="*/ 1774833 h 1776889"/>
              <a:gd name="connsiteX2" fmla="*/ 660400 w 2781818"/>
              <a:gd name="connsiteY2" fmla="*/ 1724033 h 1776889"/>
              <a:gd name="connsiteX3" fmla="*/ 927100 w 2781818"/>
              <a:gd name="connsiteY3" fmla="*/ 1584333 h 1776889"/>
              <a:gd name="connsiteX4" fmla="*/ 1181100 w 2781818"/>
              <a:gd name="connsiteY4" fmla="*/ 1330333 h 1776889"/>
              <a:gd name="connsiteX5" fmla="*/ 1549400 w 2781818"/>
              <a:gd name="connsiteY5" fmla="*/ 695333 h 1776889"/>
              <a:gd name="connsiteX6" fmla="*/ 1803400 w 2781818"/>
              <a:gd name="connsiteY6" fmla="*/ 301633 h 1776889"/>
              <a:gd name="connsiteX7" fmla="*/ 2044700 w 2781818"/>
              <a:gd name="connsiteY7" fmla="*/ 98433 h 1776889"/>
              <a:gd name="connsiteX8" fmla="*/ 2438400 w 2781818"/>
              <a:gd name="connsiteY8" fmla="*/ 9533 h 1776889"/>
              <a:gd name="connsiteX9" fmla="*/ 2578318 w 2781818"/>
              <a:gd name="connsiteY9" fmla="*/ 2969 h 1776889"/>
              <a:gd name="connsiteX10" fmla="*/ 2781818 w 2781818"/>
              <a:gd name="connsiteY10" fmla="*/ 0 h 1776889"/>
              <a:gd name="connsiteX0" fmla="*/ 0 w 3172639"/>
              <a:gd name="connsiteY0" fmla="*/ 1770885 h 1779563"/>
              <a:gd name="connsiteX1" fmla="*/ 771821 w 3172639"/>
              <a:gd name="connsiteY1" fmla="*/ 1774833 h 1779563"/>
              <a:gd name="connsiteX2" fmla="*/ 1051221 w 3172639"/>
              <a:gd name="connsiteY2" fmla="*/ 1724033 h 1779563"/>
              <a:gd name="connsiteX3" fmla="*/ 1317921 w 3172639"/>
              <a:gd name="connsiteY3" fmla="*/ 1584333 h 1779563"/>
              <a:gd name="connsiteX4" fmla="*/ 1571921 w 3172639"/>
              <a:gd name="connsiteY4" fmla="*/ 1330333 h 1779563"/>
              <a:gd name="connsiteX5" fmla="*/ 1940221 w 3172639"/>
              <a:gd name="connsiteY5" fmla="*/ 695333 h 1779563"/>
              <a:gd name="connsiteX6" fmla="*/ 2194221 w 3172639"/>
              <a:gd name="connsiteY6" fmla="*/ 301633 h 1779563"/>
              <a:gd name="connsiteX7" fmla="*/ 2435521 w 3172639"/>
              <a:gd name="connsiteY7" fmla="*/ 98433 h 1779563"/>
              <a:gd name="connsiteX8" fmla="*/ 2829221 w 3172639"/>
              <a:gd name="connsiteY8" fmla="*/ 9533 h 1779563"/>
              <a:gd name="connsiteX9" fmla="*/ 2969139 w 3172639"/>
              <a:gd name="connsiteY9" fmla="*/ 2969 h 1779563"/>
              <a:gd name="connsiteX10" fmla="*/ 3172639 w 3172639"/>
              <a:gd name="connsiteY10" fmla="*/ 0 h 17795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172639" h="1779563">
                <a:moveTo>
                  <a:pt x="0" y="1770885"/>
                </a:moveTo>
                <a:cubicBezTo>
                  <a:pt x="135466" y="1780410"/>
                  <a:pt x="596618" y="1782642"/>
                  <a:pt x="771821" y="1774833"/>
                </a:cubicBezTo>
                <a:cubicBezTo>
                  <a:pt x="947024" y="1767024"/>
                  <a:pt x="960204" y="1755783"/>
                  <a:pt x="1051221" y="1724033"/>
                </a:cubicBezTo>
                <a:cubicBezTo>
                  <a:pt x="1142238" y="1692283"/>
                  <a:pt x="1231138" y="1649950"/>
                  <a:pt x="1317921" y="1584333"/>
                </a:cubicBezTo>
                <a:cubicBezTo>
                  <a:pt x="1404704" y="1518716"/>
                  <a:pt x="1468204" y="1478500"/>
                  <a:pt x="1571921" y="1330333"/>
                </a:cubicBezTo>
                <a:cubicBezTo>
                  <a:pt x="1675638" y="1182166"/>
                  <a:pt x="1836504" y="866783"/>
                  <a:pt x="1940221" y="695333"/>
                </a:cubicBezTo>
                <a:cubicBezTo>
                  <a:pt x="2043938" y="523883"/>
                  <a:pt x="2111671" y="401116"/>
                  <a:pt x="2194221" y="301633"/>
                </a:cubicBezTo>
                <a:cubicBezTo>
                  <a:pt x="2276771" y="202150"/>
                  <a:pt x="2329688" y="147116"/>
                  <a:pt x="2435521" y="98433"/>
                </a:cubicBezTo>
                <a:cubicBezTo>
                  <a:pt x="2541354" y="49750"/>
                  <a:pt x="2740285" y="25444"/>
                  <a:pt x="2829221" y="9533"/>
                </a:cubicBezTo>
                <a:cubicBezTo>
                  <a:pt x="2918157" y="-6378"/>
                  <a:pt x="2969139" y="2969"/>
                  <a:pt x="2969139" y="2969"/>
                </a:cubicBezTo>
                <a:cubicBezTo>
                  <a:pt x="3058039" y="2969"/>
                  <a:pt x="3083739" y="0"/>
                  <a:pt x="3172639" y="0"/>
                </a:cubicBezTo>
              </a:path>
            </a:pathLst>
          </a:custGeom>
          <a:ln w="254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96" name="Straight Connector 95"/>
          <p:cNvCxnSpPr/>
          <p:nvPr/>
        </p:nvCxnSpPr>
        <p:spPr>
          <a:xfrm>
            <a:off x="3871186" y="4090615"/>
            <a:ext cx="1310733" cy="4923"/>
          </a:xfrm>
          <a:prstGeom prst="line">
            <a:avLst/>
          </a:prstGeom>
          <a:ln w="254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Box 29"/>
          <p:cNvSpPr txBox="1"/>
          <p:nvPr/>
        </p:nvSpPr>
        <p:spPr>
          <a:xfrm>
            <a:off x="7956376" y="2267580"/>
            <a:ext cx="1221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00B0F0"/>
                </a:solidFill>
              </a:rPr>
              <a:t>Roll </a:t>
            </a:r>
            <a:r>
              <a:rPr lang="en-GB" dirty="0" err="1" smtClean="0">
                <a:solidFill>
                  <a:srgbClr val="00B0F0"/>
                </a:solidFill>
              </a:rPr>
              <a:t>Accel</a:t>
            </a:r>
            <a:endParaRPr lang="en-GB" dirty="0">
              <a:solidFill>
                <a:srgbClr val="00B0F0"/>
              </a:solidFill>
            </a:endParaRPr>
          </a:p>
        </p:txBody>
      </p:sp>
      <p:sp>
        <p:nvSpPr>
          <p:cNvPr id="99" name="TextBox 98"/>
          <p:cNvSpPr txBox="1"/>
          <p:nvPr/>
        </p:nvSpPr>
        <p:spPr>
          <a:xfrm>
            <a:off x="8103139" y="4437112"/>
            <a:ext cx="1221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FFC000"/>
                </a:solidFill>
              </a:rPr>
              <a:t>Total WT</a:t>
            </a:r>
            <a:endParaRPr lang="en-GB" dirty="0">
              <a:solidFill>
                <a:srgbClr val="FFC000"/>
              </a:solidFill>
            </a:endParaRPr>
          </a:p>
        </p:txBody>
      </p:sp>
      <p:sp>
        <p:nvSpPr>
          <p:cNvPr id="100" name="TextBox 99"/>
          <p:cNvSpPr txBox="1"/>
          <p:nvPr/>
        </p:nvSpPr>
        <p:spPr>
          <a:xfrm>
            <a:off x="7884368" y="4750544"/>
            <a:ext cx="13028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7030A0"/>
                </a:solidFill>
              </a:rPr>
              <a:t>Elastic WT</a:t>
            </a:r>
            <a:endParaRPr lang="en-GB" dirty="0">
              <a:solidFill>
                <a:srgbClr val="7030A0"/>
              </a:solidFill>
            </a:endParaRPr>
          </a:p>
        </p:txBody>
      </p:sp>
      <p:sp>
        <p:nvSpPr>
          <p:cNvPr id="101" name="TextBox 100"/>
          <p:cNvSpPr txBox="1"/>
          <p:nvPr/>
        </p:nvSpPr>
        <p:spPr>
          <a:xfrm>
            <a:off x="7596336" y="5057235"/>
            <a:ext cx="17948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>
                <a:solidFill>
                  <a:schemeClr val="accent4">
                    <a:lumMod val="75000"/>
                  </a:schemeClr>
                </a:solidFill>
              </a:rPr>
              <a:t>GeometricWT</a:t>
            </a:r>
            <a:endParaRPr lang="en-GB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5" name="Oval 4"/>
          <p:cNvSpPr/>
          <p:nvPr/>
        </p:nvSpPr>
        <p:spPr>
          <a:xfrm>
            <a:off x="3652214" y="2941049"/>
            <a:ext cx="1825132" cy="2932651"/>
          </a:xfrm>
          <a:prstGeom prst="ellipse">
            <a:avLst/>
          </a:prstGeom>
          <a:noFill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1" name="Straight Connector 10"/>
          <p:cNvCxnSpPr>
            <a:stCxn id="5" idx="6"/>
          </p:cNvCxnSpPr>
          <p:nvPr/>
        </p:nvCxnSpPr>
        <p:spPr>
          <a:xfrm flipV="1">
            <a:off x="5477346" y="3356992"/>
            <a:ext cx="678830" cy="1050383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92" name="Straight Connector 91"/>
          <p:cNvCxnSpPr>
            <a:stCxn id="5" idx="7"/>
          </p:cNvCxnSpPr>
          <p:nvPr/>
        </p:nvCxnSpPr>
        <p:spPr>
          <a:xfrm>
            <a:off x="5210062" y="3370526"/>
            <a:ext cx="946114" cy="0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sp>
        <p:nvSpPr>
          <p:cNvPr id="23" name="TextBox 22"/>
          <p:cNvSpPr txBox="1"/>
          <p:nvPr/>
        </p:nvSpPr>
        <p:spPr>
          <a:xfrm>
            <a:off x="6003069" y="3068960"/>
            <a:ext cx="2817403" cy="369332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 smtClean="0"/>
              <a:t>Geometric + Elastic = Total</a:t>
            </a:r>
            <a:endParaRPr lang="en-GB" dirty="0"/>
          </a:p>
        </p:txBody>
      </p:sp>
      <p:sp>
        <p:nvSpPr>
          <p:cNvPr id="97" name="TextBox 96"/>
          <p:cNvSpPr txBox="1"/>
          <p:nvPr/>
        </p:nvSpPr>
        <p:spPr>
          <a:xfrm>
            <a:off x="3883379" y="1616381"/>
            <a:ext cx="1408701" cy="369332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 smtClean="0"/>
              <a:t>Steady State</a:t>
            </a:r>
            <a:endParaRPr lang="en-GB" dirty="0"/>
          </a:p>
        </p:txBody>
      </p:sp>
      <p:sp>
        <p:nvSpPr>
          <p:cNvPr id="25" name="Left-Right Arrow 24"/>
          <p:cNvSpPr/>
          <p:nvPr/>
        </p:nvSpPr>
        <p:spPr>
          <a:xfrm>
            <a:off x="3945691" y="2144578"/>
            <a:ext cx="1252843" cy="123002"/>
          </a:xfrm>
          <a:prstGeom prst="leftRightArrow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78269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23" grpId="0" animBg="1"/>
      <p:bldP spid="97" grpId="0" animBg="1"/>
      <p:bldP spid="25" grpId="0" animBg="1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 dirty="0" smtClean="0">
                <a:solidFill>
                  <a:schemeClr val="accent1">
                    <a:satMod val="150000"/>
                  </a:schemeClr>
                </a:solidFill>
              </a:rPr>
              <a:t>Weight Transfer</a:t>
            </a:r>
            <a:endParaRPr lang="en-GB" sz="4000" dirty="0">
              <a:solidFill>
                <a:schemeClr val="accent1">
                  <a:satMod val="150000"/>
                </a:schemeClr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369044"/>
            <a:ext cx="1841581" cy="75570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6" name="TextBox 5"/>
          <p:cNvSpPr txBox="1"/>
          <p:nvPr/>
        </p:nvSpPr>
        <p:spPr>
          <a:xfrm>
            <a:off x="165944" y="1524048"/>
            <a:ext cx="86545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Inertia</a:t>
            </a:r>
            <a:endParaRPr lang="en-GB" b="1" i="1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AutoShape 2" descr="data:image/jpeg;base64,/9j/4AAQSkZJRgABAQAAAQABAAD/2wCEAAkGBhAQEBMSEhAUFBAREhYSFhUSEhEVFhEbFREVFBUWFhkXJyYeFxkjGRUWHy8gIygpLCwtFR4xNTAqNSgrLSkBCQoKDgwOGg8PGi0lHiQsLTIvNSkrKjUqLCktLC0sKiwsLCkzLDQpNSkpLDUsKS8tKiw1LCwpLCwpKSkpLCkvKv/AABEIAKsBJgMBIgACEQEDEQH/xAAcAAEAAgMBAQEAAAAAAAAAAAAABQYDBAcCCAH/xABMEAABAwIDAgkHBwoEBgMAAAABAAIDBBEFEiEGMQcTFyJBUVVhkzJxgZGUodEUI3KSorGyFiQzQlNUYoKzwlJjc8EIZHWjw9I0Q0T/xAAbAQEBAAMBAQEAAAAAAAAAAAAABAIDBQYBB//EADIRAQACAQIDAwsEAwEAAAAAAAABAgMEEQUhMRJBYRMUIjJRcYGRodHwFUKx4VLB8Qb/2gAMAwEAAhEDEQA/AO4oiIC1nYlCCQZYwQbEF7Lj3rZXGcLq8IiNc+tw4zObiFU503yB0zGt43QGW1hbXQnS6DsrXAi4NwdbjpX6ubbN4icNoqupbTvbST1TPkNK5wDiJskbANSImPkOYDoFzZT8O0dZBU08NdBA1lW50cclPLI8MkDC8RyB7QdWtdZw0uNwQWYVLDbnt5xLRzhqRe4HWdDp3LIuT4QPmcJ/61V/jrV1hAREQEREBERAREQEREBERAREQEREBERAREQEREBERAREQEREBERAREQFX9lNn300dSyXI4T1lROA0lwyTOuA7MBrbeNR3lWBYp6ljBd72tHW5waPego7OD+obT1FGyZjaVs0dTQuJc59M5kgl4p7SLGIPGlnXsSt9mCV9XU00tb8njio3mZrKZ8shmkLHMDnOe1uRgDicouSTqVJy7a4eDYVUcjtebCTM7TfpFmPQtaTbeP/AOumqpBbfxTYhv3fnDmH1BBF0GxNRHHQtLor0uIz1b7OfYsldUFobzdXfOtuDYaHVXhReDbRRVRc1oeyVgBdFK0Ne0EkNcLEtc02POaSOjeCFKICIiAiIgIiICIiAiIgIiICIiAiIgIiICIiAiJdARRtXtJRw/pKqBhO4OmjBNt9he5WkduaLofI5p/Wjpqp7N9r5msLbelBPosNJWRzMbJG9r43i7XNIIcO4hZkBERAREQEREFV2sxCR0zKVj3RsMRmlcwlr3jOGMja4atBOYuIseaACLlQbMEpgb8RGXXvmcxr3fWfd3vUztazLV0r9PnIp4T32MUrfUGSetaiAN1ujq6EREHiCTJWUj915XwHU+TLC827/nIotO5Xtc6xaTJGJNBxMsM1z+qI52PefqB3rK6KgIiICIiAiIgIiICIiAiIgIiICIiAiIgIiIKXjGJTVE8sbZXxU8D+LtE7I+Z4a1z3OeOc1gzBoa21yHEm1go1+CwON3sMpvf5+SWb+qXda2pm5aysZ/nMlHcJKeP+5j1kQYqakjjFo42MH8DGs/DZZSiINvZCTJU1MQNmvZFUhuvlOdJHK7qF8kZPe4neSraqThEoZiEP+bBPF5y10Mrfc2T1q7ICIiAiIgIiIK5tvGeKgkvpFVxE+aXNTeq8wUUp7bODNQVNr5mRGZtt5dD88z7TAoHMDqNx1CAiIg18QpuNhkjvbjI3sv1Z2Ft/erlgVbx9LBN+1hjk+vG13+6qoNlM7Du/M2sJN4ZJodd4Ec8jWDzZAy3dZBPoiICIiAijsS2jo6Z2WeqhicRmDZJY2OIJIBsTe2h17lD1PChhEe+viP8Ap55PdGCs60tbpAtKKjVPDRhDLZZ5JPoU8+n1w1R0vD1hw8mGqd5o4R+J4W+uj1FumO3ykdKRcjl/4go782gkI/inY0+oAqPn/wCIGoPkUMTfpTSO+5rVRXhWst0xyO2IuA1HDribhzY6Zmu8RyuP2n29yj6jhjxh40qGM744Ib/bDlRXgest+2I+MD6Oui+YKjhIxZ+/EJv5eLZ+BoUfLtTXuN3V1USf+Zn+4OsqK/8AndTPWax8Z+w+ri4BadRjdNH5dRCzW3Oljbr1anevkuSVziS5xcTqS5xcT5yVY+DXZ4VmJ08ZYDHG7j5NG2yxWcAR0gvyN/mKZ+BWwYrZb5I5R7B9PIiLzoIiIKbtAwtxDptLSMPdeGZ4PptO33LCt7bKO09HJrYumg8SHjRf2f3rRQEREGF8mSekffRtUxpt1SskgA82aVqvy5zjj8tO9+t4ss+m/wCZkbNb/t29K6KCg/UREBERAREQY54Q9rmuF2uBaR1gix9y57gZPyaEO8pkbY3a350Y4t+vTzmldGXP6aPJJUx6fN1cwFuqRwqB7pkGwiIgJs5tFTUs1VDNKIy6VtQ0vuGkSQMabutlbz4n7z0oqdtdDapYd3G07m36SY5PhOtObJOOk2jufYjd0uo20pYw55L+KaLmRsbnNsN5GXnFttbgWtqsNNwjYVILiuhH+o4x/wBQBUV+Pl8RbFTyyzlhtHG3NcgWJuP1Rv3X7lzCbB6mLR9PMyw/XhlZ+IBOCzk1tbznjs7Ty8f+LMenpfrL6ep8epZLZKmF992WWN1/NYrfuvkY27r+i62IKyWMWZI9g6mPe38JC7s8M/xs2TofZZ2rho2Q+VUvyuNvz9ICXWGr4t7x3lvljuDutcDurLBtniLLBtdUWGlnSvcPNZ1wQpXA+Ddk1M2V87mvlbnYGtblYDq3MP1tOgWtuVuHiuHguLbWW9GZ5bRMzv3/AHaMmlvRRUWarpjFI+N3lRvcw23Xa4tNu7RYV7bHeuSsXr0mN490pRERZAiIg/bL8XUodk6bEMBiqi9kNTSMfG6V3kvbHIQ1kttfJLQDa403hctUml1ddR2oiNprO0jcwnCZaqURRNzPIubmwaBvLj0DUetdX4MKSnwh87q6eKKafKyMucchjYA5xDyAAS54uDY8wG3SudbHbQfI6i/FmRsoEZazy7lwy5es30t03Vi2/nqZDG11FUQxx5nZpYnDMXADQtu2wA6zv7l4zjWq4hfiMaPsxGCYid+/837lGLFXJymXe6PEYZheKVkg33je1w13eSthfJEUhaczTZw3OabEeYjUKdw/brEqe3F1s1hua93GN81pLhTW4Zb9tolRbQ2/bL6aRcJw/htxGOwkZBMOkljmOPpYcv2VacH4bo5nBj6GbOToIHNluLamxyke/wA6ky6TLiibWjlHintpslesLZtxF+bsksSYamB4t/FM2F1+7JK5RC87abZ0r6CWNoe6aWBxEeUtdEcuZpkvo0hwGguSRp1oyUOAcNzgHDzEXH3qKt629Wd0+z0iIsxjqIBIxzDue1zD5nNLT7irTsxVGWippHElz6eIuvvzcW3NfvvdVq6l9hnAUpj/AGNRUR+jj3vb9h7UFhREQEREBERAVIxSPJX1Av8ApI4JwLdYkhd6fmWesK7qo7Vx5ayndr85BNGeq7HxSM9NjIg1UREBVrbWPSnf/hmdH4kTz+KNvrVlUNtfHeje7pjdHLp1MmYXfZzei615a9qkx4PsIzY+YMr6Yk2HGFvnzxPYB63D1Lsa4bhs4jnheTYMmjcT1AStufQLruah4dO+OY8WV+rWqMOhkBD4o3g7w5jXA+e4UVPsHhj/ACqCn/liY38NlPIunFpjpLGJmOim1HBHhLgbU7mE9LJ59PMHOI9ywYlsNJS0T20ErjJFG4xMnDZLkahjXc23SBmuLkdCvKLDNSuoiK5o7URO/Pmy8pb2vj6SQuJc4kucSSTvJJuSe+68roHDHsj8jrPlEbbU9YS/TcyXfI3uzeWPO/qXP1+o6DUU1GCt6cvD2bdzBsUFBLPI2KJhfK8kNa3e6wJNvQCfQtdbWF4i+mninj8uGRsjeolpBse47vSpnbXCWMlbVQD8zrQZoj/gJN5YT1OY+4t1WW22aa5opbpMcvfHWPl090iMODP+TfKczMmfJbjIs2gBvlvm6Rpa/Tu1UevWc2tc2ve19L7r269F5W2kWjftTvz+gs3B7W2rooXkmCqz0j230IqG8Xu3XzZD/KFXqqnMb3xu8qNzmHztcWn3hTGw1K6TEqNreipjee5sbxI4+hrCo/GqoS1M8jfJknlePM+Rzh7ipaRtqrRHfWN/fvO3z/0LLwS4F8qxSIkXjpr1Luq7CBGPPxhaf5CvpGy5lwE4DxVFJVOHOqpLNP8AlxEtHreZD6l01eE4tqPL6q0x0jlHw/sReIbMUVR+mpYZDuu6JhPrtdVuv4HMLl8mOSE6/opXdPdJmHoFleEXPrkvX1ZmGdb2r0lyPEOAbeYK3p0bNF0d7mEa/wAqx7N8Hldh8sjpGMkjewND4HF5HOv5BAdY9wO4eddgRY6q99VgtgyT6Nvm2+c5NtplxPG66OdzMmrQ0gusRmzFpsL62AB1/iVg2YmzUdOTvETWHzxjiz72quY1S8VUzx/4Zn+ouLm+nK5vrUzsZJenc39nPK23UHuEw/qrh8MpGG1sUd33a7zvzTyIi7TWLf2MfaSsjtpxscw7+Mgaw+jNC71laCzbOyZcQcOiak9Zgn+FT96C5IiICIiAiIgKt7bxnJTSdEdUy5vuEsclOPRmlYrIoPbeO+H1DhviYJx54HtnHvjQQaIfciAtXFaXjYJo/wBpE9n1mED3lbSAoKZspFFOC57WucWMIa4BwAc0udodCd3u61EbZY7PTVWWmq5oxkaXsjmkDWOudMoNm80NNu9dY2UwqCbDmQSxRuZE+SIssLAw1D2NOm51mg3369681PBXhEm+kDT/AJckzPc1wB9Ki0GijTaudRe0zXbbs9ynFlrWfShxyDhNxZhFq15t0PZC4Hz3bf3qRp+GfFGnV0D+58P/AKOar9UcCWGu8l08Z62yg29DwVG1XANAf0dZK3/Ujjf+HIvTeX0dutfp9lPldPPWv0Q8PDvVi2ekgd15XyNv5r5rKTg4eo78+heB/BM1x9Tmt+9aNTwDTgHi62N3UHxPbf0gm3qUZU8CeJtF2up3nqbK8H7bQE7Oit37fM20tvyUztVwmYXiVHJTyxVDHPF2OMcbuKe3Vj9HdB323gkdK5GzDZzHxohk4oXu8MflFjY861rA9KuFRwU4uwf/ABM30JYD/cCro+ubSUbH1EMkLY4mtcx8ThqAGZN2XU6DWxup9RxjJwiKxo6eU7c8436fL2tOXFij1JcTU9s9tKIGPp54uPoZjd8RNnMcBYSwu/UkHqI0PdAGVt94HdcadyzQUkknkRvf9Bj3fhBX6BlthyY9ssxHx6T/AEjWZ+xLKjnYfVxTtOvEzPZBUs7nMeQ19v8AE02XhvBpif68DYmje+WeBjAOk3LtQO66jYNkMQkHMoKlwH/Lyj8QCkabgzxeUXFBLYafOOhj90jgVBbVxj5RqK7eMbz9Jj+BnlrKbDYZIqeZtRXTsMUk8YPFU7HeWyBx1e9w0L9wG5amy+xj65r38YI42HIDlzlzrA6C4sBca9/qlIeBnGHb4I2/Snj/ALbq8bF8GuJUedkstMYH8+zDM5wfYDS7WgAga79wt0rhcZ4hbFo7/p+WJzTMbzPWY79uW0eH3ZV235ovlLq8KEdF8lp3MgiY1jmulbnaG2DiNbONjfvvvW7Fw9jTNQHvy1A9wLP91kx/gcqqmZ0prYsxAAaYXtDQNzRZx79eslQMvAfiIBIkpndwklBPrZZcrSRgthp5xPp7c9t+q6saaY59fitkHDrRHy6eob5hE7+4LfpeGbC33zPlj+nC838PMuZy8EeLN/8Aztd9GaH+4hR1TwfYpGbOoZr/AMAbIPWwkKnzbSW6X+rLyGnnpb6u2wcKGEv3VjB9NkrPxNCkYds8OfYNrqYk7hx8QJ9BN185VGzlbGbPpKhtuuCW3rtZaEsZbo4Fvc4Ee4p+n4p9W/8AB5nSelnWtvI2/LXPY5rmyxsfdhBF7FhBt08wH+YLDsZJaSpZ18VL62ujP9JvrWpsZgVKaOOQRte+UXe7pzBxu0EeTl3aefpWxgVM+GtALXCOaCQMc5jhxojlY5haToea550379y8Vp89L67JWkTymY5x+d8JMlOzGy2IiLuNAvNK/JW0jtOc+WA3vukp3yfigYPSvS1MQfkEchIAiqaeQk/qtFQxrz9Rz/eg6GiIgIiICIiAsNZTiSN8Z3PY5hvqLOaQfvWZEHOsFlLqaEnyuKYHfSa0Nf8AaBW6tajZldPH+yqp2jS1g6UzNHmyytWygIiIJHYmQA1cfS2oEg80sETvxiRWdU/ZmTLXSt6JaVjhpvMMz2uN+u07PcrggIiICIiAsVRTMkaWSMa9jt7XtDmnW+oOhWVEGrFhUDDdsMbT/DGwfcFs2X6iAiIgIiICIiAlkRAXmSIOFnAEHoIuD6CvSINCTAaZxuYI+/mAA23BwGjvSonbVlm0rxoGVTWnTolhlhA+vIxWVQW3DfzCZ/7HJPu/YSsm/st6V8isRzgQiL9I1X4voLTxiAyU8zBvdDIB58ht77LcQILhh1YJoY5R5MsbZB5ntDh962FBbESE0EAJuYmug8CR0P8A41OoCIiAiIgIoKXbvC2OLXYjStc0lpBqIQWkGxBF9CCvPKBhPaVJ7TD8UENiEeSvqm6/OCCcdXOjMJt7P7wij9otr8NNZFIyupnB9PJG9zaiIhpjljdGDY6EiSX1dy1/yww/9+pvHi+KCYRQ/wCWGH/v1N48XxT8sMP/AH6m8eL4oJehfkrqR2vPM0B/nh4659NOB6VeVymXa6gMtNatp7tqon5uPjAYG5i9zjfQcXnb3l4HSrtygYT2lSe0w/FBYEUBygYT2lSe0w/FOUDCe0qT2mH4oJ9FAcoGE9pUntMPxTlAwntKk9ph+KCfRQHKBhPaVJ7TD8U5QMJ7SpPaYfign0UBygYT2lSe0w/FOUDCe0qT2mH4oJ9FAcoGE9pUntMPxTlAwntKk9ph+KCfRQHKBhPaVJ7TD8U5QMJ7SpPaYfign0UBygYT2lSe0w/FOUDCe0qT2mH4oJ9FAcoGE9pUntMPxTlAwntKk9ph+KCfRQHKBhPaVJ7TD8U5QMJ7SpPaYfign1q4pR8dBLF+1ifH9dhb/uorlAwntKk9ph+K/DwgYT2lSe0w/FBXcKnMlPC83u+KNxvvuWAm/fe62lXcN2qw+Njo/ltPaOaZjSZ4uc0TycW4a6gsLVtfljh/79TePH8UEwih/wAscP8A36m8eP4p+WOH/v1N48fxQWvYiTm1MdyeLqnnXoEscc+ndeR3vVlXOtl9tMOjqKkur6ZrHsgcM08QBeOOa7KSdeY2K/nCtdHtphs0jY4q+mkkebNYyeJznHqABuUE0iIgIiIK9NwfYU9znuw+mc5xLnEwsJcSbknvuvHJvhHZtL4LFZEQVvk3wjs2l8Ficm+Edm0vgsVkRBW+TfCOzaXwWJyb4R2bS+CxWREFb5N8I7NpfBYnJvhHZtL4LFZEQVvk3wjs2l8FicnGEdm0vgsVkRBXOTjCOzaXwWJycYR2bS+CxWNEFc5OMI7NpfBYnJxhHZtL4LFY0QVzk4wjs2l8FicnGEdm0vgsVjRBXOTjCOzaXwWJycYR2bS+CxWNEFc5OMI7NpfBYnJxhHZtL4LFY0QVzk4wjs2l8FicnGEdm0vgsVjRBXOTjCOzaXwWJycYR2bS+CxWNEFc5OMI7NpfBYnJxhHZtL4LFY0QVzk4wjs2l8FicnGEdm0vgsVjWviHGcVJxVuNyOyXAIzZTl0JF9bdIQQnJxhHZtL4LF+cnGEdm0vgsSKtxMk3gYGtdYZgM0gEb3X0ks05msbuP6S9rAhfjqrFHO0ijY3M0XyBxIPGZifnBZrSGDrcHXGW9mh65OMI7NpfBYnJxhHZtL4LF+DEMTu29MyxBLiMpyfOWaB85zzlGu7yr9Fj+vxSujfE10IIkkA5rC4gB1iCQ6wOW7s1raWtqSAcnGEdm0vgsWai2Fw2CRssVDTslYbteyJgc09YI3LxNW4jcBkDNTYlwFmgyWcdJOdlbu3Zrk2ZazpbDJJnRAzNDZdbhu7fp0no70G0iIgIiICIiAiIgIiICIiAiIgIiICIiAiIgIiICIiAiIgIiICIiAiIgIiICIiAiIgIiIP/2Q=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12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512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079500" y="2060848"/>
            <a:ext cx="10716" cy="3456384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 flipH="1">
            <a:off x="827584" y="5398616"/>
            <a:ext cx="7192416" cy="8384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8" name="Group 37"/>
          <p:cNvGrpSpPr/>
          <p:nvPr/>
        </p:nvGrpSpPr>
        <p:grpSpPr>
          <a:xfrm>
            <a:off x="467544" y="5733256"/>
            <a:ext cx="1224136" cy="720080"/>
            <a:chOff x="2627784" y="1957462"/>
            <a:chExt cx="3672408" cy="1988368"/>
          </a:xfrm>
        </p:grpSpPr>
        <p:sp>
          <p:nvSpPr>
            <p:cNvPr id="13" name="Rounded Rectangle 12"/>
            <p:cNvSpPr/>
            <p:nvPr/>
          </p:nvSpPr>
          <p:spPr>
            <a:xfrm>
              <a:off x="2627784" y="2636912"/>
              <a:ext cx="504056" cy="1236910"/>
            </a:xfrm>
            <a:prstGeom prst="roundRect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5" name="Snip Same Side Corner Rectangle 14"/>
            <p:cNvSpPr/>
            <p:nvPr/>
          </p:nvSpPr>
          <p:spPr>
            <a:xfrm rot="10800000">
              <a:off x="3838397" y="2770684"/>
              <a:ext cx="1296144" cy="876870"/>
            </a:xfrm>
            <a:prstGeom prst="snip2Same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16" name="Straight Connector 15"/>
            <p:cNvCxnSpPr/>
            <p:nvPr/>
          </p:nvCxnSpPr>
          <p:spPr>
            <a:xfrm flipH="1">
              <a:off x="3131840" y="3490825"/>
              <a:ext cx="706557" cy="10183"/>
            </a:xfrm>
            <a:prstGeom prst="line">
              <a:avLst/>
            </a:prstGeom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>
              <a:stCxn id="15" idx="0"/>
            </p:cNvCxnSpPr>
            <p:nvPr/>
          </p:nvCxnSpPr>
          <p:spPr>
            <a:xfrm flipH="1" flipV="1">
              <a:off x="3131840" y="2996952"/>
              <a:ext cx="706557" cy="212167"/>
            </a:xfrm>
            <a:prstGeom prst="line">
              <a:avLst/>
            </a:prstGeom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flipH="1" flipV="1">
              <a:off x="5134541" y="3490825"/>
              <a:ext cx="733603" cy="82191"/>
            </a:xfrm>
            <a:prstGeom prst="line">
              <a:avLst/>
            </a:prstGeom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flipH="1">
              <a:off x="5134543" y="3068960"/>
              <a:ext cx="661593" cy="140277"/>
            </a:xfrm>
            <a:prstGeom prst="line">
              <a:avLst/>
            </a:prstGeom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flipV="1">
              <a:off x="4470704" y="1957462"/>
              <a:ext cx="0" cy="1540205"/>
            </a:xfrm>
            <a:prstGeom prst="line">
              <a:avLst/>
            </a:prstGeom>
            <a:ln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ounded Rectangle 13"/>
            <p:cNvSpPr/>
            <p:nvPr/>
          </p:nvSpPr>
          <p:spPr>
            <a:xfrm>
              <a:off x="5796136" y="2708920"/>
              <a:ext cx="504056" cy="1236910"/>
            </a:xfrm>
            <a:prstGeom prst="roundRect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39" name="Group 38"/>
          <p:cNvGrpSpPr/>
          <p:nvPr/>
        </p:nvGrpSpPr>
        <p:grpSpPr>
          <a:xfrm>
            <a:off x="7308304" y="5805264"/>
            <a:ext cx="1224136" cy="720080"/>
            <a:chOff x="2627784" y="1957462"/>
            <a:chExt cx="3672408" cy="1988368"/>
          </a:xfrm>
        </p:grpSpPr>
        <p:sp>
          <p:nvSpPr>
            <p:cNvPr id="40" name="Rounded Rectangle 39"/>
            <p:cNvSpPr/>
            <p:nvPr/>
          </p:nvSpPr>
          <p:spPr>
            <a:xfrm>
              <a:off x="2627784" y="2636912"/>
              <a:ext cx="504056" cy="1236910"/>
            </a:xfrm>
            <a:prstGeom prst="roundRect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1" name="Snip Same Side Corner Rectangle 40"/>
            <p:cNvSpPr/>
            <p:nvPr/>
          </p:nvSpPr>
          <p:spPr>
            <a:xfrm rot="10800000">
              <a:off x="3838397" y="2770684"/>
              <a:ext cx="1296144" cy="876870"/>
            </a:xfrm>
            <a:prstGeom prst="snip2Same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42" name="Straight Connector 41"/>
            <p:cNvCxnSpPr/>
            <p:nvPr/>
          </p:nvCxnSpPr>
          <p:spPr>
            <a:xfrm flipH="1">
              <a:off x="3131840" y="3490825"/>
              <a:ext cx="706557" cy="10183"/>
            </a:xfrm>
            <a:prstGeom prst="line">
              <a:avLst/>
            </a:prstGeom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>
              <a:stCxn id="41" idx="0"/>
            </p:cNvCxnSpPr>
            <p:nvPr/>
          </p:nvCxnSpPr>
          <p:spPr>
            <a:xfrm flipH="1" flipV="1">
              <a:off x="3131840" y="2996952"/>
              <a:ext cx="706557" cy="212167"/>
            </a:xfrm>
            <a:prstGeom prst="line">
              <a:avLst/>
            </a:prstGeom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flipH="1" flipV="1">
              <a:off x="5134541" y="3490825"/>
              <a:ext cx="733603" cy="82191"/>
            </a:xfrm>
            <a:prstGeom prst="line">
              <a:avLst/>
            </a:prstGeom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flipH="1">
              <a:off x="5134543" y="3068960"/>
              <a:ext cx="661593" cy="140277"/>
            </a:xfrm>
            <a:prstGeom prst="line">
              <a:avLst/>
            </a:prstGeom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flipV="1">
              <a:off x="4470704" y="1957462"/>
              <a:ext cx="0" cy="1540205"/>
            </a:xfrm>
            <a:prstGeom prst="line">
              <a:avLst/>
            </a:prstGeom>
            <a:ln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Rounded Rectangle 46"/>
            <p:cNvSpPr/>
            <p:nvPr/>
          </p:nvSpPr>
          <p:spPr>
            <a:xfrm>
              <a:off x="5796136" y="2708920"/>
              <a:ext cx="504056" cy="1236910"/>
            </a:xfrm>
            <a:prstGeom prst="roundRect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115" name="Group 114"/>
          <p:cNvGrpSpPr/>
          <p:nvPr/>
        </p:nvGrpSpPr>
        <p:grpSpPr>
          <a:xfrm rot="21116161">
            <a:off x="3757706" y="5749427"/>
            <a:ext cx="1521294" cy="817270"/>
            <a:chOff x="2915816" y="1844824"/>
            <a:chExt cx="3816424" cy="2088232"/>
          </a:xfrm>
        </p:grpSpPr>
        <p:cxnSp>
          <p:nvCxnSpPr>
            <p:cNvPr id="66" name="Straight Connector 65"/>
            <p:cNvCxnSpPr>
              <a:stCxn id="68" idx="2"/>
              <a:endCxn id="75" idx="2"/>
            </p:cNvCxnSpPr>
            <p:nvPr/>
          </p:nvCxnSpPr>
          <p:spPr>
            <a:xfrm>
              <a:off x="3237755" y="3513530"/>
              <a:ext cx="2981978" cy="419526"/>
            </a:xfrm>
            <a:prstGeom prst="line">
              <a:avLst/>
            </a:prstGeom>
            <a:ln>
              <a:prstDash val="lg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>
              <a:off x="2915816" y="3717032"/>
              <a:ext cx="3816424" cy="0"/>
            </a:xfrm>
            <a:prstGeom prst="line">
              <a:avLst/>
            </a:prstGeom>
            <a:ln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9" name="Snip Same Side Corner Rectangle 68"/>
            <p:cNvSpPr/>
            <p:nvPr/>
          </p:nvSpPr>
          <p:spPr>
            <a:xfrm rot="10800000">
              <a:off x="4139952" y="2708920"/>
              <a:ext cx="1219900" cy="825643"/>
            </a:xfrm>
            <a:prstGeom prst="snip2Same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70" name="Straight Connector 69"/>
            <p:cNvCxnSpPr/>
            <p:nvPr/>
          </p:nvCxnSpPr>
          <p:spPr>
            <a:xfrm flipH="1" flipV="1">
              <a:off x="3419872" y="3212976"/>
              <a:ext cx="720082" cy="174014"/>
            </a:xfrm>
            <a:prstGeom prst="line">
              <a:avLst/>
            </a:prstGeom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>
              <a:stCxn id="69" idx="0"/>
            </p:cNvCxnSpPr>
            <p:nvPr/>
          </p:nvCxnSpPr>
          <p:spPr>
            <a:xfrm flipH="1" flipV="1">
              <a:off x="3491880" y="2636912"/>
              <a:ext cx="648072" cy="484829"/>
            </a:xfrm>
            <a:prstGeom prst="line">
              <a:avLst/>
            </a:prstGeom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flipH="1" flipV="1">
              <a:off x="5359853" y="3386991"/>
              <a:ext cx="724315" cy="258033"/>
            </a:xfrm>
            <a:prstGeom prst="line">
              <a:avLst/>
            </a:prstGeom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flipH="1">
              <a:off x="5359856" y="3068960"/>
              <a:ext cx="724312" cy="52894"/>
            </a:xfrm>
            <a:prstGeom prst="line">
              <a:avLst/>
            </a:prstGeom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flipV="1">
              <a:off x="4735065" y="1943206"/>
              <a:ext cx="0" cy="1450227"/>
            </a:xfrm>
            <a:prstGeom prst="line">
              <a:avLst/>
            </a:prstGeom>
            <a:ln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5" name="Rounded Rectangle 74"/>
            <p:cNvSpPr/>
            <p:nvPr/>
          </p:nvSpPr>
          <p:spPr>
            <a:xfrm>
              <a:off x="5982530" y="2768406"/>
              <a:ext cx="474406" cy="1164650"/>
            </a:xfrm>
            <a:prstGeom prst="roundRect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76" name="Straight Connector 75"/>
            <p:cNvCxnSpPr/>
            <p:nvPr/>
          </p:nvCxnSpPr>
          <p:spPr>
            <a:xfrm flipV="1">
              <a:off x="4656736" y="1844824"/>
              <a:ext cx="347312" cy="1826574"/>
            </a:xfrm>
            <a:prstGeom prst="line">
              <a:avLst/>
            </a:prstGeom>
            <a:ln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Rounded Rectangle 67"/>
            <p:cNvSpPr/>
            <p:nvPr/>
          </p:nvSpPr>
          <p:spPr>
            <a:xfrm>
              <a:off x="3000552" y="2348880"/>
              <a:ext cx="474406" cy="1164650"/>
            </a:xfrm>
            <a:prstGeom prst="roundRect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122" name="Group 121"/>
          <p:cNvGrpSpPr/>
          <p:nvPr/>
        </p:nvGrpSpPr>
        <p:grpSpPr>
          <a:xfrm>
            <a:off x="1907704" y="5733256"/>
            <a:ext cx="1800200" cy="792088"/>
            <a:chOff x="1835696" y="5733256"/>
            <a:chExt cx="1800200" cy="792088"/>
          </a:xfrm>
        </p:grpSpPr>
        <p:cxnSp>
          <p:nvCxnSpPr>
            <p:cNvPr id="20" name="Straight Connector 19"/>
            <p:cNvCxnSpPr/>
            <p:nvPr/>
          </p:nvCxnSpPr>
          <p:spPr>
            <a:xfrm rot="21342462">
              <a:off x="1873243" y="6419689"/>
              <a:ext cx="1573020" cy="105655"/>
            </a:xfrm>
            <a:prstGeom prst="line">
              <a:avLst/>
            </a:prstGeom>
            <a:ln>
              <a:prstDash val="lg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21342462">
              <a:off x="1835696" y="6468100"/>
              <a:ext cx="1800200" cy="0"/>
            </a:xfrm>
            <a:prstGeom prst="line">
              <a:avLst/>
            </a:prstGeom>
            <a:ln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Snip Same Side Corner Rectangle 49"/>
            <p:cNvSpPr/>
            <p:nvPr/>
          </p:nvSpPr>
          <p:spPr>
            <a:xfrm rot="10542462">
              <a:off x="2413359" y="6066887"/>
              <a:ext cx="459462" cy="302860"/>
            </a:xfrm>
            <a:prstGeom prst="snip2Same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51" name="Straight Connector 50"/>
            <p:cNvCxnSpPr/>
            <p:nvPr/>
          </p:nvCxnSpPr>
          <p:spPr>
            <a:xfrm rot="21342462" flipH="1">
              <a:off x="2173472" y="6335897"/>
              <a:ext cx="250463" cy="3517"/>
            </a:xfrm>
            <a:prstGeom prst="line">
              <a:avLst/>
            </a:prstGeom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>
              <a:stCxn id="50" idx="0"/>
            </p:cNvCxnSpPr>
            <p:nvPr/>
          </p:nvCxnSpPr>
          <p:spPr>
            <a:xfrm flipH="1" flipV="1">
              <a:off x="2147278" y="6139374"/>
              <a:ext cx="266725" cy="92249"/>
            </a:xfrm>
            <a:prstGeom prst="line">
              <a:avLst/>
            </a:prstGeom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flipH="1" flipV="1">
              <a:off x="2881588" y="6302036"/>
              <a:ext cx="258367" cy="67798"/>
            </a:xfrm>
            <a:prstGeom prst="line">
              <a:avLst/>
            </a:prstGeom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flipH="1">
              <a:off x="2872181" y="6139374"/>
              <a:ext cx="242957" cy="65678"/>
            </a:xfrm>
            <a:prstGeom prst="line">
              <a:avLst/>
            </a:prstGeom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21342462" flipV="1">
              <a:off x="2621431" y="5786800"/>
              <a:ext cx="0" cy="531969"/>
            </a:xfrm>
            <a:prstGeom prst="line">
              <a:avLst/>
            </a:prstGeom>
            <a:ln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Rounded Rectangle 55"/>
            <p:cNvSpPr/>
            <p:nvPr/>
          </p:nvSpPr>
          <p:spPr>
            <a:xfrm rot="21342462">
              <a:off x="3112298" y="6039715"/>
              <a:ext cx="178680" cy="427214"/>
            </a:xfrm>
            <a:prstGeom prst="roundRect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59" name="Straight Connector 58"/>
            <p:cNvCxnSpPr/>
            <p:nvPr/>
          </p:nvCxnSpPr>
          <p:spPr>
            <a:xfrm rot="21342462" flipV="1">
              <a:off x="2594274" y="5733256"/>
              <a:ext cx="81363" cy="686759"/>
            </a:xfrm>
            <a:prstGeom prst="line">
              <a:avLst/>
            </a:prstGeom>
            <a:ln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9" name="Rounded Rectangle 48"/>
            <p:cNvSpPr/>
            <p:nvPr/>
          </p:nvSpPr>
          <p:spPr>
            <a:xfrm rot="21342462">
              <a:off x="1985099" y="6030328"/>
              <a:ext cx="178680" cy="427214"/>
            </a:xfrm>
            <a:prstGeom prst="roundRect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123" name="Group 122"/>
          <p:cNvGrpSpPr/>
          <p:nvPr/>
        </p:nvGrpSpPr>
        <p:grpSpPr>
          <a:xfrm>
            <a:off x="5436096" y="5733256"/>
            <a:ext cx="1800200" cy="792088"/>
            <a:chOff x="1835696" y="5733256"/>
            <a:chExt cx="1800200" cy="792088"/>
          </a:xfrm>
        </p:grpSpPr>
        <p:cxnSp>
          <p:nvCxnSpPr>
            <p:cNvPr id="124" name="Straight Connector 123"/>
            <p:cNvCxnSpPr/>
            <p:nvPr/>
          </p:nvCxnSpPr>
          <p:spPr>
            <a:xfrm rot="21342462">
              <a:off x="1873243" y="6419689"/>
              <a:ext cx="1573020" cy="105655"/>
            </a:xfrm>
            <a:prstGeom prst="line">
              <a:avLst/>
            </a:prstGeom>
            <a:ln>
              <a:prstDash val="lg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5" name="Straight Connector 124"/>
            <p:cNvCxnSpPr/>
            <p:nvPr/>
          </p:nvCxnSpPr>
          <p:spPr>
            <a:xfrm rot="21342462">
              <a:off x="1835696" y="6468100"/>
              <a:ext cx="1800200" cy="0"/>
            </a:xfrm>
            <a:prstGeom prst="line">
              <a:avLst/>
            </a:prstGeom>
            <a:ln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26" name="Snip Same Side Corner Rectangle 125"/>
            <p:cNvSpPr/>
            <p:nvPr/>
          </p:nvSpPr>
          <p:spPr>
            <a:xfrm rot="10542462">
              <a:off x="2413359" y="6066887"/>
              <a:ext cx="459462" cy="302860"/>
            </a:xfrm>
            <a:prstGeom prst="snip2Same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127" name="Straight Connector 126"/>
            <p:cNvCxnSpPr/>
            <p:nvPr/>
          </p:nvCxnSpPr>
          <p:spPr>
            <a:xfrm rot="21342462" flipH="1">
              <a:off x="2173472" y="6335897"/>
              <a:ext cx="250463" cy="3517"/>
            </a:xfrm>
            <a:prstGeom prst="line">
              <a:avLst/>
            </a:prstGeom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128" name="Straight Connector 127"/>
            <p:cNvCxnSpPr>
              <a:stCxn id="126" idx="0"/>
            </p:cNvCxnSpPr>
            <p:nvPr/>
          </p:nvCxnSpPr>
          <p:spPr>
            <a:xfrm flipH="1" flipV="1">
              <a:off x="2147278" y="6139374"/>
              <a:ext cx="266725" cy="92249"/>
            </a:xfrm>
            <a:prstGeom prst="line">
              <a:avLst/>
            </a:prstGeom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129" name="Straight Connector 128"/>
            <p:cNvCxnSpPr/>
            <p:nvPr/>
          </p:nvCxnSpPr>
          <p:spPr>
            <a:xfrm flipH="1" flipV="1">
              <a:off x="2881588" y="6302036"/>
              <a:ext cx="258367" cy="67798"/>
            </a:xfrm>
            <a:prstGeom prst="line">
              <a:avLst/>
            </a:prstGeom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130" name="Straight Connector 129"/>
            <p:cNvCxnSpPr/>
            <p:nvPr/>
          </p:nvCxnSpPr>
          <p:spPr>
            <a:xfrm flipH="1">
              <a:off x="2872181" y="6139374"/>
              <a:ext cx="242957" cy="65678"/>
            </a:xfrm>
            <a:prstGeom prst="line">
              <a:avLst/>
            </a:prstGeom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131" name="Straight Connector 130"/>
            <p:cNvCxnSpPr/>
            <p:nvPr/>
          </p:nvCxnSpPr>
          <p:spPr>
            <a:xfrm rot="21342462" flipV="1">
              <a:off x="2621431" y="5786800"/>
              <a:ext cx="0" cy="531969"/>
            </a:xfrm>
            <a:prstGeom prst="line">
              <a:avLst/>
            </a:prstGeom>
            <a:ln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2" name="Rounded Rectangle 131"/>
            <p:cNvSpPr/>
            <p:nvPr/>
          </p:nvSpPr>
          <p:spPr>
            <a:xfrm rot="21342462">
              <a:off x="3112298" y="6039715"/>
              <a:ext cx="178680" cy="427214"/>
            </a:xfrm>
            <a:prstGeom prst="roundRect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133" name="Straight Connector 132"/>
            <p:cNvCxnSpPr/>
            <p:nvPr/>
          </p:nvCxnSpPr>
          <p:spPr>
            <a:xfrm rot="21342462" flipV="1">
              <a:off x="2594274" y="5733256"/>
              <a:ext cx="81363" cy="686759"/>
            </a:xfrm>
            <a:prstGeom prst="line">
              <a:avLst/>
            </a:prstGeom>
            <a:ln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4" name="Rounded Rectangle 133"/>
            <p:cNvSpPr/>
            <p:nvPr/>
          </p:nvSpPr>
          <p:spPr>
            <a:xfrm rot="21342462">
              <a:off x="1985099" y="6030328"/>
              <a:ext cx="178680" cy="427214"/>
            </a:xfrm>
            <a:prstGeom prst="roundRect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140" name="Freeform 139"/>
          <p:cNvSpPr/>
          <p:nvPr/>
        </p:nvSpPr>
        <p:spPr>
          <a:xfrm>
            <a:off x="1079500" y="3604683"/>
            <a:ext cx="3708524" cy="1786467"/>
          </a:xfrm>
          <a:custGeom>
            <a:avLst/>
            <a:gdLst>
              <a:gd name="connsiteX0" fmla="*/ 0 w 3416300"/>
              <a:gd name="connsiteY0" fmla="*/ 1767417 h 1786467"/>
              <a:gd name="connsiteX1" fmla="*/ 381000 w 3416300"/>
              <a:gd name="connsiteY1" fmla="*/ 1780117 h 1786467"/>
              <a:gd name="connsiteX2" fmla="*/ 660400 w 3416300"/>
              <a:gd name="connsiteY2" fmla="*/ 1729317 h 1786467"/>
              <a:gd name="connsiteX3" fmla="*/ 927100 w 3416300"/>
              <a:gd name="connsiteY3" fmla="*/ 1589617 h 1786467"/>
              <a:gd name="connsiteX4" fmla="*/ 1181100 w 3416300"/>
              <a:gd name="connsiteY4" fmla="*/ 1335617 h 1786467"/>
              <a:gd name="connsiteX5" fmla="*/ 1549400 w 3416300"/>
              <a:gd name="connsiteY5" fmla="*/ 700617 h 1786467"/>
              <a:gd name="connsiteX6" fmla="*/ 1803400 w 3416300"/>
              <a:gd name="connsiteY6" fmla="*/ 306917 h 1786467"/>
              <a:gd name="connsiteX7" fmla="*/ 2044700 w 3416300"/>
              <a:gd name="connsiteY7" fmla="*/ 103717 h 1786467"/>
              <a:gd name="connsiteX8" fmla="*/ 2438400 w 3416300"/>
              <a:gd name="connsiteY8" fmla="*/ 14817 h 1786467"/>
              <a:gd name="connsiteX9" fmla="*/ 3149600 w 3416300"/>
              <a:gd name="connsiteY9" fmla="*/ 14817 h 1786467"/>
              <a:gd name="connsiteX10" fmla="*/ 3416300 w 3416300"/>
              <a:gd name="connsiteY10" fmla="*/ 14817 h 178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416300" h="1786467">
                <a:moveTo>
                  <a:pt x="0" y="1767417"/>
                </a:moveTo>
                <a:cubicBezTo>
                  <a:pt x="135466" y="1776942"/>
                  <a:pt x="270933" y="1786467"/>
                  <a:pt x="381000" y="1780117"/>
                </a:cubicBezTo>
                <a:cubicBezTo>
                  <a:pt x="491067" y="1773767"/>
                  <a:pt x="569383" y="1761067"/>
                  <a:pt x="660400" y="1729317"/>
                </a:cubicBezTo>
                <a:cubicBezTo>
                  <a:pt x="751417" y="1697567"/>
                  <a:pt x="840317" y="1655234"/>
                  <a:pt x="927100" y="1589617"/>
                </a:cubicBezTo>
                <a:cubicBezTo>
                  <a:pt x="1013883" y="1524000"/>
                  <a:pt x="1077383" y="1483784"/>
                  <a:pt x="1181100" y="1335617"/>
                </a:cubicBezTo>
                <a:cubicBezTo>
                  <a:pt x="1284817" y="1187450"/>
                  <a:pt x="1445683" y="872067"/>
                  <a:pt x="1549400" y="700617"/>
                </a:cubicBezTo>
                <a:cubicBezTo>
                  <a:pt x="1653117" y="529167"/>
                  <a:pt x="1720850" y="406400"/>
                  <a:pt x="1803400" y="306917"/>
                </a:cubicBezTo>
                <a:cubicBezTo>
                  <a:pt x="1885950" y="207434"/>
                  <a:pt x="1938867" y="152400"/>
                  <a:pt x="2044700" y="103717"/>
                </a:cubicBezTo>
                <a:cubicBezTo>
                  <a:pt x="2150533" y="55034"/>
                  <a:pt x="2254250" y="29634"/>
                  <a:pt x="2438400" y="14817"/>
                </a:cubicBezTo>
                <a:cubicBezTo>
                  <a:pt x="2622550" y="0"/>
                  <a:pt x="3149600" y="14817"/>
                  <a:pt x="3149600" y="14817"/>
                </a:cubicBezTo>
                <a:lnTo>
                  <a:pt x="3416300" y="14817"/>
                </a:ln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1" name="Freeform 140"/>
          <p:cNvSpPr/>
          <p:nvPr/>
        </p:nvSpPr>
        <p:spPr>
          <a:xfrm flipH="1">
            <a:off x="4442498" y="3606924"/>
            <a:ext cx="3600400" cy="1786467"/>
          </a:xfrm>
          <a:custGeom>
            <a:avLst/>
            <a:gdLst>
              <a:gd name="connsiteX0" fmla="*/ 0 w 3416300"/>
              <a:gd name="connsiteY0" fmla="*/ 1767417 h 1786467"/>
              <a:gd name="connsiteX1" fmla="*/ 381000 w 3416300"/>
              <a:gd name="connsiteY1" fmla="*/ 1780117 h 1786467"/>
              <a:gd name="connsiteX2" fmla="*/ 660400 w 3416300"/>
              <a:gd name="connsiteY2" fmla="*/ 1729317 h 1786467"/>
              <a:gd name="connsiteX3" fmla="*/ 927100 w 3416300"/>
              <a:gd name="connsiteY3" fmla="*/ 1589617 h 1786467"/>
              <a:gd name="connsiteX4" fmla="*/ 1181100 w 3416300"/>
              <a:gd name="connsiteY4" fmla="*/ 1335617 h 1786467"/>
              <a:gd name="connsiteX5" fmla="*/ 1549400 w 3416300"/>
              <a:gd name="connsiteY5" fmla="*/ 700617 h 1786467"/>
              <a:gd name="connsiteX6" fmla="*/ 1803400 w 3416300"/>
              <a:gd name="connsiteY6" fmla="*/ 306917 h 1786467"/>
              <a:gd name="connsiteX7" fmla="*/ 2044700 w 3416300"/>
              <a:gd name="connsiteY7" fmla="*/ 103717 h 1786467"/>
              <a:gd name="connsiteX8" fmla="*/ 2438400 w 3416300"/>
              <a:gd name="connsiteY8" fmla="*/ 14817 h 1786467"/>
              <a:gd name="connsiteX9" fmla="*/ 3149600 w 3416300"/>
              <a:gd name="connsiteY9" fmla="*/ 14817 h 1786467"/>
              <a:gd name="connsiteX10" fmla="*/ 3416300 w 3416300"/>
              <a:gd name="connsiteY10" fmla="*/ 14817 h 178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416300" h="1786467">
                <a:moveTo>
                  <a:pt x="0" y="1767417"/>
                </a:moveTo>
                <a:cubicBezTo>
                  <a:pt x="135466" y="1776942"/>
                  <a:pt x="270933" y="1786467"/>
                  <a:pt x="381000" y="1780117"/>
                </a:cubicBezTo>
                <a:cubicBezTo>
                  <a:pt x="491067" y="1773767"/>
                  <a:pt x="569383" y="1761067"/>
                  <a:pt x="660400" y="1729317"/>
                </a:cubicBezTo>
                <a:cubicBezTo>
                  <a:pt x="751417" y="1697567"/>
                  <a:pt x="840317" y="1655234"/>
                  <a:pt x="927100" y="1589617"/>
                </a:cubicBezTo>
                <a:cubicBezTo>
                  <a:pt x="1013883" y="1524000"/>
                  <a:pt x="1077383" y="1483784"/>
                  <a:pt x="1181100" y="1335617"/>
                </a:cubicBezTo>
                <a:cubicBezTo>
                  <a:pt x="1284817" y="1187450"/>
                  <a:pt x="1445683" y="872067"/>
                  <a:pt x="1549400" y="700617"/>
                </a:cubicBezTo>
                <a:cubicBezTo>
                  <a:pt x="1653117" y="529167"/>
                  <a:pt x="1720850" y="406400"/>
                  <a:pt x="1803400" y="306917"/>
                </a:cubicBezTo>
                <a:cubicBezTo>
                  <a:pt x="1885950" y="207434"/>
                  <a:pt x="1938867" y="152400"/>
                  <a:pt x="2044700" y="103717"/>
                </a:cubicBezTo>
                <a:cubicBezTo>
                  <a:pt x="2150533" y="55034"/>
                  <a:pt x="2254250" y="29634"/>
                  <a:pt x="2438400" y="14817"/>
                </a:cubicBezTo>
                <a:cubicBezTo>
                  <a:pt x="2622550" y="0"/>
                  <a:pt x="3149600" y="14817"/>
                  <a:pt x="3149600" y="14817"/>
                </a:cubicBezTo>
                <a:lnTo>
                  <a:pt x="3416300" y="14817"/>
                </a:ln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7" name="Freeform 76"/>
          <p:cNvSpPr/>
          <p:nvPr/>
        </p:nvSpPr>
        <p:spPr>
          <a:xfrm>
            <a:off x="839177" y="5085184"/>
            <a:ext cx="3703959" cy="313432"/>
          </a:xfrm>
          <a:custGeom>
            <a:avLst/>
            <a:gdLst>
              <a:gd name="connsiteX0" fmla="*/ 0 w 3416300"/>
              <a:gd name="connsiteY0" fmla="*/ 1767417 h 1786467"/>
              <a:gd name="connsiteX1" fmla="*/ 381000 w 3416300"/>
              <a:gd name="connsiteY1" fmla="*/ 1780117 h 1786467"/>
              <a:gd name="connsiteX2" fmla="*/ 660400 w 3416300"/>
              <a:gd name="connsiteY2" fmla="*/ 1729317 h 1786467"/>
              <a:gd name="connsiteX3" fmla="*/ 927100 w 3416300"/>
              <a:gd name="connsiteY3" fmla="*/ 1589617 h 1786467"/>
              <a:gd name="connsiteX4" fmla="*/ 1181100 w 3416300"/>
              <a:gd name="connsiteY4" fmla="*/ 1335617 h 1786467"/>
              <a:gd name="connsiteX5" fmla="*/ 1549400 w 3416300"/>
              <a:gd name="connsiteY5" fmla="*/ 700617 h 1786467"/>
              <a:gd name="connsiteX6" fmla="*/ 1803400 w 3416300"/>
              <a:gd name="connsiteY6" fmla="*/ 306917 h 1786467"/>
              <a:gd name="connsiteX7" fmla="*/ 2044700 w 3416300"/>
              <a:gd name="connsiteY7" fmla="*/ 103717 h 1786467"/>
              <a:gd name="connsiteX8" fmla="*/ 2438400 w 3416300"/>
              <a:gd name="connsiteY8" fmla="*/ 14817 h 1786467"/>
              <a:gd name="connsiteX9" fmla="*/ 3149600 w 3416300"/>
              <a:gd name="connsiteY9" fmla="*/ 14817 h 1786467"/>
              <a:gd name="connsiteX10" fmla="*/ 3416300 w 3416300"/>
              <a:gd name="connsiteY10" fmla="*/ 14817 h 178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416300" h="1786467">
                <a:moveTo>
                  <a:pt x="0" y="1767417"/>
                </a:moveTo>
                <a:cubicBezTo>
                  <a:pt x="135466" y="1776942"/>
                  <a:pt x="270933" y="1786467"/>
                  <a:pt x="381000" y="1780117"/>
                </a:cubicBezTo>
                <a:cubicBezTo>
                  <a:pt x="491067" y="1773767"/>
                  <a:pt x="569383" y="1761067"/>
                  <a:pt x="660400" y="1729317"/>
                </a:cubicBezTo>
                <a:cubicBezTo>
                  <a:pt x="751417" y="1697567"/>
                  <a:pt x="840317" y="1655234"/>
                  <a:pt x="927100" y="1589617"/>
                </a:cubicBezTo>
                <a:cubicBezTo>
                  <a:pt x="1013883" y="1524000"/>
                  <a:pt x="1077383" y="1483784"/>
                  <a:pt x="1181100" y="1335617"/>
                </a:cubicBezTo>
                <a:cubicBezTo>
                  <a:pt x="1284817" y="1187450"/>
                  <a:pt x="1445683" y="872067"/>
                  <a:pt x="1549400" y="700617"/>
                </a:cubicBezTo>
                <a:cubicBezTo>
                  <a:pt x="1653117" y="529167"/>
                  <a:pt x="1720850" y="406400"/>
                  <a:pt x="1803400" y="306917"/>
                </a:cubicBezTo>
                <a:cubicBezTo>
                  <a:pt x="1885950" y="207434"/>
                  <a:pt x="1938867" y="152400"/>
                  <a:pt x="2044700" y="103717"/>
                </a:cubicBezTo>
                <a:cubicBezTo>
                  <a:pt x="2150533" y="55034"/>
                  <a:pt x="2254250" y="29634"/>
                  <a:pt x="2438400" y="14817"/>
                </a:cubicBezTo>
                <a:cubicBezTo>
                  <a:pt x="2622550" y="0"/>
                  <a:pt x="3149600" y="14817"/>
                  <a:pt x="3149600" y="14817"/>
                </a:cubicBezTo>
                <a:lnTo>
                  <a:pt x="3416300" y="14817"/>
                </a:lnTo>
              </a:path>
            </a:pathLst>
          </a:custGeom>
          <a:ln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8" name="Freeform 77"/>
          <p:cNvSpPr/>
          <p:nvPr/>
        </p:nvSpPr>
        <p:spPr>
          <a:xfrm flipH="1">
            <a:off x="4355976" y="5085185"/>
            <a:ext cx="3600400" cy="313432"/>
          </a:xfrm>
          <a:custGeom>
            <a:avLst/>
            <a:gdLst>
              <a:gd name="connsiteX0" fmla="*/ 0 w 3416300"/>
              <a:gd name="connsiteY0" fmla="*/ 1767417 h 1786467"/>
              <a:gd name="connsiteX1" fmla="*/ 381000 w 3416300"/>
              <a:gd name="connsiteY1" fmla="*/ 1780117 h 1786467"/>
              <a:gd name="connsiteX2" fmla="*/ 660400 w 3416300"/>
              <a:gd name="connsiteY2" fmla="*/ 1729317 h 1786467"/>
              <a:gd name="connsiteX3" fmla="*/ 927100 w 3416300"/>
              <a:gd name="connsiteY3" fmla="*/ 1589617 h 1786467"/>
              <a:gd name="connsiteX4" fmla="*/ 1181100 w 3416300"/>
              <a:gd name="connsiteY4" fmla="*/ 1335617 h 1786467"/>
              <a:gd name="connsiteX5" fmla="*/ 1549400 w 3416300"/>
              <a:gd name="connsiteY5" fmla="*/ 700617 h 1786467"/>
              <a:gd name="connsiteX6" fmla="*/ 1803400 w 3416300"/>
              <a:gd name="connsiteY6" fmla="*/ 306917 h 1786467"/>
              <a:gd name="connsiteX7" fmla="*/ 2044700 w 3416300"/>
              <a:gd name="connsiteY7" fmla="*/ 103717 h 1786467"/>
              <a:gd name="connsiteX8" fmla="*/ 2438400 w 3416300"/>
              <a:gd name="connsiteY8" fmla="*/ 14817 h 1786467"/>
              <a:gd name="connsiteX9" fmla="*/ 3149600 w 3416300"/>
              <a:gd name="connsiteY9" fmla="*/ 14817 h 1786467"/>
              <a:gd name="connsiteX10" fmla="*/ 3416300 w 3416300"/>
              <a:gd name="connsiteY10" fmla="*/ 14817 h 178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416300" h="1786467">
                <a:moveTo>
                  <a:pt x="0" y="1767417"/>
                </a:moveTo>
                <a:cubicBezTo>
                  <a:pt x="135466" y="1776942"/>
                  <a:pt x="270933" y="1786467"/>
                  <a:pt x="381000" y="1780117"/>
                </a:cubicBezTo>
                <a:cubicBezTo>
                  <a:pt x="491067" y="1773767"/>
                  <a:pt x="569383" y="1761067"/>
                  <a:pt x="660400" y="1729317"/>
                </a:cubicBezTo>
                <a:cubicBezTo>
                  <a:pt x="751417" y="1697567"/>
                  <a:pt x="840317" y="1655234"/>
                  <a:pt x="927100" y="1589617"/>
                </a:cubicBezTo>
                <a:cubicBezTo>
                  <a:pt x="1013883" y="1524000"/>
                  <a:pt x="1077383" y="1483784"/>
                  <a:pt x="1181100" y="1335617"/>
                </a:cubicBezTo>
                <a:cubicBezTo>
                  <a:pt x="1284817" y="1187450"/>
                  <a:pt x="1445683" y="872067"/>
                  <a:pt x="1549400" y="700617"/>
                </a:cubicBezTo>
                <a:cubicBezTo>
                  <a:pt x="1653117" y="529167"/>
                  <a:pt x="1720850" y="406400"/>
                  <a:pt x="1803400" y="306917"/>
                </a:cubicBezTo>
                <a:cubicBezTo>
                  <a:pt x="1885950" y="207434"/>
                  <a:pt x="1938867" y="152400"/>
                  <a:pt x="2044700" y="103717"/>
                </a:cubicBezTo>
                <a:cubicBezTo>
                  <a:pt x="2150533" y="55034"/>
                  <a:pt x="2254250" y="29634"/>
                  <a:pt x="2438400" y="14817"/>
                </a:cubicBezTo>
                <a:cubicBezTo>
                  <a:pt x="2622550" y="0"/>
                  <a:pt x="3149600" y="14817"/>
                  <a:pt x="3149600" y="14817"/>
                </a:cubicBezTo>
                <a:lnTo>
                  <a:pt x="3416300" y="14817"/>
                </a:lnTo>
              </a:path>
            </a:pathLst>
          </a:custGeom>
          <a:ln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1433277" y="1861698"/>
            <a:ext cx="0" cy="3854684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Straight Connector 78"/>
          <p:cNvCxnSpPr/>
          <p:nvPr/>
        </p:nvCxnSpPr>
        <p:spPr>
          <a:xfrm flipV="1">
            <a:off x="2648122" y="1861698"/>
            <a:ext cx="0" cy="3854684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Straight Connector 79"/>
          <p:cNvCxnSpPr/>
          <p:nvPr/>
        </p:nvCxnSpPr>
        <p:spPr>
          <a:xfrm flipV="1">
            <a:off x="3882697" y="1932862"/>
            <a:ext cx="0" cy="3854684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Straight Connector 80"/>
          <p:cNvCxnSpPr/>
          <p:nvPr/>
        </p:nvCxnSpPr>
        <p:spPr>
          <a:xfrm flipV="1">
            <a:off x="5198535" y="1932862"/>
            <a:ext cx="0" cy="3854684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Straight Connector 81"/>
          <p:cNvCxnSpPr/>
          <p:nvPr/>
        </p:nvCxnSpPr>
        <p:spPr>
          <a:xfrm flipV="1">
            <a:off x="6544589" y="1932862"/>
            <a:ext cx="0" cy="3854684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Straight Connector 82"/>
          <p:cNvCxnSpPr/>
          <p:nvPr/>
        </p:nvCxnSpPr>
        <p:spPr>
          <a:xfrm flipV="1">
            <a:off x="7819697" y="1932862"/>
            <a:ext cx="0" cy="3854684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/>
          <p:cNvCxnSpPr/>
          <p:nvPr/>
        </p:nvCxnSpPr>
        <p:spPr>
          <a:xfrm>
            <a:off x="1087106" y="2447378"/>
            <a:ext cx="346171" cy="0"/>
          </a:xfrm>
          <a:prstGeom prst="line">
            <a:avLst/>
          </a:prstGeom>
          <a:ln w="254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Freeform 26"/>
          <p:cNvSpPr/>
          <p:nvPr/>
        </p:nvSpPr>
        <p:spPr>
          <a:xfrm>
            <a:off x="1438275" y="1838325"/>
            <a:ext cx="1209676" cy="605599"/>
          </a:xfrm>
          <a:custGeom>
            <a:avLst/>
            <a:gdLst>
              <a:gd name="connsiteX0" fmla="*/ 0 w 1214438"/>
              <a:gd name="connsiteY0" fmla="*/ 576263 h 576263"/>
              <a:gd name="connsiteX1" fmla="*/ 138113 w 1214438"/>
              <a:gd name="connsiteY1" fmla="*/ 566738 h 576263"/>
              <a:gd name="connsiteX2" fmla="*/ 352425 w 1214438"/>
              <a:gd name="connsiteY2" fmla="*/ 519113 h 576263"/>
              <a:gd name="connsiteX3" fmla="*/ 623888 w 1214438"/>
              <a:gd name="connsiteY3" fmla="*/ 347663 h 576263"/>
              <a:gd name="connsiteX4" fmla="*/ 814388 w 1214438"/>
              <a:gd name="connsiteY4" fmla="*/ 128588 h 576263"/>
              <a:gd name="connsiteX5" fmla="*/ 995363 w 1214438"/>
              <a:gd name="connsiteY5" fmla="*/ 28575 h 576263"/>
              <a:gd name="connsiteX6" fmla="*/ 1214438 w 1214438"/>
              <a:gd name="connsiteY6" fmla="*/ 0 h 576263"/>
              <a:gd name="connsiteX0" fmla="*/ 0 w 1214438"/>
              <a:gd name="connsiteY0" fmla="*/ 576263 h 577024"/>
              <a:gd name="connsiteX1" fmla="*/ 138113 w 1214438"/>
              <a:gd name="connsiteY1" fmla="*/ 566738 h 577024"/>
              <a:gd name="connsiteX2" fmla="*/ 409575 w 1214438"/>
              <a:gd name="connsiteY2" fmla="*/ 490538 h 577024"/>
              <a:gd name="connsiteX3" fmla="*/ 623888 w 1214438"/>
              <a:gd name="connsiteY3" fmla="*/ 347663 h 577024"/>
              <a:gd name="connsiteX4" fmla="*/ 814388 w 1214438"/>
              <a:gd name="connsiteY4" fmla="*/ 128588 h 577024"/>
              <a:gd name="connsiteX5" fmla="*/ 995363 w 1214438"/>
              <a:gd name="connsiteY5" fmla="*/ 28575 h 577024"/>
              <a:gd name="connsiteX6" fmla="*/ 1214438 w 1214438"/>
              <a:gd name="connsiteY6" fmla="*/ 0 h 577024"/>
              <a:gd name="connsiteX0" fmla="*/ 0 w 1214438"/>
              <a:gd name="connsiteY0" fmla="*/ 576263 h 577024"/>
              <a:gd name="connsiteX1" fmla="*/ 138113 w 1214438"/>
              <a:gd name="connsiteY1" fmla="*/ 566738 h 577024"/>
              <a:gd name="connsiteX2" fmla="*/ 409575 w 1214438"/>
              <a:gd name="connsiteY2" fmla="*/ 490538 h 577024"/>
              <a:gd name="connsiteX3" fmla="*/ 642938 w 1214438"/>
              <a:gd name="connsiteY3" fmla="*/ 319088 h 577024"/>
              <a:gd name="connsiteX4" fmla="*/ 814388 w 1214438"/>
              <a:gd name="connsiteY4" fmla="*/ 128588 h 577024"/>
              <a:gd name="connsiteX5" fmla="*/ 995363 w 1214438"/>
              <a:gd name="connsiteY5" fmla="*/ 28575 h 577024"/>
              <a:gd name="connsiteX6" fmla="*/ 1214438 w 1214438"/>
              <a:gd name="connsiteY6" fmla="*/ 0 h 577024"/>
              <a:gd name="connsiteX0" fmla="*/ 0 w 1214438"/>
              <a:gd name="connsiteY0" fmla="*/ 576263 h 577024"/>
              <a:gd name="connsiteX1" fmla="*/ 138113 w 1214438"/>
              <a:gd name="connsiteY1" fmla="*/ 566738 h 577024"/>
              <a:gd name="connsiteX2" fmla="*/ 409575 w 1214438"/>
              <a:gd name="connsiteY2" fmla="*/ 490538 h 577024"/>
              <a:gd name="connsiteX3" fmla="*/ 642938 w 1214438"/>
              <a:gd name="connsiteY3" fmla="*/ 319088 h 577024"/>
              <a:gd name="connsiteX4" fmla="*/ 842963 w 1214438"/>
              <a:gd name="connsiteY4" fmla="*/ 114300 h 577024"/>
              <a:gd name="connsiteX5" fmla="*/ 995363 w 1214438"/>
              <a:gd name="connsiteY5" fmla="*/ 28575 h 577024"/>
              <a:gd name="connsiteX6" fmla="*/ 1214438 w 1214438"/>
              <a:gd name="connsiteY6" fmla="*/ 0 h 577024"/>
              <a:gd name="connsiteX0" fmla="*/ 0 w 1214438"/>
              <a:gd name="connsiteY0" fmla="*/ 579287 h 580048"/>
              <a:gd name="connsiteX1" fmla="*/ 138113 w 1214438"/>
              <a:gd name="connsiteY1" fmla="*/ 569762 h 580048"/>
              <a:gd name="connsiteX2" fmla="*/ 409575 w 1214438"/>
              <a:gd name="connsiteY2" fmla="*/ 493562 h 580048"/>
              <a:gd name="connsiteX3" fmla="*/ 642938 w 1214438"/>
              <a:gd name="connsiteY3" fmla="*/ 322112 h 580048"/>
              <a:gd name="connsiteX4" fmla="*/ 842963 w 1214438"/>
              <a:gd name="connsiteY4" fmla="*/ 117324 h 580048"/>
              <a:gd name="connsiteX5" fmla="*/ 1028701 w 1214438"/>
              <a:gd name="connsiteY5" fmla="*/ 7787 h 580048"/>
              <a:gd name="connsiteX6" fmla="*/ 1214438 w 1214438"/>
              <a:gd name="connsiteY6" fmla="*/ 3024 h 580048"/>
              <a:gd name="connsiteX0" fmla="*/ 0 w 1214438"/>
              <a:gd name="connsiteY0" fmla="*/ 576263 h 577024"/>
              <a:gd name="connsiteX1" fmla="*/ 138113 w 1214438"/>
              <a:gd name="connsiteY1" fmla="*/ 566738 h 577024"/>
              <a:gd name="connsiteX2" fmla="*/ 409575 w 1214438"/>
              <a:gd name="connsiteY2" fmla="*/ 490538 h 577024"/>
              <a:gd name="connsiteX3" fmla="*/ 642938 w 1214438"/>
              <a:gd name="connsiteY3" fmla="*/ 319088 h 577024"/>
              <a:gd name="connsiteX4" fmla="*/ 842963 w 1214438"/>
              <a:gd name="connsiteY4" fmla="*/ 114300 h 577024"/>
              <a:gd name="connsiteX5" fmla="*/ 1038226 w 1214438"/>
              <a:gd name="connsiteY5" fmla="*/ 14288 h 577024"/>
              <a:gd name="connsiteX6" fmla="*/ 1214438 w 1214438"/>
              <a:gd name="connsiteY6" fmla="*/ 0 h 577024"/>
              <a:gd name="connsiteX0" fmla="*/ 0 w 1209676"/>
              <a:gd name="connsiteY0" fmla="*/ 604838 h 605599"/>
              <a:gd name="connsiteX1" fmla="*/ 138113 w 1209676"/>
              <a:gd name="connsiteY1" fmla="*/ 595313 h 605599"/>
              <a:gd name="connsiteX2" fmla="*/ 409575 w 1209676"/>
              <a:gd name="connsiteY2" fmla="*/ 519113 h 605599"/>
              <a:gd name="connsiteX3" fmla="*/ 642938 w 1209676"/>
              <a:gd name="connsiteY3" fmla="*/ 347663 h 605599"/>
              <a:gd name="connsiteX4" fmla="*/ 842963 w 1209676"/>
              <a:gd name="connsiteY4" fmla="*/ 142875 h 605599"/>
              <a:gd name="connsiteX5" fmla="*/ 1038226 w 1209676"/>
              <a:gd name="connsiteY5" fmla="*/ 42863 h 605599"/>
              <a:gd name="connsiteX6" fmla="*/ 1209676 w 1209676"/>
              <a:gd name="connsiteY6" fmla="*/ 0 h 6055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09676" h="605599">
                <a:moveTo>
                  <a:pt x="0" y="604838"/>
                </a:moveTo>
                <a:cubicBezTo>
                  <a:pt x="39688" y="604838"/>
                  <a:pt x="69851" y="609600"/>
                  <a:pt x="138113" y="595313"/>
                </a:cubicBezTo>
                <a:cubicBezTo>
                  <a:pt x="206375" y="581026"/>
                  <a:pt x="325438" y="560388"/>
                  <a:pt x="409575" y="519113"/>
                </a:cubicBezTo>
                <a:cubicBezTo>
                  <a:pt x="493713" y="477838"/>
                  <a:pt x="570707" y="410369"/>
                  <a:pt x="642938" y="347663"/>
                </a:cubicBezTo>
                <a:cubicBezTo>
                  <a:pt x="715169" y="284957"/>
                  <a:pt x="777082" y="193675"/>
                  <a:pt x="842963" y="142875"/>
                </a:cubicBezTo>
                <a:cubicBezTo>
                  <a:pt x="908844" y="92075"/>
                  <a:pt x="977107" y="66675"/>
                  <a:pt x="1038226" y="42863"/>
                </a:cubicBezTo>
                <a:cubicBezTo>
                  <a:pt x="1099345" y="19051"/>
                  <a:pt x="1127920" y="8731"/>
                  <a:pt x="1209676" y="0"/>
                </a:cubicBezTo>
              </a:path>
            </a:pathLst>
          </a:custGeom>
          <a:noFill/>
          <a:ln w="25400" cmpd="sng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4" name="Freeform 83"/>
          <p:cNvSpPr/>
          <p:nvPr/>
        </p:nvSpPr>
        <p:spPr>
          <a:xfrm flipH="1">
            <a:off x="2648121" y="1841779"/>
            <a:ext cx="1234575" cy="605599"/>
          </a:xfrm>
          <a:custGeom>
            <a:avLst/>
            <a:gdLst>
              <a:gd name="connsiteX0" fmla="*/ 0 w 1214438"/>
              <a:gd name="connsiteY0" fmla="*/ 576263 h 576263"/>
              <a:gd name="connsiteX1" fmla="*/ 138113 w 1214438"/>
              <a:gd name="connsiteY1" fmla="*/ 566738 h 576263"/>
              <a:gd name="connsiteX2" fmla="*/ 352425 w 1214438"/>
              <a:gd name="connsiteY2" fmla="*/ 519113 h 576263"/>
              <a:gd name="connsiteX3" fmla="*/ 623888 w 1214438"/>
              <a:gd name="connsiteY3" fmla="*/ 347663 h 576263"/>
              <a:gd name="connsiteX4" fmla="*/ 814388 w 1214438"/>
              <a:gd name="connsiteY4" fmla="*/ 128588 h 576263"/>
              <a:gd name="connsiteX5" fmla="*/ 995363 w 1214438"/>
              <a:gd name="connsiteY5" fmla="*/ 28575 h 576263"/>
              <a:gd name="connsiteX6" fmla="*/ 1214438 w 1214438"/>
              <a:gd name="connsiteY6" fmla="*/ 0 h 576263"/>
              <a:gd name="connsiteX0" fmla="*/ 0 w 1214438"/>
              <a:gd name="connsiteY0" fmla="*/ 576263 h 577024"/>
              <a:gd name="connsiteX1" fmla="*/ 138113 w 1214438"/>
              <a:gd name="connsiteY1" fmla="*/ 566738 h 577024"/>
              <a:gd name="connsiteX2" fmla="*/ 409575 w 1214438"/>
              <a:gd name="connsiteY2" fmla="*/ 490538 h 577024"/>
              <a:gd name="connsiteX3" fmla="*/ 623888 w 1214438"/>
              <a:gd name="connsiteY3" fmla="*/ 347663 h 577024"/>
              <a:gd name="connsiteX4" fmla="*/ 814388 w 1214438"/>
              <a:gd name="connsiteY4" fmla="*/ 128588 h 577024"/>
              <a:gd name="connsiteX5" fmla="*/ 995363 w 1214438"/>
              <a:gd name="connsiteY5" fmla="*/ 28575 h 577024"/>
              <a:gd name="connsiteX6" fmla="*/ 1214438 w 1214438"/>
              <a:gd name="connsiteY6" fmla="*/ 0 h 577024"/>
              <a:gd name="connsiteX0" fmla="*/ 0 w 1214438"/>
              <a:gd name="connsiteY0" fmla="*/ 576263 h 577024"/>
              <a:gd name="connsiteX1" fmla="*/ 138113 w 1214438"/>
              <a:gd name="connsiteY1" fmla="*/ 566738 h 577024"/>
              <a:gd name="connsiteX2" fmla="*/ 409575 w 1214438"/>
              <a:gd name="connsiteY2" fmla="*/ 490538 h 577024"/>
              <a:gd name="connsiteX3" fmla="*/ 642938 w 1214438"/>
              <a:gd name="connsiteY3" fmla="*/ 319088 h 577024"/>
              <a:gd name="connsiteX4" fmla="*/ 814388 w 1214438"/>
              <a:gd name="connsiteY4" fmla="*/ 128588 h 577024"/>
              <a:gd name="connsiteX5" fmla="*/ 995363 w 1214438"/>
              <a:gd name="connsiteY5" fmla="*/ 28575 h 577024"/>
              <a:gd name="connsiteX6" fmla="*/ 1214438 w 1214438"/>
              <a:gd name="connsiteY6" fmla="*/ 0 h 577024"/>
              <a:gd name="connsiteX0" fmla="*/ 0 w 1214438"/>
              <a:gd name="connsiteY0" fmla="*/ 576263 h 577024"/>
              <a:gd name="connsiteX1" fmla="*/ 138113 w 1214438"/>
              <a:gd name="connsiteY1" fmla="*/ 566738 h 577024"/>
              <a:gd name="connsiteX2" fmla="*/ 409575 w 1214438"/>
              <a:gd name="connsiteY2" fmla="*/ 490538 h 577024"/>
              <a:gd name="connsiteX3" fmla="*/ 642938 w 1214438"/>
              <a:gd name="connsiteY3" fmla="*/ 319088 h 577024"/>
              <a:gd name="connsiteX4" fmla="*/ 842963 w 1214438"/>
              <a:gd name="connsiteY4" fmla="*/ 114300 h 577024"/>
              <a:gd name="connsiteX5" fmla="*/ 995363 w 1214438"/>
              <a:gd name="connsiteY5" fmla="*/ 28575 h 577024"/>
              <a:gd name="connsiteX6" fmla="*/ 1214438 w 1214438"/>
              <a:gd name="connsiteY6" fmla="*/ 0 h 577024"/>
              <a:gd name="connsiteX0" fmla="*/ 0 w 1214438"/>
              <a:gd name="connsiteY0" fmla="*/ 579287 h 580048"/>
              <a:gd name="connsiteX1" fmla="*/ 138113 w 1214438"/>
              <a:gd name="connsiteY1" fmla="*/ 569762 h 580048"/>
              <a:gd name="connsiteX2" fmla="*/ 409575 w 1214438"/>
              <a:gd name="connsiteY2" fmla="*/ 493562 h 580048"/>
              <a:gd name="connsiteX3" fmla="*/ 642938 w 1214438"/>
              <a:gd name="connsiteY3" fmla="*/ 322112 h 580048"/>
              <a:gd name="connsiteX4" fmla="*/ 842963 w 1214438"/>
              <a:gd name="connsiteY4" fmla="*/ 117324 h 580048"/>
              <a:gd name="connsiteX5" fmla="*/ 1028701 w 1214438"/>
              <a:gd name="connsiteY5" fmla="*/ 7787 h 580048"/>
              <a:gd name="connsiteX6" fmla="*/ 1214438 w 1214438"/>
              <a:gd name="connsiteY6" fmla="*/ 3024 h 580048"/>
              <a:gd name="connsiteX0" fmla="*/ 0 w 1214438"/>
              <a:gd name="connsiteY0" fmla="*/ 576263 h 577024"/>
              <a:gd name="connsiteX1" fmla="*/ 138113 w 1214438"/>
              <a:gd name="connsiteY1" fmla="*/ 566738 h 577024"/>
              <a:gd name="connsiteX2" fmla="*/ 409575 w 1214438"/>
              <a:gd name="connsiteY2" fmla="*/ 490538 h 577024"/>
              <a:gd name="connsiteX3" fmla="*/ 642938 w 1214438"/>
              <a:gd name="connsiteY3" fmla="*/ 319088 h 577024"/>
              <a:gd name="connsiteX4" fmla="*/ 842963 w 1214438"/>
              <a:gd name="connsiteY4" fmla="*/ 114300 h 577024"/>
              <a:gd name="connsiteX5" fmla="*/ 1038226 w 1214438"/>
              <a:gd name="connsiteY5" fmla="*/ 14288 h 577024"/>
              <a:gd name="connsiteX6" fmla="*/ 1214438 w 1214438"/>
              <a:gd name="connsiteY6" fmla="*/ 0 h 577024"/>
              <a:gd name="connsiteX0" fmla="*/ 0 w 1209676"/>
              <a:gd name="connsiteY0" fmla="*/ 604838 h 605599"/>
              <a:gd name="connsiteX1" fmla="*/ 138113 w 1209676"/>
              <a:gd name="connsiteY1" fmla="*/ 595313 h 605599"/>
              <a:gd name="connsiteX2" fmla="*/ 409575 w 1209676"/>
              <a:gd name="connsiteY2" fmla="*/ 519113 h 605599"/>
              <a:gd name="connsiteX3" fmla="*/ 642938 w 1209676"/>
              <a:gd name="connsiteY3" fmla="*/ 347663 h 605599"/>
              <a:gd name="connsiteX4" fmla="*/ 842963 w 1209676"/>
              <a:gd name="connsiteY4" fmla="*/ 142875 h 605599"/>
              <a:gd name="connsiteX5" fmla="*/ 1038226 w 1209676"/>
              <a:gd name="connsiteY5" fmla="*/ 42863 h 605599"/>
              <a:gd name="connsiteX6" fmla="*/ 1209676 w 1209676"/>
              <a:gd name="connsiteY6" fmla="*/ 0 h 6055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09676" h="605599">
                <a:moveTo>
                  <a:pt x="0" y="604838"/>
                </a:moveTo>
                <a:cubicBezTo>
                  <a:pt x="39688" y="604838"/>
                  <a:pt x="69851" y="609600"/>
                  <a:pt x="138113" y="595313"/>
                </a:cubicBezTo>
                <a:cubicBezTo>
                  <a:pt x="206375" y="581026"/>
                  <a:pt x="325438" y="560388"/>
                  <a:pt x="409575" y="519113"/>
                </a:cubicBezTo>
                <a:cubicBezTo>
                  <a:pt x="493713" y="477838"/>
                  <a:pt x="570707" y="410369"/>
                  <a:pt x="642938" y="347663"/>
                </a:cubicBezTo>
                <a:cubicBezTo>
                  <a:pt x="715169" y="284957"/>
                  <a:pt x="777082" y="193675"/>
                  <a:pt x="842963" y="142875"/>
                </a:cubicBezTo>
                <a:cubicBezTo>
                  <a:pt x="908844" y="92075"/>
                  <a:pt x="977107" y="66675"/>
                  <a:pt x="1038226" y="42863"/>
                </a:cubicBezTo>
                <a:cubicBezTo>
                  <a:pt x="1099345" y="19051"/>
                  <a:pt x="1127920" y="8731"/>
                  <a:pt x="1209676" y="0"/>
                </a:cubicBezTo>
              </a:path>
            </a:pathLst>
          </a:custGeom>
          <a:noFill/>
          <a:ln w="25400" cmpd="sng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28" name="Group 27"/>
          <p:cNvGrpSpPr/>
          <p:nvPr/>
        </p:nvGrpSpPr>
        <p:grpSpPr>
          <a:xfrm rot="10800000">
            <a:off x="5203766" y="2459907"/>
            <a:ext cx="2795590" cy="609053"/>
            <a:chOff x="1239506" y="1990725"/>
            <a:chExt cx="2795590" cy="609053"/>
          </a:xfrm>
        </p:grpSpPr>
        <p:cxnSp>
          <p:nvCxnSpPr>
            <p:cNvPr id="88" name="Straight Connector 87"/>
            <p:cNvCxnSpPr/>
            <p:nvPr/>
          </p:nvCxnSpPr>
          <p:spPr>
            <a:xfrm>
              <a:off x="1239506" y="2599778"/>
              <a:ext cx="346171" cy="0"/>
            </a:xfrm>
            <a:prstGeom prst="line">
              <a:avLst/>
            </a:prstGeom>
            <a:ln w="25400">
              <a:solidFill>
                <a:srgbClr val="00B0F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9" name="Freeform 88"/>
            <p:cNvSpPr/>
            <p:nvPr/>
          </p:nvSpPr>
          <p:spPr>
            <a:xfrm>
              <a:off x="1590675" y="1990725"/>
              <a:ext cx="1209676" cy="605599"/>
            </a:xfrm>
            <a:custGeom>
              <a:avLst/>
              <a:gdLst>
                <a:gd name="connsiteX0" fmla="*/ 0 w 1214438"/>
                <a:gd name="connsiteY0" fmla="*/ 576263 h 576263"/>
                <a:gd name="connsiteX1" fmla="*/ 138113 w 1214438"/>
                <a:gd name="connsiteY1" fmla="*/ 566738 h 576263"/>
                <a:gd name="connsiteX2" fmla="*/ 352425 w 1214438"/>
                <a:gd name="connsiteY2" fmla="*/ 519113 h 576263"/>
                <a:gd name="connsiteX3" fmla="*/ 623888 w 1214438"/>
                <a:gd name="connsiteY3" fmla="*/ 347663 h 576263"/>
                <a:gd name="connsiteX4" fmla="*/ 814388 w 1214438"/>
                <a:gd name="connsiteY4" fmla="*/ 128588 h 576263"/>
                <a:gd name="connsiteX5" fmla="*/ 995363 w 1214438"/>
                <a:gd name="connsiteY5" fmla="*/ 28575 h 576263"/>
                <a:gd name="connsiteX6" fmla="*/ 1214438 w 1214438"/>
                <a:gd name="connsiteY6" fmla="*/ 0 h 576263"/>
                <a:gd name="connsiteX0" fmla="*/ 0 w 1214438"/>
                <a:gd name="connsiteY0" fmla="*/ 576263 h 577024"/>
                <a:gd name="connsiteX1" fmla="*/ 138113 w 1214438"/>
                <a:gd name="connsiteY1" fmla="*/ 566738 h 577024"/>
                <a:gd name="connsiteX2" fmla="*/ 409575 w 1214438"/>
                <a:gd name="connsiteY2" fmla="*/ 490538 h 577024"/>
                <a:gd name="connsiteX3" fmla="*/ 623888 w 1214438"/>
                <a:gd name="connsiteY3" fmla="*/ 347663 h 577024"/>
                <a:gd name="connsiteX4" fmla="*/ 814388 w 1214438"/>
                <a:gd name="connsiteY4" fmla="*/ 128588 h 577024"/>
                <a:gd name="connsiteX5" fmla="*/ 995363 w 1214438"/>
                <a:gd name="connsiteY5" fmla="*/ 28575 h 577024"/>
                <a:gd name="connsiteX6" fmla="*/ 1214438 w 1214438"/>
                <a:gd name="connsiteY6" fmla="*/ 0 h 577024"/>
                <a:gd name="connsiteX0" fmla="*/ 0 w 1214438"/>
                <a:gd name="connsiteY0" fmla="*/ 576263 h 577024"/>
                <a:gd name="connsiteX1" fmla="*/ 138113 w 1214438"/>
                <a:gd name="connsiteY1" fmla="*/ 566738 h 577024"/>
                <a:gd name="connsiteX2" fmla="*/ 409575 w 1214438"/>
                <a:gd name="connsiteY2" fmla="*/ 490538 h 577024"/>
                <a:gd name="connsiteX3" fmla="*/ 642938 w 1214438"/>
                <a:gd name="connsiteY3" fmla="*/ 319088 h 577024"/>
                <a:gd name="connsiteX4" fmla="*/ 814388 w 1214438"/>
                <a:gd name="connsiteY4" fmla="*/ 128588 h 577024"/>
                <a:gd name="connsiteX5" fmla="*/ 995363 w 1214438"/>
                <a:gd name="connsiteY5" fmla="*/ 28575 h 577024"/>
                <a:gd name="connsiteX6" fmla="*/ 1214438 w 1214438"/>
                <a:gd name="connsiteY6" fmla="*/ 0 h 577024"/>
                <a:gd name="connsiteX0" fmla="*/ 0 w 1214438"/>
                <a:gd name="connsiteY0" fmla="*/ 576263 h 577024"/>
                <a:gd name="connsiteX1" fmla="*/ 138113 w 1214438"/>
                <a:gd name="connsiteY1" fmla="*/ 566738 h 577024"/>
                <a:gd name="connsiteX2" fmla="*/ 409575 w 1214438"/>
                <a:gd name="connsiteY2" fmla="*/ 490538 h 577024"/>
                <a:gd name="connsiteX3" fmla="*/ 642938 w 1214438"/>
                <a:gd name="connsiteY3" fmla="*/ 319088 h 577024"/>
                <a:gd name="connsiteX4" fmla="*/ 842963 w 1214438"/>
                <a:gd name="connsiteY4" fmla="*/ 114300 h 577024"/>
                <a:gd name="connsiteX5" fmla="*/ 995363 w 1214438"/>
                <a:gd name="connsiteY5" fmla="*/ 28575 h 577024"/>
                <a:gd name="connsiteX6" fmla="*/ 1214438 w 1214438"/>
                <a:gd name="connsiteY6" fmla="*/ 0 h 577024"/>
                <a:gd name="connsiteX0" fmla="*/ 0 w 1214438"/>
                <a:gd name="connsiteY0" fmla="*/ 579287 h 580048"/>
                <a:gd name="connsiteX1" fmla="*/ 138113 w 1214438"/>
                <a:gd name="connsiteY1" fmla="*/ 569762 h 580048"/>
                <a:gd name="connsiteX2" fmla="*/ 409575 w 1214438"/>
                <a:gd name="connsiteY2" fmla="*/ 493562 h 580048"/>
                <a:gd name="connsiteX3" fmla="*/ 642938 w 1214438"/>
                <a:gd name="connsiteY3" fmla="*/ 322112 h 580048"/>
                <a:gd name="connsiteX4" fmla="*/ 842963 w 1214438"/>
                <a:gd name="connsiteY4" fmla="*/ 117324 h 580048"/>
                <a:gd name="connsiteX5" fmla="*/ 1028701 w 1214438"/>
                <a:gd name="connsiteY5" fmla="*/ 7787 h 580048"/>
                <a:gd name="connsiteX6" fmla="*/ 1214438 w 1214438"/>
                <a:gd name="connsiteY6" fmla="*/ 3024 h 580048"/>
                <a:gd name="connsiteX0" fmla="*/ 0 w 1214438"/>
                <a:gd name="connsiteY0" fmla="*/ 576263 h 577024"/>
                <a:gd name="connsiteX1" fmla="*/ 138113 w 1214438"/>
                <a:gd name="connsiteY1" fmla="*/ 566738 h 577024"/>
                <a:gd name="connsiteX2" fmla="*/ 409575 w 1214438"/>
                <a:gd name="connsiteY2" fmla="*/ 490538 h 577024"/>
                <a:gd name="connsiteX3" fmla="*/ 642938 w 1214438"/>
                <a:gd name="connsiteY3" fmla="*/ 319088 h 577024"/>
                <a:gd name="connsiteX4" fmla="*/ 842963 w 1214438"/>
                <a:gd name="connsiteY4" fmla="*/ 114300 h 577024"/>
                <a:gd name="connsiteX5" fmla="*/ 1038226 w 1214438"/>
                <a:gd name="connsiteY5" fmla="*/ 14288 h 577024"/>
                <a:gd name="connsiteX6" fmla="*/ 1214438 w 1214438"/>
                <a:gd name="connsiteY6" fmla="*/ 0 h 577024"/>
                <a:gd name="connsiteX0" fmla="*/ 0 w 1209676"/>
                <a:gd name="connsiteY0" fmla="*/ 604838 h 605599"/>
                <a:gd name="connsiteX1" fmla="*/ 138113 w 1209676"/>
                <a:gd name="connsiteY1" fmla="*/ 595313 h 605599"/>
                <a:gd name="connsiteX2" fmla="*/ 409575 w 1209676"/>
                <a:gd name="connsiteY2" fmla="*/ 519113 h 605599"/>
                <a:gd name="connsiteX3" fmla="*/ 642938 w 1209676"/>
                <a:gd name="connsiteY3" fmla="*/ 347663 h 605599"/>
                <a:gd name="connsiteX4" fmla="*/ 842963 w 1209676"/>
                <a:gd name="connsiteY4" fmla="*/ 142875 h 605599"/>
                <a:gd name="connsiteX5" fmla="*/ 1038226 w 1209676"/>
                <a:gd name="connsiteY5" fmla="*/ 42863 h 605599"/>
                <a:gd name="connsiteX6" fmla="*/ 1209676 w 1209676"/>
                <a:gd name="connsiteY6" fmla="*/ 0 h 6055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09676" h="605599">
                  <a:moveTo>
                    <a:pt x="0" y="604838"/>
                  </a:moveTo>
                  <a:cubicBezTo>
                    <a:pt x="39688" y="604838"/>
                    <a:pt x="69851" y="609600"/>
                    <a:pt x="138113" y="595313"/>
                  </a:cubicBezTo>
                  <a:cubicBezTo>
                    <a:pt x="206375" y="581026"/>
                    <a:pt x="325438" y="560388"/>
                    <a:pt x="409575" y="519113"/>
                  </a:cubicBezTo>
                  <a:cubicBezTo>
                    <a:pt x="493713" y="477838"/>
                    <a:pt x="570707" y="410369"/>
                    <a:pt x="642938" y="347663"/>
                  </a:cubicBezTo>
                  <a:cubicBezTo>
                    <a:pt x="715169" y="284957"/>
                    <a:pt x="777082" y="193675"/>
                    <a:pt x="842963" y="142875"/>
                  </a:cubicBezTo>
                  <a:cubicBezTo>
                    <a:pt x="908844" y="92075"/>
                    <a:pt x="977107" y="66675"/>
                    <a:pt x="1038226" y="42863"/>
                  </a:cubicBezTo>
                  <a:cubicBezTo>
                    <a:pt x="1099345" y="19051"/>
                    <a:pt x="1127920" y="8731"/>
                    <a:pt x="1209676" y="0"/>
                  </a:cubicBezTo>
                </a:path>
              </a:pathLst>
            </a:custGeom>
            <a:noFill/>
            <a:ln w="25400" cmpd="sng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0" name="Freeform 89"/>
            <p:cNvSpPr/>
            <p:nvPr/>
          </p:nvSpPr>
          <p:spPr>
            <a:xfrm flipH="1">
              <a:off x="2800521" y="1994179"/>
              <a:ext cx="1234575" cy="605599"/>
            </a:xfrm>
            <a:custGeom>
              <a:avLst/>
              <a:gdLst>
                <a:gd name="connsiteX0" fmla="*/ 0 w 1214438"/>
                <a:gd name="connsiteY0" fmla="*/ 576263 h 576263"/>
                <a:gd name="connsiteX1" fmla="*/ 138113 w 1214438"/>
                <a:gd name="connsiteY1" fmla="*/ 566738 h 576263"/>
                <a:gd name="connsiteX2" fmla="*/ 352425 w 1214438"/>
                <a:gd name="connsiteY2" fmla="*/ 519113 h 576263"/>
                <a:gd name="connsiteX3" fmla="*/ 623888 w 1214438"/>
                <a:gd name="connsiteY3" fmla="*/ 347663 h 576263"/>
                <a:gd name="connsiteX4" fmla="*/ 814388 w 1214438"/>
                <a:gd name="connsiteY4" fmla="*/ 128588 h 576263"/>
                <a:gd name="connsiteX5" fmla="*/ 995363 w 1214438"/>
                <a:gd name="connsiteY5" fmla="*/ 28575 h 576263"/>
                <a:gd name="connsiteX6" fmla="*/ 1214438 w 1214438"/>
                <a:gd name="connsiteY6" fmla="*/ 0 h 576263"/>
                <a:gd name="connsiteX0" fmla="*/ 0 w 1214438"/>
                <a:gd name="connsiteY0" fmla="*/ 576263 h 577024"/>
                <a:gd name="connsiteX1" fmla="*/ 138113 w 1214438"/>
                <a:gd name="connsiteY1" fmla="*/ 566738 h 577024"/>
                <a:gd name="connsiteX2" fmla="*/ 409575 w 1214438"/>
                <a:gd name="connsiteY2" fmla="*/ 490538 h 577024"/>
                <a:gd name="connsiteX3" fmla="*/ 623888 w 1214438"/>
                <a:gd name="connsiteY3" fmla="*/ 347663 h 577024"/>
                <a:gd name="connsiteX4" fmla="*/ 814388 w 1214438"/>
                <a:gd name="connsiteY4" fmla="*/ 128588 h 577024"/>
                <a:gd name="connsiteX5" fmla="*/ 995363 w 1214438"/>
                <a:gd name="connsiteY5" fmla="*/ 28575 h 577024"/>
                <a:gd name="connsiteX6" fmla="*/ 1214438 w 1214438"/>
                <a:gd name="connsiteY6" fmla="*/ 0 h 577024"/>
                <a:gd name="connsiteX0" fmla="*/ 0 w 1214438"/>
                <a:gd name="connsiteY0" fmla="*/ 576263 h 577024"/>
                <a:gd name="connsiteX1" fmla="*/ 138113 w 1214438"/>
                <a:gd name="connsiteY1" fmla="*/ 566738 h 577024"/>
                <a:gd name="connsiteX2" fmla="*/ 409575 w 1214438"/>
                <a:gd name="connsiteY2" fmla="*/ 490538 h 577024"/>
                <a:gd name="connsiteX3" fmla="*/ 642938 w 1214438"/>
                <a:gd name="connsiteY3" fmla="*/ 319088 h 577024"/>
                <a:gd name="connsiteX4" fmla="*/ 814388 w 1214438"/>
                <a:gd name="connsiteY4" fmla="*/ 128588 h 577024"/>
                <a:gd name="connsiteX5" fmla="*/ 995363 w 1214438"/>
                <a:gd name="connsiteY5" fmla="*/ 28575 h 577024"/>
                <a:gd name="connsiteX6" fmla="*/ 1214438 w 1214438"/>
                <a:gd name="connsiteY6" fmla="*/ 0 h 577024"/>
                <a:gd name="connsiteX0" fmla="*/ 0 w 1214438"/>
                <a:gd name="connsiteY0" fmla="*/ 576263 h 577024"/>
                <a:gd name="connsiteX1" fmla="*/ 138113 w 1214438"/>
                <a:gd name="connsiteY1" fmla="*/ 566738 h 577024"/>
                <a:gd name="connsiteX2" fmla="*/ 409575 w 1214438"/>
                <a:gd name="connsiteY2" fmla="*/ 490538 h 577024"/>
                <a:gd name="connsiteX3" fmla="*/ 642938 w 1214438"/>
                <a:gd name="connsiteY3" fmla="*/ 319088 h 577024"/>
                <a:gd name="connsiteX4" fmla="*/ 842963 w 1214438"/>
                <a:gd name="connsiteY4" fmla="*/ 114300 h 577024"/>
                <a:gd name="connsiteX5" fmla="*/ 995363 w 1214438"/>
                <a:gd name="connsiteY5" fmla="*/ 28575 h 577024"/>
                <a:gd name="connsiteX6" fmla="*/ 1214438 w 1214438"/>
                <a:gd name="connsiteY6" fmla="*/ 0 h 577024"/>
                <a:gd name="connsiteX0" fmla="*/ 0 w 1214438"/>
                <a:gd name="connsiteY0" fmla="*/ 579287 h 580048"/>
                <a:gd name="connsiteX1" fmla="*/ 138113 w 1214438"/>
                <a:gd name="connsiteY1" fmla="*/ 569762 h 580048"/>
                <a:gd name="connsiteX2" fmla="*/ 409575 w 1214438"/>
                <a:gd name="connsiteY2" fmla="*/ 493562 h 580048"/>
                <a:gd name="connsiteX3" fmla="*/ 642938 w 1214438"/>
                <a:gd name="connsiteY3" fmla="*/ 322112 h 580048"/>
                <a:gd name="connsiteX4" fmla="*/ 842963 w 1214438"/>
                <a:gd name="connsiteY4" fmla="*/ 117324 h 580048"/>
                <a:gd name="connsiteX5" fmla="*/ 1028701 w 1214438"/>
                <a:gd name="connsiteY5" fmla="*/ 7787 h 580048"/>
                <a:gd name="connsiteX6" fmla="*/ 1214438 w 1214438"/>
                <a:gd name="connsiteY6" fmla="*/ 3024 h 580048"/>
                <a:gd name="connsiteX0" fmla="*/ 0 w 1214438"/>
                <a:gd name="connsiteY0" fmla="*/ 576263 h 577024"/>
                <a:gd name="connsiteX1" fmla="*/ 138113 w 1214438"/>
                <a:gd name="connsiteY1" fmla="*/ 566738 h 577024"/>
                <a:gd name="connsiteX2" fmla="*/ 409575 w 1214438"/>
                <a:gd name="connsiteY2" fmla="*/ 490538 h 577024"/>
                <a:gd name="connsiteX3" fmla="*/ 642938 w 1214438"/>
                <a:gd name="connsiteY3" fmla="*/ 319088 h 577024"/>
                <a:gd name="connsiteX4" fmla="*/ 842963 w 1214438"/>
                <a:gd name="connsiteY4" fmla="*/ 114300 h 577024"/>
                <a:gd name="connsiteX5" fmla="*/ 1038226 w 1214438"/>
                <a:gd name="connsiteY5" fmla="*/ 14288 h 577024"/>
                <a:gd name="connsiteX6" fmla="*/ 1214438 w 1214438"/>
                <a:gd name="connsiteY6" fmla="*/ 0 h 577024"/>
                <a:gd name="connsiteX0" fmla="*/ 0 w 1209676"/>
                <a:gd name="connsiteY0" fmla="*/ 604838 h 605599"/>
                <a:gd name="connsiteX1" fmla="*/ 138113 w 1209676"/>
                <a:gd name="connsiteY1" fmla="*/ 595313 h 605599"/>
                <a:gd name="connsiteX2" fmla="*/ 409575 w 1209676"/>
                <a:gd name="connsiteY2" fmla="*/ 519113 h 605599"/>
                <a:gd name="connsiteX3" fmla="*/ 642938 w 1209676"/>
                <a:gd name="connsiteY3" fmla="*/ 347663 h 605599"/>
                <a:gd name="connsiteX4" fmla="*/ 842963 w 1209676"/>
                <a:gd name="connsiteY4" fmla="*/ 142875 h 605599"/>
                <a:gd name="connsiteX5" fmla="*/ 1038226 w 1209676"/>
                <a:gd name="connsiteY5" fmla="*/ 42863 h 605599"/>
                <a:gd name="connsiteX6" fmla="*/ 1209676 w 1209676"/>
                <a:gd name="connsiteY6" fmla="*/ 0 h 6055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09676" h="605599">
                  <a:moveTo>
                    <a:pt x="0" y="604838"/>
                  </a:moveTo>
                  <a:cubicBezTo>
                    <a:pt x="39688" y="604838"/>
                    <a:pt x="69851" y="609600"/>
                    <a:pt x="138113" y="595313"/>
                  </a:cubicBezTo>
                  <a:cubicBezTo>
                    <a:pt x="206375" y="581026"/>
                    <a:pt x="325438" y="560388"/>
                    <a:pt x="409575" y="519113"/>
                  </a:cubicBezTo>
                  <a:cubicBezTo>
                    <a:pt x="493713" y="477838"/>
                    <a:pt x="570707" y="410369"/>
                    <a:pt x="642938" y="347663"/>
                  </a:cubicBezTo>
                  <a:cubicBezTo>
                    <a:pt x="715169" y="284957"/>
                    <a:pt x="777082" y="193675"/>
                    <a:pt x="842963" y="142875"/>
                  </a:cubicBezTo>
                  <a:cubicBezTo>
                    <a:pt x="908844" y="92075"/>
                    <a:pt x="977107" y="66675"/>
                    <a:pt x="1038226" y="42863"/>
                  </a:cubicBezTo>
                  <a:cubicBezTo>
                    <a:pt x="1099345" y="19051"/>
                    <a:pt x="1127920" y="8731"/>
                    <a:pt x="1209676" y="0"/>
                  </a:cubicBezTo>
                </a:path>
              </a:pathLst>
            </a:custGeom>
            <a:noFill/>
            <a:ln w="25400" cmpd="sng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cxnSp>
        <p:nvCxnSpPr>
          <p:cNvPr id="91" name="Straight Connector 90"/>
          <p:cNvCxnSpPr/>
          <p:nvPr/>
        </p:nvCxnSpPr>
        <p:spPr>
          <a:xfrm>
            <a:off x="3909414" y="2458438"/>
            <a:ext cx="1310733" cy="4923"/>
          </a:xfrm>
          <a:prstGeom prst="line">
            <a:avLst/>
          </a:prstGeom>
          <a:ln w="254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4" name="Freeform 93"/>
          <p:cNvSpPr/>
          <p:nvPr/>
        </p:nvSpPr>
        <p:spPr>
          <a:xfrm flipH="1">
            <a:off x="5189571" y="4086014"/>
            <a:ext cx="1958843" cy="1291135"/>
          </a:xfrm>
          <a:custGeom>
            <a:avLst/>
            <a:gdLst>
              <a:gd name="connsiteX0" fmla="*/ 0 w 3416300"/>
              <a:gd name="connsiteY0" fmla="*/ 1767417 h 1786467"/>
              <a:gd name="connsiteX1" fmla="*/ 381000 w 3416300"/>
              <a:gd name="connsiteY1" fmla="*/ 1780117 h 1786467"/>
              <a:gd name="connsiteX2" fmla="*/ 660400 w 3416300"/>
              <a:gd name="connsiteY2" fmla="*/ 1729317 h 1786467"/>
              <a:gd name="connsiteX3" fmla="*/ 927100 w 3416300"/>
              <a:gd name="connsiteY3" fmla="*/ 1589617 h 1786467"/>
              <a:gd name="connsiteX4" fmla="*/ 1181100 w 3416300"/>
              <a:gd name="connsiteY4" fmla="*/ 1335617 h 1786467"/>
              <a:gd name="connsiteX5" fmla="*/ 1549400 w 3416300"/>
              <a:gd name="connsiteY5" fmla="*/ 700617 h 1786467"/>
              <a:gd name="connsiteX6" fmla="*/ 1803400 w 3416300"/>
              <a:gd name="connsiteY6" fmla="*/ 306917 h 1786467"/>
              <a:gd name="connsiteX7" fmla="*/ 2044700 w 3416300"/>
              <a:gd name="connsiteY7" fmla="*/ 103717 h 1786467"/>
              <a:gd name="connsiteX8" fmla="*/ 2438400 w 3416300"/>
              <a:gd name="connsiteY8" fmla="*/ 14817 h 1786467"/>
              <a:gd name="connsiteX9" fmla="*/ 3149600 w 3416300"/>
              <a:gd name="connsiteY9" fmla="*/ 14817 h 1786467"/>
              <a:gd name="connsiteX10" fmla="*/ 3416300 w 3416300"/>
              <a:gd name="connsiteY10" fmla="*/ 14817 h 1786467"/>
              <a:gd name="connsiteX0" fmla="*/ 0 w 3158889"/>
              <a:gd name="connsiteY0" fmla="*/ 1759186 h 1773942"/>
              <a:gd name="connsiteX1" fmla="*/ 381000 w 3158889"/>
              <a:gd name="connsiteY1" fmla="*/ 1771886 h 1773942"/>
              <a:gd name="connsiteX2" fmla="*/ 660400 w 3158889"/>
              <a:gd name="connsiteY2" fmla="*/ 1721086 h 1773942"/>
              <a:gd name="connsiteX3" fmla="*/ 927100 w 3158889"/>
              <a:gd name="connsiteY3" fmla="*/ 1581386 h 1773942"/>
              <a:gd name="connsiteX4" fmla="*/ 1181100 w 3158889"/>
              <a:gd name="connsiteY4" fmla="*/ 1327386 h 1773942"/>
              <a:gd name="connsiteX5" fmla="*/ 1549400 w 3158889"/>
              <a:gd name="connsiteY5" fmla="*/ 692386 h 1773942"/>
              <a:gd name="connsiteX6" fmla="*/ 1803400 w 3158889"/>
              <a:gd name="connsiteY6" fmla="*/ 298686 h 1773942"/>
              <a:gd name="connsiteX7" fmla="*/ 2044700 w 3158889"/>
              <a:gd name="connsiteY7" fmla="*/ 95486 h 1773942"/>
              <a:gd name="connsiteX8" fmla="*/ 2438400 w 3158889"/>
              <a:gd name="connsiteY8" fmla="*/ 6586 h 1773942"/>
              <a:gd name="connsiteX9" fmla="*/ 3149600 w 3158889"/>
              <a:gd name="connsiteY9" fmla="*/ 6586 h 1773942"/>
              <a:gd name="connsiteX10" fmla="*/ 2746662 w 3158889"/>
              <a:gd name="connsiteY10" fmla="*/ 26592 h 1773942"/>
              <a:gd name="connsiteX0" fmla="*/ 0 w 2746662"/>
              <a:gd name="connsiteY0" fmla="*/ 1761892 h 1776648"/>
              <a:gd name="connsiteX1" fmla="*/ 381000 w 2746662"/>
              <a:gd name="connsiteY1" fmla="*/ 1774592 h 1776648"/>
              <a:gd name="connsiteX2" fmla="*/ 660400 w 2746662"/>
              <a:gd name="connsiteY2" fmla="*/ 1723792 h 1776648"/>
              <a:gd name="connsiteX3" fmla="*/ 927100 w 2746662"/>
              <a:gd name="connsiteY3" fmla="*/ 1584092 h 1776648"/>
              <a:gd name="connsiteX4" fmla="*/ 1181100 w 2746662"/>
              <a:gd name="connsiteY4" fmla="*/ 1330092 h 1776648"/>
              <a:gd name="connsiteX5" fmla="*/ 1549400 w 2746662"/>
              <a:gd name="connsiteY5" fmla="*/ 695092 h 1776648"/>
              <a:gd name="connsiteX6" fmla="*/ 1803400 w 2746662"/>
              <a:gd name="connsiteY6" fmla="*/ 301392 h 1776648"/>
              <a:gd name="connsiteX7" fmla="*/ 2044700 w 2746662"/>
              <a:gd name="connsiteY7" fmla="*/ 98192 h 1776648"/>
              <a:gd name="connsiteX8" fmla="*/ 2438400 w 2746662"/>
              <a:gd name="connsiteY8" fmla="*/ 9292 h 1776648"/>
              <a:gd name="connsiteX9" fmla="*/ 2578318 w 2746662"/>
              <a:gd name="connsiteY9" fmla="*/ 2728 h 1776648"/>
              <a:gd name="connsiteX10" fmla="*/ 2746662 w 2746662"/>
              <a:gd name="connsiteY10" fmla="*/ 29298 h 1776648"/>
              <a:gd name="connsiteX0" fmla="*/ 0 w 2781818"/>
              <a:gd name="connsiteY0" fmla="*/ 1762133 h 1776889"/>
              <a:gd name="connsiteX1" fmla="*/ 381000 w 2781818"/>
              <a:gd name="connsiteY1" fmla="*/ 1774833 h 1776889"/>
              <a:gd name="connsiteX2" fmla="*/ 660400 w 2781818"/>
              <a:gd name="connsiteY2" fmla="*/ 1724033 h 1776889"/>
              <a:gd name="connsiteX3" fmla="*/ 927100 w 2781818"/>
              <a:gd name="connsiteY3" fmla="*/ 1584333 h 1776889"/>
              <a:gd name="connsiteX4" fmla="*/ 1181100 w 2781818"/>
              <a:gd name="connsiteY4" fmla="*/ 1330333 h 1776889"/>
              <a:gd name="connsiteX5" fmla="*/ 1549400 w 2781818"/>
              <a:gd name="connsiteY5" fmla="*/ 695333 h 1776889"/>
              <a:gd name="connsiteX6" fmla="*/ 1803400 w 2781818"/>
              <a:gd name="connsiteY6" fmla="*/ 301633 h 1776889"/>
              <a:gd name="connsiteX7" fmla="*/ 2044700 w 2781818"/>
              <a:gd name="connsiteY7" fmla="*/ 98433 h 1776889"/>
              <a:gd name="connsiteX8" fmla="*/ 2438400 w 2781818"/>
              <a:gd name="connsiteY8" fmla="*/ 9533 h 1776889"/>
              <a:gd name="connsiteX9" fmla="*/ 2578318 w 2781818"/>
              <a:gd name="connsiteY9" fmla="*/ 2969 h 1776889"/>
              <a:gd name="connsiteX10" fmla="*/ 2781818 w 2781818"/>
              <a:gd name="connsiteY10" fmla="*/ 0 h 1776889"/>
              <a:gd name="connsiteX0" fmla="*/ 0 w 3172639"/>
              <a:gd name="connsiteY0" fmla="*/ 1770885 h 1779563"/>
              <a:gd name="connsiteX1" fmla="*/ 771821 w 3172639"/>
              <a:gd name="connsiteY1" fmla="*/ 1774833 h 1779563"/>
              <a:gd name="connsiteX2" fmla="*/ 1051221 w 3172639"/>
              <a:gd name="connsiteY2" fmla="*/ 1724033 h 1779563"/>
              <a:gd name="connsiteX3" fmla="*/ 1317921 w 3172639"/>
              <a:gd name="connsiteY3" fmla="*/ 1584333 h 1779563"/>
              <a:gd name="connsiteX4" fmla="*/ 1571921 w 3172639"/>
              <a:gd name="connsiteY4" fmla="*/ 1330333 h 1779563"/>
              <a:gd name="connsiteX5" fmla="*/ 1940221 w 3172639"/>
              <a:gd name="connsiteY5" fmla="*/ 695333 h 1779563"/>
              <a:gd name="connsiteX6" fmla="*/ 2194221 w 3172639"/>
              <a:gd name="connsiteY6" fmla="*/ 301633 h 1779563"/>
              <a:gd name="connsiteX7" fmla="*/ 2435521 w 3172639"/>
              <a:gd name="connsiteY7" fmla="*/ 98433 h 1779563"/>
              <a:gd name="connsiteX8" fmla="*/ 2829221 w 3172639"/>
              <a:gd name="connsiteY8" fmla="*/ 9533 h 1779563"/>
              <a:gd name="connsiteX9" fmla="*/ 2969139 w 3172639"/>
              <a:gd name="connsiteY9" fmla="*/ 2969 h 1779563"/>
              <a:gd name="connsiteX10" fmla="*/ 3172639 w 3172639"/>
              <a:gd name="connsiteY10" fmla="*/ 0 h 17795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172639" h="1779563">
                <a:moveTo>
                  <a:pt x="0" y="1770885"/>
                </a:moveTo>
                <a:cubicBezTo>
                  <a:pt x="135466" y="1780410"/>
                  <a:pt x="596618" y="1782642"/>
                  <a:pt x="771821" y="1774833"/>
                </a:cubicBezTo>
                <a:cubicBezTo>
                  <a:pt x="947024" y="1767024"/>
                  <a:pt x="960204" y="1755783"/>
                  <a:pt x="1051221" y="1724033"/>
                </a:cubicBezTo>
                <a:cubicBezTo>
                  <a:pt x="1142238" y="1692283"/>
                  <a:pt x="1231138" y="1649950"/>
                  <a:pt x="1317921" y="1584333"/>
                </a:cubicBezTo>
                <a:cubicBezTo>
                  <a:pt x="1404704" y="1518716"/>
                  <a:pt x="1468204" y="1478500"/>
                  <a:pt x="1571921" y="1330333"/>
                </a:cubicBezTo>
                <a:cubicBezTo>
                  <a:pt x="1675638" y="1182166"/>
                  <a:pt x="1836504" y="866783"/>
                  <a:pt x="1940221" y="695333"/>
                </a:cubicBezTo>
                <a:cubicBezTo>
                  <a:pt x="2043938" y="523883"/>
                  <a:pt x="2111671" y="401116"/>
                  <a:pt x="2194221" y="301633"/>
                </a:cubicBezTo>
                <a:cubicBezTo>
                  <a:pt x="2276771" y="202150"/>
                  <a:pt x="2329688" y="147116"/>
                  <a:pt x="2435521" y="98433"/>
                </a:cubicBezTo>
                <a:cubicBezTo>
                  <a:pt x="2541354" y="49750"/>
                  <a:pt x="2740285" y="25444"/>
                  <a:pt x="2829221" y="9533"/>
                </a:cubicBezTo>
                <a:cubicBezTo>
                  <a:pt x="2918157" y="-6378"/>
                  <a:pt x="2969139" y="2969"/>
                  <a:pt x="2969139" y="2969"/>
                </a:cubicBezTo>
                <a:cubicBezTo>
                  <a:pt x="3058039" y="2969"/>
                  <a:pt x="3083739" y="0"/>
                  <a:pt x="3172639" y="0"/>
                </a:cubicBezTo>
              </a:path>
            </a:pathLst>
          </a:custGeom>
          <a:ln w="254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5" name="Freeform 94"/>
          <p:cNvSpPr/>
          <p:nvPr/>
        </p:nvSpPr>
        <p:spPr>
          <a:xfrm>
            <a:off x="1909939" y="4086013"/>
            <a:ext cx="1963248" cy="1291135"/>
          </a:xfrm>
          <a:custGeom>
            <a:avLst/>
            <a:gdLst>
              <a:gd name="connsiteX0" fmla="*/ 0 w 3416300"/>
              <a:gd name="connsiteY0" fmla="*/ 1767417 h 1786467"/>
              <a:gd name="connsiteX1" fmla="*/ 381000 w 3416300"/>
              <a:gd name="connsiteY1" fmla="*/ 1780117 h 1786467"/>
              <a:gd name="connsiteX2" fmla="*/ 660400 w 3416300"/>
              <a:gd name="connsiteY2" fmla="*/ 1729317 h 1786467"/>
              <a:gd name="connsiteX3" fmla="*/ 927100 w 3416300"/>
              <a:gd name="connsiteY3" fmla="*/ 1589617 h 1786467"/>
              <a:gd name="connsiteX4" fmla="*/ 1181100 w 3416300"/>
              <a:gd name="connsiteY4" fmla="*/ 1335617 h 1786467"/>
              <a:gd name="connsiteX5" fmla="*/ 1549400 w 3416300"/>
              <a:gd name="connsiteY5" fmla="*/ 700617 h 1786467"/>
              <a:gd name="connsiteX6" fmla="*/ 1803400 w 3416300"/>
              <a:gd name="connsiteY6" fmla="*/ 306917 h 1786467"/>
              <a:gd name="connsiteX7" fmla="*/ 2044700 w 3416300"/>
              <a:gd name="connsiteY7" fmla="*/ 103717 h 1786467"/>
              <a:gd name="connsiteX8" fmla="*/ 2438400 w 3416300"/>
              <a:gd name="connsiteY8" fmla="*/ 14817 h 1786467"/>
              <a:gd name="connsiteX9" fmla="*/ 3149600 w 3416300"/>
              <a:gd name="connsiteY9" fmla="*/ 14817 h 1786467"/>
              <a:gd name="connsiteX10" fmla="*/ 3416300 w 3416300"/>
              <a:gd name="connsiteY10" fmla="*/ 14817 h 1786467"/>
              <a:gd name="connsiteX0" fmla="*/ 0 w 3158889"/>
              <a:gd name="connsiteY0" fmla="*/ 1759186 h 1773942"/>
              <a:gd name="connsiteX1" fmla="*/ 381000 w 3158889"/>
              <a:gd name="connsiteY1" fmla="*/ 1771886 h 1773942"/>
              <a:gd name="connsiteX2" fmla="*/ 660400 w 3158889"/>
              <a:gd name="connsiteY2" fmla="*/ 1721086 h 1773942"/>
              <a:gd name="connsiteX3" fmla="*/ 927100 w 3158889"/>
              <a:gd name="connsiteY3" fmla="*/ 1581386 h 1773942"/>
              <a:gd name="connsiteX4" fmla="*/ 1181100 w 3158889"/>
              <a:gd name="connsiteY4" fmla="*/ 1327386 h 1773942"/>
              <a:gd name="connsiteX5" fmla="*/ 1549400 w 3158889"/>
              <a:gd name="connsiteY5" fmla="*/ 692386 h 1773942"/>
              <a:gd name="connsiteX6" fmla="*/ 1803400 w 3158889"/>
              <a:gd name="connsiteY6" fmla="*/ 298686 h 1773942"/>
              <a:gd name="connsiteX7" fmla="*/ 2044700 w 3158889"/>
              <a:gd name="connsiteY7" fmla="*/ 95486 h 1773942"/>
              <a:gd name="connsiteX8" fmla="*/ 2438400 w 3158889"/>
              <a:gd name="connsiteY8" fmla="*/ 6586 h 1773942"/>
              <a:gd name="connsiteX9" fmla="*/ 3149600 w 3158889"/>
              <a:gd name="connsiteY9" fmla="*/ 6586 h 1773942"/>
              <a:gd name="connsiteX10" fmla="*/ 2746662 w 3158889"/>
              <a:gd name="connsiteY10" fmla="*/ 26592 h 1773942"/>
              <a:gd name="connsiteX0" fmla="*/ 0 w 2746662"/>
              <a:gd name="connsiteY0" fmla="*/ 1761892 h 1776648"/>
              <a:gd name="connsiteX1" fmla="*/ 381000 w 2746662"/>
              <a:gd name="connsiteY1" fmla="*/ 1774592 h 1776648"/>
              <a:gd name="connsiteX2" fmla="*/ 660400 w 2746662"/>
              <a:gd name="connsiteY2" fmla="*/ 1723792 h 1776648"/>
              <a:gd name="connsiteX3" fmla="*/ 927100 w 2746662"/>
              <a:gd name="connsiteY3" fmla="*/ 1584092 h 1776648"/>
              <a:gd name="connsiteX4" fmla="*/ 1181100 w 2746662"/>
              <a:gd name="connsiteY4" fmla="*/ 1330092 h 1776648"/>
              <a:gd name="connsiteX5" fmla="*/ 1549400 w 2746662"/>
              <a:gd name="connsiteY5" fmla="*/ 695092 h 1776648"/>
              <a:gd name="connsiteX6" fmla="*/ 1803400 w 2746662"/>
              <a:gd name="connsiteY6" fmla="*/ 301392 h 1776648"/>
              <a:gd name="connsiteX7" fmla="*/ 2044700 w 2746662"/>
              <a:gd name="connsiteY7" fmla="*/ 98192 h 1776648"/>
              <a:gd name="connsiteX8" fmla="*/ 2438400 w 2746662"/>
              <a:gd name="connsiteY8" fmla="*/ 9292 h 1776648"/>
              <a:gd name="connsiteX9" fmla="*/ 2578318 w 2746662"/>
              <a:gd name="connsiteY9" fmla="*/ 2728 h 1776648"/>
              <a:gd name="connsiteX10" fmla="*/ 2746662 w 2746662"/>
              <a:gd name="connsiteY10" fmla="*/ 29298 h 1776648"/>
              <a:gd name="connsiteX0" fmla="*/ 0 w 2781818"/>
              <a:gd name="connsiteY0" fmla="*/ 1762133 h 1776889"/>
              <a:gd name="connsiteX1" fmla="*/ 381000 w 2781818"/>
              <a:gd name="connsiteY1" fmla="*/ 1774833 h 1776889"/>
              <a:gd name="connsiteX2" fmla="*/ 660400 w 2781818"/>
              <a:gd name="connsiteY2" fmla="*/ 1724033 h 1776889"/>
              <a:gd name="connsiteX3" fmla="*/ 927100 w 2781818"/>
              <a:gd name="connsiteY3" fmla="*/ 1584333 h 1776889"/>
              <a:gd name="connsiteX4" fmla="*/ 1181100 w 2781818"/>
              <a:gd name="connsiteY4" fmla="*/ 1330333 h 1776889"/>
              <a:gd name="connsiteX5" fmla="*/ 1549400 w 2781818"/>
              <a:gd name="connsiteY5" fmla="*/ 695333 h 1776889"/>
              <a:gd name="connsiteX6" fmla="*/ 1803400 w 2781818"/>
              <a:gd name="connsiteY6" fmla="*/ 301633 h 1776889"/>
              <a:gd name="connsiteX7" fmla="*/ 2044700 w 2781818"/>
              <a:gd name="connsiteY7" fmla="*/ 98433 h 1776889"/>
              <a:gd name="connsiteX8" fmla="*/ 2438400 w 2781818"/>
              <a:gd name="connsiteY8" fmla="*/ 9533 h 1776889"/>
              <a:gd name="connsiteX9" fmla="*/ 2578318 w 2781818"/>
              <a:gd name="connsiteY9" fmla="*/ 2969 h 1776889"/>
              <a:gd name="connsiteX10" fmla="*/ 2781818 w 2781818"/>
              <a:gd name="connsiteY10" fmla="*/ 0 h 1776889"/>
              <a:gd name="connsiteX0" fmla="*/ 0 w 3172639"/>
              <a:gd name="connsiteY0" fmla="*/ 1770885 h 1779563"/>
              <a:gd name="connsiteX1" fmla="*/ 771821 w 3172639"/>
              <a:gd name="connsiteY1" fmla="*/ 1774833 h 1779563"/>
              <a:gd name="connsiteX2" fmla="*/ 1051221 w 3172639"/>
              <a:gd name="connsiteY2" fmla="*/ 1724033 h 1779563"/>
              <a:gd name="connsiteX3" fmla="*/ 1317921 w 3172639"/>
              <a:gd name="connsiteY3" fmla="*/ 1584333 h 1779563"/>
              <a:gd name="connsiteX4" fmla="*/ 1571921 w 3172639"/>
              <a:gd name="connsiteY4" fmla="*/ 1330333 h 1779563"/>
              <a:gd name="connsiteX5" fmla="*/ 1940221 w 3172639"/>
              <a:gd name="connsiteY5" fmla="*/ 695333 h 1779563"/>
              <a:gd name="connsiteX6" fmla="*/ 2194221 w 3172639"/>
              <a:gd name="connsiteY6" fmla="*/ 301633 h 1779563"/>
              <a:gd name="connsiteX7" fmla="*/ 2435521 w 3172639"/>
              <a:gd name="connsiteY7" fmla="*/ 98433 h 1779563"/>
              <a:gd name="connsiteX8" fmla="*/ 2829221 w 3172639"/>
              <a:gd name="connsiteY8" fmla="*/ 9533 h 1779563"/>
              <a:gd name="connsiteX9" fmla="*/ 2969139 w 3172639"/>
              <a:gd name="connsiteY9" fmla="*/ 2969 h 1779563"/>
              <a:gd name="connsiteX10" fmla="*/ 3172639 w 3172639"/>
              <a:gd name="connsiteY10" fmla="*/ 0 h 17795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172639" h="1779563">
                <a:moveTo>
                  <a:pt x="0" y="1770885"/>
                </a:moveTo>
                <a:cubicBezTo>
                  <a:pt x="135466" y="1780410"/>
                  <a:pt x="596618" y="1782642"/>
                  <a:pt x="771821" y="1774833"/>
                </a:cubicBezTo>
                <a:cubicBezTo>
                  <a:pt x="947024" y="1767024"/>
                  <a:pt x="960204" y="1755783"/>
                  <a:pt x="1051221" y="1724033"/>
                </a:cubicBezTo>
                <a:cubicBezTo>
                  <a:pt x="1142238" y="1692283"/>
                  <a:pt x="1231138" y="1649950"/>
                  <a:pt x="1317921" y="1584333"/>
                </a:cubicBezTo>
                <a:cubicBezTo>
                  <a:pt x="1404704" y="1518716"/>
                  <a:pt x="1468204" y="1478500"/>
                  <a:pt x="1571921" y="1330333"/>
                </a:cubicBezTo>
                <a:cubicBezTo>
                  <a:pt x="1675638" y="1182166"/>
                  <a:pt x="1836504" y="866783"/>
                  <a:pt x="1940221" y="695333"/>
                </a:cubicBezTo>
                <a:cubicBezTo>
                  <a:pt x="2043938" y="523883"/>
                  <a:pt x="2111671" y="401116"/>
                  <a:pt x="2194221" y="301633"/>
                </a:cubicBezTo>
                <a:cubicBezTo>
                  <a:pt x="2276771" y="202150"/>
                  <a:pt x="2329688" y="147116"/>
                  <a:pt x="2435521" y="98433"/>
                </a:cubicBezTo>
                <a:cubicBezTo>
                  <a:pt x="2541354" y="49750"/>
                  <a:pt x="2740285" y="25444"/>
                  <a:pt x="2829221" y="9533"/>
                </a:cubicBezTo>
                <a:cubicBezTo>
                  <a:pt x="2918157" y="-6378"/>
                  <a:pt x="2969139" y="2969"/>
                  <a:pt x="2969139" y="2969"/>
                </a:cubicBezTo>
                <a:cubicBezTo>
                  <a:pt x="3058039" y="2969"/>
                  <a:pt x="3083739" y="0"/>
                  <a:pt x="3172639" y="0"/>
                </a:cubicBezTo>
              </a:path>
            </a:pathLst>
          </a:custGeom>
          <a:ln w="254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96" name="Straight Connector 95"/>
          <p:cNvCxnSpPr/>
          <p:nvPr/>
        </p:nvCxnSpPr>
        <p:spPr>
          <a:xfrm>
            <a:off x="3871186" y="4090615"/>
            <a:ext cx="1310733" cy="4923"/>
          </a:xfrm>
          <a:prstGeom prst="line">
            <a:avLst/>
          </a:prstGeom>
          <a:ln w="254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Box 29"/>
          <p:cNvSpPr txBox="1"/>
          <p:nvPr/>
        </p:nvSpPr>
        <p:spPr>
          <a:xfrm>
            <a:off x="7956376" y="2267580"/>
            <a:ext cx="1221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00B0F0"/>
                </a:solidFill>
              </a:rPr>
              <a:t>Roll </a:t>
            </a:r>
            <a:r>
              <a:rPr lang="en-GB" dirty="0" err="1" smtClean="0">
                <a:solidFill>
                  <a:srgbClr val="00B0F0"/>
                </a:solidFill>
              </a:rPr>
              <a:t>Accel</a:t>
            </a:r>
            <a:endParaRPr lang="en-GB" dirty="0">
              <a:solidFill>
                <a:srgbClr val="00B0F0"/>
              </a:solidFill>
            </a:endParaRPr>
          </a:p>
        </p:txBody>
      </p:sp>
      <p:sp>
        <p:nvSpPr>
          <p:cNvPr id="99" name="TextBox 98"/>
          <p:cNvSpPr txBox="1"/>
          <p:nvPr/>
        </p:nvSpPr>
        <p:spPr>
          <a:xfrm>
            <a:off x="8103139" y="4437112"/>
            <a:ext cx="1221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FFC000"/>
                </a:solidFill>
              </a:rPr>
              <a:t>Total WT</a:t>
            </a:r>
            <a:endParaRPr lang="en-GB" dirty="0">
              <a:solidFill>
                <a:srgbClr val="FFC000"/>
              </a:solidFill>
            </a:endParaRPr>
          </a:p>
        </p:txBody>
      </p:sp>
      <p:sp>
        <p:nvSpPr>
          <p:cNvPr id="100" name="TextBox 99"/>
          <p:cNvSpPr txBox="1"/>
          <p:nvPr/>
        </p:nvSpPr>
        <p:spPr>
          <a:xfrm>
            <a:off x="7884368" y="4750544"/>
            <a:ext cx="13028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7030A0"/>
                </a:solidFill>
              </a:rPr>
              <a:t>Elastic WT</a:t>
            </a:r>
            <a:endParaRPr lang="en-GB" dirty="0">
              <a:solidFill>
                <a:srgbClr val="7030A0"/>
              </a:solidFill>
            </a:endParaRPr>
          </a:p>
        </p:txBody>
      </p:sp>
      <p:sp>
        <p:nvSpPr>
          <p:cNvPr id="101" name="TextBox 100"/>
          <p:cNvSpPr txBox="1"/>
          <p:nvPr/>
        </p:nvSpPr>
        <p:spPr>
          <a:xfrm>
            <a:off x="7596336" y="5057235"/>
            <a:ext cx="17948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>
                <a:solidFill>
                  <a:schemeClr val="accent4">
                    <a:lumMod val="75000"/>
                  </a:schemeClr>
                </a:solidFill>
              </a:rPr>
              <a:t>GeometricWT</a:t>
            </a:r>
            <a:endParaRPr lang="en-GB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5" name="Oval 4"/>
          <p:cNvSpPr/>
          <p:nvPr/>
        </p:nvSpPr>
        <p:spPr>
          <a:xfrm>
            <a:off x="1835695" y="2970786"/>
            <a:ext cx="1640585" cy="2932651"/>
          </a:xfrm>
          <a:prstGeom prst="ellipse">
            <a:avLst/>
          </a:prstGeom>
          <a:noFill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1" name="Straight Connector 10"/>
          <p:cNvCxnSpPr>
            <a:stCxn id="5" idx="6"/>
          </p:cNvCxnSpPr>
          <p:nvPr/>
        </p:nvCxnSpPr>
        <p:spPr>
          <a:xfrm flipV="1">
            <a:off x="3476280" y="3386730"/>
            <a:ext cx="678831" cy="1050382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92" name="Straight Connector 91"/>
          <p:cNvCxnSpPr>
            <a:stCxn id="5" idx="7"/>
          </p:cNvCxnSpPr>
          <p:nvPr/>
        </p:nvCxnSpPr>
        <p:spPr>
          <a:xfrm>
            <a:off x="3236022" y="3400263"/>
            <a:ext cx="919089" cy="0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sp>
        <p:nvSpPr>
          <p:cNvPr id="23" name="TextBox 22"/>
          <p:cNvSpPr txBox="1"/>
          <p:nvPr/>
        </p:nvSpPr>
        <p:spPr>
          <a:xfrm>
            <a:off x="4161060" y="3235351"/>
            <a:ext cx="2817403" cy="646331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 smtClean="0"/>
              <a:t>Geometric + Elastic ≠ Total</a:t>
            </a:r>
          </a:p>
          <a:p>
            <a:pPr algn="ctr"/>
            <a:r>
              <a:rPr lang="en-GB" b="1" dirty="0" smtClean="0"/>
              <a:t>WHY?</a:t>
            </a:r>
            <a:endParaRPr lang="en-GB" b="1" dirty="0"/>
          </a:p>
        </p:txBody>
      </p:sp>
      <p:sp>
        <p:nvSpPr>
          <p:cNvPr id="97" name="TextBox 96"/>
          <p:cNvSpPr txBox="1"/>
          <p:nvPr/>
        </p:nvSpPr>
        <p:spPr>
          <a:xfrm>
            <a:off x="2157276" y="1657113"/>
            <a:ext cx="1072325" cy="369332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 smtClean="0"/>
              <a:t>Transient</a:t>
            </a:r>
            <a:endParaRPr lang="en-GB" dirty="0"/>
          </a:p>
        </p:txBody>
      </p:sp>
      <p:sp>
        <p:nvSpPr>
          <p:cNvPr id="25" name="Left-Right Arrow 24"/>
          <p:cNvSpPr/>
          <p:nvPr/>
        </p:nvSpPr>
        <p:spPr>
          <a:xfrm>
            <a:off x="1478918" y="2112003"/>
            <a:ext cx="2394269" cy="123002"/>
          </a:xfrm>
          <a:prstGeom prst="leftRightArrow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2" name="TextBox 101"/>
          <p:cNvSpPr txBox="1"/>
          <p:nvPr/>
        </p:nvSpPr>
        <p:spPr>
          <a:xfrm>
            <a:off x="5919564" y="1671616"/>
            <a:ext cx="1157777" cy="369332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Transient</a:t>
            </a:r>
            <a:endParaRPr lang="en-GB" dirty="0"/>
          </a:p>
        </p:txBody>
      </p:sp>
      <p:sp>
        <p:nvSpPr>
          <p:cNvPr id="103" name="Left-Right Arrow 102"/>
          <p:cNvSpPr/>
          <p:nvPr/>
        </p:nvSpPr>
        <p:spPr>
          <a:xfrm>
            <a:off x="5241206" y="2126506"/>
            <a:ext cx="2585064" cy="141073"/>
          </a:xfrm>
          <a:prstGeom prst="leftRightArrow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02787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7" grpId="0" animBg="1"/>
      <p:bldP spid="25" grpId="0" animBg="1"/>
      <p:bldP spid="102" grpId="0" animBg="1"/>
      <p:bldP spid="103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 dirty="0" smtClean="0">
                <a:solidFill>
                  <a:schemeClr val="accent1">
                    <a:satMod val="150000"/>
                  </a:schemeClr>
                </a:solidFill>
              </a:rPr>
              <a:t>Weight Transfer</a:t>
            </a:r>
            <a:endParaRPr lang="en-GB" sz="4000" dirty="0">
              <a:solidFill>
                <a:schemeClr val="accent1">
                  <a:satMod val="150000"/>
                </a:schemeClr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369044"/>
            <a:ext cx="1841581" cy="75570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6" name="TextBox 5"/>
          <p:cNvSpPr txBox="1"/>
          <p:nvPr/>
        </p:nvSpPr>
        <p:spPr>
          <a:xfrm>
            <a:off x="165944" y="1524048"/>
            <a:ext cx="865452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Inertia</a:t>
            </a:r>
            <a:endParaRPr lang="en-GB" b="1" i="1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AutoShape 2" descr="data:image/jpeg;base64,/9j/4AAQSkZJRgABAQAAAQABAAD/2wCEAAkGBhAQEBMSEhAUFBAREhYSFhUSEhEVFhEbFREVFBUWFhkXJyYeFxkjGRUWHy8gIygpLCwtFR4xNTAqNSgrLSkBCQoKDgwOGg8PGi0lHiQsLTIvNSkrKjUqLCktLC0sKiwsLCkzLDQpNSkpLDUsKS8tKiw1LCwpLCwpKSkpLCkvKv/AABEIAKsBJgMBIgACEQEDEQH/xAAcAAEAAgMBAQEAAAAAAAAAAAAABQYDBAcCCAH/xABMEAABAwIDAgkHBwoEBgMAAAABAAIDBBEFEiEGMQcTFyJBUVVhkzJxgZGUodEUI3KSorGyFiQzQlNUYoKzwlJjc8EIZHWjw9I0Q0T/xAAbAQEBAAMBAQEAAAAAAAAAAAAABAIDBQYBB//EADIRAQACAQIDAwsEAwEAAAAAAAABAgMEEQUhMRJBYRMUIjJRcYGRodHwFUKx4VLB8Qb/2gAMAwEAAhEDEQA/AO4oiIC1nYlCCQZYwQbEF7Lj3rZXGcLq8IiNc+tw4zObiFU503yB0zGt43QGW1hbXQnS6DsrXAi4NwdbjpX6ubbN4icNoqupbTvbST1TPkNK5wDiJskbANSImPkOYDoFzZT8O0dZBU08NdBA1lW50cclPLI8MkDC8RyB7QdWtdZw0uNwQWYVLDbnt5xLRzhqRe4HWdDp3LIuT4QPmcJ/61V/jrV1hAREQEREBERAREQEREBERAREQEREBERAREQEREBERAREQEREBERAREQFX9lNn300dSyXI4T1lROA0lwyTOuA7MBrbeNR3lWBYp6ljBd72tHW5waPego7OD+obT1FGyZjaVs0dTQuJc59M5kgl4p7SLGIPGlnXsSt9mCV9XU00tb8njio3mZrKZ8shmkLHMDnOe1uRgDicouSTqVJy7a4eDYVUcjtebCTM7TfpFmPQtaTbeP/AOumqpBbfxTYhv3fnDmH1BBF0GxNRHHQtLor0uIz1b7OfYsldUFobzdXfOtuDYaHVXhReDbRRVRc1oeyVgBdFK0Ne0EkNcLEtc02POaSOjeCFKICIiAiIgIiICIiAiIgIiICIiAiIgIiICIiAiJdARRtXtJRw/pKqBhO4OmjBNt9he5WkduaLofI5p/Wjpqp7N9r5msLbelBPosNJWRzMbJG9r43i7XNIIcO4hZkBERAREQEREFV2sxCR0zKVj3RsMRmlcwlr3jOGMja4atBOYuIseaACLlQbMEpgb8RGXXvmcxr3fWfd3vUztazLV0r9PnIp4T32MUrfUGSetaiAN1ujq6EREHiCTJWUj915XwHU+TLC827/nIotO5Xtc6xaTJGJNBxMsM1z+qI52PefqB3rK6KgIiICIiAiIgIiICIiAiIgIiICIiAiIgIiIKXjGJTVE8sbZXxU8D+LtE7I+Z4a1z3OeOc1gzBoa21yHEm1go1+CwON3sMpvf5+SWb+qXda2pm5aysZ/nMlHcJKeP+5j1kQYqakjjFo42MH8DGs/DZZSiINvZCTJU1MQNmvZFUhuvlOdJHK7qF8kZPe4neSraqThEoZiEP+bBPF5y10Mrfc2T1q7ICIiAiIgIiIK5tvGeKgkvpFVxE+aXNTeq8wUUp7bODNQVNr5mRGZtt5dD88z7TAoHMDqNx1CAiIg18QpuNhkjvbjI3sv1Z2Ft/erlgVbx9LBN+1hjk+vG13+6qoNlM7Du/M2sJN4ZJodd4Ec8jWDzZAy3dZBPoiICIiAijsS2jo6Z2WeqhicRmDZJY2OIJIBsTe2h17lD1PChhEe+viP8Ap55PdGCs60tbpAtKKjVPDRhDLZZ5JPoU8+n1w1R0vD1hw8mGqd5o4R+J4W+uj1FumO3ykdKRcjl/4go782gkI/inY0+oAqPn/wCIGoPkUMTfpTSO+5rVRXhWst0xyO2IuA1HDribhzY6Zmu8RyuP2n29yj6jhjxh40qGM744Ib/bDlRXgest+2I+MD6Oui+YKjhIxZ+/EJv5eLZ+BoUfLtTXuN3V1USf+Zn+4OsqK/8AndTPWax8Z+w+ri4BadRjdNH5dRCzW3Oljbr1anevkuSVziS5xcTqS5xcT5yVY+DXZ4VmJ08ZYDHG7j5NG2yxWcAR0gvyN/mKZ+BWwYrZb5I5R7B9PIiLzoIiIKbtAwtxDptLSMPdeGZ4PptO33LCt7bKO09HJrYumg8SHjRf2f3rRQEREGF8mSekffRtUxpt1SskgA82aVqvy5zjj8tO9+t4ss+m/wCZkbNb/t29K6KCg/UREBERAREQY54Q9rmuF2uBaR1gix9y57gZPyaEO8pkbY3a350Y4t+vTzmldGXP6aPJJUx6fN1cwFuqRwqB7pkGwiIgJs5tFTUs1VDNKIy6VtQ0vuGkSQMabutlbz4n7z0oqdtdDapYd3G07m36SY5PhOtObJOOk2jufYjd0uo20pYw55L+KaLmRsbnNsN5GXnFttbgWtqsNNwjYVILiuhH+o4x/wBQBUV+Pl8RbFTyyzlhtHG3NcgWJuP1Rv3X7lzCbB6mLR9PMyw/XhlZ+IBOCzk1tbznjs7Ty8f+LMenpfrL6ep8epZLZKmF992WWN1/NYrfuvkY27r+i62IKyWMWZI9g6mPe38JC7s8M/xs2TofZZ2rho2Q+VUvyuNvz9ICXWGr4t7x3lvljuDutcDurLBtniLLBtdUWGlnSvcPNZ1wQpXA+Ddk1M2V87mvlbnYGtblYDq3MP1tOgWtuVuHiuHguLbWW9GZ5bRMzv3/AHaMmlvRRUWarpjFI+N3lRvcw23Xa4tNu7RYV7bHeuSsXr0mN490pRERZAiIg/bL8XUodk6bEMBiqi9kNTSMfG6V3kvbHIQ1kttfJLQDa403hctUml1ddR2oiNprO0jcwnCZaqURRNzPIubmwaBvLj0DUetdX4MKSnwh87q6eKKafKyMucchjYA5xDyAAS54uDY8wG3SudbHbQfI6i/FmRsoEZazy7lwy5es30t03Vi2/nqZDG11FUQxx5nZpYnDMXADQtu2wA6zv7l4zjWq4hfiMaPsxGCYid+/837lGLFXJymXe6PEYZheKVkg33je1w13eSthfJEUhaczTZw3OabEeYjUKdw/brEqe3F1s1hua93GN81pLhTW4Zb9tolRbQ2/bL6aRcJw/htxGOwkZBMOkljmOPpYcv2VacH4bo5nBj6GbOToIHNluLamxyke/wA6ky6TLiibWjlHintpslesLZtxF+bsksSYamB4t/FM2F1+7JK5RC87abZ0r6CWNoe6aWBxEeUtdEcuZpkvo0hwGguSRp1oyUOAcNzgHDzEXH3qKt629Wd0+z0iIsxjqIBIxzDue1zD5nNLT7irTsxVGWippHElz6eIuvvzcW3NfvvdVq6l9hnAUpj/AGNRUR+jj3vb9h7UFhREQEREBERAVIxSPJX1Av8ApI4JwLdYkhd6fmWesK7qo7Vx5ayndr85BNGeq7HxSM9NjIg1UREBVrbWPSnf/hmdH4kTz+KNvrVlUNtfHeje7pjdHLp1MmYXfZzei615a9qkx4PsIzY+YMr6Yk2HGFvnzxPYB63D1Lsa4bhs4jnheTYMmjcT1AStufQLruah4dO+OY8WV+rWqMOhkBD4o3g7w5jXA+e4UVPsHhj/ACqCn/liY38NlPIunFpjpLGJmOim1HBHhLgbU7mE9LJ59PMHOI9ywYlsNJS0T20ErjJFG4xMnDZLkahjXc23SBmuLkdCvKLDNSuoiK5o7URO/Pmy8pb2vj6SQuJc4kucSSTvJJuSe+68roHDHsj8jrPlEbbU9YS/TcyXfI3uzeWPO/qXP1+o6DUU1GCt6cvD2bdzBsUFBLPI2KJhfK8kNa3e6wJNvQCfQtdbWF4i+mninj8uGRsjeolpBse47vSpnbXCWMlbVQD8zrQZoj/gJN5YT1OY+4t1WW22aa5opbpMcvfHWPl090iMODP+TfKczMmfJbjIs2gBvlvm6Rpa/Tu1UevWc2tc2ve19L7r269F5W2kWjftTvz+gs3B7W2rooXkmCqz0j230IqG8Xu3XzZD/KFXqqnMb3xu8qNzmHztcWn3hTGw1K6TEqNreipjee5sbxI4+hrCo/GqoS1M8jfJknlePM+Rzh7ipaRtqrRHfWN/fvO3z/0LLwS4F8qxSIkXjpr1Luq7CBGPPxhaf5CvpGy5lwE4DxVFJVOHOqpLNP8AlxEtHreZD6l01eE4tqPL6q0x0jlHw/sReIbMUVR+mpYZDuu6JhPrtdVuv4HMLl8mOSE6/opXdPdJmHoFleEXPrkvX1ZmGdb2r0lyPEOAbeYK3p0bNF0d7mEa/wAqx7N8Hldh8sjpGMkjewND4HF5HOv5BAdY9wO4eddgRY6q99VgtgyT6Nvm2+c5NtplxPG66OdzMmrQ0gusRmzFpsL62AB1/iVg2YmzUdOTvETWHzxjiz72quY1S8VUzx/4Zn+ouLm+nK5vrUzsZJenc39nPK23UHuEw/qrh8MpGG1sUd33a7zvzTyIi7TWLf2MfaSsjtpxscw7+Mgaw+jNC71laCzbOyZcQcOiak9Zgn+FT96C5IiICIiAiIgKt7bxnJTSdEdUy5vuEsclOPRmlYrIoPbeO+H1DhviYJx54HtnHvjQQaIfciAtXFaXjYJo/wBpE9n1mED3lbSAoKZspFFOC57WucWMIa4BwAc0udodCd3u61EbZY7PTVWWmq5oxkaXsjmkDWOudMoNm80NNu9dY2UwqCbDmQSxRuZE+SIssLAw1D2NOm51mg3369681PBXhEm+kDT/AJckzPc1wB9Ki0GijTaudRe0zXbbs9ynFlrWfShxyDhNxZhFq15t0PZC4Hz3bf3qRp+GfFGnV0D+58P/AKOar9UcCWGu8l08Z62yg29DwVG1XANAf0dZK3/Ujjf+HIvTeX0dutfp9lPldPPWv0Q8PDvVi2ekgd15XyNv5r5rKTg4eo78+heB/BM1x9Tmt+9aNTwDTgHi62N3UHxPbf0gm3qUZU8CeJtF2up3nqbK8H7bQE7Oit37fM20tvyUztVwmYXiVHJTyxVDHPF2OMcbuKe3Vj9HdB323gkdK5GzDZzHxohk4oXu8MflFjY861rA9KuFRwU4uwf/ABM30JYD/cCro+ubSUbH1EMkLY4mtcx8ThqAGZN2XU6DWxup9RxjJwiKxo6eU7c8436fL2tOXFij1JcTU9s9tKIGPp54uPoZjd8RNnMcBYSwu/UkHqI0PdAGVt94HdcadyzQUkknkRvf9Bj3fhBX6BlthyY9ssxHx6T/AEjWZ+xLKjnYfVxTtOvEzPZBUs7nMeQ19v8AE02XhvBpif68DYmje+WeBjAOk3LtQO66jYNkMQkHMoKlwH/Lyj8QCkabgzxeUXFBLYafOOhj90jgVBbVxj5RqK7eMbz9Jj+BnlrKbDYZIqeZtRXTsMUk8YPFU7HeWyBx1e9w0L9wG5amy+xj65r38YI42HIDlzlzrA6C4sBca9/qlIeBnGHb4I2/Snj/ALbq8bF8GuJUedkstMYH8+zDM5wfYDS7WgAga79wt0rhcZ4hbFo7/p+WJzTMbzPWY79uW0eH3ZV235ovlLq8KEdF8lp3MgiY1jmulbnaG2DiNbONjfvvvW7Fw9jTNQHvy1A9wLP91kx/gcqqmZ0prYsxAAaYXtDQNzRZx79eslQMvAfiIBIkpndwklBPrZZcrSRgthp5xPp7c9t+q6saaY59fitkHDrRHy6eob5hE7+4LfpeGbC33zPlj+nC838PMuZy8EeLN/8Aztd9GaH+4hR1TwfYpGbOoZr/AMAbIPWwkKnzbSW6X+rLyGnnpb6u2wcKGEv3VjB9NkrPxNCkYds8OfYNrqYk7hx8QJ9BN185VGzlbGbPpKhtuuCW3rtZaEsZbo4Fvc4Ee4p+n4p9W/8AB5nSelnWtvI2/LXPY5rmyxsfdhBF7FhBt08wH+YLDsZJaSpZ18VL62ujP9JvrWpsZgVKaOOQRte+UXe7pzBxu0EeTl3aefpWxgVM+GtALXCOaCQMc5jhxojlY5haToea550379y8Vp89L67JWkTymY5x+d8JMlOzGy2IiLuNAvNK/JW0jtOc+WA3vukp3yfigYPSvS1MQfkEchIAiqaeQk/qtFQxrz9Rz/eg6GiIgIiICIiAsNZTiSN8Z3PY5hvqLOaQfvWZEHOsFlLqaEnyuKYHfSa0Nf8AaBW6tajZldPH+yqp2jS1g6UzNHmyytWygIiIJHYmQA1cfS2oEg80sETvxiRWdU/ZmTLXSt6JaVjhpvMMz2uN+u07PcrggIiICIiAsVRTMkaWSMa9jt7XtDmnW+oOhWVEGrFhUDDdsMbT/DGwfcFs2X6iAiIgIiICIiAlkRAXmSIOFnAEHoIuD6CvSINCTAaZxuYI+/mAA23BwGjvSonbVlm0rxoGVTWnTolhlhA+vIxWVQW3DfzCZ/7HJPu/YSsm/st6V8isRzgQiL9I1X4voLTxiAyU8zBvdDIB58ht77LcQILhh1YJoY5R5MsbZB5ntDh962FBbESE0EAJuYmug8CR0P8A41OoCIiAiIgIoKXbvC2OLXYjStc0lpBqIQWkGxBF9CCvPKBhPaVJ7TD8UENiEeSvqm6/OCCcdXOjMJt7P7wij9otr8NNZFIyupnB9PJG9zaiIhpjljdGDY6EiSX1dy1/yww/9+pvHi+KCYRQ/wCWGH/v1N48XxT8sMP/AH6m8eL4oJehfkrqR2vPM0B/nh4659NOB6VeVymXa6gMtNatp7tqon5uPjAYG5i9zjfQcXnb3l4HSrtygYT2lSe0w/FBYEUBygYT2lSe0w/FOUDCe0qT2mH4oJ9FAcoGE9pUntMPxTlAwntKk9ph+KCfRQHKBhPaVJ7TD8U5QMJ7SpPaYfign0UBygYT2lSe0w/FOUDCe0qT2mH4oJ9FAcoGE9pUntMPxTlAwntKk9ph+KCfRQHKBhPaVJ7TD8U5QMJ7SpPaYfign0UBygYT2lSe0w/FOUDCe0qT2mH4oJ9FAcoGE9pUntMPxTlAwntKk9ph+KCfRQHKBhPaVJ7TD8U5QMJ7SpPaYfign1q4pR8dBLF+1ifH9dhb/uorlAwntKk9ph+K/DwgYT2lSe0w/FBXcKnMlPC83u+KNxvvuWAm/fe62lXcN2qw+Njo/ltPaOaZjSZ4uc0TycW4a6gsLVtfljh/79TePH8UEwih/wAscP8A36m8eP4p+WOH/v1N48fxQWvYiTm1MdyeLqnnXoEscc+ndeR3vVlXOtl9tMOjqKkur6ZrHsgcM08QBeOOa7KSdeY2K/nCtdHtphs0jY4q+mkkebNYyeJznHqABuUE0iIgIiIK9NwfYU9znuw+mc5xLnEwsJcSbknvuvHJvhHZtL4LFZEQVvk3wjs2l8Ficm+Edm0vgsVkRBW+TfCOzaXwWJyb4R2bS+CxWREFb5N8I7NpfBYnJvhHZtL4LFZEQVvk3wjs2l8FicnGEdm0vgsVkRBXOTjCOzaXwWJycYR2bS+CxWNEFc5OMI7NpfBYnJxhHZtL4LFY0QVzk4wjs2l8FicnGEdm0vgsVjRBXOTjCOzaXwWJycYR2bS+CxWNEFc5OMI7NpfBYnJxhHZtL4LFY0QVzk4wjs2l8FicnGEdm0vgsVjRBXOTjCOzaXwWJycYR2bS+CxWNEFc5OMI7NpfBYnJxhHZtL4LFY0QVzk4wjs2l8FicnGEdm0vgsVjWviHGcVJxVuNyOyXAIzZTl0JF9bdIQQnJxhHZtL4LF+cnGEdm0vgsSKtxMk3gYGtdYZgM0gEb3X0ks05msbuP6S9rAhfjqrFHO0ijY3M0XyBxIPGZifnBZrSGDrcHXGW9mh65OMI7NpfBYnJxhHZtL4LF+DEMTu29MyxBLiMpyfOWaB85zzlGu7yr9Fj+vxSujfE10IIkkA5rC4gB1iCQ6wOW7s1raWtqSAcnGEdm0vgsWai2Fw2CRssVDTslYbteyJgc09YI3LxNW4jcBkDNTYlwFmgyWcdJOdlbu3Zrk2ZazpbDJJnRAzNDZdbhu7fp0no70G0iIgIiICIiAiIgIiICIiAiIgIiICIiAiIgIiICIiAiIgIiICIiAiIgIiICIiAiIgIiIP/2Q=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12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512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079500" y="2060848"/>
            <a:ext cx="10716" cy="3456384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Connector 9"/>
          <p:cNvCxnSpPr/>
          <p:nvPr/>
        </p:nvCxnSpPr>
        <p:spPr>
          <a:xfrm flipH="1">
            <a:off x="827584" y="5398616"/>
            <a:ext cx="7192416" cy="8384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8" name="Group 37"/>
          <p:cNvGrpSpPr/>
          <p:nvPr/>
        </p:nvGrpSpPr>
        <p:grpSpPr>
          <a:xfrm>
            <a:off x="467544" y="5733256"/>
            <a:ext cx="1224136" cy="720080"/>
            <a:chOff x="2627784" y="1957462"/>
            <a:chExt cx="3672408" cy="1988368"/>
          </a:xfrm>
        </p:grpSpPr>
        <p:sp>
          <p:nvSpPr>
            <p:cNvPr id="13" name="Rounded Rectangle 12"/>
            <p:cNvSpPr/>
            <p:nvPr/>
          </p:nvSpPr>
          <p:spPr>
            <a:xfrm>
              <a:off x="2627784" y="2636912"/>
              <a:ext cx="504056" cy="1236910"/>
            </a:xfrm>
            <a:prstGeom prst="roundRect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5" name="Snip Same Side Corner Rectangle 14"/>
            <p:cNvSpPr/>
            <p:nvPr/>
          </p:nvSpPr>
          <p:spPr>
            <a:xfrm rot="10800000">
              <a:off x="3838397" y="2770684"/>
              <a:ext cx="1296144" cy="876870"/>
            </a:xfrm>
            <a:prstGeom prst="snip2Same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16" name="Straight Connector 15"/>
            <p:cNvCxnSpPr/>
            <p:nvPr/>
          </p:nvCxnSpPr>
          <p:spPr>
            <a:xfrm flipH="1">
              <a:off x="3131840" y="3490825"/>
              <a:ext cx="706557" cy="10183"/>
            </a:xfrm>
            <a:prstGeom prst="line">
              <a:avLst/>
            </a:prstGeom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>
              <a:stCxn id="15" idx="0"/>
            </p:cNvCxnSpPr>
            <p:nvPr/>
          </p:nvCxnSpPr>
          <p:spPr>
            <a:xfrm flipH="1" flipV="1">
              <a:off x="3131840" y="2996952"/>
              <a:ext cx="706557" cy="212167"/>
            </a:xfrm>
            <a:prstGeom prst="line">
              <a:avLst/>
            </a:prstGeom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flipH="1" flipV="1">
              <a:off x="5134541" y="3490825"/>
              <a:ext cx="733603" cy="82191"/>
            </a:xfrm>
            <a:prstGeom prst="line">
              <a:avLst/>
            </a:prstGeom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flipH="1">
              <a:off x="5134543" y="3068960"/>
              <a:ext cx="661593" cy="140277"/>
            </a:xfrm>
            <a:prstGeom prst="line">
              <a:avLst/>
            </a:prstGeom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flipV="1">
              <a:off x="4470704" y="1957462"/>
              <a:ext cx="0" cy="1540205"/>
            </a:xfrm>
            <a:prstGeom prst="line">
              <a:avLst/>
            </a:prstGeom>
            <a:ln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Rounded Rectangle 13"/>
            <p:cNvSpPr/>
            <p:nvPr/>
          </p:nvSpPr>
          <p:spPr>
            <a:xfrm>
              <a:off x="5796136" y="2708920"/>
              <a:ext cx="504056" cy="1236910"/>
            </a:xfrm>
            <a:prstGeom prst="roundRect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39" name="Group 38"/>
          <p:cNvGrpSpPr/>
          <p:nvPr/>
        </p:nvGrpSpPr>
        <p:grpSpPr>
          <a:xfrm>
            <a:off x="7308304" y="5805264"/>
            <a:ext cx="1224136" cy="720080"/>
            <a:chOff x="2627784" y="1957462"/>
            <a:chExt cx="3672408" cy="1988368"/>
          </a:xfrm>
        </p:grpSpPr>
        <p:sp>
          <p:nvSpPr>
            <p:cNvPr id="40" name="Rounded Rectangle 39"/>
            <p:cNvSpPr/>
            <p:nvPr/>
          </p:nvSpPr>
          <p:spPr>
            <a:xfrm>
              <a:off x="2627784" y="2636912"/>
              <a:ext cx="504056" cy="1236910"/>
            </a:xfrm>
            <a:prstGeom prst="roundRect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41" name="Snip Same Side Corner Rectangle 40"/>
            <p:cNvSpPr/>
            <p:nvPr/>
          </p:nvSpPr>
          <p:spPr>
            <a:xfrm rot="10800000">
              <a:off x="3838397" y="2770684"/>
              <a:ext cx="1296144" cy="876870"/>
            </a:xfrm>
            <a:prstGeom prst="snip2Same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42" name="Straight Connector 41"/>
            <p:cNvCxnSpPr/>
            <p:nvPr/>
          </p:nvCxnSpPr>
          <p:spPr>
            <a:xfrm flipH="1">
              <a:off x="3131840" y="3490825"/>
              <a:ext cx="706557" cy="10183"/>
            </a:xfrm>
            <a:prstGeom prst="line">
              <a:avLst/>
            </a:prstGeom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>
              <a:stCxn id="41" idx="0"/>
            </p:cNvCxnSpPr>
            <p:nvPr/>
          </p:nvCxnSpPr>
          <p:spPr>
            <a:xfrm flipH="1" flipV="1">
              <a:off x="3131840" y="2996952"/>
              <a:ext cx="706557" cy="212167"/>
            </a:xfrm>
            <a:prstGeom prst="line">
              <a:avLst/>
            </a:prstGeom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flipH="1" flipV="1">
              <a:off x="5134541" y="3490825"/>
              <a:ext cx="733603" cy="82191"/>
            </a:xfrm>
            <a:prstGeom prst="line">
              <a:avLst/>
            </a:prstGeom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flipH="1">
              <a:off x="5134543" y="3068960"/>
              <a:ext cx="661593" cy="140277"/>
            </a:xfrm>
            <a:prstGeom prst="line">
              <a:avLst/>
            </a:prstGeom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flipV="1">
              <a:off x="4470704" y="1957462"/>
              <a:ext cx="0" cy="1540205"/>
            </a:xfrm>
            <a:prstGeom prst="line">
              <a:avLst/>
            </a:prstGeom>
            <a:ln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Rounded Rectangle 46"/>
            <p:cNvSpPr/>
            <p:nvPr/>
          </p:nvSpPr>
          <p:spPr>
            <a:xfrm>
              <a:off x="5796136" y="2708920"/>
              <a:ext cx="504056" cy="1236910"/>
            </a:xfrm>
            <a:prstGeom prst="roundRect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115" name="Group 114"/>
          <p:cNvGrpSpPr/>
          <p:nvPr/>
        </p:nvGrpSpPr>
        <p:grpSpPr>
          <a:xfrm rot="21116161">
            <a:off x="3757706" y="5749427"/>
            <a:ext cx="1521294" cy="817270"/>
            <a:chOff x="2915816" y="1844824"/>
            <a:chExt cx="3816424" cy="2088232"/>
          </a:xfrm>
        </p:grpSpPr>
        <p:cxnSp>
          <p:nvCxnSpPr>
            <p:cNvPr id="66" name="Straight Connector 65"/>
            <p:cNvCxnSpPr>
              <a:stCxn id="68" idx="2"/>
              <a:endCxn id="75" idx="2"/>
            </p:cNvCxnSpPr>
            <p:nvPr/>
          </p:nvCxnSpPr>
          <p:spPr>
            <a:xfrm>
              <a:off x="3237755" y="3513530"/>
              <a:ext cx="2981978" cy="419526"/>
            </a:xfrm>
            <a:prstGeom prst="line">
              <a:avLst/>
            </a:prstGeom>
            <a:ln>
              <a:prstDash val="lg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>
              <a:off x="2915816" y="3717032"/>
              <a:ext cx="3816424" cy="0"/>
            </a:xfrm>
            <a:prstGeom prst="line">
              <a:avLst/>
            </a:prstGeom>
            <a:ln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9" name="Snip Same Side Corner Rectangle 68"/>
            <p:cNvSpPr/>
            <p:nvPr/>
          </p:nvSpPr>
          <p:spPr>
            <a:xfrm rot="10800000">
              <a:off x="4139952" y="2708920"/>
              <a:ext cx="1219900" cy="825643"/>
            </a:xfrm>
            <a:prstGeom prst="snip2Same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70" name="Straight Connector 69"/>
            <p:cNvCxnSpPr/>
            <p:nvPr/>
          </p:nvCxnSpPr>
          <p:spPr>
            <a:xfrm flipH="1" flipV="1">
              <a:off x="3419872" y="3212976"/>
              <a:ext cx="720082" cy="174014"/>
            </a:xfrm>
            <a:prstGeom prst="line">
              <a:avLst/>
            </a:prstGeom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>
              <a:stCxn id="69" idx="0"/>
            </p:cNvCxnSpPr>
            <p:nvPr/>
          </p:nvCxnSpPr>
          <p:spPr>
            <a:xfrm flipH="1" flipV="1">
              <a:off x="3491880" y="2636912"/>
              <a:ext cx="648072" cy="484829"/>
            </a:xfrm>
            <a:prstGeom prst="line">
              <a:avLst/>
            </a:prstGeom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flipH="1" flipV="1">
              <a:off x="5359853" y="3386991"/>
              <a:ext cx="724315" cy="258033"/>
            </a:xfrm>
            <a:prstGeom prst="line">
              <a:avLst/>
            </a:prstGeom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flipH="1">
              <a:off x="5359856" y="3068960"/>
              <a:ext cx="724312" cy="52894"/>
            </a:xfrm>
            <a:prstGeom prst="line">
              <a:avLst/>
            </a:prstGeom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flipV="1">
              <a:off x="4735065" y="1943206"/>
              <a:ext cx="0" cy="1450227"/>
            </a:xfrm>
            <a:prstGeom prst="line">
              <a:avLst/>
            </a:prstGeom>
            <a:ln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5" name="Rounded Rectangle 74"/>
            <p:cNvSpPr/>
            <p:nvPr/>
          </p:nvSpPr>
          <p:spPr>
            <a:xfrm>
              <a:off x="5982530" y="2768406"/>
              <a:ext cx="474406" cy="1164650"/>
            </a:xfrm>
            <a:prstGeom prst="roundRect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76" name="Straight Connector 75"/>
            <p:cNvCxnSpPr/>
            <p:nvPr/>
          </p:nvCxnSpPr>
          <p:spPr>
            <a:xfrm flipV="1">
              <a:off x="4656736" y="1844824"/>
              <a:ext cx="347312" cy="1826574"/>
            </a:xfrm>
            <a:prstGeom prst="line">
              <a:avLst/>
            </a:prstGeom>
            <a:ln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Rounded Rectangle 67"/>
            <p:cNvSpPr/>
            <p:nvPr/>
          </p:nvSpPr>
          <p:spPr>
            <a:xfrm>
              <a:off x="3000552" y="2348880"/>
              <a:ext cx="474406" cy="1164650"/>
            </a:xfrm>
            <a:prstGeom prst="roundRect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122" name="Group 121"/>
          <p:cNvGrpSpPr/>
          <p:nvPr/>
        </p:nvGrpSpPr>
        <p:grpSpPr>
          <a:xfrm>
            <a:off x="1907704" y="5733256"/>
            <a:ext cx="1800200" cy="792088"/>
            <a:chOff x="1835696" y="5733256"/>
            <a:chExt cx="1800200" cy="792088"/>
          </a:xfrm>
        </p:grpSpPr>
        <p:cxnSp>
          <p:nvCxnSpPr>
            <p:cNvPr id="20" name="Straight Connector 19"/>
            <p:cNvCxnSpPr/>
            <p:nvPr/>
          </p:nvCxnSpPr>
          <p:spPr>
            <a:xfrm rot="21342462">
              <a:off x="1873243" y="6419689"/>
              <a:ext cx="1573020" cy="105655"/>
            </a:xfrm>
            <a:prstGeom prst="line">
              <a:avLst/>
            </a:prstGeom>
            <a:ln>
              <a:prstDash val="lg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21342462">
              <a:off x="1835696" y="6468100"/>
              <a:ext cx="1800200" cy="0"/>
            </a:xfrm>
            <a:prstGeom prst="line">
              <a:avLst/>
            </a:prstGeom>
            <a:ln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Snip Same Side Corner Rectangle 49"/>
            <p:cNvSpPr/>
            <p:nvPr/>
          </p:nvSpPr>
          <p:spPr>
            <a:xfrm rot="10542462">
              <a:off x="2413359" y="6066887"/>
              <a:ext cx="459462" cy="302860"/>
            </a:xfrm>
            <a:prstGeom prst="snip2Same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51" name="Straight Connector 50"/>
            <p:cNvCxnSpPr/>
            <p:nvPr/>
          </p:nvCxnSpPr>
          <p:spPr>
            <a:xfrm rot="21342462" flipH="1">
              <a:off x="2173472" y="6335897"/>
              <a:ext cx="250463" cy="3517"/>
            </a:xfrm>
            <a:prstGeom prst="line">
              <a:avLst/>
            </a:prstGeom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>
              <a:stCxn id="50" idx="0"/>
            </p:cNvCxnSpPr>
            <p:nvPr/>
          </p:nvCxnSpPr>
          <p:spPr>
            <a:xfrm flipH="1" flipV="1">
              <a:off x="2147278" y="6139374"/>
              <a:ext cx="266725" cy="92249"/>
            </a:xfrm>
            <a:prstGeom prst="line">
              <a:avLst/>
            </a:prstGeom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flipH="1" flipV="1">
              <a:off x="2881588" y="6302036"/>
              <a:ext cx="258367" cy="67798"/>
            </a:xfrm>
            <a:prstGeom prst="line">
              <a:avLst/>
            </a:prstGeom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flipH="1">
              <a:off x="2872181" y="6139374"/>
              <a:ext cx="242957" cy="65678"/>
            </a:xfrm>
            <a:prstGeom prst="line">
              <a:avLst/>
            </a:prstGeom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21342462" flipV="1">
              <a:off x="2621431" y="5786800"/>
              <a:ext cx="0" cy="531969"/>
            </a:xfrm>
            <a:prstGeom prst="line">
              <a:avLst/>
            </a:prstGeom>
            <a:ln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Rounded Rectangle 55"/>
            <p:cNvSpPr/>
            <p:nvPr/>
          </p:nvSpPr>
          <p:spPr>
            <a:xfrm rot="21342462">
              <a:off x="3112298" y="6039715"/>
              <a:ext cx="178680" cy="427214"/>
            </a:xfrm>
            <a:prstGeom prst="roundRect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59" name="Straight Connector 58"/>
            <p:cNvCxnSpPr/>
            <p:nvPr/>
          </p:nvCxnSpPr>
          <p:spPr>
            <a:xfrm rot="21342462" flipV="1">
              <a:off x="2594274" y="5733256"/>
              <a:ext cx="81363" cy="686759"/>
            </a:xfrm>
            <a:prstGeom prst="line">
              <a:avLst/>
            </a:prstGeom>
            <a:ln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9" name="Rounded Rectangle 48"/>
            <p:cNvSpPr/>
            <p:nvPr/>
          </p:nvSpPr>
          <p:spPr>
            <a:xfrm rot="21342462">
              <a:off x="1985099" y="6030328"/>
              <a:ext cx="178680" cy="427214"/>
            </a:xfrm>
            <a:prstGeom prst="roundRect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grpSp>
        <p:nvGrpSpPr>
          <p:cNvPr id="123" name="Group 122"/>
          <p:cNvGrpSpPr/>
          <p:nvPr/>
        </p:nvGrpSpPr>
        <p:grpSpPr>
          <a:xfrm>
            <a:off x="5436096" y="5733256"/>
            <a:ext cx="1800200" cy="792088"/>
            <a:chOff x="1835696" y="5733256"/>
            <a:chExt cx="1800200" cy="792088"/>
          </a:xfrm>
        </p:grpSpPr>
        <p:cxnSp>
          <p:nvCxnSpPr>
            <p:cNvPr id="124" name="Straight Connector 123"/>
            <p:cNvCxnSpPr/>
            <p:nvPr/>
          </p:nvCxnSpPr>
          <p:spPr>
            <a:xfrm rot="21342462">
              <a:off x="1873243" y="6419689"/>
              <a:ext cx="1573020" cy="105655"/>
            </a:xfrm>
            <a:prstGeom prst="line">
              <a:avLst/>
            </a:prstGeom>
            <a:ln>
              <a:prstDash val="lg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5" name="Straight Connector 124"/>
            <p:cNvCxnSpPr/>
            <p:nvPr/>
          </p:nvCxnSpPr>
          <p:spPr>
            <a:xfrm rot="21342462">
              <a:off x="1835696" y="6468100"/>
              <a:ext cx="1800200" cy="0"/>
            </a:xfrm>
            <a:prstGeom prst="line">
              <a:avLst/>
            </a:prstGeom>
            <a:ln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26" name="Snip Same Side Corner Rectangle 125"/>
            <p:cNvSpPr/>
            <p:nvPr/>
          </p:nvSpPr>
          <p:spPr>
            <a:xfrm rot="10542462">
              <a:off x="2413359" y="6066887"/>
              <a:ext cx="459462" cy="302860"/>
            </a:xfrm>
            <a:prstGeom prst="snip2Same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127" name="Straight Connector 126"/>
            <p:cNvCxnSpPr/>
            <p:nvPr/>
          </p:nvCxnSpPr>
          <p:spPr>
            <a:xfrm rot="21342462" flipH="1">
              <a:off x="2173472" y="6335897"/>
              <a:ext cx="250463" cy="3517"/>
            </a:xfrm>
            <a:prstGeom prst="line">
              <a:avLst/>
            </a:prstGeom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128" name="Straight Connector 127"/>
            <p:cNvCxnSpPr>
              <a:stCxn id="126" idx="0"/>
            </p:cNvCxnSpPr>
            <p:nvPr/>
          </p:nvCxnSpPr>
          <p:spPr>
            <a:xfrm flipH="1" flipV="1">
              <a:off x="2147278" y="6139374"/>
              <a:ext cx="266725" cy="92249"/>
            </a:xfrm>
            <a:prstGeom prst="line">
              <a:avLst/>
            </a:prstGeom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129" name="Straight Connector 128"/>
            <p:cNvCxnSpPr/>
            <p:nvPr/>
          </p:nvCxnSpPr>
          <p:spPr>
            <a:xfrm flipH="1" flipV="1">
              <a:off x="2881588" y="6302036"/>
              <a:ext cx="258367" cy="67798"/>
            </a:xfrm>
            <a:prstGeom prst="line">
              <a:avLst/>
            </a:prstGeom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130" name="Straight Connector 129"/>
            <p:cNvCxnSpPr/>
            <p:nvPr/>
          </p:nvCxnSpPr>
          <p:spPr>
            <a:xfrm flipH="1">
              <a:off x="2872181" y="6139374"/>
              <a:ext cx="242957" cy="65678"/>
            </a:xfrm>
            <a:prstGeom prst="line">
              <a:avLst/>
            </a:prstGeom>
          </p:spPr>
          <p:style>
            <a:lnRef idx="2">
              <a:schemeClr val="accent3"/>
            </a:lnRef>
            <a:fillRef idx="0">
              <a:schemeClr val="accent3"/>
            </a:fillRef>
            <a:effectRef idx="1">
              <a:schemeClr val="accent3"/>
            </a:effectRef>
            <a:fontRef idx="minor">
              <a:schemeClr val="tx1"/>
            </a:fontRef>
          </p:style>
        </p:cxnSp>
        <p:cxnSp>
          <p:nvCxnSpPr>
            <p:cNvPr id="131" name="Straight Connector 130"/>
            <p:cNvCxnSpPr/>
            <p:nvPr/>
          </p:nvCxnSpPr>
          <p:spPr>
            <a:xfrm rot="21342462" flipV="1">
              <a:off x="2621431" y="5786800"/>
              <a:ext cx="0" cy="531969"/>
            </a:xfrm>
            <a:prstGeom prst="line">
              <a:avLst/>
            </a:prstGeom>
            <a:ln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2" name="Rounded Rectangle 131"/>
            <p:cNvSpPr/>
            <p:nvPr/>
          </p:nvSpPr>
          <p:spPr>
            <a:xfrm rot="21342462">
              <a:off x="3112298" y="6039715"/>
              <a:ext cx="178680" cy="427214"/>
            </a:xfrm>
            <a:prstGeom prst="roundRect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133" name="Straight Connector 132"/>
            <p:cNvCxnSpPr/>
            <p:nvPr/>
          </p:nvCxnSpPr>
          <p:spPr>
            <a:xfrm rot="21342462" flipV="1">
              <a:off x="2594274" y="5733256"/>
              <a:ext cx="81363" cy="686759"/>
            </a:xfrm>
            <a:prstGeom prst="line">
              <a:avLst/>
            </a:prstGeom>
            <a:ln>
              <a:prstDash val="sys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34" name="Rounded Rectangle 133"/>
            <p:cNvSpPr/>
            <p:nvPr/>
          </p:nvSpPr>
          <p:spPr>
            <a:xfrm rot="21342462">
              <a:off x="1985099" y="6030328"/>
              <a:ext cx="178680" cy="427214"/>
            </a:xfrm>
            <a:prstGeom prst="roundRect">
              <a:avLst/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sp>
        <p:nvSpPr>
          <p:cNvPr id="140" name="Freeform 139"/>
          <p:cNvSpPr/>
          <p:nvPr/>
        </p:nvSpPr>
        <p:spPr>
          <a:xfrm>
            <a:off x="1079500" y="3604683"/>
            <a:ext cx="3708524" cy="1786467"/>
          </a:xfrm>
          <a:custGeom>
            <a:avLst/>
            <a:gdLst>
              <a:gd name="connsiteX0" fmla="*/ 0 w 3416300"/>
              <a:gd name="connsiteY0" fmla="*/ 1767417 h 1786467"/>
              <a:gd name="connsiteX1" fmla="*/ 381000 w 3416300"/>
              <a:gd name="connsiteY1" fmla="*/ 1780117 h 1786467"/>
              <a:gd name="connsiteX2" fmla="*/ 660400 w 3416300"/>
              <a:gd name="connsiteY2" fmla="*/ 1729317 h 1786467"/>
              <a:gd name="connsiteX3" fmla="*/ 927100 w 3416300"/>
              <a:gd name="connsiteY3" fmla="*/ 1589617 h 1786467"/>
              <a:gd name="connsiteX4" fmla="*/ 1181100 w 3416300"/>
              <a:gd name="connsiteY4" fmla="*/ 1335617 h 1786467"/>
              <a:gd name="connsiteX5" fmla="*/ 1549400 w 3416300"/>
              <a:gd name="connsiteY5" fmla="*/ 700617 h 1786467"/>
              <a:gd name="connsiteX6" fmla="*/ 1803400 w 3416300"/>
              <a:gd name="connsiteY6" fmla="*/ 306917 h 1786467"/>
              <a:gd name="connsiteX7" fmla="*/ 2044700 w 3416300"/>
              <a:gd name="connsiteY7" fmla="*/ 103717 h 1786467"/>
              <a:gd name="connsiteX8" fmla="*/ 2438400 w 3416300"/>
              <a:gd name="connsiteY8" fmla="*/ 14817 h 1786467"/>
              <a:gd name="connsiteX9" fmla="*/ 3149600 w 3416300"/>
              <a:gd name="connsiteY9" fmla="*/ 14817 h 1786467"/>
              <a:gd name="connsiteX10" fmla="*/ 3416300 w 3416300"/>
              <a:gd name="connsiteY10" fmla="*/ 14817 h 178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416300" h="1786467">
                <a:moveTo>
                  <a:pt x="0" y="1767417"/>
                </a:moveTo>
                <a:cubicBezTo>
                  <a:pt x="135466" y="1776942"/>
                  <a:pt x="270933" y="1786467"/>
                  <a:pt x="381000" y="1780117"/>
                </a:cubicBezTo>
                <a:cubicBezTo>
                  <a:pt x="491067" y="1773767"/>
                  <a:pt x="569383" y="1761067"/>
                  <a:pt x="660400" y="1729317"/>
                </a:cubicBezTo>
                <a:cubicBezTo>
                  <a:pt x="751417" y="1697567"/>
                  <a:pt x="840317" y="1655234"/>
                  <a:pt x="927100" y="1589617"/>
                </a:cubicBezTo>
                <a:cubicBezTo>
                  <a:pt x="1013883" y="1524000"/>
                  <a:pt x="1077383" y="1483784"/>
                  <a:pt x="1181100" y="1335617"/>
                </a:cubicBezTo>
                <a:cubicBezTo>
                  <a:pt x="1284817" y="1187450"/>
                  <a:pt x="1445683" y="872067"/>
                  <a:pt x="1549400" y="700617"/>
                </a:cubicBezTo>
                <a:cubicBezTo>
                  <a:pt x="1653117" y="529167"/>
                  <a:pt x="1720850" y="406400"/>
                  <a:pt x="1803400" y="306917"/>
                </a:cubicBezTo>
                <a:cubicBezTo>
                  <a:pt x="1885950" y="207434"/>
                  <a:pt x="1938867" y="152400"/>
                  <a:pt x="2044700" y="103717"/>
                </a:cubicBezTo>
                <a:cubicBezTo>
                  <a:pt x="2150533" y="55034"/>
                  <a:pt x="2254250" y="29634"/>
                  <a:pt x="2438400" y="14817"/>
                </a:cubicBezTo>
                <a:cubicBezTo>
                  <a:pt x="2622550" y="0"/>
                  <a:pt x="3149600" y="14817"/>
                  <a:pt x="3149600" y="14817"/>
                </a:cubicBezTo>
                <a:lnTo>
                  <a:pt x="3416300" y="14817"/>
                </a:ln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1" name="Freeform 140"/>
          <p:cNvSpPr/>
          <p:nvPr/>
        </p:nvSpPr>
        <p:spPr>
          <a:xfrm flipH="1">
            <a:off x="4442498" y="3606924"/>
            <a:ext cx="3600400" cy="1786467"/>
          </a:xfrm>
          <a:custGeom>
            <a:avLst/>
            <a:gdLst>
              <a:gd name="connsiteX0" fmla="*/ 0 w 3416300"/>
              <a:gd name="connsiteY0" fmla="*/ 1767417 h 1786467"/>
              <a:gd name="connsiteX1" fmla="*/ 381000 w 3416300"/>
              <a:gd name="connsiteY1" fmla="*/ 1780117 h 1786467"/>
              <a:gd name="connsiteX2" fmla="*/ 660400 w 3416300"/>
              <a:gd name="connsiteY2" fmla="*/ 1729317 h 1786467"/>
              <a:gd name="connsiteX3" fmla="*/ 927100 w 3416300"/>
              <a:gd name="connsiteY3" fmla="*/ 1589617 h 1786467"/>
              <a:gd name="connsiteX4" fmla="*/ 1181100 w 3416300"/>
              <a:gd name="connsiteY4" fmla="*/ 1335617 h 1786467"/>
              <a:gd name="connsiteX5" fmla="*/ 1549400 w 3416300"/>
              <a:gd name="connsiteY5" fmla="*/ 700617 h 1786467"/>
              <a:gd name="connsiteX6" fmla="*/ 1803400 w 3416300"/>
              <a:gd name="connsiteY6" fmla="*/ 306917 h 1786467"/>
              <a:gd name="connsiteX7" fmla="*/ 2044700 w 3416300"/>
              <a:gd name="connsiteY7" fmla="*/ 103717 h 1786467"/>
              <a:gd name="connsiteX8" fmla="*/ 2438400 w 3416300"/>
              <a:gd name="connsiteY8" fmla="*/ 14817 h 1786467"/>
              <a:gd name="connsiteX9" fmla="*/ 3149600 w 3416300"/>
              <a:gd name="connsiteY9" fmla="*/ 14817 h 1786467"/>
              <a:gd name="connsiteX10" fmla="*/ 3416300 w 3416300"/>
              <a:gd name="connsiteY10" fmla="*/ 14817 h 178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416300" h="1786467">
                <a:moveTo>
                  <a:pt x="0" y="1767417"/>
                </a:moveTo>
                <a:cubicBezTo>
                  <a:pt x="135466" y="1776942"/>
                  <a:pt x="270933" y="1786467"/>
                  <a:pt x="381000" y="1780117"/>
                </a:cubicBezTo>
                <a:cubicBezTo>
                  <a:pt x="491067" y="1773767"/>
                  <a:pt x="569383" y="1761067"/>
                  <a:pt x="660400" y="1729317"/>
                </a:cubicBezTo>
                <a:cubicBezTo>
                  <a:pt x="751417" y="1697567"/>
                  <a:pt x="840317" y="1655234"/>
                  <a:pt x="927100" y="1589617"/>
                </a:cubicBezTo>
                <a:cubicBezTo>
                  <a:pt x="1013883" y="1524000"/>
                  <a:pt x="1077383" y="1483784"/>
                  <a:pt x="1181100" y="1335617"/>
                </a:cubicBezTo>
                <a:cubicBezTo>
                  <a:pt x="1284817" y="1187450"/>
                  <a:pt x="1445683" y="872067"/>
                  <a:pt x="1549400" y="700617"/>
                </a:cubicBezTo>
                <a:cubicBezTo>
                  <a:pt x="1653117" y="529167"/>
                  <a:pt x="1720850" y="406400"/>
                  <a:pt x="1803400" y="306917"/>
                </a:cubicBezTo>
                <a:cubicBezTo>
                  <a:pt x="1885950" y="207434"/>
                  <a:pt x="1938867" y="152400"/>
                  <a:pt x="2044700" y="103717"/>
                </a:cubicBezTo>
                <a:cubicBezTo>
                  <a:pt x="2150533" y="55034"/>
                  <a:pt x="2254250" y="29634"/>
                  <a:pt x="2438400" y="14817"/>
                </a:cubicBezTo>
                <a:cubicBezTo>
                  <a:pt x="2622550" y="0"/>
                  <a:pt x="3149600" y="14817"/>
                  <a:pt x="3149600" y="14817"/>
                </a:cubicBezTo>
                <a:lnTo>
                  <a:pt x="3416300" y="14817"/>
                </a:lnTo>
              </a:path>
            </a:pathLst>
          </a:cu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7" name="Freeform 76"/>
          <p:cNvSpPr/>
          <p:nvPr/>
        </p:nvSpPr>
        <p:spPr>
          <a:xfrm>
            <a:off x="839177" y="5085184"/>
            <a:ext cx="3703959" cy="313432"/>
          </a:xfrm>
          <a:custGeom>
            <a:avLst/>
            <a:gdLst>
              <a:gd name="connsiteX0" fmla="*/ 0 w 3416300"/>
              <a:gd name="connsiteY0" fmla="*/ 1767417 h 1786467"/>
              <a:gd name="connsiteX1" fmla="*/ 381000 w 3416300"/>
              <a:gd name="connsiteY1" fmla="*/ 1780117 h 1786467"/>
              <a:gd name="connsiteX2" fmla="*/ 660400 w 3416300"/>
              <a:gd name="connsiteY2" fmla="*/ 1729317 h 1786467"/>
              <a:gd name="connsiteX3" fmla="*/ 927100 w 3416300"/>
              <a:gd name="connsiteY3" fmla="*/ 1589617 h 1786467"/>
              <a:gd name="connsiteX4" fmla="*/ 1181100 w 3416300"/>
              <a:gd name="connsiteY4" fmla="*/ 1335617 h 1786467"/>
              <a:gd name="connsiteX5" fmla="*/ 1549400 w 3416300"/>
              <a:gd name="connsiteY5" fmla="*/ 700617 h 1786467"/>
              <a:gd name="connsiteX6" fmla="*/ 1803400 w 3416300"/>
              <a:gd name="connsiteY6" fmla="*/ 306917 h 1786467"/>
              <a:gd name="connsiteX7" fmla="*/ 2044700 w 3416300"/>
              <a:gd name="connsiteY7" fmla="*/ 103717 h 1786467"/>
              <a:gd name="connsiteX8" fmla="*/ 2438400 w 3416300"/>
              <a:gd name="connsiteY8" fmla="*/ 14817 h 1786467"/>
              <a:gd name="connsiteX9" fmla="*/ 3149600 w 3416300"/>
              <a:gd name="connsiteY9" fmla="*/ 14817 h 1786467"/>
              <a:gd name="connsiteX10" fmla="*/ 3416300 w 3416300"/>
              <a:gd name="connsiteY10" fmla="*/ 14817 h 178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416300" h="1786467">
                <a:moveTo>
                  <a:pt x="0" y="1767417"/>
                </a:moveTo>
                <a:cubicBezTo>
                  <a:pt x="135466" y="1776942"/>
                  <a:pt x="270933" y="1786467"/>
                  <a:pt x="381000" y="1780117"/>
                </a:cubicBezTo>
                <a:cubicBezTo>
                  <a:pt x="491067" y="1773767"/>
                  <a:pt x="569383" y="1761067"/>
                  <a:pt x="660400" y="1729317"/>
                </a:cubicBezTo>
                <a:cubicBezTo>
                  <a:pt x="751417" y="1697567"/>
                  <a:pt x="840317" y="1655234"/>
                  <a:pt x="927100" y="1589617"/>
                </a:cubicBezTo>
                <a:cubicBezTo>
                  <a:pt x="1013883" y="1524000"/>
                  <a:pt x="1077383" y="1483784"/>
                  <a:pt x="1181100" y="1335617"/>
                </a:cubicBezTo>
                <a:cubicBezTo>
                  <a:pt x="1284817" y="1187450"/>
                  <a:pt x="1445683" y="872067"/>
                  <a:pt x="1549400" y="700617"/>
                </a:cubicBezTo>
                <a:cubicBezTo>
                  <a:pt x="1653117" y="529167"/>
                  <a:pt x="1720850" y="406400"/>
                  <a:pt x="1803400" y="306917"/>
                </a:cubicBezTo>
                <a:cubicBezTo>
                  <a:pt x="1885950" y="207434"/>
                  <a:pt x="1938867" y="152400"/>
                  <a:pt x="2044700" y="103717"/>
                </a:cubicBezTo>
                <a:cubicBezTo>
                  <a:pt x="2150533" y="55034"/>
                  <a:pt x="2254250" y="29634"/>
                  <a:pt x="2438400" y="14817"/>
                </a:cubicBezTo>
                <a:cubicBezTo>
                  <a:pt x="2622550" y="0"/>
                  <a:pt x="3149600" y="14817"/>
                  <a:pt x="3149600" y="14817"/>
                </a:cubicBezTo>
                <a:lnTo>
                  <a:pt x="3416300" y="14817"/>
                </a:lnTo>
              </a:path>
            </a:pathLst>
          </a:custGeom>
          <a:ln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8" name="Freeform 77"/>
          <p:cNvSpPr/>
          <p:nvPr/>
        </p:nvSpPr>
        <p:spPr>
          <a:xfrm flipH="1">
            <a:off x="4355976" y="5085185"/>
            <a:ext cx="3600400" cy="313432"/>
          </a:xfrm>
          <a:custGeom>
            <a:avLst/>
            <a:gdLst>
              <a:gd name="connsiteX0" fmla="*/ 0 w 3416300"/>
              <a:gd name="connsiteY0" fmla="*/ 1767417 h 1786467"/>
              <a:gd name="connsiteX1" fmla="*/ 381000 w 3416300"/>
              <a:gd name="connsiteY1" fmla="*/ 1780117 h 1786467"/>
              <a:gd name="connsiteX2" fmla="*/ 660400 w 3416300"/>
              <a:gd name="connsiteY2" fmla="*/ 1729317 h 1786467"/>
              <a:gd name="connsiteX3" fmla="*/ 927100 w 3416300"/>
              <a:gd name="connsiteY3" fmla="*/ 1589617 h 1786467"/>
              <a:gd name="connsiteX4" fmla="*/ 1181100 w 3416300"/>
              <a:gd name="connsiteY4" fmla="*/ 1335617 h 1786467"/>
              <a:gd name="connsiteX5" fmla="*/ 1549400 w 3416300"/>
              <a:gd name="connsiteY5" fmla="*/ 700617 h 1786467"/>
              <a:gd name="connsiteX6" fmla="*/ 1803400 w 3416300"/>
              <a:gd name="connsiteY6" fmla="*/ 306917 h 1786467"/>
              <a:gd name="connsiteX7" fmla="*/ 2044700 w 3416300"/>
              <a:gd name="connsiteY7" fmla="*/ 103717 h 1786467"/>
              <a:gd name="connsiteX8" fmla="*/ 2438400 w 3416300"/>
              <a:gd name="connsiteY8" fmla="*/ 14817 h 1786467"/>
              <a:gd name="connsiteX9" fmla="*/ 3149600 w 3416300"/>
              <a:gd name="connsiteY9" fmla="*/ 14817 h 1786467"/>
              <a:gd name="connsiteX10" fmla="*/ 3416300 w 3416300"/>
              <a:gd name="connsiteY10" fmla="*/ 14817 h 1786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416300" h="1786467">
                <a:moveTo>
                  <a:pt x="0" y="1767417"/>
                </a:moveTo>
                <a:cubicBezTo>
                  <a:pt x="135466" y="1776942"/>
                  <a:pt x="270933" y="1786467"/>
                  <a:pt x="381000" y="1780117"/>
                </a:cubicBezTo>
                <a:cubicBezTo>
                  <a:pt x="491067" y="1773767"/>
                  <a:pt x="569383" y="1761067"/>
                  <a:pt x="660400" y="1729317"/>
                </a:cubicBezTo>
                <a:cubicBezTo>
                  <a:pt x="751417" y="1697567"/>
                  <a:pt x="840317" y="1655234"/>
                  <a:pt x="927100" y="1589617"/>
                </a:cubicBezTo>
                <a:cubicBezTo>
                  <a:pt x="1013883" y="1524000"/>
                  <a:pt x="1077383" y="1483784"/>
                  <a:pt x="1181100" y="1335617"/>
                </a:cubicBezTo>
                <a:cubicBezTo>
                  <a:pt x="1284817" y="1187450"/>
                  <a:pt x="1445683" y="872067"/>
                  <a:pt x="1549400" y="700617"/>
                </a:cubicBezTo>
                <a:cubicBezTo>
                  <a:pt x="1653117" y="529167"/>
                  <a:pt x="1720850" y="406400"/>
                  <a:pt x="1803400" y="306917"/>
                </a:cubicBezTo>
                <a:cubicBezTo>
                  <a:pt x="1885950" y="207434"/>
                  <a:pt x="1938867" y="152400"/>
                  <a:pt x="2044700" y="103717"/>
                </a:cubicBezTo>
                <a:cubicBezTo>
                  <a:pt x="2150533" y="55034"/>
                  <a:pt x="2254250" y="29634"/>
                  <a:pt x="2438400" y="14817"/>
                </a:cubicBezTo>
                <a:cubicBezTo>
                  <a:pt x="2622550" y="0"/>
                  <a:pt x="3149600" y="14817"/>
                  <a:pt x="3149600" y="14817"/>
                </a:cubicBezTo>
                <a:lnTo>
                  <a:pt x="3416300" y="14817"/>
                </a:lnTo>
              </a:path>
            </a:pathLst>
          </a:custGeom>
          <a:ln>
            <a:solidFill>
              <a:schemeClr val="accent4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 flipV="1">
            <a:off x="1433277" y="1861698"/>
            <a:ext cx="0" cy="3854684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Straight Connector 78"/>
          <p:cNvCxnSpPr/>
          <p:nvPr/>
        </p:nvCxnSpPr>
        <p:spPr>
          <a:xfrm flipV="1">
            <a:off x="2648122" y="1861698"/>
            <a:ext cx="0" cy="3854684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Straight Connector 79"/>
          <p:cNvCxnSpPr/>
          <p:nvPr/>
        </p:nvCxnSpPr>
        <p:spPr>
          <a:xfrm flipV="1">
            <a:off x="3882697" y="1932862"/>
            <a:ext cx="0" cy="3854684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1" name="Straight Connector 80"/>
          <p:cNvCxnSpPr/>
          <p:nvPr/>
        </p:nvCxnSpPr>
        <p:spPr>
          <a:xfrm flipV="1">
            <a:off x="5198535" y="1932862"/>
            <a:ext cx="0" cy="3854684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2" name="Straight Connector 81"/>
          <p:cNvCxnSpPr/>
          <p:nvPr/>
        </p:nvCxnSpPr>
        <p:spPr>
          <a:xfrm flipV="1">
            <a:off x="6544589" y="1932862"/>
            <a:ext cx="0" cy="3854684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3" name="Straight Connector 82"/>
          <p:cNvCxnSpPr/>
          <p:nvPr/>
        </p:nvCxnSpPr>
        <p:spPr>
          <a:xfrm flipV="1">
            <a:off x="7819697" y="1932862"/>
            <a:ext cx="0" cy="3854684"/>
          </a:xfrm>
          <a:prstGeom prst="line">
            <a:avLst/>
          </a:prstGeom>
          <a:ln>
            <a:solidFill>
              <a:schemeClr val="bg2">
                <a:lumMod val="50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Connector 23"/>
          <p:cNvCxnSpPr/>
          <p:nvPr/>
        </p:nvCxnSpPr>
        <p:spPr>
          <a:xfrm>
            <a:off x="1087106" y="2447378"/>
            <a:ext cx="346171" cy="0"/>
          </a:xfrm>
          <a:prstGeom prst="line">
            <a:avLst/>
          </a:prstGeom>
          <a:ln w="254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7" name="Freeform 26"/>
          <p:cNvSpPr/>
          <p:nvPr/>
        </p:nvSpPr>
        <p:spPr>
          <a:xfrm>
            <a:off x="1438275" y="1838325"/>
            <a:ext cx="1209676" cy="605599"/>
          </a:xfrm>
          <a:custGeom>
            <a:avLst/>
            <a:gdLst>
              <a:gd name="connsiteX0" fmla="*/ 0 w 1214438"/>
              <a:gd name="connsiteY0" fmla="*/ 576263 h 576263"/>
              <a:gd name="connsiteX1" fmla="*/ 138113 w 1214438"/>
              <a:gd name="connsiteY1" fmla="*/ 566738 h 576263"/>
              <a:gd name="connsiteX2" fmla="*/ 352425 w 1214438"/>
              <a:gd name="connsiteY2" fmla="*/ 519113 h 576263"/>
              <a:gd name="connsiteX3" fmla="*/ 623888 w 1214438"/>
              <a:gd name="connsiteY3" fmla="*/ 347663 h 576263"/>
              <a:gd name="connsiteX4" fmla="*/ 814388 w 1214438"/>
              <a:gd name="connsiteY4" fmla="*/ 128588 h 576263"/>
              <a:gd name="connsiteX5" fmla="*/ 995363 w 1214438"/>
              <a:gd name="connsiteY5" fmla="*/ 28575 h 576263"/>
              <a:gd name="connsiteX6" fmla="*/ 1214438 w 1214438"/>
              <a:gd name="connsiteY6" fmla="*/ 0 h 576263"/>
              <a:gd name="connsiteX0" fmla="*/ 0 w 1214438"/>
              <a:gd name="connsiteY0" fmla="*/ 576263 h 577024"/>
              <a:gd name="connsiteX1" fmla="*/ 138113 w 1214438"/>
              <a:gd name="connsiteY1" fmla="*/ 566738 h 577024"/>
              <a:gd name="connsiteX2" fmla="*/ 409575 w 1214438"/>
              <a:gd name="connsiteY2" fmla="*/ 490538 h 577024"/>
              <a:gd name="connsiteX3" fmla="*/ 623888 w 1214438"/>
              <a:gd name="connsiteY3" fmla="*/ 347663 h 577024"/>
              <a:gd name="connsiteX4" fmla="*/ 814388 w 1214438"/>
              <a:gd name="connsiteY4" fmla="*/ 128588 h 577024"/>
              <a:gd name="connsiteX5" fmla="*/ 995363 w 1214438"/>
              <a:gd name="connsiteY5" fmla="*/ 28575 h 577024"/>
              <a:gd name="connsiteX6" fmla="*/ 1214438 w 1214438"/>
              <a:gd name="connsiteY6" fmla="*/ 0 h 577024"/>
              <a:gd name="connsiteX0" fmla="*/ 0 w 1214438"/>
              <a:gd name="connsiteY0" fmla="*/ 576263 h 577024"/>
              <a:gd name="connsiteX1" fmla="*/ 138113 w 1214438"/>
              <a:gd name="connsiteY1" fmla="*/ 566738 h 577024"/>
              <a:gd name="connsiteX2" fmla="*/ 409575 w 1214438"/>
              <a:gd name="connsiteY2" fmla="*/ 490538 h 577024"/>
              <a:gd name="connsiteX3" fmla="*/ 642938 w 1214438"/>
              <a:gd name="connsiteY3" fmla="*/ 319088 h 577024"/>
              <a:gd name="connsiteX4" fmla="*/ 814388 w 1214438"/>
              <a:gd name="connsiteY4" fmla="*/ 128588 h 577024"/>
              <a:gd name="connsiteX5" fmla="*/ 995363 w 1214438"/>
              <a:gd name="connsiteY5" fmla="*/ 28575 h 577024"/>
              <a:gd name="connsiteX6" fmla="*/ 1214438 w 1214438"/>
              <a:gd name="connsiteY6" fmla="*/ 0 h 577024"/>
              <a:gd name="connsiteX0" fmla="*/ 0 w 1214438"/>
              <a:gd name="connsiteY0" fmla="*/ 576263 h 577024"/>
              <a:gd name="connsiteX1" fmla="*/ 138113 w 1214438"/>
              <a:gd name="connsiteY1" fmla="*/ 566738 h 577024"/>
              <a:gd name="connsiteX2" fmla="*/ 409575 w 1214438"/>
              <a:gd name="connsiteY2" fmla="*/ 490538 h 577024"/>
              <a:gd name="connsiteX3" fmla="*/ 642938 w 1214438"/>
              <a:gd name="connsiteY3" fmla="*/ 319088 h 577024"/>
              <a:gd name="connsiteX4" fmla="*/ 842963 w 1214438"/>
              <a:gd name="connsiteY4" fmla="*/ 114300 h 577024"/>
              <a:gd name="connsiteX5" fmla="*/ 995363 w 1214438"/>
              <a:gd name="connsiteY5" fmla="*/ 28575 h 577024"/>
              <a:gd name="connsiteX6" fmla="*/ 1214438 w 1214438"/>
              <a:gd name="connsiteY6" fmla="*/ 0 h 577024"/>
              <a:gd name="connsiteX0" fmla="*/ 0 w 1214438"/>
              <a:gd name="connsiteY0" fmla="*/ 579287 h 580048"/>
              <a:gd name="connsiteX1" fmla="*/ 138113 w 1214438"/>
              <a:gd name="connsiteY1" fmla="*/ 569762 h 580048"/>
              <a:gd name="connsiteX2" fmla="*/ 409575 w 1214438"/>
              <a:gd name="connsiteY2" fmla="*/ 493562 h 580048"/>
              <a:gd name="connsiteX3" fmla="*/ 642938 w 1214438"/>
              <a:gd name="connsiteY3" fmla="*/ 322112 h 580048"/>
              <a:gd name="connsiteX4" fmla="*/ 842963 w 1214438"/>
              <a:gd name="connsiteY4" fmla="*/ 117324 h 580048"/>
              <a:gd name="connsiteX5" fmla="*/ 1028701 w 1214438"/>
              <a:gd name="connsiteY5" fmla="*/ 7787 h 580048"/>
              <a:gd name="connsiteX6" fmla="*/ 1214438 w 1214438"/>
              <a:gd name="connsiteY6" fmla="*/ 3024 h 580048"/>
              <a:gd name="connsiteX0" fmla="*/ 0 w 1214438"/>
              <a:gd name="connsiteY0" fmla="*/ 576263 h 577024"/>
              <a:gd name="connsiteX1" fmla="*/ 138113 w 1214438"/>
              <a:gd name="connsiteY1" fmla="*/ 566738 h 577024"/>
              <a:gd name="connsiteX2" fmla="*/ 409575 w 1214438"/>
              <a:gd name="connsiteY2" fmla="*/ 490538 h 577024"/>
              <a:gd name="connsiteX3" fmla="*/ 642938 w 1214438"/>
              <a:gd name="connsiteY3" fmla="*/ 319088 h 577024"/>
              <a:gd name="connsiteX4" fmla="*/ 842963 w 1214438"/>
              <a:gd name="connsiteY4" fmla="*/ 114300 h 577024"/>
              <a:gd name="connsiteX5" fmla="*/ 1038226 w 1214438"/>
              <a:gd name="connsiteY5" fmla="*/ 14288 h 577024"/>
              <a:gd name="connsiteX6" fmla="*/ 1214438 w 1214438"/>
              <a:gd name="connsiteY6" fmla="*/ 0 h 577024"/>
              <a:gd name="connsiteX0" fmla="*/ 0 w 1209676"/>
              <a:gd name="connsiteY0" fmla="*/ 604838 h 605599"/>
              <a:gd name="connsiteX1" fmla="*/ 138113 w 1209676"/>
              <a:gd name="connsiteY1" fmla="*/ 595313 h 605599"/>
              <a:gd name="connsiteX2" fmla="*/ 409575 w 1209676"/>
              <a:gd name="connsiteY2" fmla="*/ 519113 h 605599"/>
              <a:gd name="connsiteX3" fmla="*/ 642938 w 1209676"/>
              <a:gd name="connsiteY3" fmla="*/ 347663 h 605599"/>
              <a:gd name="connsiteX4" fmla="*/ 842963 w 1209676"/>
              <a:gd name="connsiteY4" fmla="*/ 142875 h 605599"/>
              <a:gd name="connsiteX5" fmla="*/ 1038226 w 1209676"/>
              <a:gd name="connsiteY5" fmla="*/ 42863 h 605599"/>
              <a:gd name="connsiteX6" fmla="*/ 1209676 w 1209676"/>
              <a:gd name="connsiteY6" fmla="*/ 0 h 6055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09676" h="605599">
                <a:moveTo>
                  <a:pt x="0" y="604838"/>
                </a:moveTo>
                <a:cubicBezTo>
                  <a:pt x="39688" y="604838"/>
                  <a:pt x="69851" y="609600"/>
                  <a:pt x="138113" y="595313"/>
                </a:cubicBezTo>
                <a:cubicBezTo>
                  <a:pt x="206375" y="581026"/>
                  <a:pt x="325438" y="560388"/>
                  <a:pt x="409575" y="519113"/>
                </a:cubicBezTo>
                <a:cubicBezTo>
                  <a:pt x="493713" y="477838"/>
                  <a:pt x="570707" y="410369"/>
                  <a:pt x="642938" y="347663"/>
                </a:cubicBezTo>
                <a:cubicBezTo>
                  <a:pt x="715169" y="284957"/>
                  <a:pt x="777082" y="193675"/>
                  <a:pt x="842963" y="142875"/>
                </a:cubicBezTo>
                <a:cubicBezTo>
                  <a:pt x="908844" y="92075"/>
                  <a:pt x="977107" y="66675"/>
                  <a:pt x="1038226" y="42863"/>
                </a:cubicBezTo>
                <a:cubicBezTo>
                  <a:pt x="1099345" y="19051"/>
                  <a:pt x="1127920" y="8731"/>
                  <a:pt x="1209676" y="0"/>
                </a:cubicBezTo>
              </a:path>
            </a:pathLst>
          </a:custGeom>
          <a:noFill/>
          <a:ln w="25400" cmpd="sng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4" name="Freeform 83"/>
          <p:cNvSpPr/>
          <p:nvPr/>
        </p:nvSpPr>
        <p:spPr>
          <a:xfrm flipH="1">
            <a:off x="2648121" y="1841779"/>
            <a:ext cx="1234575" cy="605599"/>
          </a:xfrm>
          <a:custGeom>
            <a:avLst/>
            <a:gdLst>
              <a:gd name="connsiteX0" fmla="*/ 0 w 1214438"/>
              <a:gd name="connsiteY0" fmla="*/ 576263 h 576263"/>
              <a:gd name="connsiteX1" fmla="*/ 138113 w 1214438"/>
              <a:gd name="connsiteY1" fmla="*/ 566738 h 576263"/>
              <a:gd name="connsiteX2" fmla="*/ 352425 w 1214438"/>
              <a:gd name="connsiteY2" fmla="*/ 519113 h 576263"/>
              <a:gd name="connsiteX3" fmla="*/ 623888 w 1214438"/>
              <a:gd name="connsiteY3" fmla="*/ 347663 h 576263"/>
              <a:gd name="connsiteX4" fmla="*/ 814388 w 1214438"/>
              <a:gd name="connsiteY4" fmla="*/ 128588 h 576263"/>
              <a:gd name="connsiteX5" fmla="*/ 995363 w 1214438"/>
              <a:gd name="connsiteY5" fmla="*/ 28575 h 576263"/>
              <a:gd name="connsiteX6" fmla="*/ 1214438 w 1214438"/>
              <a:gd name="connsiteY6" fmla="*/ 0 h 576263"/>
              <a:gd name="connsiteX0" fmla="*/ 0 w 1214438"/>
              <a:gd name="connsiteY0" fmla="*/ 576263 h 577024"/>
              <a:gd name="connsiteX1" fmla="*/ 138113 w 1214438"/>
              <a:gd name="connsiteY1" fmla="*/ 566738 h 577024"/>
              <a:gd name="connsiteX2" fmla="*/ 409575 w 1214438"/>
              <a:gd name="connsiteY2" fmla="*/ 490538 h 577024"/>
              <a:gd name="connsiteX3" fmla="*/ 623888 w 1214438"/>
              <a:gd name="connsiteY3" fmla="*/ 347663 h 577024"/>
              <a:gd name="connsiteX4" fmla="*/ 814388 w 1214438"/>
              <a:gd name="connsiteY4" fmla="*/ 128588 h 577024"/>
              <a:gd name="connsiteX5" fmla="*/ 995363 w 1214438"/>
              <a:gd name="connsiteY5" fmla="*/ 28575 h 577024"/>
              <a:gd name="connsiteX6" fmla="*/ 1214438 w 1214438"/>
              <a:gd name="connsiteY6" fmla="*/ 0 h 577024"/>
              <a:gd name="connsiteX0" fmla="*/ 0 w 1214438"/>
              <a:gd name="connsiteY0" fmla="*/ 576263 h 577024"/>
              <a:gd name="connsiteX1" fmla="*/ 138113 w 1214438"/>
              <a:gd name="connsiteY1" fmla="*/ 566738 h 577024"/>
              <a:gd name="connsiteX2" fmla="*/ 409575 w 1214438"/>
              <a:gd name="connsiteY2" fmla="*/ 490538 h 577024"/>
              <a:gd name="connsiteX3" fmla="*/ 642938 w 1214438"/>
              <a:gd name="connsiteY3" fmla="*/ 319088 h 577024"/>
              <a:gd name="connsiteX4" fmla="*/ 814388 w 1214438"/>
              <a:gd name="connsiteY4" fmla="*/ 128588 h 577024"/>
              <a:gd name="connsiteX5" fmla="*/ 995363 w 1214438"/>
              <a:gd name="connsiteY5" fmla="*/ 28575 h 577024"/>
              <a:gd name="connsiteX6" fmla="*/ 1214438 w 1214438"/>
              <a:gd name="connsiteY6" fmla="*/ 0 h 577024"/>
              <a:gd name="connsiteX0" fmla="*/ 0 w 1214438"/>
              <a:gd name="connsiteY0" fmla="*/ 576263 h 577024"/>
              <a:gd name="connsiteX1" fmla="*/ 138113 w 1214438"/>
              <a:gd name="connsiteY1" fmla="*/ 566738 h 577024"/>
              <a:gd name="connsiteX2" fmla="*/ 409575 w 1214438"/>
              <a:gd name="connsiteY2" fmla="*/ 490538 h 577024"/>
              <a:gd name="connsiteX3" fmla="*/ 642938 w 1214438"/>
              <a:gd name="connsiteY3" fmla="*/ 319088 h 577024"/>
              <a:gd name="connsiteX4" fmla="*/ 842963 w 1214438"/>
              <a:gd name="connsiteY4" fmla="*/ 114300 h 577024"/>
              <a:gd name="connsiteX5" fmla="*/ 995363 w 1214438"/>
              <a:gd name="connsiteY5" fmla="*/ 28575 h 577024"/>
              <a:gd name="connsiteX6" fmla="*/ 1214438 w 1214438"/>
              <a:gd name="connsiteY6" fmla="*/ 0 h 577024"/>
              <a:gd name="connsiteX0" fmla="*/ 0 w 1214438"/>
              <a:gd name="connsiteY0" fmla="*/ 579287 h 580048"/>
              <a:gd name="connsiteX1" fmla="*/ 138113 w 1214438"/>
              <a:gd name="connsiteY1" fmla="*/ 569762 h 580048"/>
              <a:gd name="connsiteX2" fmla="*/ 409575 w 1214438"/>
              <a:gd name="connsiteY2" fmla="*/ 493562 h 580048"/>
              <a:gd name="connsiteX3" fmla="*/ 642938 w 1214438"/>
              <a:gd name="connsiteY3" fmla="*/ 322112 h 580048"/>
              <a:gd name="connsiteX4" fmla="*/ 842963 w 1214438"/>
              <a:gd name="connsiteY4" fmla="*/ 117324 h 580048"/>
              <a:gd name="connsiteX5" fmla="*/ 1028701 w 1214438"/>
              <a:gd name="connsiteY5" fmla="*/ 7787 h 580048"/>
              <a:gd name="connsiteX6" fmla="*/ 1214438 w 1214438"/>
              <a:gd name="connsiteY6" fmla="*/ 3024 h 580048"/>
              <a:gd name="connsiteX0" fmla="*/ 0 w 1214438"/>
              <a:gd name="connsiteY0" fmla="*/ 576263 h 577024"/>
              <a:gd name="connsiteX1" fmla="*/ 138113 w 1214438"/>
              <a:gd name="connsiteY1" fmla="*/ 566738 h 577024"/>
              <a:gd name="connsiteX2" fmla="*/ 409575 w 1214438"/>
              <a:gd name="connsiteY2" fmla="*/ 490538 h 577024"/>
              <a:gd name="connsiteX3" fmla="*/ 642938 w 1214438"/>
              <a:gd name="connsiteY3" fmla="*/ 319088 h 577024"/>
              <a:gd name="connsiteX4" fmla="*/ 842963 w 1214438"/>
              <a:gd name="connsiteY4" fmla="*/ 114300 h 577024"/>
              <a:gd name="connsiteX5" fmla="*/ 1038226 w 1214438"/>
              <a:gd name="connsiteY5" fmla="*/ 14288 h 577024"/>
              <a:gd name="connsiteX6" fmla="*/ 1214438 w 1214438"/>
              <a:gd name="connsiteY6" fmla="*/ 0 h 577024"/>
              <a:gd name="connsiteX0" fmla="*/ 0 w 1209676"/>
              <a:gd name="connsiteY0" fmla="*/ 604838 h 605599"/>
              <a:gd name="connsiteX1" fmla="*/ 138113 w 1209676"/>
              <a:gd name="connsiteY1" fmla="*/ 595313 h 605599"/>
              <a:gd name="connsiteX2" fmla="*/ 409575 w 1209676"/>
              <a:gd name="connsiteY2" fmla="*/ 519113 h 605599"/>
              <a:gd name="connsiteX3" fmla="*/ 642938 w 1209676"/>
              <a:gd name="connsiteY3" fmla="*/ 347663 h 605599"/>
              <a:gd name="connsiteX4" fmla="*/ 842963 w 1209676"/>
              <a:gd name="connsiteY4" fmla="*/ 142875 h 605599"/>
              <a:gd name="connsiteX5" fmla="*/ 1038226 w 1209676"/>
              <a:gd name="connsiteY5" fmla="*/ 42863 h 605599"/>
              <a:gd name="connsiteX6" fmla="*/ 1209676 w 1209676"/>
              <a:gd name="connsiteY6" fmla="*/ 0 h 60559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209676" h="605599">
                <a:moveTo>
                  <a:pt x="0" y="604838"/>
                </a:moveTo>
                <a:cubicBezTo>
                  <a:pt x="39688" y="604838"/>
                  <a:pt x="69851" y="609600"/>
                  <a:pt x="138113" y="595313"/>
                </a:cubicBezTo>
                <a:cubicBezTo>
                  <a:pt x="206375" y="581026"/>
                  <a:pt x="325438" y="560388"/>
                  <a:pt x="409575" y="519113"/>
                </a:cubicBezTo>
                <a:cubicBezTo>
                  <a:pt x="493713" y="477838"/>
                  <a:pt x="570707" y="410369"/>
                  <a:pt x="642938" y="347663"/>
                </a:cubicBezTo>
                <a:cubicBezTo>
                  <a:pt x="715169" y="284957"/>
                  <a:pt x="777082" y="193675"/>
                  <a:pt x="842963" y="142875"/>
                </a:cubicBezTo>
                <a:cubicBezTo>
                  <a:pt x="908844" y="92075"/>
                  <a:pt x="977107" y="66675"/>
                  <a:pt x="1038226" y="42863"/>
                </a:cubicBezTo>
                <a:cubicBezTo>
                  <a:pt x="1099345" y="19051"/>
                  <a:pt x="1127920" y="8731"/>
                  <a:pt x="1209676" y="0"/>
                </a:cubicBezTo>
              </a:path>
            </a:pathLst>
          </a:custGeom>
          <a:noFill/>
          <a:ln w="25400" cmpd="sng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28" name="Group 27"/>
          <p:cNvGrpSpPr/>
          <p:nvPr/>
        </p:nvGrpSpPr>
        <p:grpSpPr>
          <a:xfrm rot="10800000">
            <a:off x="5203766" y="2459907"/>
            <a:ext cx="2795590" cy="609053"/>
            <a:chOff x="1239506" y="1990725"/>
            <a:chExt cx="2795590" cy="609053"/>
          </a:xfrm>
        </p:grpSpPr>
        <p:cxnSp>
          <p:nvCxnSpPr>
            <p:cNvPr id="88" name="Straight Connector 87"/>
            <p:cNvCxnSpPr/>
            <p:nvPr/>
          </p:nvCxnSpPr>
          <p:spPr>
            <a:xfrm>
              <a:off x="1239506" y="2599778"/>
              <a:ext cx="346171" cy="0"/>
            </a:xfrm>
            <a:prstGeom prst="line">
              <a:avLst/>
            </a:prstGeom>
            <a:ln w="25400">
              <a:solidFill>
                <a:srgbClr val="00B0F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89" name="Freeform 88"/>
            <p:cNvSpPr/>
            <p:nvPr/>
          </p:nvSpPr>
          <p:spPr>
            <a:xfrm>
              <a:off x="1590675" y="1990725"/>
              <a:ext cx="1209676" cy="605599"/>
            </a:xfrm>
            <a:custGeom>
              <a:avLst/>
              <a:gdLst>
                <a:gd name="connsiteX0" fmla="*/ 0 w 1214438"/>
                <a:gd name="connsiteY0" fmla="*/ 576263 h 576263"/>
                <a:gd name="connsiteX1" fmla="*/ 138113 w 1214438"/>
                <a:gd name="connsiteY1" fmla="*/ 566738 h 576263"/>
                <a:gd name="connsiteX2" fmla="*/ 352425 w 1214438"/>
                <a:gd name="connsiteY2" fmla="*/ 519113 h 576263"/>
                <a:gd name="connsiteX3" fmla="*/ 623888 w 1214438"/>
                <a:gd name="connsiteY3" fmla="*/ 347663 h 576263"/>
                <a:gd name="connsiteX4" fmla="*/ 814388 w 1214438"/>
                <a:gd name="connsiteY4" fmla="*/ 128588 h 576263"/>
                <a:gd name="connsiteX5" fmla="*/ 995363 w 1214438"/>
                <a:gd name="connsiteY5" fmla="*/ 28575 h 576263"/>
                <a:gd name="connsiteX6" fmla="*/ 1214438 w 1214438"/>
                <a:gd name="connsiteY6" fmla="*/ 0 h 576263"/>
                <a:gd name="connsiteX0" fmla="*/ 0 w 1214438"/>
                <a:gd name="connsiteY0" fmla="*/ 576263 h 577024"/>
                <a:gd name="connsiteX1" fmla="*/ 138113 w 1214438"/>
                <a:gd name="connsiteY1" fmla="*/ 566738 h 577024"/>
                <a:gd name="connsiteX2" fmla="*/ 409575 w 1214438"/>
                <a:gd name="connsiteY2" fmla="*/ 490538 h 577024"/>
                <a:gd name="connsiteX3" fmla="*/ 623888 w 1214438"/>
                <a:gd name="connsiteY3" fmla="*/ 347663 h 577024"/>
                <a:gd name="connsiteX4" fmla="*/ 814388 w 1214438"/>
                <a:gd name="connsiteY4" fmla="*/ 128588 h 577024"/>
                <a:gd name="connsiteX5" fmla="*/ 995363 w 1214438"/>
                <a:gd name="connsiteY5" fmla="*/ 28575 h 577024"/>
                <a:gd name="connsiteX6" fmla="*/ 1214438 w 1214438"/>
                <a:gd name="connsiteY6" fmla="*/ 0 h 577024"/>
                <a:gd name="connsiteX0" fmla="*/ 0 w 1214438"/>
                <a:gd name="connsiteY0" fmla="*/ 576263 h 577024"/>
                <a:gd name="connsiteX1" fmla="*/ 138113 w 1214438"/>
                <a:gd name="connsiteY1" fmla="*/ 566738 h 577024"/>
                <a:gd name="connsiteX2" fmla="*/ 409575 w 1214438"/>
                <a:gd name="connsiteY2" fmla="*/ 490538 h 577024"/>
                <a:gd name="connsiteX3" fmla="*/ 642938 w 1214438"/>
                <a:gd name="connsiteY3" fmla="*/ 319088 h 577024"/>
                <a:gd name="connsiteX4" fmla="*/ 814388 w 1214438"/>
                <a:gd name="connsiteY4" fmla="*/ 128588 h 577024"/>
                <a:gd name="connsiteX5" fmla="*/ 995363 w 1214438"/>
                <a:gd name="connsiteY5" fmla="*/ 28575 h 577024"/>
                <a:gd name="connsiteX6" fmla="*/ 1214438 w 1214438"/>
                <a:gd name="connsiteY6" fmla="*/ 0 h 577024"/>
                <a:gd name="connsiteX0" fmla="*/ 0 w 1214438"/>
                <a:gd name="connsiteY0" fmla="*/ 576263 h 577024"/>
                <a:gd name="connsiteX1" fmla="*/ 138113 w 1214438"/>
                <a:gd name="connsiteY1" fmla="*/ 566738 h 577024"/>
                <a:gd name="connsiteX2" fmla="*/ 409575 w 1214438"/>
                <a:gd name="connsiteY2" fmla="*/ 490538 h 577024"/>
                <a:gd name="connsiteX3" fmla="*/ 642938 w 1214438"/>
                <a:gd name="connsiteY3" fmla="*/ 319088 h 577024"/>
                <a:gd name="connsiteX4" fmla="*/ 842963 w 1214438"/>
                <a:gd name="connsiteY4" fmla="*/ 114300 h 577024"/>
                <a:gd name="connsiteX5" fmla="*/ 995363 w 1214438"/>
                <a:gd name="connsiteY5" fmla="*/ 28575 h 577024"/>
                <a:gd name="connsiteX6" fmla="*/ 1214438 w 1214438"/>
                <a:gd name="connsiteY6" fmla="*/ 0 h 577024"/>
                <a:gd name="connsiteX0" fmla="*/ 0 w 1214438"/>
                <a:gd name="connsiteY0" fmla="*/ 579287 h 580048"/>
                <a:gd name="connsiteX1" fmla="*/ 138113 w 1214438"/>
                <a:gd name="connsiteY1" fmla="*/ 569762 h 580048"/>
                <a:gd name="connsiteX2" fmla="*/ 409575 w 1214438"/>
                <a:gd name="connsiteY2" fmla="*/ 493562 h 580048"/>
                <a:gd name="connsiteX3" fmla="*/ 642938 w 1214438"/>
                <a:gd name="connsiteY3" fmla="*/ 322112 h 580048"/>
                <a:gd name="connsiteX4" fmla="*/ 842963 w 1214438"/>
                <a:gd name="connsiteY4" fmla="*/ 117324 h 580048"/>
                <a:gd name="connsiteX5" fmla="*/ 1028701 w 1214438"/>
                <a:gd name="connsiteY5" fmla="*/ 7787 h 580048"/>
                <a:gd name="connsiteX6" fmla="*/ 1214438 w 1214438"/>
                <a:gd name="connsiteY6" fmla="*/ 3024 h 580048"/>
                <a:gd name="connsiteX0" fmla="*/ 0 w 1214438"/>
                <a:gd name="connsiteY0" fmla="*/ 576263 h 577024"/>
                <a:gd name="connsiteX1" fmla="*/ 138113 w 1214438"/>
                <a:gd name="connsiteY1" fmla="*/ 566738 h 577024"/>
                <a:gd name="connsiteX2" fmla="*/ 409575 w 1214438"/>
                <a:gd name="connsiteY2" fmla="*/ 490538 h 577024"/>
                <a:gd name="connsiteX3" fmla="*/ 642938 w 1214438"/>
                <a:gd name="connsiteY3" fmla="*/ 319088 h 577024"/>
                <a:gd name="connsiteX4" fmla="*/ 842963 w 1214438"/>
                <a:gd name="connsiteY4" fmla="*/ 114300 h 577024"/>
                <a:gd name="connsiteX5" fmla="*/ 1038226 w 1214438"/>
                <a:gd name="connsiteY5" fmla="*/ 14288 h 577024"/>
                <a:gd name="connsiteX6" fmla="*/ 1214438 w 1214438"/>
                <a:gd name="connsiteY6" fmla="*/ 0 h 577024"/>
                <a:gd name="connsiteX0" fmla="*/ 0 w 1209676"/>
                <a:gd name="connsiteY0" fmla="*/ 604838 h 605599"/>
                <a:gd name="connsiteX1" fmla="*/ 138113 w 1209676"/>
                <a:gd name="connsiteY1" fmla="*/ 595313 h 605599"/>
                <a:gd name="connsiteX2" fmla="*/ 409575 w 1209676"/>
                <a:gd name="connsiteY2" fmla="*/ 519113 h 605599"/>
                <a:gd name="connsiteX3" fmla="*/ 642938 w 1209676"/>
                <a:gd name="connsiteY3" fmla="*/ 347663 h 605599"/>
                <a:gd name="connsiteX4" fmla="*/ 842963 w 1209676"/>
                <a:gd name="connsiteY4" fmla="*/ 142875 h 605599"/>
                <a:gd name="connsiteX5" fmla="*/ 1038226 w 1209676"/>
                <a:gd name="connsiteY5" fmla="*/ 42863 h 605599"/>
                <a:gd name="connsiteX6" fmla="*/ 1209676 w 1209676"/>
                <a:gd name="connsiteY6" fmla="*/ 0 h 6055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09676" h="605599">
                  <a:moveTo>
                    <a:pt x="0" y="604838"/>
                  </a:moveTo>
                  <a:cubicBezTo>
                    <a:pt x="39688" y="604838"/>
                    <a:pt x="69851" y="609600"/>
                    <a:pt x="138113" y="595313"/>
                  </a:cubicBezTo>
                  <a:cubicBezTo>
                    <a:pt x="206375" y="581026"/>
                    <a:pt x="325438" y="560388"/>
                    <a:pt x="409575" y="519113"/>
                  </a:cubicBezTo>
                  <a:cubicBezTo>
                    <a:pt x="493713" y="477838"/>
                    <a:pt x="570707" y="410369"/>
                    <a:pt x="642938" y="347663"/>
                  </a:cubicBezTo>
                  <a:cubicBezTo>
                    <a:pt x="715169" y="284957"/>
                    <a:pt x="777082" y="193675"/>
                    <a:pt x="842963" y="142875"/>
                  </a:cubicBezTo>
                  <a:cubicBezTo>
                    <a:pt x="908844" y="92075"/>
                    <a:pt x="977107" y="66675"/>
                    <a:pt x="1038226" y="42863"/>
                  </a:cubicBezTo>
                  <a:cubicBezTo>
                    <a:pt x="1099345" y="19051"/>
                    <a:pt x="1127920" y="8731"/>
                    <a:pt x="1209676" y="0"/>
                  </a:cubicBezTo>
                </a:path>
              </a:pathLst>
            </a:custGeom>
            <a:noFill/>
            <a:ln w="25400" cmpd="sng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0" name="Freeform 89"/>
            <p:cNvSpPr/>
            <p:nvPr/>
          </p:nvSpPr>
          <p:spPr>
            <a:xfrm flipH="1">
              <a:off x="2800521" y="1994179"/>
              <a:ext cx="1234575" cy="605599"/>
            </a:xfrm>
            <a:custGeom>
              <a:avLst/>
              <a:gdLst>
                <a:gd name="connsiteX0" fmla="*/ 0 w 1214438"/>
                <a:gd name="connsiteY0" fmla="*/ 576263 h 576263"/>
                <a:gd name="connsiteX1" fmla="*/ 138113 w 1214438"/>
                <a:gd name="connsiteY1" fmla="*/ 566738 h 576263"/>
                <a:gd name="connsiteX2" fmla="*/ 352425 w 1214438"/>
                <a:gd name="connsiteY2" fmla="*/ 519113 h 576263"/>
                <a:gd name="connsiteX3" fmla="*/ 623888 w 1214438"/>
                <a:gd name="connsiteY3" fmla="*/ 347663 h 576263"/>
                <a:gd name="connsiteX4" fmla="*/ 814388 w 1214438"/>
                <a:gd name="connsiteY4" fmla="*/ 128588 h 576263"/>
                <a:gd name="connsiteX5" fmla="*/ 995363 w 1214438"/>
                <a:gd name="connsiteY5" fmla="*/ 28575 h 576263"/>
                <a:gd name="connsiteX6" fmla="*/ 1214438 w 1214438"/>
                <a:gd name="connsiteY6" fmla="*/ 0 h 576263"/>
                <a:gd name="connsiteX0" fmla="*/ 0 w 1214438"/>
                <a:gd name="connsiteY0" fmla="*/ 576263 h 577024"/>
                <a:gd name="connsiteX1" fmla="*/ 138113 w 1214438"/>
                <a:gd name="connsiteY1" fmla="*/ 566738 h 577024"/>
                <a:gd name="connsiteX2" fmla="*/ 409575 w 1214438"/>
                <a:gd name="connsiteY2" fmla="*/ 490538 h 577024"/>
                <a:gd name="connsiteX3" fmla="*/ 623888 w 1214438"/>
                <a:gd name="connsiteY3" fmla="*/ 347663 h 577024"/>
                <a:gd name="connsiteX4" fmla="*/ 814388 w 1214438"/>
                <a:gd name="connsiteY4" fmla="*/ 128588 h 577024"/>
                <a:gd name="connsiteX5" fmla="*/ 995363 w 1214438"/>
                <a:gd name="connsiteY5" fmla="*/ 28575 h 577024"/>
                <a:gd name="connsiteX6" fmla="*/ 1214438 w 1214438"/>
                <a:gd name="connsiteY6" fmla="*/ 0 h 577024"/>
                <a:gd name="connsiteX0" fmla="*/ 0 w 1214438"/>
                <a:gd name="connsiteY0" fmla="*/ 576263 h 577024"/>
                <a:gd name="connsiteX1" fmla="*/ 138113 w 1214438"/>
                <a:gd name="connsiteY1" fmla="*/ 566738 h 577024"/>
                <a:gd name="connsiteX2" fmla="*/ 409575 w 1214438"/>
                <a:gd name="connsiteY2" fmla="*/ 490538 h 577024"/>
                <a:gd name="connsiteX3" fmla="*/ 642938 w 1214438"/>
                <a:gd name="connsiteY3" fmla="*/ 319088 h 577024"/>
                <a:gd name="connsiteX4" fmla="*/ 814388 w 1214438"/>
                <a:gd name="connsiteY4" fmla="*/ 128588 h 577024"/>
                <a:gd name="connsiteX5" fmla="*/ 995363 w 1214438"/>
                <a:gd name="connsiteY5" fmla="*/ 28575 h 577024"/>
                <a:gd name="connsiteX6" fmla="*/ 1214438 w 1214438"/>
                <a:gd name="connsiteY6" fmla="*/ 0 h 577024"/>
                <a:gd name="connsiteX0" fmla="*/ 0 w 1214438"/>
                <a:gd name="connsiteY0" fmla="*/ 576263 h 577024"/>
                <a:gd name="connsiteX1" fmla="*/ 138113 w 1214438"/>
                <a:gd name="connsiteY1" fmla="*/ 566738 h 577024"/>
                <a:gd name="connsiteX2" fmla="*/ 409575 w 1214438"/>
                <a:gd name="connsiteY2" fmla="*/ 490538 h 577024"/>
                <a:gd name="connsiteX3" fmla="*/ 642938 w 1214438"/>
                <a:gd name="connsiteY3" fmla="*/ 319088 h 577024"/>
                <a:gd name="connsiteX4" fmla="*/ 842963 w 1214438"/>
                <a:gd name="connsiteY4" fmla="*/ 114300 h 577024"/>
                <a:gd name="connsiteX5" fmla="*/ 995363 w 1214438"/>
                <a:gd name="connsiteY5" fmla="*/ 28575 h 577024"/>
                <a:gd name="connsiteX6" fmla="*/ 1214438 w 1214438"/>
                <a:gd name="connsiteY6" fmla="*/ 0 h 577024"/>
                <a:gd name="connsiteX0" fmla="*/ 0 w 1214438"/>
                <a:gd name="connsiteY0" fmla="*/ 579287 h 580048"/>
                <a:gd name="connsiteX1" fmla="*/ 138113 w 1214438"/>
                <a:gd name="connsiteY1" fmla="*/ 569762 h 580048"/>
                <a:gd name="connsiteX2" fmla="*/ 409575 w 1214438"/>
                <a:gd name="connsiteY2" fmla="*/ 493562 h 580048"/>
                <a:gd name="connsiteX3" fmla="*/ 642938 w 1214438"/>
                <a:gd name="connsiteY3" fmla="*/ 322112 h 580048"/>
                <a:gd name="connsiteX4" fmla="*/ 842963 w 1214438"/>
                <a:gd name="connsiteY4" fmla="*/ 117324 h 580048"/>
                <a:gd name="connsiteX5" fmla="*/ 1028701 w 1214438"/>
                <a:gd name="connsiteY5" fmla="*/ 7787 h 580048"/>
                <a:gd name="connsiteX6" fmla="*/ 1214438 w 1214438"/>
                <a:gd name="connsiteY6" fmla="*/ 3024 h 580048"/>
                <a:gd name="connsiteX0" fmla="*/ 0 w 1214438"/>
                <a:gd name="connsiteY0" fmla="*/ 576263 h 577024"/>
                <a:gd name="connsiteX1" fmla="*/ 138113 w 1214438"/>
                <a:gd name="connsiteY1" fmla="*/ 566738 h 577024"/>
                <a:gd name="connsiteX2" fmla="*/ 409575 w 1214438"/>
                <a:gd name="connsiteY2" fmla="*/ 490538 h 577024"/>
                <a:gd name="connsiteX3" fmla="*/ 642938 w 1214438"/>
                <a:gd name="connsiteY3" fmla="*/ 319088 h 577024"/>
                <a:gd name="connsiteX4" fmla="*/ 842963 w 1214438"/>
                <a:gd name="connsiteY4" fmla="*/ 114300 h 577024"/>
                <a:gd name="connsiteX5" fmla="*/ 1038226 w 1214438"/>
                <a:gd name="connsiteY5" fmla="*/ 14288 h 577024"/>
                <a:gd name="connsiteX6" fmla="*/ 1214438 w 1214438"/>
                <a:gd name="connsiteY6" fmla="*/ 0 h 577024"/>
                <a:gd name="connsiteX0" fmla="*/ 0 w 1209676"/>
                <a:gd name="connsiteY0" fmla="*/ 604838 h 605599"/>
                <a:gd name="connsiteX1" fmla="*/ 138113 w 1209676"/>
                <a:gd name="connsiteY1" fmla="*/ 595313 h 605599"/>
                <a:gd name="connsiteX2" fmla="*/ 409575 w 1209676"/>
                <a:gd name="connsiteY2" fmla="*/ 519113 h 605599"/>
                <a:gd name="connsiteX3" fmla="*/ 642938 w 1209676"/>
                <a:gd name="connsiteY3" fmla="*/ 347663 h 605599"/>
                <a:gd name="connsiteX4" fmla="*/ 842963 w 1209676"/>
                <a:gd name="connsiteY4" fmla="*/ 142875 h 605599"/>
                <a:gd name="connsiteX5" fmla="*/ 1038226 w 1209676"/>
                <a:gd name="connsiteY5" fmla="*/ 42863 h 605599"/>
                <a:gd name="connsiteX6" fmla="*/ 1209676 w 1209676"/>
                <a:gd name="connsiteY6" fmla="*/ 0 h 6055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09676" h="605599">
                  <a:moveTo>
                    <a:pt x="0" y="604838"/>
                  </a:moveTo>
                  <a:cubicBezTo>
                    <a:pt x="39688" y="604838"/>
                    <a:pt x="69851" y="609600"/>
                    <a:pt x="138113" y="595313"/>
                  </a:cubicBezTo>
                  <a:cubicBezTo>
                    <a:pt x="206375" y="581026"/>
                    <a:pt x="325438" y="560388"/>
                    <a:pt x="409575" y="519113"/>
                  </a:cubicBezTo>
                  <a:cubicBezTo>
                    <a:pt x="493713" y="477838"/>
                    <a:pt x="570707" y="410369"/>
                    <a:pt x="642938" y="347663"/>
                  </a:cubicBezTo>
                  <a:cubicBezTo>
                    <a:pt x="715169" y="284957"/>
                    <a:pt x="777082" y="193675"/>
                    <a:pt x="842963" y="142875"/>
                  </a:cubicBezTo>
                  <a:cubicBezTo>
                    <a:pt x="908844" y="92075"/>
                    <a:pt x="977107" y="66675"/>
                    <a:pt x="1038226" y="42863"/>
                  </a:cubicBezTo>
                  <a:cubicBezTo>
                    <a:pt x="1099345" y="19051"/>
                    <a:pt x="1127920" y="8731"/>
                    <a:pt x="1209676" y="0"/>
                  </a:cubicBezTo>
                </a:path>
              </a:pathLst>
            </a:custGeom>
            <a:noFill/>
            <a:ln w="25400" cmpd="sng">
              <a:solidFill>
                <a:srgbClr val="00B0F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  <p:cxnSp>
        <p:nvCxnSpPr>
          <p:cNvPr id="91" name="Straight Connector 90"/>
          <p:cNvCxnSpPr/>
          <p:nvPr/>
        </p:nvCxnSpPr>
        <p:spPr>
          <a:xfrm>
            <a:off x="3909414" y="2458438"/>
            <a:ext cx="1310733" cy="4923"/>
          </a:xfrm>
          <a:prstGeom prst="line">
            <a:avLst/>
          </a:prstGeom>
          <a:ln w="25400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4" name="Freeform 93"/>
          <p:cNvSpPr/>
          <p:nvPr/>
        </p:nvSpPr>
        <p:spPr>
          <a:xfrm flipH="1">
            <a:off x="5189571" y="4086014"/>
            <a:ext cx="1958843" cy="1291135"/>
          </a:xfrm>
          <a:custGeom>
            <a:avLst/>
            <a:gdLst>
              <a:gd name="connsiteX0" fmla="*/ 0 w 3416300"/>
              <a:gd name="connsiteY0" fmla="*/ 1767417 h 1786467"/>
              <a:gd name="connsiteX1" fmla="*/ 381000 w 3416300"/>
              <a:gd name="connsiteY1" fmla="*/ 1780117 h 1786467"/>
              <a:gd name="connsiteX2" fmla="*/ 660400 w 3416300"/>
              <a:gd name="connsiteY2" fmla="*/ 1729317 h 1786467"/>
              <a:gd name="connsiteX3" fmla="*/ 927100 w 3416300"/>
              <a:gd name="connsiteY3" fmla="*/ 1589617 h 1786467"/>
              <a:gd name="connsiteX4" fmla="*/ 1181100 w 3416300"/>
              <a:gd name="connsiteY4" fmla="*/ 1335617 h 1786467"/>
              <a:gd name="connsiteX5" fmla="*/ 1549400 w 3416300"/>
              <a:gd name="connsiteY5" fmla="*/ 700617 h 1786467"/>
              <a:gd name="connsiteX6" fmla="*/ 1803400 w 3416300"/>
              <a:gd name="connsiteY6" fmla="*/ 306917 h 1786467"/>
              <a:gd name="connsiteX7" fmla="*/ 2044700 w 3416300"/>
              <a:gd name="connsiteY7" fmla="*/ 103717 h 1786467"/>
              <a:gd name="connsiteX8" fmla="*/ 2438400 w 3416300"/>
              <a:gd name="connsiteY8" fmla="*/ 14817 h 1786467"/>
              <a:gd name="connsiteX9" fmla="*/ 3149600 w 3416300"/>
              <a:gd name="connsiteY9" fmla="*/ 14817 h 1786467"/>
              <a:gd name="connsiteX10" fmla="*/ 3416300 w 3416300"/>
              <a:gd name="connsiteY10" fmla="*/ 14817 h 1786467"/>
              <a:gd name="connsiteX0" fmla="*/ 0 w 3158889"/>
              <a:gd name="connsiteY0" fmla="*/ 1759186 h 1773942"/>
              <a:gd name="connsiteX1" fmla="*/ 381000 w 3158889"/>
              <a:gd name="connsiteY1" fmla="*/ 1771886 h 1773942"/>
              <a:gd name="connsiteX2" fmla="*/ 660400 w 3158889"/>
              <a:gd name="connsiteY2" fmla="*/ 1721086 h 1773942"/>
              <a:gd name="connsiteX3" fmla="*/ 927100 w 3158889"/>
              <a:gd name="connsiteY3" fmla="*/ 1581386 h 1773942"/>
              <a:gd name="connsiteX4" fmla="*/ 1181100 w 3158889"/>
              <a:gd name="connsiteY4" fmla="*/ 1327386 h 1773942"/>
              <a:gd name="connsiteX5" fmla="*/ 1549400 w 3158889"/>
              <a:gd name="connsiteY5" fmla="*/ 692386 h 1773942"/>
              <a:gd name="connsiteX6" fmla="*/ 1803400 w 3158889"/>
              <a:gd name="connsiteY6" fmla="*/ 298686 h 1773942"/>
              <a:gd name="connsiteX7" fmla="*/ 2044700 w 3158889"/>
              <a:gd name="connsiteY7" fmla="*/ 95486 h 1773942"/>
              <a:gd name="connsiteX8" fmla="*/ 2438400 w 3158889"/>
              <a:gd name="connsiteY8" fmla="*/ 6586 h 1773942"/>
              <a:gd name="connsiteX9" fmla="*/ 3149600 w 3158889"/>
              <a:gd name="connsiteY9" fmla="*/ 6586 h 1773942"/>
              <a:gd name="connsiteX10" fmla="*/ 2746662 w 3158889"/>
              <a:gd name="connsiteY10" fmla="*/ 26592 h 1773942"/>
              <a:gd name="connsiteX0" fmla="*/ 0 w 2746662"/>
              <a:gd name="connsiteY0" fmla="*/ 1761892 h 1776648"/>
              <a:gd name="connsiteX1" fmla="*/ 381000 w 2746662"/>
              <a:gd name="connsiteY1" fmla="*/ 1774592 h 1776648"/>
              <a:gd name="connsiteX2" fmla="*/ 660400 w 2746662"/>
              <a:gd name="connsiteY2" fmla="*/ 1723792 h 1776648"/>
              <a:gd name="connsiteX3" fmla="*/ 927100 w 2746662"/>
              <a:gd name="connsiteY3" fmla="*/ 1584092 h 1776648"/>
              <a:gd name="connsiteX4" fmla="*/ 1181100 w 2746662"/>
              <a:gd name="connsiteY4" fmla="*/ 1330092 h 1776648"/>
              <a:gd name="connsiteX5" fmla="*/ 1549400 w 2746662"/>
              <a:gd name="connsiteY5" fmla="*/ 695092 h 1776648"/>
              <a:gd name="connsiteX6" fmla="*/ 1803400 w 2746662"/>
              <a:gd name="connsiteY6" fmla="*/ 301392 h 1776648"/>
              <a:gd name="connsiteX7" fmla="*/ 2044700 w 2746662"/>
              <a:gd name="connsiteY7" fmla="*/ 98192 h 1776648"/>
              <a:gd name="connsiteX8" fmla="*/ 2438400 w 2746662"/>
              <a:gd name="connsiteY8" fmla="*/ 9292 h 1776648"/>
              <a:gd name="connsiteX9" fmla="*/ 2578318 w 2746662"/>
              <a:gd name="connsiteY9" fmla="*/ 2728 h 1776648"/>
              <a:gd name="connsiteX10" fmla="*/ 2746662 w 2746662"/>
              <a:gd name="connsiteY10" fmla="*/ 29298 h 1776648"/>
              <a:gd name="connsiteX0" fmla="*/ 0 w 2781818"/>
              <a:gd name="connsiteY0" fmla="*/ 1762133 h 1776889"/>
              <a:gd name="connsiteX1" fmla="*/ 381000 w 2781818"/>
              <a:gd name="connsiteY1" fmla="*/ 1774833 h 1776889"/>
              <a:gd name="connsiteX2" fmla="*/ 660400 w 2781818"/>
              <a:gd name="connsiteY2" fmla="*/ 1724033 h 1776889"/>
              <a:gd name="connsiteX3" fmla="*/ 927100 w 2781818"/>
              <a:gd name="connsiteY3" fmla="*/ 1584333 h 1776889"/>
              <a:gd name="connsiteX4" fmla="*/ 1181100 w 2781818"/>
              <a:gd name="connsiteY4" fmla="*/ 1330333 h 1776889"/>
              <a:gd name="connsiteX5" fmla="*/ 1549400 w 2781818"/>
              <a:gd name="connsiteY5" fmla="*/ 695333 h 1776889"/>
              <a:gd name="connsiteX6" fmla="*/ 1803400 w 2781818"/>
              <a:gd name="connsiteY6" fmla="*/ 301633 h 1776889"/>
              <a:gd name="connsiteX7" fmla="*/ 2044700 w 2781818"/>
              <a:gd name="connsiteY7" fmla="*/ 98433 h 1776889"/>
              <a:gd name="connsiteX8" fmla="*/ 2438400 w 2781818"/>
              <a:gd name="connsiteY8" fmla="*/ 9533 h 1776889"/>
              <a:gd name="connsiteX9" fmla="*/ 2578318 w 2781818"/>
              <a:gd name="connsiteY9" fmla="*/ 2969 h 1776889"/>
              <a:gd name="connsiteX10" fmla="*/ 2781818 w 2781818"/>
              <a:gd name="connsiteY10" fmla="*/ 0 h 1776889"/>
              <a:gd name="connsiteX0" fmla="*/ 0 w 3172639"/>
              <a:gd name="connsiteY0" fmla="*/ 1770885 h 1779563"/>
              <a:gd name="connsiteX1" fmla="*/ 771821 w 3172639"/>
              <a:gd name="connsiteY1" fmla="*/ 1774833 h 1779563"/>
              <a:gd name="connsiteX2" fmla="*/ 1051221 w 3172639"/>
              <a:gd name="connsiteY2" fmla="*/ 1724033 h 1779563"/>
              <a:gd name="connsiteX3" fmla="*/ 1317921 w 3172639"/>
              <a:gd name="connsiteY3" fmla="*/ 1584333 h 1779563"/>
              <a:gd name="connsiteX4" fmla="*/ 1571921 w 3172639"/>
              <a:gd name="connsiteY4" fmla="*/ 1330333 h 1779563"/>
              <a:gd name="connsiteX5" fmla="*/ 1940221 w 3172639"/>
              <a:gd name="connsiteY5" fmla="*/ 695333 h 1779563"/>
              <a:gd name="connsiteX6" fmla="*/ 2194221 w 3172639"/>
              <a:gd name="connsiteY6" fmla="*/ 301633 h 1779563"/>
              <a:gd name="connsiteX7" fmla="*/ 2435521 w 3172639"/>
              <a:gd name="connsiteY7" fmla="*/ 98433 h 1779563"/>
              <a:gd name="connsiteX8" fmla="*/ 2829221 w 3172639"/>
              <a:gd name="connsiteY8" fmla="*/ 9533 h 1779563"/>
              <a:gd name="connsiteX9" fmla="*/ 2969139 w 3172639"/>
              <a:gd name="connsiteY9" fmla="*/ 2969 h 1779563"/>
              <a:gd name="connsiteX10" fmla="*/ 3172639 w 3172639"/>
              <a:gd name="connsiteY10" fmla="*/ 0 h 17795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172639" h="1779563">
                <a:moveTo>
                  <a:pt x="0" y="1770885"/>
                </a:moveTo>
                <a:cubicBezTo>
                  <a:pt x="135466" y="1780410"/>
                  <a:pt x="596618" y="1782642"/>
                  <a:pt x="771821" y="1774833"/>
                </a:cubicBezTo>
                <a:cubicBezTo>
                  <a:pt x="947024" y="1767024"/>
                  <a:pt x="960204" y="1755783"/>
                  <a:pt x="1051221" y="1724033"/>
                </a:cubicBezTo>
                <a:cubicBezTo>
                  <a:pt x="1142238" y="1692283"/>
                  <a:pt x="1231138" y="1649950"/>
                  <a:pt x="1317921" y="1584333"/>
                </a:cubicBezTo>
                <a:cubicBezTo>
                  <a:pt x="1404704" y="1518716"/>
                  <a:pt x="1468204" y="1478500"/>
                  <a:pt x="1571921" y="1330333"/>
                </a:cubicBezTo>
                <a:cubicBezTo>
                  <a:pt x="1675638" y="1182166"/>
                  <a:pt x="1836504" y="866783"/>
                  <a:pt x="1940221" y="695333"/>
                </a:cubicBezTo>
                <a:cubicBezTo>
                  <a:pt x="2043938" y="523883"/>
                  <a:pt x="2111671" y="401116"/>
                  <a:pt x="2194221" y="301633"/>
                </a:cubicBezTo>
                <a:cubicBezTo>
                  <a:pt x="2276771" y="202150"/>
                  <a:pt x="2329688" y="147116"/>
                  <a:pt x="2435521" y="98433"/>
                </a:cubicBezTo>
                <a:cubicBezTo>
                  <a:pt x="2541354" y="49750"/>
                  <a:pt x="2740285" y="25444"/>
                  <a:pt x="2829221" y="9533"/>
                </a:cubicBezTo>
                <a:cubicBezTo>
                  <a:pt x="2918157" y="-6378"/>
                  <a:pt x="2969139" y="2969"/>
                  <a:pt x="2969139" y="2969"/>
                </a:cubicBezTo>
                <a:cubicBezTo>
                  <a:pt x="3058039" y="2969"/>
                  <a:pt x="3083739" y="0"/>
                  <a:pt x="3172639" y="0"/>
                </a:cubicBezTo>
              </a:path>
            </a:pathLst>
          </a:custGeom>
          <a:ln w="254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5" name="Freeform 94"/>
          <p:cNvSpPr/>
          <p:nvPr/>
        </p:nvSpPr>
        <p:spPr>
          <a:xfrm>
            <a:off x="1909939" y="4086013"/>
            <a:ext cx="1963248" cy="1291135"/>
          </a:xfrm>
          <a:custGeom>
            <a:avLst/>
            <a:gdLst>
              <a:gd name="connsiteX0" fmla="*/ 0 w 3416300"/>
              <a:gd name="connsiteY0" fmla="*/ 1767417 h 1786467"/>
              <a:gd name="connsiteX1" fmla="*/ 381000 w 3416300"/>
              <a:gd name="connsiteY1" fmla="*/ 1780117 h 1786467"/>
              <a:gd name="connsiteX2" fmla="*/ 660400 w 3416300"/>
              <a:gd name="connsiteY2" fmla="*/ 1729317 h 1786467"/>
              <a:gd name="connsiteX3" fmla="*/ 927100 w 3416300"/>
              <a:gd name="connsiteY3" fmla="*/ 1589617 h 1786467"/>
              <a:gd name="connsiteX4" fmla="*/ 1181100 w 3416300"/>
              <a:gd name="connsiteY4" fmla="*/ 1335617 h 1786467"/>
              <a:gd name="connsiteX5" fmla="*/ 1549400 w 3416300"/>
              <a:gd name="connsiteY5" fmla="*/ 700617 h 1786467"/>
              <a:gd name="connsiteX6" fmla="*/ 1803400 w 3416300"/>
              <a:gd name="connsiteY6" fmla="*/ 306917 h 1786467"/>
              <a:gd name="connsiteX7" fmla="*/ 2044700 w 3416300"/>
              <a:gd name="connsiteY7" fmla="*/ 103717 h 1786467"/>
              <a:gd name="connsiteX8" fmla="*/ 2438400 w 3416300"/>
              <a:gd name="connsiteY8" fmla="*/ 14817 h 1786467"/>
              <a:gd name="connsiteX9" fmla="*/ 3149600 w 3416300"/>
              <a:gd name="connsiteY9" fmla="*/ 14817 h 1786467"/>
              <a:gd name="connsiteX10" fmla="*/ 3416300 w 3416300"/>
              <a:gd name="connsiteY10" fmla="*/ 14817 h 1786467"/>
              <a:gd name="connsiteX0" fmla="*/ 0 w 3158889"/>
              <a:gd name="connsiteY0" fmla="*/ 1759186 h 1773942"/>
              <a:gd name="connsiteX1" fmla="*/ 381000 w 3158889"/>
              <a:gd name="connsiteY1" fmla="*/ 1771886 h 1773942"/>
              <a:gd name="connsiteX2" fmla="*/ 660400 w 3158889"/>
              <a:gd name="connsiteY2" fmla="*/ 1721086 h 1773942"/>
              <a:gd name="connsiteX3" fmla="*/ 927100 w 3158889"/>
              <a:gd name="connsiteY3" fmla="*/ 1581386 h 1773942"/>
              <a:gd name="connsiteX4" fmla="*/ 1181100 w 3158889"/>
              <a:gd name="connsiteY4" fmla="*/ 1327386 h 1773942"/>
              <a:gd name="connsiteX5" fmla="*/ 1549400 w 3158889"/>
              <a:gd name="connsiteY5" fmla="*/ 692386 h 1773942"/>
              <a:gd name="connsiteX6" fmla="*/ 1803400 w 3158889"/>
              <a:gd name="connsiteY6" fmla="*/ 298686 h 1773942"/>
              <a:gd name="connsiteX7" fmla="*/ 2044700 w 3158889"/>
              <a:gd name="connsiteY7" fmla="*/ 95486 h 1773942"/>
              <a:gd name="connsiteX8" fmla="*/ 2438400 w 3158889"/>
              <a:gd name="connsiteY8" fmla="*/ 6586 h 1773942"/>
              <a:gd name="connsiteX9" fmla="*/ 3149600 w 3158889"/>
              <a:gd name="connsiteY9" fmla="*/ 6586 h 1773942"/>
              <a:gd name="connsiteX10" fmla="*/ 2746662 w 3158889"/>
              <a:gd name="connsiteY10" fmla="*/ 26592 h 1773942"/>
              <a:gd name="connsiteX0" fmla="*/ 0 w 2746662"/>
              <a:gd name="connsiteY0" fmla="*/ 1761892 h 1776648"/>
              <a:gd name="connsiteX1" fmla="*/ 381000 w 2746662"/>
              <a:gd name="connsiteY1" fmla="*/ 1774592 h 1776648"/>
              <a:gd name="connsiteX2" fmla="*/ 660400 w 2746662"/>
              <a:gd name="connsiteY2" fmla="*/ 1723792 h 1776648"/>
              <a:gd name="connsiteX3" fmla="*/ 927100 w 2746662"/>
              <a:gd name="connsiteY3" fmla="*/ 1584092 h 1776648"/>
              <a:gd name="connsiteX4" fmla="*/ 1181100 w 2746662"/>
              <a:gd name="connsiteY4" fmla="*/ 1330092 h 1776648"/>
              <a:gd name="connsiteX5" fmla="*/ 1549400 w 2746662"/>
              <a:gd name="connsiteY5" fmla="*/ 695092 h 1776648"/>
              <a:gd name="connsiteX6" fmla="*/ 1803400 w 2746662"/>
              <a:gd name="connsiteY6" fmla="*/ 301392 h 1776648"/>
              <a:gd name="connsiteX7" fmla="*/ 2044700 w 2746662"/>
              <a:gd name="connsiteY7" fmla="*/ 98192 h 1776648"/>
              <a:gd name="connsiteX8" fmla="*/ 2438400 w 2746662"/>
              <a:gd name="connsiteY8" fmla="*/ 9292 h 1776648"/>
              <a:gd name="connsiteX9" fmla="*/ 2578318 w 2746662"/>
              <a:gd name="connsiteY9" fmla="*/ 2728 h 1776648"/>
              <a:gd name="connsiteX10" fmla="*/ 2746662 w 2746662"/>
              <a:gd name="connsiteY10" fmla="*/ 29298 h 1776648"/>
              <a:gd name="connsiteX0" fmla="*/ 0 w 2781818"/>
              <a:gd name="connsiteY0" fmla="*/ 1762133 h 1776889"/>
              <a:gd name="connsiteX1" fmla="*/ 381000 w 2781818"/>
              <a:gd name="connsiteY1" fmla="*/ 1774833 h 1776889"/>
              <a:gd name="connsiteX2" fmla="*/ 660400 w 2781818"/>
              <a:gd name="connsiteY2" fmla="*/ 1724033 h 1776889"/>
              <a:gd name="connsiteX3" fmla="*/ 927100 w 2781818"/>
              <a:gd name="connsiteY3" fmla="*/ 1584333 h 1776889"/>
              <a:gd name="connsiteX4" fmla="*/ 1181100 w 2781818"/>
              <a:gd name="connsiteY4" fmla="*/ 1330333 h 1776889"/>
              <a:gd name="connsiteX5" fmla="*/ 1549400 w 2781818"/>
              <a:gd name="connsiteY5" fmla="*/ 695333 h 1776889"/>
              <a:gd name="connsiteX6" fmla="*/ 1803400 w 2781818"/>
              <a:gd name="connsiteY6" fmla="*/ 301633 h 1776889"/>
              <a:gd name="connsiteX7" fmla="*/ 2044700 w 2781818"/>
              <a:gd name="connsiteY7" fmla="*/ 98433 h 1776889"/>
              <a:gd name="connsiteX8" fmla="*/ 2438400 w 2781818"/>
              <a:gd name="connsiteY8" fmla="*/ 9533 h 1776889"/>
              <a:gd name="connsiteX9" fmla="*/ 2578318 w 2781818"/>
              <a:gd name="connsiteY9" fmla="*/ 2969 h 1776889"/>
              <a:gd name="connsiteX10" fmla="*/ 2781818 w 2781818"/>
              <a:gd name="connsiteY10" fmla="*/ 0 h 1776889"/>
              <a:gd name="connsiteX0" fmla="*/ 0 w 3172639"/>
              <a:gd name="connsiteY0" fmla="*/ 1770885 h 1779563"/>
              <a:gd name="connsiteX1" fmla="*/ 771821 w 3172639"/>
              <a:gd name="connsiteY1" fmla="*/ 1774833 h 1779563"/>
              <a:gd name="connsiteX2" fmla="*/ 1051221 w 3172639"/>
              <a:gd name="connsiteY2" fmla="*/ 1724033 h 1779563"/>
              <a:gd name="connsiteX3" fmla="*/ 1317921 w 3172639"/>
              <a:gd name="connsiteY3" fmla="*/ 1584333 h 1779563"/>
              <a:gd name="connsiteX4" fmla="*/ 1571921 w 3172639"/>
              <a:gd name="connsiteY4" fmla="*/ 1330333 h 1779563"/>
              <a:gd name="connsiteX5" fmla="*/ 1940221 w 3172639"/>
              <a:gd name="connsiteY5" fmla="*/ 695333 h 1779563"/>
              <a:gd name="connsiteX6" fmla="*/ 2194221 w 3172639"/>
              <a:gd name="connsiteY6" fmla="*/ 301633 h 1779563"/>
              <a:gd name="connsiteX7" fmla="*/ 2435521 w 3172639"/>
              <a:gd name="connsiteY7" fmla="*/ 98433 h 1779563"/>
              <a:gd name="connsiteX8" fmla="*/ 2829221 w 3172639"/>
              <a:gd name="connsiteY8" fmla="*/ 9533 h 1779563"/>
              <a:gd name="connsiteX9" fmla="*/ 2969139 w 3172639"/>
              <a:gd name="connsiteY9" fmla="*/ 2969 h 1779563"/>
              <a:gd name="connsiteX10" fmla="*/ 3172639 w 3172639"/>
              <a:gd name="connsiteY10" fmla="*/ 0 h 177956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172639" h="1779563">
                <a:moveTo>
                  <a:pt x="0" y="1770885"/>
                </a:moveTo>
                <a:cubicBezTo>
                  <a:pt x="135466" y="1780410"/>
                  <a:pt x="596618" y="1782642"/>
                  <a:pt x="771821" y="1774833"/>
                </a:cubicBezTo>
                <a:cubicBezTo>
                  <a:pt x="947024" y="1767024"/>
                  <a:pt x="960204" y="1755783"/>
                  <a:pt x="1051221" y="1724033"/>
                </a:cubicBezTo>
                <a:cubicBezTo>
                  <a:pt x="1142238" y="1692283"/>
                  <a:pt x="1231138" y="1649950"/>
                  <a:pt x="1317921" y="1584333"/>
                </a:cubicBezTo>
                <a:cubicBezTo>
                  <a:pt x="1404704" y="1518716"/>
                  <a:pt x="1468204" y="1478500"/>
                  <a:pt x="1571921" y="1330333"/>
                </a:cubicBezTo>
                <a:cubicBezTo>
                  <a:pt x="1675638" y="1182166"/>
                  <a:pt x="1836504" y="866783"/>
                  <a:pt x="1940221" y="695333"/>
                </a:cubicBezTo>
                <a:cubicBezTo>
                  <a:pt x="2043938" y="523883"/>
                  <a:pt x="2111671" y="401116"/>
                  <a:pt x="2194221" y="301633"/>
                </a:cubicBezTo>
                <a:cubicBezTo>
                  <a:pt x="2276771" y="202150"/>
                  <a:pt x="2329688" y="147116"/>
                  <a:pt x="2435521" y="98433"/>
                </a:cubicBezTo>
                <a:cubicBezTo>
                  <a:pt x="2541354" y="49750"/>
                  <a:pt x="2740285" y="25444"/>
                  <a:pt x="2829221" y="9533"/>
                </a:cubicBezTo>
                <a:cubicBezTo>
                  <a:pt x="2918157" y="-6378"/>
                  <a:pt x="2969139" y="2969"/>
                  <a:pt x="2969139" y="2969"/>
                </a:cubicBezTo>
                <a:cubicBezTo>
                  <a:pt x="3058039" y="2969"/>
                  <a:pt x="3083739" y="0"/>
                  <a:pt x="3172639" y="0"/>
                </a:cubicBezTo>
              </a:path>
            </a:pathLst>
          </a:custGeom>
          <a:ln w="254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96" name="Straight Connector 95"/>
          <p:cNvCxnSpPr/>
          <p:nvPr/>
        </p:nvCxnSpPr>
        <p:spPr>
          <a:xfrm>
            <a:off x="3871186" y="4090615"/>
            <a:ext cx="1310733" cy="4923"/>
          </a:xfrm>
          <a:prstGeom prst="line">
            <a:avLst/>
          </a:prstGeom>
          <a:ln w="25400">
            <a:solidFill>
              <a:srgbClr val="7030A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Box 29"/>
          <p:cNvSpPr txBox="1"/>
          <p:nvPr/>
        </p:nvSpPr>
        <p:spPr>
          <a:xfrm>
            <a:off x="7956376" y="2267580"/>
            <a:ext cx="1221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00B0F0"/>
                </a:solidFill>
              </a:rPr>
              <a:t>Roll </a:t>
            </a:r>
            <a:r>
              <a:rPr lang="en-GB" dirty="0" err="1" smtClean="0">
                <a:solidFill>
                  <a:srgbClr val="00B0F0"/>
                </a:solidFill>
              </a:rPr>
              <a:t>Accel</a:t>
            </a:r>
            <a:endParaRPr lang="en-GB" dirty="0">
              <a:solidFill>
                <a:srgbClr val="00B0F0"/>
              </a:solidFill>
            </a:endParaRPr>
          </a:p>
        </p:txBody>
      </p:sp>
      <p:sp>
        <p:nvSpPr>
          <p:cNvPr id="99" name="TextBox 98"/>
          <p:cNvSpPr txBox="1"/>
          <p:nvPr/>
        </p:nvSpPr>
        <p:spPr>
          <a:xfrm>
            <a:off x="8103139" y="4437112"/>
            <a:ext cx="122138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FFC000"/>
                </a:solidFill>
              </a:rPr>
              <a:t>Total WT</a:t>
            </a:r>
            <a:endParaRPr lang="en-GB" dirty="0">
              <a:solidFill>
                <a:srgbClr val="FFC000"/>
              </a:solidFill>
            </a:endParaRPr>
          </a:p>
        </p:txBody>
      </p:sp>
      <p:sp>
        <p:nvSpPr>
          <p:cNvPr id="100" name="TextBox 99"/>
          <p:cNvSpPr txBox="1"/>
          <p:nvPr/>
        </p:nvSpPr>
        <p:spPr>
          <a:xfrm>
            <a:off x="7884368" y="4750544"/>
            <a:ext cx="13028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7030A0"/>
                </a:solidFill>
              </a:rPr>
              <a:t>Elastic WT</a:t>
            </a:r>
            <a:endParaRPr lang="en-GB" dirty="0">
              <a:solidFill>
                <a:srgbClr val="7030A0"/>
              </a:solidFill>
            </a:endParaRPr>
          </a:p>
        </p:txBody>
      </p:sp>
      <p:sp>
        <p:nvSpPr>
          <p:cNvPr id="101" name="TextBox 100"/>
          <p:cNvSpPr txBox="1"/>
          <p:nvPr/>
        </p:nvSpPr>
        <p:spPr>
          <a:xfrm>
            <a:off x="7596336" y="5057235"/>
            <a:ext cx="17948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 smtClean="0">
                <a:solidFill>
                  <a:schemeClr val="accent4">
                    <a:lumMod val="75000"/>
                  </a:schemeClr>
                </a:solidFill>
              </a:rPr>
              <a:t>GeometricWT</a:t>
            </a:r>
            <a:endParaRPr lang="en-GB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5" name="Oval 4"/>
          <p:cNvSpPr/>
          <p:nvPr/>
        </p:nvSpPr>
        <p:spPr>
          <a:xfrm>
            <a:off x="1835695" y="2970786"/>
            <a:ext cx="1640585" cy="2932651"/>
          </a:xfrm>
          <a:prstGeom prst="ellipse">
            <a:avLst/>
          </a:prstGeom>
          <a:noFill/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1" name="Straight Connector 10"/>
          <p:cNvCxnSpPr>
            <a:stCxn id="5" idx="6"/>
          </p:cNvCxnSpPr>
          <p:nvPr/>
        </p:nvCxnSpPr>
        <p:spPr>
          <a:xfrm flipV="1">
            <a:off x="3476280" y="3386730"/>
            <a:ext cx="678831" cy="1050382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92" name="Straight Connector 91"/>
          <p:cNvCxnSpPr>
            <a:stCxn id="5" idx="7"/>
          </p:cNvCxnSpPr>
          <p:nvPr/>
        </p:nvCxnSpPr>
        <p:spPr>
          <a:xfrm>
            <a:off x="3236022" y="3400263"/>
            <a:ext cx="919089" cy="0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sp>
        <p:nvSpPr>
          <p:cNvPr id="23" name="TextBox 22"/>
          <p:cNvSpPr txBox="1"/>
          <p:nvPr/>
        </p:nvSpPr>
        <p:spPr>
          <a:xfrm>
            <a:off x="4161060" y="3235351"/>
            <a:ext cx="4552773" cy="2308324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en-GB" dirty="0" smtClean="0"/>
          </a:p>
          <a:p>
            <a:endParaRPr lang="en-GB" dirty="0"/>
          </a:p>
          <a:p>
            <a:r>
              <a:rPr lang="en-GB" dirty="0" smtClean="0"/>
              <a:t> In this region the chassis is being accelerated rotationally around the RC</a:t>
            </a:r>
          </a:p>
          <a:p>
            <a:endParaRPr lang="en-GB" b="1" dirty="0"/>
          </a:p>
          <a:p>
            <a:r>
              <a:rPr lang="en-GB" b="1" dirty="0" smtClean="0"/>
              <a:t>This rotation is resisted by total WT but not by any of the components within the system.</a:t>
            </a:r>
            <a:endParaRPr lang="en-GB" b="1" dirty="0"/>
          </a:p>
        </p:txBody>
      </p:sp>
      <p:sp>
        <p:nvSpPr>
          <p:cNvPr id="97" name="TextBox 96"/>
          <p:cNvSpPr txBox="1"/>
          <p:nvPr/>
        </p:nvSpPr>
        <p:spPr>
          <a:xfrm>
            <a:off x="2157276" y="1657113"/>
            <a:ext cx="1072325" cy="369332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GB" dirty="0" smtClean="0"/>
              <a:t>Transient</a:t>
            </a:r>
            <a:endParaRPr lang="en-GB" dirty="0"/>
          </a:p>
        </p:txBody>
      </p:sp>
      <p:sp>
        <p:nvSpPr>
          <p:cNvPr id="25" name="Left-Right Arrow 24"/>
          <p:cNvSpPr/>
          <p:nvPr/>
        </p:nvSpPr>
        <p:spPr>
          <a:xfrm>
            <a:off x="1478918" y="2112003"/>
            <a:ext cx="2394269" cy="123002"/>
          </a:xfrm>
          <a:prstGeom prst="leftRightArrow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2" name="TextBox 101"/>
          <p:cNvSpPr txBox="1"/>
          <p:nvPr/>
        </p:nvSpPr>
        <p:spPr>
          <a:xfrm>
            <a:off x="5919564" y="1671616"/>
            <a:ext cx="1157777" cy="369332"/>
          </a:xfrm>
          <a:prstGeom prst="rect">
            <a:avLst/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GB" dirty="0" smtClean="0"/>
              <a:t>Transient</a:t>
            </a:r>
            <a:endParaRPr lang="en-GB" dirty="0"/>
          </a:p>
        </p:txBody>
      </p:sp>
      <p:sp>
        <p:nvSpPr>
          <p:cNvPr id="103" name="Left-Right Arrow 102"/>
          <p:cNvSpPr/>
          <p:nvPr/>
        </p:nvSpPr>
        <p:spPr>
          <a:xfrm>
            <a:off x="5241206" y="2126506"/>
            <a:ext cx="2585064" cy="141073"/>
          </a:xfrm>
          <a:prstGeom prst="leftRightArrow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4055645" y="3225170"/>
            <a:ext cx="4885613" cy="70788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000" b="1" cap="none" spc="0" dirty="0" smtClean="0">
                <a:ln w="17780" cmpd="sng">
                  <a:solidFill>
                    <a:srgbClr val="FFFFFF"/>
                  </a:solidFill>
                  <a:prstDash val="solid"/>
                  <a:miter lim="800000"/>
                </a:ln>
                <a:gradFill rotWithShape="1">
                  <a:gsLst>
                    <a:gs pos="0">
                      <a:srgbClr val="000000">
                        <a:tint val="92000"/>
                        <a:shade val="100000"/>
                        <a:satMod val="150000"/>
                      </a:srgbClr>
                    </a:gs>
                    <a:gs pos="49000">
                      <a:srgbClr val="000000">
                        <a:tint val="89000"/>
                        <a:shade val="90000"/>
                        <a:satMod val="150000"/>
                      </a:srgbClr>
                    </a:gs>
                    <a:gs pos="50000">
                      <a:srgbClr val="000000">
                        <a:tint val="100000"/>
                        <a:shade val="75000"/>
                        <a:satMod val="150000"/>
                      </a:srgbClr>
                    </a:gs>
                    <a:gs pos="95000">
                      <a:srgbClr val="000000">
                        <a:shade val="47000"/>
                        <a:satMod val="150000"/>
                      </a:srgbClr>
                    </a:gs>
                    <a:gs pos="100000">
                      <a:srgbClr val="000000">
                        <a:shade val="39000"/>
                        <a:satMod val="150000"/>
                      </a:srgbClr>
                    </a:gs>
                  </a:gsLst>
                  <a:lin ang="5400000"/>
                </a:gradFill>
                <a:effectLst>
                  <a:outerShdw blurRad="50800" algn="tl" rotWithShape="0">
                    <a:srgbClr val="000000"/>
                  </a:outerShdw>
                </a:effectLst>
              </a:rPr>
              <a:t>Transient</a:t>
            </a:r>
            <a:endParaRPr lang="en-US" sz="4000" b="1" cap="none" spc="0" dirty="0">
              <a:ln w="17780" cmpd="sng">
                <a:solidFill>
                  <a:srgbClr val="FFFFFF"/>
                </a:solidFill>
                <a:prstDash val="solid"/>
                <a:miter lim="800000"/>
              </a:ln>
              <a:gradFill rotWithShape="1">
                <a:gsLst>
                  <a:gs pos="0">
                    <a:srgbClr val="000000">
                      <a:tint val="92000"/>
                      <a:shade val="100000"/>
                      <a:satMod val="150000"/>
                    </a:srgbClr>
                  </a:gs>
                  <a:gs pos="49000">
                    <a:srgbClr val="000000">
                      <a:tint val="89000"/>
                      <a:shade val="90000"/>
                      <a:satMod val="150000"/>
                    </a:srgbClr>
                  </a:gs>
                  <a:gs pos="50000">
                    <a:srgbClr val="000000">
                      <a:tint val="100000"/>
                      <a:shade val="75000"/>
                      <a:satMod val="150000"/>
                    </a:srgbClr>
                  </a:gs>
                  <a:gs pos="95000">
                    <a:srgbClr val="000000">
                      <a:shade val="47000"/>
                      <a:satMod val="150000"/>
                    </a:srgbClr>
                  </a:gs>
                  <a:gs pos="100000">
                    <a:srgbClr val="000000">
                      <a:shade val="39000"/>
                      <a:satMod val="150000"/>
                    </a:srgbClr>
                  </a:gs>
                </a:gsLst>
                <a:lin ang="5400000"/>
              </a:gradFill>
              <a:effectLst>
                <a:outerShdw blurRad="50800" algn="tl" rotWithShape="0">
                  <a:srgbClr val="000000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2637075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 dirty="0" smtClean="0">
                <a:solidFill>
                  <a:schemeClr val="accent1">
                    <a:satMod val="150000"/>
                  </a:schemeClr>
                </a:solidFill>
              </a:rPr>
              <a:t>Calculation in PI Toolbox</a:t>
            </a:r>
            <a:endParaRPr lang="en-GB" sz="4000" dirty="0">
              <a:solidFill>
                <a:schemeClr val="accent1">
                  <a:satMod val="150000"/>
                </a:schemeClr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369044"/>
            <a:ext cx="1841581" cy="75570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6" name="TextBox 5"/>
          <p:cNvSpPr txBox="1"/>
          <p:nvPr/>
        </p:nvSpPr>
        <p:spPr>
          <a:xfrm>
            <a:off x="165944" y="1524048"/>
            <a:ext cx="865452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Create math channels for:</a:t>
            </a:r>
          </a:p>
          <a:p>
            <a:endParaRPr lang="en-GB" b="1" dirty="0" smtClean="0"/>
          </a:p>
          <a:p>
            <a:r>
              <a:rPr lang="en-GB" b="1" dirty="0" smtClean="0"/>
              <a:t>						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AutoShape 2" descr="data:image/jpeg;base64,/9j/4AAQSkZJRgABAQAAAQABAAD/2wCEAAkGBhAQEBMSEhAUFBAREhYSFhUSEhEVFhEbFREVFBUWFhkXJyYeFxkjGRUWHy8gIygpLCwtFR4xNTAqNSgrLSkBCQoKDgwOGg8PGi0lHiQsLTIvNSkrKjUqLCktLC0sKiwsLCkzLDQpNSkpLDUsKS8tKiw1LCwpLCwpKSkpLCkvKv/AABEIAKsBJgMBIgACEQEDEQH/xAAcAAEAAgMBAQEAAAAAAAAAAAAABQYDBAcCCAH/xABMEAABAwIDAgkHBwoEBgMAAAABAAIDBBEFEiEGMQcTFyJBUVVhkzJxgZGUodEUI3KSorGyFiQzQlNUYoKzwlJjc8EIZHWjw9I0Q0T/xAAbAQEBAAMBAQEAAAAAAAAAAAAABAIDBQYBB//EADIRAQACAQIDAwsEAwEAAAAAAAABAgMEEQUhMRJBYRMUIjJRcYGRodHwFUKx4VLB8Qb/2gAMAwEAAhEDEQA/AO4oiIC1nYlCCQZYwQbEF7Lj3rZXGcLq8IiNc+tw4zObiFU503yB0zGt43QGW1hbXQnS6DsrXAi4NwdbjpX6ubbN4icNoqupbTvbST1TPkNK5wDiJskbANSImPkOYDoFzZT8O0dZBU08NdBA1lW50cclPLI8MkDC8RyB7QdWtdZw0uNwQWYVLDbnt5xLRzhqRe4HWdDp3LIuT4QPmcJ/61V/jrV1hAREQEREBERAREQEREBERAREQEREBERAREQEREBERAREQEREBERAREQFX9lNn300dSyXI4T1lROA0lwyTOuA7MBrbeNR3lWBYp6ljBd72tHW5waPego7OD+obT1FGyZjaVs0dTQuJc59M5kgl4p7SLGIPGlnXsSt9mCV9XU00tb8njio3mZrKZ8shmkLHMDnOe1uRgDicouSTqVJy7a4eDYVUcjtebCTM7TfpFmPQtaTbeP/AOumqpBbfxTYhv3fnDmH1BBF0GxNRHHQtLor0uIz1b7OfYsldUFobzdXfOtuDYaHVXhReDbRRVRc1oeyVgBdFK0Ne0EkNcLEtc02POaSOjeCFKICIiAiIgIiICIiAiIgIiICIiAiIgIiICIiAiJdARRtXtJRw/pKqBhO4OmjBNt9he5WkduaLofI5p/Wjpqp7N9r5msLbelBPosNJWRzMbJG9r43i7XNIIcO4hZkBERAREQEREFV2sxCR0zKVj3RsMRmlcwlr3jOGMja4atBOYuIseaACLlQbMEpgb8RGXXvmcxr3fWfd3vUztazLV0r9PnIp4T32MUrfUGSetaiAN1ujq6EREHiCTJWUj915XwHU+TLC827/nIotO5Xtc6xaTJGJNBxMsM1z+qI52PefqB3rK6KgIiICIiAiIgIiICIiAiIgIiICIiAiIgIiIKXjGJTVE8sbZXxU8D+LtE7I+Z4a1z3OeOc1gzBoa21yHEm1go1+CwON3sMpvf5+SWb+qXda2pm5aysZ/nMlHcJKeP+5j1kQYqakjjFo42MH8DGs/DZZSiINvZCTJU1MQNmvZFUhuvlOdJHK7qF8kZPe4neSraqThEoZiEP+bBPF5y10Mrfc2T1q7ICIiAiIgIiIK5tvGeKgkvpFVxE+aXNTeq8wUUp7bODNQVNr5mRGZtt5dD88z7TAoHMDqNx1CAiIg18QpuNhkjvbjI3sv1Z2Ft/erlgVbx9LBN+1hjk+vG13+6qoNlM7Du/M2sJN4ZJodd4Ec8jWDzZAy3dZBPoiICIiAijsS2jo6Z2WeqhicRmDZJY2OIJIBsTe2h17lD1PChhEe+viP8Ap55PdGCs60tbpAtKKjVPDRhDLZZ5JPoU8+n1w1R0vD1hw8mGqd5o4R+J4W+uj1FumO3ykdKRcjl/4go782gkI/inY0+oAqPn/wCIGoPkUMTfpTSO+5rVRXhWst0xyO2IuA1HDribhzY6Zmu8RyuP2n29yj6jhjxh40qGM744Ib/bDlRXgest+2I+MD6Oui+YKjhIxZ+/EJv5eLZ+BoUfLtTXuN3V1USf+Zn+4OsqK/8AndTPWax8Z+w+ri4BadRjdNH5dRCzW3Oljbr1anevkuSVziS5xcTqS5xcT5yVY+DXZ4VmJ08ZYDHG7j5NG2yxWcAR0gvyN/mKZ+BWwYrZb5I5R7B9PIiLzoIiIKbtAwtxDptLSMPdeGZ4PptO33LCt7bKO09HJrYumg8SHjRf2f3rRQEREGF8mSekffRtUxpt1SskgA82aVqvy5zjj8tO9+t4ss+m/wCZkbNb/t29K6KCg/UREBERAREQY54Q9rmuF2uBaR1gix9y57gZPyaEO8pkbY3a350Y4t+vTzmldGXP6aPJJUx6fN1cwFuqRwqB7pkGwiIgJs5tFTUs1VDNKIy6VtQ0vuGkSQMabutlbz4n7z0oqdtdDapYd3G07m36SY5PhOtObJOOk2jufYjd0uo20pYw55L+KaLmRsbnNsN5GXnFttbgWtqsNNwjYVILiuhH+o4x/wBQBUV+Pl8RbFTyyzlhtHG3NcgWJuP1Rv3X7lzCbB6mLR9PMyw/XhlZ+IBOCzk1tbznjs7Ty8f+LMenpfrL6ep8epZLZKmF992WWN1/NYrfuvkY27r+i62IKyWMWZI9g6mPe38JC7s8M/xs2TofZZ2rho2Q+VUvyuNvz9ICXWGr4t7x3lvljuDutcDurLBtniLLBtdUWGlnSvcPNZ1wQpXA+Ddk1M2V87mvlbnYGtblYDq3MP1tOgWtuVuHiuHguLbWW9GZ5bRMzv3/AHaMmlvRRUWarpjFI+N3lRvcw23Xa4tNu7RYV7bHeuSsXr0mN490pRERZAiIg/bL8XUodk6bEMBiqi9kNTSMfG6V3kvbHIQ1kttfJLQDa403hctUml1ddR2oiNprO0jcwnCZaqURRNzPIubmwaBvLj0DUetdX4MKSnwh87q6eKKafKyMucchjYA5xDyAAS54uDY8wG3SudbHbQfI6i/FmRsoEZazy7lwy5es30t03Vi2/nqZDG11FUQxx5nZpYnDMXADQtu2wA6zv7l4zjWq4hfiMaPsxGCYid+/837lGLFXJymXe6PEYZheKVkg33je1w13eSthfJEUhaczTZw3OabEeYjUKdw/brEqe3F1s1hua93GN81pLhTW4Zb9tolRbQ2/bL6aRcJw/htxGOwkZBMOkljmOPpYcv2VacH4bo5nBj6GbOToIHNluLamxyke/wA6ky6TLiibWjlHintpslesLZtxF+bsksSYamB4t/FM2F1+7JK5RC87abZ0r6CWNoe6aWBxEeUtdEcuZpkvo0hwGguSRp1oyUOAcNzgHDzEXH3qKt629Wd0+z0iIsxjqIBIxzDue1zD5nNLT7irTsxVGWippHElz6eIuvvzcW3NfvvdVq6l9hnAUpj/AGNRUR+jj3vb9h7UFhREQEREBERAVIxSPJX1Av8ApI4JwLdYkhd6fmWesK7qo7Vx5ayndr85BNGeq7HxSM9NjIg1UREBVrbWPSnf/hmdH4kTz+KNvrVlUNtfHeje7pjdHLp1MmYXfZzei615a9qkx4PsIzY+YMr6Yk2HGFvnzxPYB63D1Lsa4bhs4jnheTYMmjcT1AStufQLruah4dO+OY8WV+rWqMOhkBD4o3g7w5jXA+e4UVPsHhj/ACqCn/liY38NlPIunFpjpLGJmOim1HBHhLgbU7mE9LJ59PMHOI9ywYlsNJS0T20ErjJFG4xMnDZLkahjXc23SBmuLkdCvKLDNSuoiK5o7URO/Pmy8pb2vj6SQuJc4kucSSTvJJuSe+68roHDHsj8jrPlEbbU9YS/TcyXfI3uzeWPO/qXP1+o6DUU1GCt6cvD2bdzBsUFBLPI2KJhfK8kNa3e6wJNvQCfQtdbWF4i+mninj8uGRsjeolpBse47vSpnbXCWMlbVQD8zrQZoj/gJN5YT1OY+4t1WW22aa5opbpMcvfHWPl090iMODP+TfKczMmfJbjIs2gBvlvm6Rpa/Tu1UevWc2tc2ve19L7r269F5W2kWjftTvz+gs3B7W2rooXkmCqz0j230IqG8Xu3XzZD/KFXqqnMb3xu8qNzmHztcWn3hTGw1K6TEqNreipjee5sbxI4+hrCo/GqoS1M8jfJknlePM+Rzh7ipaRtqrRHfWN/fvO3z/0LLwS4F8qxSIkXjpr1Luq7CBGPPxhaf5CvpGy5lwE4DxVFJVOHOqpLNP8AlxEtHreZD6l01eE4tqPL6q0x0jlHw/sReIbMUVR+mpYZDuu6JhPrtdVuv4HMLl8mOSE6/opXdPdJmHoFleEXPrkvX1ZmGdb2r0lyPEOAbeYK3p0bNF0d7mEa/wAqx7N8Hldh8sjpGMkjewND4HF5HOv5BAdY9wO4eddgRY6q99VgtgyT6Nvm2+c5NtplxPG66OdzMmrQ0gusRmzFpsL62AB1/iVg2YmzUdOTvETWHzxjiz72quY1S8VUzx/4Zn+ouLm+nK5vrUzsZJenc39nPK23UHuEw/qrh8MpGG1sUd33a7zvzTyIi7TWLf2MfaSsjtpxscw7+Mgaw+jNC71laCzbOyZcQcOiak9Zgn+FT96C5IiICIiAiIgKt7bxnJTSdEdUy5vuEsclOPRmlYrIoPbeO+H1DhviYJx54HtnHvjQQaIfciAtXFaXjYJo/wBpE9n1mED3lbSAoKZspFFOC57WucWMIa4BwAc0udodCd3u61EbZY7PTVWWmq5oxkaXsjmkDWOudMoNm80NNu9dY2UwqCbDmQSxRuZE+SIssLAw1D2NOm51mg3369681PBXhEm+kDT/AJckzPc1wB9Ki0GijTaudRe0zXbbs9ynFlrWfShxyDhNxZhFq15t0PZC4Hz3bf3qRp+GfFGnV0D+58P/AKOar9UcCWGu8l08Z62yg29DwVG1XANAf0dZK3/Ujjf+HIvTeX0dutfp9lPldPPWv0Q8PDvVi2ekgd15XyNv5r5rKTg4eo78+heB/BM1x9Tmt+9aNTwDTgHi62N3UHxPbf0gm3qUZU8CeJtF2up3nqbK8H7bQE7Oit37fM20tvyUztVwmYXiVHJTyxVDHPF2OMcbuKe3Vj9HdB323gkdK5GzDZzHxohk4oXu8MflFjY861rA9KuFRwU4uwf/ABM30JYD/cCro+ubSUbH1EMkLY4mtcx8ThqAGZN2XU6DWxup9RxjJwiKxo6eU7c8436fL2tOXFij1JcTU9s9tKIGPp54uPoZjd8RNnMcBYSwu/UkHqI0PdAGVt94HdcadyzQUkknkRvf9Bj3fhBX6BlthyY9ssxHx6T/AEjWZ+xLKjnYfVxTtOvEzPZBUs7nMeQ19v8AE02XhvBpif68DYmje+WeBjAOk3LtQO66jYNkMQkHMoKlwH/Lyj8QCkabgzxeUXFBLYafOOhj90jgVBbVxj5RqK7eMbz9Jj+BnlrKbDYZIqeZtRXTsMUk8YPFU7HeWyBx1e9w0L9wG5amy+xj65r38YI42HIDlzlzrA6C4sBca9/qlIeBnGHb4I2/Snj/ALbq8bF8GuJUedkstMYH8+zDM5wfYDS7WgAga79wt0rhcZ4hbFo7/p+WJzTMbzPWY79uW0eH3ZV235ovlLq8KEdF8lp3MgiY1jmulbnaG2DiNbONjfvvvW7Fw9jTNQHvy1A9wLP91kx/gcqqmZ0prYsxAAaYXtDQNzRZx79eslQMvAfiIBIkpndwklBPrZZcrSRgthp5xPp7c9t+q6saaY59fitkHDrRHy6eob5hE7+4LfpeGbC33zPlj+nC838PMuZy8EeLN/8Aztd9GaH+4hR1TwfYpGbOoZr/AMAbIPWwkKnzbSW6X+rLyGnnpb6u2wcKGEv3VjB9NkrPxNCkYds8OfYNrqYk7hx8QJ9BN185VGzlbGbPpKhtuuCW3rtZaEsZbo4Fvc4Ee4p+n4p9W/8AB5nSelnWtvI2/LXPY5rmyxsfdhBF7FhBt08wH+YLDsZJaSpZ18VL62ujP9JvrWpsZgVKaOOQRte+UXe7pzBxu0EeTl3aefpWxgVM+GtALXCOaCQMc5jhxojlY5haToea550379y8Vp89L67JWkTymY5x+d8JMlOzGy2IiLuNAvNK/JW0jtOc+WA3vukp3yfigYPSvS1MQfkEchIAiqaeQk/qtFQxrz9Rz/eg6GiIgIiICIiAsNZTiSN8Z3PY5hvqLOaQfvWZEHOsFlLqaEnyuKYHfSa0Nf8AaBW6tajZldPH+yqp2jS1g6UzNHmyytWygIiIJHYmQA1cfS2oEg80sETvxiRWdU/ZmTLXSt6JaVjhpvMMz2uN+u07PcrggIiICIiAsVRTMkaWSMa9jt7XtDmnW+oOhWVEGrFhUDDdsMbT/DGwfcFs2X6iAiIgIiICIiAlkRAXmSIOFnAEHoIuD6CvSINCTAaZxuYI+/mAA23BwGjvSonbVlm0rxoGVTWnTolhlhA+vIxWVQW3DfzCZ/7HJPu/YSsm/st6V8isRzgQiL9I1X4voLTxiAyU8zBvdDIB58ht77LcQILhh1YJoY5R5MsbZB5ntDh962FBbESE0EAJuYmug8CR0P8A41OoCIiAiIgIoKXbvC2OLXYjStc0lpBqIQWkGxBF9CCvPKBhPaVJ7TD8UENiEeSvqm6/OCCcdXOjMJt7P7wij9otr8NNZFIyupnB9PJG9zaiIhpjljdGDY6EiSX1dy1/yww/9+pvHi+KCYRQ/wCWGH/v1N48XxT8sMP/AH6m8eL4oJehfkrqR2vPM0B/nh4659NOB6VeVymXa6gMtNatp7tqon5uPjAYG5i9zjfQcXnb3l4HSrtygYT2lSe0w/FBYEUBygYT2lSe0w/FOUDCe0qT2mH4oJ9FAcoGE9pUntMPxTlAwntKk9ph+KCfRQHKBhPaVJ7TD8U5QMJ7SpPaYfign0UBygYT2lSe0w/FOUDCe0qT2mH4oJ9FAcoGE9pUntMPxTlAwntKk9ph+KCfRQHKBhPaVJ7TD8U5QMJ7SpPaYfign0UBygYT2lSe0w/FOUDCe0qT2mH4oJ9FAcoGE9pUntMPxTlAwntKk9ph+KCfRQHKBhPaVJ7TD8U5QMJ7SpPaYfign1q4pR8dBLF+1ifH9dhb/uorlAwntKk9ph+K/DwgYT2lSe0w/FBXcKnMlPC83u+KNxvvuWAm/fe62lXcN2qw+Njo/ltPaOaZjSZ4uc0TycW4a6gsLVtfljh/79TePH8UEwih/wAscP8A36m8eP4p+WOH/v1N48fxQWvYiTm1MdyeLqnnXoEscc+ndeR3vVlXOtl9tMOjqKkur6ZrHsgcM08QBeOOa7KSdeY2K/nCtdHtphs0jY4q+mkkebNYyeJznHqABuUE0iIgIiIK9NwfYU9znuw+mc5xLnEwsJcSbknvuvHJvhHZtL4LFZEQVvk3wjs2l8Ficm+Edm0vgsVkRBW+TfCOzaXwWJyb4R2bS+CxWREFb5N8I7NpfBYnJvhHZtL4LFZEQVvk3wjs2l8FicnGEdm0vgsVkRBXOTjCOzaXwWJycYR2bS+CxWNEFc5OMI7NpfBYnJxhHZtL4LFY0QVzk4wjs2l8FicnGEdm0vgsVjRBXOTjCOzaXwWJycYR2bS+CxWNEFc5OMI7NpfBYnJxhHZtL4LFY0QVzk4wjs2l8FicnGEdm0vgsVjRBXOTjCOzaXwWJycYR2bS+CxWNEFc5OMI7NpfBYnJxhHZtL4LFY0QVzk4wjs2l8FicnGEdm0vgsVjWviHGcVJxVuNyOyXAIzZTl0JF9bdIQQnJxhHZtL4LF+cnGEdm0vgsSKtxMk3gYGtdYZgM0gEb3X0ks05msbuP6S9rAhfjqrFHO0ijY3M0XyBxIPGZifnBZrSGDrcHXGW9mh65OMI7NpfBYnJxhHZtL4LF+DEMTu29MyxBLiMpyfOWaB85zzlGu7yr9Fj+vxSujfE10IIkkA5rC4gB1iCQ6wOW7s1raWtqSAcnGEdm0vgsWai2Fw2CRssVDTslYbteyJgc09YI3LxNW4jcBkDNTYlwFmgyWcdJOdlbu3Zrk2ZazpbDJJnRAzNDZdbhu7fp0no70G0iIgIiICIiAiIgIiICIiAiIgIiICIiAiIgIiICIiAiIgIiICIiAiIgIiICIiAiIgIiIP/2Q=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12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512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Box 31"/>
              <p:cNvSpPr txBox="1"/>
              <p:nvPr/>
            </p:nvSpPr>
            <p:spPr>
              <a:xfrm>
                <a:off x="539552" y="5013176"/>
                <a:ext cx="4395306" cy="99732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0" i="1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𝑊𝑇</m:t>
                          </m:r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=</m:t>
                          </m:r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𝑊𝑇</m:t>
                          </m:r>
                        </m:e>
                        <m:sub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𝑠𝑓</m:t>
                          </m:r>
                        </m:sub>
                      </m:sSub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+</m:t>
                      </m:r>
                      <m:sSub>
                        <m:sSubPr>
                          <m:ctrlPr>
                            <a:rPr lang="en-GB" i="1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𝑊𝑇</m:t>
                          </m:r>
                        </m:e>
                        <m:sub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𝑠𝑅𝐶𝑓</m:t>
                          </m:r>
                        </m:sub>
                      </m:sSub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+</m:t>
                      </m:r>
                      <m:sSub>
                        <m:sSubPr>
                          <m:ctrlPr>
                            <a:rPr lang="en-GB" i="1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𝑊𝑇</m:t>
                          </m:r>
                        </m:e>
                        <m:sub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𝑢𝑠𝑓</m:t>
                          </m:r>
                        </m:sub>
                      </m:sSub>
                      <m:d>
                        <m:dPr>
                          <m:ctrlPr>
                            <a:rPr lang="en-GB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en-GB">
                              <a:latin typeface="Cambria Math"/>
                              <a:ea typeface="Cambria Math"/>
                            </a:rPr>
                            <m:t>+</m:t>
                          </m:r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𝐼</m:t>
                          </m:r>
                          <m:f>
                            <m:fPr>
                              <m:ctrlPr>
                                <a:rPr lang="en-GB" i="1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sSup>
                                <m:sSupPr>
                                  <m:ctrlPr>
                                    <a:rPr lang="en-GB" i="1">
                                      <a:latin typeface="Cambria Math"/>
                                      <a:ea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en-GB" i="1">
                                      <a:latin typeface="Cambria Math"/>
                                      <a:ea typeface="Cambria Math"/>
                                    </a:rPr>
                                    <m:t>𝑑</m:t>
                                  </m:r>
                                </m:e>
                                <m:sup>
                                  <m:r>
                                    <a:rPr lang="en-GB" i="1">
                                      <a:latin typeface="Cambria Math"/>
                                      <a:ea typeface="Cambria Math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𝜃</m:t>
                              </m:r>
                            </m:num>
                            <m:den>
                              <m:sSup>
                                <m:sSupPr>
                                  <m:ctrlPr>
                                    <a:rPr lang="en-GB" i="1">
                                      <a:latin typeface="Cambria Math"/>
                                      <a:ea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en-GB" i="1">
                                      <a:latin typeface="Cambria Math"/>
                                      <a:ea typeface="Cambria Math"/>
                                    </a:rPr>
                                    <m:t>𝑑𝑡</m:t>
                                  </m:r>
                                </m:e>
                                <m:sup>
                                  <m:r>
                                    <a:rPr lang="en-GB" i="1">
                                      <a:latin typeface="Cambria Math"/>
                                      <a:ea typeface="Cambria Math"/>
                                    </a:rPr>
                                    <m:t>2</m:t>
                                  </m:r>
                                </m:sup>
                              </m:sSup>
                            </m:den>
                          </m:f>
                        </m:e>
                      </m:d>
                    </m:oMath>
                  </m:oMathPara>
                </a14:m>
                <a:endParaRPr lang="en-GB" dirty="0"/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32" name="TextBox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552" y="5013176"/>
                <a:ext cx="4395306" cy="997324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8" name="TextBox 37"/>
              <p:cNvSpPr txBox="1"/>
              <p:nvPr/>
            </p:nvSpPr>
            <p:spPr>
              <a:xfrm>
                <a:off x="478405" y="2050635"/>
                <a:ext cx="2595006" cy="926087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𝜃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i="1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𝑀</m:t>
                              </m:r>
                            </m:e>
                            <m:sub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𝑠</m:t>
                              </m:r>
                            </m:sub>
                          </m:sSub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×</m:t>
                          </m:r>
                          <m:sSub>
                            <m:sSubPr>
                              <m:ctrlPr>
                                <a:rPr lang="en-GB" i="1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𝑎</m:t>
                              </m:r>
                            </m:e>
                            <m:sub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𝑦</m:t>
                              </m:r>
                            </m:sub>
                          </m:sSub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×</m:t>
                          </m:r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𝐻</m:t>
                          </m:r>
                          <m:r>
                            <m:rPr>
                              <m:nor/>
                            </m:rPr>
                            <a:rPr lang="en-GB" dirty="0"/>
                            <m:t> </m:t>
                          </m:r>
                        </m:num>
                        <m:den>
                          <m:d>
                            <m:dPr>
                              <m:ctrlP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en-GB" i="1">
                                      <a:latin typeface="Cambria Math"/>
                                      <a:ea typeface="Cambria Math"/>
                                    </a:rPr>
                                  </m:ctrlPr>
                                </m:fPr>
                                <m:num>
                                  <m:sSup>
                                    <m:sSupPr>
                                      <m:ctrlPr>
                                        <a:rPr lang="en-GB" i="1">
                                          <a:latin typeface="Cambria Math"/>
                                          <a:ea typeface="Cambria Math"/>
                                        </a:rPr>
                                      </m:ctrlPr>
                                    </m:sSupPr>
                                    <m:e>
                                      <m:sSub>
                                        <m:sSubPr>
                                          <m:ctrlPr>
                                            <a:rPr lang="en-GB" i="1">
                                              <a:latin typeface="Cambria Math"/>
                                              <a:ea typeface="Cambria Math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en-GB" i="1">
                                              <a:latin typeface="Cambria Math"/>
                                              <a:ea typeface="Cambria Math"/>
                                            </a:rPr>
                                            <m:t>𝑇</m:t>
                                          </m:r>
                                        </m:e>
                                        <m:sub>
                                          <m:r>
                                            <a:rPr lang="en-GB" i="1">
                                              <a:latin typeface="Cambria Math"/>
                                              <a:ea typeface="Cambria Math"/>
                                            </a:rPr>
                                            <m:t>𝑓</m:t>
                                          </m:r>
                                        </m:sub>
                                      </m:sSub>
                                    </m:e>
                                    <m:sup>
                                      <m:r>
                                        <a:rPr lang="en-GB" i="1">
                                          <a:latin typeface="Cambria Math"/>
                                          <a:ea typeface="Cambria Math"/>
                                        </a:rPr>
                                        <m:t>2</m:t>
                                      </m:r>
                                    </m:sup>
                                  </m:sSup>
                                  <m:sSub>
                                    <m:sSubPr>
                                      <m:ctrlPr>
                                        <a:rPr lang="en-GB" i="1">
                                          <a:latin typeface="Cambria Math"/>
                                          <a:ea typeface="Cambria Math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GB" i="1">
                                          <a:latin typeface="Cambria Math"/>
                                          <a:ea typeface="Cambria Math"/>
                                        </a:rPr>
                                        <m:t>𝐾</m:t>
                                      </m:r>
                                    </m:e>
                                    <m:sub>
                                      <m:r>
                                        <a:rPr lang="en-GB" i="1">
                                          <a:latin typeface="Cambria Math"/>
                                          <a:ea typeface="Cambria Math"/>
                                        </a:rPr>
                                        <m:t>𝑤𝑓</m:t>
                                      </m:r>
                                    </m:sub>
                                  </m:sSub>
                                </m:num>
                                <m:den>
                                  <m:r>
                                    <a:rPr lang="en-GB" i="1">
                                      <a:latin typeface="Cambria Math"/>
                                      <a:ea typeface="Cambria Math"/>
                                    </a:rPr>
                                    <m:t>2</m:t>
                                  </m:r>
                                </m:den>
                              </m:f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+</m:t>
                              </m:r>
                              <m:f>
                                <m:fPr>
                                  <m:ctrlPr>
                                    <a:rPr lang="en-GB" i="1">
                                      <a:latin typeface="Cambria Math"/>
                                      <a:ea typeface="Cambria Math"/>
                                    </a:rPr>
                                  </m:ctrlPr>
                                </m:fPr>
                                <m:num>
                                  <m:sSup>
                                    <m:sSupPr>
                                      <m:ctrlPr>
                                        <a:rPr lang="en-GB" i="1">
                                          <a:latin typeface="Cambria Math"/>
                                          <a:ea typeface="Cambria Math"/>
                                        </a:rPr>
                                      </m:ctrlPr>
                                    </m:sSupPr>
                                    <m:e>
                                      <m:sSub>
                                        <m:sSubPr>
                                          <m:ctrlPr>
                                            <a:rPr lang="en-GB" i="1">
                                              <a:latin typeface="Cambria Math"/>
                                              <a:ea typeface="Cambria Math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en-GB" i="1">
                                              <a:latin typeface="Cambria Math"/>
                                              <a:ea typeface="Cambria Math"/>
                                            </a:rPr>
                                            <m:t>𝑇</m:t>
                                          </m:r>
                                        </m:e>
                                        <m:sub>
                                          <m:r>
                                            <a:rPr lang="en-GB" i="1">
                                              <a:latin typeface="Cambria Math"/>
                                              <a:ea typeface="Cambria Math"/>
                                            </a:rPr>
                                            <m:t>𝑟</m:t>
                                          </m:r>
                                        </m:sub>
                                      </m:sSub>
                                    </m:e>
                                    <m:sup>
                                      <m:r>
                                        <a:rPr lang="en-GB" i="1">
                                          <a:latin typeface="Cambria Math"/>
                                          <a:ea typeface="Cambria Math"/>
                                        </a:rPr>
                                        <m:t>2</m:t>
                                      </m:r>
                                    </m:sup>
                                  </m:sSup>
                                  <m:sSub>
                                    <m:sSubPr>
                                      <m:ctrlPr>
                                        <a:rPr lang="en-GB" i="1">
                                          <a:latin typeface="Cambria Math"/>
                                          <a:ea typeface="Cambria Math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GB" i="1">
                                          <a:latin typeface="Cambria Math"/>
                                          <a:ea typeface="Cambria Math"/>
                                        </a:rPr>
                                        <m:t>𝐾</m:t>
                                      </m:r>
                                    </m:e>
                                    <m:sub>
                                      <m:r>
                                        <a:rPr lang="en-GB" i="1">
                                          <a:latin typeface="Cambria Math"/>
                                          <a:ea typeface="Cambria Math"/>
                                        </a:rPr>
                                        <m:t>𝑤𝑟</m:t>
                                      </m:r>
                                    </m:sub>
                                  </m:sSub>
                                </m:num>
                                <m:den>
                                  <m:r>
                                    <a:rPr lang="en-GB" i="1">
                                      <a:latin typeface="Cambria Math"/>
                                      <a:ea typeface="Cambria Math"/>
                                    </a:rPr>
                                    <m:t>2</m:t>
                                  </m:r>
                                </m:den>
                              </m:f>
                            </m:e>
                          </m:d>
                        </m:den>
                      </m:f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38" name="TextBox 3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8405" y="2050635"/>
                <a:ext cx="2595006" cy="926087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Rectangle 4"/>
              <p:cNvSpPr/>
              <p:nvPr/>
            </p:nvSpPr>
            <p:spPr>
              <a:xfrm>
                <a:off x="478405" y="3140968"/>
                <a:ext cx="1540422" cy="61324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𝑊𝑇</m:t>
                          </m:r>
                        </m:e>
                        <m:sub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𝑠</m:t>
                          </m:r>
                        </m:sub>
                      </m:sSub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i="1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𝐾</m:t>
                              </m:r>
                            </m:e>
                            <m:sub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𝑤</m:t>
                              </m:r>
                            </m:sub>
                          </m:sSub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𝑇</m:t>
                          </m:r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𝜃</m:t>
                          </m:r>
                        </m:num>
                        <m:den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5" name="Rectangle 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8405" y="3140968"/>
                <a:ext cx="1540422" cy="613245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extBox 34"/>
              <p:cNvSpPr txBox="1"/>
              <p:nvPr/>
            </p:nvSpPr>
            <p:spPr>
              <a:xfrm>
                <a:off x="460375" y="3766345"/>
                <a:ext cx="2414892" cy="624017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𝑊𝑇</m:t>
                          </m:r>
                        </m:e>
                        <m:sub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𝑠</m:t>
                          </m:r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𝑅𝐶</m:t>
                          </m:r>
                        </m:sub>
                      </m:sSub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i="1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𝑀</m:t>
                              </m:r>
                            </m:e>
                            <m:sub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𝑠</m:t>
                              </m:r>
                            </m:sub>
                          </m:sSub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×</m:t>
                          </m:r>
                          <m:sSub>
                            <m:sSubPr>
                              <m:ctrlPr>
                                <a:rPr lang="en-GB" i="1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𝑎</m:t>
                              </m:r>
                            </m:e>
                            <m:sub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𝑦</m:t>
                              </m:r>
                            </m:sub>
                          </m:sSub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×</m:t>
                          </m:r>
                          <m:r>
                            <a:rPr lang="en-GB" i="1" smtClean="0">
                              <a:latin typeface="Cambria Math"/>
                              <a:ea typeface="Cambria Math"/>
                            </a:rPr>
                            <m:t>h</m:t>
                          </m:r>
                          <m:r>
                            <m:rPr>
                              <m:nor/>
                            </m:rPr>
                            <a:rPr lang="en-GB" dirty="0"/>
                            <m:t> </m:t>
                          </m:r>
                        </m:num>
                        <m:den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𝑇</m:t>
                          </m:r>
                        </m:den>
                      </m:f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35" name="TextBox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0375" y="3766345"/>
                <a:ext cx="2414892" cy="624017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9" name="TextBox 38"/>
              <p:cNvSpPr txBox="1"/>
              <p:nvPr/>
            </p:nvSpPr>
            <p:spPr>
              <a:xfrm>
                <a:off x="498270" y="4396532"/>
                <a:ext cx="2376997" cy="616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𝑊𝑇</m:t>
                          </m:r>
                        </m:e>
                        <m:sub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𝑢</m:t>
                          </m:r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𝑠</m:t>
                          </m:r>
                        </m:sub>
                      </m:sSub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i="1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𝑀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  <m:t>𝑢</m:t>
                              </m:r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𝑠</m:t>
                              </m:r>
                            </m:sub>
                          </m:sSub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×</m:t>
                          </m:r>
                          <m:sSub>
                            <m:sSubPr>
                              <m:ctrlPr>
                                <a:rPr lang="en-GB" i="1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𝑎</m:t>
                              </m:r>
                            </m:e>
                            <m:sub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𝑦</m:t>
                              </m:r>
                            </m:sub>
                          </m:sSub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×</m:t>
                          </m:r>
                          <m:r>
                            <m:rPr>
                              <m:nor/>
                            </m:rPr>
                            <a:rPr lang="en-GB" b="0" i="0" smtClean="0">
                              <a:latin typeface="Cambria Math"/>
                              <a:ea typeface="Cambria Math"/>
                            </a:rPr>
                            <m:t>r</m:t>
                          </m:r>
                          <m:r>
                            <m:rPr>
                              <m:nor/>
                            </m:rPr>
                            <a:rPr lang="en-GB" dirty="0"/>
                            <m:t> </m:t>
                          </m:r>
                        </m:num>
                        <m:den>
                          <m:r>
                            <a:rPr lang="en-GB" b="0" i="1" dirty="0" smtClean="0">
                              <a:latin typeface="Cambria Math"/>
                            </a:rPr>
                            <m:t>𝑇</m:t>
                          </m:r>
                        </m:den>
                      </m:f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39" name="TextBox 3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8270" y="4396532"/>
                <a:ext cx="2376997" cy="616644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0" name="TextBox 39"/>
              <p:cNvSpPr txBox="1"/>
              <p:nvPr/>
            </p:nvSpPr>
            <p:spPr>
              <a:xfrm>
                <a:off x="5724128" y="5013176"/>
                <a:ext cx="2784865" cy="62568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𝑊𝑇</m:t>
                          </m:r>
                        </m:e>
                        <m:sub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𝑇</m:t>
                          </m:r>
                        </m:sub>
                      </m:sSub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i="1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𝑀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  <m:t>𝑇</m:t>
                              </m:r>
                            </m:sub>
                          </m:sSub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×</m:t>
                          </m:r>
                          <m:sSub>
                            <m:sSubPr>
                              <m:ctrlPr>
                                <a:rPr lang="en-GB" i="1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𝑎</m:t>
                              </m:r>
                            </m:e>
                            <m:sub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𝑦</m:t>
                              </m:r>
                            </m:sub>
                          </m:sSub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×</m:t>
                          </m:r>
                          <m:r>
                            <m:rPr>
                              <m:nor/>
                            </m:rPr>
                            <a:rPr lang="en-GB" b="0" i="0" smtClean="0">
                              <a:latin typeface="Cambria Math"/>
                              <a:ea typeface="Cambria Math"/>
                            </a:rPr>
                            <m:t>(</m:t>
                          </m:r>
                          <m:r>
                            <m:rPr>
                              <m:nor/>
                            </m:rPr>
                            <a:rPr lang="en-GB" b="0" i="0" smtClean="0">
                              <a:latin typeface="Cambria Math"/>
                              <a:ea typeface="Cambria Math"/>
                            </a:rPr>
                            <m:t>H</m:t>
                          </m:r>
                          <m:r>
                            <m:rPr>
                              <m:nor/>
                            </m:rPr>
                            <a:rPr lang="en-GB" b="0" i="0" smtClean="0">
                              <a:latin typeface="Cambria Math"/>
                              <a:ea typeface="Cambria Math"/>
                            </a:rPr>
                            <m:t>+</m:t>
                          </m:r>
                          <m:r>
                            <m:rPr>
                              <m:nor/>
                            </m:rPr>
                            <a:rPr lang="en-GB" b="0" i="0" smtClean="0">
                              <a:latin typeface="Cambria Math"/>
                              <a:ea typeface="Cambria Math"/>
                            </a:rPr>
                            <m:t>h</m:t>
                          </m:r>
                          <m:r>
                            <m:rPr>
                              <m:nor/>
                            </m:rPr>
                            <a:rPr lang="en-GB" b="0" i="0" smtClean="0">
                              <a:latin typeface="Cambria Math"/>
                              <a:ea typeface="Cambria Math"/>
                            </a:rPr>
                            <m:t>)</m:t>
                          </m:r>
                          <m:r>
                            <m:rPr>
                              <m:nor/>
                            </m:rPr>
                            <a:rPr lang="en-GB" dirty="0"/>
                            <m:t> </m:t>
                          </m:r>
                        </m:num>
                        <m:den>
                          <m:r>
                            <a:rPr lang="en-GB" b="0" i="1" dirty="0" smtClean="0">
                              <a:latin typeface="Cambria Math"/>
                            </a:rPr>
                            <m:t>𝑇</m:t>
                          </m:r>
                        </m:den>
                      </m:f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40" name="TextBox 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24128" y="5013176"/>
                <a:ext cx="2784865" cy="625684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1" name="TextBox 40"/>
              <p:cNvSpPr txBox="1"/>
              <p:nvPr/>
            </p:nvSpPr>
            <p:spPr>
              <a:xfrm>
                <a:off x="323528" y="5936537"/>
                <a:ext cx="4387868" cy="1164871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𝐼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= </m:t>
                      </m:r>
                      <m:f>
                        <m:fPr>
                          <m:ctrlPr>
                            <a:rPr lang="en-GB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i="1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sSub>
                                <m:sSubPr>
                                  <m:ctrlPr>
                                    <a:rPr lang="en-GB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latin typeface="Cambria Math"/>
                                      <a:ea typeface="Cambria Math"/>
                                    </a:rPr>
                                    <m:t>𝑊𝑇</m:t>
                                  </m:r>
                                </m:e>
                                <m:sub>
                                  <m:r>
                                    <a:rPr lang="en-GB" b="0" i="1" smtClean="0">
                                      <a:latin typeface="Cambria Math"/>
                                      <a:ea typeface="Cambria Math"/>
                                    </a:rPr>
                                    <m:t>𝑇</m:t>
                                  </m:r>
                                </m:sub>
                              </m:sSub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 −(</m:t>
                              </m:r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𝑊𝑇</m:t>
                              </m:r>
                            </m:e>
                            <m:sub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𝑠𝑓</m:t>
                              </m:r>
                            </m:sub>
                          </m:sSub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+</m:t>
                          </m:r>
                          <m:sSub>
                            <m:sSubPr>
                              <m:ctrlPr>
                                <a:rPr lang="en-GB" i="1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𝑊𝑇</m:t>
                              </m:r>
                            </m:e>
                            <m:sub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𝑠𝑅𝐶𝑓</m:t>
                              </m:r>
                            </m:sub>
                          </m:sSub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+</m:t>
                          </m:r>
                          <m:sSub>
                            <m:sSubPr>
                              <m:ctrlPr>
                                <a:rPr lang="en-GB" i="1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𝑊𝑇</m:t>
                              </m:r>
                            </m:e>
                            <m:sub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𝑢𝑠𝑓</m:t>
                              </m:r>
                            </m:sub>
                          </m:sSub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)</m:t>
                          </m:r>
                        </m:num>
                        <m:den>
                          <m:f>
                            <m:fPr>
                              <m:ctrlPr>
                                <a:rPr lang="en-GB" i="1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sSup>
                                <m:sSupPr>
                                  <m:ctrlPr>
                                    <a:rPr lang="en-GB" i="1">
                                      <a:latin typeface="Cambria Math"/>
                                      <a:ea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en-GB" i="1">
                                      <a:latin typeface="Cambria Math"/>
                                      <a:ea typeface="Cambria Math"/>
                                    </a:rPr>
                                    <m:t>𝑑</m:t>
                                  </m:r>
                                </m:e>
                                <m:sup>
                                  <m:r>
                                    <a:rPr lang="en-GB" i="1">
                                      <a:latin typeface="Cambria Math"/>
                                      <a:ea typeface="Cambria Math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𝜃</m:t>
                              </m:r>
                            </m:num>
                            <m:den>
                              <m:sSup>
                                <m:sSupPr>
                                  <m:ctrlPr>
                                    <a:rPr lang="en-GB" i="1">
                                      <a:latin typeface="Cambria Math"/>
                                      <a:ea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en-GB" i="1">
                                      <a:latin typeface="Cambria Math"/>
                                      <a:ea typeface="Cambria Math"/>
                                    </a:rPr>
                                    <m:t>𝑑𝑡</m:t>
                                  </m:r>
                                </m:e>
                                <m:sup>
                                  <m:r>
                                    <a:rPr lang="en-GB" i="1">
                                      <a:latin typeface="Cambria Math"/>
                                      <a:ea typeface="Cambria Math"/>
                                    </a:rPr>
                                    <m:t>2</m:t>
                                  </m:r>
                                </m:sup>
                              </m:sSup>
                            </m:den>
                          </m:f>
                        </m:den>
                      </m:f>
                    </m:oMath>
                  </m:oMathPara>
                </a14:m>
                <a:endParaRPr lang="en-GB" dirty="0"/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41" name="TextBox 4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3528" y="5936537"/>
                <a:ext cx="4387868" cy="1164871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2" name="Right Arrow 41"/>
          <p:cNvSpPr/>
          <p:nvPr/>
        </p:nvSpPr>
        <p:spPr>
          <a:xfrm>
            <a:off x="3337873" y="2190657"/>
            <a:ext cx="2310669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smtClean="0">
                <a:solidFill>
                  <a:schemeClr val="tx1"/>
                </a:solidFill>
              </a:rPr>
              <a:t>Compare with</a:t>
            </a:r>
            <a:endParaRPr lang="en-GB" sz="1200" dirty="0">
              <a:solidFill>
                <a:schemeClr val="tx1"/>
              </a:solidFill>
            </a:endParaRPr>
          </a:p>
        </p:txBody>
      </p:sp>
      <p:sp>
        <p:nvSpPr>
          <p:cNvPr id="43" name="Right Arrow 42"/>
          <p:cNvSpPr/>
          <p:nvPr/>
        </p:nvSpPr>
        <p:spPr>
          <a:xfrm>
            <a:off x="3347864" y="3267570"/>
            <a:ext cx="2310669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smtClean="0">
                <a:solidFill>
                  <a:schemeClr val="tx1"/>
                </a:solidFill>
              </a:rPr>
              <a:t>Compare with</a:t>
            </a:r>
            <a:endParaRPr lang="en-GB" sz="1200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5" name="TextBox 44"/>
              <p:cNvSpPr txBox="1"/>
              <p:nvPr/>
            </p:nvSpPr>
            <p:spPr>
              <a:xfrm>
                <a:off x="5868144" y="2050084"/>
                <a:ext cx="3037049" cy="646331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𝜃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𝑐𝑎𝑙𝑐𝑢𝑙𝑎𝑡𝑒𝑑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𝑓𝑟𝑜𝑚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𝑑𝑎𝑚𝑝𝑒𝑟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 </m:t>
                      </m:r>
                    </m:oMath>
                  </m:oMathPara>
                </a14:m>
                <a:endParaRPr lang="en-GB" b="0" i="1" dirty="0" smtClean="0">
                  <a:latin typeface="Cambria Math"/>
                  <a:ea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𝑝𝑜𝑠𝑖𝑡𝑖𝑜𝑛𝑠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45" name="TextBox 4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68144" y="2050084"/>
                <a:ext cx="3037049" cy="646331"/>
              </a:xfrm>
              <a:prstGeom prst="rect">
                <a:avLst/>
              </a:prstGeom>
              <a:blipFill rotWithShape="1">
                <a:blip r:embed="rId11"/>
                <a:stretch>
                  <a:fillRect b="-6604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6" name="TextBox 45"/>
              <p:cNvSpPr txBox="1"/>
              <p:nvPr/>
            </p:nvSpPr>
            <p:spPr>
              <a:xfrm>
                <a:off x="5724128" y="3212976"/>
                <a:ext cx="3328219" cy="646331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𝑊𝑇</m:t>
                          </m:r>
                        </m:e>
                        <m:sub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𝑠</m:t>
                          </m:r>
                        </m:sub>
                      </m:sSub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𝑐𝑎𝑙𝑐𝑢𝑙𝑎𝑡𝑒𝑑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𝑓𝑟𝑜𝑚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𝑝𝑢𝑠h𝑟𝑜𝑑</m:t>
                      </m:r>
                    </m:oMath>
                  </m:oMathPara>
                </a14:m>
                <a:endParaRPr lang="en-GB" b="0" i="1" dirty="0" smtClean="0">
                  <a:latin typeface="Cambria Math"/>
                  <a:ea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𝑙𝑜𝑎𝑑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𝑐𝑒𝑙𝑙𝑠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46" name="TextBox 4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24128" y="3212976"/>
                <a:ext cx="3328219" cy="646331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7803130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/>
      <p:bldP spid="5" grpId="0"/>
      <p:bldP spid="35" grpId="0"/>
      <p:bldP spid="39" grpId="0"/>
      <p:bldP spid="40" grpId="0"/>
      <p:bldP spid="41" grpId="0"/>
      <p:bldP spid="42" grpId="0" animBg="1"/>
      <p:bldP spid="43" grpId="0" animBg="1"/>
      <p:bldP spid="45" grpId="0"/>
      <p:bldP spid="46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 dirty="0" smtClean="0">
                <a:solidFill>
                  <a:schemeClr val="accent1">
                    <a:satMod val="150000"/>
                  </a:schemeClr>
                </a:solidFill>
              </a:rPr>
              <a:t>Calculation in PI Toolbox</a:t>
            </a:r>
            <a:endParaRPr lang="en-GB" sz="4000" dirty="0">
              <a:solidFill>
                <a:schemeClr val="accent1">
                  <a:satMod val="150000"/>
                </a:schemeClr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369044"/>
            <a:ext cx="1841581" cy="75570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6" name="TextBox 5"/>
          <p:cNvSpPr txBox="1"/>
          <p:nvPr/>
        </p:nvSpPr>
        <p:spPr>
          <a:xfrm>
            <a:off x="165944" y="1524048"/>
            <a:ext cx="8654528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Create math channels for:</a:t>
            </a:r>
          </a:p>
          <a:p>
            <a:endParaRPr lang="en-GB" b="1" dirty="0" smtClean="0"/>
          </a:p>
          <a:p>
            <a:r>
              <a:rPr lang="en-GB" b="1" dirty="0" smtClean="0"/>
              <a:t>						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AutoShape 2" descr="data:image/jpeg;base64,/9j/4AAQSkZJRgABAQAAAQABAAD/2wCEAAkGBhAQEBMSEhAUFBAREhYSFhUSEhEVFhEbFREVFBUWFhkXJyYeFxkjGRUWHy8gIygpLCwtFR4xNTAqNSgrLSkBCQoKDgwOGg8PGi0lHiQsLTIvNSkrKjUqLCktLC0sKiwsLCkzLDQpNSkpLDUsKS8tKiw1LCwpLCwpKSkpLCkvKv/AABEIAKsBJgMBIgACEQEDEQH/xAAcAAEAAgMBAQEAAAAAAAAAAAAABQYDBAcCCAH/xABMEAABAwIDAgkHBwoEBgMAAAABAAIDBBEFEiEGMQcTFyJBUVVhkzJxgZGUodEUI3KSorGyFiQzQlNUYoKzwlJjc8EIZHWjw9I0Q0T/xAAbAQEBAAMBAQEAAAAAAAAAAAAABAIDBQYBB//EADIRAQACAQIDAwsEAwEAAAAAAAABAgMEEQUhMRJBYRMUIjJRcYGRodHwFUKx4VLB8Qb/2gAMAwEAAhEDEQA/AO4oiIC1nYlCCQZYwQbEF7Lj3rZXGcLq8IiNc+tw4zObiFU503yB0zGt43QGW1hbXQnS6DsrXAi4NwdbjpX6ubbN4icNoqupbTvbST1TPkNK5wDiJskbANSImPkOYDoFzZT8O0dZBU08NdBA1lW50cclPLI8MkDC8RyB7QdWtdZw0uNwQWYVLDbnt5xLRzhqRe4HWdDp3LIuT4QPmcJ/61V/jrV1hAREQEREBERAREQEREBERAREQEREBERAREQEREBERAREQEREBERAREQFX9lNn300dSyXI4T1lROA0lwyTOuA7MBrbeNR3lWBYp6ljBd72tHW5waPego7OD+obT1FGyZjaVs0dTQuJc59M5kgl4p7SLGIPGlnXsSt9mCV9XU00tb8njio3mZrKZ8shmkLHMDnOe1uRgDicouSTqVJy7a4eDYVUcjtebCTM7TfpFmPQtaTbeP/AOumqpBbfxTYhv3fnDmH1BBF0GxNRHHQtLor0uIz1b7OfYsldUFobzdXfOtuDYaHVXhReDbRRVRc1oeyVgBdFK0Ne0EkNcLEtc02POaSOjeCFKICIiAiIgIiICIiAiIgIiICIiAiIgIiICIiAiJdARRtXtJRw/pKqBhO4OmjBNt9he5WkduaLofI5p/Wjpqp7N9r5msLbelBPosNJWRzMbJG9r43i7XNIIcO4hZkBERAREQEREFV2sxCR0zKVj3RsMRmlcwlr3jOGMja4atBOYuIseaACLlQbMEpgb8RGXXvmcxr3fWfd3vUztazLV0r9PnIp4T32MUrfUGSetaiAN1ujq6EREHiCTJWUj915XwHU+TLC827/nIotO5Xtc6xaTJGJNBxMsM1z+qI52PefqB3rK6KgIiICIiAiIgIiICIiAiIgIiICIiAiIgIiIKXjGJTVE8sbZXxU8D+LtE7I+Z4a1z3OeOc1gzBoa21yHEm1go1+CwON3sMpvf5+SWb+qXda2pm5aysZ/nMlHcJKeP+5j1kQYqakjjFo42MH8DGs/DZZSiINvZCTJU1MQNmvZFUhuvlOdJHK7qF8kZPe4neSraqThEoZiEP+bBPF5y10Mrfc2T1q7ICIiAiIgIiIK5tvGeKgkvpFVxE+aXNTeq8wUUp7bODNQVNr5mRGZtt5dD88z7TAoHMDqNx1CAiIg18QpuNhkjvbjI3sv1Z2Ft/erlgVbx9LBN+1hjk+vG13+6qoNlM7Du/M2sJN4ZJodd4Ec8jWDzZAy3dZBPoiICIiAijsS2jo6Z2WeqhicRmDZJY2OIJIBsTe2h17lD1PChhEe+viP8Ap55PdGCs60tbpAtKKjVPDRhDLZZ5JPoU8+n1w1R0vD1hw8mGqd5o4R+J4W+uj1FumO3ykdKRcjl/4go782gkI/inY0+oAqPn/wCIGoPkUMTfpTSO+5rVRXhWst0xyO2IuA1HDribhzY6Zmu8RyuP2n29yj6jhjxh40qGM744Ib/bDlRXgest+2I+MD6Oui+YKjhIxZ+/EJv5eLZ+BoUfLtTXuN3V1USf+Zn+4OsqK/8AndTPWax8Z+w+ri4BadRjdNH5dRCzW3Oljbr1anevkuSVziS5xcTqS5xcT5yVY+DXZ4VmJ08ZYDHG7j5NG2yxWcAR0gvyN/mKZ+BWwYrZb5I5R7B9PIiLzoIiIKbtAwtxDptLSMPdeGZ4PptO33LCt7bKO09HJrYumg8SHjRf2f3rRQEREGF8mSekffRtUxpt1SskgA82aVqvy5zjj8tO9+t4ss+m/wCZkbNb/t29K6KCg/UREBERAREQY54Q9rmuF2uBaR1gix9y57gZPyaEO8pkbY3a350Y4t+vTzmldGXP6aPJJUx6fN1cwFuqRwqB7pkGwiIgJs5tFTUs1VDNKIy6VtQ0vuGkSQMabutlbz4n7z0oqdtdDapYd3G07m36SY5PhOtObJOOk2jufYjd0uo20pYw55L+KaLmRsbnNsN5GXnFttbgWtqsNNwjYVILiuhH+o4x/wBQBUV+Pl8RbFTyyzlhtHG3NcgWJuP1Rv3X7lzCbB6mLR9PMyw/XhlZ+IBOCzk1tbznjs7Ty8f+LMenpfrL6ep8epZLZKmF992WWN1/NYrfuvkY27r+i62IKyWMWZI9g6mPe38JC7s8M/xs2TofZZ2rho2Q+VUvyuNvz9ICXWGr4t7x3lvljuDutcDurLBtniLLBtdUWGlnSvcPNZ1wQpXA+Ddk1M2V87mvlbnYGtblYDq3MP1tOgWtuVuHiuHguLbWW9GZ5bRMzv3/AHaMmlvRRUWarpjFI+N3lRvcw23Xa4tNu7RYV7bHeuSsXr0mN490pRERZAiIg/bL8XUodk6bEMBiqi9kNTSMfG6V3kvbHIQ1kttfJLQDa403hctUml1ddR2oiNprO0jcwnCZaqURRNzPIubmwaBvLj0DUetdX4MKSnwh87q6eKKafKyMucchjYA5xDyAAS54uDY8wG3SudbHbQfI6i/FmRsoEZazy7lwy5es30t03Vi2/nqZDG11FUQxx5nZpYnDMXADQtu2wA6zv7l4zjWq4hfiMaPsxGCYid+/837lGLFXJymXe6PEYZheKVkg33je1w13eSthfJEUhaczTZw3OabEeYjUKdw/brEqe3F1s1hua93GN81pLhTW4Zb9tolRbQ2/bL6aRcJw/htxGOwkZBMOkljmOPpYcv2VacH4bo5nBj6GbOToIHNluLamxyke/wA6ky6TLiibWjlHintpslesLZtxF+bsksSYamB4t/FM2F1+7JK5RC87abZ0r6CWNoe6aWBxEeUtdEcuZpkvo0hwGguSRp1oyUOAcNzgHDzEXH3qKt629Wd0+z0iIsxjqIBIxzDue1zD5nNLT7irTsxVGWippHElz6eIuvvzcW3NfvvdVq6l9hnAUpj/AGNRUR+jj3vb9h7UFhREQEREBERAVIxSPJX1Av8ApI4JwLdYkhd6fmWesK7qo7Vx5ayndr85BNGeq7HxSM9NjIg1UREBVrbWPSnf/hmdH4kTz+KNvrVlUNtfHeje7pjdHLp1MmYXfZzei615a9qkx4PsIzY+YMr6Yk2HGFvnzxPYB63D1Lsa4bhs4jnheTYMmjcT1AStufQLruah4dO+OY8WV+rWqMOhkBD4o3g7w5jXA+e4UVPsHhj/ACqCn/liY38NlPIunFpjpLGJmOim1HBHhLgbU7mE9LJ59PMHOI9ywYlsNJS0T20ErjJFG4xMnDZLkahjXc23SBmuLkdCvKLDNSuoiK5o7URO/Pmy8pb2vj6SQuJc4kucSSTvJJuSe+68roHDHsj8jrPlEbbU9YS/TcyXfI3uzeWPO/qXP1+o6DUU1GCt6cvD2bdzBsUFBLPI2KJhfK8kNa3e6wJNvQCfQtdbWF4i+mninj8uGRsjeolpBse47vSpnbXCWMlbVQD8zrQZoj/gJN5YT1OY+4t1WW22aa5opbpMcvfHWPl090iMODP+TfKczMmfJbjIs2gBvlvm6Rpa/Tu1UevWc2tc2ve19L7r269F5W2kWjftTvz+gs3B7W2rooXkmCqz0j230IqG8Xu3XzZD/KFXqqnMb3xu8qNzmHztcWn3hTGw1K6TEqNreipjee5sbxI4+hrCo/GqoS1M8jfJknlePM+Rzh7ipaRtqrRHfWN/fvO3z/0LLwS4F8qxSIkXjpr1Luq7CBGPPxhaf5CvpGy5lwE4DxVFJVOHOqpLNP8AlxEtHreZD6l01eE4tqPL6q0x0jlHw/sReIbMUVR+mpYZDuu6JhPrtdVuv4HMLl8mOSE6/opXdPdJmHoFleEXPrkvX1ZmGdb2r0lyPEOAbeYK3p0bNF0d7mEa/wAqx7N8Hldh8sjpGMkjewND4HF5HOv5BAdY9wO4eddgRY6q99VgtgyT6Nvm2+c5NtplxPG66OdzMmrQ0gusRmzFpsL62AB1/iVg2YmzUdOTvETWHzxjiz72quY1S8VUzx/4Zn+ouLm+nK5vrUzsZJenc39nPK23UHuEw/qrh8MpGG1sUd33a7zvzTyIi7TWLf2MfaSsjtpxscw7+Mgaw+jNC71laCzbOyZcQcOiak9Zgn+FT96C5IiICIiAiIgKt7bxnJTSdEdUy5vuEsclOPRmlYrIoPbeO+H1DhviYJx54HtnHvjQQaIfciAtXFaXjYJo/wBpE9n1mED3lbSAoKZspFFOC57WucWMIa4BwAc0udodCd3u61EbZY7PTVWWmq5oxkaXsjmkDWOudMoNm80NNu9dY2UwqCbDmQSxRuZE+SIssLAw1D2NOm51mg3369681PBXhEm+kDT/AJckzPc1wB9Ki0GijTaudRe0zXbbs9ynFlrWfShxyDhNxZhFq15t0PZC4Hz3bf3qRp+GfFGnV0D+58P/AKOar9UcCWGu8l08Z62yg29DwVG1XANAf0dZK3/Ujjf+HIvTeX0dutfp9lPldPPWv0Q8PDvVi2ekgd15XyNv5r5rKTg4eo78+heB/BM1x9Tmt+9aNTwDTgHi62N3UHxPbf0gm3qUZU8CeJtF2up3nqbK8H7bQE7Oit37fM20tvyUztVwmYXiVHJTyxVDHPF2OMcbuKe3Vj9HdB323gkdK5GzDZzHxohk4oXu8MflFjY861rA9KuFRwU4uwf/ABM30JYD/cCro+ubSUbH1EMkLY4mtcx8ThqAGZN2XU6DWxup9RxjJwiKxo6eU7c8436fL2tOXFij1JcTU9s9tKIGPp54uPoZjd8RNnMcBYSwu/UkHqI0PdAGVt94HdcadyzQUkknkRvf9Bj3fhBX6BlthyY9ssxHx6T/AEjWZ+xLKjnYfVxTtOvEzPZBUs7nMeQ19v8AE02XhvBpif68DYmje+WeBjAOk3LtQO66jYNkMQkHMoKlwH/Lyj8QCkabgzxeUXFBLYafOOhj90jgVBbVxj5RqK7eMbz9Jj+BnlrKbDYZIqeZtRXTsMUk8YPFU7HeWyBx1e9w0L9wG5amy+xj65r38YI42HIDlzlzrA6C4sBca9/qlIeBnGHb4I2/Snj/ALbq8bF8GuJUedkstMYH8+zDM5wfYDS7WgAga79wt0rhcZ4hbFo7/p+WJzTMbzPWY79uW0eH3ZV235ovlLq8KEdF8lp3MgiY1jmulbnaG2DiNbONjfvvvW7Fw9jTNQHvy1A9wLP91kx/gcqqmZ0prYsxAAaYXtDQNzRZx79eslQMvAfiIBIkpndwklBPrZZcrSRgthp5xPp7c9t+q6saaY59fitkHDrRHy6eob5hE7+4LfpeGbC33zPlj+nC838PMuZy8EeLN/8Aztd9GaH+4hR1TwfYpGbOoZr/AMAbIPWwkKnzbSW6X+rLyGnnpb6u2wcKGEv3VjB9NkrPxNCkYds8OfYNrqYk7hx8QJ9BN185VGzlbGbPpKhtuuCW3rtZaEsZbo4Fvc4Ee4p+n4p9W/8AB5nSelnWtvI2/LXPY5rmyxsfdhBF7FhBt08wH+YLDsZJaSpZ18VL62ujP9JvrWpsZgVKaOOQRte+UXe7pzBxu0EeTl3aefpWxgVM+GtALXCOaCQMc5jhxojlY5haToea550379y8Vp89L67JWkTymY5x+d8JMlOzGy2IiLuNAvNK/JW0jtOc+WA3vukp3yfigYPSvS1MQfkEchIAiqaeQk/qtFQxrz9Rz/eg6GiIgIiICIiAsNZTiSN8Z3PY5hvqLOaQfvWZEHOsFlLqaEnyuKYHfSa0Nf8AaBW6tajZldPH+yqp2jS1g6UzNHmyytWygIiIJHYmQA1cfS2oEg80sETvxiRWdU/ZmTLXSt6JaVjhpvMMz2uN+u07PcrggIiICIiAsVRTMkaWSMa9jt7XtDmnW+oOhWVEGrFhUDDdsMbT/DGwfcFs2X6iAiIgIiICIiAlkRAXmSIOFnAEHoIuD6CvSINCTAaZxuYI+/mAA23BwGjvSonbVlm0rxoGVTWnTolhlhA+vIxWVQW3DfzCZ/7HJPu/YSsm/st6V8isRzgQiL9I1X4voLTxiAyU8zBvdDIB58ht77LcQILhh1YJoY5R5MsbZB5ntDh962FBbESE0EAJuYmug8CR0P8A41OoCIiAiIgIoKXbvC2OLXYjStc0lpBqIQWkGxBF9CCvPKBhPaVJ7TD8UENiEeSvqm6/OCCcdXOjMJt7P7wij9otr8NNZFIyupnB9PJG9zaiIhpjljdGDY6EiSX1dy1/yww/9+pvHi+KCYRQ/wCWGH/v1N48XxT8sMP/AH6m8eL4oJehfkrqR2vPM0B/nh4659NOB6VeVymXa6gMtNatp7tqon5uPjAYG5i9zjfQcXnb3l4HSrtygYT2lSe0w/FBYEUBygYT2lSe0w/FOUDCe0qT2mH4oJ9FAcoGE9pUntMPxTlAwntKk9ph+KCfRQHKBhPaVJ7TD8U5QMJ7SpPaYfign0UBygYT2lSe0w/FOUDCe0qT2mH4oJ9FAcoGE9pUntMPxTlAwntKk9ph+KCfRQHKBhPaVJ7TD8U5QMJ7SpPaYfign0UBygYT2lSe0w/FOUDCe0qT2mH4oJ9FAcoGE9pUntMPxTlAwntKk9ph+KCfRQHKBhPaVJ7TD8U5QMJ7SpPaYfign1q4pR8dBLF+1ifH9dhb/uorlAwntKk9ph+K/DwgYT2lSe0w/FBXcKnMlPC83u+KNxvvuWAm/fe62lXcN2qw+Njo/ltPaOaZjSZ4uc0TycW4a6gsLVtfljh/79TePH8UEwih/wAscP8A36m8eP4p+WOH/v1N48fxQWvYiTm1MdyeLqnnXoEscc+ndeR3vVlXOtl9tMOjqKkur6ZrHsgcM08QBeOOa7KSdeY2K/nCtdHtphs0jY4q+mkkebNYyeJznHqABuUE0iIgIiIK9NwfYU9znuw+mc5xLnEwsJcSbknvuvHJvhHZtL4LFZEQVvk3wjs2l8Ficm+Edm0vgsVkRBW+TfCOzaXwWJyb4R2bS+CxWREFb5N8I7NpfBYnJvhHZtL4LFZEQVvk3wjs2l8FicnGEdm0vgsVkRBXOTjCOzaXwWJycYR2bS+CxWNEFc5OMI7NpfBYnJxhHZtL4LFY0QVzk4wjs2l8FicnGEdm0vgsVjRBXOTjCOzaXwWJycYR2bS+CxWNEFc5OMI7NpfBYnJxhHZtL4LFY0QVzk4wjs2l8FicnGEdm0vgsVjRBXOTjCOzaXwWJycYR2bS+CxWNEFc5OMI7NpfBYnJxhHZtL4LFY0QVzk4wjs2l8FicnGEdm0vgsVjWviHGcVJxVuNyOyXAIzZTl0JF9bdIQQnJxhHZtL4LF+cnGEdm0vgsSKtxMk3gYGtdYZgM0gEb3X0ks05msbuP6S9rAhfjqrFHO0ijY3M0XyBxIPGZifnBZrSGDrcHXGW9mh65OMI7NpfBYnJxhHZtL4LF+DEMTu29MyxBLiMpyfOWaB85zzlGu7yr9Fj+vxSujfE10IIkkA5rC4gB1iCQ6wOW7s1raWtqSAcnGEdm0vgsWai2Fw2CRssVDTslYbteyJgc09YI3LxNW4jcBkDNTYlwFmgyWcdJOdlbu3Zrk2ZazpbDJJnRAzNDZdbhu7fp0no70G0iIgIiICIiAiIgIiICIiAiIgIiICIiAiIgIiICIiAiIgIiICIiAiIgIiICIiAiIgIiIP/2Q=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12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512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2" name="TextBox 31"/>
              <p:cNvSpPr txBox="1"/>
              <p:nvPr/>
            </p:nvSpPr>
            <p:spPr>
              <a:xfrm>
                <a:off x="539552" y="5013176"/>
                <a:ext cx="4395306" cy="99732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b="0" i="1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𝑊𝑇</m:t>
                          </m:r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=</m:t>
                          </m:r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𝑊𝑇</m:t>
                          </m:r>
                        </m:e>
                        <m:sub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𝑠𝑓</m:t>
                          </m:r>
                        </m:sub>
                      </m:sSub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+</m:t>
                      </m:r>
                      <m:sSub>
                        <m:sSubPr>
                          <m:ctrlPr>
                            <a:rPr lang="en-GB" i="1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𝑊𝑇</m:t>
                          </m:r>
                        </m:e>
                        <m:sub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𝑠𝑅𝐶𝑓</m:t>
                          </m:r>
                        </m:sub>
                      </m:sSub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+</m:t>
                      </m:r>
                      <m:sSub>
                        <m:sSubPr>
                          <m:ctrlPr>
                            <a:rPr lang="en-GB" i="1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𝑊𝑇</m:t>
                          </m:r>
                        </m:e>
                        <m:sub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𝑢𝑠𝑓</m:t>
                          </m:r>
                        </m:sub>
                      </m:sSub>
                      <m:d>
                        <m:dPr>
                          <m:ctrlPr>
                            <a:rPr lang="en-GB" i="1" smtClean="0">
                              <a:latin typeface="Cambria Math"/>
                              <a:ea typeface="Cambria Math"/>
                            </a:rPr>
                          </m:ctrlPr>
                        </m:dPr>
                        <m:e>
                          <m:r>
                            <a:rPr lang="en-GB">
                              <a:latin typeface="Cambria Math"/>
                              <a:ea typeface="Cambria Math"/>
                            </a:rPr>
                            <m:t>+</m:t>
                          </m:r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𝐼</m:t>
                          </m:r>
                          <m:f>
                            <m:fPr>
                              <m:ctrlPr>
                                <a:rPr lang="en-GB" i="1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sSup>
                                <m:sSupPr>
                                  <m:ctrlPr>
                                    <a:rPr lang="en-GB" i="1">
                                      <a:latin typeface="Cambria Math"/>
                                      <a:ea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en-GB" i="1">
                                      <a:latin typeface="Cambria Math"/>
                                      <a:ea typeface="Cambria Math"/>
                                    </a:rPr>
                                    <m:t>𝑑</m:t>
                                  </m:r>
                                </m:e>
                                <m:sup>
                                  <m:r>
                                    <a:rPr lang="en-GB" i="1">
                                      <a:latin typeface="Cambria Math"/>
                                      <a:ea typeface="Cambria Math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𝜃</m:t>
                              </m:r>
                            </m:num>
                            <m:den>
                              <m:sSup>
                                <m:sSupPr>
                                  <m:ctrlPr>
                                    <a:rPr lang="en-GB" i="1">
                                      <a:latin typeface="Cambria Math"/>
                                      <a:ea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en-GB" i="1">
                                      <a:latin typeface="Cambria Math"/>
                                      <a:ea typeface="Cambria Math"/>
                                    </a:rPr>
                                    <m:t>𝑑𝑡</m:t>
                                  </m:r>
                                </m:e>
                                <m:sup>
                                  <m:r>
                                    <a:rPr lang="en-GB" i="1">
                                      <a:latin typeface="Cambria Math"/>
                                      <a:ea typeface="Cambria Math"/>
                                    </a:rPr>
                                    <m:t>2</m:t>
                                  </m:r>
                                </m:sup>
                              </m:sSup>
                            </m:den>
                          </m:f>
                        </m:e>
                      </m:d>
                    </m:oMath>
                  </m:oMathPara>
                </a14:m>
                <a:endParaRPr lang="en-GB" dirty="0"/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32" name="TextBox 3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9552" y="5013176"/>
                <a:ext cx="4395306" cy="997324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8" name="TextBox 37"/>
              <p:cNvSpPr txBox="1"/>
              <p:nvPr/>
            </p:nvSpPr>
            <p:spPr>
              <a:xfrm>
                <a:off x="478405" y="2050635"/>
                <a:ext cx="2595006" cy="926087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𝜃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i="1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𝑀</m:t>
                              </m:r>
                            </m:e>
                            <m:sub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𝑠</m:t>
                              </m:r>
                            </m:sub>
                          </m:sSub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×</m:t>
                          </m:r>
                          <m:sSub>
                            <m:sSubPr>
                              <m:ctrlPr>
                                <a:rPr lang="en-GB" i="1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𝑎</m:t>
                              </m:r>
                            </m:e>
                            <m:sub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𝑦</m:t>
                              </m:r>
                            </m:sub>
                          </m:sSub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×</m:t>
                          </m:r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𝐻</m:t>
                          </m:r>
                          <m:r>
                            <m:rPr>
                              <m:nor/>
                            </m:rPr>
                            <a:rPr lang="en-GB" dirty="0"/>
                            <m:t> </m:t>
                          </m:r>
                        </m:num>
                        <m:den>
                          <m:d>
                            <m:dPr>
                              <m:ctrlP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en-GB" i="1">
                                      <a:latin typeface="Cambria Math"/>
                                      <a:ea typeface="Cambria Math"/>
                                    </a:rPr>
                                  </m:ctrlPr>
                                </m:fPr>
                                <m:num>
                                  <m:sSup>
                                    <m:sSupPr>
                                      <m:ctrlPr>
                                        <a:rPr lang="en-GB" i="1">
                                          <a:latin typeface="Cambria Math"/>
                                          <a:ea typeface="Cambria Math"/>
                                        </a:rPr>
                                      </m:ctrlPr>
                                    </m:sSupPr>
                                    <m:e>
                                      <m:sSub>
                                        <m:sSubPr>
                                          <m:ctrlPr>
                                            <a:rPr lang="en-GB" i="1">
                                              <a:latin typeface="Cambria Math"/>
                                              <a:ea typeface="Cambria Math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en-GB" i="1">
                                              <a:latin typeface="Cambria Math"/>
                                              <a:ea typeface="Cambria Math"/>
                                            </a:rPr>
                                            <m:t>𝑇</m:t>
                                          </m:r>
                                        </m:e>
                                        <m:sub>
                                          <m:r>
                                            <a:rPr lang="en-GB" i="1">
                                              <a:latin typeface="Cambria Math"/>
                                              <a:ea typeface="Cambria Math"/>
                                            </a:rPr>
                                            <m:t>𝑓</m:t>
                                          </m:r>
                                        </m:sub>
                                      </m:sSub>
                                    </m:e>
                                    <m:sup>
                                      <m:r>
                                        <a:rPr lang="en-GB" i="1">
                                          <a:latin typeface="Cambria Math"/>
                                          <a:ea typeface="Cambria Math"/>
                                        </a:rPr>
                                        <m:t>2</m:t>
                                      </m:r>
                                    </m:sup>
                                  </m:sSup>
                                  <m:sSub>
                                    <m:sSubPr>
                                      <m:ctrlPr>
                                        <a:rPr lang="en-GB" i="1">
                                          <a:latin typeface="Cambria Math"/>
                                          <a:ea typeface="Cambria Math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GB" i="1">
                                          <a:latin typeface="Cambria Math"/>
                                          <a:ea typeface="Cambria Math"/>
                                        </a:rPr>
                                        <m:t>𝐾</m:t>
                                      </m:r>
                                    </m:e>
                                    <m:sub>
                                      <m:r>
                                        <a:rPr lang="en-GB" i="1">
                                          <a:latin typeface="Cambria Math"/>
                                          <a:ea typeface="Cambria Math"/>
                                        </a:rPr>
                                        <m:t>𝑤𝑓</m:t>
                                      </m:r>
                                    </m:sub>
                                  </m:sSub>
                                </m:num>
                                <m:den>
                                  <m:r>
                                    <a:rPr lang="en-GB" i="1">
                                      <a:latin typeface="Cambria Math"/>
                                      <a:ea typeface="Cambria Math"/>
                                    </a:rPr>
                                    <m:t>2</m:t>
                                  </m:r>
                                </m:den>
                              </m:f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+</m:t>
                              </m:r>
                              <m:f>
                                <m:fPr>
                                  <m:ctrlPr>
                                    <a:rPr lang="en-GB" i="1">
                                      <a:latin typeface="Cambria Math"/>
                                      <a:ea typeface="Cambria Math"/>
                                    </a:rPr>
                                  </m:ctrlPr>
                                </m:fPr>
                                <m:num>
                                  <m:sSup>
                                    <m:sSupPr>
                                      <m:ctrlPr>
                                        <a:rPr lang="en-GB" i="1">
                                          <a:latin typeface="Cambria Math"/>
                                          <a:ea typeface="Cambria Math"/>
                                        </a:rPr>
                                      </m:ctrlPr>
                                    </m:sSupPr>
                                    <m:e>
                                      <m:sSub>
                                        <m:sSubPr>
                                          <m:ctrlPr>
                                            <a:rPr lang="en-GB" i="1">
                                              <a:latin typeface="Cambria Math"/>
                                              <a:ea typeface="Cambria Math"/>
                                            </a:rPr>
                                          </m:ctrlPr>
                                        </m:sSubPr>
                                        <m:e>
                                          <m:r>
                                            <a:rPr lang="en-GB" i="1">
                                              <a:latin typeface="Cambria Math"/>
                                              <a:ea typeface="Cambria Math"/>
                                            </a:rPr>
                                            <m:t>𝑇</m:t>
                                          </m:r>
                                        </m:e>
                                        <m:sub>
                                          <m:r>
                                            <a:rPr lang="en-GB" i="1">
                                              <a:latin typeface="Cambria Math"/>
                                              <a:ea typeface="Cambria Math"/>
                                            </a:rPr>
                                            <m:t>𝑟</m:t>
                                          </m:r>
                                        </m:sub>
                                      </m:sSub>
                                    </m:e>
                                    <m:sup>
                                      <m:r>
                                        <a:rPr lang="en-GB" i="1">
                                          <a:latin typeface="Cambria Math"/>
                                          <a:ea typeface="Cambria Math"/>
                                        </a:rPr>
                                        <m:t>2</m:t>
                                      </m:r>
                                    </m:sup>
                                  </m:sSup>
                                  <m:sSub>
                                    <m:sSubPr>
                                      <m:ctrlPr>
                                        <a:rPr lang="en-GB" i="1">
                                          <a:latin typeface="Cambria Math"/>
                                          <a:ea typeface="Cambria Math"/>
                                        </a:rPr>
                                      </m:ctrlPr>
                                    </m:sSubPr>
                                    <m:e>
                                      <m:r>
                                        <a:rPr lang="en-GB" i="1">
                                          <a:latin typeface="Cambria Math"/>
                                          <a:ea typeface="Cambria Math"/>
                                        </a:rPr>
                                        <m:t>𝐾</m:t>
                                      </m:r>
                                    </m:e>
                                    <m:sub>
                                      <m:r>
                                        <a:rPr lang="en-GB" i="1">
                                          <a:latin typeface="Cambria Math"/>
                                          <a:ea typeface="Cambria Math"/>
                                        </a:rPr>
                                        <m:t>𝑤𝑟</m:t>
                                      </m:r>
                                    </m:sub>
                                  </m:sSub>
                                </m:num>
                                <m:den>
                                  <m:r>
                                    <a:rPr lang="en-GB" i="1">
                                      <a:latin typeface="Cambria Math"/>
                                      <a:ea typeface="Cambria Math"/>
                                    </a:rPr>
                                    <m:t>2</m:t>
                                  </m:r>
                                </m:den>
                              </m:f>
                            </m:e>
                          </m:d>
                        </m:den>
                      </m:f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38" name="TextBox 3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8405" y="2050635"/>
                <a:ext cx="2595006" cy="926087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" name="Rectangle 4"/>
              <p:cNvSpPr/>
              <p:nvPr/>
            </p:nvSpPr>
            <p:spPr>
              <a:xfrm>
                <a:off x="478405" y="3140968"/>
                <a:ext cx="1540422" cy="613245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𝑊𝑇</m:t>
                          </m:r>
                        </m:e>
                        <m:sub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𝑠</m:t>
                          </m:r>
                        </m:sub>
                      </m:sSub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i="1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𝐾</m:t>
                              </m:r>
                            </m:e>
                            <m:sub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𝑤</m:t>
                              </m:r>
                            </m:sub>
                          </m:sSub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𝑇</m:t>
                          </m:r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𝜃</m:t>
                          </m:r>
                        </m:num>
                        <m:den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2</m:t>
                          </m:r>
                        </m:den>
                      </m:f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5" name="Rectangle 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8405" y="3140968"/>
                <a:ext cx="1540422" cy="613245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extBox 34"/>
              <p:cNvSpPr txBox="1"/>
              <p:nvPr/>
            </p:nvSpPr>
            <p:spPr>
              <a:xfrm>
                <a:off x="460375" y="3766345"/>
                <a:ext cx="2414892" cy="624017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𝑊𝑇</m:t>
                          </m:r>
                        </m:e>
                        <m:sub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𝑠</m:t>
                          </m:r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𝑅𝐶</m:t>
                          </m:r>
                        </m:sub>
                      </m:sSub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i="1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𝑀</m:t>
                              </m:r>
                            </m:e>
                            <m:sub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𝑠</m:t>
                              </m:r>
                            </m:sub>
                          </m:sSub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×</m:t>
                          </m:r>
                          <m:sSub>
                            <m:sSubPr>
                              <m:ctrlPr>
                                <a:rPr lang="en-GB" i="1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𝑎</m:t>
                              </m:r>
                            </m:e>
                            <m:sub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𝑦</m:t>
                              </m:r>
                            </m:sub>
                          </m:sSub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×</m:t>
                          </m:r>
                          <m:r>
                            <a:rPr lang="en-GB" i="1" smtClean="0">
                              <a:latin typeface="Cambria Math"/>
                              <a:ea typeface="Cambria Math"/>
                            </a:rPr>
                            <m:t>h</m:t>
                          </m:r>
                          <m:r>
                            <m:rPr>
                              <m:nor/>
                            </m:rPr>
                            <a:rPr lang="en-GB" dirty="0"/>
                            <m:t> </m:t>
                          </m:r>
                        </m:num>
                        <m:den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𝑇</m:t>
                          </m:r>
                        </m:den>
                      </m:f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35" name="TextBox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0375" y="3766345"/>
                <a:ext cx="2414892" cy="624017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9" name="TextBox 38"/>
              <p:cNvSpPr txBox="1"/>
              <p:nvPr/>
            </p:nvSpPr>
            <p:spPr>
              <a:xfrm>
                <a:off x="498270" y="4396532"/>
                <a:ext cx="2376997" cy="616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𝑊𝑇</m:t>
                          </m:r>
                        </m:e>
                        <m:sub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𝑢</m:t>
                          </m:r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𝑠</m:t>
                          </m:r>
                        </m:sub>
                      </m:sSub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i="1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𝑀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  <m:t>𝑢</m:t>
                              </m:r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𝑠</m:t>
                              </m:r>
                            </m:sub>
                          </m:sSub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×</m:t>
                          </m:r>
                          <m:sSub>
                            <m:sSubPr>
                              <m:ctrlPr>
                                <a:rPr lang="en-GB" i="1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𝑎</m:t>
                              </m:r>
                            </m:e>
                            <m:sub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𝑦</m:t>
                              </m:r>
                            </m:sub>
                          </m:sSub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×</m:t>
                          </m:r>
                          <m:r>
                            <m:rPr>
                              <m:nor/>
                            </m:rPr>
                            <a:rPr lang="en-GB" b="0" i="0" smtClean="0">
                              <a:latin typeface="Cambria Math"/>
                              <a:ea typeface="Cambria Math"/>
                            </a:rPr>
                            <m:t>r</m:t>
                          </m:r>
                          <m:r>
                            <m:rPr>
                              <m:nor/>
                            </m:rPr>
                            <a:rPr lang="en-GB" dirty="0"/>
                            <m:t> </m:t>
                          </m:r>
                        </m:num>
                        <m:den>
                          <m:r>
                            <a:rPr lang="en-GB" b="0" i="1" dirty="0" smtClean="0">
                              <a:latin typeface="Cambria Math"/>
                            </a:rPr>
                            <m:t>𝑇</m:t>
                          </m:r>
                        </m:den>
                      </m:f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39" name="TextBox 3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8270" y="4396532"/>
                <a:ext cx="2376997" cy="616644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0" name="TextBox 39"/>
              <p:cNvSpPr txBox="1"/>
              <p:nvPr/>
            </p:nvSpPr>
            <p:spPr>
              <a:xfrm>
                <a:off x="5724128" y="5013176"/>
                <a:ext cx="2784865" cy="62568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𝑊𝑇</m:t>
                          </m:r>
                        </m:e>
                        <m:sub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𝑇</m:t>
                          </m:r>
                        </m:sub>
                      </m:sSub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i="1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𝑀</m:t>
                              </m:r>
                            </m:e>
                            <m:sub>
                              <m: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  <m:t>𝑇</m:t>
                              </m:r>
                            </m:sub>
                          </m:sSub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×</m:t>
                          </m:r>
                          <m:sSub>
                            <m:sSubPr>
                              <m:ctrlPr>
                                <a:rPr lang="en-GB" i="1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𝑎</m:t>
                              </m:r>
                            </m:e>
                            <m:sub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𝑦</m:t>
                              </m:r>
                            </m:sub>
                          </m:sSub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×</m:t>
                          </m:r>
                          <m:r>
                            <m:rPr>
                              <m:nor/>
                            </m:rPr>
                            <a:rPr lang="en-GB" b="0" i="0" smtClean="0">
                              <a:latin typeface="Cambria Math"/>
                              <a:ea typeface="Cambria Math"/>
                            </a:rPr>
                            <m:t>(</m:t>
                          </m:r>
                          <m:r>
                            <m:rPr>
                              <m:nor/>
                            </m:rPr>
                            <a:rPr lang="en-GB" b="0" i="0" smtClean="0">
                              <a:latin typeface="Cambria Math"/>
                              <a:ea typeface="Cambria Math"/>
                            </a:rPr>
                            <m:t>H</m:t>
                          </m:r>
                          <m:r>
                            <m:rPr>
                              <m:nor/>
                            </m:rPr>
                            <a:rPr lang="en-GB" b="0" i="0" smtClean="0">
                              <a:latin typeface="Cambria Math"/>
                              <a:ea typeface="Cambria Math"/>
                            </a:rPr>
                            <m:t>+</m:t>
                          </m:r>
                          <m:r>
                            <m:rPr>
                              <m:nor/>
                            </m:rPr>
                            <a:rPr lang="en-GB" b="0" i="0" smtClean="0">
                              <a:latin typeface="Cambria Math"/>
                              <a:ea typeface="Cambria Math"/>
                            </a:rPr>
                            <m:t>h</m:t>
                          </m:r>
                          <m:r>
                            <m:rPr>
                              <m:nor/>
                            </m:rPr>
                            <a:rPr lang="en-GB" b="0" i="0" smtClean="0">
                              <a:latin typeface="Cambria Math"/>
                              <a:ea typeface="Cambria Math"/>
                            </a:rPr>
                            <m:t>)</m:t>
                          </m:r>
                          <m:r>
                            <m:rPr>
                              <m:nor/>
                            </m:rPr>
                            <a:rPr lang="en-GB" dirty="0"/>
                            <m:t> </m:t>
                          </m:r>
                        </m:num>
                        <m:den>
                          <m:r>
                            <a:rPr lang="en-GB" b="0" i="1" dirty="0" smtClean="0">
                              <a:latin typeface="Cambria Math"/>
                            </a:rPr>
                            <m:t>𝑇</m:t>
                          </m:r>
                        </m:den>
                      </m:f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40" name="TextBox 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24128" y="5013176"/>
                <a:ext cx="2784865" cy="625684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1" name="TextBox 40"/>
              <p:cNvSpPr txBox="1"/>
              <p:nvPr/>
            </p:nvSpPr>
            <p:spPr>
              <a:xfrm>
                <a:off x="323528" y="5936537"/>
                <a:ext cx="4387868" cy="1164871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𝐼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= </m:t>
                      </m:r>
                      <m:f>
                        <m:fPr>
                          <m:ctrlPr>
                            <a:rPr lang="en-GB" b="0" i="1" smtClean="0">
                              <a:latin typeface="Cambria Math"/>
                              <a:ea typeface="Cambria Math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i="1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sSub>
                                <m:sSubPr>
                                  <m:ctrlPr>
                                    <a:rPr lang="en-GB" i="1" smtClean="0">
                                      <a:latin typeface="Cambria Math"/>
                                      <a:ea typeface="Cambria Math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latin typeface="Cambria Math"/>
                                      <a:ea typeface="Cambria Math"/>
                                    </a:rPr>
                                    <m:t>𝑊𝑇</m:t>
                                  </m:r>
                                </m:e>
                                <m:sub>
                                  <m:r>
                                    <a:rPr lang="en-GB" b="0" i="1" smtClean="0">
                                      <a:latin typeface="Cambria Math"/>
                                      <a:ea typeface="Cambria Math"/>
                                    </a:rPr>
                                    <m:t>𝑇</m:t>
                                  </m:r>
                                </m:sub>
                              </m:sSub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 −(</m:t>
                              </m:r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𝑊𝑇</m:t>
                              </m:r>
                            </m:e>
                            <m:sub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𝑠𝑓</m:t>
                              </m:r>
                            </m:sub>
                          </m:sSub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+</m:t>
                          </m:r>
                          <m:sSub>
                            <m:sSubPr>
                              <m:ctrlPr>
                                <a:rPr lang="en-GB" i="1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𝑊𝑇</m:t>
                              </m:r>
                            </m:e>
                            <m:sub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𝑠𝑅𝐶𝑓</m:t>
                              </m:r>
                            </m:sub>
                          </m:sSub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+</m:t>
                          </m:r>
                          <m:sSub>
                            <m:sSubPr>
                              <m:ctrlPr>
                                <a:rPr lang="en-GB" i="1">
                                  <a:latin typeface="Cambria Math"/>
                                  <a:ea typeface="Cambria Math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𝑊𝑇</m:t>
                              </m:r>
                            </m:e>
                            <m:sub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𝑢𝑠𝑓</m:t>
                              </m:r>
                            </m:sub>
                          </m:sSub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)</m:t>
                          </m:r>
                        </m:num>
                        <m:den>
                          <m:f>
                            <m:fPr>
                              <m:ctrlPr>
                                <a:rPr lang="en-GB" i="1">
                                  <a:latin typeface="Cambria Math"/>
                                  <a:ea typeface="Cambria Math"/>
                                </a:rPr>
                              </m:ctrlPr>
                            </m:fPr>
                            <m:num>
                              <m:sSup>
                                <m:sSupPr>
                                  <m:ctrlPr>
                                    <a:rPr lang="en-GB" i="1">
                                      <a:latin typeface="Cambria Math"/>
                                      <a:ea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en-GB" i="1">
                                      <a:latin typeface="Cambria Math"/>
                                      <a:ea typeface="Cambria Math"/>
                                    </a:rPr>
                                    <m:t>𝑑</m:t>
                                  </m:r>
                                </m:e>
                                <m:sup>
                                  <m:r>
                                    <a:rPr lang="en-GB" i="1">
                                      <a:latin typeface="Cambria Math"/>
                                      <a:ea typeface="Cambria Math"/>
                                    </a:rPr>
                                    <m:t>2</m:t>
                                  </m:r>
                                </m:sup>
                              </m:sSup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𝜃</m:t>
                              </m:r>
                            </m:num>
                            <m:den>
                              <m:sSup>
                                <m:sSupPr>
                                  <m:ctrlPr>
                                    <a:rPr lang="en-GB" i="1">
                                      <a:latin typeface="Cambria Math"/>
                                      <a:ea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en-GB" i="1">
                                      <a:latin typeface="Cambria Math"/>
                                      <a:ea typeface="Cambria Math"/>
                                    </a:rPr>
                                    <m:t>𝑑𝑡</m:t>
                                  </m:r>
                                </m:e>
                                <m:sup>
                                  <m:r>
                                    <a:rPr lang="en-GB" i="1">
                                      <a:latin typeface="Cambria Math"/>
                                      <a:ea typeface="Cambria Math"/>
                                    </a:rPr>
                                    <m:t>2</m:t>
                                  </m:r>
                                </m:sup>
                              </m:sSup>
                            </m:den>
                          </m:f>
                        </m:den>
                      </m:f>
                    </m:oMath>
                  </m:oMathPara>
                </a14:m>
                <a:endParaRPr lang="en-GB" dirty="0"/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41" name="TextBox 4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3528" y="5936537"/>
                <a:ext cx="4387868" cy="1164871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2" name="Right Arrow 41"/>
          <p:cNvSpPr/>
          <p:nvPr/>
        </p:nvSpPr>
        <p:spPr>
          <a:xfrm>
            <a:off x="3337873" y="2190657"/>
            <a:ext cx="2310669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smtClean="0">
                <a:solidFill>
                  <a:schemeClr val="tx1"/>
                </a:solidFill>
              </a:rPr>
              <a:t>Compare with</a:t>
            </a:r>
            <a:endParaRPr lang="en-GB" sz="1200" dirty="0">
              <a:solidFill>
                <a:schemeClr val="tx1"/>
              </a:solidFill>
            </a:endParaRPr>
          </a:p>
        </p:txBody>
      </p:sp>
      <p:sp>
        <p:nvSpPr>
          <p:cNvPr id="43" name="Right Arrow 42"/>
          <p:cNvSpPr/>
          <p:nvPr/>
        </p:nvSpPr>
        <p:spPr>
          <a:xfrm>
            <a:off x="3347864" y="3267570"/>
            <a:ext cx="2310669" cy="3600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smtClean="0">
                <a:solidFill>
                  <a:schemeClr val="tx1"/>
                </a:solidFill>
              </a:rPr>
              <a:t>Compare with</a:t>
            </a:r>
            <a:endParaRPr lang="en-GB" sz="1200" dirty="0">
              <a:solidFill>
                <a:schemeClr val="tx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5" name="TextBox 44"/>
              <p:cNvSpPr txBox="1"/>
              <p:nvPr/>
            </p:nvSpPr>
            <p:spPr>
              <a:xfrm>
                <a:off x="5868144" y="2050084"/>
                <a:ext cx="3037049" cy="646331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𝜃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𝑐𝑎𝑙𝑐𝑢𝑙𝑎𝑡𝑒𝑑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𝑓𝑟𝑜𝑚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𝑑𝑎𝑚𝑝𝑒𝑟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 </m:t>
                      </m:r>
                    </m:oMath>
                  </m:oMathPara>
                </a14:m>
                <a:endParaRPr lang="en-GB" b="0" i="1" dirty="0" smtClean="0">
                  <a:latin typeface="Cambria Math"/>
                  <a:ea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𝑝𝑜𝑠𝑖𝑡𝑖𝑜𝑛𝑠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45" name="TextBox 4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68144" y="2050084"/>
                <a:ext cx="3037049" cy="646331"/>
              </a:xfrm>
              <a:prstGeom prst="rect">
                <a:avLst/>
              </a:prstGeom>
              <a:blipFill rotWithShape="1">
                <a:blip r:embed="rId11"/>
                <a:stretch>
                  <a:fillRect b="-6604"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6" name="TextBox 45"/>
              <p:cNvSpPr txBox="1"/>
              <p:nvPr/>
            </p:nvSpPr>
            <p:spPr>
              <a:xfrm>
                <a:off x="5724128" y="3212976"/>
                <a:ext cx="3328219" cy="646331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/>
              </a:lnRef>
              <a:fillRef idx="1">
                <a:schemeClr val="lt1"/>
              </a:fillRef>
              <a:effectRef idx="0">
                <a:schemeClr val="accent1"/>
              </a:effectRef>
              <a:fontRef idx="minor">
                <a:schemeClr val="dk1"/>
              </a:fontRef>
            </p:style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𝑊𝑇</m:t>
                          </m:r>
                        </m:e>
                        <m:sub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𝑠</m:t>
                          </m:r>
                        </m:sub>
                      </m:sSub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𝑐𝑎𝑙𝑐𝑢𝑙𝑎𝑡𝑒𝑑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𝑓𝑟𝑜𝑚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𝑝𝑢𝑠h𝑟𝑜𝑑</m:t>
                      </m:r>
                    </m:oMath>
                  </m:oMathPara>
                </a14:m>
                <a:endParaRPr lang="en-GB" b="0" i="1" dirty="0" smtClean="0">
                  <a:latin typeface="Cambria Math"/>
                  <a:ea typeface="Cambria Math"/>
                </a:endParaRPr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𝑙𝑜𝑎𝑑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𝑐𝑒𝑙𝑙𝑠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46" name="TextBox 4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24128" y="3212976"/>
                <a:ext cx="3328219" cy="646331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  <a:ln>
                <a:noFill/>
              </a:ln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3514675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/>
      <p:bldP spid="5" grpId="0"/>
      <p:bldP spid="35" grpId="0"/>
      <p:bldP spid="39" grpId="0"/>
      <p:bldP spid="40" grpId="0"/>
      <p:bldP spid="41" grpId="0"/>
      <p:bldP spid="42" grpId="0" animBg="1"/>
      <p:bldP spid="43" grpId="0" animBg="1"/>
      <p:bldP spid="45" grpId="0"/>
      <p:bldP spid="46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 dirty="0" smtClean="0">
                <a:solidFill>
                  <a:schemeClr val="accent1">
                    <a:satMod val="150000"/>
                  </a:schemeClr>
                </a:solidFill>
              </a:rPr>
              <a:t>Calculation in PI Toolbox</a:t>
            </a:r>
            <a:endParaRPr lang="en-GB" sz="4000" dirty="0">
              <a:solidFill>
                <a:schemeClr val="accent1">
                  <a:satMod val="150000"/>
                </a:schemeClr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369044"/>
            <a:ext cx="1841581" cy="755700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4" name="AutoShape 2" descr="data:image/jpeg;base64,/9j/4AAQSkZJRgABAQAAAQABAAD/2wCEAAkGBhAQEBMSEhAUFBAREhYSFhUSEhEVFhEbFREVFBUWFhkXJyYeFxkjGRUWHy8gIygpLCwtFR4xNTAqNSgrLSkBCQoKDgwOGg8PGi0lHiQsLTIvNSkrKjUqLCktLC0sKiwsLCkzLDQpNSkpLDUsKS8tKiw1LCwpLCwpKSkpLCkvKv/AABEIAKsBJgMBIgACEQEDEQH/xAAcAAEAAgMBAQEAAAAAAAAAAAAABQYDBAcCCAH/xABMEAABAwIDAgkHBwoEBgMAAAABAAIDBBEFEiEGMQcTFyJBUVVhkzJxgZGUodEUI3KSorGyFiQzQlNUYoKzwlJjc8EIZHWjw9I0Q0T/xAAbAQEBAAMBAQEAAAAAAAAAAAAABAIDBQYBB//EADIRAQACAQIDAwsEAwEAAAAAAAABAgMEEQUhMRJBYRMUIjJRcYGRodHwFUKx4VLB8Qb/2gAMAwEAAhEDEQA/AO4oiIC1nYlCCQZYwQbEF7Lj3rZXGcLq8IiNc+tw4zObiFU503yB0zGt43QGW1hbXQnS6DsrXAi4NwdbjpX6ubbN4icNoqupbTvbST1TPkNK5wDiJskbANSImPkOYDoFzZT8O0dZBU08NdBA1lW50cclPLI8MkDC8RyB7QdWtdZw0uNwQWYVLDbnt5xLRzhqRe4HWdDp3LIuT4QPmcJ/61V/jrV1hAREQEREBERAREQEREBERAREQEREBERAREQEREBERAREQEREBERAREQFX9lNn300dSyXI4T1lROA0lwyTOuA7MBrbeNR3lWBYp6ljBd72tHW5waPego7OD+obT1FGyZjaVs0dTQuJc59M5kgl4p7SLGIPGlnXsSt9mCV9XU00tb8njio3mZrKZ8shmkLHMDnOe1uRgDicouSTqVJy7a4eDYVUcjtebCTM7TfpFmPQtaTbeP/AOumqpBbfxTYhv3fnDmH1BBF0GxNRHHQtLor0uIz1b7OfYsldUFobzdXfOtuDYaHVXhReDbRRVRc1oeyVgBdFK0Ne0EkNcLEtc02POaSOjeCFKICIiAiIgIiICIiAiIgIiICIiAiIgIiICIiAiJdARRtXtJRw/pKqBhO4OmjBNt9he5WkduaLofI5p/Wjpqp7N9r5msLbelBPosNJWRzMbJG9r43i7XNIIcO4hZkBERAREQEREFV2sxCR0zKVj3RsMRmlcwlr3jOGMja4atBOYuIseaACLlQbMEpgb8RGXXvmcxr3fWfd3vUztazLV0r9PnIp4T32MUrfUGSetaiAN1ujq6EREHiCTJWUj915XwHU+TLC827/nIotO5Xtc6xaTJGJNBxMsM1z+qI52PefqB3rK6KgIiICIiAiIgIiICIiAiIgIiICIiAiIgIiIKXjGJTVE8sbZXxU8D+LtE7I+Z4a1z3OeOc1gzBoa21yHEm1go1+CwON3sMpvf5+SWb+qXda2pm5aysZ/nMlHcJKeP+5j1kQYqakjjFo42MH8DGs/DZZSiINvZCTJU1MQNmvZFUhuvlOdJHK7qF8kZPe4neSraqThEoZiEP+bBPF5y10Mrfc2T1q7ICIiAiIgIiIK5tvGeKgkvpFVxE+aXNTeq8wUUp7bODNQVNr5mRGZtt5dD88z7TAoHMDqNx1CAiIg18QpuNhkjvbjI3sv1Z2Ft/erlgVbx9LBN+1hjk+vG13+6qoNlM7Du/M2sJN4ZJodd4Ec8jWDzZAy3dZBPoiICIiAijsS2jo6Z2WeqhicRmDZJY2OIJIBsTe2h17lD1PChhEe+viP8Ap55PdGCs60tbpAtKKjVPDRhDLZZ5JPoU8+n1w1R0vD1hw8mGqd5o4R+J4W+uj1FumO3ykdKRcjl/4go782gkI/inY0+oAqPn/wCIGoPkUMTfpTSO+5rVRXhWst0xyO2IuA1HDribhzY6Zmu8RyuP2n29yj6jhjxh40qGM744Ib/bDlRXgest+2I+MD6Oui+YKjhIxZ+/EJv5eLZ+BoUfLtTXuN3V1USf+Zn+4OsqK/8AndTPWax8Z+w+ri4BadRjdNH5dRCzW3Oljbr1anevkuSVziS5xcTqS5xcT5yVY+DXZ4VmJ08ZYDHG7j5NG2yxWcAR0gvyN/mKZ+BWwYrZb5I5R7B9PIiLzoIiIKbtAwtxDptLSMPdeGZ4PptO33LCt7bKO09HJrYumg8SHjRf2f3rRQEREGF8mSekffRtUxpt1SskgA82aVqvy5zjj8tO9+t4ss+m/wCZkbNb/t29K6KCg/UREBERAREQY54Q9rmuF2uBaR1gix9y57gZPyaEO8pkbY3a350Y4t+vTzmldGXP6aPJJUx6fN1cwFuqRwqB7pkGwiIgJs5tFTUs1VDNKIy6VtQ0vuGkSQMabutlbz4n7z0oqdtdDapYd3G07m36SY5PhOtObJOOk2jufYjd0uo20pYw55L+KaLmRsbnNsN5GXnFttbgWtqsNNwjYVILiuhH+o4x/wBQBUV+Pl8RbFTyyzlhtHG3NcgWJuP1Rv3X7lzCbB6mLR9PMyw/XhlZ+IBOCzk1tbznjs7Ty8f+LMenpfrL6ep8epZLZKmF992WWN1/NYrfuvkY27r+i62IKyWMWZI9g6mPe38JC7s8M/xs2TofZZ2rho2Q+VUvyuNvz9ICXWGr4t7x3lvljuDutcDurLBtniLLBtdUWGlnSvcPNZ1wQpXA+Ddk1M2V87mvlbnYGtblYDq3MP1tOgWtuVuHiuHguLbWW9GZ5bRMzv3/AHaMmlvRRUWarpjFI+N3lRvcw23Xa4tNu7RYV7bHeuSsXr0mN490pRERZAiIg/bL8XUodk6bEMBiqi9kNTSMfG6V3kvbHIQ1kttfJLQDa403hctUml1ddR2oiNprO0jcwnCZaqURRNzPIubmwaBvLj0DUetdX4MKSnwh87q6eKKafKyMucchjYA5xDyAAS54uDY8wG3SudbHbQfI6i/FmRsoEZazy7lwy5es30t03Vi2/nqZDG11FUQxx5nZpYnDMXADQtu2wA6zv7l4zjWq4hfiMaPsxGCYid+/837lGLFXJymXe6PEYZheKVkg33je1w13eSthfJEUhaczTZw3OabEeYjUKdw/brEqe3F1s1hua93GN81pLhTW4Zb9tolRbQ2/bL6aRcJw/htxGOwkZBMOkljmOPpYcv2VacH4bo5nBj6GbOToIHNluLamxyke/wA6ky6TLiibWjlHintpslesLZtxF+bsksSYamB4t/FM2F1+7JK5RC87abZ0r6CWNoe6aWBxEeUtdEcuZpkvo0hwGguSRp1oyUOAcNzgHDzEXH3qKt629Wd0+z0iIsxjqIBIxzDue1zD5nNLT7irTsxVGWippHElz6eIuvvzcW3NfvvdVq6l9hnAUpj/AGNRUR+jj3vb9h7UFhREQEREBERAVIxSPJX1Av8ApI4JwLdYkhd6fmWesK7qo7Vx5ayndr85BNGeq7HxSM9NjIg1UREBVrbWPSnf/hmdH4kTz+KNvrVlUNtfHeje7pjdHLp1MmYXfZzei615a9qkx4PsIzY+YMr6Yk2HGFvnzxPYB63D1Lsa4bhs4jnheTYMmjcT1AStufQLruah4dO+OY8WV+rWqMOhkBD4o3g7w5jXA+e4UVPsHhj/ACqCn/liY38NlPIunFpjpLGJmOim1HBHhLgbU7mE9LJ59PMHOI9ywYlsNJS0T20ErjJFG4xMnDZLkahjXc23SBmuLkdCvKLDNSuoiK5o7URO/Pmy8pb2vj6SQuJc4kucSSTvJJuSe+68roHDHsj8jrPlEbbU9YS/TcyXfI3uzeWPO/qXP1+o6DUU1GCt6cvD2bdzBsUFBLPI2KJhfK8kNa3e6wJNvQCfQtdbWF4i+mninj8uGRsjeolpBse47vSpnbXCWMlbVQD8zrQZoj/gJN5YT1OY+4t1WW22aa5opbpMcvfHWPl090iMODP+TfKczMmfJbjIs2gBvlvm6Rpa/Tu1UevWc2tc2ve19L7r269F5W2kWjftTvz+gs3B7W2rooXkmCqz0j230IqG8Xu3XzZD/KFXqqnMb3xu8qNzmHztcWn3hTGw1K6TEqNreipjee5sbxI4+hrCo/GqoS1M8jfJknlePM+Rzh7ipaRtqrRHfWN/fvO3z/0LLwS4F8qxSIkXjpr1Luq7CBGPPxhaf5CvpGy5lwE4DxVFJVOHOqpLNP8AlxEtHreZD6l01eE4tqPL6q0x0jlHw/sReIbMUVR+mpYZDuu6JhPrtdVuv4HMLl8mOSE6/opXdPdJmHoFleEXPrkvX1ZmGdb2r0lyPEOAbeYK3p0bNF0d7mEa/wAqx7N8Hldh8sjpGMkjewND4HF5HOv5BAdY9wO4eddgRY6q99VgtgyT6Nvm2+c5NtplxPG66OdzMmrQ0gusRmzFpsL62AB1/iVg2YmzUdOTvETWHzxjiz72quY1S8VUzx/4Zn+ouLm+nK5vrUzsZJenc39nPK23UHuEw/qrh8MpGG1sUd33a7zvzTyIi7TWLf2MfaSsjtpxscw7+Mgaw+jNC71laCzbOyZcQcOiak9Zgn+FT96C5IiICIiAiIgKt7bxnJTSdEdUy5vuEsclOPRmlYrIoPbeO+H1DhviYJx54HtnHvjQQaIfciAtXFaXjYJo/wBpE9n1mED3lbSAoKZspFFOC57WucWMIa4BwAc0udodCd3u61EbZY7PTVWWmq5oxkaXsjmkDWOudMoNm80NNu9dY2UwqCbDmQSxRuZE+SIssLAw1D2NOm51mg3369681PBXhEm+kDT/AJckzPc1wB9Ki0GijTaudRe0zXbbs9ynFlrWfShxyDhNxZhFq15t0PZC4Hz3bf3qRp+GfFGnV0D+58P/AKOar9UcCWGu8l08Z62yg29DwVG1XANAf0dZK3/Ujjf+HIvTeX0dutfp9lPldPPWv0Q8PDvVi2ekgd15XyNv5r5rKTg4eo78+heB/BM1x9Tmt+9aNTwDTgHi62N3UHxPbf0gm3qUZU8CeJtF2up3nqbK8H7bQE7Oit37fM20tvyUztVwmYXiVHJTyxVDHPF2OMcbuKe3Vj9HdB323gkdK5GzDZzHxohk4oXu8MflFjY861rA9KuFRwU4uwf/ABM30JYD/cCro+ubSUbH1EMkLY4mtcx8ThqAGZN2XU6DWxup9RxjJwiKxo6eU7c8436fL2tOXFij1JcTU9s9tKIGPp54uPoZjd8RNnMcBYSwu/UkHqI0PdAGVt94HdcadyzQUkknkRvf9Bj3fhBX6BlthyY9ssxHx6T/AEjWZ+xLKjnYfVxTtOvEzPZBUs7nMeQ19v8AE02XhvBpif68DYmje+WeBjAOk3LtQO66jYNkMQkHMoKlwH/Lyj8QCkabgzxeUXFBLYafOOhj90jgVBbVxj5RqK7eMbz9Jj+BnlrKbDYZIqeZtRXTsMUk8YPFU7HeWyBx1e9w0L9wG5amy+xj65r38YI42HIDlzlzrA6C4sBca9/qlIeBnGHb4I2/Snj/ALbq8bF8GuJUedkstMYH8+zDM5wfYDS7WgAga79wt0rhcZ4hbFo7/p+WJzTMbzPWY79uW0eH3ZV235ovlLq8KEdF8lp3MgiY1jmulbnaG2DiNbONjfvvvW7Fw9jTNQHvy1A9wLP91kx/gcqqmZ0prYsxAAaYXtDQNzRZx79eslQMvAfiIBIkpndwklBPrZZcrSRgthp5xPp7c9t+q6saaY59fitkHDrRHy6eob5hE7+4LfpeGbC33zPlj+nC838PMuZy8EeLN/8Aztd9GaH+4hR1TwfYpGbOoZr/AMAbIPWwkKnzbSW6X+rLyGnnpb6u2wcKGEv3VjB9NkrPxNCkYds8OfYNrqYk7hx8QJ9BN185VGzlbGbPpKhtuuCW3rtZaEsZbo4Fvc4Ee4p+n4p9W/8AB5nSelnWtvI2/LXPY5rmyxsfdhBF7FhBt08wH+YLDsZJaSpZ18VL62ujP9JvrWpsZgVKaOOQRte+UXe7pzBxu0EeTl3aefpWxgVM+GtALXCOaCQMc5jhxojlY5haToea550379y8Vp89L67JWkTymY5x+d8JMlOzGy2IiLuNAvNK/JW0jtOc+WA3vukp3yfigYPSvS1MQfkEchIAiqaeQk/qtFQxrz9Rz/eg6GiIgIiICIiAsNZTiSN8Z3PY5hvqLOaQfvWZEHOsFlLqaEnyuKYHfSa0Nf8AaBW6tajZldPH+yqp2jS1g6UzNHmyytWygIiIJHYmQA1cfS2oEg80sETvxiRWdU/ZmTLXSt6JaVjhpvMMz2uN+u07PcrggIiICIiAsVRTMkaWSMa9jt7XtDmnW+oOhWVEGrFhUDDdsMbT/DGwfcFs2X6iAiIgIiICIiAlkRAXmSIOFnAEHoIuD6CvSINCTAaZxuYI+/mAA23BwGjvSonbVlm0rxoGVTWnTolhlhA+vIxWVQW3DfzCZ/7HJPu/YSsm/st6V8isRzgQiL9I1X4voLTxiAyU8zBvdDIB58ht77LcQILhh1YJoY5R5MsbZB5ntDh962FBbESE0EAJuYmug8CR0P8A41OoCIiAiIgIoKXbvC2OLXYjStc0lpBqIQWkGxBF9CCvPKBhPaVJ7TD8UENiEeSvqm6/OCCcdXOjMJt7P7wij9otr8NNZFIyupnB9PJG9zaiIhpjljdGDY6EiSX1dy1/yww/9+pvHi+KCYRQ/wCWGH/v1N48XxT8sMP/AH6m8eL4oJehfkrqR2vPM0B/nh4659NOB6VeVymXa6gMtNatp7tqon5uPjAYG5i9zjfQcXnb3l4HSrtygYT2lSe0w/FBYEUBygYT2lSe0w/FOUDCe0qT2mH4oJ9FAcoGE9pUntMPxTlAwntKk9ph+KCfRQHKBhPaVJ7TD8U5QMJ7SpPaYfign0UBygYT2lSe0w/FOUDCe0qT2mH4oJ9FAcoGE9pUntMPxTlAwntKk9ph+KCfRQHKBhPaVJ7TD8U5QMJ7SpPaYfign0UBygYT2lSe0w/FOUDCe0qT2mH4oJ9FAcoGE9pUntMPxTlAwntKk9ph+KCfRQHKBhPaVJ7TD8U5QMJ7SpPaYfign1q4pR8dBLF+1ifH9dhb/uorlAwntKk9ph+K/DwgYT2lSe0w/FBXcKnMlPC83u+KNxvvuWAm/fe62lXcN2qw+Njo/ltPaOaZjSZ4uc0TycW4a6gsLVtfljh/79TePH8UEwih/wAscP8A36m8eP4p+WOH/v1N48fxQWvYiTm1MdyeLqnnXoEscc+ndeR3vVlXOtl9tMOjqKkur6ZrHsgcM08QBeOOa7KSdeY2K/nCtdHtphs0jY4q+mkkebNYyeJznHqABuUE0iIgIiIK9NwfYU9znuw+mc5xLnEwsJcSbknvuvHJvhHZtL4LFZEQVvk3wjs2l8Ficm+Edm0vgsVkRBW+TfCOzaXwWJyb4R2bS+CxWREFb5N8I7NpfBYnJvhHZtL4LFZEQVvk3wjs2l8FicnGEdm0vgsVkRBXOTjCOzaXwWJycYR2bS+CxWNEFc5OMI7NpfBYnJxhHZtL4LFY0QVzk4wjs2l8FicnGEdm0vgsVjRBXOTjCOzaXwWJycYR2bS+CxWNEFc5OMI7NpfBYnJxhHZtL4LFY0QVzk4wjs2l8FicnGEdm0vgsVjRBXOTjCOzaXwWJycYR2bS+CxWNEFc5OMI7NpfBYnJxhHZtL4LFY0QVzk4wjs2l8FicnGEdm0vgsVjWviHGcVJxVuNyOyXAIzZTl0JF9bdIQQnJxhHZtL4LF+cnGEdm0vgsSKtxMk3gYGtdYZgM0gEb3X0ks05msbuP6S9rAhfjqrFHO0ijY3M0XyBxIPGZifnBZrSGDrcHXGW9mh65OMI7NpfBYnJxhHZtL4LF+DEMTu29MyxBLiMpyfOWaB85zzlGu7yr9Fj+vxSujfE10IIkkA5rC4gB1iCQ6wOW7s1raWtqSAcnGEdm0vgsWai2Fw2CRssVDTslYbteyJgc09YI3LxNW4jcBkDNTYlwFmgyWcdJOdlbu3Zrk2ZazpbDJJnRAzNDZdbhu7fp0no70G0iIgIiICIiAiIgIiICIiAiIgIiICIiAiIgIiICIiAiIgIiICIiAiIgIiICIiAiIgIiIP/2Q==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122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5124" name="Rectangle 4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Rectangle 6"/>
              <p:cNvSpPr/>
              <p:nvPr/>
            </p:nvSpPr>
            <p:spPr>
              <a:xfrm>
                <a:off x="401386" y="2278703"/>
                <a:ext cx="2873864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𝑀</m:t>
                          </m:r>
                        </m:e>
                        <m:sub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𝑠</m:t>
                          </m:r>
                        </m:sub>
                      </m:sSub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   −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𝑆𝑝𝑟𝑢𝑛𝑔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𝑀𝑎𝑠𝑠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 (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𝐾𝑔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)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7" name="Rectangle 6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1386" y="2278703"/>
                <a:ext cx="2873864" cy="369332"/>
              </a:xfrm>
              <a:prstGeom prst="rect">
                <a:avLst/>
              </a:prstGeom>
              <a:blipFill rotWithShape="1">
                <a:blip r:embed="rId4"/>
                <a:stretch>
                  <a:fillRect b="-1500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8" name="Rectangle 7"/>
              <p:cNvSpPr/>
              <p:nvPr/>
            </p:nvSpPr>
            <p:spPr>
              <a:xfrm>
                <a:off x="473628" y="1903168"/>
                <a:ext cx="4602428" cy="396775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/>
                            <a:ea typeface="Cambria Math"/>
                          </a:rPr>
                        </m:ctrlPr>
                      </m:sSubPr>
                      <m:e>
                        <m:r>
                          <a:rPr lang="en-GB" i="1">
                            <a:latin typeface="Cambria Math"/>
                            <a:ea typeface="Cambria Math"/>
                          </a:rPr>
                          <m:t>𝑎</m:t>
                        </m:r>
                      </m:e>
                      <m:sub>
                        <m:r>
                          <a:rPr lang="en-GB" i="1">
                            <a:latin typeface="Cambria Math"/>
                            <a:ea typeface="Cambria Math"/>
                          </a:rPr>
                          <m:t>𝑦</m:t>
                        </m:r>
                      </m:sub>
                    </m:sSub>
                    <m:r>
                      <a:rPr lang="en-GB" b="0" i="1" smtClean="0">
                        <a:latin typeface="Cambria Math"/>
                        <a:ea typeface="Cambria Math"/>
                      </a:rPr>
                      <m:t>   −</m:t>
                    </m:r>
                    <m:r>
                      <a:rPr lang="en-GB" b="0" i="1" smtClean="0">
                        <a:latin typeface="Cambria Math"/>
                        <a:ea typeface="Cambria Math"/>
                      </a:rPr>
                      <m:t>𝐿𝑎𝑡𝑒𝑟𝑎𝑙</m:t>
                    </m:r>
                    <m:r>
                      <a:rPr lang="en-GB" b="0" i="1" smtClean="0">
                        <a:latin typeface="Cambria Math"/>
                        <a:ea typeface="Cambria Math"/>
                      </a:rPr>
                      <m:t> </m:t>
                    </m:r>
                    <m:r>
                      <a:rPr lang="en-GB" b="0" i="1" smtClean="0">
                        <a:latin typeface="Cambria Math"/>
                        <a:ea typeface="Cambria Math"/>
                      </a:rPr>
                      <m:t>𝐴𝑐𝑐𝑒𝑙𝑒𝑟𝑎𝑡𝑖𝑜𝑛</m:t>
                    </m:r>
                    <m:r>
                      <a:rPr lang="en-GB" b="0" i="1" smtClean="0">
                        <a:latin typeface="Cambria Math"/>
                        <a:ea typeface="Cambria Math"/>
                      </a:rPr>
                      <m:t> (</m:t>
                    </m:r>
                    <m:r>
                      <a:rPr lang="en-GB" b="0" i="1" smtClean="0">
                        <a:latin typeface="Cambria Math"/>
                        <a:ea typeface="Cambria Math"/>
                      </a:rPr>
                      <m:t>𝑚</m:t>
                    </m:r>
                    <m:sSup>
                      <m:sSupPr>
                        <m:ctrlPr>
                          <a:rPr lang="en-GB" b="0" i="1" smtClean="0">
                            <a:latin typeface="Cambria Math"/>
                            <a:ea typeface="Cambria Math"/>
                          </a:rPr>
                        </m:ctrlPr>
                      </m:sSupPr>
                      <m:e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𝑠</m:t>
                        </m:r>
                      </m:e>
                      <m:sup>
                        <m:r>
                          <a:rPr lang="en-GB" b="0" i="1" smtClean="0">
                            <a:latin typeface="Cambria Math"/>
                            <a:ea typeface="Cambria Math"/>
                          </a:rPr>
                          <m:t>−2</m:t>
                        </m:r>
                      </m:sup>
                    </m:sSup>
                  </m:oMath>
                </a14:m>
                <a:r>
                  <a:rPr lang="en-GB" dirty="0" smtClean="0"/>
                  <a:t>)</a:t>
                </a:r>
                <a:endParaRPr lang="en-GB" dirty="0"/>
              </a:p>
            </p:txBody>
          </p:sp>
        </mc:Choice>
        <mc:Fallback xmlns="">
          <p:sp>
            <p:nvSpPr>
              <p:cNvPr id="8" name="Rectangle 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3628" y="1903168"/>
                <a:ext cx="4602428" cy="396775"/>
              </a:xfrm>
              <a:prstGeom prst="rect">
                <a:avLst/>
              </a:prstGeom>
              <a:blipFill rotWithShape="1">
                <a:blip r:embed="rId5"/>
                <a:stretch>
                  <a:fillRect t="-6154" b="-1846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Rectangle 8"/>
              <p:cNvSpPr/>
              <p:nvPr/>
            </p:nvSpPr>
            <p:spPr>
              <a:xfrm>
                <a:off x="307975" y="3688076"/>
                <a:ext cx="4107744" cy="369332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 smtClean="0">
                          <a:latin typeface="Cambria Math"/>
                          <a:ea typeface="Cambria Math"/>
                        </a:rPr>
                        <m:t>𝐻</m:t>
                      </m:r>
                      <m:r>
                        <m:rPr>
                          <m:nor/>
                        </m:rPr>
                        <a:rPr lang="en-GB" b="0" i="0" smtClean="0">
                          <a:latin typeface="Cambria Math"/>
                          <a:ea typeface="Cambria Math"/>
                        </a:rPr>
                        <m:t>  </m:t>
                      </m:r>
                      <m:r>
                        <a:rPr lang="en-GB" i="1">
                          <a:latin typeface="Cambria Math"/>
                          <a:ea typeface="Cambria Math"/>
                        </a:rPr>
                        <m:t>−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𝐶𝑜𝐺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h𝑒𝑖𝑔h𝑡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en-GB" b="1" i="1" smtClean="0">
                          <a:latin typeface="Cambria Math"/>
                          <a:ea typeface="Cambria Math"/>
                        </a:rPr>
                        <m:t>𝒂𝒃𝒐𝒗𝒆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𝑟𝑜𝑙𝑙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𝑎𝑥𝑖𝑠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 (</m:t>
                      </m:r>
                      <m:r>
                        <a:rPr lang="en-GB" i="1">
                          <a:latin typeface="Cambria Math"/>
                          <a:ea typeface="Cambria Math"/>
                        </a:rPr>
                        <m:t>𝑚</m:t>
                      </m:r>
                      <m:r>
                        <a:rPr lang="en-GB" i="1">
                          <a:latin typeface="Cambria Math"/>
                          <a:ea typeface="Cambria Math"/>
                        </a:rPr>
                        <m:t>)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9" name="Rectangle 8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7975" y="3688076"/>
                <a:ext cx="4107744" cy="369332"/>
              </a:xfrm>
              <a:prstGeom prst="rect">
                <a:avLst/>
              </a:prstGeom>
              <a:blipFill rotWithShape="1">
                <a:blip r:embed="rId6"/>
                <a:stretch>
                  <a:fillRect b="-1311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0" name="Rectangle 9"/>
              <p:cNvSpPr/>
              <p:nvPr/>
            </p:nvSpPr>
            <p:spPr>
              <a:xfrm>
                <a:off x="401386" y="2993629"/>
                <a:ext cx="2691442" cy="39158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𝑇</m:t>
                          </m:r>
                        </m:e>
                        <m:sub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𝑓</m:t>
                          </m:r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 </m:t>
                          </m:r>
                        </m:sub>
                      </m:sSub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    −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𝐹𝑟𝑜𝑛𝑡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𝑇𝑟𝑎𝑐𝑘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 (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𝑚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)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0" name="Rectangle 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1386" y="2993629"/>
                <a:ext cx="2691442" cy="391582"/>
              </a:xfrm>
              <a:prstGeom prst="rect">
                <a:avLst/>
              </a:prstGeom>
              <a:blipFill rotWithShape="1">
                <a:blip r:embed="rId7"/>
                <a:stretch>
                  <a:fillRect b="-937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2" name="Rectangle 11"/>
              <p:cNvSpPr/>
              <p:nvPr/>
            </p:nvSpPr>
            <p:spPr>
              <a:xfrm>
                <a:off x="401386" y="3341037"/>
                <a:ext cx="2602700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𝑇</m:t>
                          </m:r>
                        </m:e>
                        <m:sub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𝑟</m:t>
                          </m:r>
                        </m:sub>
                      </m:sSub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     </m:t>
                      </m:r>
                      <m:r>
                        <a:rPr lang="en-GB" i="1">
                          <a:latin typeface="Cambria Math"/>
                          <a:ea typeface="Cambria Math"/>
                        </a:rPr>
                        <m:t>−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𝑅𝑒𝑎𝑟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en-GB" i="1">
                          <a:latin typeface="Cambria Math"/>
                          <a:ea typeface="Cambria Math"/>
                        </a:rPr>
                        <m:t>𝑇𝑟𝑎𝑐𝑘</m:t>
                      </m:r>
                      <m:r>
                        <a:rPr lang="en-GB" i="1">
                          <a:latin typeface="Cambria Math"/>
                          <a:ea typeface="Cambria Math"/>
                        </a:rPr>
                        <m:t> (</m:t>
                      </m:r>
                      <m:r>
                        <a:rPr lang="en-GB" i="1">
                          <a:latin typeface="Cambria Math"/>
                          <a:ea typeface="Cambria Math"/>
                        </a:rPr>
                        <m:t>𝑚</m:t>
                      </m:r>
                      <m:r>
                        <a:rPr lang="en-GB" i="1">
                          <a:latin typeface="Cambria Math"/>
                          <a:ea typeface="Cambria Math"/>
                        </a:rPr>
                        <m:t>)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2" name="Rectangle 1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1386" y="3341037"/>
                <a:ext cx="2602700" cy="369332"/>
              </a:xfrm>
              <a:prstGeom prst="rect">
                <a:avLst/>
              </a:prstGeom>
              <a:blipFill rotWithShape="1">
                <a:blip r:embed="rId8"/>
                <a:stretch>
                  <a:fillRect b="-1311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Rectangle 12"/>
              <p:cNvSpPr/>
              <p:nvPr/>
            </p:nvSpPr>
            <p:spPr>
              <a:xfrm>
                <a:off x="271184" y="4669439"/>
                <a:ext cx="4444832" cy="396519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𝐾</m:t>
                          </m:r>
                        </m:e>
                        <m:sub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𝑤</m:t>
                          </m:r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𝑓</m:t>
                          </m:r>
                        </m:sub>
                      </m:sSub>
                      <m:r>
                        <a:rPr lang="en-GB" i="1">
                          <a:latin typeface="Cambria Math"/>
                          <a:ea typeface="Cambria Math"/>
                        </a:rPr>
                        <m:t>−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𝐹𝑟𝑜𝑛𝑡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𝑤h𝑒𝑒𝑙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𝑟𝑎𝑡𝑒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𝑖𝑛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𝑟𝑜𝑙𝑙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 (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𝑁</m:t>
                      </m:r>
                      <m:sSup>
                        <m:sSupPr>
                          <m:ctrlPr>
                            <a:rPr lang="en-GB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𝑚</m:t>
                          </m:r>
                        </m:e>
                        <m:sup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−1</m:t>
                          </m:r>
                        </m:sup>
                      </m:sSup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)</m:t>
                      </m:r>
                      <m:r>
                        <a:rPr lang="en-GB" i="1">
                          <a:latin typeface="Cambria Math"/>
                          <a:ea typeface="Cambria Math"/>
                        </a:rPr>
                        <m:t> 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3" name="Rectangle 12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1184" y="4669439"/>
                <a:ext cx="4444832" cy="396519"/>
              </a:xfrm>
              <a:prstGeom prst="rect">
                <a:avLst/>
              </a:prstGeom>
              <a:blipFill rotWithShape="1">
                <a:blip r:embed="rId9"/>
                <a:stretch>
                  <a:fillRect b="-769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Rectangle 13"/>
              <p:cNvSpPr/>
              <p:nvPr/>
            </p:nvSpPr>
            <p:spPr>
              <a:xfrm>
                <a:off x="395536" y="3995772"/>
                <a:ext cx="3600400" cy="391582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h</m:t>
                          </m:r>
                        </m:e>
                        <m:sub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𝑓</m:t>
                          </m:r>
                        </m:sub>
                      </m:sSub>
                      <m:r>
                        <a:rPr lang="en-GB" i="1" smtClean="0">
                          <a:latin typeface="Cambria Math"/>
                          <a:ea typeface="Cambria Math"/>
                        </a:rPr>
                        <m:t>−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𝐹𝑟𝑜𝑛𝑡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𝑟𝑜𝑙𝑙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𝑐𝑒𝑛𝑡𝑟𝑒</m:t>
                      </m:r>
                      <m:r>
                        <a:rPr lang="en-GB" i="1"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en-GB" i="1">
                          <a:latin typeface="Cambria Math"/>
                          <a:ea typeface="Cambria Math"/>
                        </a:rPr>
                        <m:t>h𝑒𝑖𝑔h𝑡</m:t>
                      </m:r>
                      <m:r>
                        <a:rPr lang="en-GB" i="1">
                          <a:latin typeface="Cambria Math"/>
                          <a:ea typeface="Cambria Math"/>
                        </a:rPr>
                        <m:t> (</m:t>
                      </m:r>
                      <m:r>
                        <a:rPr lang="en-GB" i="1">
                          <a:latin typeface="Cambria Math"/>
                          <a:ea typeface="Cambria Math"/>
                        </a:rPr>
                        <m:t>𝑚</m:t>
                      </m:r>
                      <m:r>
                        <a:rPr lang="en-GB" i="1">
                          <a:latin typeface="Cambria Math"/>
                          <a:ea typeface="Cambria Math"/>
                        </a:rPr>
                        <m:t>)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4" name="Rectangle 1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536" y="3995772"/>
                <a:ext cx="3600400" cy="391582"/>
              </a:xfrm>
              <a:prstGeom prst="rect">
                <a:avLst/>
              </a:prstGeom>
              <a:blipFill rotWithShape="1">
                <a:blip r:embed="rId10"/>
                <a:stretch>
                  <a:fillRect r="-338" b="-769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5" name="Rectangle 14"/>
              <p:cNvSpPr/>
              <p:nvPr/>
            </p:nvSpPr>
            <p:spPr>
              <a:xfrm>
                <a:off x="323528" y="5410478"/>
                <a:ext cx="3264051" cy="646331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m:rPr>
                          <m:nor/>
                        </m:rPr>
                        <a:rPr lang="en-GB" smtClean="0">
                          <a:latin typeface="Cambria Math"/>
                          <a:ea typeface="Cambria Math"/>
                        </a:rPr>
                        <m:t>r</m:t>
                      </m:r>
                      <m:r>
                        <a:rPr lang="en-GB" i="1">
                          <a:latin typeface="Cambria Math"/>
                          <a:ea typeface="Cambria Math"/>
                        </a:rPr>
                        <m:t>−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𝑊h𝑒𝑒𝑙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𝑟𝑜𝑙𝑙𝑖𝑛𝑔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𝑟𝑎𝑑𝑖𝑢𝑠</m:t>
                      </m:r>
                      <m:r>
                        <a:rPr lang="en-GB" i="1">
                          <a:latin typeface="Cambria Math"/>
                          <a:ea typeface="Cambria Math"/>
                        </a:rPr>
                        <m:t>(</m:t>
                      </m:r>
                      <m:r>
                        <a:rPr lang="en-GB" i="1">
                          <a:latin typeface="Cambria Math"/>
                          <a:ea typeface="Cambria Math"/>
                        </a:rPr>
                        <m:t>𝑚</m:t>
                      </m:r>
                      <m:r>
                        <a:rPr lang="en-GB" i="1">
                          <a:latin typeface="Cambria Math"/>
                          <a:ea typeface="Cambria Math"/>
                        </a:rPr>
                        <m:t>)</m:t>
                      </m:r>
                    </m:oMath>
                  </m:oMathPara>
                </a14:m>
                <a:endParaRPr lang="en-GB" dirty="0"/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15" name="Rectangle 14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3528" y="5410478"/>
                <a:ext cx="3264051" cy="646331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Rectangle 15"/>
              <p:cNvSpPr/>
              <p:nvPr/>
            </p:nvSpPr>
            <p:spPr>
              <a:xfrm>
                <a:off x="401386" y="2648035"/>
                <a:ext cx="2888419" cy="369332"/>
              </a:xfrm>
              <a:prstGeom prst="rect">
                <a:avLst/>
              </a:prstGeom>
            </p:spPr>
            <p:txBody>
              <a:bodyPr wrap="non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𝑀</m:t>
                          </m:r>
                        </m:e>
                        <m:sub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𝑢𝑠</m:t>
                          </m:r>
                        </m:sub>
                      </m:sSub>
                      <m:r>
                        <a:rPr lang="en-GB" b="0" i="0" smtClean="0">
                          <a:latin typeface="Cambria Math"/>
                          <a:ea typeface="Cambria Math"/>
                        </a:rPr>
                        <m:t> −</m:t>
                      </m:r>
                      <m:r>
                        <m:rPr>
                          <m:sty m:val="p"/>
                        </m:rPr>
                        <a:rPr lang="en-GB" b="0" i="0" smtClean="0">
                          <a:latin typeface="Cambria Math"/>
                          <a:ea typeface="Cambria Math"/>
                        </a:rPr>
                        <m:t>Unprung</m:t>
                      </m:r>
                      <m:r>
                        <a:rPr lang="en-GB" b="0" i="0" smtClean="0">
                          <a:latin typeface="Cambria Math"/>
                          <a:ea typeface="Cambria Math"/>
                        </a:rPr>
                        <m:t> </m:t>
                      </m:r>
                      <m:r>
                        <m:rPr>
                          <m:sty m:val="p"/>
                        </m:rPr>
                        <a:rPr lang="en-GB" b="0" i="0" smtClean="0">
                          <a:latin typeface="Cambria Math"/>
                          <a:ea typeface="Cambria Math"/>
                        </a:rPr>
                        <m:t>Mass</m:t>
                      </m:r>
                      <m:r>
                        <a:rPr lang="en-GB" b="0" i="0" smtClean="0">
                          <a:latin typeface="Cambria Math"/>
                          <a:ea typeface="Cambria Math"/>
                        </a:rPr>
                        <m:t> (</m:t>
                      </m:r>
                      <m:r>
                        <m:rPr>
                          <m:sty m:val="p"/>
                        </m:rPr>
                        <a:rPr lang="en-GB" b="0" i="0" smtClean="0">
                          <a:latin typeface="Cambria Math"/>
                          <a:ea typeface="Cambria Math"/>
                        </a:rPr>
                        <m:t>Kg</m:t>
                      </m:r>
                      <m:r>
                        <a:rPr lang="en-GB" b="0" i="0" smtClean="0">
                          <a:latin typeface="Cambria Math"/>
                          <a:ea typeface="Cambria Math"/>
                        </a:rPr>
                        <m:t>)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16" name="Rectangle 1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1386" y="2648035"/>
                <a:ext cx="2888419" cy="369332"/>
              </a:xfrm>
              <a:prstGeom prst="rect">
                <a:avLst/>
              </a:prstGeom>
              <a:blipFill rotWithShape="1">
                <a:blip r:embed="rId12"/>
                <a:stretch>
                  <a:fillRect b="-1311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7" name="Right Brace 16"/>
          <p:cNvSpPr/>
          <p:nvPr/>
        </p:nvSpPr>
        <p:spPr>
          <a:xfrm>
            <a:off x="4572000" y="4768814"/>
            <a:ext cx="288032" cy="604402"/>
          </a:xfrm>
          <a:prstGeom prst="rightBrac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>
              <a:ln w="57150">
                <a:solidFill>
                  <a:schemeClr val="tx1"/>
                </a:solidFill>
              </a:ln>
            </a:endParaRPr>
          </a:p>
        </p:txBody>
      </p:sp>
      <p:sp>
        <p:nvSpPr>
          <p:cNvPr id="31" name="Right Brace 30"/>
          <p:cNvSpPr/>
          <p:nvPr/>
        </p:nvSpPr>
        <p:spPr>
          <a:xfrm>
            <a:off x="3275250" y="2398300"/>
            <a:ext cx="218984" cy="575665"/>
          </a:xfrm>
          <a:prstGeom prst="rightBrac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>
              <a:ln w="57150">
                <a:solidFill>
                  <a:schemeClr val="tx1"/>
                </a:solidFill>
              </a:ln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4" name="Rectangle 33"/>
              <p:cNvSpPr/>
              <p:nvPr/>
            </p:nvSpPr>
            <p:spPr>
              <a:xfrm>
                <a:off x="366040" y="4330062"/>
                <a:ext cx="3579470" cy="369332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h</m:t>
                          </m:r>
                        </m:e>
                        <m:sub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𝑟</m:t>
                          </m:r>
                        </m:sub>
                      </m:sSub>
                      <m:r>
                        <a:rPr lang="en-GB" i="1" smtClean="0">
                          <a:latin typeface="Cambria Math"/>
                          <a:ea typeface="Cambria Math"/>
                        </a:rPr>
                        <m:t>−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𝑅𝑒𝑎𝑟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𝑟𝑜𝑙𝑙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𝑐𝑒𝑛𝑡𝑟𝑒</m:t>
                      </m:r>
                      <m:r>
                        <a:rPr lang="en-GB" i="1"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en-GB" i="1">
                          <a:latin typeface="Cambria Math"/>
                          <a:ea typeface="Cambria Math"/>
                        </a:rPr>
                        <m:t>h𝑒𝑖𝑔h𝑡</m:t>
                      </m:r>
                      <m:r>
                        <a:rPr lang="en-GB" i="1">
                          <a:latin typeface="Cambria Math"/>
                          <a:ea typeface="Cambria Math"/>
                        </a:rPr>
                        <m:t> (</m:t>
                      </m:r>
                      <m:r>
                        <a:rPr lang="en-GB" i="1">
                          <a:latin typeface="Cambria Math"/>
                          <a:ea typeface="Cambria Math"/>
                        </a:rPr>
                        <m:t>𝑚</m:t>
                      </m:r>
                      <m:r>
                        <a:rPr lang="en-GB" i="1">
                          <a:latin typeface="Cambria Math"/>
                          <a:ea typeface="Cambria Math"/>
                        </a:rPr>
                        <m:t>)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34" name="Rectangle 3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66040" y="4330062"/>
                <a:ext cx="3579470" cy="369332"/>
              </a:xfrm>
              <a:prstGeom prst="rect">
                <a:avLst/>
              </a:prstGeom>
              <a:blipFill rotWithShape="1">
                <a:blip r:embed="rId13"/>
                <a:stretch>
                  <a:fillRect b="-1311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Rectangle 35"/>
              <p:cNvSpPr/>
              <p:nvPr/>
            </p:nvSpPr>
            <p:spPr>
              <a:xfrm>
                <a:off x="271184" y="5041146"/>
                <a:ext cx="4300816" cy="369332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latin typeface="Cambria Math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𝐾</m:t>
                          </m:r>
                        </m:e>
                        <m:sub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𝑤𝑟</m:t>
                          </m:r>
                        </m:sub>
                      </m:sSub>
                      <m:r>
                        <a:rPr lang="en-GB" i="1">
                          <a:latin typeface="Cambria Math"/>
                          <a:ea typeface="Cambria Math"/>
                        </a:rPr>
                        <m:t>−</m:t>
                      </m:r>
                      <m:r>
                        <a:rPr lang="en-GB" b="0" i="1">
                          <a:latin typeface="Cambria Math"/>
                          <a:ea typeface="Cambria Math"/>
                        </a:rPr>
                        <m:t>𝑅𝑒𝑎𝑟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𝑤h𝑒𝑒𝑙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𝑟𝑎𝑡𝑒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𝑖𝑛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 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𝑟𝑜𝑙𝑙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 (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𝑁</m:t>
                      </m:r>
                      <m:sSup>
                        <m:sSupPr>
                          <m:ctrlPr>
                            <a:rPr lang="en-GB" b="0" i="1" smtClean="0">
                              <a:latin typeface="Cambria Math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𝑚</m:t>
                          </m:r>
                        </m:e>
                        <m:sup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−1</m:t>
                          </m:r>
                        </m:sup>
                      </m:sSup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)</m:t>
                      </m:r>
                      <m:r>
                        <a:rPr lang="en-GB" i="1">
                          <a:latin typeface="Cambria Math"/>
                          <a:ea typeface="Cambria Math"/>
                        </a:rPr>
                        <m:t> 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36" name="Rectangle 3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1184" y="5041146"/>
                <a:ext cx="4300816" cy="369332"/>
              </a:xfrm>
              <a:prstGeom prst="rect">
                <a:avLst/>
              </a:prstGeom>
              <a:blipFill rotWithShape="1">
                <a:blip r:embed="rId14"/>
                <a:stretch>
                  <a:fillRect b="-1311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7" name="Right Brace 36"/>
          <p:cNvSpPr/>
          <p:nvPr/>
        </p:nvSpPr>
        <p:spPr>
          <a:xfrm>
            <a:off x="4306227" y="3818536"/>
            <a:ext cx="218984" cy="160447"/>
          </a:xfrm>
          <a:prstGeom prst="rightBrac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>
              <a:ln w="57150">
                <a:solidFill>
                  <a:schemeClr val="tx1"/>
                </a:solidFill>
              </a:ln>
            </a:endParaRPr>
          </a:p>
        </p:txBody>
      </p:sp>
      <p:sp>
        <p:nvSpPr>
          <p:cNvPr id="18" name="Rectangle 17"/>
          <p:cNvSpPr/>
          <p:nvPr/>
        </p:nvSpPr>
        <p:spPr>
          <a:xfrm>
            <a:off x="4860032" y="4755336"/>
            <a:ext cx="3816424" cy="61788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>
                <a:solidFill>
                  <a:schemeClr val="tx1"/>
                </a:solidFill>
              </a:rPr>
              <a:t>Calculated </a:t>
            </a:r>
            <a:r>
              <a:rPr lang="en-GB" sz="1100" dirty="0" smtClean="0">
                <a:solidFill>
                  <a:schemeClr val="tx1"/>
                </a:solidFill>
              </a:rPr>
              <a:t>from spring rates and respective motion ratios (measured or </a:t>
            </a:r>
            <a:r>
              <a:rPr lang="en-GB" sz="1100" dirty="0" err="1" smtClean="0">
                <a:solidFill>
                  <a:schemeClr val="tx1"/>
                </a:solidFill>
              </a:rPr>
              <a:t>WinGeo</a:t>
            </a:r>
            <a:r>
              <a:rPr lang="en-GB" sz="1100" dirty="0" smtClean="0">
                <a:solidFill>
                  <a:schemeClr val="tx1"/>
                </a:solidFill>
              </a:rPr>
              <a:t>) and ARB rates and motion ratios (or measured directly)</a:t>
            </a:r>
            <a:endParaRPr lang="en-GB" dirty="0"/>
          </a:p>
        </p:txBody>
      </p:sp>
      <p:sp>
        <p:nvSpPr>
          <p:cNvPr id="44" name="Rectangle 43"/>
          <p:cNvSpPr/>
          <p:nvPr/>
        </p:nvSpPr>
        <p:spPr>
          <a:xfrm>
            <a:off x="4572000" y="3744289"/>
            <a:ext cx="4104456" cy="30894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 smtClean="0">
                <a:solidFill>
                  <a:schemeClr val="tx1"/>
                </a:solidFill>
              </a:rPr>
              <a:t>Calculated by geometric analysis. </a:t>
            </a:r>
            <a:r>
              <a:rPr lang="en-GB" sz="1100" dirty="0" err="1" smtClean="0">
                <a:solidFill>
                  <a:schemeClr val="tx1"/>
                </a:solidFill>
              </a:rPr>
              <a:t>CoG</a:t>
            </a:r>
            <a:r>
              <a:rPr lang="en-GB" sz="1100" dirty="0" smtClean="0">
                <a:solidFill>
                  <a:schemeClr val="tx1"/>
                </a:solidFill>
              </a:rPr>
              <a:t> height measured.</a:t>
            </a:r>
            <a:endParaRPr lang="en-GB" sz="1100" dirty="0">
              <a:solidFill>
                <a:schemeClr val="tx1"/>
              </a:solidFill>
            </a:endParaRPr>
          </a:p>
        </p:txBody>
      </p:sp>
      <p:sp>
        <p:nvSpPr>
          <p:cNvPr id="47" name="Rectangle 46"/>
          <p:cNvSpPr/>
          <p:nvPr/>
        </p:nvSpPr>
        <p:spPr>
          <a:xfrm>
            <a:off x="3491880" y="2516950"/>
            <a:ext cx="5184576" cy="30894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 smtClean="0">
                <a:solidFill>
                  <a:schemeClr val="tx1"/>
                </a:solidFill>
              </a:rPr>
              <a:t>Measured</a:t>
            </a:r>
            <a:endParaRPr lang="en-GB" sz="11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46478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Module">
    <a:dk1>
      <a:sysClr val="windowText" lastClr="000000"/>
    </a:dk1>
    <a:lt1>
      <a:sysClr val="window" lastClr="FFFFFF"/>
    </a:lt1>
    <a:dk2>
      <a:srgbClr val="5A6378"/>
    </a:dk2>
    <a:lt2>
      <a:srgbClr val="D4D4D6"/>
    </a:lt2>
    <a:accent1>
      <a:srgbClr val="F0AD00"/>
    </a:accent1>
    <a:accent2>
      <a:srgbClr val="60B5CC"/>
    </a:accent2>
    <a:accent3>
      <a:srgbClr val="E66C7D"/>
    </a:accent3>
    <a:accent4>
      <a:srgbClr val="6BB76D"/>
    </a:accent4>
    <a:accent5>
      <a:srgbClr val="E88651"/>
    </a:accent5>
    <a:accent6>
      <a:srgbClr val="C64847"/>
    </a:accent6>
    <a:hlink>
      <a:srgbClr val="168BBA"/>
    </a:hlink>
    <a:folHlink>
      <a:srgbClr val="680000"/>
    </a:folHlink>
  </a:clrScheme>
</a:themeOverride>
</file>

<file path=ppt/theme/themeOverride2.xml><?xml version="1.0" encoding="utf-8"?>
<a:themeOverride xmlns:a="http://schemas.openxmlformats.org/drawingml/2006/main">
  <a:clrScheme name="Module">
    <a:dk1>
      <a:sysClr val="windowText" lastClr="000000"/>
    </a:dk1>
    <a:lt1>
      <a:sysClr val="window" lastClr="FFFFFF"/>
    </a:lt1>
    <a:dk2>
      <a:srgbClr val="5A6378"/>
    </a:dk2>
    <a:lt2>
      <a:srgbClr val="D4D4D6"/>
    </a:lt2>
    <a:accent1>
      <a:srgbClr val="F0AD00"/>
    </a:accent1>
    <a:accent2>
      <a:srgbClr val="60B5CC"/>
    </a:accent2>
    <a:accent3>
      <a:srgbClr val="E66C7D"/>
    </a:accent3>
    <a:accent4>
      <a:srgbClr val="6BB76D"/>
    </a:accent4>
    <a:accent5>
      <a:srgbClr val="E88651"/>
    </a:accent5>
    <a:accent6>
      <a:srgbClr val="C64847"/>
    </a:accent6>
    <a:hlink>
      <a:srgbClr val="168BBA"/>
    </a:hlink>
    <a:folHlink>
      <a:srgbClr val="68000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1621</TotalTime>
  <Words>1989</Words>
  <Application>Microsoft Office PowerPoint</Application>
  <PresentationFormat>On-screen Show (4:3)</PresentationFormat>
  <Paragraphs>392</Paragraphs>
  <Slides>27</Slides>
  <Notes>27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28" baseType="lpstr">
      <vt:lpstr>Module</vt:lpstr>
      <vt:lpstr>Weight Transfer Calculations</vt:lpstr>
      <vt:lpstr>Introduction</vt:lpstr>
      <vt:lpstr>Introduction</vt:lpstr>
      <vt:lpstr>Introduction</vt:lpstr>
      <vt:lpstr>Elastic Weight Transfer</vt:lpstr>
      <vt:lpstr>Elastic Weight Transfer</vt:lpstr>
      <vt:lpstr>Elastic Weight Transfer</vt:lpstr>
      <vt:lpstr>Elastic Weight Transfer</vt:lpstr>
      <vt:lpstr>Elastic Weight Transfer</vt:lpstr>
      <vt:lpstr>Elastic Weight Transfer</vt:lpstr>
      <vt:lpstr>Elastic Weight Transfer</vt:lpstr>
      <vt:lpstr>Elastic Weight Transfer</vt:lpstr>
      <vt:lpstr>Elastic Weight Transfer</vt:lpstr>
      <vt:lpstr>Geometric Weight Transfer</vt:lpstr>
      <vt:lpstr>Geometric Weight Transfer</vt:lpstr>
      <vt:lpstr>Weight Transfer</vt:lpstr>
      <vt:lpstr>Weight Transfer</vt:lpstr>
      <vt:lpstr>Weight Transfer</vt:lpstr>
      <vt:lpstr>Weight Transfer</vt:lpstr>
      <vt:lpstr>Weight Transfer</vt:lpstr>
      <vt:lpstr>Weight Transfer</vt:lpstr>
      <vt:lpstr>Weight Transfer</vt:lpstr>
      <vt:lpstr>Weight Transfer</vt:lpstr>
      <vt:lpstr>Weight Transfer</vt:lpstr>
      <vt:lpstr>Calculation in PI Toolbox</vt:lpstr>
      <vt:lpstr>Calculation in PI Toolbox</vt:lpstr>
      <vt:lpstr>Calculation in PI Toolbox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Roll Centres</dc:title>
  <dc:creator>Kerry Plush</dc:creator>
  <cp:lastModifiedBy>Tudor, Timothy</cp:lastModifiedBy>
  <cp:revision>78</cp:revision>
  <dcterms:created xsi:type="dcterms:W3CDTF">2010-08-24T09:38:18Z</dcterms:created>
  <dcterms:modified xsi:type="dcterms:W3CDTF">2014-10-01T10:04:36Z</dcterms:modified>
</cp:coreProperties>
</file>