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Default Extension="jpeg" ContentType="image/jpeg"/>
  <Override PartName="/ppt/slideLayouts/slideLayout3.xml" ContentType="application/vnd.openxmlformats-officedocument.presentationml.slideLayout+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9"/>
  </p:notesMasterIdLst>
  <p:handoutMasterIdLst>
    <p:handoutMasterId r:id="rId40"/>
  </p:handoutMasterIdLst>
  <p:sldIdLst>
    <p:sldId id="256" r:id="rId2"/>
    <p:sldId id="285" r:id="rId3"/>
    <p:sldId id="286" r:id="rId4"/>
    <p:sldId id="257" r:id="rId5"/>
    <p:sldId id="295" r:id="rId6"/>
    <p:sldId id="296" r:id="rId7"/>
    <p:sldId id="297" r:id="rId8"/>
    <p:sldId id="298" r:id="rId9"/>
    <p:sldId id="280" r:id="rId10"/>
    <p:sldId id="278" r:id="rId11"/>
    <p:sldId id="279" r:id="rId12"/>
    <p:sldId id="281" r:id="rId13"/>
    <p:sldId id="274" r:id="rId14"/>
    <p:sldId id="275" r:id="rId15"/>
    <p:sldId id="292" r:id="rId16"/>
    <p:sldId id="291" r:id="rId17"/>
    <p:sldId id="271" r:id="rId18"/>
    <p:sldId id="270" r:id="rId19"/>
    <p:sldId id="272" r:id="rId20"/>
    <p:sldId id="273" r:id="rId21"/>
    <p:sldId id="299" r:id="rId22"/>
    <p:sldId id="268" r:id="rId23"/>
    <p:sldId id="287" r:id="rId24"/>
    <p:sldId id="267" r:id="rId25"/>
    <p:sldId id="293" r:id="rId26"/>
    <p:sldId id="294" r:id="rId27"/>
    <p:sldId id="300" r:id="rId28"/>
    <p:sldId id="288" r:id="rId29"/>
    <p:sldId id="303" r:id="rId30"/>
    <p:sldId id="301" r:id="rId31"/>
    <p:sldId id="302" r:id="rId32"/>
    <p:sldId id="304" r:id="rId33"/>
    <p:sldId id="289" r:id="rId34"/>
    <p:sldId id="290" r:id="rId35"/>
    <p:sldId id="276" r:id="rId36"/>
    <p:sldId id="277" r:id="rId37"/>
    <p:sldId id="305" r:id="rId3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8" d="100"/>
          <a:sy n="88" d="100"/>
        </p:scale>
        <p:origin x="-1062" y="-96"/>
      </p:cViewPr>
      <p:guideLst>
        <p:guide orient="horz" pos="2160"/>
        <p:guide pos="2880"/>
      </p:guideLst>
    </p:cSldViewPr>
  </p:slideViewPr>
  <p:notesTextViewPr>
    <p:cViewPr>
      <p:scale>
        <a:sx n="100" d="100"/>
        <a:sy n="100" d="100"/>
      </p:scale>
      <p:origin x="0" y="0"/>
    </p:cViewPr>
  </p:notesTextViewPr>
  <p:sorterViewPr>
    <p:cViewPr>
      <p:scale>
        <a:sx n="66" d="100"/>
        <a:sy n="66" d="100"/>
      </p:scale>
      <p:origin x="0" y="546"/>
    </p:cViewPr>
  </p:sorterViewPr>
  <p:notesViewPr>
    <p:cSldViewPr>
      <p:cViewPr varScale="1">
        <p:scale>
          <a:sx n="55" d="100"/>
          <a:sy n="55" d="100"/>
        </p:scale>
        <p:origin x="-2856" y="-102"/>
      </p:cViewPr>
      <p:guideLst>
        <p:guide orient="horz" pos="2880"/>
        <p:guide pos="2160"/>
      </p:guideLst>
    </p:cSldViewPr>
  </p:notes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5DB8B8F4-2A0C-402F-A629-B9621D65D948}" type="datetimeFigureOut">
              <a:rPr lang="en-GB" smtClean="0"/>
              <a:pPr/>
              <a:t>07/11/2011</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4C2690BF-A495-47E6-9EF2-57C5B27A8DF9}" type="slidenum">
              <a:rPr lang="en-GB" smtClean="0"/>
              <a:pPr/>
              <a:t>‹#›</a:t>
            </a:fld>
            <a:endParaRPr lang="en-GB"/>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F50A814-6358-443C-A662-7859481992F6}" type="datetimeFigureOut">
              <a:rPr lang="en-GB" smtClean="0"/>
              <a:pPr/>
              <a:t>07/11/2011</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09A8EC8-7E72-449D-A16F-BB7ABC40EB60}"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309A8EC8-7E72-449D-A16F-BB7ABC40EB60}" type="slidenum">
              <a:rPr lang="en-GB" smtClean="0"/>
              <a:pPr/>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09A8EC8-7E72-449D-A16F-BB7ABC40EB60}" type="slidenum">
              <a:rPr lang="en-GB" smtClean="0"/>
              <a:pPr/>
              <a:t>2</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09A8EC8-7E72-449D-A16F-BB7ABC40EB60}" type="slidenum">
              <a:rPr lang="en-GB" smtClean="0"/>
              <a:pPr/>
              <a:t>33</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30" name="Date Placeholder 29"/>
          <p:cNvSpPr>
            <a:spLocks noGrp="1"/>
          </p:cNvSpPr>
          <p:nvPr>
            <p:ph type="dt" sz="half" idx="10"/>
          </p:nvPr>
        </p:nvSpPr>
        <p:spPr/>
        <p:txBody>
          <a:bodyPr/>
          <a:lstStyle/>
          <a:p>
            <a:fld id="{1D8BD707-D9CF-40AE-B4C6-C98DA3205C09}" type="datetimeFigureOut">
              <a:rPr lang="en-US" smtClean="0"/>
              <a:pPr/>
              <a:t>11/7/2011</a:t>
            </a:fld>
            <a:endParaRPr lang="en-US"/>
          </a:p>
        </p:txBody>
      </p:sp>
      <p:sp>
        <p:nvSpPr>
          <p:cNvPr id="19" name="Footer Placeholder 18"/>
          <p:cNvSpPr>
            <a:spLocks noGrp="1"/>
          </p:cNvSpPr>
          <p:nvPr>
            <p:ph type="ftr" sz="quarter" idx="11"/>
          </p:nvPr>
        </p:nvSpPr>
        <p:spPr/>
        <p:txBody>
          <a:bodyPr/>
          <a:lstStyle/>
          <a:p>
            <a:endParaRPr lang="en-US"/>
          </a:p>
        </p:txBody>
      </p:sp>
      <p:sp>
        <p:nvSpPr>
          <p:cNvPr id="27" name="Slide Number Placeholder 26"/>
          <p:cNvSpPr>
            <a:spLocks noGrp="1"/>
          </p:cNvSpPr>
          <p:nvPr>
            <p:ph type="sldNum" sz="quarter" idx="12"/>
          </p:nvPr>
        </p:nvSpPr>
        <p:spPr/>
        <p:txBody>
          <a:bodyPr/>
          <a:lstStyle/>
          <a:p>
            <a:fld id="{B6F15528-21DE-4FAA-801E-634DDDAF4B2B}"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transition>
    <p:fad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11/7/2011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transition>
    <p:fad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11/7/2011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transition>
    <p:fad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11/7/2011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transition>
    <p:fad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1D8BD707-D9CF-40AE-B4C6-C98DA3205C09}" type="datetimeFigureOut">
              <a:rPr lang="en-US" smtClean="0"/>
              <a:pPr/>
              <a:t>11/7/2011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transition>
    <p:fad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1D8BD707-D9CF-40AE-B4C6-C98DA3205C09}" type="datetimeFigureOut">
              <a:rPr lang="en-US" smtClean="0"/>
              <a:pPr/>
              <a:t>11/7/2011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transition>
    <p:fad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11/7/2011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transition>
    <p:fad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11/7/2011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transition>
    <p:fad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11/7/2011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8077200" y="6356350"/>
            <a:ext cx="609600" cy="365125"/>
          </a:xfrm>
        </p:spPr>
        <p:txBody>
          <a:bodyPr/>
          <a:lstStyle/>
          <a:p>
            <a:fld id="{B6F15528-21DE-4FAA-801E-634DDDAF4B2B}" type="slidenum">
              <a:rPr lang="en-US" smtClean="0"/>
              <a:pPr/>
              <a:t>‹#›</a:t>
            </a:fld>
            <a:endParaRPr lang="en-US"/>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smtClean="0"/>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transition>
    <p:fad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11/7/2011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transition>
    <p:fad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11/7/2011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transition>
    <p:fad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dirty="0" smtClean="0"/>
              <a:t>Click to edit Master title style</a:t>
            </a:r>
            <a:endParaRPr kumimoji="0" lang="en-US" dirty="0"/>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1D8BD707-D9CF-40AE-B4C6-C98DA3205C09}" type="datetimeFigureOut">
              <a:rPr lang="en-US" smtClean="0"/>
              <a:pPr/>
              <a:t>11/7/2011</a:t>
            </a:fld>
            <a:endParaRPr lang="en-US"/>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US"/>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B6F15528-21DE-4FAA-801E-634DDDAF4B2B}" type="slidenum">
              <a:rPr lang="en-US" smtClean="0"/>
              <a:pPr/>
              <a:t>‹#›</a:t>
            </a:fld>
            <a:endParaRPr lang="en-US"/>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ransition>
    <p:fade/>
  </p:transition>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sz="5400" dirty="0" smtClean="0"/>
              <a:t>Gender 2 </a:t>
            </a:r>
            <a:br>
              <a:rPr lang="en-GB" sz="5400" dirty="0" smtClean="0"/>
            </a:br>
            <a:r>
              <a:rPr lang="en-GB" sz="4400" dirty="0" smtClean="0"/>
              <a:t>Angela Carter</a:t>
            </a:r>
            <a:endParaRPr lang="en-GB" sz="5400" dirty="0"/>
          </a:p>
        </p:txBody>
      </p:sp>
      <p:sp>
        <p:nvSpPr>
          <p:cNvPr id="3" name="Subtitle 2"/>
          <p:cNvSpPr>
            <a:spLocks noGrp="1"/>
          </p:cNvSpPr>
          <p:nvPr>
            <p:ph type="subTitle" idx="1"/>
          </p:nvPr>
        </p:nvSpPr>
        <p:spPr/>
        <p:txBody>
          <a:bodyPr>
            <a:normAutofit fontScale="92500" lnSpcReduction="10000"/>
          </a:bodyPr>
          <a:lstStyle/>
          <a:p>
            <a:endParaRPr lang="en-GB" sz="2800" dirty="0" smtClean="0"/>
          </a:p>
          <a:p>
            <a:r>
              <a:rPr lang="en-GB" sz="2800" dirty="0" smtClean="0"/>
              <a:t>Contemporary Literature</a:t>
            </a:r>
          </a:p>
          <a:p>
            <a:endParaRPr lang="en-GB" dirty="0" smtClean="0"/>
          </a:p>
          <a:p>
            <a:r>
              <a:rPr lang="en-GB" dirty="0" smtClean="0"/>
              <a:t>Louise Squire, 2011</a:t>
            </a:r>
            <a:endParaRPr lang="en-GB" dirty="0"/>
          </a:p>
        </p:txBody>
      </p:sp>
    </p:spTree>
  </p:cSld>
  <p:clrMapOvr>
    <a:masterClrMapping/>
  </p:clrMapOvr>
  <p:transition>
    <p:fade/>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5400" dirty="0" smtClean="0"/>
              <a:t>Feminism and literature </a:t>
            </a:r>
            <a:endParaRPr lang="en-GB" sz="5400" dirty="0"/>
          </a:p>
        </p:txBody>
      </p:sp>
      <p:sp>
        <p:nvSpPr>
          <p:cNvPr id="3" name="Text Placeholder 2"/>
          <p:cNvSpPr>
            <a:spLocks noGrp="1"/>
          </p:cNvSpPr>
          <p:nvPr>
            <p:ph type="body" idx="1"/>
          </p:nvPr>
        </p:nvSpPr>
        <p:spPr/>
        <p:txBody>
          <a:bodyPr>
            <a:normAutofit/>
          </a:bodyPr>
          <a:lstStyle/>
          <a:p>
            <a:r>
              <a:rPr lang="en-GB" sz="2400" b="1" dirty="0" smtClean="0"/>
              <a:t>Recap / continuation </a:t>
            </a:r>
            <a:endParaRPr lang="en-GB" sz="2400" b="1" dirty="0"/>
          </a:p>
        </p:txBody>
      </p:sp>
    </p:spTree>
  </p:cSld>
  <p:clrMapOvr>
    <a:masterClrMapping/>
  </p:clrMapOvr>
  <p:transition>
    <p:fade/>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57200" y="704088"/>
            <a:ext cx="8001000" cy="972312"/>
          </a:xfrm>
        </p:spPr>
        <p:txBody>
          <a:bodyPr/>
          <a:lstStyle/>
          <a:p>
            <a:pPr algn="ctr"/>
            <a:r>
              <a:rPr lang="en-GB" dirty="0" smtClean="0"/>
              <a:t>Literature and the female</a:t>
            </a:r>
            <a:endParaRPr lang="en-GB" dirty="0"/>
          </a:p>
        </p:txBody>
      </p:sp>
      <p:sp>
        <p:nvSpPr>
          <p:cNvPr id="5" name="Content Placeholder 4"/>
          <p:cNvSpPr>
            <a:spLocks noGrp="1"/>
          </p:cNvSpPr>
          <p:nvPr>
            <p:ph idx="1"/>
          </p:nvPr>
        </p:nvSpPr>
        <p:spPr>
          <a:xfrm>
            <a:off x="609600" y="2209800"/>
            <a:ext cx="8077200" cy="4114800"/>
          </a:xfrm>
        </p:spPr>
        <p:txBody>
          <a:bodyPr>
            <a:normAutofit/>
          </a:bodyPr>
          <a:lstStyle/>
          <a:p>
            <a:r>
              <a:rPr lang="en-GB" dirty="0" smtClean="0"/>
              <a:t>‘</a:t>
            </a:r>
            <a:r>
              <a:rPr lang="en-GB" sz="2400" dirty="0" smtClean="0"/>
              <a:t>One is not born, but rather becomes, a woman’ 	</a:t>
            </a:r>
            <a:r>
              <a:rPr lang="en-GB" dirty="0" smtClean="0"/>
              <a:t>				</a:t>
            </a:r>
            <a:r>
              <a:rPr lang="en-GB" sz="2000" dirty="0" smtClean="0"/>
              <a:t>(Simone de Beauvoir, 1973, 301)</a:t>
            </a:r>
            <a:endParaRPr lang="en-GB" sz="2400" dirty="0" smtClean="0"/>
          </a:p>
          <a:p>
            <a:endParaRPr lang="en-GB" sz="800" dirty="0" smtClean="0"/>
          </a:p>
          <a:p>
            <a:r>
              <a:rPr lang="en-GB" sz="2400" dirty="0" smtClean="0"/>
              <a:t>‘Woman must write herself’ </a:t>
            </a:r>
          </a:p>
          <a:p>
            <a:pPr>
              <a:buNone/>
            </a:pPr>
            <a:r>
              <a:rPr lang="en-GB" sz="2400" dirty="0" smtClean="0"/>
              <a:t>					</a:t>
            </a:r>
            <a:r>
              <a:rPr lang="en-GB" sz="2000" dirty="0" smtClean="0"/>
              <a:t>(Hélène </a:t>
            </a:r>
            <a:r>
              <a:rPr lang="en-GB" sz="2000" dirty="0" err="1" smtClean="0"/>
              <a:t>Cixous</a:t>
            </a:r>
            <a:r>
              <a:rPr lang="en-GB" sz="2000" dirty="0" smtClean="0"/>
              <a:t>, in </a:t>
            </a:r>
            <a:r>
              <a:rPr lang="en-GB" sz="2000" dirty="0" err="1" smtClean="0"/>
              <a:t>Humm</a:t>
            </a:r>
            <a:r>
              <a:rPr lang="en-GB" sz="2000" dirty="0" smtClean="0"/>
              <a:t> 1996, 196) </a:t>
            </a:r>
          </a:p>
          <a:p>
            <a:endParaRPr lang="en-GB" sz="900" dirty="0" smtClean="0"/>
          </a:p>
          <a:p>
            <a:r>
              <a:rPr lang="en-GB" sz="2400" dirty="0" smtClean="0"/>
              <a:t>‘Woman’s entry into culture is experienced as lack’ </a:t>
            </a:r>
            <a:r>
              <a:rPr lang="en-GB" dirty="0" smtClean="0"/>
              <a:t>						</a:t>
            </a:r>
            <a:r>
              <a:rPr lang="en-GB" sz="2000" dirty="0" smtClean="0"/>
              <a:t>(Michele Roberts 1986)</a:t>
            </a:r>
            <a:endParaRPr lang="en-GB" sz="2400" dirty="0" smtClean="0"/>
          </a:p>
          <a:p>
            <a:pPr>
              <a:buNone/>
            </a:pPr>
            <a:endParaRPr lang="en-GB" sz="800" dirty="0" smtClean="0"/>
          </a:p>
          <a:p>
            <a:r>
              <a:rPr lang="en-GB" sz="2400" dirty="0" smtClean="0"/>
              <a:t>Is gender a ‘natural fact’ or a ‘cultural performance’? 	</a:t>
            </a:r>
            <a:r>
              <a:rPr lang="en-GB" dirty="0" smtClean="0"/>
              <a:t>				</a:t>
            </a:r>
            <a:r>
              <a:rPr lang="en-GB" sz="2000" dirty="0" smtClean="0"/>
              <a:t>(Judith Butler 1990) </a:t>
            </a:r>
            <a:endParaRPr lang="en-GB" dirty="0" smtClean="0"/>
          </a:p>
          <a:p>
            <a:endParaRPr lang="en-GB" dirty="0"/>
          </a:p>
        </p:txBody>
      </p:sp>
    </p:spTree>
  </p:cSld>
  <p:clrMapOvr>
    <a:masterClrMapping/>
  </p:clrMapOvr>
  <p:transition>
    <p:fade/>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838200"/>
            <a:ext cx="8229600" cy="914400"/>
          </a:xfrm>
        </p:spPr>
        <p:txBody>
          <a:bodyPr/>
          <a:lstStyle/>
          <a:p>
            <a:pPr algn="ctr"/>
            <a:r>
              <a:rPr lang="en-GB" dirty="0" smtClean="0"/>
              <a:t>Gender as “construct”</a:t>
            </a:r>
            <a:endParaRPr lang="en-GB" dirty="0"/>
          </a:p>
        </p:txBody>
      </p:sp>
      <p:sp>
        <p:nvSpPr>
          <p:cNvPr id="3" name="Content Placeholder 2"/>
          <p:cNvSpPr>
            <a:spLocks noGrp="1"/>
          </p:cNvSpPr>
          <p:nvPr>
            <p:ph idx="1"/>
          </p:nvPr>
        </p:nvSpPr>
        <p:spPr>
          <a:xfrm>
            <a:off x="457200" y="2057400"/>
            <a:ext cx="8229600" cy="4267200"/>
          </a:xfrm>
        </p:spPr>
        <p:txBody>
          <a:bodyPr>
            <a:normAutofit fontScale="92500" lnSpcReduction="10000"/>
          </a:bodyPr>
          <a:lstStyle/>
          <a:p>
            <a:pPr algn="just">
              <a:lnSpc>
                <a:spcPct val="150000"/>
              </a:lnSpc>
              <a:spcBef>
                <a:spcPts val="0"/>
              </a:spcBef>
              <a:buNone/>
            </a:pPr>
            <a:r>
              <a:rPr lang="en-GB" dirty="0" smtClean="0"/>
              <a:t>	‘The lessons are simple, and we learn them well. Men and women are different, absolute opposites/ the heroic prince can never be confused with Cinderella, or Snow White or Sleeping Beauty ... Where he is awake, she is asleep. Where he is active, she is passive. Where she is erect, or awake, or active, she is evil and must be destroyed ...’ </a:t>
            </a:r>
          </a:p>
          <a:p>
            <a:pPr>
              <a:buNone/>
            </a:pPr>
            <a:r>
              <a:rPr lang="en-GB" dirty="0" smtClean="0"/>
              <a:t>			</a:t>
            </a:r>
            <a:r>
              <a:rPr lang="en-GB" sz="2400" dirty="0" smtClean="0"/>
              <a:t>(Andrea </a:t>
            </a:r>
            <a:r>
              <a:rPr lang="en-GB" sz="2400" dirty="0" err="1" smtClean="0"/>
              <a:t>Dworking</a:t>
            </a:r>
            <a:r>
              <a:rPr lang="en-GB" sz="2400" dirty="0" smtClean="0"/>
              <a:t> </a:t>
            </a:r>
            <a:r>
              <a:rPr lang="en-GB" sz="2400" i="1" dirty="0" smtClean="0"/>
              <a:t>Our Blood</a:t>
            </a:r>
            <a:r>
              <a:rPr lang="en-GB" sz="2400" dirty="0" smtClean="0"/>
              <a:t>, 1982, 55)</a:t>
            </a:r>
            <a:endParaRPr lang="en-GB" sz="2400" dirty="0"/>
          </a:p>
        </p:txBody>
      </p:sp>
    </p:spTree>
  </p:cSld>
  <p:clrMapOvr>
    <a:masterClrMapping/>
  </p:clrMapOvr>
  <p:transition>
    <p:fade/>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743712"/>
          </a:xfrm>
        </p:spPr>
        <p:txBody>
          <a:bodyPr>
            <a:normAutofit fontScale="90000"/>
          </a:bodyPr>
          <a:lstStyle/>
          <a:p>
            <a:pPr algn="ctr"/>
            <a:r>
              <a:rPr lang="en-GB" dirty="0" smtClean="0"/>
              <a:t>Towards a feminist poetics</a:t>
            </a:r>
            <a:endParaRPr lang="en-GB" dirty="0"/>
          </a:p>
        </p:txBody>
      </p:sp>
      <p:sp>
        <p:nvSpPr>
          <p:cNvPr id="3" name="Content Placeholder 2"/>
          <p:cNvSpPr>
            <a:spLocks noGrp="1"/>
          </p:cNvSpPr>
          <p:nvPr>
            <p:ph idx="1"/>
          </p:nvPr>
        </p:nvSpPr>
        <p:spPr>
          <a:xfrm>
            <a:off x="457200" y="1676400"/>
            <a:ext cx="8229600" cy="4876800"/>
          </a:xfrm>
        </p:spPr>
        <p:txBody>
          <a:bodyPr>
            <a:normAutofit fontScale="85000" lnSpcReduction="10000"/>
          </a:bodyPr>
          <a:lstStyle/>
          <a:p>
            <a:pPr algn="just">
              <a:lnSpc>
                <a:spcPct val="120000"/>
              </a:lnSpc>
              <a:spcBef>
                <a:spcPts val="0"/>
              </a:spcBef>
              <a:buNone/>
            </a:pPr>
            <a:r>
              <a:rPr lang="en-GB" dirty="0" smtClean="0"/>
              <a:t>	</a:t>
            </a:r>
            <a:r>
              <a:rPr lang="en-GB" b="1" dirty="0" smtClean="0"/>
              <a:t>Feminist critique </a:t>
            </a:r>
            <a:r>
              <a:rPr lang="en-GB" dirty="0" smtClean="0"/>
              <a:t>– challenges to the practice of criticism</a:t>
            </a:r>
          </a:p>
          <a:p>
            <a:pPr algn="just">
              <a:lnSpc>
                <a:spcPct val="120000"/>
              </a:lnSpc>
              <a:spcBef>
                <a:spcPts val="0"/>
              </a:spcBef>
              <a:buNone/>
            </a:pPr>
            <a:r>
              <a:rPr lang="en-GB" dirty="0" smtClean="0"/>
              <a:t>	</a:t>
            </a:r>
          </a:p>
          <a:p>
            <a:pPr algn="just">
              <a:lnSpc>
                <a:spcPct val="120000"/>
              </a:lnSpc>
              <a:spcBef>
                <a:spcPts val="0"/>
              </a:spcBef>
              <a:buNone/>
            </a:pPr>
            <a:r>
              <a:rPr lang="en-GB" dirty="0" smtClean="0"/>
              <a:t>	‘As soon as the question “What is it?” is posed ... We are already caught up in a masculine interrogation. I say “masculine” interrogation”: as we say s0-and-so was interrogated by the police.’ (Helene </a:t>
            </a:r>
            <a:r>
              <a:rPr lang="en-GB" dirty="0" err="1" smtClean="0"/>
              <a:t>Cixous</a:t>
            </a:r>
            <a:r>
              <a:rPr lang="en-GB" dirty="0" smtClean="0"/>
              <a:t>, ‘Castration or Decapitation’ 1980)</a:t>
            </a:r>
          </a:p>
          <a:p>
            <a:pPr algn="just">
              <a:lnSpc>
                <a:spcPct val="120000"/>
              </a:lnSpc>
              <a:spcBef>
                <a:spcPts val="0"/>
              </a:spcBef>
            </a:pPr>
            <a:endParaRPr lang="en-GB" sz="1200" dirty="0" smtClean="0"/>
          </a:p>
          <a:p>
            <a:pPr algn="just">
              <a:lnSpc>
                <a:spcPct val="120000"/>
              </a:lnSpc>
              <a:spcBef>
                <a:spcPts val="0"/>
              </a:spcBef>
              <a:buNone/>
            </a:pPr>
            <a:r>
              <a:rPr lang="en-GB" dirty="0" smtClean="0"/>
              <a:t>	There’s work to be done against ... The pervasive masculine urge to judge, diagnose, digest, name ... Not so much in the sense of the loving precision of poetic naming as in that of the repressive censorship of philosophical nomination / conceptualisation.’ (Ibid.)</a:t>
            </a:r>
          </a:p>
        </p:txBody>
      </p:sp>
    </p:spTree>
  </p:cSld>
  <p:clrMapOvr>
    <a:masterClrMapping/>
  </p:clrMapOvr>
  <p:transition>
    <p:fade/>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762000"/>
            <a:ext cx="7391400" cy="533400"/>
          </a:xfrm>
        </p:spPr>
        <p:txBody>
          <a:bodyPr>
            <a:normAutofit fontScale="90000"/>
          </a:bodyPr>
          <a:lstStyle/>
          <a:p>
            <a:r>
              <a:rPr lang="en-GB" dirty="0" smtClean="0"/>
              <a:t>Towards a feminist poetics</a:t>
            </a:r>
            <a:endParaRPr lang="en-GB" dirty="0"/>
          </a:p>
        </p:txBody>
      </p:sp>
      <p:sp>
        <p:nvSpPr>
          <p:cNvPr id="3" name="Content Placeholder 2"/>
          <p:cNvSpPr>
            <a:spLocks noGrp="1"/>
          </p:cNvSpPr>
          <p:nvPr>
            <p:ph idx="1"/>
          </p:nvPr>
        </p:nvSpPr>
        <p:spPr>
          <a:xfrm>
            <a:off x="457200" y="1371600"/>
            <a:ext cx="8229600" cy="5486400"/>
          </a:xfrm>
        </p:spPr>
        <p:txBody>
          <a:bodyPr>
            <a:normAutofit fontScale="85000" lnSpcReduction="20000"/>
          </a:bodyPr>
          <a:lstStyle/>
          <a:p>
            <a:pPr>
              <a:lnSpc>
                <a:spcPct val="120000"/>
              </a:lnSpc>
              <a:spcBef>
                <a:spcPts val="0"/>
              </a:spcBef>
              <a:buNone/>
            </a:pPr>
            <a:r>
              <a:rPr lang="en-GB" dirty="0" smtClean="0"/>
              <a:t>	</a:t>
            </a:r>
            <a:r>
              <a:rPr lang="en-GB" b="1" dirty="0" err="1" smtClean="0"/>
              <a:t>Gynocritics</a:t>
            </a:r>
            <a:r>
              <a:rPr lang="en-GB" dirty="0" smtClean="0"/>
              <a:t> - challenges to the positing of female / writing identity</a:t>
            </a:r>
          </a:p>
          <a:p>
            <a:pPr algn="just">
              <a:lnSpc>
                <a:spcPct val="120000"/>
              </a:lnSpc>
              <a:spcBef>
                <a:spcPts val="0"/>
              </a:spcBef>
            </a:pPr>
            <a:endParaRPr lang="en-GB" sz="900" dirty="0" smtClean="0"/>
          </a:p>
          <a:p>
            <a:pPr algn="just">
              <a:lnSpc>
                <a:spcPct val="120000"/>
              </a:lnSpc>
              <a:spcBef>
                <a:spcPts val="0"/>
              </a:spcBef>
              <a:buNone/>
            </a:pPr>
            <a:r>
              <a:rPr lang="en-GB" dirty="0" smtClean="0"/>
              <a:t>	‘Most women are like this: they do someone else’s – man’s – writing and in their innocence sustain it and give it voice ... To be signed by a woman’s name doesn’t necessarily make a piece of writing feminine ...’ </a:t>
            </a:r>
          </a:p>
          <a:p>
            <a:pPr algn="just">
              <a:lnSpc>
                <a:spcPct val="120000"/>
              </a:lnSpc>
              <a:spcBef>
                <a:spcPts val="0"/>
              </a:spcBef>
              <a:buNone/>
            </a:pPr>
            <a:r>
              <a:rPr lang="en-GB" dirty="0" smtClean="0"/>
              <a:t>			</a:t>
            </a:r>
            <a:r>
              <a:rPr lang="en-GB" sz="2400" dirty="0" smtClean="0"/>
              <a:t>(Helene </a:t>
            </a:r>
            <a:r>
              <a:rPr lang="en-GB" sz="2400" dirty="0" err="1" smtClean="0"/>
              <a:t>Cixous</a:t>
            </a:r>
            <a:r>
              <a:rPr lang="en-GB" sz="2400" dirty="0" smtClean="0"/>
              <a:t>, ‘Castration or Decapitation’, 1981)</a:t>
            </a:r>
            <a:endParaRPr lang="en-GB" dirty="0" smtClean="0"/>
          </a:p>
          <a:p>
            <a:pPr algn="just">
              <a:lnSpc>
                <a:spcPct val="120000"/>
              </a:lnSpc>
              <a:spcBef>
                <a:spcPts val="0"/>
              </a:spcBef>
            </a:pPr>
            <a:endParaRPr lang="en-GB" sz="900" dirty="0" smtClean="0"/>
          </a:p>
          <a:p>
            <a:pPr algn="just">
              <a:lnSpc>
                <a:spcPct val="120000"/>
              </a:lnSpc>
              <a:spcBef>
                <a:spcPts val="0"/>
              </a:spcBef>
              <a:buNone/>
            </a:pPr>
            <a:r>
              <a:rPr lang="en-GB" dirty="0" smtClean="0"/>
              <a:t>	‘They must not pretend to rival them by constructing a logic of the feminine ... They must rather try to disentangle this question ... They must therefore not pose it in the form ‘What is a woman?’ They must through ... interpretation of the way in which the feminine finds itself determined in discourse – as lack, default, or as mime and inverted reproduction of the subject – show that ... it is possible to exceed and disturb this logic.’ 	</a:t>
            </a:r>
            <a:r>
              <a:rPr lang="en-GB" sz="2400" dirty="0" smtClean="0"/>
              <a:t>(Luce </a:t>
            </a:r>
            <a:r>
              <a:rPr lang="en-GB" sz="2400" dirty="0" err="1" smtClean="0"/>
              <a:t>Irigaray</a:t>
            </a:r>
            <a:r>
              <a:rPr lang="en-GB" sz="2400" dirty="0" smtClean="0"/>
              <a:t>, </a:t>
            </a:r>
            <a:r>
              <a:rPr lang="en-GB" sz="2400" i="1" dirty="0" smtClean="0"/>
              <a:t>This Sex which is not One</a:t>
            </a:r>
            <a:r>
              <a:rPr lang="en-GB" sz="2400" dirty="0" smtClean="0"/>
              <a:t>, 1977)</a:t>
            </a:r>
            <a:endParaRPr lang="en-GB" sz="2400" dirty="0"/>
          </a:p>
        </p:txBody>
      </p:sp>
    </p:spTree>
  </p:cSld>
  <p:clrMapOvr>
    <a:masterClrMapping/>
  </p:clrMapOvr>
  <p:transition>
    <p:fade/>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762000"/>
            <a:ext cx="8229600" cy="743712"/>
          </a:xfrm>
        </p:spPr>
        <p:txBody>
          <a:bodyPr>
            <a:normAutofit fontScale="90000"/>
          </a:bodyPr>
          <a:lstStyle/>
          <a:p>
            <a:r>
              <a:rPr lang="en-GB" dirty="0" smtClean="0"/>
              <a:t>Towards a feminist poetics</a:t>
            </a:r>
            <a:endParaRPr lang="en-GB" dirty="0"/>
          </a:p>
        </p:txBody>
      </p:sp>
      <p:sp>
        <p:nvSpPr>
          <p:cNvPr id="3" name="Content Placeholder 2"/>
          <p:cNvSpPr>
            <a:spLocks noGrp="1"/>
          </p:cNvSpPr>
          <p:nvPr>
            <p:ph idx="1"/>
          </p:nvPr>
        </p:nvSpPr>
        <p:spPr/>
        <p:txBody>
          <a:bodyPr>
            <a:normAutofit/>
          </a:bodyPr>
          <a:lstStyle/>
          <a:p>
            <a:pPr>
              <a:buNone/>
            </a:pPr>
            <a:r>
              <a:rPr lang="en-GB" dirty="0" smtClean="0"/>
              <a:t>	Beyond a feminist poetics? </a:t>
            </a:r>
          </a:p>
          <a:p>
            <a:endParaRPr lang="en-GB" sz="1000" dirty="0" smtClean="0"/>
          </a:p>
          <a:p>
            <a:pPr>
              <a:buNone/>
            </a:pPr>
            <a:r>
              <a:rPr lang="en-GB" dirty="0" smtClean="0"/>
              <a:t>	‘To believe one is “a woman” is almost as absurd and obscurantist as to believe that one is “a man”.’ </a:t>
            </a:r>
          </a:p>
          <a:p>
            <a:pPr>
              <a:buNone/>
            </a:pPr>
            <a:r>
              <a:rPr lang="en-GB" dirty="0" smtClean="0"/>
              <a:t>			</a:t>
            </a:r>
            <a:r>
              <a:rPr lang="en-GB" sz="2000" dirty="0" smtClean="0"/>
              <a:t>(Julia </a:t>
            </a:r>
            <a:r>
              <a:rPr lang="en-GB" sz="2000" dirty="0" err="1" smtClean="0"/>
              <a:t>Kristeva</a:t>
            </a:r>
            <a:r>
              <a:rPr lang="en-GB" sz="2000" dirty="0" smtClean="0"/>
              <a:t>, ‘Woman is Never That’ 1974. 1986)</a:t>
            </a:r>
            <a:endParaRPr lang="en-GB" dirty="0" smtClean="0"/>
          </a:p>
          <a:p>
            <a:pPr>
              <a:buNone/>
            </a:pPr>
            <a:endParaRPr lang="en-GB" sz="800" dirty="0" smtClean="0"/>
          </a:p>
          <a:p>
            <a:pPr>
              <a:buNone/>
            </a:pPr>
            <a:r>
              <a:rPr lang="en-GB" dirty="0" smtClean="0"/>
              <a:t>	‘I favour an understanding of femininity that would have as many </a:t>
            </a:r>
            <a:r>
              <a:rPr lang="en-GB" dirty="0" err="1" smtClean="0"/>
              <a:t>feminines</a:t>
            </a:r>
            <a:r>
              <a:rPr lang="en-GB" dirty="0" smtClean="0"/>
              <a:t> as there are women.’ 			</a:t>
            </a:r>
            <a:r>
              <a:rPr lang="en-GB" sz="2000" dirty="0" smtClean="0"/>
              <a:t>(Julia </a:t>
            </a:r>
            <a:r>
              <a:rPr lang="en-GB" sz="2000" dirty="0" err="1" smtClean="0"/>
              <a:t>Kristeva</a:t>
            </a:r>
            <a:r>
              <a:rPr lang="en-GB" sz="2000" dirty="0" smtClean="0"/>
              <a:t>, ‘A </a:t>
            </a:r>
            <a:r>
              <a:rPr lang="en-GB" sz="2000" dirty="0" err="1" smtClean="0"/>
              <a:t>Parti</a:t>
            </a:r>
            <a:r>
              <a:rPr lang="en-GB" sz="2000" dirty="0" smtClean="0"/>
              <a:t> de </a:t>
            </a:r>
            <a:r>
              <a:rPr lang="en-GB" sz="2000" dirty="0" err="1" smtClean="0"/>
              <a:t>Polylogue</a:t>
            </a:r>
            <a:r>
              <a:rPr lang="en-GB" sz="2000" dirty="0" smtClean="0"/>
              <a:t>’, 1977. 1986)</a:t>
            </a:r>
            <a:endParaRPr lang="en-GB" dirty="0" smtClean="0"/>
          </a:p>
          <a:p>
            <a:pPr>
              <a:buNone/>
            </a:pPr>
            <a:endParaRPr lang="en-GB" dirty="0"/>
          </a:p>
        </p:txBody>
      </p:sp>
    </p:spTree>
  </p:cSld>
  <p:clrMapOvr>
    <a:masterClrMapping/>
  </p:clrMapOvr>
  <p:transition>
    <p:fade/>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704088"/>
            <a:ext cx="7543800" cy="819912"/>
          </a:xfrm>
        </p:spPr>
        <p:txBody>
          <a:bodyPr>
            <a:normAutofit fontScale="90000"/>
          </a:bodyPr>
          <a:lstStyle/>
          <a:p>
            <a:r>
              <a:rPr lang="en-GB" dirty="0" smtClean="0"/>
              <a:t>Postmodernism / feminism</a:t>
            </a:r>
            <a:endParaRPr lang="en-GB" dirty="0"/>
          </a:p>
        </p:txBody>
      </p:sp>
      <p:sp>
        <p:nvSpPr>
          <p:cNvPr id="3" name="Content Placeholder 2"/>
          <p:cNvSpPr>
            <a:spLocks noGrp="1"/>
          </p:cNvSpPr>
          <p:nvPr>
            <p:ph idx="1"/>
          </p:nvPr>
        </p:nvSpPr>
        <p:spPr>
          <a:xfrm>
            <a:off x="457200" y="1600200"/>
            <a:ext cx="8229600" cy="4953000"/>
          </a:xfrm>
        </p:spPr>
        <p:txBody>
          <a:bodyPr>
            <a:normAutofit fontScale="92500" lnSpcReduction="10000"/>
          </a:bodyPr>
          <a:lstStyle/>
          <a:p>
            <a:pPr algn="just">
              <a:buNone/>
            </a:pPr>
            <a:r>
              <a:rPr lang="en-GB" dirty="0" smtClean="0"/>
              <a:t>	‘The erosion of the boundaries between objective and subjective ... the erosion of the difference between “inside” and “outside” ...’ 	</a:t>
            </a:r>
            <a:r>
              <a:rPr lang="en-GB" sz="2200" dirty="0" smtClean="0"/>
              <a:t>(Edward </a:t>
            </a:r>
            <a:r>
              <a:rPr lang="en-GB" sz="2200" dirty="0" err="1" smtClean="0"/>
              <a:t>Larissy</a:t>
            </a:r>
            <a:r>
              <a:rPr lang="en-GB" sz="2200" dirty="0" smtClean="0"/>
              <a:t>, 1990)</a:t>
            </a:r>
            <a:endParaRPr lang="en-GB" dirty="0" smtClean="0"/>
          </a:p>
          <a:p>
            <a:pPr algn="just"/>
            <a:endParaRPr lang="en-GB" sz="900" dirty="0" smtClean="0"/>
          </a:p>
          <a:p>
            <a:pPr algn="just">
              <a:buNone/>
            </a:pPr>
            <a:r>
              <a:rPr lang="en-GB" dirty="0" smtClean="0"/>
              <a:t>	‘The poet’s language never takes its ‘eye’ off the reader, indeed, readers can be placed by the poet in a position of involvement with the play of words, as though they were in the creative posture of the writer.’ 	</a:t>
            </a:r>
          </a:p>
          <a:p>
            <a:pPr algn="just">
              <a:buNone/>
            </a:pPr>
            <a:r>
              <a:rPr lang="en-GB" dirty="0" smtClean="0"/>
              <a:t>						</a:t>
            </a:r>
            <a:r>
              <a:rPr lang="en-GB" sz="2200" dirty="0" smtClean="0"/>
              <a:t>(David </a:t>
            </a:r>
            <a:r>
              <a:rPr lang="en-GB" sz="2200" dirty="0" err="1" smtClean="0"/>
              <a:t>Morely</a:t>
            </a:r>
            <a:r>
              <a:rPr lang="en-GB" sz="2200" dirty="0" smtClean="0"/>
              <a:t>, 1995)</a:t>
            </a:r>
            <a:endParaRPr lang="en-GB" dirty="0" smtClean="0"/>
          </a:p>
          <a:p>
            <a:pPr algn="just">
              <a:buNone/>
            </a:pPr>
            <a:endParaRPr lang="en-GB" sz="1200" dirty="0" smtClean="0"/>
          </a:p>
          <a:p>
            <a:pPr algn="just">
              <a:buNone/>
            </a:pPr>
            <a:r>
              <a:rPr lang="en-GB" dirty="0" smtClean="0"/>
              <a:t>	‘The greatest contribution of postmodernism has been a recognition of the fact that any particular meaning system in society takes its place – and receives social validation – from the total pattern of semiotic systems that structure society.’ 		</a:t>
            </a:r>
            <a:r>
              <a:rPr lang="en-GB" sz="2200" dirty="0" smtClean="0"/>
              <a:t>(Linda </a:t>
            </a:r>
            <a:r>
              <a:rPr lang="en-GB" sz="2200" dirty="0" err="1" smtClean="0"/>
              <a:t>Hutcheon</a:t>
            </a:r>
            <a:r>
              <a:rPr lang="en-GB" sz="2200" dirty="0" smtClean="0"/>
              <a:t>, 1988)</a:t>
            </a:r>
            <a:endParaRPr lang="en-GB" sz="2200" dirty="0"/>
          </a:p>
        </p:txBody>
      </p:sp>
    </p:spTree>
  </p:cSld>
  <p:clrMapOvr>
    <a:masterClrMapping/>
  </p:clrMapOvr>
  <p:transition>
    <p:fade/>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Poetry interlude</a:t>
            </a:r>
            <a:endParaRPr lang="en-GB" dirty="0"/>
          </a:p>
        </p:txBody>
      </p:sp>
      <p:sp>
        <p:nvSpPr>
          <p:cNvPr id="3" name="Text Placeholder 2"/>
          <p:cNvSpPr>
            <a:spLocks noGrp="1"/>
          </p:cNvSpPr>
          <p:nvPr>
            <p:ph type="body" idx="1"/>
          </p:nvPr>
        </p:nvSpPr>
        <p:spPr>
          <a:xfrm>
            <a:off x="530352" y="2971800"/>
            <a:ext cx="7772400" cy="1242576"/>
          </a:xfrm>
        </p:spPr>
        <p:txBody>
          <a:bodyPr>
            <a:normAutofit/>
          </a:bodyPr>
          <a:lstStyle/>
          <a:p>
            <a:r>
              <a:rPr lang="en-GB" sz="2400" b="1" dirty="0" smtClean="0"/>
              <a:t>Carol Anne Duffy; </a:t>
            </a:r>
            <a:r>
              <a:rPr lang="en-GB" sz="2400" b="1" dirty="0" err="1" smtClean="0"/>
              <a:t>Eaven</a:t>
            </a:r>
            <a:r>
              <a:rPr lang="en-GB" sz="2400" b="1" dirty="0" smtClean="0"/>
              <a:t> Boland</a:t>
            </a:r>
            <a:endParaRPr lang="en-GB" sz="2400" b="1" dirty="0"/>
          </a:p>
        </p:txBody>
      </p:sp>
    </p:spTree>
  </p:cSld>
  <p:clrMapOvr>
    <a:masterClrMapping/>
  </p:clrMapOvr>
  <p:transition>
    <p:fade/>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3000" y="838200"/>
            <a:ext cx="7467600" cy="667512"/>
          </a:xfrm>
        </p:spPr>
        <p:txBody>
          <a:bodyPr>
            <a:normAutofit fontScale="90000"/>
          </a:bodyPr>
          <a:lstStyle/>
          <a:p>
            <a:r>
              <a:rPr lang="en-GB" dirty="0" smtClean="0"/>
              <a:t>Poetry and gender</a:t>
            </a:r>
            <a:endParaRPr lang="en-GB" dirty="0"/>
          </a:p>
        </p:txBody>
      </p:sp>
      <p:sp>
        <p:nvSpPr>
          <p:cNvPr id="3" name="Content Placeholder 2"/>
          <p:cNvSpPr>
            <a:spLocks noGrp="1"/>
          </p:cNvSpPr>
          <p:nvPr>
            <p:ph idx="1"/>
          </p:nvPr>
        </p:nvSpPr>
        <p:spPr>
          <a:xfrm>
            <a:off x="381000" y="1828800"/>
            <a:ext cx="8229600" cy="4648200"/>
          </a:xfrm>
        </p:spPr>
        <p:txBody>
          <a:bodyPr>
            <a:normAutofit fontScale="85000" lnSpcReduction="20000"/>
          </a:bodyPr>
          <a:lstStyle/>
          <a:p>
            <a:pPr algn="just">
              <a:lnSpc>
                <a:spcPct val="150000"/>
              </a:lnSpc>
              <a:spcBef>
                <a:spcPts val="0"/>
              </a:spcBef>
              <a:buNone/>
            </a:pPr>
            <a:r>
              <a:rPr lang="en-GB" dirty="0" smtClean="0"/>
              <a:t>	‘The poetry scene in 1950s Britain was overwhelmingly white, male, middle-class and centred around Oxbridge and London, and in Ireland it was overwhelmingly white and male.’</a:t>
            </a:r>
          </a:p>
          <a:p>
            <a:pPr algn="just">
              <a:lnSpc>
                <a:spcPct val="150000"/>
              </a:lnSpc>
              <a:spcBef>
                <a:spcPts val="0"/>
              </a:spcBef>
              <a:buNone/>
            </a:pPr>
            <a:endParaRPr lang="en-GB" sz="900" dirty="0" smtClean="0"/>
          </a:p>
          <a:p>
            <a:pPr algn="just">
              <a:lnSpc>
                <a:spcPct val="150000"/>
              </a:lnSpc>
              <a:spcBef>
                <a:spcPts val="0"/>
              </a:spcBef>
              <a:buNone/>
            </a:pPr>
            <a:r>
              <a:rPr lang="en-GB" dirty="0" smtClean="0"/>
              <a:t>	‘Since the 1960s and 70s there has been a gradual but radical diversification of the poetry being published and reviewed, so that women poets, poets from working-class, rural and non-metropolitan backgrounds, and poets from ethnic minorities have become prominent and recognised figures within the poetry world’</a:t>
            </a:r>
          </a:p>
          <a:p>
            <a:pPr>
              <a:buNone/>
            </a:pPr>
            <a:r>
              <a:rPr lang="en-GB" dirty="0" smtClean="0"/>
              <a:t>		</a:t>
            </a:r>
            <a:r>
              <a:rPr lang="en-GB" sz="2200" dirty="0" smtClean="0"/>
              <a:t>(Sarah Broom, </a:t>
            </a:r>
            <a:r>
              <a:rPr lang="en-GB" sz="2200" i="1" dirty="0" smtClean="0"/>
              <a:t>Contemporary British and Irish Poetry</a:t>
            </a:r>
            <a:r>
              <a:rPr lang="en-GB" sz="2200" dirty="0" smtClean="0"/>
              <a:t>, 2006, 1)</a:t>
            </a:r>
            <a:endParaRPr lang="en-GB" sz="2200" dirty="0"/>
          </a:p>
        </p:txBody>
      </p:sp>
    </p:spTree>
  </p:cSld>
  <p:clrMapOvr>
    <a:masterClrMapping/>
  </p:clrMapOvr>
  <p:transition>
    <p:fade/>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3000" y="762000"/>
            <a:ext cx="7543800" cy="685800"/>
          </a:xfrm>
        </p:spPr>
        <p:txBody>
          <a:bodyPr>
            <a:normAutofit fontScale="90000"/>
          </a:bodyPr>
          <a:lstStyle/>
          <a:p>
            <a:r>
              <a:rPr lang="en-GB" sz="4800" dirty="0" smtClean="0"/>
              <a:t>Poetry and gender</a:t>
            </a:r>
            <a:endParaRPr lang="en-GB" sz="4800" dirty="0"/>
          </a:p>
        </p:txBody>
      </p:sp>
      <p:sp>
        <p:nvSpPr>
          <p:cNvPr id="3" name="Content Placeholder 2"/>
          <p:cNvSpPr>
            <a:spLocks noGrp="1"/>
          </p:cNvSpPr>
          <p:nvPr>
            <p:ph idx="1"/>
          </p:nvPr>
        </p:nvSpPr>
        <p:spPr>
          <a:xfrm>
            <a:off x="457200" y="1600200"/>
            <a:ext cx="8229600" cy="5029200"/>
          </a:xfrm>
        </p:spPr>
        <p:txBody>
          <a:bodyPr>
            <a:normAutofit fontScale="77500" lnSpcReduction="20000"/>
          </a:bodyPr>
          <a:lstStyle/>
          <a:p>
            <a:pPr algn="just">
              <a:lnSpc>
                <a:spcPct val="170000"/>
              </a:lnSpc>
              <a:spcBef>
                <a:spcPts val="0"/>
              </a:spcBef>
              <a:buNone/>
            </a:pPr>
            <a:r>
              <a:rPr lang="en-GB" dirty="0" smtClean="0"/>
              <a:t>	‘Of course this process [of diversification] has been tortuously slow, and often more loudly proclaimed than actualised ... but it has been steady, propelled firstly by changes in the education system in Britain and Northern Ireland which extended free secondary school education to all children, allowing working-class young people access to university; secondly by feminism and movements for racial equality; thirdly by the dynamic towards devolution within the United Kingdom; and fourthly by the impact of postmodernism’s valuing of diversity, hostility to hierarchies of value, and alertness to the voices of the marginalised.’ </a:t>
            </a:r>
          </a:p>
          <a:p>
            <a:pPr>
              <a:buNone/>
            </a:pPr>
            <a:r>
              <a:rPr lang="en-GB" dirty="0" smtClean="0"/>
              <a:t> 	</a:t>
            </a:r>
            <a:r>
              <a:rPr lang="en-GB" sz="2800" dirty="0" smtClean="0"/>
              <a:t> 						</a:t>
            </a:r>
            <a:r>
              <a:rPr lang="en-GB" dirty="0" smtClean="0"/>
              <a:t>(Broom, 2006, 1)</a:t>
            </a:r>
            <a:endParaRPr lang="en-GB" dirty="0"/>
          </a:p>
        </p:txBody>
      </p:sp>
    </p:spTree>
  </p:cSld>
  <p:clrMapOvr>
    <a:masterClrMapping/>
  </p:clrMapOvr>
  <p:transition>
    <p:fade/>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90600" y="762000"/>
            <a:ext cx="7696200" cy="743712"/>
          </a:xfrm>
        </p:spPr>
        <p:txBody>
          <a:bodyPr>
            <a:normAutofit fontScale="90000"/>
          </a:bodyPr>
          <a:lstStyle/>
          <a:p>
            <a:r>
              <a:rPr lang="en-GB" dirty="0" smtClean="0"/>
              <a:t>Poetry and gender</a:t>
            </a:r>
            <a:endParaRPr lang="en-GB" dirty="0"/>
          </a:p>
        </p:txBody>
      </p:sp>
      <p:sp>
        <p:nvSpPr>
          <p:cNvPr id="3" name="Content Placeholder 2"/>
          <p:cNvSpPr>
            <a:spLocks noGrp="1"/>
          </p:cNvSpPr>
          <p:nvPr>
            <p:ph idx="1"/>
          </p:nvPr>
        </p:nvSpPr>
        <p:spPr>
          <a:xfrm>
            <a:off x="381000" y="1828800"/>
            <a:ext cx="8305800" cy="4343400"/>
          </a:xfrm>
        </p:spPr>
        <p:txBody>
          <a:bodyPr>
            <a:normAutofit fontScale="85000" lnSpcReduction="10000"/>
          </a:bodyPr>
          <a:lstStyle/>
          <a:p>
            <a:pPr marL="288000" algn="just">
              <a:lnSpc>
                <a:spcPct val="150000"/>
              </a:lnSpc>
              <a:spcBef>
                <a:spcPts val="0"/>
              </a:spcBef>
              <a:buNone/>
            </a:pPr>
            <a:r>
              <a:rPr lang="en-GB" dirty="0" smtClean="0"/>
              <a:t>	‘There is absolutely no contradiction between paying attention to [the issues contained in poetry] and paying attention to poetry as an art form’ </a:t>
            </a:r>
            <a:r>
              <a:rPr lang="en-GB" sz="2400" dirty="0" smtClean="0"/>
              <a:t>(Broom 2006, 4)</a:t>
            </a:r>
            <a:endParaRPr lang="en-GB" dirty="0" smtClean="0"/>
          </a:p>
          <a:p>
            <a:pPr marL="288000" algn="just">
              <a:lnSpc>
                <a:spcPct val="150000"/>
              </a:lnSpc>
              <a:spcBef>
                <a:spcPts val="0"/>
              </a:spcBef>
              <a:buNone/>
            </a:pPr>
            <a:endParaRPr lang="en-GB" sz="1400" dirty="0" smtClean="0"/>
          </a:p>
          <a:p>
            <a:pPr marL="288000" algn="just">
              <a:lnSpc>
                <a:spcPct val="150000"/>
              </a:lnSpc>
              <a:spcBef>
                <a:spcPts val="0"/>
              </a:spcBef>
              <a:buNone/>
            </a:pPr>
            <a:r>
              <a:rPr lang="en-GB" dirty="0" smtClean="0"/>
              <a:t>	‘When you enter a language, you enter a kind of choice which contains within it the political history of the language ... the fact that you are either subjugated by the language, or you have to dominate it. Language is ... A place of struggle.’ </a:t>
            </a:r>
          </a:p>
          <a:p>
            <a:pPr marL="288000" algn="just">
              <a:lnSpc>
                <a:spcPct val="150000"/>
              </a:lnSpc>
              <a:spcBef>
                <a:spcPts val="0"/>
              </a:spcBef>
              <a:buNone/>
            </a:pPr>
            <a:r>
              <a:rPr lang="en-GB" dirty="0" smtClean="0"/>
              <a:t>				</a:t>
            </a:r>
            <a:r>
              <a:rPr lang="en-GB" sz="2400" dirty="0" smtClean="0"/>
              <a:t>(</a:t>
            </a:r>
            <a:r>
              <a:rPr lang="en-GB" sz="2400" dirty="0" err="1" smtClean="0"/>
              <a:t>Dereck</a:t>
            </a:r>
            <a:r>
              <a:rPr lang="en-GB" sz="2400" dirty="0" smtClean="0"/>
              <a:t> Walcott, in O’Brien, 1990, 977-8)</a:t>
            </a:r>
          </a:p>
        </p:txBody>
      </p:sp>
    </p:spTree>
  </p:cSld>
  <p:clrMapOvr>
    <a:masterClrMapping/>
  </p:clrMapOvr>
  <p:transition>
    <p:fade/>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2000" y="704088"/>
            <a:ext cx="7924800" cy="819912"/>
          </a:xfrm>
        </p:spPr>
        <p:txBody>
          <a:bodyPr/>
          <a:lstStyle/>
          <a:p>
            <a:r>
              <a:rPr lang="en-GB" dirty="0" smtClean="0"/>
              <a:t>Carol Ann Duffy</a:t>
            </a:r>
            <a:endParaRPr lang="en-GB" dirty="0"/>
          </a:p>
        </p:txBody>
      </p:sp>
      <p:sp>
        <p:nvSpPr>
          <p:cNvPr id="3" name="Content Placeholder 2"/>
          <p:cNvSpPr>
            <a:spLocks noGrp="1"/>
          </p:cNvSpPr>
          <p:nvPr>
            <p:ph idx="1"/>
          </p:nvPr>
        </p:nvSpPr>
        <p:spPr>
          <a:xfrm>
            <a:off x="457200" y="1752600"/>
            <a:ext cx="8229600" cy="4724400"/>
          </a:xfrm>
        </p:spPr>
        <p:txBody>
          <a:bodyPr>
            <a:normAutofit fontScale="85000" lnSpcReduction="10000"/>
          </a:bodyPr>
          <a:lstStyle/>
          <a:p>
            <a:pPr algn="just">
              <a:lnSpc>
                <a:spcPct val="110000"/>
              </a:lnSpc>
              <a:spcBef>
                <a:spcPts val="0"/>
              </a:spcBef>
            </a:pPr>
            <a:r>
              <a:rPr lang="en-GB" dirty="0" smtClean="0"/>
              <a:t>Born 1955 in Glasgow to an Irish mother in a left wing, working class, Catholic family</a:t>
            </a:r>
          </a:p>
          <a:p>
            <a:pPr algn="just">
              <a:lnSpc>
                <a:spcPct val="110000"/>
              </a:lnSpc>
              <a:spcBef>
                <a:spcPts val="0"/>
              </a:spcBef>
              <a:buNone/>
            </a:pPr>
            <a:endParaRPr lang="en-GB" sz="900" dirty="0" smtClean="0"/>
          </a:p>
          <a:p>
            <a:pPr algn="just">
              <a:lnSpc>
                <a:spcPct val="110000"/>
              </a:lnSpc>
              <a:spcBef>
                <a:spcPts val="0"/>
              </a:spcBef>
            </a:pPr>
            <a:r>
              <a:rPr lang="en-GB" dirty="0" smtClean="0"/>
              <a:t>Widely acclaimed for her dramatic monologues</a:t>
            </a:r>
          </a:p>
          <a:p>
            <a:pPr algn="just">
              <a:lnSpc>
                <a:spcPct val="110000"/>
              </a:lnSpc>
              <a:spcBef>
                <a:spcPts val="0"/>
              </a:spcBef>
              <a:buNone/>
            </a:pPr>
            <a:endParaRPr lang="en-GB" sz="900" dirty="0" smtClean="0"/>
          </a:p>
          <a:p>
            <a:pPr algn="just">
              <a:lnSpc>
                <a:spcPct val="110000"/>
              </a:lnSpc>
              <a:spcBef>
                <a:spcPts val="0"/>
              </a:spcBef>
            </a:pPr>
            <a:r>
              <a:rPr lang="en-GB" dirty="0" smtClean="0"/>
              <a:t>Leading contender as the anti-establishment candidate for post of British poet laureate after death of Ted Hughes (although not </a:t>
            </a:r>
            <a:r>
              <a:rPr lang="en-GB" dirty="0" smtClean="0"/>
              <a:t>chosen</a:t>
            </a:r>
            <a:r>
              <a:rPr lang="en-GB" dirty="0" smtClean="0"/>
              <a:t>). Present poet laureate (from 2009).</a:t>
            </a:r>
            <a:endParaRPr lang="en-GB" dirty="0" smtClean="0"/>
          </a:p>
          <a:p>
            <a:pPr algn="just">
              <a:lnSpc>
                <a:spcPct val="110000"/>
              </a:lnSpc>
              <a:spcBef>
                <a:spcPts val="0"/>
              </a:spcBef>
              <a:buNone/>
            </a:pPr>
            <a:endParaRPr lang="en-GB" sz="900" dirty="0" smtClean="0"/>
          </a:p>
          <a:p>
            <a:pPr algn="just">
              <a:lnSpc>
                <a:spcPct val="110000"/>
              </a:lnSpc>
              <a:spcBef>
                <a:spcPts val="0"/>
              </a:spcBef>
              <a:buNone/>
            </a:pPr>
            <a:r>
              <a:rPr lang="en-GB" dirty="0" smtClean="0"/>
              <a:t>	‘Dramatic monologue is especially suited to Duffy’s feminist revisions of myth and history: it enables her to dramatize a silenced or marginalized female perspective, wittily playing on the ironic contrast  between the traditional version of the story and her own.’</a:t>
            </a:r>
          </a:p>
          <a:p>
            <a:pPr>
              <a:buNone/>
            </a:pPr>
            <a:r>
              <a:rPr lang="en-GB" dirty="0" smtClean="0"/>
              <a:t>				</a:t>
            </a:r>
            <a:r>
              <a:rPr lang="en-GB" sz="2400" dirty="0" smtClean="0"/>
              <a:t>(</a:t>
            </a:r>
            <a:r>
              <a:rPr lang="en-GB" sz="2400" i="1" dirty="0" smtClean="0"/>
              <a:t>The Norton Anthology </a:t>
            </a:r>
            <a:r>
              <a:rPr lang="en-GB" sz="2400" dirty="0" smtClean="0"/>
              <a:t>2003 edn.,844)</a:t>
            </a:r>
            <a:endParaRPr lang="en-GB" dirty="0" smtClean="0"/>
          </a:p>
          <a:p>
            <a:pPr>
              <a:buNone/>
            </a:pPr>
            <a:endParaRPr lang="en-GB" dirty="0" smtClean="0"/>
          </a:p>
          <a:p>
            <a:endParaRPr lang="en-GB" dirty="0"/>
          </a:p>
        </p:txBody>
      </p:sp>
    </p:spTree>
  </p:cSld>
  <p:clrMapOvr>
    <a:masterClrMapping/>
  </p:clrMapOvr>
  <p:transition>
    <p:fade/>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609600"/>
            <a:ext cx="7772400" cy="762000"/>
          </a:xfrm>
        </p:spPr>
        <p:txBody>
          <a:bodyPr>
            <a:normAutofit fontScale="90000"/>
          </a:bodyPr>
          <a:lstStyle/>
          <a:p>
            <a:r>
              <a:rPr lang="en-GB" dirty="0" err="1" smtClean="0"/>
              <a:t>Eavan</a:t>
            </a:r>
            <a:r>
              <a:rPr lang="en-GB" dirty="0" smtClean="0"/>
              <a:t> Boland</a:t>
            </a:r>
            <a:endParaRPr lang="en-GB" dirty="0"/>
          </a:p>
        </p:txBody>
      </p:sp>
      <p:sp>
        <p:nvSpPr>
          <p:cNvPr id="3" name="Content Placeholder 2"/>
          <p:cNvSpPr>
            <a:spLocks noGrp="1"/>
          </p:cNvSpPr>
          <p:nvPr>
            <p:ph idx="1"/>
          </p:nvPr>
        </p:nvSpPr>
        <p:spPr>
          <a:xfrm>
            <a:off x="457200" y="1524000"/>
            <a:ext cx="8229600" cy="5105400"/>
          </a:xfrm>
        </p:spPr>
        <p:txBody>
          <a:bodyPr>
            <a:normAutofit fontScale="77500" lnSpcReduction="20000"/>
          </a:bodyPr>
          <a:lstStyle/>
          <a:p>
            <a:pPr>
              <a:lnSpc>
                <a:spcPct val="120000"/>
              </a:lnSpc>
              <a:spcBef>
                <a:spcPts val="0"/>
              </a:spcBef>
            </a:pPr>
            <a:r>
              <a:rPr lang="en-GB" dirty="0" smtClean="0"/>
              <a:t>Born 1944, Dublin</a:t>
            </a:r>
          </a:p>
          <a:p>
            <a:pPr>
              <a:lnSpc>
                <a:spcPct val="120000"/>
              </a:lnSpc>
              <a:spcBef>
                <a:spcPts val="0"/>
              </a:spcBef>
              <a:buNone/>
            </a:pPr>
            <a:endParaRPr lang="en-GB" sz="1000" dirty="0" smtClean="0"/>
          </a:p>
          <a:p>
            <a:pPr algn="just">
              <a:lnSpc>
                <a:spcPct val="120000"/>
              </a:lnSpc>
              <a:spcBef>
                <a:spcPts val="0"/>
              </a:spcBef>
            </a:pPr>
            <a:r>
              <a:rPr lang="en-GB" dirty="0" smtClean="0"/>
              <a:t>‘The great puzzle of </a:t>
            </a:r>
            <a:r>
              <a:rPr lang="en-GB" dirty="0" err="1" smtClean="0"/>
              <a:t>Eavan</a:t>
            </a:r>
            <a:r>
              <a:rPr lang="en-GB" dirty="0" smtClean="0"/>
              <a:t> Boland’s career has been how to embrace Irish identity while rejecting certain male-centred assumptions that have long dominated Irish literary culture. For Boland, as a young woman writer, the frozen mythical images of the Irish nation as an idealized woman – Mother Ireland, Dark </a:t>
            </a:r>
            <a:r>
              <a:rPr lang="en-GB" dirty="0" err="1" smtClean="0"/>
              <a:t>Rosaleen</a:t>
            </a:r>
            <a:r>
              <a:rPr lang="en-GB" dirty="0" smtClean="0"/>
              <a:t>, Cathleen No </a:t>
            </a:r>
            <a:r>
              <a:rPr lang="en-GB" dirty="0" err="1" smtClean="0"/>
              <a:t>Houlihan</a:t>
            </a:r>
            <a:r>
              <a:rPr lang="en-GB" dirty="0" smtClean="0"/>
              <a:t> – were inhibiting and insufficient.’ </a:t>
            </a:r>
          </a:p>
          <a:p>
            <a:pPr algn="just">
              <a:lnSpc>
                <a:spcPct val="120000"/>
              </a:lnSpc>
              <a:spcBef>
                <a:spcPts val="0"/>
              </a:spcBef>
              <a:buNone/>
            </a:pPr>
            <a:endParaRPr lang="en-GB" sz="1000" dirty="0" smtClean="0"/>
          </a:p>
          <a:p>
            <a:pPr algn="just">
              <a:lnSpc>
                <a:spcPct val="120000"/>
              </a:lnSpc>
              <a:spcBef>
                <a:spcPts val="0"/>
              </a:spcBef>
            </a:pPr>
            <a:r>
              <a:rPr lang="en-GB" dirty="0" smtClean="0"/>
              <a:t>‘Boland came to decry the inadequacy of what she called “The Mimic Muse” of Irish tradition, charging that it falsified women’s lives and prettified bloodshed in service to the nation ... Irish poetry had to break with rhetorical cosmetics and </a:t>
            </a:r>
            <a:r>
              <a:rPr lang="en-GB" dirty="0" err="1" smtClean="0"/>
              <a:t>masculinist</a:t>
            </a:r>
            <a:r>
              <a:rPr lang="en-GB" dirty="0" smtClean="0"/>
              <a:t> iconography if it was to recover Irish women’s historical experiences, including domestic </a:t>
            </a:r>
            <a:r>
              <a:rPr lang="en-GB" dirty="0" err="1" smtClean="0"/>
              <a:t>labor</a:t>
            </a:r>
            <a:r>
              <a:rPr lang="en-GB" dirty="0" smtClean="0"/>
              <a:t>, motherhood, famine, mortal fever, prostitution, and emigration.’</a:t>
            </a:r>
          </a:p>
          <a:p>
            <a:pPr>
              <a:lnSpc>
                <a:spcPct val="120000"/>
              </a:lnSpc>
              <a:spcBef>
                <a:spcPts val="0"/>
              </a:spcBef>
              <a:buNone/>
            </a:pPr>
            <a:r>
              <a:rPr lang="en-GB" dirty="0" smtClean="0"/>
              <a:t>					</a:t>
            </a:r>
            <a:r>
              <a:rPr lang="en-GB" sz="2300" dirty="0" smtClean="0"/>
              <a:t>(</a:t>
            </a:r>
            <a:r>
              <a:rPr lang="en-GB" sz="2300" i="1" dirty="0" smtClean="0"/>
              <a:t>The Norton Anthology 2003 </a:t>
            </a:r>
            <a:r>
              <a:rPr lang="en-GB" sz="2300" dirty="0" smtClean="0"/>
              <a:t>edn.,844)</a:t>
            </a:r>
            <a:endParaRPr lang="en-GB" dirty="0"/>
          </a:p>
        </p:txBody>
      </p:sp>
    </p:spTree>
  </p:cSld>
  <p:clrMapOvr>
    <a:masterClrMapping/>
  </p:clrMapOvr>
  <p:transition>
    <p:fade/>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530352" y="1316736"/>
            <a:ext cx="7772400" cy="1959864"/>
          </a:xfrm>
        </p:spPr>
        <p:txBody>
          <a:bodyPr/>
          <a:lstStyle/>
          <a:p>
            <a:r>
              <a:rPr lang="en-GB" dirty="0" smtClean="0"/>
              <a:t>Postmodernism and the text</a:t>
            </a:r>
            <a:endParaRPr lang="en-GB" dirty="0"/>
          </a:p>
        </p:txBody>
      </p:sp>
      <p:sp>
        <p:nvSpPr>
          <p:cNvPr id="5" name="Text Placeholder 4"/>
          <p:cNvSpPr>
            <a:spLocks noGrp="1"/>
          </p:cNvSpPr>
          <p:nvPr>
            <p:ph type="body" idx="1"/>
          </p:nvPr>
        </p:nvSpPr>
        <p:spPr>
          <a:xfrm>
            <a:off x="530352" y="3733800"/>
            <a:ext cx="7772400" cy="1752600"/>
          </a:xfrm>
        </p:spPr>
        <p:txBody>
          <a:bodyPr/>
          <a:lstStyle/>
          <a:p>
            <a:r>
              <a:rPr lang="en-GB" dirty="0" smtClean="0"/>
              <a:t>Or, some ‘isms’</a:t>
            </a:r>
            <a:endParaRPr lang="en-GB" dirty="0"/>
          </a:p>
        </p:txBody>
      </p:sp>
    </p:spTree>
  </p:cSld>
  <p:clrMapOvr>
    <a:masterClrMapping/>
  </p:clrMapOvr>
  <p:transition>
    <p:fade/>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704088"/>
            <a:ext cx="7772400" cy="1143000"/>
          </a:xfrm>
        </p:spPr>
        <p:txBody>
          <a:bodyPr>
            <a:normAutofit/>
          </a:bodyPr>
          <a:lstStyle/>
          <a:p>
            <a:r>
              <a:rPr lang="en-GB" dirty="0" smtClean="0"/>
              <a:t>Some ‘isms’ ... </a:t>
            </a:r>
            <a:endParaRPr lang="en-GB" dirty="0"/>
          </a:p>
        </p:txBody>
      </p:sp>
      <p:sp>
        <p:nvSpPr>
          <p:cNvPr id="3" name="Content Placeholder 2"/>
          <p:cNvSpPr>
            <a:spLocks noGrp="1"/>
          </p:cNvSpPr>
          <p:nvPr>
            <p:ph idx="1"/>
          </p:nvPr>
        </p:nvSpPr>
        <p:spPr>
          <a:xfrm>
            <a:off x="1676400" y="2438400"/>
            <a:ext cx="7010400" cy="3886200"/>
          </a:xfrm>
        </p:spPr>
        <p:txBody>
          <a:bodyPr/>
          <a:lstStyle/>
          <a:p>
            <a:r>
              <a:rPr lang="en-GB" dirty="0" smtClean="0"/>
              <a:t>What is representationalism?</a:t>
            </a:r>
          </a:p>
          <a:p>
            <a:r>
              <a:rPr lang="en-GB" dirty="0" smtClean="0"/>
              <a:t>What then is anti-representationalism?</a:t>
            </a:r>
          </a:p>
          <a:p>
            <a:r>
              <a:rPr lang="en-GB" dirty="0" smtClean="0"/>
              <a:t>What is realism? </a:t>
            </a:r>
          </a:p>
          <a:p>
            <a:r>
              <a:rPr lang="en-GB" dirty="0" smtClean="0"/>
              <a:t>What is magic-realism? </a:t>
            </a:r>
          </a:p>
          <a:p>
            <a:pPr>
              <a:buNone/>
            </a:pPr>
            <a:endParaRPr lang="en-GB" dirty="0" smtClean="0"/>
          </a:p>
          <a:p>
            <a:endParaRPr lang="en-GB" dirty="0" smtClean="0"/>
          </a:p>
          <a:p>
            <a:endParaRPr lang="en-GB" dirty="0"/>
          </a:p>
        </p:txBody>
      </p:sp>
    </p:spTree>
  </p:cSld>
  <p:clrMapOvr>
    <a:masterClrMapping/>
  </p:clrMapOvr>
  <p:transition>
    <p:fade/>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972312"/>
          </a:xfrm>
        </p:spPr>
        <p:txBody>
          <a:bodyPr/>
          <a:lstStyle/>
          <a:p>
            <a:pPr algn="ctr"/>
            <a:r>
              <a:rPr lang="en-GB" dirty="0" smtClean="0"/>
              <a:t>Magic realism</a:t>
            </a:r>
            <a:endParaRPr lang="en-GB" dirty="0"/>
          </a:p>
        </p:txBody>
      </p:sp>
      <p:sp>
        <p:nvSpPr>
          <p:cNvPr id="3" name="Content Placeholder 2"/>
          <p:cNvSpPr>
            <a:spLocks noGrp="1"/>
          </p:cNvSpPr>
          <p:nvPr>
            <p:ph idx="1"/>
          </p:nvPr>
        </p:nvSpPr>
        <p:spPr/>
        <p:txBody>
          <a:bodyPr>
            <a:normAutofit/>
          </a:bodyPr>
          <a:lstStyle/>
          <a:p>
            <a:pPr algn="just">
              <a:buNone/>
            </a:pPr>
            <a:r>
              <a:rPr lang="en-GB" dirty="0" smtClean="0"/>
              <a:t>	‘Magical realism is a term denoting the conjunction of the realistic and normal with the extraordinary and wholly impossible.’</a:t>
            </a:r>
          </a:p>
          <a:p>
            <a:pPr algn="just">
              <a:buNone/>
            </a:pPr>
            <a:endParaRPr lang="en-GB" sz="800" dirty="0" smtClean="0"/>
          </a:p>
          <a:p>
            <a:pPr algn="just">
              <a:buNone/>
            </a:pPr>
            <a:r>
              <a:rPr lang="en-GB" dirty="0" smtClean="0"/>
              <a:t>	‘Magical realism can be witty and playful, mocking the reader’s expectations with a dazzling display of impossibilities. This is fiction that challenges the reader’s willing suspension of disbelief: a realistically embodied world is created, but within that world the most extreme and improbable events occur.’</a:t>
            </a:r>
          </a:p>
          <a:p>
            <a:pPr>
              <a:buNone/>
            </a:pPr>
            <a:r>
              <a:rPr lang="en-GB" dirty="0" smtClean="0"/>
              <a:t>					</a:t>
            </a:r>
            <a:r>
              <a:rPr lang="en-GB" sz="2400" dirty="0" smtClean="0"/>
              <a:t>(Pamela </a:t>
            </a:r>
            <a:r>
              <a:rPr lang="en-GB" sz="2400" dirty="0" err="1" smtClean="0"/>
              <a:t>Bickley</a:t>
            </a:r>
            <a:r>
              <a:rPr lang="en-GB" sz="2400" dirty="0" smtClean="0"/>
              <a:t> 2008, 56)</a:t>
            </a:r>
            <a:endParaRPr lang="en-GB" sz="2400" dirty="0"/>
          </a:p>
        </p:txBody>
      </p:sp>
    </p:spTree>
  </p:cSld>
  <p:clrMapOvr>
    <a:masterClrMapping/>
  </p:clrMapOvr>
  <p:transition>
    <p:fade/>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972312"/>
          </a:xfrm>
        </p:spPr>
        <p:txBody>
          <a:bodyPr/>
          <a:lstStyle/>
          <a:p>
            <a:pPr algn="ctr"/>
            <a:r>
              <a:rPr lang="en-GB" dirty="0" smtClean="0"/>
              <a:t>Magic realism </a:t>
            </a:r>
            <a:endParaRPr lang="en-GB" dirty="0"/>
          </a:p>
        </p:txBody>
      </p:sp>
      <p:sp>
        <p:nvSpPr>
          <p:cNvPr id="3" name="Content Placeholder 2"/>
          <p:cNvSpPr>
            <a:spLocks noGrp="1"/>
          </p:cNvSpPr>
          <p:nvPr>
            <p:ph idx="1"/>
          </p:nvPr>
        </p:nvSpPr>
        <p:spPr>
          <a:xfrm>
            <a:off x="457200" y="1981200"/>
            <a:ext cx="8229600" cy="4495800"/>
          </a:xfrm>
        </p:spPr>
        <p:txBody>
          <a:bodyPr>
            <a:normAutofit/>
          </a:bodyPr>
          <a:lstStyle/>
          <a:p>
            <a:pPr>
              <a:buNone/>
            </a:pPr>
            <a:r>
              <a:rPr lang="en-GB" dirty="0" smtClean="0"/>
              <a:t>	‘...the label has become most associated with late 20</a:t>
            </a:r>
            <a:r>
              <a:rPr lang="en-GB" baseline="30000" dirty="0" smtClean="0"/>
              <a:t>th</a:t>
            </a:r>
            <a:r>
              <a:rPr lang="en-GB" dirty="0" smtClean="0"/>
              <a:t>-century fiction, initially to describe the novels and stories of Latin American writers ... and later to refer to writers of the English speaking world like </a:t>
            </a:r>
            <a:r>
              <a:rPr lang="en-GB" dirty="0" err="1" smtClean="0"/>
              <a:t>Salman</a:t>
            </a:r>
            <a:r>
              <a:rPr lang="en-GB" dirty="0" smtClean="0"/>
              <a:t> Rushdie and Angela Carter.’</a:t>
            </a:r>
          </a:p>
          <a:p>
            <a:pPr>
              <a:buNone/>
            </a:pPr>
            <a:endParaRPr lang="en-GB" sz="800" dirty="0" smtClean="0"/>
          </a:p>
          <a:p>
            <a:pPr>
              <a:buNone/>
            </a:pPr>
            <a:r>
              <a:rPr lang="en-GB" dirty="0" smtClean="0"/>
              <a:t>	Combination of ‘realist descriptive detail, elements of fantasy, dream-like sequences, recurrent narrative motifs and complex, chronologically fractured plot structure.’ </a:t>
            </a:r>
          </a:p>
          <a:p>
            <a:pPr>
              <a:buNone/>
            </a:pPr>
            <a:r>
              <a:rPr lang="en-GB" dirty="0" smtClean="0"/>
              <a:t>					</a:t>
            </a:r>
            <a:r>
              <a:rPr lang="en-GB" sz="2400" dirty="0" smtClean="0"/>
              <a:t>(Steve </a:t>
            </a:r>
            <a:r>
              <a:rPr lang="en-GB" sz="2400" dirty="0" err="1" smtClean="0"/>
              <a:t>Padley</a:t>
            </a:r>
            <a:r>
              <a:rPr lang="en-GB" sz="2400" dirty="0" smtClean="0"/>
              <a:t> 2006, 105)</a:t>
            </a:r>
            <a:endParaRPr lang="en-GB" dirty="0" smtClean="0"/>
          </a:p>
        </p:txBody>
      </p:sp>
    </p:spTree>
  </p:cSld>
  <p:clrMapOvr>
    <a:masterClrMapping/>
  </p:clrMapOvr>
  <p:transition>
    <p:fade/>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972312"/>
          </a:xfrm>
        </p:spPr>
        <p:txBody>
          <a:bodyPr/>
          <a:lstStyle/>
          <a:p>
            <a:pPr algn="ctr"/>
            <a:r>
              <a:rPr lang="en-GB" dirty="0" smtClean="0"/>
              <a:t>Magic realism</a:t>
            </a:r>
            <a:endParaRPr lang="en-GB" dirty="0"/>
          </a:p>
        </p:txBody>
      </p:sp>
      <p:sp>
        <p:nvSpPr>
          <p:cNvPr id="3" name="Content Placeholder 2"/>
          <p:cNvSpPr>
            <a:spLocks noGrp="1"/>
          </p:cNvSpPr>
          <p:nvPr>
            <p:ph idx="1"/>
          </p:nvPr>
        </p:nvSpPr>
        <p:spPr>
          <a:xfrm>
            <a:off x="457200" y="1935480"/>
            <a:ext cx="8153400" cy="4693920"/>
          </a:xfrm>
        </p:spPr>
        <p:txBody>
          <a:bodyPr>
            <a:normAutofit fontScale="92500" lnSpcReduction="10000"/>
          </a:bodyPr>
          <a:lstStyle/>
          <a:p>
            <a:pPr algn="just">
              <a:buNone/>
            </a:pPr>
            <a:r>
              <a:rPr lang="en-GB" dirty="0" smtClean="0"/>
              <a:t>	‘Magic realism had a particular appeal to those writers of the period who wanted to transcend the constraints of traditional narrative strategies as part of a challenge to the established literary canon, especially from post-colonial or feminist perspectives.’</a:t>
            </a:r>
          </a:p>
          <a:p>
            <a:pPr>
              <a:buNone/>
            </a:pPr>
            <a:r>
              <a:rPr lang="en-GB" dirty="0" smtClean="0"/>
              <a:t>						</a:t>
            </a:r>
            <a:r>
              <a:rPr lang="en-GB" sz="2200" dirty="0" smtClean="0"/>
              <a:t> (</a:t>
            </a:r>
            <a:r>
              <a:rPr lang="en-GB" sz="2200" dirty="0" err="1" smtClean="0"/>
              <a:t>Padley</a:t>
            </a:r>
            <a:r>
              <a:rPr lang="en-GB" sz="2200" dirty="0" smtClean="0"/>
              <a:t> 2006, 105)</a:t>
            </a:r>
            <a:endParaRPr lang="en-GB" dirty="0" smtClean="0"/>
          </a:p>
          <a:p>
            <a:pPr>
              <a:buNone/>
            </a:pPr>
            <a:endParaRPr lang="en-GB" sz="900" dirty="0" smtClean="0"/>
          </a:p>
          <a:p>
            <a:pPr algn="just">
              <a:buNone/>
            </a:pPr>
            <a:r>
              <a:rPr lang="en-GB" dirty="0" smtClean="0"/>
              <a:t>	The reshaping and manipulation of conventional literary realism to accommodate fantasy, myth, fairy tale and other non-canonical generic forms expanded the imaginative landscape for writers, enabling them to comment critically on social and political issues.’ </a:t>
            </a:r>
          </a:p>
          <a:p>
            <a:pPr>
              <a:buNone/>
            </a:pPr>
            <a:r>
              <a:rPr lang="en-GB" dirty="0" smtClean="0"/>
              <a:t>						</a:t>
            </a:r>
            <a:r>
              <a:rPr lang="en-GB" sz="2200" dirty="0" smtClean="0"/>
              <a:t>(</a:t>
            </a:r>
            <a:r>
              <a:rPr lang="en-GB" sz="2200" dirty="0" err="1" smtClean="0"/>
              <a:t>Padley</a:t>
            </a:r>
            <a:r>
              <a:rPr lang="en-GB" sz="2200" dirty="0" smtClean="0"/>
              <a:t> 2006, 105)</a:t>
            </a:r>
            <a:endParaRPr lang="en-GB" sz="2200" dirty="0"/>
          </a:p>
        </p:txBody>
      </p:sp>
    </p:spTree>
  </p:cSld>
  <p:clrMapOvr>
    <a:masterClrMapping/>
  </p:clrMapOvr>
  <p:transition>
    <p:fade/>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972312"/>
          </a:xfrm>
        </p:spPr>
        <p:txBody>
          <a:bodyPr/>
          <a:lstStyle/>
          <a:p>
            <a:pPr algn="ctr"/>
            <a:r>
              <a:rPr lang="en-GB" dirty="0" smtClean="0"/>
              <a:t>Magic realism</a:t>
            </a:r>
            <a:endParaRPr lang="en-GB" dirty="0"/>
          </a:p>
        </p:txBody>
      </p:sp>
      <p:sp>
        <p:nvSpPr>
          <p:cNvPr id="3" name="Content Placeholder 2"/>
          <p:cNvSpPr>
            <a:spLocks noGrp="1"/>
          </p:cNvSpPr>
          <p:nvPr>
            <p:ph idx="1"/>
          </p:nvPr>
        </p:nvSpPr>
        <p:spPr>
          <a:xfrm>
            <a:off x="609600" y="1935480"/>
            <a:ext cx="7924800" cy="4389120"/>
          </a:xfrm>
        </p:spPr>
        <p:txBody>
          <a:bodyPr>
            <a:normAutofit/>
          </a:bodyPr>
          <a:lstStyle/>
          <a:p>
            <a:pPr algn="just">
              <a:buNone/>
            </a:pPr>
            <a:r>
              <a:rPr lang="en-GB" dirty="0" smtClean="0"/>
              <a:t>	‘For many women writers, magic realist techniques provided one of a number of ways in which patriarchal canonicity could be circumvented. The celebration of female experience, historically marginalised from novelistic discourse, could  be made to coexist alongside non-realistic characterisation and subject-matter, drawing on myth and fairy tale to implicitly challenge the assumptions and preoccupations of male canonical literature.’ 			</a:t>
            </a:r>
            <a:r>
              <a:rPr lang="en-GB" sz="2400" dirty="0" smtClean="0"/>
              <a:t>(</a:t>
            </a:r>
            <a:r>
              <a:rPr lang="en-GB" sz="2400" dirty="0" err="1" smtClean="0"/>
              <a:t>Padley</a:t>
            </a:r>
            <a:r>
              <a:rPr lang="en-GB" sz="2400" dirty="0" smtClean="0"/>
              <a:t> 2006, 105)</a:t>
            </a:r>
            <a:endParaRPr lang="en-GB" dirty="0"/>
          </a:p>
        </p:txBody>
      </p:sp>
    </p:spTree>
  </p:cSld>
  <p:clrMapOvr>
    <a:masterClrMapping/>
  </p:clrMapOvr>
  <p:transition>
    <p:fade/>
  </p:transition>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62000"/>
            <a:ext cx="8229600" cy="914400"/>
          </a:xfrm>
        </p:spPr>
        <p:txBody>
          <a:bodyPr>
            <a:normAutofit/>
          </a:bodyPr>
          <a:lstStyle/>
          <a:p>
            <a:pPr algn="ctr"/>
            <a:r>
              <a:rPr lang="en-GB" dirty="0" smtClean="0"/>
              <a:t>Magic realism</a:t>
            </a:r>
            <a:endParaRPr lang="en-GB" dirty="0"/>
          </a:p>
        </p:txBody>
      </p:sp>
      <p:sp>
        <p:nvSpPr>
          <p:cNvPr id="3" name="Content Placeholder 2"/>
          <p:cNvSpPr>
            <a:spLocks noGrp="1"/>
          </p:cNvSpPr>
          <p:nvPr>
            <p:ph idx="1"/>
          </p:nvPr>
        </p:nvSpPr>
        <p:spPr>
          <a:xfrm>
            <a:off x="457200" y="1752600"/>
            <a:ext cx="8229600" cy="4572000"/>
          </a:xfrm>
        </p:spPr>
        <p:txBody>
          <a:bodyPr>
            <a:normAutofit lnSpcReduction="10000"/>
          </a:bodyPr>
          <a:lstStyle/>
          <a:p>
            <a:pPr algn="just">
              <a:buNone/>
            </a:pPr>
            <a:r>
              <a:rPr lang="en-GB" dirty="0" smtClean="0"/>
              <a:t>	</a:t>
            </a:r>
            <a:r>
              <a:rPr lang="en-GB" sz="2000" dirty="0" smtClean="0"/>
              <a:t>‘In magical realism key events have no logical or psychological explanation. The magical realist does not try to copy the surrounding reality (as the realists did) or to wound it (as the Surrealists did) but to seize the mystery that breathes behind things’ </a:t>
            </a:r>
            <a:endParaRPr lang="en-GB" sz="2400" dirty="0" smtClean="0"/>
          </a:p>
          <a:p>
            <a:pPr>
              <a:buNone/>
            </a:pPr>
            <a:r>
              <a:rPr lang="en-GB" sz="2000" dirty="0" smtClean="0"/>
              <a:t>				(Luis Leal in Zamora &amp; </a:t>
            </a:r>
            <a:r>
              <a:rPr lang="en-GB" sz="2000" dirty="0" err="1" smtClean="0"/>
              <a:t>Faris</a:t>
            </a:r>
            <a:r>
              <a:rPr lang="en-GB" sz="2000" dirty="0" smtClean="0"/>
              <a:t> 2000, 123)</a:t>
            </a:r>
          </a:p>
          <a:p>
            <a:pPr>
              <a:buNone/>
            </a:pPr>
            <a:r>
              <a:rPr lang="en-GB" sz="2000" dirty="0" smtClean="0"/>
              <a:t>	</a:t>
            </a:r>
          </a:p>
          <a:p>
            <a:pPr>
              <a:buNone/>
            </a:pPr>
            <a:r>
              <a:rPr lang="en-GB" sz="2000" dirty="0" smtClean="0"/>
              <a:t>	Its aim, unlike that of magic, is to express emotions, not to evoke them. (Ibid., 121)</a:t>
            </a:r>
          </a:p>
          <a:p>
            <a:pPr>
              <a:buNone/>
            </a:pPr>
            <a:endParaRPr lang="en-GB" sz="2000" dirty="0" smtClean="0"/>
          </a:p>
          <a:p>
            <a:pPr algn="just">
              <a:buNone/>
            </a:pPr>
            <a:r>
              <a:rPr lang="en-GB" sz="2000" dirty="0" smtClean="0"/>
              <a:t>	‘What is the attitude of the magical realist towards reality? I have already said that he doesn’t create imaginary worlds in which we can hide from everyday reality. In magical realism the writer confronts reality and tries to untangle it, to discover what is mysterious in things, in life, in human acts.’	(Ibid., 121)</a:t>
            </a:r>
            <a:endParaRPr lang="en-GB" dirty="0"/>
          </a:p>
        </p:txBody>
      </p:sp>
    </p:spTree>
  </p:cSld>
  <p:clrMapOvr>
    <a:masterClrMapping/>
  </p:clrMapOvr>
  <p:transition>
    <p:fade/>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704088"/>
            <a:ext cx="7696200" cy="972312"/>
          </a:xfrm>
        </p:spPr>
        <p:txBody>
          <a:bodyPr>
            <a:normAutofit/>
          </a:bodyPr>
          <a:lstStyle/>
          <a:p>
            <a:pPr algn="ctr"/>
            <a:r>
              <a:rPr lang="en-GB" sz="4800" dirty="0" smtClean="0"/>
              <a:t>Magic realism</a:t>
            </a:r>
            <a:endParaRPr lang="en-GB" sz="4800" dirty="0"/>
          </a:p>
        </p:txBody>
      </p:sp>
      <p:sp>
        <p:nvSpPr>
          <p:cNvPr id="3" name="Content Placeholder 2"/>
          <p:cNvSpPr>
            <a:spLocks noGrp="1"/>
          </p:cNvSpPr>
          <p:nvPr>
            <p:ph idx="1"/>
          </p:nvPr>
        </p:nvSpPr>
        <p:spPr>
          <a:xfrm>
            <a:off x="457200" y="1828800"/>
            <a:ext cx="8229600" cy="4572000"/>
          </a:xfrm>
        </p:spPr>
        <p:txBody>
          <a:bodyPr>
            <a:normAutofit fontScale="92500" lnSpcReduction="10000"/>
          </a:bodyPr>
          <a:lstStyle/>
          <a:p>
            <a:pPr algn="just">
              <a:buNone/>
            </a:pPr>
            <a:r>
              <a:rPr lang="en-GB" dirty="0" smtClean="0"/>
              <a:t>	‘Despite the various critical disagreements over the concept of magic realism, one element which dies recur constantly throughout many magic realist texts, and therefore points to a unifying characteristic, is an awareness of the ineluctable lack in communication, a condition which prevents the merger of signifier and signified.’ 		</a:t>
            </a:r>
            <a:r>
              <a:rPr lang="en-GB" sz="1900" dirty="0" smtClean="0"/>
              <a:t>(Scott </a:t>
            </a:r>
            <a:r>
              <a:rPr lang="en-GB" sz="1900" dirty="0" err="1" smtClean="0"/>
              <a:t>Simkins</a:t>
            </a:r>
            <a:r>
              <a:rPr lang="en-GB" sz="1900" dirty="0" smtClean="0"/>
              <a:t> in</a:t>
            </a:r>
            <a:r>
              <a:rPr lang="en-GB" sz="2200" dirty="0" smtClean="0"/>
              <a:t> Zamora &amp; </a:t>
            </a:r>
            <a:r>
              <a:rPr lang="en-GB" sz="2200" dirty="0" err="1" smtClean="0"/>
              <a:t>Faris</a:t>
            </a:r>
            <a:r>
              <a:rPr lang="en-GB" sz="2200" dirty="0" smtClean="0"/>
              <a:t> 2000. 148)</a:t>
            </a:r>
            <a:endParaRPr lang="en-GB" dirty="0" smtClean="0"/>
          </a:p>
          <a:p>
            <a:pPr algn="just">
              <a:buNone/>
            </a:pPr>
            <a:endParaRPr lang="en-GB" dirty="0" smtClean="0"/>
          </a:p>
          <a:p>
            <a:pPr algn="just">
              <a:buNone/>
            </a:pPr>
            <a:r>
              <a:rPr lang="en-GB" dirty="0" smtClean="0"/>
              <a:t>	‘Rosemary Jackson suggests that “the issue of the narrative’s internal reality is always relevant to the fantastic, with the result that the ‘real’ is a notion which is under constant interrogation,” and this seems to be the case.’ 							</a:t>
            </a:r>
            <a:r>
              <a:rPr lang="en-GB" sz="2200" dirty="0" smtClean="0"/>
              <a:t>(Ibid.)</a:t>
            </a:r>
            <a:endParaRPr lang="en-GB" dirty="0" smtClean="0"/>
          </a:p>
          <a:p>
            <a:pPr algn="just"/>
            <a:endParaRPr lang="en-GB" dirty="0"/>
          </a:p>
        </p:txBody>
      </p:sp>
    </p:spTree>
  </p:cSld>
  <p:clrMapOvr>
    <a:masterClrMapping/>
  </p:clrMapOvr>
  <p:transition>
    <p:fade/>
  </p:transition>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Angela Carter</a:t>
            </a:r>
            <a:endParaRPr lang="en-GB" dirty="0"/>
          </a:p>
        </p:txBody>
      </p:sp>
      <p:sp>
        <p:nvSpPr>
          <p:cNvPr id="3" name="Text Placeholder 2"/>
          <p:cNvSpPr>
            <a:spLocks noGrp="1"/>
          </p:cNvSpPr>
          <p:nvPr>
            <p:ph type="body" idx="1"/>
          </p:nvPr>
        </p:nvSpPr>
        <p:spPr/>
        <p:txBody>
          <a:bodyPr/>
          <a:lstStyle/>
          <a:p>
            <a:r>
              <a:rPr lang="en-GB" dirty="0" smtClean="0"/>
              <a:t>The Magic Toyshop</a:t>
            </a:r>
            <a:endParaRPr lang="en-GB" dirty="0"/>
          </a:p>
        </p:txBody>
      </p:sp>
    </p:spTree>
  </p:cSld>
  <p:clrMapOvr>
    <a:masterClrMapping/>
  </p:clrMapOvr>
  <p:transition>
    <p:fade/>
  </p:transition>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447800"/>
            <a:ext cx="8229600" cy="5181600"/>
          </a:xfrm>
        </p:spPr>
        <p:txBody>
          <a:bodyPr>
            <a:normAutofit/>
          </a:bodyPr>
          <a:lstStyle/>
          <a:p>
            <a:pPr algn="just"/>
            <a:r>
              <a:rPr lang="en-GB" sz="2400" dirty="0" smtClean="0"/>
              <a:t>1968: civil rights in America; student uprising in France</a:t>
            </a:r>
          </a:p>
          <a:p>
            <a:pPr algn="just">
              <a:buNone/>
            </a:pPr>
            <a:endParaRPr lang="en-GB" sz="800" dirty="0" smtClean="0"/>
          </a:p>
          <a:p>
            <a:pPr algn="just"/>
            <a:r>
              <a:rPr lang="en-GB" sz="2200" dirty="0" smtClean="0"/>
              <a:t>I can date to that time and to some of those debates and to that sense of heightened awareness of the society around  me in the summer of 1968,  my own questioning of the nature of my reality as a woman. How that social fiction of my ‘femininity’ was created, by means outside my control, and palmed off on me as the real thing.’</a:t>
            </a:r>
          </a:p>
          <a:p>
            <a:pPr algn="just">
              <a:buNone/>
            </a:pPr>
            <a:r>
              <a:rPr lang="en-GB" dirty="0" smtClean="0"/>
              <a:t>			</a:t>
            </a:r>
            <a:r>
              <a:rPr lang="en-GB" sz="2000" dirty="0" smtClean="0"/>
              <a:t>(Angela Carter ‘Notes from the Front Line’ 1983)</a:t>
            </a:r>
          </a:p>
          <a:p>
            <a:pPr algn="just">
              <a:buNone/>
            </a:pPr>
            <a:r>
              <a:rPr lang="en-GB" sz="2000" dirty="0" smtClean="0"/>
              <a:t>	</a:t>
            </a:r>
          </a:p>
          <a:p>
            <a:pPr algn="just"/>
            <a:r>
              <a:rPr lang="en-GB" sz="2000" dirty="0" smtClean="0"/>
              <a:t>‘The summer she was fifteen, Melanie discovered she was flesh and blood.’ (</a:t>
            </a:r>
            <a:r>
              <a:rPr lang="en-GB" sz="2000" i="1" dirty="0" smtClean="0"/>
              <a:t>MT</a:t>
            </a:r>
            <a:r>
              <a:rPr lang="en-GB" sz="2000" dirty="0" smtClean="0"/>
              <a:t> p.1)</a:t>
            </a:r>
          </a:p>
          <a:p>
            <a:pPr algn="just">
              <a:buNone/>
            </a:pPr>
            <a:endParaRPr lang="en-GB" sz="800" dirty="0" smtClean="0"/>
          </a:p>
          <a:p>
            <a:pPr algn="just"/>
            <a:r>
              <a:rPr lang="en-GB" sz="2000" dirty="0" smtClean="0"/>
              <a:t>‘To play with mimesis is, for a woman, to try to recover the place of her exploitation by discourse (</a:t>
            </a:r>
            <a:r>
              <a:rPr lang="en-GB" sz="2000" dirty="0" err="1" smtClean="0"/>
              <a:t>Irigaray</a:t>
            </a:r>
            <a:r>
              <a:rPr lang="en-GB" sz="2000" dirty="0" smtClean="0"/>
              <a:t> ‘This Sex is not One’ 1985, 76)</a:t>
            </a:r>
            <a:endParaRPr lang="en-GB" sz="2400" dirty="0"/>
          </a:p>
        </p:txBody>
      </p:sp>
      <p:sp>
        <p:nvSpPr>
          <p:cNvPr id="4" name="Title 1"/>
          <p:cNvSpPr>
            <a:spLocks noGrp="1"/>
          </p:cNvSpPr>
          <p:nvPr>
            <p:ph type="title"/>
          </p:nvPr>
        </p:nvSpPr>
        <p:spPr>
          <a:xfrm>
            <a:off x="1066800" y="704088"/>
            <a:ext cx="7620000" cy="591312"/>
          </a:xfrm>
        </p:spPr>
        <p:txBody>
          <a:bodyPr>
            <a:normAutofit fontScale="90000"/>
          </a:bodyPr>
          <a:lstStyle/>
          <a:p>
            <a:r>
              <a:rPr lang="en-GB" dirty="0" smtClean="0"/>
              <a:t>Angela Carter</a:t>
            </a:r>
            <a:endParaRPr lang="en-GB" dirty="0"/>
          </a:p>
        </p:txBody>
      </p:sp>
    </p:spTree>
  </p:cSld>
  <p:clrMapOvr>
    <a:masterClrMapping/>
  </p:clrMapOvr>
  <p:transition>
    <p:fade/>
  </p:transition>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6800" y="704088"/>
            <a:ext cx="7620000" cy="591312"/>
          </a:xfrm>
        </p:spPr>
        <p:txBody>
          <a:bodyPr>
            <a:normAutofit fontScale="90000"/>
          </a:bodyPr>
          <a:lstStyle/>
          <a:p>
            <a:r>
              <a:rPr lang="en-GB" dirty="0" smtClean="0"/>
              <a:t>Angela Carter</a:t>
            </a:r>
            <a:endParaRPr lang="en-GB" dirty="0"/>
          </a:p>
        </p:txBody>
      </p:sp>
      <p:sp>
        <p:nvSpPr>
          <p:cNvPr id="3" name="Content Placeholder 2"/>
          <p:cNvSpPr>
            <a:spLocks noGrp="1"/>
          </p:cNvSpPr>
          <p:nvPr>
            <p:ph idx="1"/>
          </p:nvPr>
        </p:nvSpPr>
        <p:spPr>
          <a:xfrm>
            <a:off x="457200" y="1447800"/>
            <a:ext cx="8229600" cy="5181600"/>
          </a:xfrm>
        </p:spPr>
        <p:txBody>
          <a:bodyPr>
            <a:normAutofit fontScale="85000" lnSpcReduction="20000"/>
          </a:bodyPr>
          <a:lstStyle/>
          <a:p>
            <a:r>
              <a:rPr lang="en-GB" dirty="0" smtClean="0"/>
              <a:t>1979 </a:t>
            </a:r>
            <a:r>
              <a:rPr lang="en-GB" i="1" dirty="0" smtClean="0"/>
              <a:t>The </a:t>
            </a:r>
            <a:r>
              <a:rPr lang="en-GB" i="1" dirty="0" err="1" smtClean="0"/>
              <a:t>Sadeian</a:t>
            </a:r>
            <a:r>
              <a:rPr lang="en-GB" i="1" dirty="0" smtClean="0"/>
              <a:t> Woman </a:t>
            </a:r>
            <a:r>
              <a:rPr lang="en-GB" dirty="0" smtClean="0"/>
              <a:t>(ed.) </a:t>
            </a:r>
            <a:r>
              <a:rPr lang="en-GB" i="1" dirty="0" smtClean="0"/>
              <a:t>The Fairy Tales of Charles Perrault</a:t>
            </a:r>
            <a:r>
              <a:rPr lang="en-GB" dirty="0" smtClean="0"/>
              <a:t>; </a:t>
            </a:r>
            <a:r>
              <a:rPr lang="en-GB" i="1" dirty="0" smtClean="0"/>
              <a:t>The Bloody Chamber</a:t>
            </a:r>
          </a:p>
          <a:p>
            <a:pPr algn="just">
              <a:buNone/>
            </a:pPr>
            <a:r>
              <a:rPr lang="en-GB" dirty="0" smtClean="0"/>
              <a:t>	</a:t>
            </a:r>
          </a:p>
          <a:p>
            <a:pPr algn="just">
              <a:buNone/>
            </a:pPr>
            <a:r>
              <a:rPr lang="en-GB" dirty="0" smtClean="0"/>
              <a:t>	</a:t>
            </a:r>
            <a:r>
              <a:rPr lang="en-GB" sz="2400" dirty="0" smtClean="0"/>
              <a:t>‘Each century tends to create or re-create fairy tales after its own taste’ </a:t>
            </a:r>
            <a:r>
              <a:rPr lang="en-GB" dirty="0" smtClean="0"/>
              <a:t> 	</a:t>
            </a:r>
            <a:r>
              <a:rPr lang="en-GB" sz="2000" dirty="0" smtClean="0"/>
              <a:t>(Carter, ‘Forward’ </a:t>
            </a:r>
            <a:r>
              <a:rPr lang="en-GB" sz="2000" i="1" dirty="0" smtClean="0"/>
              <a:t>The Fairy Tales of Charles Perrault</a:t>
            </a:r>
            <a:r>
              <a:rPr lang="en-GB" sz="2000" dirty="0" smtClean="0"/>
              <a:t> 1979, 17)</a:t>
            </a:r>
          </a:p>
          <a:p>
            <a:pPr algn="just">
              <a:buNone/>
            </a:pPr>
            <a:r>
              <a:rPr lang="en-GB" sz="2400" dirty="0" smtClean="0"/>
              <a:t>	</a:t>
            </a:r>
          </a:p>
          <a:p>
            <a:pPr algn="just">
              <a:buNone/>
            </a:pPr>
            <a:r>
              <a:rPr lang="en-GB" sz="2400" dirty="0" smtClean="0"/>
              <a:t>	‘...a system of imagery derived from subterranean areas behind everyday experience ... the tale cannot betray its readers into a false knowledge 			         </a:t>
            </a:r>
            <a:r>
              <a:rPr lang="en-GB" sz="2000" dirty="0" smtClean="0"/>
              <a:t>(Carter, ‘Afterwards’ </a:t>
            </a:r>
            <a:r>
              <a:rPr lang="en-GB" sz="2000" i="1" dirty="0" smtClean="0"/>
              <a:t>Fireworks</a:t>
            </a:r>
            <a:r>
              <a:rPr lang="en-GB" sz="2000" dirty="0" smtClean="0"/>
              <a:t>, 1974)</a:t>
            </a:r>
          </a:p>
          <a:p>
            <a:pPr algn="just">
              <a:buNone/>
            </a:pPr>
            <a:r>
              <a:rPr lang="en-GB" sz="2400" dirty="0" smtClean="0"/>
              <a:t>	</a:t>
            </a:r>
          </a:p>
          <a:p>
            <a:pPr algn="just">
              <a:buNone/>
            </a:pPr>
            <a:r>
              <a:rPr lang="en-GB" sz="2400" dirty="0" smtClean="0"/>
              <a:t>	‘If women allow themselves to be consoled for their culturally determined lack of access to the modes of intellectual debate  by the invocation of hypothetical great goddesses, they are simply flattering themselves into submission (a technique often used by men). All the mythic versions of women ... are consolatory nonsense; and consolatory nonsense seems to me a fair definition of myth anyway. Mother goddesses are just as silly a notion as father gods.’</a:t>
            </a:r>
          </a:p>
          <a:p>
            <a:pPr algn="just">
              <a:buNone/>
            </a:pPr>
            <a:r>
              <a:rPr lang="en-GB" sz="2400" dirty="0" smtClean="0"/>
              <a:t>					(Carter, </a:t>
            </a:r>
            <a:r>
              <a:rPr lang="en-GB" sz="2400" i="1" dirty="0" smtClean="0"/>
              <a:t>The </a:t>
            </a:r>
            <a:r>
              <a:rPr lang="en-GB" sz="2400" i="1" dirty="0" err="1" smtClean="0"/>
              <a:t>Sadeian</a:t>
            </a:r>
            <a:r>
              <a:rPr lang="en-GB" sz="2400" i="1" dirty="0" smtClean="0"/>
              <a:t> Woman </a:t>
            </a:r>
            <a:r>
              <a:rPr lang="en-GB" sz="2400" dirty="0" smtClean="0"/>
              <a:t>1979, 7)</a:t>
            </a:r>
            <a:endParaRPr lang="en-GB" sz="2800" dirty="0"/>
          </a:p>
        </p:txBody>
      </p:sp>
    </p:spTree>
  </p:cSld>
  <p:clrMapOvr>
    <a:masterClrMapping/>
  </p:clrMapOvr>
  <p:transition>
    <p:fade/>
  </p:transition>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600200"/>
            <a:ext cx="8229600" cy="4724400"/>
          </a:xfrm>
        </p:spPr>
        <p:txBody>
          <a:bodyPr>
            <a:normAutofit fontScale="85000" lnSpcReduction="20000"/>
          </a:bodyPr>
          <a:lstStyle/>
          <a:p>
            <a:pPr algn="just">
              <a:lnSpc>
                <a:spcPct val="120000"/>
              </a:lnSpc>
              <a:spcBef>
                <a:spcPts val="0"/>
              </a:spcBef>
              <a:buNone/>
            </a:pPr>
            <a:r>
              <a:rPr lang="en-GB" dirty="0" smtClean="0"/>
              <a:t>	‘The moral pornographer would be an artist who  uses pornographic material as part of the acceptance of the logic of a world of absolute sexual license for all the genders. A moral pornographer might use pornography as a critique of current relations between the sexes. His business would be the total demystification of the flesh and the subsequent revelation, through the infinite modulations of the sexual act, of the real relations between man and his kind. Such a pornographer would not be an enemy of women, because perhaps he might begin to penetrate to the heart of the contempt for women that distorts our culture even as he entered the realms of the true obscenity as he describes it.’ </a:t>
            </a:r>
          </a:p>
          <a:p>
            <a:pPr>
              <a:buNone/>
            </a:pPr>
            <a:r>
              <a:rPr lang="en-GB" dirty="0" smtClean="0"/>
              <a:t>				</a:t>
            </a:r>
            <a:r>
              <a:rPr lang="en-GB" sz="2400" dirty="0" smtClean="0"/>
              <a:t>(Carter, </a:t>
            </a:r>
            <a:r>
              <a:rPr lang="en-GB" sz="2400" i="1" dirty="0" smtClean="0"/>
              <a:t>The </a:t>
            </a:r>
            <a:r>
              <a:rPr lang="en-GB" sz="2400" i="1" dirty="0" err="1" smtClean="0"/>
              <a:t>Sadeian</a:t>
            </a:r>
            <a:r>
              <a:rPr lang="en-GB" sz="2400" i="1" dirty="0" smtClean="0"/>
              <a:t> Woman</a:t>
            </a:r>
            <a:r>
              <a:rPr lang="en-GB" sz="2400" dirty="0" smtClean="0"/>
              <a:t>, 19-20)</a:t>
            </a:r>
            <a:endParaRPr lang="en-GB" dirty="0"/>
          </a:p>
        </p:txBody>
      </p:sp>
      <p:sp>
        <p:nvSpPr>
          <p:cNvPr id="4" name="Title 1"/>
          <p:cNvSpPr>
            <a:spLocks noGrp="1"/>
          </p:cNvSpPr>
          <p:nvPr>
            <p:ph type="title"/>
          </p:nvPr>
        </p:nvSpPr>
        <p:spPr>
          <a:xfrm>
            <a:off x="1066800" y="704088"/>
            <a:ext cx="7620000" cy="591312"/>
          </a:xfrm>
        </p:spPr>
        <p:txBody>
          <a:bodyPr>
            <a:normAutofit fontScale="90000"/>
          </a:bodyPr>
          <a:lstStyle/>
          <a:p>
            <a:r>
              <a:rPr lang="en-GB" dirty="0" smtClean="0"/>
              <a:t>Angela Carter</a:t>
            </a:r>
            <a:endParaRPr lang="en-GB" dirty="0"/>
          </a:p>
        </p:txBody>
      </p:sp>
    </p:spTree>
  </p:cSld>
  <p:clrMapOvr>
    <a:masterClrMapping/>
  </p:clrMapOvr>
  <p:transition>
    <p:fade/>
  </p:transition>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819912"/>
          </a:xfrm>
        </p:spPr>
        <p:txBody>
          <a:bodyPr/>
          <a:lstStyle/>
          <a:p>
            <a:pPr algn="ctr"/>
            <a:r>
              <a:rPr lang="en-GB" i="1" dirty="0" smtClean="0"/>
              <a:t>The Magic Toyshop</a:t>
            </a:r>
            <a:endParaRPr lang="en-GB" dirty="0"/>
          </a:p>
        </p:txBody>
      </p:sp>
      <p:sp>
        <p:nvSpPr>
          <p:cNvPr id="3" name="Content Placeholder 2"/>
          <p:cNvSpPr>
            <a:spLocks noGrp="1"/>
          </p:cNvSpPr>
          <p:nvPr>
            <p:ph idx="1"/>
          </p:nvPr>
        </p:nvSpPr>
        <p:spPr>
          <a:xfrm>
            <a:off x="457200" y="1981200"/>
            <a:ext cx="8229600" cy="4495800"/>
          </a:xfrm>
        </p:spPr>
        <p:txBody>
          <a:bodyPr/>
          <a:lstStyle/>
          <a:p>
            <a:pPr>
              <a:buNone/>
            </a:pPr>
            <a:r>
              <a:rPr lang="en-GB" sz="2800" dirty="0" smtClean="0"/>
              <a:t>	</a:t>
            </a:r>
            <a:endParaRPr lang="en-GB" sz="2000" dirty="0" smtClean="0"/>
          </a:p>
          <a:p>
            <a:pPr algn="just"/>
            <a:r>
              <a:rPr lang="en-GB" sz="2400" dirty="0" smtClean="0"/>
              <a:t>What emotions are </a:t>
            </a:r>
            <a:r>
              <a:rPr lang="en-GB" sz="2400" i="1" dirty="0" smtClean="0"/>
              <a:t>expressed </a:t>
            </a:r>
            <a:r>
              <a:rPr lang="en-GB" sz="2400" dirty="0" smtClean="0"/>
              <a:t>in </a:t>
            </a:r>
            <a:r>
              <a:rPr lang="en-GB" sz="2400" i="1" dirty="0" smtClean="0"/>
              <a:t>The Magic Toyshop</a:t>
            </a:r>
            <a:r>
              <a:rPr lang="en-GB" sz="2400" dirty="0" smtClean="0"/>
              <a:t>?</a:t>
            </a:r>
          </a:p>
          <a:p>
            <a:pPr lvl="1" algn="just"/>
            <a:r>
              <a:rPr lang="en-GB" sz="2000" dirty="0" smtClean="0"/>
              <a:t>Are (the reader’s) emotions also </a:t>
            </a:r>
            <a:r>
              <a:rPr lang="en-GB" sz="2000" i="1" dirty="0" smtClean="0"/>
              <a:t>evoked</a:t>
            </a:r>
            <a:r>
              <a:rPr lang="en-GB" sz="2000" dirty="0" smtClean="0"/>
              <a:t>?</a:t>
            </a:r>
          </a:p>
          <a:p>
            <a:pPr algn="just"/>
            <a:endParaRPr lang="en-GB" sz="800" dirty="0" smtClean="0"/>
          </a:p>
          <a:p>
            <a:pPr algn="just"/>
            <a:r>
              <a:rPr lang="en-GB" sz="2400" dirty="0" smtClean="0"/>
              <a:t>Which is interrogated – the internal real or the fantastic?</a:t>
            </a:r>
          </a:p>
          <a:p>
            <a:pPr algn="just"/>
            <a:endParaRPr lang="en-GB" sz="800" dirty="0" smtClean="0"/>
          </a:p>
          <a:p>
            <a:pPr algn="just"/>
            <a:r>
              <a:rPr lang="en-GB" sz="2400" dirty="0" smtClean="0"/>
              <a:t>What is the effect of magic realism on you, the reader? </a:t>
            </a:r>
          </a:p>
          <a:p>
            <a:pPr lvl="1" algn="just"/>
            <a:r>
              <a:rPr lang="en-GB" sz="2200" dirty="0" smtClean="0"/>
              <a:t>According to John </a:t>
            </a:r>
            <a:r>
              <a:rPr lang="en-GB" sz="2200" dirty="0" err="1" smtClean="0"/>
              <a:t>Thiem</a:t>
            </a:r>
            <a:r>
              <a:rPr lang="en-GB" sz="2200" dirty="0" smtClean="0"/>
              <a:t>, the reader, through </a:t>
            </a:r>
            <a:r>
              <a:rPr lang="en-GB" sz="2200" dirty="0" err="1" smtClean="0"/>
              <a:t>textualisation</a:t>
            </a:r>
            <a:r>
              <a:rPr lang="en-GB" sz="2200" dirty="0" smtClean="0"/>
              <a:t>, ceases to be a reader and becomes a character in the text </a:t>
            </a:r>
            <a:r>
              <a:rPr lang="en-GB" sz="2000" dirty="0" smtClean="0"/>
              <a:t>(in </a:t>
            </a:r>
            <a:r>
              <a:rPr lang="en-GB" sz="1800" dirty="0" smtClean="0"/>
              <a:t>Zamora &amp; </a:t>
            </a:r>
            <a:r>
              <a:rPr lang="en-GB" sz="1800" dirty="0" err="1" smtClean="0"/>
              <a:t>Faris</a:t>
            </a:r>
            <a:r>
              <a:rPr lang="en-GB" sz="1800" dirty="0" smtClean="0"/>
              <a:t> 2000, 242)</a:t>
            </a:r>
            <a:endParaRPr lang="en-GB" sz="2200" dirty="0"/>
          </a:p>
        </p:txBody>
      </p:sp>
    </p:spTree>
  </p:cSld>
  <p:clrMapOvr>
    <a:masterClrMapping/>
  </p:clrMapOvr>
  <p:transition>
    <p:fade/>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2000" y="704088"/>
            <a:ext cx="7696200" cy="819912"/>
          </a:xfrm>
        </p:spPr>
        <p:txBody>
          <a:bodyPr>
            <a:normAutofit/>
          </a:bodyPr>
          <a:lstStyle/>
          <a:p>
            <a:pPr algn="ctr"/>
            <a:r>
              <a:rPr lang="en-GB" i="1" dirty="0" smtClean="0"/>
              <a:t>The Magic Toyshop</a:t>
            </a:r>
            <a:endParaRPr lang="en-GB" i="1" dirty="0"/>
          </a:p>
        </p:txBody>
      </p:sp>
      <p:sp>
        <p:nvSpPr>
          <p:cNvPr id="3" name="Content Placeholder 2"/>
          <p:cNvSpPr>
            <a:spLocks noGrp="1"/>
          </p:cNvSpPr>
          <p:nvPr>
            <p:ph idx="1"/>
          </p:nvPr>
        </p:nvSpPr>
        <p:spPr>
          <a:xfrm>
            <a:off x="838200" y="1676400"/>
            <a:ext cx="7848600" cy="4648200"/>
          </a:xfrm>
        </p:spPr>
        <p:txBody>
          <a:bodyPr>
            <a:normAutofit/>
          </a:bodyPr>
          <a:lstStyle/>
          <a:p>
            <a:r>
              <a:rPr lang="en-GB" dirty="0" smtClean="0"/>
              <a:t>What do you notice about the text of </a:t>
            </a:r>
            <a:r>
              <a:rPr lang="en-GB" i="1" dirty="0" smtClean="0"/>
              <a:t>The Magic Toyshop</a:t>
            </a:r>
            <a:r>
              <a:rPr lang="en-GB" dirty="0" smtClean="0"/>
              <a:t> in its early stages? </a:t>
            </a:r>
          </a:p>
          <a:p>
            <a:pPr lvl="1"/>
            <a:r>
              <a:rPr lang="en-GB" dirty="0" smtClean="0"/>
              <a:t>Motifs – things, colours</a:t>
            </a:r>
          </a:p>
          <a:p>
            <a:pPr lvl="1"/>
            <a:r>
              <a:rPr lang="en-GB" dirty="0" smtClean="0"/>
              <a:t>The autonomy of objects </a:t>
            </a:r>
          </a:p>
          <a:p>
            <a:pPr lvl="2"/>
            <a:r>
              <a:rPr lang="en-GB" dirty="0" smtClean="0"/>
              <a:t>‘Object oriented ontology’ – Timothy Morton</a:t>
            </a:r>
          </a:p>
          <a:p>
            <a:r>
              <a:rPr lang="en-GB" dirty="0" smtClean="0"/>
              <a:t>‘The woman’ written as text</a:t>
            </a:r>
          </a:p>
          <a:p>
            <a:pPr lvl="1"/>
            <a:r>
              <a:rPr lang="en-GB" dirty="0" smtClean="0"/>
              <a:t>Relation of text to female body</a:t>
            </a:r>
          </a:p>
          <a:p>
            <a:r>
              <a:rPr lang="en-GB" dirty="0" smtClean="0"/>
              <a:t>The positioning of genders</a:t>
            </a:r>
          </a:p>
          <a:p>
            <a:pPr lvl="1"/>
            <a:r>
              <a:rPr lang="en-GB" dirty="0" smtClean="0"/>
              <a:t>Female</a:t>
            </a:r>
          </a:p>
          <a:p>
            <a:pPr lvl="1"/>
            <a:r>
              <a:rPr lang="en-GB" dirty="0" smtClean="0"/>
              <a:t>Male </a:t>
            </a:r>
          </a:p>
          <a:p>
            <a:endParaRPr lang="en-GB" dirty="0" smtClean="0"/>
          </a:p>
          <a:p>
            <a:endParaRPr lang="en-GB" dirty="0"/>
          </a:p>
        </p:txBody>
      </p:sp>
    </p:spTree>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7"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7"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7" presetClass="entr" presetSubtype="0" fill="hold"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7" presetClass="entr" presetSubtype="0" fill="hold" nodeType="clickEffect">
                                  <p:stCondLst>
                                    <p:cond delay="0"/>
                                  </p:stCondLst>
                                  <p:childTnLst>
                                    <p:set>
                                      <p:cBhvr>
                                        <p:cTn id="27" dur="1" fill="hold">
                                          <p:stCondLst>
                                            <p:cond delay="0"/>
                                          </p:stCondLst>
                                        </p:cTn>
                                        <p:tgtEl>
                                          <p:spTgt spid="3">
                                            <p:txEl>
                                              <p:pRg st="5" end="5"/>
                                            </p:txEl>
                                          </p:spTgt>
                                        </p:tgtEl>
                                        <p:attrNameLst>
                                          <p:attrName>style.visibility</p:attrName>
                                        </p:attrNameLst>
                                      </p:cBhvr>
                                      <p:to>
                                        <p:strVal val="visible"/>
                                      </p:to>
                                    </p:set>
                                    <p:animEffect transition="in" filter="fade">
                                      <p:cBhvr>
                                        <p:cTn id="28" dur="1000"/>
                                        <p:tgtEl>
                                          <p:spTgt spid="3">
                                            <p:txEl>
                                              <p:pRg st="5" end="5"/>
                                            </p:txEl>
                                          </p:spTgt>
                                        </p:tgtEl>
                                      </p:cBhvr>
                                    </p:animEffect>
                                    <p:anim calcmode="lin" valueType="num">
                                      <p:cBhvr>
                                        <p:cTn id="29"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09600" y="1676400"/>
            <a:ext cx="8077200" cy="4648200"/>
          </a:xfrm>
        </p:spPr>
        <p:txBody>
          <a:bodyPr>
            <a:normAutofit/>
          </a:bodyPr>
          <a:lstStyle/>
          <a:p>
            <a:pPr algn="just">
              <a:buNone/>
            </a:pPr>
            <a:r>
              <a:rPr lang="en-GB" sz="2800" dirty="0" smtClean="0"/>
              <a:t>	‘I shall speak about women’s writing: about what it will do. Woman must write herself: must write about women and bring women to writing, from which they have been driven away as violently as from their bodies – for the same reasons, by the same law, with the same fatal goal. Woman must put herself into the text – as into the world and into history – by her own movement.’</a:t>
            </a:r>
          </a:p>
          <a:p>
            <a:pPr>
              <a:buNone/>
            </a:pPr>
            <a:r>
              <a:rPr lang="en-GB" sz="2800" dirty="0" smtClean="0"/>
              <a:t>						</a:t>
            </a:r>
            <a:r>
              <a:rPr lang="en-GB" sz="2000" dirty="0" smtClean="0"/>
              <a:t>(</a:t>
            </a:r>
            <a:r>
              <a:rPr lang="en-GB" sz="2000" dirty="0" err="1" smtClean="0"/>
              <a:t>Cixous</a:t>
            </a:r>
            <a:r>
              <a:rPr lang="en-GB" sz="2000" dirty="0" smtClean="0"/>
              <a:t>, in </a:t>
            </a:r>
            <a:r>
              <a:rPr lang="en-GB" sz="2000" dirty="0" err="1" smtClean="0"/>
              <a:t>Humm</a:t>
            </a:r>
            <a:r>
              <a:rPr lang="en-GB" sz="2000" dirty="0" smtClean="0"/>
              <a:t> 1996, 196) </a:t>
            </a:r>
            <a:endParaRPr lang="en-GB" dirty="0" smtClean="0"/>
          </a:p>
          <a:p>
            <a:endParaRPr lang="en-GB" dirty="0"/>
          </a:p>
        </p:txBody>
      </p:sp>
      <p:sp>
        <p:nvSpPr>
          <p:cNvPr id="4" name="Title 1"/>
          <p:cNvSpPr>
            <a:spLocks noGrp="1"/>
          </p:cNvSpPr>
          <p:nvPr>
            <p:ph type="title"/>
          </p:nvPr>
        </p:nvSpPr>
        <p:spPr>
          <a:xfrm>
            <a:off x="533400" y="704088"/>
            <a:ext cx="8153400" cy="743712"/>
          </a:xfrm>
        </p:spPr>
        <p:txBody>
          <a:bodyPr>
            <a:normAutofit fontScale="90000"/>
          </a:bodyPr>
          <a:lstStyle/>
          <a:p>
            <a:pPr algn="ctr"/>
            <a:r>
              <a:rPr lang="en-GB" sz="3200" dirty="0" smtClean="0"/>
              <a:t>Hélène </a:t>
            </a:r>
            <a:r>
              <a:rPr lang="en-GB" sz="3200" dirty="0" err="1" smtClean="0"/>
              <a:t>Cixous</a:t>
            </a:r>
            <a:r>
              <a:rPr lang="en-GB" sz="3200" dirty="0" smtClean="0"/>
              <a:t>, The Laugh of the Medusa (1975)</a:t>
            </a:r>
            <a:endParaRPr lang="en-GB" sz="6000" i="1" dirty="0"/>
          </a:p>
        </p:txBody>
      </p:sp>
    </p:spTree>
  </p:cSld>
  <p:clrMapOvr>
    <a:masterClrMapping/>
  </p:clrMapOvr>
  <p:transition>
    <p:fade/>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81000" y="838200"/>
            <a:ext cx="8458200" cy="5486400"/>
          </a:xfrm>
        </p:spPr>
        <p:txBody>
          <a:bodyPr>
            <a:normAutofit fontScale="92500" lnSpcReduction="10000"/>
          </a:bodyPr>
          <a:lstStyle/>
          <a:p>
            <a:pPr algn="just"/>
            <a:r>
              <a:rPr lang="en-GB" dirty="0" smtClean="0"/>
              <a:t>‘The summer she was fifteen, Melanie discovered she was made of flesh and blood’</a:t>
            </a:r>
            <a:r>
              <a:rPr lang="en-GB" sz="2200" dirty="0" smtClean="0"/>
              <a:t> (1)</a:t>
            </a:r>
            <a:endParaRPr lang="en-GB" dirty="0" smtClean="0"/>
          </a:p>
          <a:p>
            <a:pPr algn="just"/>
            <a:r>
              <a:rPr lang="en-GB" dirty="0" smtClean="0"/>
              <a:t>‘She used the net curtain as raw material for a series of nightgowns suitable for her wedding night which she designed upon herself’ </a:t>
            </a:r>
            <a:r>
              <a:rPr lang="en-GB" sz="2200" dirty="0" smtClean="0"/>
              <a:t>(2)</a:t>
            </a:r>
            <a:endParaRPr lang="en-GB" dirty="0" smtClean="0"/>
          </a:p>
          <a:p>
            <a:pPr lvl="1" algn="just"/>
            <a:r>
              <a:rPr lang="en-GB" dirty="0" smtClean="0"/>
              <a:t>False eyelashes – the wages of sin – hairy caterpillars – guilt  </a:t>
            </a:r>
            <a:r>
              <a:rPr lang="en-GB" sz="2200" dirty="0" smtClean="0"/>
              <a:t>(5)</a:t>
            </a:r>
            <a:endParaRPr lang="en-GB" dirty="0" smtClean="0"/>
          </a:p>
          <a:p>
            <a:pPr lvl="1" algn="just"/>
            <a:r>
              <a:rPr lang="en-GB" dirty="0" smtClean="0"/>
              <a:t>Mrs Rundle – fatal bread pudding – black Cardigan </a:t>
            </a:r>
            <a:r>
              <a:rPr lang="en-GB" sz="2200" dirty="0" smtClean="0"/>
              <a:t>(6)</a:t>
            </a:r>
            <a:endParaRPr lang="en-GB" dirty="0" smtClean="0"/>
          </a:p>
          <a:p>
            <a:pPr algn="just"/>
            <a:r>
              <a:rPr lang="en-GB" dirty="0" smtClean="0"/>
              <a:t>‘One night, Melanie could not sleep. It was late in the summer and the red, swollen moon winked in the apple tree and kept her awake’ </a:t>
            </a:r>
            <a:r>
              <a:rPr lang="en-GB" sz="2200" dirty="0" smtClean="0"/>
              <a:t>(9)</a:t>
            </a:r>
            <a:endParaRPr lang="en-GB" dirty="0" smtClean="0"/>
          </a:p>
          <a:p>
            <a:pPr lvl="1" algn="just"/>
            <a:r>
              <a:rPr lang="en-GB" dirty="0" smtClean="0"/>
              <a:t>mother  (emphatically clothed) - Parents’ (bed) – uncle Philip</a:t>
            </a:r>
          </a:p>
          <a:p>
            <a:pPr algn="just"/>
            <a:r>
              <a:rPr lang="en-GB" dirty="0" smtClean="0"/>
              <a:t>‘A bride. Whose bride? But she was, tonight, sufficient for herself in her own glory and did not need a groom’ </a:t>
            </a:r>
            <a:r>
              <a:rPr lang="en-GB" sz="2200" dirty="0" smtClean="0"/>
              <a:t>(16)</a:t>
            </a:r>
            <a:endParaRPr lang="en-GB" dirty="0" smtClean="0"/>
          </a:p>
          <a:p>
            <a:pPr algn="just"/>
            <a:r>
              <a:rPr lang="en-GB" dirty="0" smtClean="0"/>
              <a:t>‘I shall go down into the garden. Into the night’ </a:t>
            </a:r>
            <a:r>
              <a:rPr lang="en-GB" sz="2200" dirty="0" smtClean="0"/>
              <a:t>(16)</a:t>
            </a:r>
            <a:endParaRPr lang="en-GB" dirty="0" smtClean="0"/>
          </a:p>
          <a:p>
            <a:pPr algn="just"/>
            <a:endParaRPr lang="en-GB" dirty="0" smtClean="0"/>
          </a:p>
          <a:p>
            <a:endParaRPr lang="en-GB" dirty="0" smtClean="0"/>
          </a:p>
          <a:p>
            <a:endParaRPr lang="en-GB" dirty="0" smtClean="0"/>
          </a:p>
          <a:p>
            <a:endParaRPr lang="en-GB" dirty="0" smtClean="0"/>
          </a:p>
          <a:p>
            <a:endParaRPr lang="en-GB" dirty="0" smtClean="0"/>
          </a:p>
          <a:p>
            <a:endParaRPr lang="en-GB" dirty="0"/>
          </a:p>
        </p:txBody>
      </p:sp>
    </p:spTree>
  </p:cSld>
  <p:clrMapOvr>
    <a:masterClrMapping/>
  </p:clrMapOvr>
  <p:transition>
    <p:fade/>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04800" y="838200"/>
            <a:ext cx="8382000" cy="6019800"/>
          </a:xfrm>
        </p:spPr>
        <p:txBody>
          <a:bodyPr>
            <a:normAutofit fontScale="77500" lnSpcReduction="20000"/>
          </a:bodyPr>
          <a:lstStyle/>
          <a:p>
            <a:pPr algn="just">
              <a:lnSpc>
                <a:spcPct val="120000"/>
              </a:lnSpc>
              <a:spcBef>
                <a:spcPts val="0"/>
              </a:spcBef>
            </a:pPr>
            <a:r>
              <a:rPr lang="en-GB" dirty="0" smtClean="0"/>
              <a:t>The flowers cupped in the garden with a midnight, </a:t>
            </a:r>
            <a:r>
              <a:rPr lang="en-GB" dirty="0" err="1" smtClean="0"/>
              <a:t>unguessable</a:t>
            </a:r>
            <a:r>
              <a:rPr lang="en-GB" dirty="0" smtClean="0"/>
              <a:t> sweetness, and the grass rippled and murmured in a small voice that was an intensification of silence ... In her carapace of white satin, she was the last, the only woman. She trembled with exaltation under the deep, blue, high arc of sky.</a:t>
            </a:r>
          </a:p>
          <a:p>
            <a:pPr algn="just">
              <a:lnSpc>
                <a:spcPct val="120000"/>
              </a:lnSpc>
              <a:spcBef>
                <a:spcPts val="0"/>
              </a:spcBef>
            </a:pPr>
            <a:endParaRPr lang="en-GB" sz="1000" dirty="0" smtClean="0"/>
          </a:p>
          <a:p>
            <a:pPr algn="just">
              <a:lnSpc>
                <a:spcPct val="120000"/>
              </a:lnSpc>
              <a:spcBef>
                <a:spcPts val="0"/>
              </a:spcBef>
            </a:pPr>
            <a:r>
              <a:rPr lang="en-GB" dirty="0" smtClean="0"/>
              <a:t>Such a round moon. Trees laden to the plimsoll-line with a dreaming cargo of birds. The dewy grass licked her feet like the wet tongues of small, friendly beasts. </a:t>
            </a:r>
          </a:p>
          <a:p>
            <a:pPr algn="just">
              <a:lnSpc>
                <a:spcPct val="120000"/>
              </a:lnSpc>
              <a:spcBef>
                <a:spcPts val="0"/>
              </a:spcBef>
            </a:pPr>
            <a:endParaRPr lang="en-GB" sz="1000" dirty="0" smtClean="0"/>
          </a:p>
          <a:p>
            <a:pPr algn="just">
              <a:lnSpc>
                <a:spcPct val="120000"/>
              </a:lnSpc>
              <a:spcBef>
                <a:spcPts val="0"/>
              </a:spcBef>
            </a:pPr>
            <a:r>
              <a:rPr lang="en-GB" dirty="0" smtClean="0"/>
              <a:t>She walked on slow, silent feet through the subaqueous night. She breathed tremulously through her mouth tasting black wine.</a:t>
            </a:r>
          </a:p>
          <a:p>
            <a:pPr algn="just">
              <a:lnSpc>
                <a:spcPct val="120000"/>
              </a:lnSpc>
              <a:spcBef>
                <a:spcPts val="0"/>
              </a:spcBef>
            </a:pPr>
            <a:endParaRPr lang="en-GB" sz="1000" dirty="0" smtClean="0"/>
          </a:p>
          <a:p>
            <a:pPr algn="just">
              <a:lnSpc>
                <a:spcPct val="120000"/>
              </a:lnSpc>
              <a:spcBef>
                <a:spcPts val="0"/>
              </a:spcBef>
            </a:pPr>
            <a:r>
              <a:rPr lang="en-GB" dirty="0" smtClean="0"/>
              <a:t>The lilac bushes stirred. A small, furry, night animal scuttled across the lawn in front of her and vanished with a scrabbling noise ...</a:t>
            </a:r>
          </a:p>
          <a:p>
            <a:pPr algn="just">
              <a:lnSpc>
                <a:spcPct val="120000"/>
              </a:lnSpc>
              <a:spcBef>
                <a:spcPts val="0"/>
              </a:spcBef>
            </a:pPr>
            <a:endParaRPr lang="en-GB" sz="1000" dirty="0" smtClean="0"/>
          </a:p>
          <a:p>
            <a:pPr algn="just">
              <a:lnSpc>
                <a:spcPct val="120000"/>
              </a:lnSpc>
              <a:spcBef>
                <a:spcPts val="0"/>
              </a:spcBef>
            </a:pPr>
            <a:r>
              <a:rPr lang="en-GB" dirty="0" smtClean="0"/>
              <a:t>‘I never knew the night would be like this’, said Melanie in a tiny voice.</a:t>
            </a:r>
          </a:p>
          <a:p>
            <a:pPr algn="just">
              <a:lnSpc>
                <a:spcPct val="120000"/>
              </a:lnSpc>
              <a:spcBef>
                <a:spcPts val="0"/>
              </a:spcBef>
            </a:pPr>
            <a:endParaRPr lang="en-GB" sz="1000" dirty="0" smtClean="0"/>
          </a:p>
          <a:p>
            <a:pPr algn="just">
              <a:lnSpc>
                <a:spcPct val="120000"/>
              </a:lnSpc>
              <a:spcBef>
                <a:spcPts val="0"/>
              </a:spcBef>
            </a:pPr>
            <a:r>
              <a:rPr lang="en-GB" dirty="0" smtClean="0"/>
              <a:t>She shook with ecstasy. Why? How? Beyond herself she did not know or care. Great banks of cloud reared and dissolved into the heavens and here and there shone a star. 				(7)</a:t>
            </a:r>
          </a:p>
          <a:p>
            <a:endParaRPr lang="en-GB" dirty="0"/>
          </a:p>
        </p:txBody>
      </p:sp>
    </p:spTree>
  </p:cSld>
  <p:clrMapOvr>
    <a:masterClrMapping/>
  </p:clrMapOvr>
  <p:transition>
    <p:fade/>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914400"/>
            <a:ext cx="8229600" cy="5638800"/>
          </a:xfrm>
        </p:spPr>
        <p:txBody>
          <a:bodyPr>
            <a:normAutofit fontScale="85000" lnSpcReduction="20000"/>
          </a:bodyPr>
          <a:lstStyle/>
          <a:p>
            <a:pPr algn="just"/>
            <a:r>
              <a:rPr lang="en-GB" dirty="0" smtClean="0"/>
              <a:t>‘The ice-cubes shivered in Melanie’s hand’ </a:t>
            </a:r>
            <a:r>
              <a:rPr lang="en-GB" sz="2400" dirty="0" smtClean="0"/>
              <a:t>(6)</a:t>
            </a:r>
            <a:endParaRPr lang="en-GB" dirty="0" smtClean="0"/>
          </a:p>
          <a:p>
            <a:pPr algn="just"/>
            <a:endParaRPr lang="en-GB" sz="900" dirty="0" smtClean="0"/>
          </a:p>
          <a:p>
            <a:pPr algn="just"/>
            <a:r>
              <a:rPr lang="en-GB" dirty="0" smtClean="0"/>
              <a:t>‘A moon daisy dropped to the floor, down from her hair, like a faintly derisive sign from heaven’</a:t>
            </a:r>
            <a:r>
              <a:rPr lang="en-GB" sz="2400" dirty="0" smtClean="0"/>
              <a:t> (7)</a:t>
            </a:r>
            <a:endParaRPr lang="en-GB" dirty="0" smtClean="0"/>
          </a:p>
          <a:p>
            <a:pPr algn="just"/>
            <a:endParaRPr lang="en-GB" sz="900" dirty="0" smtClean="0"/>
          </a:p>
          <a:p>
            <a:pPr algn="just"/>
            <a:r>
              <a:rPr lang="en-GB" dirty="0" smtClean="0"/>
              <a:t>‘Melanie was trapped, a mackerel in a net; the veil blew up around her, blinding her eyes and filling her nostrils ... She wrestled with it, fought it and finally overcame it’ </a:t>
            </a:r>
            <a:r>
              <a:rPr lang="en-GB" sz="2400" dirty="0" smtClean="0"/>
              <a:t>(15)</a:t>
            </a:r>
            <a:endParaRPr lang="en-GB" dirty="0" smtClean="0"/>
          </a:p>
          <a:p>
            <a:pPr algn="just"/>
            <a:endParaRPr lang="en-GB" sz="900" dirty="0" smtClean="0"/>
          </a:p>
          <a:p>
            <a:pPr algn="just"/>
            <a:r>
              <a:rPr lang="en-GB" dirty="0" smtClean="0"/>
              <a:t>‘The little pearls gleamed like eyes, or the tears of fishes which they are said to be’ </a:t>
            </a:r>
            <a:r>
              <a:rPr lang="en-GB" sz="2400" dirty="0" smtClean="0"/>
              <a:t>(16)</a:t>
            </a:r>
            <a:endParaRPr lang="en-GB" dirty="0" smtClean="0"/>
          </a:p>
          <a:p>
            <a:pPr algn="just"/>
            <a:endParaRPr lang="en-GB" sz="900" dirty="0" smtClean="0"/>
          </a:p>
          <a:p>
            <a:pPr algn="just"/>
            <a:r>
              <a:rPr lang="en-GB" dirty="0" smtClean="0"/>
              <a:t>‘The grass wove itself into ankle turning traps for her feet. The garden turned against Melanie when she became afraid of it’ </a:t>
            </a:r>
            <a:r>
              <a:rPr lang="en-GB" sz="2400" dirty="0" smtClean="0"/>
              <a:t>(18)</a:t>
            </a:r>
            <a:endParaRPr lang="en-GB" dirty="0" smtClean="0"/>
          </a:p>
          <a:p>
            <a:pPr algn="just"/>
            <a:endParaRPr lang="en-GB" sz="900" dirty="0" smtClean="0"/>
          </a:p>
          <a:p>
            <a:pPr algn="just"/>
            <a:r>
              <a:rPr lang="en-GB" dirty="0" smtClean="0"/>
              <a:t>Her blood throbbed in her ears; the noise it made could have been the raucous breathing of monsters around her’ </a:t>
            </a:r>
            <a:r>
              <a:rPr lang="en-GB" sz="2400" dirty="0" smtClean="0"/>
              <a:t>(19)</a:t>
            </a:r>
            <a:endParaRPr lang="en-GB" dirty="0" smtClean="0"/>
          </a:p>
          <a:p>
            <a:pPr algn="just"/>
            <a:endParaRPr lang="en-GB" sz="1000" dirty="0" smtClean="0"/>
          </a:p>
          <a:p>
            <a:pPr algn="just"/>
            <a:r>
              <a:rPr lang="en-GB" dirty="0" smtClean="0"/>
              <a:t>‘Don’t be foolish,’ she said to herself. ‘There’s nothing there. Nothing.’ But ‘nothing’ clanged inside her head and she was afraid of the echoes’ </a:t>
            </a:r>
            <a:r>
              <a:rPr lang="en-GB" sz="2400" dirty="0" smtClean="0"/>
              <a:t>(19)</a:t>
            </a:r>
            <a:endParaRPr lang="en-GB" dirty="0" smtClean="0"/>
          </a:p>
          <a:p>
            <a:endParaRPr lang="en-GB" dirty="0" smtClean="0"/>
          </a:p>
          <a:p>
            <a:endParaRPr lang="en-GB" dirty="0" smtClean="0"/>
          </a:p>
          <a:p>
            <a:endParaRPr lang="en-GB" dirty="0"/>
          </a:p>
        </p:txBody>
      </p:sp>
    </p:spTree>
  </p:cSld>
  <p:clrMapOvr>
    <a:masterClrMapping/>
  </p:clrMapOvr>
  <p:transition>
    <p:fade/>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The Magic Toyshop</a:t>
            </a:r>
            <a:endParaRPr lang="en-GB" dirty="0"/>
          </a:p>
        </p:txBody>
      </p:sp>
      <p:sp>
        <p:nvSpPr>
          <p:cNvPr id="3" name="Content Placeholder 2"/>
          <p:cNvSpPr>
            <a:spLocks noGrp="1"/>
          </p:cNvSpPr>
          <p:nvPr>
            <p:ph idx="1"/>
          </p:nvPr>
        </p:nvSpPr>
        <p:spPr>
          <a:xfrm>
            <a:off x="457200" y="2133600"/>
            <a:ext cx="8229600" cy="4191000"/>
          </a:xfrm>
        </p:spPr>
        <p:txBody>
          <a:bodyPr/>
          <a:lstStyle/>
          <a:p>
            <a:r>
              <a:rPr lang="en-GB" dirty="0" smtClean="0"/>
              <a:t>Does it challenge male canonical literature – if so in what ways? </a:t>
            </a:r>
          </a:p>
          <a:p>
            <a:r>
              <a:rPr lang="en-GB" dirty="0" smtClean="0"/>
              <a:t>Does it ‘comment critically’ on social or political issues?</a:t>
            </a:r>
          </a:p>
          <a:p>
            <a:r>
              <a:rPr lang="en-GB" dirty="0" smtClean="0"/>
              <a:t>Does it reposition meaning in the contemporary world – if so, in what ways ?</a:t>
            </a:r>
          </a:p>
          <a:p>
            <a:pPr>
              <a:buNone/>
            </a:pPr>
            <a:endParaRPr lang="en-GB" dirty="0" smtClean="0"/>
          </a:p>
          <a:p>
            <a:pPr algn="ctr">
              <a:buNone/>
            </a:pPr>
            <a:r>
              <a:rPr lang="en-GB" dirty="0" smtClean="0"/>
              <a:t>DISCUSS!</a:t>
            </a:r>
          </a:p>
          <a:p>
            <a:endParaRPr lang="en-GB" dirty="0"/>
          </a:p>
        </p:txBody>
      </p:sp>
    </p:spTree>
  </p:cSld>
  <p:clrMapOvr>
    <a:masterClrMapping/>
  </p:clrMapOvr>
  <p:transition>
    <p:fade/>
  </p:transition>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Seminar exercise </a:t>
            </a:r>
            <a:endParaRPr lang="en-GB" dirty="0"/>
          </a:p>
        </p:txBody>
      </p:sp>
      <p:sp>
        <p:nvSpPr>
          <p:cNvPr id="3" name="Text Placeholder 2"/>
          <p:cNvSpPr>
            <a:spLocks noGrp="1"/>
          </p:cNvSpPr>
          <p:nvPr>
            <p:ph type="body" idx="1"/>
          </p:nvPr>
        </p:nvSpPr>
        <p:spPr/>
        <p:txBody>
          <a:bodyPr/>
          <a:lstStyle/>
          <a:p>
            <a:r>
              <a:rPr lang="en-GB" dirty="0" smtClean="0"/>
              <a:t>A Very Old Man with Enormous Wings</a:t>
            </a:r>
            <a:endParaRPr lang="en-GB" dirty="0"/>
          </a:p>
        </p:txBody>
      </p:sp>
    </p:spTree>
  </p:cSld>
  <p:clrMapOvr>
    <a:masterClrMapping/>
  </p:clrMapOvr>
  <p:transition>
    <p:fade/>
  </p:transition>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353312"/>
          </a:xfrm>
        </p:spPr>
        <p:txBody>
          <a:bodyPr>
            <a:normAutofit fontScale="90000"/>
          </a:bodyPr>
          <a:lstStyle/>
          <a:p>
            <a:pPr algn="ctr"/>
            <a:r>
              <a:rPr lang="en-GB" sz="4000" dirty="0" smtClean="0"/>
              <a:t>A Very Old Man With Enormous Wings</a:t>
            </a:r>
            <a:br>
              <a:rPr lang="en-GB" sz="4000" dirty="0" smtClean="0"/>
            </a:br>
            <a:r>
              <a:rPr lang="en-GB" sz="2700" dirty="0" smtClean="0"/>
              <a:t>Gabriel Garcia Marquez (1968)</a:t>
            </a:r>
            <a:endParaRPr lang="en-GB" dirty="0"/>
          </a:p>
        </p:txBody>
      </p:sp>
      <p:sp>
        <p:nvSpPr>
          <p:cNvPr id="3" name="Content Placeholder 2"/>
          <p:cNvSpPr>
            <a:spLocks noGrp="1"/>
          </p:cNvSpPr>
          <p:nvPr>
            <p:ph idx="1"/>
          </p:nvPr>
        </p:nvSpPr>
        <p:spPr>
          <a:xfrm>
            <a:off x="457200" y="2209800"/>
            <a:ext cx="8077200" cy="4114800"/>
          </a:xfrm>
        </p:spPr>
        <p:txBody>
          <a:bodyPr>
            <a:normAutofit fontScale="92500" lnSpcReduction="20000"/>
          </a:bodyPr>
          <a:lstStyle/>
          <a:p>
            <a:pPr algn="just">
              <a:buNone/>
            </a:pPr>
            <a:r>
              <a:rPr lang="en-GB" dirty="0" smtClean="0"/>
              <a:t>	</a:t>
            </a:r>
            <a:endParaRPr lang="en-GB" sz="2100" dirty="0" smtClean="0"/>
          </a:p>
          <a:p>
            <a:r>
              <a:rPr lang="en-GB" dirty="0" smtClean="0"/>
              <a:t>Read the text – 15 minutes. Make your own notes on the following: </a:t>
            </a:r>
          </a:p>
          <a:p>
            <a:pPr>
              <a:buFontTx/>
              <a:buChar char="-"/>
            </a:pPr>
            <a:endParaRPr lang="en-GB" sz="1300" dirty="0" smtClean="0"/>
          </a:p>
          <a:p>
            <a:pPr marL="850392" lvl="1" indent="-457200">
              <a:buFont typeface="+mj-lt"/>
              <a:buAutoNum type="arabicPeriod"/>
            </a:pPr>
            <a:r>
              <a:rPr lang="en-GB" dirty="0" smtClean="0"/>
              <a:t>What is your experience of the text as reader?</a:t>
            </a:r>
          </a:p>
          <a:p>
            <a:pPr marL="850392" lvl="1" indent="-457200">
              <a:buFont typeface="+mj-lt"/>
              <a:buAutoNum type="arabicPeriod"/>
            </a:pPr>
            <a:r>
              <a:rPr lang="en-GB" dirty="0" smtClean="0"/>
              <a:t>Is emotion expressed in the text – if so, what?</a:t>
            </a:r>
          </a:p>
          <a:p>
            <a:pPr marL="850392" lvl="1" indent="-457200">
              <a:buFont typeface="+mj-lt"/>
              <a:buAutoNum type="arabicPeriod"/>
            </a:pPr>
            <a:r>
              <a:rPr lang="en-GB" dirty="0" smtClean="0"/>
              <a:t>In what ways does the internal narrative interrogate the ‘real’?</a:t>
            </a:r>
          </a:p>
          <a:p>
            <a:pPr marL="850392" lvl="1" indent="-457200">
              <a:buFont typeface="+mj-lt"/>
              <a:buAutoNum type="arabicPeriod"/>
            </a:pPr>
            <a:r>
              <a:rPr lang="en-GB" dirty="0" smtClean="0"/>
              <a:t>What social comment do you see in the text?</a:t>
            </a:r>
          </a:p>
          <a:p>
            <a:pPr>
              <a:buNone/>
            </a:pPr>
            <a:endParaRPr lang="en-GB" sz="1300" dirty="0" smtClean="0"/>
          </a:p>
          <a:p>
            <a:r>
              <a:rPr lang="en-GB" dirty="0" smtClean="0"/>
              <a:t>In groups of three or more, discuss the same points (15 minutes) </a:t>
            </a:r>
          </a:p>
          <a:p>
            <a:r>
              <a:rPr lang="en-GB" dirty="0" smtClean="0"/>
              <a:t>Choose a spokesperson to feed back your main points</a:t>
            </a:r>
          </a:p>
          <a:p>
            <a:endParaRPr lang="en-GB" dirty="0" smtClean="0"/>
          </a:p>
          <a:p>
            <a:endParaRPr lang="en-GB" dirty="0"/>
          </a:p>
        </p:txBody>
      </p:sp>
    </p:spTree>
  </p:cSld>
  <p:clrMapOvr>
    <a:masterClrMapping/>
  </p:clrMapOvr>
  <p:transition>
    <p:fade/>
  </p:transition>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19200" y="704088"/>
            <a:ext cx="7467600" cy="515112"/>
          </a:xfrm>
        </p:spPr>
        <p:txBody>
          <a:bodyPr>
            <a:normAutofit fontScale="90000"/>
          </a:bodyPr>
          <a:lstStyle/>
          <a:p>
            <a:r>
              <a:rPr lang="en-GB" dirty="0" smtClean="0"/>
              <a:t>Bibliography</a:t>
            </a:r>
            <a:endParaRPr lang="en-GB" dirty="0"/>
          </a:p>
        </p:txBody>
      </p:sp>
      <p:sp>
        <p:nvSpPr>
          <p:cNvPr id="3" name="Content Placeholder 2"/>
          <p:cNvSpPr>
            <a:spLocks noGrp="1"/>
          </p:cNvSpPr>
          <p:nvPr>
            <p:ph idx="1"/>
          </p:nvPr>
        </p:nvSpPr>
        <p:spPr>
          <a:xfrm>
            <a:off x="304800" y="1219200"/>
            <a:ext cx="8458200" cy="5638800"/>
          </a:xfrm>
        </p:spPr>
        <p:txBody>
          <a:bodyPr>
            <a:normAutofit fontScale="92500" lnSpcReduction="10000"/>
          </a:bodyPr>
          <a:lstStyle/>
          <a:p>
            <a:r>
              <a:rPr lang="en-GB" sz="2000" dirty="0" err="1" smtClean="0"/>
              <a:t>Bickley</a:t>
            </a:r>
            <a:r>
              <a:rPr lang="en-GB" sz="2000" dirty="0" smtClean="0"/>
              <a:t>, Pamela, </a:t>
            </a:r>
            <a:r>
              <a:rPr lang="en-GB" sz="2000" i="1" dirty="0" smtClean="0"/>
              <a:t>Contemporary Fiction </a:t>
            </a:r>
            <a:r>
              <a:rPr lang="en-GB" sz="2000" dirty="0" smtClean="0"/>
              <a:t>(UK: Cambridge University Press, 2008)</a:t>
            </a:r>
          </a:p>
          <a:p>
            <a:r>
              <a:rPr lang="en-GB" sz="2000" dirty="0" smtClean="0"/>
              <a:t>Broom, Sarah, </a:t>
            </a:r>
            <a:r>
              <a:rPr lang="en-GB" sz="2000" i="1" dirty="0" smtClean="0"/>
              <a:t>Contemporary British and Irish Poetry: an Introduction </a:t>
            </a:r>
            <a:r>
              <a:rPr lang="en-GB" sz="2000" dirty="0" smtClean="0"/>
              <a:t>(London: Palgrave, 2006)</a:t>
            </a:r>
          </a:p>
          <a:p>
            <a:r>
              <a:rPr lang="en-GB" sz="2000" dirty="0" smtClean="0"/>
              <a:t>Butler</a:t>
            </a:r>
            <a:r>
              <a:rPr lang="en-GB" sz="2000" dirty="0" smtClean="0"/>
              <a:t>, Judith</a:t>
            </a:r>
            <a:r>
              <a:rPr lang="en-GB" sz="2000" i="1" dirty="0" smtClean="0"/>
              <a:t>, Gender Trouble </a:t>
            </a:r>
            <a:r>
              <a:rPr lang="en-GB" sz="2000" dirty="0" smtClean="0"/>
              <a:t>(London: </a:t>
            </a:r>
            <a:r>
              <a:rPr lang="en-GB" sz="2000" dirty="0" err="1" smtClean="0"/>
              <a:t>Routledge</a:t>
            </a:r>
            <a:r>
              <a:rPr lang="en-GB" sz="2000" dirty="0" smtClean="0"/>
              <a:t>, 1990)</a:t>
            </a:r>
          </a:p>
          <a:p>
            <a:r>
              <a:rPr lang="en-GB" sz="2000" dirty="0" smtClean="0"/>
              <a:t>Angela Carter ‘Notes from the Front Line’ </a:t>
            </a:r>
            <a:r>
              <a:rPr lang="en-GB" sz="2000" dirty="0" smtClean="0"/>
              <a:t>in Angela Carter, </a:t>
            </a:r>
            <a:r>
              <a:rPr lang="en-GB" sz="2000" i="1" dirty="0" smtClean="0"/>
              <a:t>Shaking a Leg: Collected Journalism and Writings</a:t>
            </a:r>
            <a:r>
              <a:rPr lang="en-GB" sz="2000" dirty="0" smtClean="0"/>
              <a:t> (London: </a:t>
            </a:r>
            <a:r>
              <a:rPr lang="en-GB" sz="2000" dirty="0" err="1" smtClean="0"/>
              <a:t>Chatto</a:t>
            </a:r>
            <a:r>
              <a:rPr lang="en-GB" sz="2000" dirty="0" smtClean="0"/>
              <a:t> &amp; </a:t>
            </a:r>
            <a:r>
              <a:rPr lang="en-GB" sz="2000" dirty="0" err="1" smtClean="0"/>
              <a:t>Windus</a:t>
            </a:r>
            <a:r>
              <a:rPr lang="en-GB" sz="2000" dirty="0" smtClean="0"/>
              <a:t>, 1983)</a:t>
            </a:r>
          </a:p>
          <a:p>
            <a:r>
              <a:rPr lang="en-GB" sz="2000" dirty="0" smtClean="0"/>
              <a:t>Carter</a:t>
            </a:r>
            <a:r>
              <a:rPr lang="en-GB" sz="2000" dirty="0" smtClean="0"/>
              <a:t>, Angela, </a:t>
            </a:r>
            <a:r>
              <a:rPr lang="en-GB" sz="2000" i="1" dirty="0" smtClean="0"/>
              <a:t>The </a:t>
            </a:r>
            <a:r>
              <a:rPr lang="en-GB" sz="2000" i="1" dirty="0" smtClean="0"/>
              <a:t>Fairy Tales of Charles Perrault</a:t>
            </a:r>
            <a:r>
              <a:rPr lang="en-GB" sz="2000" dirty="0" smtClean="0"/>
              <a:t> </a:t>
            </a:r>
            <a:r>
              <a:rPr lang="en-GB" sz="2000" dirty="0" smtClean="0"/>
              <a:t>(UK: Avon, 1979)</a:t>
            </a:r>
          </a:p>
          <a:p>
            <a:r>
              <a:rPr lang="en-GB" sz="2000" dirty="0" smtClean="0"/>
              <a:t>Carter</a:t>
            </a:r>
            <a:r>
              <a:rPr lang="en-GB" sz="2000" dirty="0" smtClean="0"/>
              <a:t>, Angela, </a:t>
            </a:r>
            <a:r>
              <a:rPr lang="en-GB" sz="2000" i="1" dirty="0" smtClean="0"/>
              <a:t>The Magic Toyshop </a:t>
            </a:r>
            <a:r>
              <a:rPr lang="en-GB" sz="2000" dirty="0" smtClean="0"/>
              <a:t>(London: Virago, 1967)</a:t>
            </a:r>
          </a:p>
          <a:p>
            <a:r>
              <a:rPr lang="en-GB" sz="2000" dirty="0" smtClean="0"/>
              <a:t>Carter</a:t>
            </a:r>
            <a:r>
              <a:rPr lang="en-GB" sz="2000" dirty="0" smtClean="0"/>
              <a:t>, </a:t>
            </a:r>
            <a:r>
              <a:rPr lang="en-GB" sz="2000" dirty="0" err="1" smtClean="0"/>
              <a:t>Angela,</a:t>
            </a:r>
            <a:r>
              <a:rPr lang="en-GB" sz="2000" i="1" dirty="0" err="1" smtClean="0"/>
              <a:t>The</a:t>
            </a:r>
            <a:r>
              <a:rPr lang="en-GB" sz="2000" i="1" dirty="0" smtClean="0"/>
              <a:t> </a:t>
            </a:r>
            <a:r>
              <a:rPr lang="en-GB" sz="2000" i="1" dirty="0" err="1" smtClean="0"/>
              <a:t>Sadeian</a:t>
            </a:r>
            <a:r>
              <a:rPr lang="en-GB" sz="2000" i="1" dirty="0" smtClean="0"/>
              <a:t> Woman  </a:t>
            </a:r>
            <a:r>
              <a:rPr lang="en-GB" sz="2000" dirty="0" smtClean="0"/>
              <a:t>(London: Virago, 1979)</a:t>
            </a:r>
          </a:p>
          <a:p>
            <a:r>
              <a:rPr lang="en-GB" sz="2000" dirty="0" err="1" smtClean="0"/>
              <a:t>Cixous</a:t>
            </a:r>
            <a:r>
              <a:rPr lang="en-GB" sz="2000" dirty="0" smtClean="0"/>
              <a:t>, Helene ‘The Laugh of the Medusa’ in E. Abel and E.K. Abel (</a:t>
            </a:r>
            <a:r>
              <a:rPr lang="en-GB" sz="2000" dirty="0" err="1" smtClean="0"/>
              <a:t>eds</a:t>
            </a:r>
            <a:r>
              <a:rPr lang="en-GB" sz="2000" dirty="0" smtClean="0"/>
              <a:t>), </a:t>
            </a:r>
            <a:r>
              <a:rPr lang="en-GB" sz="2000" i="1" dirty="0" smtClean="0"/>
              <a:t>The Signs Reader: Women, Gender, Sc</a:t>
            </a:r>
            <a:r>
              <a:rPr lang="en-GB" sz="2000" dirty="0" smtClean="0"/>
              <a:t>holarship (Chicago: University of Chicago Press, 1983)</a:t>
            </a:r>
          </a:p>
          <a:p>
            <a:r>
              <a:rPr lang="en-GB" sz="2000" dirty="0" err="1" smtClean="0"/>
              <a:t>Cixous</a:t>
            </a:r>
            <a:r>
              <a:rPr lang="en-GB" sz="2000" dirty="0" smtClean="0"/>
              <a:t>, Helene, ‘Castration or Decapitation’ </a:t>
            </a:r>
            <a:r>
              <a:rPr lang="en-GB" sz="2000" i="1" dirty="0" smtClean="0"/>
              <a:t>Signs </a:t>
            </a:r>
            <a:r>
              <a:rPr lang="en-GB" sz="2000" dirty="0" smtClean="0"/>
              <a:t>(</a:t>
            </a:r>
            <a:r>
              <a:rPr lang="en-GB" sz="2000" i="1" dirty="0" smtClean="0"/>
              <a:t>1</a:t>
            </a:r>
            <a:r>
              <a:rPr lang="en-GB" sz="2000" dirty="0" smtClean="0"/>
              <a:t>981):</a:t>
            </a:r>
            <a:r>
              <a:rPr lang="en-GB" sz="2000" i="1" dirty="0" smtClean="0"/>
              <a:t> </a:t>
            </a:r>
            <a:r>
              <a:rPr lang="en-GB" sz="2000" dirty="0" smtClean="0"/>
              <a:t>7.1</a:t>
            </a:r>
          </a:p>
          <a:p>
            <a:r>
              <a:rPr lang="en-GB" sz="2000" dirty="0" smtClean="0"/>
              <a:t>De Beauvoir, Simone, The Second Sex (NY: Vintage, 1973)</a:t>
            </a:r>
          </a:p>
          <a:p>
            <a:r>
              <a:rPr lang="en-GB" sz="2000" dirty="0" err="1" smtClean="0"/>
              <a:t>Dworking</a:t>
            </a:r>
            <a:r>
              <a:rPr lang="en-GB" sz="2000" dirty="0" smtClean="0"/>
              <a:t>, Andrea </a:t>
            </a:r>
            <a:r>
              <a:rPr lang="en-GB" sz="2000" i="1" dirty="0" smtClean="0"/>
              <a:t>Our Blood</a:t>
            </a:r>
            <a:r>
              <a:rPr lang="en-GB" sz="2000" dirty="0" smtClean="0"/>
              <a:t> (</a:t>
            </a:r>
            <a:r>
              <a:rPr lang="en-GB" sz="2000" dirty="0" err="1" smtClean="0"/>
              <a:t>London:Women’s</a:t>
            </a:r>
            <a:r>
              <a:rPr lang="en-GB" sz="2000" dirty="0" smtClean="0"/>
              <a:t> Press, 1982</a:t>
            </a:r>
          </a:p>
          <a:p>
            <a:r>
              <a:rPr lang="en-GB" sz="2000" dirty="0" err="1" smtClean="0"/>
              <a:t>Humm</a:t>
            </a:r>
            <a:r>
              <a:rPr lang="en-GB" sz="2000" dirty="0" smtClean="0"/>
              <a:t>, Maggie (ed.), </a:t>
            </a:r>
            <a:r>
              <a:rPr lang="en-GB" sz="2000" i="1" dirty="0" smtClean="0"/>
              <a:t>Feminisms: A Reader </a:t>
            </a:r>
            <a:r>
              <a:rPr lang="en-GB" sz="2000" dirty="0" smtClean="0"/>
              <a:t>(London: harvester, 1992</a:t>
            </a:r>
            <a:r>
              <a:rPr lang="en-GB" sz="2000" dirty="0" smtClean="0"/>
              <a:t>)</a:t>
            </a:r>
          </a:p>
          <a:p>
            <a:r>
              <a:rPr lang="en-GB" sz="2000" dirty="0" err="1" smtClean="0"/>
              <a:t>Hutcheon</a:t>
            </a:r>
            <a:r>
              <a:rPr lang="en-GB" sz="2000" dirty="0" smtClean="0"/>
              <a:t>, Linda, </a:t>
            </a:r>
            <a:r>
              <a:rPr lang="en-GB" sz="2000" i="1" dirty="0" smtClean="0"/>
              <a:t>A Poetics of Postmodernism </a:t>
            </a:r>
            <a:r>
              <a:rPr lang="en-GB" sz="2000" dirty="0" smtClean="0"/>
              <a:t>(London: </a:t>
            </a:r>
            <a:r>
              <a:rPr lang="en-GB" sz="2000" dirty="0" err="1" smtClean="0"/>
              <a:t>Routledge</a:t>
            </a:r>
            <a:r>
              <a:rPr lang="en-GB" sz="2000" dirty="0" smtClean="0"/>
              <a:t>, 1988)</a:t>
            </a:r>
          </a:p>
          <a:p>
            <a:endParaRPr lang="en-GB" sz="2000" dirty="0" smtClean="0"/>
          </a:p>
        </p:txBody>
      </p:sp>
    </p:spTree>
  </p:cSld>
  <p:clrMapOvr>
    <a:masterClrMapping/>
  </p:clrMapOvr>
  <p:transition>
    <p:fade/>
  </p:transition>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990600"/>
            <a:ext cx="8229600" cy="5562600"/>
          </a:xfrm>
        </p:spPr>
        <p:txBody>
          <a:bodyPr>
            <a:noAutofit/>
          </a:bodyPr>
          <a:lstStyle/>
          <a:p>
            <a:r>
              <a:rPr lang="en-GB" sz="1800" dirty="0" err="1" smtClean="0"/>
              <a:t>Irigaray</a:t>
            </a:r>
            <a:r>
              <a:rPr lang="en-GB" sz="1800" dirty="0" smtClean="0"/>
              <a:t>, Luce, </a:t>
            </a:r>
            <a:r>
              <a:rPr lang="en-GB" sz="1800" i="1" dirty="0" smtClean="0"/>
              <a:t>This Sex which is not One</a:t>
            </a:r>
            <a:r>
              <a:rPr lang="en-GB" sz="1800" dirty="0" smtClean="0"/>
              <a:t>, 1977, trans. 1985 (USA: Cornell University Press, 1985)</a:t>
            </a:r>
          </a:p>
          <a:p>
            <a:r>
              <a:rPr lang="en-GB" sz="1800" dirty="0" err="1" smtClean="0"/>
              <a:t>Larissy</a:t>
            </a:r>
            <a:r>
              <a:rPr lang="en-GB" sz="1800" dirty="0" smtClean="0"/>
              <a:t>, Edward, </a:t>
            </a:r>
            <a:r>
              <a:rPr lang="en-GB" sz="1800" i="1" dirty="0" smtClean="0"/>
              <a:t>Reading Twentieth Century Poetry </a:t>
            </a:r>
            <a:r>
              <a:rPr lang="en-GB" sz="1800" dirty="0" smtClean="0"/>
              <a:t>(Oxford: Blackwell, 1990)</a:t>
            </a:r>
          </a:p>
          <a:p>
            <a:r>
              <a:rPr lang="en-GB" sz="1800" dirty="0" smtClean="0"/>
              <a:t>Marquez,  Gabriel </a:t>
            </a:r>
            <a:r>
              <a:rPr lang="en-GB" sz="1800" dirty="0" smtClean="0"/>
              <a:t>Garcia </a:t>
            </a:r>
            <a:r>
              <a:rPr lang="en-GB" sz="1800" dirty="0" smtClean="0"/>
              <a:t>(</a:t>
            </a:r>
            <a:r>
              <a:rPr lang="en-GB" sz="1800" dirty="0" smtClean="0"/>
              <a:t>1968</a:t>
            </a:r>
            <a:r>
              <a:rPr lang="en-GB" sz="1800" dirty="0" smtClean="0"/>
              <a:t>)</a:t>
            </a:r>
            <a:r>
              <a:rPr lang="en-GB" sz="1800" dirty="0" smtClean="0"/>
              <a:t> </a:t>
            </a:r>
            <a:r>
              <a:rPr lang="en-GB" sz="1800" dirty="0" smtClean="0"/>
              <a:t>‘A </a:t>
            </a:r>
            <a:r>
              <a:rPr lang="en-GB" sz="1800" dirty="0" smtClean="0"/>
              <a:t>Very Old Man With Enormous </a:t>
            </a:r>
            <a:r>
              <a:rPr lang="en-GB" sz="1800" dirty="0" smtClean="0"/>
              <a:t>Wings: A Tale for Children</a:t>
            </a:r>
            <a:r>
              <a:rPr lang="en-GB" sz="1800" i="1" dirty="0" smtClean="0"/>
              <a:t>’ </a:t>
            </a:r>
            <a:r>
              <a:rPr lang="en-GB" sz="1800" dirty="0" smtClean="0"/>
              <a:t>in </a:t>
            </a:r>
            <a:r>
              <a:rPr lang="en-GB" sz="1800" i="1" dirty="0" smtClean="0"/>
              <a:t>Collected Stories </a:t>
            </a:r>
            <a:r>
              <a:rPr lang="en-GB" sz="1800" dirty="0" smtClean="0"/>
              <a:t>(UK: Harper, 1999)</a:t>
            </a:r>
            <a:endParaRPr lang="en-GB" sz="1800" dirty="0" smtClean="0"/>
          </a:p>
          <a:p>
            <a:r>
              <a:rPr lang="en-GB" sz="1800" dirty="0" err="1" smtClean="0"/>
              <a:t>Moi</a:t>
            </a:r>
            <a:r>
              <a:rPr lang="en-GB" sz="1800" dirty="0" smtClean="0"/>
              <a:t>, </a:t>
            </a:r>
            <a:r>
              <a:rPr lang="en-GB" sz="1800" dirty="0" err="1" smtClean="0"/>
              <a:t>Toril</a:t>
            </a:r>
            <a:r>
              <a:rPr lang="en-GB" sz="1800" dirty="0" smtClean="0"/>
              <a:t> (ed.) </a:t>
            </a:r>
            <a:r>
              <a:rPr lang="en-GB" sz="1800" i="1" dirty="0" smtClean="0"/>
              <a:t>The </a:t>
            </a:r>
            <a:r>
              <a:rPr lang="en-GB" sz="1800" i="1" dirty="0" err="1" smtClean="0"/>
              <a:t>Kristeva</a:t>
            </a:r>
            <a:r>
              <a:rPr lang="en-GB" sz="1800" i="1" dirty="0" smtClean="0"/>
              <a:t> Reader </a:t>
            </a:r>
            <a:r>
              <a:rPr lang="en-GB" sz="1800" dirty="0" smtClean="0"/>
              <a:t>(Oxford: Blackwell, 1986)</a:t>
            </a:r>
          </a:p>
          <a:p>
            <a:r>
              <a:rPr lang="en-GB" sz="1800" dirty="0" err="1" smtClean="0"/>
              <a:t>Morely</a:t>
            </a:r>
            <a:r>
              <a:rPr lang="en-GB" sz="1800" dirty="0" smtClean="0"/>
              <a:t>, David, ‘What’s New About the New Poetry? </a:t>
            </a:r>
            <a:r>
              <a:rPr lang="en-GB" sz="1800" i="1" dirty="0" smtClean="0"/>
              <a:t>Poetry Wales</a:t>
            </a:r>
            <a:r>
              <a:rPr lang="en-GB" sz="1800" dirty="0" smtClean="0"/>
              <a:t>, 30.4 (April 1995), pp. 17-24</a:t>
            </a:r>
          </a:p>
          <a:p>
            <a:r>
              <a:rPr lang="en-GB" sz="1800" dirty="0" err="1" smtClean="0"/>
              <a:t>Padley</a:t>
            </a:r>
            <a:r>
              <a:rPr lang="en-GB" sz="1800" dirty="0" smtClean="0"/>
              <a:t>, Steve, </a:t>
            </a:r>
            <a:r>
              <a:rPr lang="en-GB" sz="1800" i="1" dirty="0" smtClean="0"/>
              <a:t>Key Concepts in Contemporary Literature </a:t>
            </a:r>
            <a:r>
              <a:rPr lang="en-GB" sz="1800" dirty="0" smtClean="0"/>
              <a:t>(UK: Palgrave Macmillan, 2006)</a:t>
            </a:r>
          </a:p>
          <a:p>
            <a:r>
              <a:rPr lang="en-GB" sz="1800" dirty="0" smtClean="0"/>
              <a:t>Roberts, Michele, </a:t>
            </a:r>
            <a:r>
              <a:rPr lang="en-GB" sz="1800" i="1" dirty="0" smtClean="0"/>
              <a:t>The Mirror and the Mother: Selected Poems 1975-1985 </a:t>
            </a:r>
            <a:r>
              <a:rPr lang="en-GB" sz="1800" dirty="0" smtClean="0"/>
              <a:t>(Methuen, 1986)</a:t>
            </a:r>
          </a:p>
          <a:p>
            <a:r>
              <a:rPr lang="en-GB" sz="1800" i="1" dirty="0" smtClean="0"/>
              <a:t>The Norton Anthology of Modern and Contemporary Poetry</a:t>
            </a:r>
            <a:r>
              <a:rPr lang="en-GB" sz="1800" dirty="0" smtClean="0"/>
              <a:t>, 3</a:t>
            </a:r>
            <a:r>
              <a:rPr lang="en-GB" sz="1800" baseline="30000" dirty="0" smtClean="0"/>
              <a:t>rd</a:t>
            </a:r>
            <a:r>
              <a:rPr lang="en-GB" sz="1800" dirty="0" smtClean="0"/>
              <a:t> </a:t>
            </a:r>
            <a:r>
              <a:rPr lang="en-GB" sz="1800" dirty="0" err="1" smtClean="0"/>
              <a:t>edn</a:t>
            </a:r>
            <a:r>
              <a:rPr lang="en-GB" sz="1800" dirty="0" smtClean="0"/>
              <a:t>. Vol. 2 Contemporary Poetry. Edited by </a:t>
            </a:r>
            <a:r>
              <a:rPr lang="en-GB" sz="1800" dirty="0" err="1" smtClean="0"/>
              <a:t>Jahan</a:t>
            </a:r>
            <a:r>
              <a:rPr lang="en-GB" sz="1800" dirty="0" smtClean="0"/>
              <a:t> </a:t>
            </a:r>
            <a:r>
              <a:rPr lang="en-GB" sz="1800" dirty="0" err="1" smtClean="0"/>
              <a:t>Ramazani</a:t>
            </a:r>
            <a:r>
              <a:rPr lang="en-GB" sz="1800" dirty="0" smtClean="0"/>
              <a:t>, Richard </a:t>
            </a:r>
            <a:r>
              <a:rPr lang="en-GB" sz="1800" dirty="0" err="1" smtClean="0"/>
              <a:t>Ellmann</a:t>
            </a:r>
            <a:r>
              <a:rPr lang="en-GB" sz="1800" dirty="0" smtClean="0"/>
              <a:t>, Robert </a:t>
            </a:r>
            <a:r>
              <a:rPr lang="en-GB" sz="1800" dirty="0" err="1" smtClean="0"/>
              <a:t>O’Claire</a:t>
            </a:r>
            <a:r>
              <a:rPr lang="en-GB" sz="1800" dirty="0" smtClean="0"/>
              <a:t> (London &amp; New York: Norton, 2003, 1</a:t>
            </a:r>
            <a:r>
              <a:rPr lang="en-GB" sz="1800" baseline="30000" dirty="0" smtClean="0"/>
              <a:t>st</a:t>
            </a:r>
            <a:r>
              <a:rPr lang="en-GB" sz="1800" dirty="0" smtClean="0"/>
              <a:t> pub. 1973)</a:t>
            </a:r>
          </a:p>
          <a:p>
            <a:r>
              <a:rPr lang="en-GB" sz="1800" dirty="0" smtClean="0"/>
              <a:t>Walcott, </a:t>
            </a:r>
            <a:r>
              <a:rPr lang="en-GB" sz="1800" dirty="0" err="1" smtClean="0"/>
              <a:t>Dereck</a:t>
            </a:r>
            <a:r>
              <a:rPr lang="en-GB" sz="1800" dirty="0" smtClean="0"/>
              <a:t>, in Sean O’Brien ‘In Terms of the Ocean’ </a:t>
            </a:r>
            <a:r>
              <a:rPr lang="en-GB" sz="1800" i="1" dirty="0" smtClean="0"/>
              <a:t>TLS</a:t>
            </a:r>
            <a:r>
              <a:rPr lang="en-GB" sz="1800" dirty="0" smtClean="0"/>
              <a:t> 29/9/90 977-8</a:t>
            </a:r>
          </a:p>
          <a:p>
            <a:r>
              <a:rPr lang="en-GB" sz="1800" dirty="0" smtClean="0"/>
              <a:t>Zamora, Lois Parkinson &amp; </a:t>
            </a:r>
            <a:r>
              <a:rPr lang="en-GB" sz="1800" dirty="0" err="1" smtClean="0"/>
              <a:t>Faris</a:t>
            </a:r>
            <a:r>
              <a:rPr lang="en-GB" sz="1800" dirty="0" smtClean="0"/>
              <a:t> Wendy B. , </a:t>
            </a:r>
            <a:r>
              <a:rPr lang="en-GB" sz="1800" i="1" dirty="0" smtClean="0"/>
              <a:t>Magical Realism: Theory, History, Community</a:t>
            </a:r>
            <a:r>
              <a:rPr lang="en-GB" sz="1800" dirty="0" smtClean="0"/>
              <a:t> (USA: Duke University Press, 1995)</a:t>
            </a:r>
            <a:endParaRPr lang="en-GB" sz="1800" i="1" dirty="0"/>
          </a:p>
        </p:txBody>
      </p:sp>
      <p:sp>
        <p:nvSpPr>
          <p:cNvPr id="4" name="Title 1"/>
          <p:cNvSpPr>
            <a:spLocks noGrp="1"/>
          </p:cNvSpPr>
          <p:nvPr>
            <p:ph type="title"/>
          </p:nvPr>
        </p:nvSpPr>
        <p:spPr>
          <a:xfrm>
            <a:off x="914400" y="704088"/>
            <a:ext cx="7772400" cy="362712"/>
          </a:xfrm>
        </p:spPr>
        <p:txBody>
          <a:bodyPr>
            <a:normAutofit fontScale="90000"/>
          </a:bodyPr>
          <a:lstStyle/>
          <a:p>
            <a:r>
              <a:rPr lang="en-GB" sz="4400" dirty="0" smtClean="0"/>
              <a:t>Bibliography - CONT</a:t>
            </a:r>
            <a:endParaRPr lang="en-GB" sz="4400" dirty="0"/>
          </a:p>
        </p:txBody>
      </p:sp>
    </p:spTree>
  </p:cSld>
  <p:clrMapOvr>
    <a:masterClrMapping/>
  </p:clrMapOvr>
  <p:transition>
    <p:fade/>
  </p:transition>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Oriel">
      <a:dk1>
        <a:sysClr val="windowText" lastClr="000000"/>
      </a:dk1>
      <a:lt1>
        <a:sysClr val="window" lastClr="FFFFFF"/>
      </a:lt1>
      <a:dk2>
        <a:srgbClr val="575F6D"/>
      </a:dk2>
      <a:lt2>
        <a:srgbClr val="FFF39D"/>
      </a:lt2>
      <a:accent1>
        <a:srgbClr val="FE8637"/>
      </a:accent1>
      <a:accent2>
        <a:srgbClr val="7598D9"/>
      </a:accent2>
      <a:accent3>
        <a:srgbClr val="B32C16"/>
      </a:accent3>
      <a:accent4>
        <a:srgbClr val="F5CD2D"/>
      </a:accent4>
      <a:accent5>
        <a:srgbClr val="AEBAD5"/>
      </a:accent5>
      <a:accent6>
        <a:srgbClr val="777C84"/>
      </a:accent6>
      <a:hlink>
        <a:srgbClr val="D2611C"/>
      </a:hlink>
      <a:folHlink>
        <a:srgbClr val="3B435B"/>
      </a:folHlink>
    </a:clrScheme>
    <a:fontScheme name="Urban">
      <a:majorFont>
        <a:latin typeface="Trebuchet MS"/>
        <a:ea typeface=""/>
        <a:cs typeface=""/>
        <a:font script="Jpan" typeface="HGｺﾞｼｯｸM"/>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Georgia"/>
        <a:ea typeface=""/>
        <a:cs typeface=""/>
        <a:font script="Jpan" typeface="HG明朝B"/>
        <a:font script="Hang" typeface="맑은 고딕"/>
        <a:font script="Hans" typeface="宋体"/>
        <a:font script="Hant" typeface="新細明體"/>
        <a:font script="Arab" typeface="Arial"/>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1200</TotalTime>
  <Words>1577</Words>
  <Application>Microsoft Office PowerPoint</Application>
  <PresentationFormat>On-screen Show (4:3)</PresentationFormat>
  <Paragraphs>243</Paragraphs>
  <Slides>37</Slides>
  <Notes>3</Notes>
  <HiddenSlides>0</HiddenSlides>
  <MMClips>0</MMClips>
  <ScaleCrop>false</ScaleCrop>
  <HeadingPairs>
    <vt:vector size="4" baseType="variant">
      <vt:variant>
        <vt:lpstr>Theme</vt:lpstr>
      </vt:variant>
      <vt:variant>
        <vt:i4>1</vt:i4>
      </vt:variant>
      <vt:variant>
        <vt:lpstr>Slide Titles</vt:lpstr>
      </vt:variant>
      <vt:variant>
        <vt:i4>37</vt:i4>
      </vt:variant>
    </vt:vector>
  </HeadingPairs>
  <TitlesOfParts>
    <vt:vector size="38" baseType="lpstr">
      <vt:lpstr>Flow</vt:lpstr>
      <vt:lpstr>Gender 2  Angela Carter</vt:lpstr>
      <vt:lpstr>Feminism and literature </vt:lpstr>
      <vt:lpstr>Literature and the female</vt:lpstr>
      <vt:lpstr>Gender as “construct”</vt:lpstr>
      <vt:lpstr>Towards a feminist poetics</vt:lpstr>
      <vt:lpstr>Towards a feminist poetics</vt:lpstr>
      <vt:lpstr>Towards a feminist poetics</vt:lpstr>
      <vt:lpstr>Postmodernism / feminism</vt:lpstr>
      <vt:lpstr>Poetry interlude</vt:lpstr>
      <vt:lpstr>Poetry and gender</vt:lpstr>
      <vt:lpstr>Poetry and gender</vt:lpstr>
      <vt:lpstr>Poetry and gender</vt:lpstr>
      <vt:lpstr>Carol Ann Duffy</vt:lpstr>
      <vt:lpstr>Eavan Boland</vt:lpstr>
      <vt:lpstr>Postmodernism and the text</vt:lpstr>
      <vt:lpstr>Some ‘isms’ ... </vt:lpstr>
      <vt:lpstr>Magic realism</vt:lpstr>
      <vt:lpstr>Magic realism </vt:lpstr>
      <vt:lpstr>Magic realism</vt:lpstr>
      <vt:lpstr>Magic realism</vt:lpstr>
      <vt:lpstr>Magic realism</vt:lpstr>
      <vt:lpstr>Magic realism</vt:lpstr>
      <vt:lpstr>Angela Carter</vt:lpstr>
      <vt:lpstr>Angela Carter</vt:lpstr>
      <vt:lpstr>Angela Carter</vt:lpstr>
      <vt:lpstr>Angela Carter</vt:lpstr>
      <vt:lpstr>The Magic Toyshop</vt:lpstr>
      <vt:lpstr>The Magic Toyshop</vt:lpstr>
      <vt:lpstr>Hélène Cixous, The Laugh of the Medusa (1975)</vt:lpstr>
      <vt:lpstr>Slide 30</vt:lpstr>
      <vt:lpstr>Slide 31</vt:lpstr>
      <vt:lpstr>Slide 32</vt:lpstr>
      <vt:lpstr>The Magic Toyshop</vt:lpstr>
      <vt:lpstr>Seminar exercise </vt:lpstr>
      <vt:lpstr>A Very Old Man With Enormous Wings Gabriel Garcia Marquez (1968)</vt:lpstr>
      <vt:lpstr>Bibliography</vt:lpstr>
      <vt:lpstr>Bibliography - CONT</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LOU</dc:creator>
  <cp:lastModifiedBy>sa020</cp:lastModifiedBy>
  <cp:revision>98</cp:revision>
  <dcterms:created xsi:type="dcterms:W3CDTF">2006-08-16T00:00:00Z</dcterms:created>
  <dcterms:modified xsi:type="dcterms:W3CDTF">2011-11-07T16:40:17Z</dcterms:modified>
</cp:coreProperties>
</file>